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7"/>
  </p:notesMasterIdLst>
  <p:sldIdLst>
    <p:sldId id="316" r:id="rId2"/>
    <p:sldId id="343" r:id="rId3"/>
    <p:sldId id="338" r:id="rId4"/>
    <p:sldId id="315" r:id="rId5"/>
    <p:sldId id="304" r:id="rId6"/>
    <p:sldId id="305" r:id="rId7"/>
    <p:sldId id="339" r:id="rId8"/>
    <p:sldId id="329" r:id="rId9"/>
    <p:sldId id="327" r:id="rId10"/>
    <p:sldId id="328" r:id="rId11"/>
    <p:sldId id="337" r:id="rId12"/>
    <p:sldId id="345" r:id="rId13"/>
    <p:sldId id="346" r:id="rId14"/>
    <p:sldId id="333" r:id="rId15"/>
    <p:sldId id="322" r:id="rId16"/>
    <p:sldId id="332" r:id="rId17"/>
    <p:sldId id="334" r:id="rId18"/>
    <p:sldId id="307" r:id="rId19"/>
    <p:sldId id="326" r:id="rId20"/>
    <p:sldId id="330" r:id="rId21"/>
    <p:sldId id="340" r:id="rId22"/>
    <p:sldId id="341" r:id="rId23"/>
    <p:sldId id="347" r:id="rId24"/>
    <p:sldId id="342" r:id="rId25"/>
    <p:sldId id="34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33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715" autoAdjust="0"/>
    <p:restoredTop sz="94660"/>
  </p:normalViewPr>
  <p:slideViewPr>
    <p:cSldViewPr snapToGrid="0" snapToObjects="1" showGuides="1">
      <p:cViewPr varScale="1">
        <p:scale>
          <a:sx n="93" d="100"/>
          <a:sy n="93" d="100"/>
        </p:scale>
        <p:origin x="-1080" y="-96"/>
      </p:cViewPr>
      <p:guideLst>
        <p:guide orient="horz" pos="1585"/>
        <p:guide orient="horz" pos="4039"/>
        <p:guide pos="1153"/>
        <p:guide pos="2304"/>
        <p:guide pos="4608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ulti-Alkali\Sept%2019%20cathode%20da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Multi-Alkali\April%20cathode%20dat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Multi-Alkali\Cathode%202%20Depo%201%20result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Multi-Alkali\April%20cathode%20da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499847328988659"/>
          <c:y val="5.1400554097404488E-2"/>
          <c:w val="0.79548752028756953"/>
          <c:h val="0.79822506561679785"/>
        </c:manualLayout>
      </c:layout>
      <c:scatterChart>
        <c:scatterStyle val="smoothMarker"/>
        <c:ser>
          <c:idx val="0"/>
          <c:order val="0"/>
          <c:tx>
            <c:v>500 V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Sheet3!$A$118:$A$125</c:f>
              <c:numCache>
                <c:formatCode>[h]:mm:ss;@</c:formatCode>
                <c:ptCount val="8"/>
                <c:pt idx="0">
                  <c:v>0</c:v>
                </c:pt>
                <c:pt idx="1">
                  <c:v>0.61388888888888948</c:v>
                </c:pt>
                <c:pt idx="2">
                  <c:v>0.77569444444444546</c:v>
                </c:pt>
                <c:pt idx="3">
                  <c:v>1.5458333333333334</c:v>
                </c:pt>
                <c:pt idx="4">
                  <c:v>1.6041666666666667</c:v>
                </c:pt>
                <c:pt idx="5">
                  <c:v>2.6284722222222232</c:v>
                </c:pt>
                <c:pt idx="6" formatCode="[h]:mm:ss">
                  <c:v>2.7118055555555554</c:v>
                </c:pt>
                <c:pt idx="7" formatCode="[h]:mm:ss">
                  <c:v>2.7611111111111146</c:v>
                </c:pt>
              </c:numCache>
            </c:numRef>
          </c:xVal>
          <c:yVal>
            <c:numRef>
              <c:f>Sheet3!$D$118:$D$125</c:f>
              <c:numCache>
                <c:formatCode>General</c:formatCode>
                <c:ptCount val="8"/>
                <c:pt idx="0">
                  <c:v>2.3084638243705831E-2</c:v>
                </c:pt>
                <c:pt idx="1">
                  <c:v>2.1949979844716704E-2</c:v>
                </c:pt>
                <c:pt idx="2">
                  <c:v>2.182993716174499E-2</c:v>
                </c:pt>
                <c:pt idx="3">
                  <c:v>2.0879638984306621E-2</c:v>
                </c:pt>
                <c:pt idx="4">
                  <c:v>2.085014796879206E-2</c:v>
                </c:pt>
                <c:pt idx="5">
                  <c:v>1.9159478630942122E-2</c:v>
                </c:pt>
                <c:pt idx="6">
                  <c:v>1.9352017243846265E-2</c:v>
                </c:pt>
                <c:pt idx="7">
                  <c:v>1.9297314781847843E-2</c:v>
                </c:pt>
              </c:numCache>
            </c:numRef>
          </c:yVal>
          <c:smooth val="1"/>
        </c:ser>
        <c:axId val="36100352"/>
        <c:axId val="36340096"/>
      </c:scatterChart>
      <c:valAx>
        <c:axId val="361003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Hours</a:t>
                </a:r>
              </a:p>
            </c:rich>
          </c:tx>
          <c:layout/>
        </c:title>
        <c:numFmt formatCode="[h]" sourceLinked="0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6340096"/>
        <c:crosses val="autoZero"/>
        <c:crossBetween val="midCat"/>
      </c:valAx>
      <c:valAx>
        <c:axId val="36340096"/>
        <c:scaling>
          <c:orientation val="minMax"/>
          <c:min val="1.900000000000002E-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QE (532 nm)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6100352"/>
        <c:crosses val="autoZero"/>
        <c:crossBetween val="midCat"/>
        <c:majorUnit val="1.0000000000000009E-3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Sheet3!$B$6:$B$63</c:f>
              <c:numCache>
                <c:formatCode>mm:ss.0;@</c:formatCode>
                <c:ptCount val="58"/>
                <c:pt idx="0">
                  <c:v>0</c:v>
                </c:pt>
                <c:pt idx="1">
                  <c:v>2.4305555416504005E-4</c:v>
                </c:pt>
                <c:pt idx="2">
                  <c:v>4.745370388263856E-4</c:v>
                </c:pt>
                <c:pt idx="3">
                  <c:v>7.1759259299142395E-4</c:v>
                </c:pt>
                <c:pt idx="4">
                  <c:v>9.490740703768124E-4</c:v>
                </c:pt>
                <c:pt idx="5">
                  <c:v>1.1921296318178091E-3</c:v>
                </c:pt>
                <c:pt idx="6">
                  <c:v>1.4236111092031933E-3</c:v>
                </c:pt>
                <c:pt idx="7">
                  <c:v>1.6666666633682365E-3</c:v>
                </c:pt>
                <c:pt idx="8">
                  <c:v>1.9097222248092341E-3</c:v>
                </c:pt>
                <c:pt idx="9">
                  <c:v>2.1412037021946231E-3</c:v>
                </c:pt>
                <c:pt idx="10">
                  <c:v>2.3842592563596602E-3</c:v>
                </c:pt>
                <c:pt idx="11">
                  <c:v>2.6157407410210064E-3</c:v>
                </c:pt>
                <c:pt idx="12">
                  <c:v>2.8587962951860412E-3</c:v>
                </c:pt>
                <c:pt idx="13">
                  <c:v>3.101851849351083E-3</c:v>
                </c:pt>
                <c:pt idx="14">
                  <c:v>3.3333333340124279E-3</c:v>
                </c:pt>
                <c:pt idx="15">
                  <c:v>3.5763888881774702E-3</c:v>
                </c:pt>
                <c:pt idx="16">
                  <c:v>3.8078703728388072E-3</c:v>
                </c:pt>
                <c:pt idx="17">
                  <c:v>4.0509259270038464E-3</c:v>
                </c:pt>
                <c:pt idx="18">
                  <c:v>4.2824074043892437E-3</c:v>
                </c:pt>
                <c:pt idx="19">
                  <c:v>4.5254629585542733E-3</c:v>
                </c:pt>
                <c:pt idx="20">
                  <c:v>4.7685185199952676E-3</c:v>
                </c:pt>
                <c:pt idx="21">
                  <c:v>4.9999999973806743E-3</c:v>
                </c:pt>
                <c:pt idx="22">
                  <c:v>5.2430555515456953E-3</c:v>
                </c:pt>
                <c:pt idx="23">
                  <c:v>5.4745370362070389E-3</c:v>
                </c:pt>
                <c:pt idx="24">
                  <c:v>5.7175925903720833E-3</c:v>
                </c:pt>
                <c:pt idx="25">
                  <c:v>5.9490740750334373E-3</c:v>
                </c:pt>
                <c:pt idx="26">
                  <c:v>6.1921296291984618E-3</c:v>
                </c:pt>
                <c:pt idx="27">
                  <c:v>6.4351851833635227E-3</c:v>
                </c:pt>
                <c:pt idx="28">
                  <c:v>6.6666666680248524E-3</c:v>
                </c:pt>
                <c:pt idx="29">
                  <c:v>6.9097222221899054E-3</c:v>
                </c:pt>
                <c:pt idx="30">
                  <c:v>7.1412036995752888E-3</c:v>
                </c:pt>
                <c:pt idx="31">
                  <c:v>7.3842592610162683E-3</c:v>
                </c:pt>
                <c:pt idx="32">
                  <c:v>7.6273148151813075E-3</c:v>
                </c:pt>
                <c:pt idx="33">
                  <c:v>7.8587962925667013E-3</c:v>
                </c:pt>
                <c:pt idx="34">
                  <c:v>8.1018518540077068E-3</c:v>
                </c:pt>
                <c:pt idx="35">
                  <c:v>8.3333333313930797E-3</c:v>
                </c:pt>
                <c:pt idx="36">
                  <c:v>8.5763888855581224E-3</c:v>
                </c:pt>
                <c:pt idx="37">
                  <c:v>8.8078703702194668E-3</c:v>
                </c:pt>
                <c:pt idx="38">
                  <c:v>9.0509259243845008E-3</c:v>
                </c:pt>
                <c:pt idx="39">
                  <c:v>9.2939814785495505E-3</c:v>
                </c:pt>
                <c:pt idx="40">
                  <c:v>9.5254629632108845E-3</c:v>
                </c:pt>
                <c:pt idx="41">
                  <c:v>9.7685185173759445E-3</c:v>
                </c:pt>
                <c:pt idx="42">
                  <c:v>1.0000000002037298E-2</c:v>
                </c:pt>
                <c:pt idx="43">
                  <c:v>1.0243055556202321E-2</c:v>
                </c:pt>
                <c:pt idx="44">
                  <c:v>1.0474537033587722E-2</c:v>
                </c:pt>
                <c:pt idx="45">
                  <c:v>1.0717592595028688E-2</c:v>
                </c:pt>
                <c:pt idx="46">
                  <c:v>1.0960648149193735E-2</c:v>
                </c:pt>
                <c:pt idx="47">
                  <c:v>1.1192129626579147E-2</c:v>
                </c:pt>
                <c:pt idx="48">
                  <c:v>1.143518518074416E-2</c:v>
                </c:pt>
                <c:pt idx="49">
                  <c:v>1.1666666665405521E-2</c:v>
                </c:pt>
                <c:pt idx="50">
                  <c:v>1.1909722219570576E-2</c:v>
                </c:pt>
                <c:pt idx="51">
                  <c:v>1.2152777773735581E-2</c:v>
                </c:pt>
                <c:pt idx="52">
                  <c:v>1.2384259258396925E-2</c:v>
                </c:pt>
                <c:pt idx="53">
                  <c:v>1.2627314812561963E-2</c:v>
                </c:pt>
                <c:pt idx="54">
                  <c:v>1.2858796297223307E-2</c:v>
                </c:pt>
                <c:pt idx="55">
                  <c:v>1.3101851851388386E-2</c:v>
                </c:pt>
                <c:pt idx="56">
                  <c:v>1.3333333336049691E-2</c:v>
                </c:pt>
                <c:pt idx="57">
                  <c:v>1.3576388890214735E-2</c:v>
                </c:pt>
              </c:numCache>
            </c:numRef>
          </c:xVal>
          <c:yVal>
            <c:numRef>
              <c:f>Sheet3!$C$6:$C$63</c:f>
              <c:numCache>
                <c:formatCode>0.00E+00</c:formatCode>
                <c:ptCount val="58"/>
                <c:pt idx="0">
                  <c:v>4.7897000000000461E-14</c:v>
                </c:pt>
                <c:pt idx="1">
                  <c:v>9.3544000000000868E-14</c:v>
                </c:pt>
                <c:pt idx="2">
                  <c:v>3.0217000000000259E-14</c:v>
                </c:pt>
                <c:pt idx="3">
                  <c:v>8.6472000000000495E-14</c:v>
                </c:pt>
                <c:pt idx="4">
                  <c:v>1.7134000000000101E-13</c:v>
                </c:pt>
                <c:pt idx="5">
                  <c:v>6.3970000000000446E-14</c:v>
                </c:pt>
                <c:pt idx="6">
                  <c:v>1.9287000000000157E-14</c:v>
                </c:pt>
                <c:pt idx="7">
                  <c:v>3.8896000000000301E-14</c:v>
                </c:pt>
                <c:pt idx="8">
                  <c:v>5.0469000000000393E-14</c:v>
                </c:pt>
                <c:pt idx="9">
                  <c:v>1.2601000000000094E-13</c:v>
                </c:pt>
                <c:pt idx="10">
                  <c:v>1.0705000000000085E-13</c:v>
                </c:pt>
                <c:pt idx="11">
                  <c:v>1.3115000000000096E-13</c:v>
                </c:pt>
                <c:pt idx="12">
                  <c:v>8.9044000000000787E-14</c:v>
                </c:pt>
                <c:pt idx="13">
                  <c:v>6.5899000000000523E-14</c:v>
                </c:pt>
                <c:pt idx="14">
                  <c:v>1.0930000000000089E-14</c:v>
                </c:pt>
                <c:pt idx="15">
                  <c:v>4.2111000000000328E-14</c:v>
                </c:pt>
                <c:pt idx="16">
                  <c:v>8.3064000000000786E-13</c:v>
                </c:pt>
                <c:pt idx="17">
                  <c:v>7.0045000000000445E-13</c:v>
                </c:pt>
                <c:pt idx="18">
                  <c:v>8.7243000000000358E-13</c:v>
                </c:pt>
                <c:pt idx="19">
                  <c:v>9.2001000000000529E-13</c:v>
                </c:pt>
                <c:pt idx="20">
                  <c:v>8.8433000000000568E-13</c:v>
                </c:pt>
                <c:pt idx="21">
                  <c:v>7.8050000000000551E-13</c:v>
                </c:pt>
                <c:pt idx="22">
                  <c:v>8.8819000000000684E-13</c:v>
                </c:pt>
                <c:pt idx="23">
                  <c:v>5.8711000000000443E-12</c:v>
                </c:pt>
                <c:pt idx="24">
                  <c:v>6.4684000000000414E-12</c:v>
                </c:pt>
                <c:pt idx="25">
                  <c:v>6.8499000000000441E-12</c:v>
                </c:pt>
                <c:pt idx="26">
                  <c:v>6.7027000000000474E-12</c:v>
                </c:pt>
                <c:pt idx="27">
                  <c:v>7.104500000000037E-12</c:v>
                </c:pt>
                <c:pt idx="28">
                  <c:v>7.1945000000000377E-12</c:v>
                </c:pt>
                <c:pt idx="29">
                  <c:v>7.457500000000049E-12</c:v>
                </c:pt>
                <c:pt idx="30">
                  <c:v>7.7214000000000507E-12</c:v>
                </c:pt>
                <c:pt idx="31">
                  <c:v>5.3130000000000299E-11</c:v>
                </c:pt>
                <c:pt idx="32">
                  <c:v>5.6651000000000228E-11</c:v>
                </c:pt>
                <c:pt idx="33">
                  <c:v>6.3262000000000389E-11</c:v>
                </c:pt>
                <c:pt idx="34">
                  <c:v>6.8657000000000387E-11</c:v>
                </c:pt>
                <c:pt idx="35">
                  <c:v>7.5942000000000442E-11</c:v>
                </c:pt>
                <c:pt idx="36">
                  <c:v>8.2917000000000358E-11</c:v>
                </c:pt>
                <c:pt idx="37">
                  <c:v>9.1685000000000534E-11</c:v>
                </c:pt>
                <c:pt idx="38">
                  <c:v>9.9362000000000592E-11</c:v>
                </c:pt>
                <c:pt idx="39">
                  <c:v>1.081600000000005E-10</c:v>
                </c:pt>
                <c:pt idx="40">
                  <c:v>1.182700000000008E-10</c:v>
                </c:pt>
                <c:pt idx="41">
                  <c:v>1.2628000000000067E-10</c:v>
                </c:pt>
                <c:pt idx="42">
                  <c:v>1.3731000000000076E-10</c:v>
                </c:pt>
                <c:pt idx="43">
                  <c:v>1.4611000000000072E-10</c:v>
                </c:pt>
                <c:pt idx="44">
                  <c:v>1.5989000000000091E-10</c:v>
                </c:pt>
                <c:pt idx="45">
                  <c:v>1.7156000000000083E-10</c:v>
                </c:pt>
                <c:pt idx="46">
                  <c:v>1.8418000000000099E-10</c:v>
                </c:pt>
                <c:pt idx="47">
                  <c:v>1.9690000000000125E-10</c:v>
                </c:pt>
                <c:pt idx="48">
                  <c:v>2.1066000000000098E-10</c:v>
                </c:pt>
                <c:pt idx="49">
                  <c:v>2.2463000000000155E-10</c:v>
                </c:pt>
                <c:pt idx="50">
                  <c:v>2.3670000000000136E-10</c:v>
                </c:pt>
                <c:pt idx="51">
                  <c:v>1.0062000000000074E-13</c:v>
                </c:pt>
                <c:pt idx="52">
                  <c:v>2.5395000000000191E-14</c:v>
                </c:pt>
                <c:pt idx="53">
                  <c:v>1.8966000000000162E-14</c:v>
                </c:pt>
                <c:pt idx="54">
                  <c:v>8.7758000000000723E-14</c:v>
                </c:pt>
                <c:pt idx="55">
                  <c:v>9.6437000000000711E-15</c:v>
                </c:pt>
                <c:pt idx="56">
                  <c:v>3.4396000000000238E-14</c:v>
                </c:pt>
                <c:pt idx="57">
                  <c:v>4.6290000000000313E-14</c:v>
                </c:pt>
              </c:numCache>
            </c:numRef>
          </c:yVal>
          <c:smooth val="1"/>
        </c:ser>
        <c:axId val="36310016"/>
        <c:axId val="61551744"/>
      </c:scatterChart>
      <c:valAx>
        <c:axId val="36310016"/>
        <c:scaling>
          <c:orientation val="minMax"/>
          <c:max val="1.4000000000000002E-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(min)</a:t>
                </a:r>
              </a:p>
            </c:rich>
          </c:tx>
        </c:title>
        <c:numFmt formatCode="mm:ss;@" sourceLinked="0"/>
        <c:tickLblPos val="nextTo"/>
        <c:crossAx val="61551744"/>
        <c:crossesAt val="1.0000000000000107E-14"/>
        <c:crossBetween val="midCat"/>
      </c:valAx>
      <c:valAx>
        <c:axId val="61551744"/>
        <c:scaling>
          <c:logBase val="10"/>
          <c:orientation val="minMax"/>
          <c:max val="3.0000000000000248E-10"/>
          <c:min val="1.0000000000000107E-1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</a:t>
                </a:r>
                <a:r>
                  <a:rPr lang="en-US" baseline="-25000"/>
                  <a:t>2</a:t>
                </a:r>
                <a:r>
                  <a:rPr lang="en-US" baseline="0"/>
                  <a:t> Partial Pressure (Torr)</a:t>
                </a:r>
                <a:endParaRPr lang="en-US"/>
              </a:p>
            </c:rich>
          </c:tx>
        </c:title>
        <c:numFmt formatCode="0.00E+00" sourceLinked="1"/>
        <c:tickLblPos val="nextTo"/>
        <c:crossAx val="36310016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873972052050671"/>
          <c:y val="3.4257748776509098E-2"/>
          <c:w val="0.78690344062153161"/>
          <c:h val="0.85535617183251655"/>
        </c:manualLayout>
      </c:layout>
      <c:scatterChart>
        <c:scatterStyle val="smoothMarker"/>
        <c:ser>
          <c:idx val="0"/>
          <c:order val="0"/>
          <c:tx>
            <c:v>Vert pos 3.97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Trans!$A$3:$A$14</c:f>
              <c:numCache>
                <c:formatCode>General</c:formatCode>
                <c:ptCount val="12"/>
                <c:pt idx="0">
                  <c:v>470</c:v>
                </c:pt>
                <c:pt idx="1">
                  <c:v>471</c:v>
                </c:pt>
                <c:pt idx="2">
                  <c:v>472</c:v>
                </c:pt>
                <c:pt idx="3">
                  <c:v>473</c:v>
                </c:pt>
                <c:pt idx="4">
                  <c:v>474</c:v>
                </c:pt>
                <c:pt idx="5">
                  <c:v>475</c:v>
                </c:pt>
                <c:pt idx="6">
                  <c:v>476</c:v>
                </c:pt>
                <c:pt idx="7">
                  <c:v>477</c:v>
                </c:pt>
                <c:pt idx="8">
                  <c:v>478</c:v>
                </c:pt>
                <c:pt idx="9">
                  <c:v>479</c:v>
                </c:pt>
                <c:pt idx="10">
                  <c:v>480</c:v>
                </c:pt>
                <c:pt idx="11">
                  <c:v>481</c:v>
                </c:pt>
              </c:numCache>
            </c:numRef>
          </c:xVal>
          <c:yVal>
            <c:numRef>
              <c:f>Trans!$P$3:$P$14</c:f>
              <c:numCache>
                <c:formatCode>General</c:formatCode>
                <c:ptCount val="12"/>
                <c:pt idx="0">
                  <c:v>5.7959988173844589E-5</c:v>
                </c:pt>
                <c:pt idx="1">
                  <c:v>5.4987681088006625E-5</c:v>
                </c:pt>
                <c:pt idx="2">
                  <c:v>6.0932295259682926E-5</c:v>
                </c:pt>
                <c:pt idx="3">
                  <c:v>3.0911993692717132E-4</c:v>
                </c:pt>
                <c:pt idx="4">
                  <c:v>2.6007687001084156E-4</c:v>
                </c:pt>
                <c:pt idx="5">
                  <c:v>2.7047994481127578E-4</c:v>
                </c:pt>
                <c:pt idx="6">
                  <c:v>3.0020301566965711E-4</c:v>
                </c:pt>
                <c:pt idx="7">
                  <c:v>3.0763378338425246E-4</c:v>
                </c:pt>
                <c:pt idx="8">
                  <c:v>3.1952301172760505E-4</c:v>
                </c:pt>
                <c:pt idx="9">
                  <c:v>8.9169212575145569E-6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Vert pos 4.97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Trans!$A$3:$A$14</c:f>
              <c:numCache>
                <c:formatCode>General</c:formatCode>
                <c:ptCount val="12"/>
                <c:pt idx="0">
                  <c:v>470</c:v>
                </c:pt>
                <c:pt idx="1">
                  <c:v>471</c:v>
                </c:pt>
                <c:pt idx="2">
                  <c:v>472</c:v>
                </c:pt>
                <c:pt idx="3">
                  <c:v>473</c:v>
                </c:pt>
                <c:pt idx="4">
                  <c:v>474</c:v>
                </c:pt>
                <c:pt idx="5">
                  <c:v>475</c:v>
                </c:pt>
                <c:pt idx="6">
                  <c:v>476</c:v>
                </c:pt>
                <c:pt idx="7">
                  <c:v>477</c:v>
                </c:pt>
                <c:pt idx="8">
                  <c:v>478</c:v>
                </c:pt>
                <c:pt idx="9">
                  <c:v>479</c:v>
                </c:pt>
                <c:pt idx="10">
                  <c:v>480</c:v>
                </c:pt>
                <c:pt idx="11">
                  <c:v>481</c:v>
                </c:pt>
              </c:numCache>
            </c:numRef>
          </c:xVal>
          <c:yVal>
            <c:numRef>
              <c:f>Trans!$Q$3:$Q$14</c:f>
              <c:numCache>
                <c:formatCode>General</c:formatCode>
                <c:ptCount val="12"/>
                <c:pt idx="0">
                  <c:v>5.0529220459249194E-5</c:v>
                </c:pt>
                <c:pt idx="1">
                  <c:v>4.6070759830491919E-5</c:v>
                </c:pt>
                <c:pt idx="2">
                  <c:v>1.9617226766532013E-4</c:v>
                </c:pt>
                <c:pt idx="3">
                  <c:v>2.8682763378338441E-4</c:v>
                </c:pt>
                <c:pt idx="4">
                  <c:v>2.5264610229624616E-4</c:v>
                </c:pt>
                <c:pt idx="5">
                  <c:v>2.6304917709667994E-4</c:v>
                </c:pt>
                <c:pt idx="6">
                  <c:v>2.8831378732630431E-4</c:v>
                </c:pt>
                <c:pt idx="7">
                  <c:v>3.0614762984133333E-4</c:v>
                </c:pt>
                <c:pt idx="8">
                  <c:v>3.1952301172760505E-4</c:v>
                </c:pt>
                <c:pt idx="9">
                  <c:v>1.0848920863309382E-4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v>Vert pos 5.97</c:v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Trans!$A$3:$A$14</c:f>
              <c:numCache>
                <c:formatCode>General</c:formatCode>
                <c:ptCount val="12"/>
                <c:pt idx="0">
                  <c:v>470</c:v>
                </c:pt>
                <c:pt idx="1">
                  <c:v>471</c:v>
                </c:pt>
                <c:pt idx="2">
                  <c:v>472</c:v>
                </c:pt>
                <c:pt idx="3">
                  <c:v>473</c:v>
                </c:pt>
                <c:pt idx="4">
                  <c:v>474</c:v>
                </c:pt>
                <c:pt idx="5">
                  <c:v>475</c:v>
                </c:pt>
                <c:pt idx="6">
                  <c:v>476</c:v>
                </c:pt>
                <c:pt idx="7">
                  <c:v>477</c:v>
                </c:pt>
                <c:pt idx="8">
                  <c:v>478</c:v>
                </c:pt>
                <c:pt idx="9">
                  <c:v>479</c:v>
                </c:pt>
                <c:pt idx="10">
                  <c:v>480</c:v>
                </c:pt>
                <c:pt idx="11">
                  <c:v>481</c:v>
                </c:pt>
              </c:numCache>
            </c:numRef>
          </c:xVal>
          <c:yVal>
            <c:numRef>
              <c:f>Trans!$R$3:$R$14</c:f>
              <c:numCache>
                <c:formatCode>General</c:formatCode>
                <c:ptCount val="12"/>
                <c:pt idx="0">
                  <c:v>4.4584606287572812E-5</c:v>
                </c:pt>
                <c:pt idx="1">
                  <c:v>4.1612299201734651E-5</c:v>
                </c:pt>
                <c:pt idx="2">
                  <c:v>6.6876909431359119E-5</c:v>
                </c:pt>
                <c:pt idx="3">
                  <c:v>2.4818764166748789E-4</c:v>
                </c:pt>
                <c:pt idx="4">
                  <c:v>2.5264610229624616E-4</c:v>
                </c:pt>
                <c:pt idx="5">
                  <c:v>2.5264610229624616E-4</c:v>
                </c:pt>
                <c:pt idx="6">
                  <c:v>2.7196609835419388E-4</c:v>
                </c:pt>
                <c:pt idx="7">
                  <c:v>3.0911993692717132E-4</c:v>
                </c:pt>
                <c:pt idx="8">
                  <c:v>1.3078151177688024E-4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v>Vert pos 6.97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xVal>
            <c:numRef>
              <c:f>Trans!$A$3:$A$14</c:f>
              <c:numCache>
                <c:formatCode>General</c:formatCode>
                <c:ptCount val="12"/>
                <c:pt idx="0">
                  <c:v>470</c:v>
                </c:pt>
                <c:pt idx="1">
                  <c:v>471</c:v>
                </c:pt>
                <c:pt idx="2">
                  <c:v>472</c:v>
                </c:pt>
                <c:pt idx="3">
                  <c:v>473</c:v>
                </c:pt>
                <c:pt idx="4">
                  <c:v>474</c:v>
                </c:pt>
                <c:pt idx="5">
                  <c:v>475</c:v>
                </c:pt>
                <c:pt idx="6">
                  <c:v>476</c:v>
                </c:pt>
                <c:pt idx="7">
                  <c:v>477</c:v>
                </c:pt>
                <c:pt idx="8">
                  <c:v>478</c:v>
                </c:pt>
                <c:pt idx="9">
                  <c:v>479</c:v>
                </c:pt>
                <c:pt idx="10">
                  <c:v>480</c:v>
                </c:pt>
                <c:pt idx="11">
                  <c:v>481</c:v>
                </c:pt>
              </c:numCache>
            </c:numRef>
          </c:xVal>
          <c:yVal>
            <c:numRef>
              <c:f>Trans!$S$3:$S$14</c:f>
              <c:numCache>
                <c:formatCode>General</c:formatCode>
                <c:ptCount val="12"/>
                <c:pt idx="0">
                  <c:v>3.1209224401300993E-5</c:v>
                </c:pt>
                <c:pt idx="1">
                  <c:v>2.9723070858381842E-5</c:v>
                </c:pt>
                <c:pt idx="2">
                  <c:v>2.5264610229624645E-5</c:v>
                </c:pt>
                <c:pt idx="3">
                  <c:v>5.9446141716763731E-5</c:v>
                </c:pt>
                <c:pt idx="4">
                  <c:v>2.0063072829407797E-4</c:v>
                </c:pt>
                <c:pt idx="5">
                  <c:v>2.1251995663743096E-4</c:v>
                </c:pt>
                <c:pt idx="6">
                  <c:v>2.0806149600867321E-4</c:v>
                </c:pt>
                <c:pt idx="7">
                  <c:v>1.5455996846358542E-4</c:v>
                </c:pt>
                <c:pt idx="8">
                  <c:v>1.7833842515029121E-5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1"/>
        </c:ser>
        <c:axId val="61860096"/>
        <c:axId val="61936384"/>
      </c:scatterChart>
      <c:valAx>
        <c:axId val="61860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pos (mm)</a:t>
                </a:r>
              </a:p>
            </c:rich>
          </c:tx>
          <c:layout>
            <c:manualLayout>
              <c:xMode val="edge"/>
              <c:yMode val="edge"/>
              <c:x val="0.45061043285238622"/>
              <c:y val="0.9445350734094616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1936384"/>
        <c:crossesAt val="1.0000000000000038E-6"/>
        <c:crossBetween val="midCat"/>
      </c:valAx>
      <c:valAx>
        <c:axId val="61936384"/>
        <c:scaling>
          <c:logBase val="10"/>
          <c:orientation val="minMax"/>
          <c:max val="1.0000000000000028E-3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QE after loss in Cu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3817292006525285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18600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377728449870529"/>
          <c:y val="0.66122892876563355"/>
          <c:w val="0.31002589715131407"/>
          <c:h val="0.2169657422512242"/>
        </c:manualLayout>
      </c:layout>
      <c:spPr>
        <a:solidFill>
          <a:srgbClr val="FFFFFF"/>
        </a:solidFill>
        <a:ln w="0">
          <a:noFill/>
          <a:prstDash val="solid"/>
        </a:ln>
      </c:spPr>
    </c:legend>
    <c:plotVisOnly val="1"/>
    <c:dispBlanksAs val="gap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201006102945161"/>
          <c:y val="2.4178300951445516E-2"/>
          <c:w val="0.79670623973832699"/>
          <c:h val="0.86685712953109562"/>
        </c:manualLayout>
      </c:layout>
      <c:scatterChart>
        <c:scatterStyle val="smoothMarker"/>
        <c:ser>
          <c:idx val="4"/>
          <c:order val="0"/>
          <c:tx>
            <c:v>240 nm</c:v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Sheet1!$A$22:$A$71</c:f>
              <c:numCache>
                <c:formatCode>General</c:formatCode>
                <c:ptCount val="50"/>
                <c:pt idx="0">
                  <c:v>471</c:v>
                </c:pt>
                <c:pt idx="1">
                  <c:v>472</c:v>
                </c:pt>
                <c:pt idx="2">
                  <c:v>473</c:v>
                </c:pt>
                <c:pt idx="3">
                  <c:v>474</c:v>
                </c:pt>
                <c:pt idx="4">
                  <c:v>475</c:v>
                </c:pt>
                <c:pt idx="5">
                  <c:v>476</c:v>
                </c:pt>
                <c:pt idx="6">
                  <c:v>477</c:v>
                </c:pt>
                <c:pt idx="7">
                  <c:v>478</c:v>
                </c:pt>
                <c:pt idx="8">
                  <c:v>479</c:v>
                </c:pt>
                <c:pt idx="9">
                  <c:v>480</c:v>
                </c:pt>
                <c:pt idx="10">
                  <c:v>481</c:v>
                </c:pt>
                <c:pt idx="11">
                  <c:v>482</c:v>
                </c:pt>
                <c:pt idx="12">
                  <c:v>483</c:v>
                </c:pt>
                <c:pt idx="13">
                  <c:v>484</c:v>
                </c:pt>
                <c:pt idx="14">
                  <c:v>485</c:v>
                </c:pt>
                <c:pt idx="15">
                  <c:v>486</c:v>
                </c:pt>
                <c:pt idx="16">
                  <c:v>487</c:v>
                </c:pt>
                <c:pt idx="17">
                  <c:v>488</c:v>
                </c:pt>
                <c:pt idx="18">
                  <c:v>489</c:v>
                </c:pt>
                <c:pt idx="19">
                  <c:v>490</c:v>
                </c:pt>
                <c:pt idx="20">
                  <c:v>491</c:v>
                </c:pt>
                <c:pt idx="21">
                  <c:v>492</c:v>
                </c:pt>
                <c:pt idx="22">
                  <c:v>493</c:v>
                </c:pt>
                <c:pt idx="23">
                  <c:v>494</c:v>
                </c:pt>
                <c:pt idx="24">
                  <c:v>495</c:v>
                </c:pt>
                <c:pt idx="25">
                  <c:v>496</c:v>
                </c:pt>
                <c:pt idx="26">
                  <c:v>497</c:v>
                </c:pt>
                <c:pt idx="27">
                  <c:v>498</c:v>
                </c:pt>
                <c:pt idx="28">
                  <c:v>499</c:v>
                </c:pt>
                <c:pt idx="29">
                  <c:v>500</c:v>
                </c:pt>
                <c:pt idx="30">
                  <c:v>501</c:v>
                </c:pt>
                <c:pt idx="31">
                  <c:v>502</c:v>
                </c:pt>
                <c:pt idx="32">
                  <c:v>503</c:v>
                </c:pt>
                <c:pt idx="33">
                  <c:v>504</c:v>
                </c:pt>
                <c:pt idx="34">
                  <c:v>505</c:v>
                </c:pt>
                <c:pt idx="35">
                  <c:v>506</c:v>
                </c:pt>
                <c:pt idx="36">
                  <c:v>507</c:v>
                </c:pt>
                <c:pt idx="37">
                  <c:v>508</c:v>
                </c:pt>
                <c:pt idx="38">
                  <c:v>509</c:v>
                </c:pt>
                <c:pt idx="39">
                  <c:v>510</c:v>
                </c:pt>
                <c:pt idx="40">
                  <c:v>511</c:v>
                </c:pt>
                <c:pt idx="41">
                  <c:v>512</c:v>
                </c:pt>
                <c:pt idx="42">
                  <c:v>513</c:v>
                </c:pt>
                <c:pt idx="43">
                  <c:v>514</c:v>
                </c:pt>
                <c:pt idx="44">
                  <c:v>515</c:v>
                </c:pt>
                <c:pt idx="45">
                  <c:v>516</c:v>
                </c:pt>
                <c:pt idx="46">
                  <c:v>517</c:v>
                </c:pt>
                <c:pt idx="47">
                  <c:v>518</c:v>
                </c:pt>
                <c:pt idx="48">
                  <c:v>519</c:v>
                </c:pt>
                <c:pt idx="49">
                  <c:v>520</c:v>
                </c:pt>
              </c:numCache>
            </c:numRef>
          </c:xVal>
          <c:yVal>
            <c:numRef>
              <c:f>Sheet1!$H$22:$H$71</c:f>
              <c:numCache>
                <c:formatCode>General</c:formatCode>
                <c:ptCount val="50"/>
                <c:pt idx="0">
                  <c:v>1150</c:v>
                </c:pt>
                <c:pt idx="1">
                  <c:v>1160</c:v>
                </c:pt>
                <c:pt idx="2">
                  <c:v>1156</c:v>
                </c:pt>
                <c:pt idx="3">
                  <c:v>1101</c:v>
                </c:pt>
                <c:pt idx="4">
                  <c:v>1054</c:v>
                </c:pt>
                <c:pt idx="5">
                  <c:v>968</c:v>
                </c:pt>
                <c:pt idx="6">
                  <c:v>917</c:v>
                </c:pt>
                <c:pt idx="7">
                  <c:v>864</c:v>
                </c:pt>
                <c:pt idx="8">
                  <c:v>828</c:v>
                </c:pt>
                <c:pt idx="9">
                  <c:v>788</c:v>
                </c:pt>
                <c:pt idx="10">
                  <c:v>733</c:v>
                </c:pt>
                <c:pt idx="11">
                  <c:v>688</c:v>
                </c:pt>
                <c:pt idx="12">
                  <c:v>666</c:v>
                </c:pt>
                <c:pt idx="13">
                  <c:v>649</c:v>
                </c:pt>
                <c:pt idx="14">
                  <c:v>635</c:v>
                </c:pt>
                <c:pt idx="15">
                  <c:v>630</c:v>
                </c:pt>
                <c:pt idx="16">
                  <c:v>632</c:v>
                </c:pt>
                <c:pt idx="17">
                  <c:v>641</c:v>
                </c:pt>
                <c:pt idx="18">
                  <c:v>653</c:v>
                </c:pt>
                <c:pt idx="19">
                  <c:v>676</c:v>
                </c:pt>
                <c:pt idx="20">
                  <c:v>702</c:v>
                </c:pt>
                <c:pt idx="21">
                  <c:v>762</c:v>
                </c:pt>
                <c:pt idx="22">
                  <c:v>819</c:v>
                </c:pt>
                <c:pt idx="23">
                  <c:v>895</c:v>
                </c:pt>
                <c:pt idx="24">
                  <c:v>946</c:v>
                </c:pt>
                <c:pt idx="25">
                  <c:v>1031</c:v>
                </c:pt>
                <c:pt idx="26">
                  <c:v>1092</c:v>
                </c:pt>
                <c:pt idx="27">
                  <c:v>1156</c:v>
                </c:pt>
                <c:pt idx="28">
                  <c:v>1201</c:v>
                </c:pt>
                <c:pt idx="29">
                  <c:v>1251</c:v>
                </c:pt>
                <c:pt idx="30">
                  <c:v>1280</c:v>
                </c:pt>
                <c:pt idx="31">
                  <c:v>1303</c:v>
                </c:pt>
                <c:pt idx="32">
                  <c:v>1314</c:v>
                </c:pt>
                <c:pt idx="33">
                  <c:v>1324</c:v>
                </c:pt>
                <c:pt idx="34">
                  <c:v>1328</c:v>
                </c:pt>
                <c:pt idx="35">
                  <c:v>1333</c:v>
                </c:pt>
                <c:pt idx="36">
                  <c:v>1339</c:v>
                </c:pt>
                <c:pt idx="37">
                  <c:v>1343</c:v>
                </c:pt>
                <c:pt idx="38">
                  <c:v>1340</c:v>
                </c:pt>
                <c:pt idx="39">
                  <c:v>1328</c:v>
                </c:pt>
                <c:pt idx="40">
                  <c:v>1301</c:v>
                </c:pt>
                <c:pt idx="41">
                  <c:v>1262</c:v>
                </c:pt>
                <c:pt idx="42">
                  <c:v>1146</c:v>
                </c:pt>
                <c:pt idx="43">
                  <c:v>997</c:v>
                </c:pt>
                <c:pt idx="44">
                  <c:v>814</c:v>
                </c:pt>
                <c:pt idx="45">
                  <c:v>650</c:v>
                </c:pt>
                <c:pt idx="46">
                  <c:v>531</c:v>
                </c:pt>
                <c:pt idx="47">
                  <c:v>434</c:v>
                </c:pt>
                <c:pt idx="48">
                  <c:v>356</c:v>
                </c:pt>
                <c:pt idx="49">
                  <c:v>255</c:v>
                </c:pt>
              </c:numCache>
            </c:numRef>
          </c:yVal>
          <c:smooth val="1"/>
        </c:ser>
        <c:axId val="61960576"/>
        <c:axId val="61962496"/>
      </c:scatterChart>
      <c:valAx>
        <c:axId val="61960576"/>
        <c:scaling>
          <c:orientation val="minMax"/>
          <c:max val="520"/>
          <c:min val="47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Position (mm)</a:t>
                </a:r>
              </a:p>
            </c:rich>
          </c:tx>
        </c:title>
        <c:numFmt formatCode="General" sourceLinked="1"/>
        <c:tickLblPos val="nextTo"/>
        <c:crossAx val="61962496"/>
        <c:crosses val="autoZero"/>
        <c:crossBetween val="midCat"/>
      </c:valAx>
      <c:valAx>
        <c:axId val="61962496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Photocurrent (pA)</a:t>
                </a:r>
              </a:p>
            </c:rich>
          </c:tx>
        </c:title>
        <c:numFmt formatCode="General" sourceLinked="1"/>
        <c:tickLblPos val="nextTo"/>
        <c:crossAx val="619605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1225595650595178"/>
          <c:y val="0.13387026690750867"/>
          <c:w val="0.23090115047306459"/>
          <c:h val="0.27586021230647856"/>
        </c:manualLayout>
      </c:layout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61E21CF-38E2-493C-881E-283EA5ECC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2DA9E6-5F80-476C-B355-988E339707FA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C3C661-52FC-4F5C-8A66-648B4F4C5F67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1B1D8-900E-4F6F-A94F-5157D18D096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037554-1A82-4E25-AB83-9C40278678C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A68602-3B4C-40F7-8BBD-D24E9444586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FB725E-3DAC-4186-ABC4-D752F598B1AB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F6E1C6-982B-4C03-A87C-2AC95F91D6DD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262A6A-2232-49BF-AF36-007E1ECD813F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0FFB60-A830-4C79-B987-6F6F584EB97C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7E937E-7298-4FDC-8E2B-7F9D4B95A5A7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106615-F2C4-48BD-954C-8756E48929BF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12798E-B626-4905-AC77-E1E95F3BA4EA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663D8D-92EB-4BCD-B120-9C1C74DB28DC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D3DAEC-B8BB-4C55-8ECB-A3D9C562A29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13F445-05DC-4FBE-9B44-314216210A2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2E691-1DAB-42EE-B130-862DAB67DF2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705CAA-1C49-4870-8D77-0A61A683040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576DF-205D-43C1-B9F4-BF9A47AB1E9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DE18E-47C1-4C87-A3DF-72A668D5998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B6AA4-9B8F-4886-9715-EB237CC71D7C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9E1A4D-6759-42EA-A129-A37C84C29F79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09BF57-6C1F-4494-93B6-8C602DF3C60A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46FD8F-D929-444B-B7AE-4FA74F84BF3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F1101-5B66-4DDD-A2E5-7566605DB42F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CBD50B-9624-43EC-9C24-1ABBD8A6D5A1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3CB7D-9A6C-4CBF-9852-E5DE4CEA66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B77A-B104-4482-9402-DBCB57AC90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E553E-9581-4788-8892-EFABE7114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93447-CE52-40F7-9DE4-E098F756EA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A59B7-B895-40E7-9C82-FB3B8A620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C3B55-EAB5-4508-AB29-54FEE97E6C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F6F45-F2A4-4BC8-B866-37B5BA4043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1001A-A95A-491C-A368-77A82D461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477E7-A458-476E-B242-A6EFC71B5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34794-19AC-48DC-8E57-F885ED89EA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8BEBC-F700-40EB-84A9-50023066DA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277ED-392D-4F90-8C51-37B55ABDD8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3E5AA62-2F25-4788-9DB2-F8519B4351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K</a:t>
            </a:r>
            <a:r>
              <a:rPr lang="en-US" baseline="-25000" smtClean="0"/>
              <a:t>2</a:t>
            </a:r>
            <a:r>
              <a:rPr lang="en-US" smtClean="0"/>
              <a:t>CsSb Cathode Development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2322513"/>
            <a:ext cx="9144000" cy="38036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John Smedley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Triveni Rao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Andrew Burrill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z="2800" smtClean="0"/>
              <a:t>BNL ERL needs – 50 mA, 7 mm dia., 1.3 mA/mm</a:t>
            </a:r>
            <a:r>
              <a:rPr lang="en-US" sz="2800" baseline="30000" smtClean="0"/>
              <a:t>2</a:t>
            </a:r>
            <a:endParaRPr lang="en-US" sz="2800" smtClean="0"/>
          </a:p>
        </p:txBody>
      </p:sp>
      <p:pic>
        <p:nvPicPr>
          <p:cNvPr id="3076" name="Picture 7" descr="BNLlogo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7563" y="6188075"/>
            <a:ext cx="1828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7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527050"/>
          </a:xfrm>
        </p:spPr>
        <p:txBody>
          <a:bodyPr/>
          <a:lstStyle/>
          <a:p>
            <a:r>
              <a:rPr lang="en-US" sz="3200" smtClean="0"/>
              <a:t>Temperature Dependence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504825"/>
            <a:ext cx="85915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482885" y="563154"/>
          <a:ext cx="8203915" cy="584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5" name="Title 7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527050"/>
          </a:xfrm>
        </p:spPr>
        <p:txBody>
          <a:bodyPr/>
          <a:lstStyle/>
          <a:p>
            <a:r>
              <a:rPr lang="en-US" sz="3200" smtClean="0"/>
              <a:t>QE Decay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551363" y="1916113"/>
            <a:ext cx="2905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500 V bias</a:t>
            </a:r>
          </a:p>
          <a:p>
            <a:r>
              <a:rPr lang="en-US" sz="2400"/>
              <a:t>3 mm diameter spot</a:t>
            </a:r>
          </a:p>
          <a:p>
            <a:r>
              <a:rPr lang="en-US" sz="2400"/>
              <a:t>Current  ~ 60µA</a:t>
            </a:r>
          </a:p>
          <a:p>
            <a:r>
              <a:rPr lang="en-US" sz="2400"/>
              <a:t>0.07 nTorr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8813"/>
          </a:xfrm>
        </p:spPr>
        <p:txBody>
          <a:bodyPr/>
          <a:lstStyle/>
          <a:p>
            <a:r>
              <a:rPr lang="en-US" sz="3200" smtClean="0"/>
              <a:t>Linearity and Space Charge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658813"/>
            <a:ext cx="859472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419225" y="1874838"/>
            <a:ext cx="3663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80 µm FWHM spot on cathode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763"/>
            <a:ext cx="8229600" cy="539750"/>
          </a:xfrm>
        </p:spPr>
        <p:txBody>
          <a:bodyPr/>
          <a:lstStyle/>
          <a:p>
            <a:r>
              <a:rPr lang="en-US" sz="3200" smtClean="0"/>
              <a:t>QE Decay, Small Spot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814388"/>
            <a:ext cx="85915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065338" y="4705350"/>
            <a:ext cx="3975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1.3 mA/mm</a:t>
            </a:r>
            <a:r>
              <a:rPr lang="en-US" sz="2400" baseline="30000"/>
              <a:t>2</a:t>
            </a:r>
            <a:r>
              <a:rPr lang="en-US" sz="2400"/>
              <a:t> current density</a:t>
            </a:r>
          </a:p>
          <a:p>
            <a:r>
              <a:rPr lang="en-US" sz="2400"/>
              <a:t>1.5x10</a:t>
            </a:r>
            <a:r>
              <a:rPr lang="en-US" sz="2400" baseline="30000"/>
              <a:t>5</a:t>
            </a:r>
            <a:r>
              <a:rPr lang="en-US" sz="2400"/>
              <a:t> C/mm</a:t>
            </a:r>
            <a:r>
              <a:rPr lang="en-US" sz="2400" baseline="30000"/>
              <a:t>2</a:t>
            </a:r>
            <a:endParaRPr lang="en-US" sz="2400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419225" y="1068388"/>
            <a:ext cx="3663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80 µm FWHM spot on cathode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4688"/>
          </a:xfrm>
        </p:spPr>
        <p:txBody>
          <a:bodyPr/>
          <a:lstStyle/>
          <a:p>
            <a:r>
              <a:rPr lang="en-US" sz="3200" smtClean="0"/>
              <a:t>Conclusions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0" y="811213"/>
            <a:ext cx="9144000" cy="5084762"/>
          </a:xfrm>
        </p:spPr>
        <p:txBody>
          <a:bodyPr/>
          <a:lstStyle/>
          <a:p>
            <a:r>
              <a:rPr lang="en-US" sz="2800" smtClean="0"/>
              <a:t>Cathodes have better QE on Stainless than on Cu</a:t>
            </a:r>
          </a:p>
          <a:p>
            <a:r>
              <a:rPr lang="en-US" sz="2800" smtClean="0"/>
              <a:t>QE decreases 15% during cathode cool-off</a:t>
            </a:r>
          </a:p>
          <a:p>
            <a:r>
              <a:rPr lang="en-US" sz="2800" smtClean="0"/>
              <a:t>QE at </a:t>
            </a:r>
            <a:r>
              <a:rPr lang="en-US" sz="2800" smtClean="0">
                <a:solidFill>
                  <a:srgbClr val="FF0000"/>
                </a:solidFill>
              </a:rPr>
              <a:t>355 nm is 19%</a:t>
            </a:r>
            <a:r>
              <a:rPr lang="en-US" sz="2800" smtClean="0"/>
              <a:t>, better than the 10% required</a:t>
            </a:r>
          </a:p>
          <a:p>
            <a:r>
              <a:rPr lang="en-US" sz="2800" smtClean="0"/>
              <a:t>ERL current density has been met (1.3 mA/mm</a:t>
            </a:r>
            <a:r>
              <a:rPr lang="en-US" sz="2800" baseline="30000" smtClean="0"/>
              <a:t>2</a:t>
            </a:r>
            <a:r>
              <a:rPr lang="en-US" sz="2800" smtClean="0"/>
              <a:t>)</a:t>
            </a:r>
          </a:p>
          <a:p>
            <a:r>
              <a:rPr lang="en-US" sz="2800" smtClean="0"/>
              <a:t>QE does not change in storage (even illuminated)</a:t>
            </a:r>
          </a:p>
          <a:p>
            <a:pPr lvl="1"/>
            <a:r>
              <a:rPr lang="en-US" sz="2400" smtClean="0"/>
              <a:t>Ion bombardment seems to limit lifetime under bias</a:t>
            </a:r>
          </a:p>
          <a:p>
            <a:r>
              <a:rPr lang="en-US" sz="2800" smtClean="0"/>
              <a:t>QE at -77C same as at 20C</a:t>
            </a:r>
          </a:p>
          <a:p>
            <a:r>
              <a:rPr lang="en-US" sz="2800" smtClean="0"/>
              <a:t>Charge density of 1.5x10</a:t>
            </a:r>
            <a:r>
              <a:rPr lang="en-US" sz="2800" baseline="30000" smtClean="0"/>
              <a:t>5</a:t>
            </a:r>
            <a:r>
              <a:rPr lang="en-US" sz="2800" smtClean="0"/>
              <a:t> C/mm</a:t>
            </a:r>
            <a:r>
              <a:rPr lang="en-US" sz="2800" baseline="30000" smtClean="0"/>
              <a:t>2</a:t>
            </a:r>
            <a:r>
              <a:rPr lang="en-US" sz="2800" smtClean="0"/>
              <a:t> extracted from a small (80 µm fwhm) spot; 15 C extracted from a 3 mm fwhm spot; both with small but measurable QE loss</a:t>
            </a:r>
          </a:p>
          <a:p>
            <a:pPr algn="ctr">
              <a:buFontTx/>
              <a:buNone/>
            </a:pPr>
            <a:r>
              <a:rPr lang="en-US" sz="2800" smtClean="0">
                <a:solidFill>
                  <a:srgbClr val="FF0000"/>
                </a:solidFill>
              </a:rPr>
              <a:t>Thanks!</a:t>
            </a:r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1188"/>
          </a:xfrm>
        </p:spPr>
        <p:txBody>
          <a:bodyPr/>
          <a:lstStyle/>
          <a:p>
            <a:r>
              <a:rPr lang="en-US" sz="3200" smtClean="0"/>
              <a:t>Deposition Notes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746125"/>
            <a:ext cx="8686800" cy="5380038"/>
          </a:xfrm>
        </p:spPr>
        <p:txBody>
          <a:bodyPr/>
          <a:lstStyle/>
          <a:p>
            <a:r>
              <a:rPr lang="en-US" sz="2800" smtClean="0"/>
              <a:t>Initial vacuum &lt;0.1 nTorr</a:t>
            </a:r>
          </a:p>
          <a:p>
            <a:pPr lvl="1"/>
            <a:r>
              <a:rPr lang="en-US" sz="2400" smtClean="0"/>
              <a:t>Primary contaminants H</a:t>
            </a:r>
            <a:r>
              <a:rPr lang="en-US" sz="2400" baseline="-25000" smtClean="0"/>
              <a:t>2</a:t>
            </a:r>
            <a:r>
              <a:rPr lang="en-US" sz="2400" smtClean="0"/>
              <a:t> and Ar</a:t>
            </a:r>
          </a:p>
          <a:p>
            <a:r>
              <a:rPr lang="en-US" sz="2800" smtClean="0"/>
              <a:t>Source to substrate distance of ~45 mm</a:t>
            </a:r>
          </a:p>
          <a:p>
            <a:r>
              <a:rPr lang="en-US" sz="2800" smtClean="0"/>
              <a:t>Antimony and Potassium deposition rates set by crystal monitor</a:t>
            </a:r>
          </a:p>
          <a:p>
            <a:pPr lvl="1"/>
            <a:r>
              <a:rPr lang="en-US" sz="2400" smtClean="0"/>
              <a:t>Crystal monitor to source spacing ~70mm</a:t>
            </a:r>
          </a:p>
          <a:p>
            <a:r>
              <a:rPr lang="en-US" sz="2800" smtClean="0"/>
              <a:t>QE measured (@ 532 nm) during Cs deposition</a:t>
            </a:r>
          </a:p>
          <a:p>
            <a:r>
              <a:rPr lang="en-US" sz="2800" smtClean="0"/>
              <a:t>Substrate takes 15 min to reach room temperature</a:t>
            </a:r>
          </a:p>
          <a:p>
            <a:r>
              <a:rPr lang="en-US" sz="2800" smtClean="0"/>
              <a:t>QE drops rapidly during this period</a:t>
            </a:r>
          </a:p>
          <a:p>
            <a:pPr lvl="1"/>
            <a:r>
              <a:rPr lang="en-US" sz="2400" smtClean="0"/>
              <a:t>Initial QE decay occurs prior to QE map, so we may miss peak QE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2677" y="513121"/>
          <a:ext cx="8578645" cy="583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5" y="2551113"/>
            <a:ext cx="2474913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358775" y="0"/>
            <a:ext cx="8229600" cy="619125"/>
          </a:xfrm>
        </p:spPr>
        <p:txBody>
          <a:bodyPr/>
          <a:lstStyle/>
          <a:p>
            <a:pPr eaLnBrk="1" hangingPunct="1"/>
            <a:r>
              <a:rPr lang="en-US" sz="3200" smtClean="0"/>
              <a:t>Alkali Sources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0" y="893763"/>
            <a:ext cx="9144000" cy="5232400"/>
          </a:xfrm>
        </p:spPr>
        <p:txBody>
          <a:bodyPr/>
          <a:lstStyle/>
          <a:p>
            <a:pPr eaLnBrk="1" hangingPunct="1"/>
            <a:r>
              <a:rPr lang="en-US" sz="2800" smtClean="0"/>
              <a:t>Initial attempts with Saes Getters Chromate sources</a:t>
            </a:r>
          </a:p>
          <a:p>
            <a:pPr lvl="1" eaLnBrk="1" hangingPunct="1"/>
            <a:r>
              <a:rPr lang="en-US" sz="2400" smtClean="0"/>
              <a:t>Could not obtain evaporation below 10A (should be &lt;6.5A)</a:t>
            </a:r>
          </a:p>
          <a:p>
            <a:pPr eaLnBrk="1" hangingPunct="1"/>
            <a:r>
              <a:rPr lang="en-US" sz="2800" smtClean="0"/>
              <a:t>Used Alvasources</a:t>
            </a:r>
          </a:p>
          <a:p>
            <a:pPr lvl="1" eaLnBrk="1" hangingPunct="1"/>
            <a:r>
              <a:rPr lang="en-US" sz="2400" smtClean="0"/>
              <a:t>Pure Alkali sources, with In seal</a:t>
            </a:r>
          </a:p>
          <a:p>
            <a:pPr lvl="1" eaLnBrk="1" hangingPunct="1"/>
            <a:r>
              <a:rPr lang="en-US" sz="2400" smtClean="0"/>
              <a:t>Two stage heating cycle</a:t>
            </a:r>
          </a:p>
          <a:p>
            <a:pPr lvl="1" eaLnBrk="1" hangingPunct="1"/>
            <a:r>
              <a:rPr lang="en-US" sz="2400" smtClean="0"/>
              <a:t>Two geometries – line and V</a:t>
            </a:r>
          </a:p>
          <a:p>
            <a:pPr lvl="1" eaLnBrk="1" hangingPunct="1"/>
            <a:r>
              <a:rPr lang="en-US" sz="2400" smtClean="0"/>
              <a:t>Ar fill gas produces gas load on initial heating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" y="4298950"/>
            <a:ext cx="6729413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675438" y="4775200"/>
            <a:ext cx="604837" cy="282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509588"/>
            <a:ext cx="85915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7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527050"/>
          </a:xfrm>
        </p:spPr>
        <p:txBody>
          <a:bodyPr/>
          <a:lstStyle/>
          <a:p>
            <a:r>
              <a:rPr lang="en-US" sz="2400" smtClean="0"/>
              <a:t>Reflection QE (543 nm) vs Position</a:t>
            </a:r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5480050" y="1660525"/>
            <a:ext cx="1196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SS Guard</a:t>
            </a: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2389188" y="5065713"/>
            <a:ext cx="1419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Transparent</a:t>
            </a:r>
          </a:p>
          <a:p>
            <a:pPr algn="ctr"/>
            <a:r>
              <a:rPr lang="en-US"/>
              <a:t>Substrate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3500438" y="1844675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 Cathode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0987" y="509587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7" name="Title 7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527050"/>
          </a:xfrm>
        </p:spPr>
        <p:txBody>
          <a:bodyPr/>
          <a:lstStyle/>
          <a:p>
            <a:r>
              <a:rPr lang="en-US" sz="2400" smtClean="0"/>
              <a:t>Transmission QE (543 nm) vs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/>
          <a:p>
            <a:r>
              <a:rPr lang="en-US" smtClean="0"/>
              <a:t>K</a:t>
            </a:r>
            <a:r>
              <a:rPr lang="en-US" baseline="-25000" smtClean="0"/>
              <a:t>2</a:t>
            </a:r>
            <a:r>
              <a:rPr lang="en-US" smtClean="0"/>
              <a:t>CsSb (Alkali Antimonides)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61925" y="5934075"/>
            <a:ext cx="662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D. H. Dowell </a:t>
            </a:r>
            <a:r>
              <a:rPr lang="nl-NL" i="1">
                <a:latin typeface="Calibri" pitchFamily="34" charset="0"/>
              </a:rPr>
              <a:t>et al</a:t>
            </a:r>
            <a:r>
              <a:rPr lang="nl-NL">
                <a:latin typeface="Calibri" pitchFamily="34" charset="0"/>
              </a:rPr>
              <a:t>., </a:t>
            </a:r>
            <a:r>
              <a:rPr lang="nl-NL" i="1">
                <a:latin typeface="Calibri" pitchFamily="34" charset="0"/>
              </a:rPr>
              <a:t>Appl. Phys. Lett., </a:t>
            </a:r>
            <a:r>
              <a:rPr lang="nl-NL" b="1">
                <a:latin typeface="Calibri" pitchFamily="34" charset="0"/>
              </a:rPr>
              <a:t>63</a:t>
            </a:r>
            <a:r>
              <a:rPr lang="nl-NL">
                <a:latin typeface="Calibri" pitchFamily="34" charset="0"/>
              </a:rPr>
              <a:t>, 2035 (1993)</a:t>
            </a:r>
          </a:p>
          <a:p>
            <a:r>
              <a:rPr lang="en-US">
                <a:latin typeface="Calibri" pitchFamily="34" charset="0"/>
              </a:rPr>
              <a:t>C. Ghosh and B.P. Varma, </a:t>
            </a:r>
            <a:r>
              <a:rPr lang="en-US" i="1">
                <a:latin typeface="Calibri" pitchFamily="34" charset="0"/>
              </a:rPr>
              <a:t>J. Appl. Phys.,</a:t>
            </a:r>
            <a:r>
              <a:rPr lang="en-US">
                <a:latin typeface="Calibri" pitchFamily="34" charset="0"/>
              </a:rPr>
              <a:t> </a:t>
            </a:r>
            <a:r>
              <a:rPr lang="en-US" b="1">
                <a:latin typeface="Calibri" pitchFamily="34" charset="0"/>
              </a:rPr>
              <a:t>49</a:t>
            </a:r>
            <a:r>
              <a:rPr lang="en-US">
                <a:latin typeface="Calibri" pitchFamily="34" charset="0"/>
              </a:rPr>
              <a:t>, 4549 (1978)</a:t>
            </a:r>
          </a:p>
          <a:p>
            <a:r>
              <a:rPr lang="en-US">
                <a:latin typeface="Calibri" pitchFamily="34" charset="0"/>
              </a:rPr>
              <a:t>A.R.H.F. Ettema and R.A. de Groot, Phys. Rev. B </a:t>
            </a:r>
            <a:r>
              <a:rPr lang="en-US" b="1">
                <a:latin typeface="Calibri" pitchFamily="34" charset="0"/>
              </a:rPr>
              <a:t>66</a:t>
            </a:r>
            <a:r>
              <a:rPr lang="en-US">
                <a:latin typeface="Calibri" pitchFamily="34" charset="0"/>
              </a:rPr>
              <a:t>, 115102 (2002)</a:t>
            </a:r>
            <a:endParaRPr lang="nl-NL">
              <a:latin typeface="Calibri" pitchFamily="34" charset="0"/>
            </a:endParaRPr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6950" y="795338"/>
            <a:ext cx="3903663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302250" cy="51355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Work function 1.9eV, E</a:t>
            </a:r>
            <a:r>
              <a:rPr lang="en-US" sz="2400" baseline="-25000" smtClean="0"/>
              <a:t>g</a:t>
            </a:r>
            <a:r>
              <a:rPr lang="en-US" sz="2400" smtClean="0"/>
              <a:t>= 1.2 eV</a:t>
            </a:r>
          </a:p>
          <a:p>
            <a:pPr>
              <a:buFontTx/>
              <a:buNone/>
            </a:pPr>
            <a:r>
              <a:rPr lang="en-US" sz="2400" smtClean="0"/>
              <a:t>Good QE (4% -12% @ 532 nm, &gt;30% @ 355nm)</a:t>
            </a:r>
          </a:p>
          <a:p>
            <a:pPr>
              <a:buFontTx/>
              <a:buNone/>
            </a:pPr>
            <a:r>
              <a:rPr lang="en-US" sz="2400" smtClean="0"/>
              <a:t>Deposited in 10</a:t>
            </a:r>
            <a:r>
              <a:rPr lang="en-US" sz="2400" baseline="30000" smtClean="0"/>
              <a:t>-11</a:t>
            </a:r>
            <a:r>
              <a:rPr lang="en-US" sz="2400" smtClean="0"/>
              <a:t> Torr vacuum</a:t>
            </a:r>
          </a:p>
          <a:p>
            <a:pPr>
              <a:buFontTx/>
              <a:buNone/>
            </a:pPr>
            <a:r>
              <a:rPr lang="en-US" sz="2400" smtClean="0"/>
              <a:t>	Typically sequential (Sb-&gt;K-&gt;Cs); Cs deposition used to optimize QE</a:t>
            </a:r>
          </a:p>
          <a:p>
            <a:pPr>
              <a:buFontTx/>
              <a:buNone/>
            </a:pPr>
            <a:r>
              <a:rPr lang="en-US" sz="2400" smtClean="0"/>
              <a:t>	Oxidation to create Cs-O dipole</a:t>
            </a:r>
          </a:p>
          <a:p>
            <a:pPr>
              <a:buFontTx/>
              <a:buNone/>
            </a:pPr>
            <a:r>
              <a:rPr lang="en-US" sz="2400" smtClean="0"/>
              <a:t>	Co-deposition increases performance in tubes</a:t>
            </a:r>
          </a:p>
          <a:p>
            <a:pPr>
              <a:buFontTx/>
              <a:buNone/>
            </a:pPr>
            <a:r>
              <a:rPr lang="en-US" sz="2400" smtClean="0"/>
              <a:t>Cathode stable in deposition    system (after initial cooldown)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5488" y="3365500"/>
            <a:ext cx="4587875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2677" y="513121"/>
          <a:ext cx="8578645" cy="583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0"/>
          <p:cNvSpPr>
            <a:spLocks noChangeArrowheads="1"/>
          </p:cNvSpPr>
          <p:nvPr/>
        </p:nvSpPr>
        <p:spPr bwMode="auto">
          <a:xfrm>
            <a:off x="609600" y="3373438"/>
            <a:ext cx="2359025" cy="1198562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609600" y="990600"/>
            <a:ext cx="2359025" cy="5105400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6" name="Line 3"/>
          <p:cNvSpPr>
            <a:spLocks noChangeShapeType="1"/>
          </p:cNvSpPr>
          <p:nvPr/>
        </p:nvSpPr>
        <p:spPr bwMode="auto">
          <a:xfrm flipH="1" flipV="1">
            <a:off x="2968625" y="2667000"/>
            <a:ext cx="4763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 rot="5400000">
            <a:off x="-220663" y="4433888"/>
            <a:ext cx="120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Energy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1117600" y="61833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Medium</a:t>
            </a: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3121025" y="6183313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Vacuum</a:t>
            </a:r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 flipV="1">
            <a:off x="609600" y="990600"/>
            <a:ext cx="0" cy="533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609600" y="4572000"/>
            <a:ext cx="234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2968625" y="2667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Oval 10"/>
          <p:cNvSpPr>
            <a:spLocks noChangeArrowheads="1"/>
          </p:cNvSpPr>
          <p:nvPr/>
        </p:nvSpPr>
        <p:spPr bwMode="auto">
          <a:xfrm>
            <a:off x="1422400" y="57277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64" name="Oval 11"/>
          <p:cNvSpPr>
            <a:spLocks noChangeArrowheads="1"/>
          </p:cNvSpPr>
          <p:nvPr/>
        </p:nvSpPr>
        <p:spPr bwMode="auto">
          <a:xfrm>
            <a:off x="1749425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65" name="Oval 12"/>
          <p:cNvSpPr>
            <a:spLocks noChangeArrowheads="1"/>
          </p:cNvSpPr>
          <p:nvPr/>
        </p:nvSpPr>
        <p:spPr bwMode="auto">
          <a:xfrm>
            <a:off x="1825625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66" name="Oval 13"/>
          <p:cNvSpPr>
            <a:spLocks noChangeArrowheads="1"/>
          </p:cNvSpPr>
          <p:nvPr/>
        </p:nvSpPr>
        <p:spPr bwMode="auto">
          <a:xfrm>
            <a:off x="2435225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67" name="Oval 14"/>
          <p:cNvSpPr>
            <a:spLocks noChangeArrowheads="1"/>
          </p:cNvSpPr>
          <p:nvPr/>
        </p:nvSpPr>
        <p:spPr bwMode="auto">
          <a:xfrm>
            <a:off x="2206625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68" name="Oval 15"/>
          <p:cNvSpPr>
            <a:spLocks noChangeArrowheads="1"/>
          </p:cNvSpPr>
          <p:nvPr/>
        </p:nvSpPr>
        <p:spPr bwMode="auto">
          <a:xfrm>
            <a:off x="1978025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69" name="Oval 16"/>
          <p:cNvSpPr>
            <a:spLocks noChangeArrowheads="1"/>
          </p:cNvSpPr>
          <p:nvPr/>
        </p:nvSpPr>
        <p:spPr bwMode="auto">
          <a:xfrm>
            <a:off x="2587625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70" name="Line 17"/>
          <p:cNvSpPr>
            <a:spLocks noChangeShapeType="1"/>
          </p:cNvSpPr>
          <p:nvPr/>
        </p:nvSpPr>
        <p:spPr bwMode="auto">
          <a:xfrm flipV="1">
            <a:off x="3121025" y="2667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Text Box 18"/>
          <p:cNvSpPr txBox="1">
            <a:spLocks noChangeArrowheads="1"/>
          </p:cNvSpPr>
          <p:nvPr/>
        </p:nvSpPr>
        <p:spPr bwMode="auto">
          <a:xfrm>
            <a:off x="3181350" y="316547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Φ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34516" name="Text Box 20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latin typeface="+mj-lt"/>
                <a:cs typeface="+mn-cs"/>
              </a:rPr>
              <a:t>Three Step Model - Semiconductors</a:t>
            </a:r>
          </a:p>
        </p:txBody>
      </p:sp>
      <p:sp>
        <p:nvSpPr>
          <p:cNvPr id="234517" name="AutoShape 21"/>
          <p:cNvSpPr>
            <a:spLocks noChangeArrowheads="1"/>
          </p:cNvSpPr>
          <p:nvPr/>
        </p:nvSpPr>
        <p:spPr bwMode="auto">
          <a:xfrm rot="988501">
            <a:off x="2968625" y="5105400"/>
            <a:ext cx="1828800" cy="533400"/>
          </a:xfrm>
          <a:prstGeom prst="leftArrow">
            <a:avLst>
              <a:gd name="adj1" fmla="val 50000"/>
              <a:gd name="adj2" fmla="val 8839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4518" name="AutoShape 22"/>
          <p:cNvSpPr>
            <a:spLocks noChangeArrowheads="1"/>
          </p:cNvSpPr>
          <p:nvPr/>
        </p:nvSpPr>
        <p:spPr bwMode="auto">
          <a:xfrm rot="776572">
            <a:off x="2643188" y="4875213"/>
            <a:ext cx="304800" cy="762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4519" name="AutoShape 23"/>
          <p:cNvSpPr>
            <a:spLocks noChangeArrowheads="1"/>
          </p:cNvSpPr>
          <p:nvPr/>
        </p:nvSpPr>
        <p:spPr bwMode="auto">
          <a:xfrm rot="776572">
            <a:off x="1816100" y="4953000"/>
            <a:ext cx="1143000" cy="76200"/>
          </a:xfrm>
          <a:prstGeom prst="leftArrow">
            <a:avLst>
              <a:gd name="adj1" fmla="val 50000"/>
              <a:gd name="adj2" fmla="val 37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4520" name="AutoShape 24"/>
          <p:cNvSpPr>
            <a:spLocks noChangeArrowheads="1"/>
          </p:cNvSpPr>
          <p:nvPr/>
        </p:nvSpPr>
        <p:spPr bwMode="auto">
          <a:xfrm rot="-1649529">
            <a:off x="1917700" y="5400675"/>
            <a:ext cx="1055688" cy="68263"/>
          </a:xfrm>
          <a:prstGeom prst="leftArrow">
            <a:avLst>
              <a:gd name="adj1" fmla="val 50000"/>
              <a:gd name="adj2" fmla="val 386625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4521" name="AutoShape 25"/>
          <p:cNvSpPr>
            <a:spLocks noChangeArrowheads="1"/>
          </p:cNvSpPr>
          <p:nvPr/>
        </p:nvSpPr>
        <p:spPr bwMode="auto">
          <a:xfrm rot="20823428" flipH="1">
            <a:off x="2989263" y="4800600"/>
            <a:ext cx="1371600" cy="152400"/>
          </a:xfrm>
          <a:prstGeom prst="leftArrow">
            <a:avLst>
              <a:gd name="adj1" fmla="val 50000"/>
              <a:gd name="adj2" fmla="val 2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4522" name="AutoShape 26"/>
          <p:cNvSpPr>
            <a:spLocks noChangeArrowheads="1"/>
          </p:cNvSpPr>
          <p:nvPr/>
        </p:nvSpPr>
        <p:spPr bwMode="auto">
          <a:xfrm rot="776572">
            <a:off x="2054225" y="4867275"/>
            <a:ext cx="919163" cy="109538"/>
          </a:xfrm>
          <a:prstGeom prst="leftArrow">
            <a:avLst>
              <a:gd name="adj1" fmla="val 50000"/>
              <a:gd name="adj2" fmla="val 209782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4523" name="Line 27"/>
          <p:cNvSpPr>
            <a:spLocks noChangeShapeType="1"/>
          </p:cNvSpPr>
          <p:nvPr/>
        </p:nvSpPr>
        <p:spPr bwMode="auto">
          <a:xfrm flipV="1">
            <a:off x="1825625" y="20574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4524" name="Oval 28"/>
          <p:cNvSpPr>
            <a:spLocks noChangeArrowheads="1"/>
          </p:cNvSpPr>
          <p:nvPr/>
        </p:nvSpPr>
        <p:spPr bwMode="auto">
          <a:xfrm>
            <a:off x="2587625" y="1905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4525" name="Oval 29"/>
          <p:cNvSpPr>
            <a:spLocks noChangeArrowheads="1"/>
          </p:cNvSpPr>
          <p:nvPr/>
        </p:nvSpPr>
        <p:spPr bwMode="auto">
          <a:xfrm>
            <a:off x="1749425" y="1905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4526" name="Line 30"/>
          <p:cNvSpPr>
            <a:spLocks noChangeShapeType="1"/>
          </p:cNvSpPr>
          <p:nvPr/>
        </p:nvSpPr>
        <p:spPr bwMode="auto">
          <a:xfrm flipV="1">
            <a:off x="2054225" y="19812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4527" name="Oval 31"/>
          <p:cNvSpPr>
            <a:spLocks noChangeArrowheads="1"/>
          </p:cNvSpPr>
          <p:nvPr/>
        </p:nvSpPr>
        <p:spPr bwMode="auto">
          <a:xfrm>
            <a:off x="1978025" y="18288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4528" name="Line 32"/>
          <p:cNvSpPr>
            <a:spLocks noChangeShapeType="1"/>
          </p:cNvSpPr>
          <p:nvPr/>
        </p:nvSpPr>
        <p:spPr bwMode="auto">
          <a:xfrm flipV="1">
            <a:off x="2663825" y="20574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4529" name="Oval 33"/>
          <p:cNvSpPr>
            <a:spLocks noChangeArrowheads="1"/>
          </p:cNvSpPr>
          <p:nvPr/>
        </p:nvSpPr>
        <p:spPr bwMode="auto">
          <a:xfrm>
            <a:off x="2209800" y="32004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34530" name="AutoShape 34"/>
          <p:cNvCxnSpPr>
            <a:cxnSpLocks noChangeShapeType="1"/>
            <a:stCxn id="234525" idx="5"/>
            <a:endCxn id="234529" idx="1"/>
          </p:cNvCxnSpPr>
          <p:nvPr/>
        </p:nvCxnSpPr>
        <p:spPr bwMode="auto">
          <a:xfrm rot="16200000" flipH="1">
            <a:off x="1462088" y="2452687"/>
            <a:ext cx="1187450" cy="35242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234531" name="Oval 35"/>
          <p:cNvSpPr>
            <a:spLocks noChangeArrowheads="1"/>
          </p:cNvSpPr>
          <p:nvPr/>
        </p:nvSpPr>
        <p:spPr bwMode="auto">
          <a:xfrm>
            <a:off x="2816225" y="2438400"/>
            <a:ext cx="152400" cy="1524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34532" name="AutoShape 36"/>
          <p:cNvCxnSpPr>
            <a:cxnSpLocks noChangeShapeType="1"/>
            <a:stCxn id="234524" idx="5"/>
            <a:endCxn id="234531" idx="0"/>
          </p:cNvCxnSpPr>
          <p:nvPr/>
        </p:nvCxnSpPr>
        <p:spPr bwMode="auto">
          <a:xfrm>
            <a:off x="2717800" y="2035175"/>
            <a:ext cx="174625" cy="40322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234533" name="Line 37"/>
          <p:cNvSpPr>
            <a:spLocks noChangeShapeType="1"/>
          </p:cNvSpPr>
          <p:nvPr/>
        </p:nvSpPr>
        <p:spPr bwMode="auto">
          <a:xfrm>
            <a:off x="2130425" y="1905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4534" name="Line 38"/>
          <p:cNvSpPr>
            <a:spLocks noChangeShapeType="1"/>
          </p:cNvSpPr>
          <p:nvPr/>
        </p:nvSpPr>
        <p:spPr bwMode="auto">
          <a:xfrm>
            <a:off x="2968625" y="25146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4535" name="Oval 39"/>
          <p:cNvSpPr>
            <a:spLocks noChangeArrowheads="1"/>
          </p:cNvSpPr>
          <p:nvPr/>
        </p:nvSpPr>
        <p:spPr bwMode="auto">
          <a:xfrm>
            <a:off x="4492625" y="2438400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4536" name="Oval 40"/>
          <p:cNvSpPr>
            <a:spLocks noChangeArrowheads="1"/>
          </p:cNvSpPr>
          <p:nvPr/>
        </p:nvSpPr>
        <p:spPr bwMode="auto">
          <a:xfrm>
            <a:off x="4492625" y="1828800"/>
            <a:ext cx="152400" cy="152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4537" name="Line 41"/>
          <p:cNvSpPr>
            <a:spLocks noChangeShapeType="1"/>
          </p:cNvSpPr>
          <p:nvPr/>
        </p:nvSpPr>
        <p:spPr bwMode="auto">
          <a:xfrm>
            <a:off x="2968625" y="19050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1854200" y="5651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4539" name="Line 43"/>
          <p:cNvSpPr>
            <a:spLocks noChangeShapeType="1"/>
          </p:cNvSpPr>
          <p:nvPr/>
        </p:nvSpPr>
        <p:spPr bwMode="auto">
          <a:xfrm flipV="1">
            <a:off x="1930400" y="290830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4540" name="Oval 44"/>
          <p:cNvSpPr>
            <a:spLocks noChangeArrowheads="1"/>
          </p:cNvSpPr>
          <p:nvPr/>
        </p:nvSpPr>
        <p:spPr bwMode="auto">
          <a:xfrm>
            <a:off x="1854200" y="27559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97" name="Text Box 45"/>
          <p:cNvSpPr txBox="1">
            <a:spLocks noChangeArrowheads="1"/>
          </p:cNvSpPr>
          <p:nvPr/>
        </p:nvSpPr>
        <p:spPr bwMode="auto">
          <a:xfrm rot="5400000">
            <a:off x="91281" y="5090319"/>
            <a:ext cx="1373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Filled States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 rot="5400000">
            <a:off x="91281" y="2223294"/>
            <a:ext cx="1373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Empty States</a:t>
            </a:r>
          </a:p>
        </p:txBody>
      </p:sp>
      <p:sp>
        <p:nvSpPr>
          <p:cNvPr id="234543" name="Text Box 47"/>
          <p:cNvSpPr txBox="1">
            <a:spLocks noChangeArrowheads="1"/>
          </p:cNvSpPr>
          <p:nvPr/>
        </p:nvSpPr>
        <p:spPr bwMode="auto">
          <a:xfrm rot="-5400000">
            <a:off x="834231" y="3239294"/>
            <a:ext cx="719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h</a:t>
            </a:r>
            <a:r>
              <a:rPr lang="en-US" sz="1600">
                <a:latin typeface="Times New Roman" pitchFamily="18" charset="0"/>
                <a:sym typeface="Symbol" pitchFamily="18" charset="2"/>
              </a:rPr>
              <a:t></a:t>
            </a:r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23622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1117600" y="5651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1444625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603" name="Rectangle 51"/>
          <p:cNvSpPr>
            <a:spLocks noChangeArrowheads="1"/>
          </p:cNvSpPr>
          <p:nvPr/>
        </p:nvSpPr>
        <p:spPr bwMode="auto">
          <a:xfrm>
            <a:off x="5026025" y="1350963"/>
            <a:ext cx="403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240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en-US" sz="2400">
                <a:latin typeface="Calibri" pitchFamily="34" charset="0"/>
              </a:rPr>
              <a:t>Excitation of e</a:t>
            </a:r>
            <a:r>
              <a:rPr lang="en-US" sz="2400" baseline="30000">
                <a:latin typeface="Calibri" pitchFamily="34" charset="0"/>
              </a:rPr>
              <a:t>-</a:t>
            </a:r>
            <a:endParaRPr lang="en-US" sz="2400">
              <a:latin typeface="Calibri" pitchFamily="34" charset="0"/>
            </a:endParaRPr>
          </a:p>
          <a:p>
            <a:pPr marL="800100" lvl="1" indent="-342900"/>
            <a:r>
              <a:rPr lang="en-US">
                <a:latin typeface="Calibri" pitchFamily="34" charset="0"/>
              </a:rPr>
              <a:t>Reflection, Transmission, Interference</a:t>
            </a:r>
          </a:p>
          <a:p>
            <a:pPr marL="800100" lvl="1" indent="-342900"/>
            <a:r>
              <a:rPr lang="en-US">
                <a:latin typeface="Calibri" pitchFamily="34" charset="0"/>
              </a:rPr>
              <a:t>Energy distribution of excited e</a:t>
            </a:r>
            <a:r>
              <a:rPr lang="en-US" baseline="30000">
                <a:latin typeface="Calibri" pitchFamily="34" charset="0"/>
              </a:rPr>
              <a:t>-</a:t>
            </a:r>
            <a:endParaRPr lang="en-US">
              <a:latin typeface="Calibri" pitchFamily="34" charset="0"/>
            </a:endParaRPr>
          </a:p>
          <a:p>
            <a:pPr marL="342900" indent="-342900"/>
            <a:r>
              <a:rPr lang="en-US" sz="2400">
                <a:solidFill>
                  <a:srgbClr val="FF3300"/>
                </a:solidFill>
                <a:latin typeface="Calibri" pitchFamily="34" charset="0"/>
              </a:rPr>
              <a:t>2)</a:t>
            </a:r>
            <a:r>
              <a:rPr lang="en-US" sz="2400">
                <a:latin typeface="Calibri" pitchFamily="34" charset="0"/>
              </a:rPr>
              <a:t> Transit to the Surface</a:t>
            </a:r>
          </a:p>
          <a:p>
            <a:pPr marL="800100" lvl="1" indent="-342900"/>
            <a:r>
              <a:rPr lang="en-US">
                <a:latin typeface="Calibri" pitchFamily="34" charset="0"/>
              </a:rPr>
              <a:t>e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-lattice scattering</a:t>
            </a:r>
          </a:p>
          <a:p>
            <a:pPr marL="800100" lvl="1" indent="-342900"/>
            <a:r>
              <a:rPr lang="en-US">
                <a:latin typeface="Calibri" pitchFamily="34" charset="0"/>
              </a:rPr>
              <a:t>	mfp ~100 angstroms</a:t>
            </a:r>
          </a:p>
          <a:p>
            <a:pPr marL="800100" lvl="1" indent="-342900"/>
            <a:r>
              <a:rPr lang="en-US">
                <a:latin typeface="Calibri" pitchFamily="34" charset="0"/>
              </a:rPr>
              <a:t>	many  events possible</a:t>
            </a:r>
          </a:p>
          <a:p>
            <a:pPr marL="800100" lvl="1" indent="-342900"/>
            <a:r>
              <a:rPr lang="en-US">
                <a:latin typeface="Calibri" pitchFamily="34" charset="0"/>
              </a:rPr>
              <a:t>e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-e</a:t>
            </a:r>
            <a:r>
              <a:rPr lang="en-US" baseline="30000"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 scattering (if h</a:t>
            </a:r>
            <a:r>
              <a:rPr lang="el-GR">
                <a:latin typeface="Calibri" pitchFamily="34" charset="0"/>
              </a:rPr>
              <a:t>ν</a:t>
            </a:r>
            <a:r>
              <a:rPr lang="en-US">
                <a:latin typeface="Calibri" pitchFamily="34" charset="0"/>
              </a:rPr>
              <a:t>&gt;2E</a:t>
            </a:r>
            <a:r>
              <a:rPr lang="en-US" baseline="-25000">
                <a:latin typeface="Calibri" pitchFamily="34" charset="0"/>
              </a:rPr>
              <a:t>g</a:t>
            </a:r>
            <a:r>
              <a:rPr lang="en-US">
                <a:latin typeface="Calibri" pitchFamily="34" charset="0"/>
              </a:rPr>
              <a:t>)</a:t>
            </a:r>
          </a:p>
          <a:p>
            <a:pPr marL="800100" lvl="1" indent="-342900"/>
            <a:r>
              <a:rPr lang="en-US">
                <a:latin typeface="Calibri" pitchFamily="34" charset="0"/>
              </a:rPr>
              <a:t>	Spicer’s Magic Window</a:t>
            </a:r>
          </a:p>
          <a:p>
            <a:pPr marL="800100" lvl="1" indent="-342900"/>
            <a:r>
              <a:rPr lang="en-US">
                <a:latin typeface="Calibri" pitchFamily="34" charset="0"/>
              </a:rPr>
              <a:t>Random Walk</a:t>
            </a:r>
          </a:p>
          <a:p>
            <a:pPr marL="800100" lvl="1" indent="-342900"/>
            <a:r>
              <a:rPr lang="en-US">
                <a:latin typeface="Calibri" pitchFamily="34" charset="0"/>
              </a:rPr>
              <a:t>	Monte Carlo</a:t>
            </a:r>
          </a:p>
          <a:p>
            <a:pPr marL="800100" lvl="1" indent="-342900"/>
            <a:r>
              <a:rPr lang="en-US">
                <a:latin typeface="Calibri" pitchFamily="34" charset="0"/>
              </a:rPr>
              <a:t>	Response Time (sub-ps)</a:t>
            </a:r>
          </a:p>
          <a:p>
            <a:pPr marL="342900" indent="-342900"/>
            <a:r>
              <a:rPr lang="en-US" sz="2400">
                <a:solidFill>
                  <a:srgbClr val="FF3300"/>
                </a:solidFill>
                <a:latin typeface="Calibri" pitchFamily="34" charset="0"/>
              </a:rPr>
              <a:t>3)</a:t>
            </a:r>
            <a:r>
              <a:rPr lang="en-US" sz="2400">
                <a:latin typeface="Calibri" pitchFamily="34" charset="0"/>
              </a:rPr>
              <a:t> Escape surface</a:t>
            </a:r>
          </a:p>
          <a:p>
            <a:pPr marL="342900" indent="-342900"/>
            <a:r>
              <a:rPr lang="en-US">
                <a:latin typeface="Calibri" pitchFamily="34" charset="0"/>
              </a:rPr>
              <a:t>       Overcome Electron Affinity</a:t>
            </a:r>
          </a:p>
          <a:p>
            <a:pPr marL="342900" indent="-342900"/>
            <a:r>
              <a:rPr lang="en-US">
                <a:latin typeface="Calibri" pitchFamily="34" charset="0"/>
              </a:rPr>
              <a:t>  </a:t>
            </a:r>
          </a:p>
        </p:txBody>
      </p:sp>
      <p:sp>
        <p:nvSpPr>
          <p:cNvPr id="234548" name="Text Box 52"/>
          <p:cNvSpPr txBox="1">
            <a:spLocks noChangeArrowheads="1"/>
          </p:cNvSpPr>
          <p:nvPr/>
        </p:nvSpPr>
        <p:spPr bwMode="auto">
          <a:xfrm rot="990291">
            <a:off x="3348038" y="5232400"/>
            <a:ext cx="1373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Laser</a:t>
            </a:r>
          </a:p>
        </p:txBody>
      </p:sp>
      <p:sp>
        <p:nvSpPr>
          <p:cNvPr id="23605" name="Oval 65"/>
          <p:cNvSpPr>
            <a:spLocks noChangeArrowheads="1"/>
          </p:cNvSpPr>
          <p:nvPr/>
        </p:nvSpPr>
        <p:spPr bwMode="auto">
          <a:xfrm>
            <a:off x="1346200" y="48244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4562" name="Line 66"/>
          <p:cNvSpPr>
            <a:spLocks noChangeShapeType="1"/>
          </p:cNvSpPr>
          <p:nvPr/>
        </p:nvSpPr>
        <p:spPr bwMode="auto">
          <a:xfrm flipV="1">
            <a:off x="1422400" y="2081213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4563" name="Oval 67"/>
          <p:cNvSpPr>
            <a:spLocks noChangeArrowheads="1"/>
          </p:cNvSpPr>
          <p:nvPr/>
        </p:nvSpPr>
        <p:spPr bwMode="auto">
          <a:xfrm>
            <a:off x="1346200" y="1928813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4564" name="Line 68"/>
          <p:cNvSpPr>
            <a:spLocks noChangeShapeType="1"/>
          </p:cNvSpPr>
          <p:nvPr/>
        </p:nvSpPr>
        <p:spPr bwMode="auto">
          <a:xfrm flipH="1">
            <a:off x="990600" y="2009775"/>
            <a:ext cx="3365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09" name="Text Box 71"/>
          <p:cNvSpPr txBox="1">
            <a:spLocks noChangeArrowheads="1"/>
          </p:cNvSpPr>
          <p:nvPr/>
        </p:nvSpPr>
        <p:spPr bwMode="auto">
          <a:xfrm rot="5400000">
            <a:off x="75406" y="3782219"/>
            <a:ext cx="1373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No States</a:t>
            </a:r>
          </a:p>
        </p:txBody>
      </p:sp>
      <p:cxnSp>
        <p:nvCxnSpPr>
          <p:cNvPr id="59" name="AutoShape 34"/>
          <p:cNvCxnSpPr>
            <a:cxnSpLocks noChangeShapeType="1"/>
            <a:stCxn id="23600" idx="0"/>
          </p:cNvCxnSpPr>
          <p:nvPr/>
        </p:nvCxnSpPr>
        <p:spPr bwMode="auto">
          <a:xfrm rot="5400000" flipH="1" flipV="1">
            <a:off x="1790701" y="4000500"/>
            <a:ext cx="1295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64" name="Oval 33"/>
          <p:cNvSpPr>
            <a:spLocks noChangeArrowheads="1"/>
          </p:cNvSpPr>
          <p:nvPr/>
        </p:nvSpPr>
        <p:spPr bwMode="auto">
          <a:xfrm>
            <a:off x="2362200" y="32004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612" name="Line 17"/>
          <p:cNvSpPr>
            <a:spLocks noChangeShapeType="1"/>
          </p:cNvSpPr>
          <p:nvPr/>
        </p:nvSpPr>
        <p:spPr bwMode="auto">
          <a:xfrm flipV="1">
            <a:off x="3810000" y="3382963"/>
            <a:ext cx="0" cy="1189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13" name="Line 17"/>
          <p:cNvSpPr>
            <a:spLocks noChangeShapeType="1"/>
          </p:cNvSpPr>
          <p:nvPr/>
        </p:nvSpPr>
        <p:spPr bwMode="auto">
          <a:xfrm flipV="1">
            <a:off x="3810000" y="2667000"/>
            <a:ext cx="0" cy="1189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614" name="Text Box 18"/>
          <p:cNvSpPr txBox="1">
            <a:spLocks noChangeArrowheads="1"/>
          </p:cNvSpPr>
          <p:nvPr/>
        </p:nvSpPr>
        <p:spPr bwMode="auto">
          <a:xfrm>
            <a:off x="3962400" y="3581400"/>
            <a:ext cx="47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g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3615" name="Text Box 18"/>
          <p:cNvSpPr txBox="1">
            <a:spLocks noChangeArrowheads="1"/>
          </p:cNvSpPr>
          <p:nvPr/>
        </p:nvSpPr>
        <p:spPr bwMode="auto">
          <a:xfrm>
            <a:off x="3962400" y="2819400"/>
            <a:ext cx="46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17" grpId="0" animBg="1"/>
      <p:bldP spid="234518" grpId="0" animBg="1"/>
      <p:bldP spid="234519" grpId="0" animBg="1"/>
      <p:bldP spid="234520" grpId="0" animBg="1"/>
      <p:bldP spid="234521" grpId="0" animBg="1"/>
      <p:bldP spid="234522" grpId="0" animBg="1"/>
      <p:bldP spid="234523" grpId="0" animBg="1"/>
      <p:bldP spid="234524" grpId="0" animBg="1"/>
      <p:bldP spid="234525" grpId="0" animBg="1"/>
      <p:bldP spid="234526" grpId="0" animBg="1"/>
      <p:bldP spid="234527" grpId="0" animBg="1"/>
      <p:bldP spid="234528" grpId="0" animBg="1"/>
      <p:bldP spid="234529" grpId="0" animBg="1"/>
      <p:bldP spid="234531" grpId="0" animBg="1"/>
      <p:bldP spid="234533" grpId="0" animBg="1"/>
      <p:bldP spid="234534" grpId="0" animBg="1"/>
      <p:bldP spid="234535" grpId="0" animBg="1"/>
      <p:bldP spid="234536" grpId="0" animBg="1"/>
      <p:bldP spid="234537" grpId="0" animBg="1"/>
      <p:bldP spid="234539" grpId="0" animBg="1"/>
      <p:bldP spid="234540" grpId="0" animBg="1"/>
      <p:bldP spid="234543" grpId="0"/>
      <p:bldP spid="234548" grpId="0"/>
      <p:bldP spid="234562" grpId="0" animBg="1"/>
      <p:bldP spid="234563" grpId="0" animBg="1"/>
      <p:bldP spid="234564" grpId="0" animBg="1"/>
      <p:bldP spid="64" grpId="0" animBg="1"/>
      <p:bldP spid="6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60350"/>
            <a:ext cx="86741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2778125" y="6488113"/>
            <a:ext cx="636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A.R.H.F. Ettema and R.A. de Groot, Phys. Rev. B </a:t>
            </a:r>
            <a:r>
              <a:rPr lang="en-US" b="1">
                <a:latin typeface="Calibri" pitchFamily="34" charset="0"/>
              </a:rPr>
              <a:t>66</a:t>
            </a:r>
            <a:r>
              <a:rPr lang="en-US">
                <a:latin typeface="Calibri" pitchFamily="34" charset="0"/>
              </a:rPr>
              <a:t>, 115102 (2002)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3213"/>
            <a:ext cx="9144000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803275"/>
          <a:ext cx="9144000" cy="5322888"/>
        </p:xfrm>
        <a:graphic>
          <a:graphicData uri="http://schemas.openxmlformats.org/presentationml/2006/ole">
            <p:oleObj spid="_x0000_s1026" r:id="rId4" imgW="9144793" imgH="532226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7838"/>
          </a:xfrm>
        </p:spPr>
        <p:txBody>
          <a:bodyPr/>
          <a:lstStyle/>
          <a:p>
            <a:r>
              <a:rPr lang="en-US" sz="3200" smtClean="0"/>
              <a:t>QE vs Field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752475"/>
            <a:ext cx="859472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5475"/>
          </a:xfrm>
        </p:spPr>
        <p:txBody>
          <a:bodyPr/>
          <a:lstStyle/>
          <a:p>
            <a:r>
              <a:rPr lang="en-US" smtClean="0"/>
              <a:t>Deposition System</a:t>
            </a:r>
          </a:p>
        </p:txBody>
      </p:sp>
      <p:pic>
        <p:nvPicPr>
          <p:cNvPr id="5123" name="Picture 4" descr="DSC06009"/>
          <p:cNvPicPr>
            <a:picLocks noChangeAspect="1" noChangeArrowheads="1"/>
          </p:cNvPicPr>
          <p:nvPr/>
        </p:nvPicPr>
        <p:blipFill>
          <a:blip r:embed="rId3"/>
          <a:srcRect t="20000"/>
          <a:stretch>
            <a:fillRect/>
          </a:stretch>
        </p:blipFill>
        <p:spPr bwMode="auto">
          <a:xfrm>
            <a:off x="558800" y="625475"/>
            <a:ext cx="8128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6200000">
            <a:off x="2351087" y="4967288"/>
            <a:ext cx="1128713" cy="1476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153988" y="5873750"/>
            <a:ext cx="7516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Sequential deposition with retractable sources (prevents cross-contamination)</a:t>
            </a:r>
          </a:p>
          <a:p>
            <a:r>
              <a:rPr lang="en-US">
                <a:latin typeface="Calibri" pitchFamily="34" charset="0"/>
              </a:rPr>
              <a:t>Cathode mounted on rotatable linear-motion arm</a:t>
            </a:r>
          </a:p>
          <a:p>
            <a:r>
              <a:rPr lang="en-US">
                <a:latin typeface="Calibri" pitchFamily="34" charset="0"/>
              </a:rPr>
              <a:t>Typical vacuum 0.02 nTorr (0.1 nTorr during Sb deposition)</a:t>
            </a: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2663825" y="560546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Sb</a:t>
            </a:r>
          </a:p>
        </p:txBody>
      </p:sp>
      <p:sp>
        <p:nvSpPr>
          <p:cNvPr id="10" name="Right Arrow 9"/>
          <p:cNvSpPr/>
          <p:nvPr/>
        </p:nvSpPr>
        <p:spPr>
          <a:xfrm rot="16200000">
            <a:off x="2828925" y="4967288"/>
            <a:ext cx="1128713" cy="14763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3141663" y="560546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K</a:t>
            </a:r>
          </a:p>
        </p:txBody>
      </p:sp>
      <p:sp>
        <p:nvSpPr>
          <p:cNvPr id="12" name="Right Arrow 11"/>
          <p:cNvSpPr/>
          <p:nvPr/>
        </p:nvSpPr>
        <p:spPr>
          <a:xfrm rot="16200000">
            <a:off x="3295650" y="4967288"/>
            <a:ext cx="1128713" cy="14763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30" name="TextBox 12"/>
          <p:cNvSpPr txBox="1">
            <a:spLocks noChangeArrowheads="1"/>
          </p:cNvSpPr>
          <p:nvPr/>
        </p:nvSpPr>
        <p:spPr bwMode="auto">
          <a:xfrm>
            <a:off x="3608388" y="560546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55638"/>
          </a:xfrm>
        </p:spPr>
        <p:txBody>
          <a:bodyPr/>
          <a:lstStyle/>
          <a:p>
            <a:pPr eaLnBrk="1" hangingPunct="1"/>
            <a:r>
              <a:rPr lang="en-US" sz="3200" smtClean="0"/>
              <a:t>Deposition System</a:t>
            </a:r>
            <a:endParaRPr lang="en-US" sz="3200" smtClean="0">
              <a:latin typeface="Times New Roman" pitchFamily="18" charset="0"/>
            </a:endParaRPr>
          </a:p>
        </p:txBody>
      </p:sp>
      <p:pic>
        <p:nvPicPr>
          <p:cNvPr id="6147" name="Picture 3" descr="DSC05977"/>
          <p:cNvPicPr>
            <a:picLocks noChangeAspect="1" noChangeArrowheads="1"/>
          </p:cNvPicPr>
          <p:nvPr/>
        </p:nvPicPr>
        <p:blipFill>
          <a:blip r:embed="rId3"/>
          <a:srcRect t="14796" b="19902"/>
          <a:stretch>
            <a:fillRect/>
          </a:stretch>
        </p:blipFill>
        <p:spPr bwMode="auto">
          <a:xfrm>
            <a:off x="398463" y="655638"/>
            <a:ext cx="8288337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DSC07899"/>
          <p:cNvPicPr>
            <a:picLocks noChangeAspect="1" noChangeArrowheads="1"/>
          </p:cNvPicPr>
          <p:nvPr/>
        </p:nvPicPr>
        <p:blipFill>
          <a:blip r:embed="rId4"/>
          <a:srcRect l="34885" t="31972" b="32233"/>
          <a:stretch>
            <a:fillRect/>
          </a:stretch>
        </p:blipFill>
        <p:spPr bwMode="auto">
          <a:xfrm>
            <a:off x="88900" y="4929188"/>
            <a:ext cx="30210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35325" y="5048250"/>
            <a:ext cx="590867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r>
              <a:rPr lang="en-US" sz="2300"/>
              <a:t>Laser access from bottom during deposition</a:t>
            </a:r>
          </a:p>
          <a:p>
            <a:r>
              <a:rPr lang="en-US" sz="2300"/>
              <a:t>from front and back for measurement</a:t>
            </a:r>
          </a:p>
          <a:p>
            <a:r>
              <a:rPr lang="en-US" sz="2300"/>
              <a:t>Anode for HV bias (2.5 cm gap, up to 5 kV)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1955800" y="2852738"/>
            <a:ext cx="412750" cy="15859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636588"/>
          </a:xfrm>
        </p:spPr>
        <p:txBody>
          <a:bodyPr/>
          <a:lstStyle/>
          <a:p>
            <a:pPr eaLnBrk="1" hangingPunct="1"/>
            <a:r>
              <a:rPr lang="en-US" sz="3200" smtClean="0"/>
              <a:t>Substrate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1227138"/>
            <a:ext cx="3468688" cy="546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Copper Substrate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1501775" y="1722438"/>
            <a:ext cx="2257425" cy="21431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2624138" y="2419350"/>
            <a:ext cx="750887" cy="738188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V="1">
            <a:off x="1835150" y="3546475"/>
            <a:ext cx="511175" cy="59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 flipV="1">
            <a:off x="2805113" y="2987675"/>
            <a:ext cx="192087" cy="1795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955675" y="4141788"/>
            <a:ext cx="1668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Polished Solid Copper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1835150" y="4783138"/>
            <a:ext cx="2246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~30 nm Copper Sputtered on Glass</a:t>
            </a:r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5356225" y="1230313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Recipe</a:t>
            </a: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4646613" y="1878013"/>
            <a:ext cx="41021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10000"/>
              </a:spcBef>
            </a:pPr>
            <a:r>
              <a:rPr lang="en-US"/>
              <a:t>Following D. Dowell (NIM </a:t>
            </a:r>
            <a:r>
              <a:rPr lang="en-US" b="1"/>
              <a:t>A356</a:t>
            </a:r>
            <a:r>
              <a:rPr lang="en-US"/>
              <a:t> 167)</a:t>
            </a:r>
          </a:p>
          <a:p>
            <a:pPr>
              <a:spcBef>
                <a:spcPct val="10000"/>
              </a:spcBef>
            </a:pPr>
            <a:endParaRPr lang="en-US" sz="2000"/>
          </a:p>
          <a:p>
            <a:pPr>
              <a:spcBef>
                <a:spcPct val="10000"/>
              </a:spcBef>
            </a:pPr>
            <a:endParaRPr lang="en-US" sz="2000"/>
          </a:p>
          <a:p>
            <a:pPr>
              <a:spcBef>
                <a:spcPct val="10000"/>
              </a:spcBef>
            </a:pPr>
            <a:endParaRPr lang="en-US" sz="2000"/>
          </a:p>
          <a:p>
            <a:pPr>
              <a:spcBef>
                <a:spcPct val="10000"/>
              </a:spcBef>
            </a:pPr>
            <a:endParaRPr lang="en-US" sz="2000"/>
          </a:p>
          <a:p>
            <a:pPr>
              <a:spcBef>
                <a:spcPct val="10000"/>
              </a:spcBef>
            </a:pPr>
            <a:endParaRPr lang="en-US" sz="2000"/>
          </a:p>
          <a:p>
            <a:pPr>
              <a:spcBef>
                <a:spcPct val="10000"/>
              </a:spcBef>
            </a:pPr>
            <a:endParaRPr lang="en-US" sz="2000"/>
          </a:p>
          <a:p>
            <a:pPr>
              <a:spcBef>
                <a:spcPct val="10000"/>
              </a:spcBef>
            </a:pPr>
            <a:endParaRPr lang="en-US" sz="2000"/>
          </a:p>
          <a:p>
            <a:pPr>
              <a:spcBef>
                <a:spcPct val="10000"/>
              </a:spcBef>
            </a:pPr>
            <a:r>
              <a:rPr lang="en-US" sz="2000"/>
              <a:t>Cool to room temperature as quickly as possible (~15 min)</a:t>
            </a:r>
          </a:p>
        </p:txBody>
      </p:sp>
      <p:sp>
        <p:nvSpPr>
          <p:cNvPr id="14" name="Oval 13"/>
          <p:cNvSpPr/>
          <p:nvPr/>
        </p:nvSpPr>
        <p:spPr>
          <a:xfrm>
            <a:off x="25317" y="2325391"/>
            <a:ext cx="2321023" cy="8075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/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81" name="Line 7"/>
          <p:cNvSpPr>
            <a:spLocks noChangeShapeType="1"/>
          </p:cNvSpPr>
          <p:nvPr/>
        </p:nvSpPr>
        <p:spPr bwMode="auto">
          <a:xfrm flipV="1">
            <a:off x="685800" y="2676525"/>
            <a:ext cx="46038" cy="2424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2" name="Text Box 9"/>
          <p:cNvSpPr txBox="1">
            <a:spLocks noChangeArrowheads="1"/>
          </p:cNvSpPr>
          <p:nvPr/>
        </p:nvSpPr>
        <p:spPr bwMode="auto">
          <a:xfrm>
            <a:off x="319088" y="5100638"/>
            <a:ext cx="1668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Stainless Steel Shield</a:t>
            </a:r>
          </a:p>
        </p:txBody>
      </p:sp>
      <p:sp>
        <p:nvSpPr>
          <p:cNvPr id="17" name="Block Arc 16"/>
          <p:cNvSpPr/>
          <p:nvPr/>
        </p:nvSpPr>
        <p:spPr>
          <a:xfrm>
            <a:off x="1502352" y="1722235"/>
            <a:ext cx="2285999" cy="2143125"/>
          </a:xfrm>
          <a:prstGeom prst="blockArc">
            <a:avLst>
              <a:gd name="adj1" fmla="val 18333529"/>
              <a:gd name="adj2" fmla="val 3410364"/>
              <a:gd name="adj3" fmla="val 16704"/>
            </a:avLst>
          </a:prstGeom>
          <a:solidFill>
            <a:schemeClr val="bg1">
              <a:lumMod val="50000"/>
            </a:schemeClr>
          </a:solidFill>
          <a:ln w="6350"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184" name="Line 8"/>
          <p:cNvSpPr>
            <a:spLocks noChangeShapeType="1"/>
          </p:cNvSpPr>
          <p:nvPr/>
        </p:nvSpPr>
        <p:spPr bwMode="auto">
          <a:xfrm flipH="1" flipV="1">
            <a:off x="3429000" y="3140075"/>
            <a:ext cx="46038" cy="85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5" name="Text Box 10"/>
          <p:cNvSpPr txBox="1">
            <a:spLocks noChangeArrowheads="1"/>
          </p:cNvSpPr>
          <p:nvPr/>
        </p:nvSpPr>
        <p:spPr bwMode="auto">
          <a:xfrm>
            <a:off x="3092450" y="3948113"/>
            <a:ext cx="1335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Stainless Section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427538" y="2316163"/>
          <a:ext cx="4387066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3533"/>
                <a:gridCol w="21935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Substrate Temperature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 Å </a:t>
                      </a:r>
                      <a:r>
                        <a:rPr lang="en-US" sz="2000" dirty="0" err="1" smtClean="0"/>
                        <a:t>Sb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150 C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 Å 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140 C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Cs to optimize QE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135 C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265113"/>
            <a:ext cx="8750300" cy="63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9"/>
          <p:cNvSpPr txBox="1">
            <a:spLocks noChangeArrowheads="1"/>
          </p:cNvSpPr>
          <p:nvPr/>
        </p:nvSpPr>
        <p:spPr bwMode="auto">
          <a:xfrm>
            <a:off x="5492750" y="1181100"/>
            <a:ext cx="2493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 min to cool to 100C</a:t>
            </a:r>
          </a:p>
          <a:p>
            <a:r>
              <a:rPr lang="en-US"/>
              <a:t>Lose 15% of QE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5950"/>
          </a:xfrm>
        </p:spPr>
        <p:txBody>
          <a:bodyPr/>
          <a:lstStyle/>
          <a:p>
            <a:r>
              <a:rPr lang="en-US" sz="3200" smtClean="0"/>
              <a:t>Spectral Response</a:t>
            </a:r>
          </a:p>
        </p:txBody>
      </p:sp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574675"/>
            <a:ext cx="8556625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504825"/>
            <a:ext cx="86010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1490663" y="2320925"/>
            <a:ext cx="1044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SS Cath</a:t>
            </a:r>
          </a:p>
        </p:txBody>
      </p:sp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2535238" y="3379788"/>
            <a:ext cx="1004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Window</a:t>
            </a: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3721100" y="3398838"/>
            <a:ext cx="1031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 Cath</a:t>
            </a:r>
          </a:p>
        </p:txBody>
      </p:sp>
      <p:sp>
        <p:nvSpPr>
          <p:cNvPr id="10246" name="TextBox 12"/>
          <p:cNvSpPr txBox="1">
            <a:spLocks noChangeArrowheads="1"/>
          </p:cNvSpPr>
          <p:nvPr/>
        </p:nvSpPr>
        <p:spPr bwMode="auto">
          <a:xfrm>
            <a:off x="5942013" y="2017713"/>
            <a:ext cx="119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SS Shield</a:t>
            </a:r>
          </a:p>
        </p:txBody>
      </p:sp>
      <p:sp>
        <p:nvSpPr>
          <p:cNvPr id="10247" name="TextBox 13"/>
          <p:cNvSpPr txBox="1">
            <a:spLocks noChangeArrowheads="1"/>
          </p:cNvSpPr>
          <p:nvPr/>
        </p:nvSpPr>
        <p:spPr bwMode="auto">
          <a:xfrm>
            <a:off x="1817688" y="6362700"/>
            <a:ext cx="2498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 transmission ~20%</a:t>
            </a:r>
          </a:p>
        </p:txBody>
      </p:sp>
      <p:sp>
        <p:nvSpPr>
          <p:cNvPr id="1024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84200"/>
          </a:xfrm>
        </p:spPr>
        <p:txBody>
          <a:bodyPr/>
          <a:lstStyle/>
          <a:p>
            <a:r>
              <a:rPr lang="en-US" sz="3200" smtClean="0"/>
              <a:t>Position Scan (532 nm)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584200"/>
            <a:ext cx="85915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6084888" y="1344613"/>
            <a:ext cx="2238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47.7 mW @ 532 nm</a:t>
            </a:r>
          </a:p>
          <a:p>
            <a:r>
              <a:rPr lang="en-US"/>
              <a:t>0.526 mA</a:t>
            </a:r>
          </a:p>
        </p:txBody>
      </p:sp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84200"/>
          </a:xfrm>
        </p:spPr>
        <p:txBody>
          <a:bodyPr/>
          <a:lstStyle/>
          <a:p>
            <a:r>
              <a:rPr lang="en-US" sz="3200" smtClean="0"/>
              <a:t>Copper vs Stainless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11029</TotalTime>
  <Words>691</Words>
  <Application>Microsoft Office PowerPoint</Application>
  <PresentationFormat>On-screen Show (4:3)</PresentationFormat>
  <Paragraphs>171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Symbol</vt:lpstr>
      <vt:lpstr>Default Design</vt:lpstr>
      <vt:lpstr>Microsoft Office Excel 97-2003 Worksheet</vt:lpstr>
      <vt:lpstr>K2CsSb Cathode Development</vt:lpstr>
      <vt:lpstr>K2CsSb (Alkali Antimonides)</vt:lpstr>
      <vt:lpstr>Deposition System</vt:lpstr>
      <vt:lpstr>Deposition System</vt:lpstr>
      <vt:lpstr>Substrate</vt:lpstr>
      <vt:lpstr>Slide 6</vt:lpstr>
      <vt:lpstr>Spectral Response</vt:lpstr>
      <vt:lpstr>Position Scan (532 nm)</vt:lpstr>
      <vt:lpstr>Copper vs Stainless</vt:lpstr>
      <vt:lpstr>Temperature Dependence</vt:lpstr>
      <vt:lpstr>QE Decay</vt:lpstr>
      <vt:lpstr>Linearity and Space Charge</vt:lpstr>
      <vt:lpstr>QE Decay, Small Spot</vt:lpstr>
      <vt:lpstr>Conclusions</vt:lpstr>
      <vt:lpstr>Deposition Notes</vt:lpstr>
      <vt:lpstr>Slide 16</vt:lpstr>
      <vt:lpstr>Alkali Sources</vt:lpstr>
      <vt:lpstr>Reflection QE (543 nm) vs Position</vt:lpstr>
      <vt:lpstr>Transmission QE (543 nm) vs Position</vt:lpstr>
      <vt:lpstr>Slide 20</vt:lpstr>
      <vt:lpstr>Slide 21</vt:lpstr>
      <vt:lpstr>Slide 22</vt:lpstr>
      <vt:lpstr>Slide 23</vt:lpstr>
      <vt:lpstr>Slide 24</vt:lpstr>
      <vt:lpstr>QE vs Field</vt:lpstr>
    </vt:vector>
  </TitlesOfParts>
  <Company>Brookhaven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Superconducting Lead Photoinjector</dc:title>
  <dc:creator>Admin</dc:creator>
  <cp:lastModifiedBy>John Smedley</cp:lastModifiedBy>
  <cp:revision>140</cp:revision>
  <dcterms:created xsi:type="dcterms:W3CDTF">2005-04-28T16:06:07Z</dcterms:created>
  <dcterms:modified xsi:type="dcterms:W3CDTF">2008-10-01T17:11:55Z</dcterms:modified>
</cp:coreProperties>
</file>