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doc" ContentType="application/msword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80" r:id="rId13"/>
    <p:sldId id="279" r:id="rId14"/>
    <p:sldId id="259" r:id="rId15"/>
    <p:sldId id="260" r:id="rId16"/>
    <p:sldId id="297" r:id="rId17"/>
    <p:sldId id="258" r:id="rId18"/>
    <p:sldId id="274" r:id="rId19"/>
    <p:sldId id="257" r:id="rId20"/>
    <p:sldId id="265" r:id="rId21"/>
    <p:sldId id="261" r:id="rId22"/>
    <p:sldId id="294" r:id="rId23"/>
    <p:sldId id="288" r:id="rId24"/>
    <p:sldId id="291" r:id="rId25"/>
    <p:sldId id="289" r:id="rId26"/>
    <p:sldId id="290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082174103237124"/>
          <c:y val="5.1400554097404488E-2"/>
          <c:w val="0.72965726159230093"/>
          <c:h val="0.79822506561679785"/>
        </c:manualLayout>
      </c:layout>
      <c:scatterChart>
        <c:scatterStyle val="smoothMarker"/>
        <c:ser>
          <c:idx val="0"/>
          <c:order val="0"/>
          <c:tx>
            <c:v>Gammas</c:v>
          </c:tx>
          <c:xVal>
            <c:numRef>
              <c:f>G4blFluxPlots!$C$4:$C$12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G4blFluxPlots!$D$4:$D$12</c:f>
              <c:numCache>
                <c:formatCode>General</c:formatCode>
                <c:ptCount val="9"/>
                <c:pt idx="0">
                  <c:v>56988.5</c:v>
                </c:pt>
                <c:pt idx="1">
                  <c:v>22723.600000000002</c:v>
                </c:pt>
                <c:pt idx="2">
                  <c:v>10368.699999999983</c:v>
                </c:pt>
                <c:pt idx="3">
                  <c:v>5870.8250000000044</c:v>
                </c:pt>
                <c:pt idx="4">
                  <c:v>2680.9750000000022</c:v>
                </c:pt>
                <c:pt idx="5">
                  <c:v>838.04</c:v>
                </c:pt>
                <c:pt idx="6">
                  <c:v>420.94</c:v>
                </c:pt>
                <c:pt idx="7">
                  <c:v>257.1825</c:v>
                </c:pt>
                <c:pt idx="8">
                  <c:v>96.054999999999993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G4blFluxPlots!$C$4:$C$12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G4blFluxPlots!$E$26:$E$34</c:f>
              <c:numCache>
                <c:formatCode>General</c:formatCode>
                <c:ptCount val="9"/>
                <c:pt idx="0">
                  <c:v>332.4809999999992</c:v>
                </c:pt>
                <c:pt idx="1">
                  <c:v>233.01399999999998</c:v>
                </c:pt>
                <c:pt idx="2">
                  <c:v>177.38400000000001</c:v>
                </c:pt>
                <c:pt idx="3">
                  <c:v>156.85800000000032</c:v>
                </c:pt>
                <c:pt idx="4">
                  <c:v>119.702</c:v>
                </c:pt>
                <c:pt idx="5">
                  <c:v>139.34</c:v>
                </c:pt>
                <c:pt idx="6">
                  <c:v>124.476</c:v>
                </c:pt>
                <c:pt idx="7">
                  <c:v>106.90400000000002</c:v>
                </c:pt>
                <c:pt idx="8">
                  <c:v>50.230500000000013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G4blFluxPlots!$C$4:$C$12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G4blFluxPlots!$G$4:$G$12</c:f>
              <c:numCache>
                <c:formatCode>General</c:formatCode>
                <c:ptCount val="9"/>
                <c:pt idx="0">
                  <c:v>8885.15</c:v>
                </c:pt>
                <c:pt idx="1">
                  <c:v>1897.2649999999999</c:v>
                </c:pt>
                <c:pt idx="2">
                  <c:v>783.41499999999996</c:v>
                </c:pt>
                <c:pt idx="3">
                  <c:v>284.40000000000003</c:v>
                </c:pt>
                <c:pt idx="4">
                  <c:v>262.20749999999964</c:v>
                </c:pt>
                <c:pt idx="5">
                  <c:v>66.087999999999994</c:v>
                </c:pt>
                <c:pt idx="6">
                  <c:v>14.161675000000001</c:v>
                </c:pt>
                <c:pt idx="7">
                  <c:v>13.839275000000001</c:v>
                </c:pt>
                <c:pt idx="8">
                  <c:v>4.22525</c:v>
                </c:pt>
              </c:numCache>
            </c:numRef>
          </c:yVal>
          <c:smooth val="1"/>
        </c:ser>
        <c:ser>
          <c:idx val="3"/>
          <c:order val="3"/>
          <c:tx>
            <c:v>Charg Hadrons</c:v>
          </c:tx>
          <c:xVal>
            <c:numRef>
              <c:f>G4blFluxPlots!$C$4:$C$10</c:f>
              <c:numCache>
                <c:formatCode>General</c:formatCode>
                <c:ptCount val="7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</c:numCache>
            </c:numRef>
          </c:xVal>
          <c:yVal>
            <c:numRef>
              <c:f>G4blFluxPlots!$F$4:$F$10</c:f>
              <c:numCache>
                <c:formatCode>General</c:formatCode>
                <c:ptCount val="7"/>
                <c:pt idx="0">
                  <c:v>6.8318100000000008</c:v>
                </c:pt>
                <c:pt idx="1">
                  <c:v>1.7049749999999999</c:v>
                </c:pt>
                <c:pt idx="2">
                  <c:v>1.0097729999999998</c:v>
                </c:pt>
                <c:pt idx="3">
                  <c:v>0.85249050000000004</c:v>
                </c:pt>
                <c:pt idx="4">
                  <c:v>0.39930150000000092</c:v>
                </c:pt>
                <c:pt idx="5">
                  <c:v>8.4277950000000046E-2</c:v>
                </c:pt>
                <c:pt idx="6">
                  <c:v>2.0954399999999998E-2</c:v>
                </c:pt>
              </c:numCache>
            </c:numRef>
          </c:yVal>
          <c:smooth val="1"/>
        </c:ser>
        <c:axId val="89684608"/>
        <c:axId val="89694976"/>
      </c:scatterChart>
      <c:valAx>
        <c:axId val="89684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89694976"/>
        <c:crossesAt val="1.0000000000000028E-2"/>
        <c:crossBetween val="midCat"/>
      </c:valAx>
      <c:valAx>
        <c:axId val="89694976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Flux,</a:t>
                </a:r>
                <a:r>
                  <a:rPr lang="en-US" baseline="0"/>
                  <a:t> cm-2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89684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21526684164479"/>
          <c:y val="5.4787839020122804E-2"/>
          <c:w val="0.25006955380577428"/>
          <c:h val="0.33486876640420177"/>
        </c:manualLayout>
      </c:layout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4942381023126827"/>
          <c:y val="0.1879039534120735"/>
          <c:w val="0.72403109988609915"/>
          <c:h val="0.50123195538057741"/>
        </c:manualLayout>
      </c:layout>
      <c:scatterChart>
        <c:scatterStyle val="smoothMarker"/>
        <c:ser>
          <c:idx val="0"/>
          <c:order val="0"/>
          <c:tx>
            <c:v>Electrons</c:v>
          </c:tx>
          <c:xVal>
            <c:numRef>
              <c:f>MarsAnglePlots!$U$7:$U$12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20</c:v>
                </c:pt>
              </c:numCache>
            </c:numRef>
          </c:xVal>
          <c:yVal>
            <c:numRef>
              <c:f>MarsAnglePlots!$V$7:$V$12</c:f>
              <c:numCache>
                <c:formatCode>General</c:formatCode>
                <c:ptCount val="6"/>
                <c:pt idx="0">
                  <c:v>79.448300000000003</c:v>
                </c:pt>
                <c:pt idx="1">
                  <c:v>122.18300000000001</c:v>
                </c:pt>
                <c:pt idx="2">
                  <c:v>24.191600000000001</c:v>
                </c:pt>
                <c:pt idx="3">
                  <c:v>11.9046</c:v>
                </c:pt>
                <c:pt idx="4">
                  <c:v>11.510199999999999</c:v>
                </c:pt>
                <c:pt idx="5">
                  <c:v>10.5549</c:v>
                </c:pt>
              </c:numCache>
            </c:numRef>
          </c:yVal>
          <c:smooth val="1"/>
        </c:ser>
        <c:axId val="109060480"/>
        <c:axId val="109062784"/>
      </c:scatterChart>
      <c:valAx>
        <c:axId val="109060480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9062784"/>
        <c:crosses val="autoZero"/>
        <c:crossBetween val="midCat"/>
      </c:valAx>
      <c:valAx>
        <c:axId val="1090627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9060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795328083989496"/>
          <c:y val="0.28357324475065615"/>
          <c:w val="0.26450288713910763"/>
          <c:h val="0.15147350721784777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9.1502187226596671E-2"/>
          <c:y val="0.15619775893397941"/>
          <c:w val="0.83260192475940564"/>
          <c:h val="0.65482210557013765"/>
        </c:manualLayout>
      </c:layout>
      <c:scatterChart>
        <c:scatterStyle val="smoothMarker"/>
        <c:ser>
          <c:idx val="0"/>
          <c:order val="0"/>
          <c:tx>
            <c:v>Charged Hadrons</c:v>
          </c:tx>
          <c:xVal>
            <c:numRef>
              <c:f>MarsAnglePlots!$L$7:$L$13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MarsAnglePlots!$P$7:$P$13</c:f>
              <c:numCache>
                <c:formatCode>General</c:formatCode>
                <c:ptCount val="7"/>
                <c:pt idx="0">
                  <c:v>3.2972000000000001</c:v>
                </c:pt>
                <c:pt idx="1">
                  <c:v>2.86694</c:v>
                </c:pt>
                <c:pt idx="2">
                  <c:v>1.8982300000000001</c:v>
                </c:pt>
                <c:pt idx="3">
                  <c:v>0.21179600000000001</c:v>
                </c:pt>
                <c:pt idx="4">
                  <c:v>0.456594</c:v>
                </c:pt>
                <c:pt idx="5">
                  <c:v>0.29415599999999997</c:v>
                </c:pt>
                <c:pt idx="6">
                  <c:v>4.05902E-2</c:v>
                </c:pt>
              </c:numCache>
            </c:numRef>
          </c:yVal>
          <c:smooth val="1"/>
        </c:ser>
        <c:axId val="92682112"/>
        <c:axId val="92683648"/>
      </c:scatterChart>
      <c:valAx>
        <c:axId val="92682112"/>
        <c:scaling>
          <c:orientation val="minMax"/>
          <c:max val="20"/>
        </c:scaling>
        <c:axPos val="b"/>
        <c:numFmt formatCode="General" sourceLinked="1"/>
        <c:tickLblPos val="nextTo"/>
        <c:crossAx val="92683648"/>
        <c:crosses val="autoZero"/>
        <c:crossBetween val="midCat"/>
      </c:valAx>
      <c:valAx>
        <c:axId val="92683648"/>
        <c:scaling>
          <c:orientation val="minMax"/>
        </c:scaling>
        <c:axPos val="l"/>
        <c:majorGridlines/>
        <c:numFmt formatCode="General" sourceLinked="1"/>
        <c:tickLblPos val="nextTo"/>
        <c:crossAx val="92682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651377952755755"/>
          <c:y val="0.23817621755613891"/>
          <c:w val="0.27848622047244237"/>
          <c:h val="8.3717191601050026E-2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Gammas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972462817147871"/>
          <c:y val="0.19480351414406533"/>
          <c:w val="0.71600437445319698"/>
          <c:h val="0.55665062700495771"/>
        </c:manualLayout>
      </c:layout>
      <c:scatterChart>
        <c:scatterStyle val="smoothMarker"/>
        <c:ser>
          <c:idx val="0"/>
          <c:order val="0"/>
          <c:tx>
            <c:v>G4bl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Comparison!$C$7:$C$15</c:f>
              <c:numCache>
                <c:formatCode>General</c:formatCode>
                <c:ptCount val="9"/>
                <c:pt idx="0">
                  <c:v>56988.5</c:v>
                </c:pt>
                <c:pt idx="1">
                  <c:v>22723.600000000002</c:v>
                </c:pt>
                <c:pt idx="2">
                  <c:v>10368.699999999992</c:v>
                </c:pt>
                <c:pt idx="3">
                  <c:v>5870.8250000000044</c:v>
                </c:pt>
                <c:pt idx="4">
                  <c:v>2680.9750000000022</c:v>
                </c:pt>
                <c:pt idx="5">
                  <c:v>838.04</c:v>
                </c:pt>
                <c:pt idx="6">
                  <c:v>420.94</c:v>
                </c:pt>
                <c:pt idx="7">
                  <c:v>257.1825</c:v>
                </c:pt>
                <c:pt idx="8">
                  <c:v>96.054999999999993</c:v>
                </c:pt>
              </c:numCache>
            </c:numRef>
          </c:yVal>
          <c:smooth val="1"/>
        </c:ser>
        <c:ser>
          <c:idx val="1"/>
          <c:order val="1"/>
          <c:tx>
            <c:v>Mars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Comparison!$E$7:$E$15</c:f>
              <c:numCache>
                <c:formatCode>General</c:formatCode>
                <c:ptCount val="9"/>
                <c:pt idx="0">
                  <c:v>25936</c:v>
                </c:pt>
                <c:pt idx="1">
                  <c:v>29851.9</c:v>
                </c:pt>
                <c:pt idx="2">
                  <c:v>13854.4</c:v>
                </c:pt>
                <c:pt idx="3">
                  <c:v>8328.07</c:v>
                </c:pt>
                <c:pt idx="4">
                  <c:v>3523.21</c:v>
                </c:pt>
                <c:pt idx="5">
                  <c:v>1238.71</c:v>
                </c:pt>
                <c:pt idx="6">
                  <c:v>671.80699999999956</c:v>
                </c:pt>
                <c:pt idx="7">
                  <c:v>402.80799999999999</c:v>
                </c:pt>
                <c:pt idx="8">
                  <c:v>268.79399999999958</c:v>
                </c:pt>
              </c:numCache>
            </c:numRef>
          </c:yVal>
          <c:smooth val="1"/>
        </c:ser>
        <c:axId val="92850816"/>
        <c:axId val="93004544"/>
      </c:scatterChart>
      <c:valAx>
        <c:axId val="92850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3004544"/>
        <c:crosses val="autoZero"/>
        <c:crossBetween val="midCat"/>
      </c:valAx>
      <c:valAx>
        <c:axId val="93004544"/>
        <c:scaling>
          <c:logBase val="10"/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2850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684711286089528"/>
          <c:y val="0.20557669874599024"/>
          <c:w val="0.14093066491688538"/>
          <c:h val="0.16743438320210063"/>
        </c:manualLayout>
      </c:layout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Neutrons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15579615048119"/>
          <c:y val="0.19480351414406533"/>
          <c:w val="0.74417104111986065"/>
          <c:h val="0.55665062700495771"/>
        </c:manualLayout>
      </c:layout>
      <c:scatterChart>
        <c:scatterStyle val="smoothMarker"/>
        <c:ser>
          <c:idx val="0"/>
          <c:order val="0"/>
          <c:tx>
            <c:v>G4bl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Comparison!$G$7:$G$15</c:f>
              <c:numCache>
                <c:formatCode>General</c:formatCode>
                <c:ptCount val="9"/>
                <c:pt idx="0">
                  <c:v>831.20249999999999</c:v>
                </c:pt>
                <c:pt idx="1">
                  <c:v>582.53500000000008</c:v>
                </c:pt>
                <c:pt idx="2">
                  <c:v>443.46</c:v>
                </c:pt>
                <c:pt idx="3">
                  <c:v>392.14499999999998</c:v>
                </c:pt>
                <c:pt idx="4">
                  <c:v>299.255</c:v>
                </c:pt>
                <c:pt idx="5">
                  <c:v>348.35</c:v>
                </c:pt>
                <c:pt idx="6">
                  <c:v>311.19</c:v>
                </c:pt>
                <c:pt idx="7">
                  <c:v>267.26</c:v>
                </c:pt>
                <c:pt idx="8">
                  <c:v>125.57625</c:v>
                </c:pt>
              </c:numCache>
            </c:numRef>
          </c:yVal>
          <c:smooth val="1"/>
        </c:ser>
        <c:ser>
          <c:idx val="1"/>
          <c:order val="1"/>
          <c:tx>
            <c:v>Mars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Comparison!$I$7:$I$15</c:f>
              <c:numCache>
                <c:formatCode>General</c:formatCode>
                <c:ptCount val="9"/>
                <c:pt idx="0">
                  <c:v>596.64800000000002</c:v>
                </c:pt>
                <c:pt idx="1">
                  <c:v>10256.799999999992</c:v>
                </c:pt>
                <c:pt idx="2">
                  <c:v>5124.33</c:v>
                </c:pt>
                <c:pt idx="3">
                  <c:v>3175.8900000000012</c:v>
                </c:pt>
                <c:pt idx="4">
                  <c:v>1512.1599999999999</c:v>
                </c:pt>
                <c:pt idx="5">
                  <c:v>608.09699999999998</c:v>
                </c:pt>
                <c:pt idx="6">
                  <c:v>424.274</c:v>
                </c:pt>
                <c:pt idx="7">
                  <c:v>299.32400000000001</c:v>
                </c:pt>
                <c:pt idx="8">
                  <c:v>274.24400000000026</c:v>
                </c:pt>
              </c:numCache>
            </c:numRef>
          </c:yVal>
          <c:smooth val="1"/>
        </c:ser>
        <c:axId val="93033984"/>
        <c:axId val="93035904"/>
      </c:scatterChart>
      <c:valAx>
        <c:axId val="93033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Positions,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3035904"/>
        <c:crosses val="autoZero"/>
        <c:crossBetween val="midCat"/>
      </c:valAx>
      <c:valAx>
        <c:axId val="93035904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3033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240266841644789"/>
          <c:y val="0.48798410615339782"/>
          <c:w val="0.14093066491688538"/>
          <c:h val="0.16743438320210063"/>
        </c:manualLayout>
      </c:layout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Electrons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564129483814593"/>
          <c:y val="0.19480351414406533"/>
          <c:w val="0.724532152230971"/>
          <c:h val="0.68387685914260721"/>
        </c:manualLayout>
      </c:layout>
      <c:scatterChart>
        <c:scatterStyle val="smoothMarker"/>
        <c:ser>
          <c:idx val="0"/>
          <c:order val="0"/>
          <c:tx>
            <c:v>G4bl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Comparison!$K$7:$K$15</c:f>
              <c:numCache>
                <c:formatCode>General</c:formatCode>
                <c:ptCount val="9"/>
                <c:pt idx="0">
                  <c:v>8885.15</c:v>
                </c:pt>
                <c:pt idx="1">
                  <c:v>1897.2649999999999</c:v>
                </c:pt>
                <c:pt idx="2">
                  <c:v>783.41499999999996</c:v>
                </c:pt>
                <c:pt idx="3">
                  <c:v>284.40000000000003</c:v>
                </c:pt>
                <c:pt idx="4">
                  <c:v>262.20749999999975</c:v>
                </c:pt>
                <c:pt idx="5">
                  <c:v>66.087999999999994</c:v>
                </c:pt>
                <c:pt idx="6">
                  <c:v>14.161675000000001</c:v>
                </c:pt>
                <c:pt idx="7">
                  <c:v>13.839275000000001</c:v>
                </c:pt>
                <c:pt idx="8">
                  <c:v>4.22525</c:v>
                </c:pt>
              </c:numCache>
            </c:numRef>
          </c:yVal>
          <c:smooth val="1"/>
        </c:ser>
        <c:ser>
          <c:idx val="1"/>
          <c:order val="1"/>
          <c:tx>
            <c:v>Mars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Comparison!$M$7:$M$15</c:f>
              <c:numCache>
                <c:formatCode>General</c:formatCode>
                <c:ptCount val="9"/>
                <c:pt idx="0">
                  <c:v>2010.1</c:v>
                </c:pt>
                <c:pt idx="1">
                  <c:v>9608.75</c:v>
                </c:pt>
                <c:pt idx="2">
                  <c:v>9722.39</c:v>
                </c:pt>
                <c:pt idx="3">
                  <c:v>1367.55</c:v>
                </c:pt>
                <c:pt idx="4">
                  <c:v>389.71899999999965</c:v>
                </c:pt>
                <c:pt idx="5">
                  <c:v>24.191600000000001</c:v>
                </c:pt>
                <c:pt idx="6">
                  <c:v>6.84206</c:v>
                </c:pt>
                <c:pt idx="7">
                  <c:v>2.2715000000000001</c:v>
                </c:pt>
                <c:pt idx="8">
                  <c:v>1.08877</c:v>
                </c:pt>
              </c:numCache>
            </c:numRef>
          </c:yVal>
          <c:smooth val="1"/>
        </c:ser>
        <c:axId val="92942720"/>
        <c:axId val="92944640"/>
      </c:scatterChart>
      <c:valAx>
        <c:axId val="92942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2944640"/>
        <c:crosses val="autoZero"/>
        <c:crossBetween val="midCat"/>
      </c:valAx>
      <c:valAx>
        <c:axId val="9294464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2942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962489063867611"/>
          <c:y val="0.21946558763487944"/>
          <c:w val="0.14093066491688538"/>
          <c:h val="0.16743438320210063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005796150481188"/>
          <c:y val="5.1400554097404488E-2"/>
          <c:w val="0.68097659667541743"/>
          <c:h val="0.70005358705161858"/>
        </c:manualLayout>
      </c:layout>
      <c:scatterChart>
        <c:scatterStyle val="smoothMarker"/>
        <c:ser>
          <c:idx val="0"/>
          <c:order val="0"/>
          <c:tx>
            <c:v>Gammas</c:v>
          </c:tx>
          <c:xVal>
            <c:numRef>
              <c:f>G4blFluxPlots!$C$14:$C$22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G4blFluxPlots!$D$14:$D$22</c:f>
              <c:numCache>
                <c:formatCode>General</c:formatCode>
                <c:ptCount val="9"/>
                <c:pt idx="0">
                  <c:v>25691500</c:v>
                </c:pt>
                <c:pt idx="1">
                  <c:v>41048250</c:v>
                </c:pt>
                <c:pt idx="2">
                  <c:v>42167250</c:v>
                </c:pt>
                <c:pt idx="3">
                  <c:v>42420500</c:v>
                </c:pt>
                <c:pt idx="4">
                  <c:v>41358000</c:v>
                </c:pt>
                <c:pt idx="5">
                  <c:v>40834500</c:v>
                </c:pt>
                <c:pt idx="6">
                  <c:v>41246750</c:v>
                </c:pt>
                <c:pt idx="7">
                  <c:v>42227250</c:v>
                </c:pt>
                <c:pt idx="8">
                  <c:v>23650225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G4blFluxPlots!$C$14:$C$22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G4blFluxPlots!$E$36:$E$44</c:f>
              <c:numCache>
                <c:formatCode>General</c:formatCode>
                <c:ptCount val="9"/>
                <c:pt idx="0">
                  <c:v>149889</c:v>
                </c:pt>
                <c:pt idx="1">
                  <c:v>420920</c:v>
                </c:pt>
                <c:pt idx="2">
                  <c:v>721382</c:v>
                </c:pt>
                <c:pt idx="3" formatCode="0.00E+00">
                  <c:v>1133400</c:v>
                </c:pt>
                <c:pt idx="4" formatCode="0.00E+00">
                  <c:v>1846570</c:v>
                </c:pt>
                <c:pt idx="5" formatCode="0.00E+00">
                  <c:v>6789480</c:v>
                </c:pt>
                <c:pt idx="6" formatCode="0.00E+00">
                  <c:v>12197100</c:v>
                </c:pt>
                <c:pt idx="7" formatCode="0.00E+00">
                  <c:v>17552700</c:v>
                </c:pt>
                <c:pt idx="8" formatCode="0.00E+00">
                  <c:v>12367500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G4blFluxPlots!$C$14:$C$22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G4blFluxPlots!$G$14:$G$22</c:f>
              <c:numCache>
                <c:formatCode>General</c:formatCode>
                <c:ptCount val="9"/>
                <c:pt idx="0">
                  <c:v>4005575</c:v>
                </c:pt>
                <c:pt idx="1">
                  <c:v>3427250</c:v>
                </c:pt>
                <c:pt idx="2">
                  <c:v>3186000</c:v>
                </c:pt>
                <c:pt idx="3">
                  <c:v>2054980</c:v>
                </c:pt>
                <c:pt idx="4">
                  <c:v>4044950</c:v>
                </c:pt>
                <c:pt idx="5">
                  <c:v>3220200</c:v>
                </c:pt>
                <c:pt idx="6">
                  <c:v>1387667.5</c:v>
                </c:pt>
                <c:pt idx="7">
                  <c:v>2272285</c:v>
                </c:pt>
                <c:pt idx="8">
                  <c:v>1040322.5</c:v>
                </c:pt>
              </c:numCache>
            </c:numRef>
          </c:yVal>
          <c:smooth val="1"/>
        </c:ser>
        <c:ser>
          <c:idx val="3"/>
          <c:order val="3"/>
          <c:tx>
            <c:v>Charg Hadrons</c:v>
          </c:tx>
          <c:xVal>
            <c:numRef>
              <c:f>G4blFluxPlots!$C$14:$C$20</c:f>
              <c:numCache>
                <c:formatCode>General</c:formatCode>
                <c:ptCount val="7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</c:numCache>
            </c:numRef>
          </c:xVal>
          <c:yVal>
            <c:numRef>
              <c:f>G4blFluxPlots!$F$14:$F$20</c:f>
              <c:numCache>
                <c:formatCode>General</c:formatCode>
                <c:ptCount val="7"/>
                <c:pt idx="0">
                  <c:v>3079.9049999999997</c:v>
                </c:pt>
                <c:pt idx="1">
                  <c:v>3079.9049999999997</c:v>
                </c:pt>
                <c:pt idx="2">
                  <c:v>4106.5350000000008</c:v>
                </c:pt>
                <c:pt idx="3">
                  <c:v>6159.81</c:v>
                </c:pt>
                <c:pt idx="4">
                  <c:v>6159.81</c:v>
                </c:pt>
                <c:pt idx="5">
                  <c:v>4106.5350000000008</c:v>
                </c:pt>
                <c:pt idx="6">
                  <c:v>2053.2749999999987</c:v>
                </c:pt>
              </c:numCache>
            </c:numRef>
          </c:yVal>
          <c:smooth val="1"/>
        </c:ser>
        <c:axId val="89856640"/>
        <c:axId val="89867008"/>
      </c:scatterChart>
      <c:valAx>
        <c:axId val="89856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9867008"/>
        <c:crosses val="autoZero"/>
        <c:crossBetween val="midCat"/>
      </c:valAx>
      <c:valAx>
        <c:axId val="89867008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</a:t>
                </a:r>
                <a:r>
                  <a:rPr lang="en-US" baseline="0"/>
                  <a:t> Counts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9856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326377952755908"/>
          <c:y val="0.36497302420530781"/>
          <c:w val="0.25006955380577428"/>
          <c:h val="0.3348687664042017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715579615048119"/>
          <c:y val="0.19480351414406533"/>
          <c:w val="0.7147268153980797"/>
          <c:h val="0.55665062700495771"/>
        </c:manualLayout>
      </c:layout>
      <c:scatterChart>
        <c:scatterStyle val="smoothMarker"/>
        <c:ser>
          <c:idx val="0"/>
          <c:order val="0"/>
          <c:tx>
            <c:v>Gamma</c:v>
          </c:tx>
          <c:xVal>
            <c:numRef>
              <c:f>G4blAnglePlots!$L$6:$L$12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G4blAnglePlots!$M$6:$M$12</c:f>
              <c:numCache>
                <c:formatCode>General</c:formatCode>
                <c:ptCount val="7"/>
                <c:pt idx="0">
                  <c:v>2568.2749999999987</c:v>
                </c:pt>
                <c:pt idx="1">
                  <c:v>1124.55</c:v>
                </c:pt>
                <c:pt idx="2">
                  <c:v>838.04</c:v>
                </c:pt>
                <c:pt idx="3">
                  <c:v>389.33</c:v>
                </c:pt>
                <c:pt idx="4">
                  <c:v>247.98800000000011</c:v>
                </c:pt>
                <c:pt idx="5">
                  <c:v>165.3605</c:v>
                </c:pt>
                <c:pt idx="6">
                  <c:v>108.29725000000008</c:v>
                </c:pt>
              </c:numCache>
            </c:numRef>
          </c:yVal>
          <c:smooth val="1"/>
        </c:ser>
        <c:axId val="90301568"/>
        <c:axId val="90303488"/>
      </c:scatterChart>
      <c:valAx>
        <c:axId val="90301568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303488"/>
        <c:crosses val="autoZero"/>
        <c:crossBetween val="midCat"/>
      </c:valAx>
      <c:valAx>
        <c:axId val="90303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Gamma/cm2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30156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5747462817147906"/>
          <c:y val="0.19480351414406533"/>
          <c:w val="0.72578237095363052"/>
          <c:h val="0.55665062700495771"/>
        </c:manualLayout>
      </c:layout>
      <c:scatterChart>
        <c:scatterStyle val="smoothMarker"/>
        <c:ser>
          <c:idx val="0"/>
          <c:order val="0"/>
          <c:tx>
            <c:v>Neutrons</c:v>
          </c:tx>
          <c:xVal>
            <c:numRef>
              <c:f>G4blAnglePlots!$L$6:$L$12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G4blAnglePlots!$N$6:$N$12</c:f>
              <c:numCache>
                <c:formatCode>General</c:formatCode>
                <c:ptCount val="7"/>
                <c:pt idx="0">
                  <c:v>779.11500000000001</c:v>
                </c:pt>
                <c:pt idx="1">
                  <c:v>494.8175</c:v>
                </c:pt>
                <c:pt idx="2">
                  <c:v>348.35</c:v>
                </c:pt>
                <c:pt idx="3">
                  <c:v>210.06300000000002</c:v>
                </c:pt>
                <c:pt idx="4">
                  <c:v>121.21975</c:v>
                </c:pt>
                <c:pt idx="5">
                  <c:v>83.435249999999996</c:v>
                </c:pt>
                <c:pt idx="6">
                  <c:v>54.780750000000012</c:v>
                </c:pt>
              </c:numCache>
            </c:numRef>
          </c:yVal>
          <c:smooth val="1"/>
        </c:ser>
        <c:axId val="90180992"/>
        <c:axId val="90211456"/>
      </c:scatterChart>
      <c:valAx>
        <c:axId val="90180992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211456"/>
        <c:crosses val="autoZero"/>
        <c:crossBetween val="midCat"/>
      </c:valAx>
      <c:valAx>
        <c:axId val="902114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Neutrons/cm2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18099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5747462817147906"/>
          <c:y val="0.19480351414406533"/>
          <c:w val="0.7238379265091901"/>
          <c:h val="0.55665062700495771"/>
        </c:manualLayout>
      </c:layout>
      <c:scatterChart>
        <c:scatterStyle val="smoothMarker"/>
        <c:ser>
          <c:idx val="0"/>
          <c:order val="0"/>
          <c:tx>
            <c:v>Electrons</c:v>
          </c:tx>
          <c:xVal>
            <c:numRef>
              <c:f>G4blAnglePlots!$L$6:$L$12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G4blAnglePlots!$P$6:$P$12</c:f>
              <c:numCache>
                <c:formatCode>General</c:formatCode>
                <c:ptCount val="7"/>
                <c:pt idx="0">
                  <c:v>137.40825000000004</c:v>
                </c:pt>
                <c:pt idx="1">
                  <c:v>36.485250000000001</c:v>
                </c:pt>
                <c:pt idx="2">
                  <c:v>66.087999999999994</c:v>
                </c:pt>
                <c:pt idx="3">
                  <c:v>20.96415</c:v>
                </c:pt>
                <c:pt idx="4">
                  <c:v>26.72325</c:v>
                </c:pt>
                <c:pt idx="5">
                  <c:v>7.5850249999999964</c:v>
                </c:pt>
                <c:pt idx="6">
                  <c:v>1.439749999999999</c:v>
                </c:pt>
              </c:numCache>
            </c:numRef>
          </c:yVal>
          <c:smooth val="1"/>
        </c:ser>
        <c:axId val="90227840"/>
        <c:axId val="90229760"/>
      </c:scatterChart>
      <c:valAx>
        <c:axId val="90227840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229760"/>
        <c:crosses val="autoZero"/>
        <c:crossBetween val="midCat"/>
      </c:valAx>
      <c:valAx>
        <c:axId val="90229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2278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972462817147871"/>
          <c:y val="9.7696850393701143E-2"/>
          <c:w val="0.69019881889763779"/>
          <c:h val="0.70005358705161858"/>
        </c:manualLayout>
      </c:layout>
      <c:scatterChart>
        <c:scatterStyle val="smoothMarker"/>
        <c:ser>
          <c:idx val="0"/>
          <c:order val="0"/>
          <c:tx>
            <c:v>Gamma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MarsFluxPlots!$C$46:$C$54</c:f>
              <c:numCache>
                <c:formatCode>General</c:formatCode>
                <c:ptCount val="9"/>
                <c:pt idx="0">
                  <c:v>16104.5</c:v>
                </c:pt>
                <c:pt idx="1">
                  <c:v>16904.900000000001</c:v>
                </c:pt>
                <c:pt idx="2">
                  <c:v>8047.56</c:v>
                </c:pt>
                <c:pt idx="3">
                  <c:v>5145.1600000000044</c:v>
                </c:pt>
                <c:pt idx="4">
                  <c:v>2408.4499999999998</c:v>
                </c:pt>
                <c:pt idx="5">
                  <c:v>763.053</c:v>
                </c:pt>
                <c:pt idx="6">
                  <c:v>379.22499999999957</c:v>
                </c:pt>
                <c:pt idx="7">
                  <c:v>358.30700000000002</c:v>
                </c:pt>
                <c:pt idx="8">
                  <c:v>238.80700000000004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MarsFluxPlots!$D$46:$D$54</c:f>
              <c:numCache>
                <c:formatCode>General</c:formatCode>
                <c:ptCount val="9"/>
                <c:pt idx="0">
                  <c:v>9.3162800000000008</c:v>
                </c:pt>
                <c:pt idx="1">
                  <c:v>78.021799999999999</c:v>
                </c:pt>
                <c:pt idx="2">
                  <c:v>40.524800000000006</c:v>
                </c:pt>
                <c:pt idx="3">
                  <c:v>24.191199999999988</c:v>
                </c:pt>
                <c:pt idx="4">
                  <c:v>10.355300000000014</c:v>
                </c:pt>
                <c:pt idx="5">
                  <c:v>3.9689399999999999</c:v>
                </c:pt>
                <c:pt idx="6">
                  <c:v>2.4308799999999966</c:v>
                </c:pt>
                <c:pt idx="7">
                  <c:v>1.5973199999999999</c:v>
                </c:pt>
                <c:pt idx="8">
                  <c:v>1.155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MarsFluxPlots!$F$46:$F$54</c:f>
              <c:numCache>
                <c:formatCode>General</c:formatCode>
                <c:ptCount val="9"/>
                <c:pt idx="0">
                  <c:v>804.73099999999999</c:v>
                </c:pt>
                <c:pt idx="1">
                  <c:v>5639.51</c:v>
                </c:pt>
                <c:pt idx="2">
                  <c:v>5925.98</c:v>
                </c:pt>
                <c:pt idx="3">
                  <c:v>1587.48</c:v>
                </c:pt>
                <c:pt idx="4">
                  <c:v>5888.53</c:v>
                </c:pt>
                <c:pt idx="5">
                  <c:v>22.04</c:v>
                </c:pt>
                <c:pt idx="6">
                  <c:v>2.63836</c:v>
                </c:pt>
                <c:pt idx="7">
                  <c:v>1.3241400000000001</c:v>
                </c:pt>
                <c:pt idx="8">
                  <c:v>0.29933500000000002</c:v>
                </c:pt>
              </c:numCache>
            </c:numRef>
          </c:yVal>
          <c:smooth val="1"/>
        </c:ser>
        <c:ser>
          <c:idx val="3"/>
          <c:order val="3"/>
          <c:tx>
            <c:v>Charg Hadrons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MarsFluxPlots!$E$46:$E$54</c:f>
              <c:numCache>
                <c:formatCode>General</c:formatCode>
                <c:ptCount val="9"/>
                <c:pt idx="0">
                  <c:v>9.9674300000000257E-2</c:v>
                </c:pt>
                <c:pt idx="1">
                  <c:v>5.2271799999999926</c:v>
                </c:pt>
                <c:pt idx="2">
                  <c:v>3.6697700000000002</c:v>
                </c:pt>
                <c:pt idx="3">
                  <c:v>2.8474300000000001</c:v>
                </c:pt>
                <c:pt idx="4">
                  <c:v>1.2750599999999999</c:v>
                </c:pt>
                <c:pt idx="5">
                  <c:v>0.65385800000000116</c:v>
                </c:pt>
                <c:pt idx="6">
                  <c:v>0.24307999999999999</c:v>
                </c:pt>
                <c:pt idx="7">
                  <c:v>0.16535900000000001</c:v>
                </c:pt>
                <c:pt idx="8">
                  <c:v>0.10120300000000011</c:v>
                </c:pt>
              </c:numCache>
            </c:numRef>
          </c:yVal>
          <c:smooth val="1"/>
        </c:ser>
        <c:axId val="89823104"/>
        <c:axId val="89841664"/>
      </c:scatterChart>
      <c:valAx>
        <c:axId val="89823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9841664"/>
        <c:crossesAt val="0.1"/>
        <c:crossBetween val="midCat"/>
      </c:valAx>
      <c:valAx>
        <c:axId val="89841664"/>
        <c:scaling>
          <c:logBase val="10"/>
          <c:orientation val="minMax"/>
          <c:min val="0.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9823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993044619422744"/>
          <c:y val="5.7044692330125532E-2"/>
          <c:w val="0.25006955380577428"/>
          <c:h val="0.33486876640420143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005796150481188"/>
          <c:y val="5.1400554097404488E-2"/>
          <c:w val="0.68594881889763781"/>
          <c:h val="0.70005358705161858"/>
        </c:manualLayout>
      </c:layout>
      <c:scatterChart>
        <c:scatterStyle val="smoothMarker"/>
        <c:ser>
          <c:idx val="0"/>
          <c:order val="0"/>
          <c:tx>
            <c:v>Gamma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MarsFluxPlots!$C$58:$C$66</c:f>
              <c:numCache>
                <c:formatCode>0.00E+00</c:formatCode>
                <c:ptCount val="9"/>
                <c:pt idx="0">
                  <c:v>7260190</c:v>
                </c:pt>
                <c:pt idx="1">
                  <c:v>30537200</c:v>
                </c:pt>
                <c:pt idx="2">
                  <c:v>32727700</c:v>
                </c:pt>
                <c:pt idx="3">
                  <c:v>37177200</c:v>
                </c:pt>
                <c:pt idx="4">
                  <c:v>37153800</c:v>
                </c:pt>
                <c:pt idx="5">
                  <c:v>37180600</c:v>
                </c:pt>
                <c:pt idx="6">
                  <c:v>37159300</c:v>
                </c:pt>
                <c:pt idx="7">
                  <c:v>58830700</c:v>
                </c:pt>
                <c:pt idx="8">
                  <c:v>58798000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MarsFluxPlots!$D$58:$D$66</c:f>
              <c:numCache>
                <c:formatCode>General</c:formatCode>
                <c:ptCount val="9"/>
                <c:pt idx="0">
                  <c:v>4199.95</c:v>
                </c:pt>
                <c:pt idx="1">
                  <c:v>140940</c:v>
                </c:pt>
                <c:pt idx="2">
                  <c:v>164806</c:v>
                </c:pt>
                <c:pt idx="3">
                  <c:v>174797</c:v>
                </c:pt>
                <c:pt idx="4">
                  <c:v>159746</c:v>
                </c:pt>
                <c:pt idx="5">
                  <c:v>193391</c:v>
                </c:pt>
                <c:pt idx="6">
                  <c:v>238196</c:v>
                </c:pt>
                <c:pt idx="7">
                  <c:v>262266</c:v>
                </c:pt>
                <c:pt idx="8">
                  <c:v>284378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MarsFluxPlots!$F$58:$F$66</c:f>
              <c:numCache>
                <c:formatCode>0.00E+00</c:formatCode>
                <c:ptCount val="9"/>
                <c:pt idx="0" formatCode="General">
                  <c:v>362788</c:v>
                </c:pt>
                <c:pt idx="1">
                  <c:v>10187300</c:v>
                </c:pt>
                <c:pt idx="2">
                  <c:v>24099700</c:v>
                </c:pt>
                <c:pt idx="3">
                  <c:v>11470600</c:v>
                </c:pt>
                <c:pt idx="4">
                  <c:v>90839300</c:v>
                </c:pt>
                <c:pt idx="5">
                  <c:v>1073920</c:v>
                </c:pt>
                <c:pt idx="6" formatCode="General">
                  <c:v>258527</c:v>
                </c:pt>
                <c:pt idx="7" formatCode="General">
                  <c:v>217412</c:v>
                </c:pt>
                <c:pt idx="8" formatCode="General">
                  <c:v>73700.899999999994</c:v>
                </c:pt>
              </c:numCache>
            </c:numRef>
          </c:yVal>
          <c:smooth val="1"/>
        </c:ser>
        <c:ser>
          <c:idx val="3"/>
          <c:order val="3"/>
          <c:tx>
            <c:v>Chrg Hadrons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MarsFluxPlots!$E$58:$E$66</c:f>
              <c:numCache>
                <c:formatCode>General</c:formatCode>
                <c:ptCount val="9"/>
                <c:pt idx="0">
                  <c:v>44.935000000000002</c:v>
                </c:pt>
                <c:pt idx="1">
                  <c:v>9442.45999999997</c:v>
                </c:pt>
                <c:pt idx="2">
                  <c:v>14924.2</c:v>
                </c:pt>
                <c:pt idx="3">
                  <c:v>20574.599999999969</c:v>
                </c:pt>
                <c:pt idx="4">
                  <c:v>19669.7</c:v>
                </c:pt>
                <c:pt idx="5">
                  <c:v>31860</c:v>
                </c:pt>
                <c:pt idx="6">
                  <c:v>23818.799999999996</c:v>
                </c:pt>
                <c:pt idx="7">
                  <c:v>27150.400000000001</c:v>
                </c:pt>
                <c:pt idx="8">
                  <c:v>24917.7</c:v>
                </c:pt>
              </c:numCache>
            </c:numRef>
          </c:yVal>
          <c:smooth val="1"/>
        </c:ser>
        <c:axId val="92755840"/>
        <c:axId val="92766208"/>
      </c:scatterChart>
      <c:valAx>
        <c:axId val="92755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Positions,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2766208"/>
        <c:crosses val="autoZero"/>
        <c:crossBetween val="midCat"/>
      </c:valAx>
      <c:valAx>
        <c:axId val="92766208"/>
        <c:scaling>
          <c:logBase val="10"/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</a:t>
                </a:r>
                <a:r>
                  <a:rPr lang="en-US" baseline="0"/>
                  <a:t> Counts</a:t>
                </a:r>
                <a:endParaRPr lang="en-US"/>
              </a:p>
            </c:rich>
          </c:tx>
          <c:layout/>
        </c:title>
        <c:numFmt formatCode="0.00E+00" sourceLinked="1"/>
        <c:majorTickMark val="none"/>
        <c:tickLblPos val="nextTo"/>
        <c:crossAx val="92755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434711286089264"/>
          <c:y val="0.44367672790901252"/>
          <c:w val="0.23676399825021871"/>
          <c:h val="0.33486876640420143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715579615048119"/>
          <c:y val="0.19480351414406533"/>
          <c:w val="0.70664348206474392"/>
          <c:h val="0.55665062700495771"/>
        </c:manualLayout>
      </c:layout>
      <c:scatterChart>
        <c:scatterStyle val="smoothMarker"/>
        <c:ser>
          <c:idx val="0"/>
          <c:order val="0"/>
          <c:tx>
            <c:v>Gammas</c:v>
          </c:tx>
          <c:xVal>
            <c:numRef>
              <c:f>MarsAnglePlots!$L$7:$L$13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MarsAnglePlots!$N$7:$N$13</c:f>
              <c:numCache>
                <c:formatCode>General</c:formatCode>
                <c:ptCount val="7"/>
                <c:pt idx="0">
                  <c:v>7678.76</c:v>
                </c:pt>
                <c:pt idx="1">
                  <c:v>8045.92</c:v>
                </c:pt>
                <c:pt idx="2">
                  <c:v>1238.71</c:v>
                </c:pt>
                <c:pt idx="3">
                  <c:v>538.755</c:v>
                </c:pt>
                <c:pt idx="4">
                  <c:v>742.68200000000002</c:v>
                </c:pt>
                <c:pt idx="5">
                  <c:v>4.7452899999999998</c:v>
                </c:pt>
                <c:pt idx="6">
                  <c:v>4.0196199999999997</c:v>
                </c:pt>
              </c:numCache>
            </c:numRef>
          </c:yVal>
          <c:smooth val="1"/>
        </c:ser>
        <c:axId val="92815360"/>
        <c:axId val="92817280"/>
      </c:scatterChart>
      <c:valAx>
        <c:axId val="92815360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 Angle,</a:t>
                </a:r>
                <a:r>
                  <a:rPr lang="en-US" baseline="0"/>
                  <a:t>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2817280"/>
        <c:crosses val="autoZero"/>
        <c:crossBetween val="midCat"/>
      </c:valAx>
      <c:valAx>
        <c:axId val="92817280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Gamma/cm2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2815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061111111111165"/>
          <c:y val="0.30762066200058424"/>
          <c:w val="0.18272222222222267"/>
          <c:h val="8.3717191601050026E-2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22377125413671117"/>
          <c:y val="0.19490594925634297"/>
          <c:w val="0.66743352733082273"/>
          <c:h val="0.48553477690288716"/>
        </c:manualLayout>
      </c:layout>
      <c:scatterChart>
        <c:scatterStyle val="smoothMarker"/>
        <c:ser>
          <c:idx val="0"/>
          <c:order val="0"/>
          <c:tx>
            <c:v>Neutrons</c:v>
          </c:tx>
          <c:xVal>
            <c:numRef>
              <c:f>MarsAnglePlots!$L$7:$L$13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MarsAnglePlots!$O$7:$O$13</c:f>
              <c:numCache>
                <c:formatCode>General</c:formatCode>
                <c:ptCount val="7"/>
                <c:pt idx="0">
                  <c:v>669.60299999999995</c:v>
                </c:pt>
                <c:pt idx="1">
                  <c:v>1162.6500000000001</c:v>
                </c:pt>
                <c:pt idx="2">
                  <c:v>608.09699999999998</c:v>
                </c:pt>
                <c:pt idx="3">
                  <c:v>574.19200000000001</c:v>
                </c:pt>
                <c:pt idx="4">
                  <c:v>690.90800000000002</c:v>
                </c:pt>
                <c:pt idx="5">
                  <c:v>267.267</c:v>
                </c:pt>
                <c:pt idx="6">
                  <c:v>450.15</c:v>
                </c:pt>
              </c:numCache>
            </c:numRef>
          </c:yVal>
          <c:smooth val="1"/>
        </c:ser>
        <c:axId val="108356736"/>
        <c:axId val="108358656"/>
      </c:scatterChart>
      <c:valAx>
        <c:axId val="108356736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8358656"/>
        <c:crosses val="autoZero"/>
        <c:crossBetween val="midCat"/>
      </c:valAx>
      <c:valAx>
        <c:axId val="108358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Neutrons/cm2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8356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753623188405802"/>
          <c:y val="0.25265513685789276"/>
          <c:w val="0.246231884057971"/>
          <c:h val="0.10763638920134982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99FD-6273-4C04-B0E1-1A08A7DDF01A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FD983-9B9B-4C2A-9E91-E2E4066FD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F91C37-A43D-4E3A-97CC-D5D30AD93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AD697E-BE52-4523-9565-141DEC75B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26" name="Object 3953"/>
          <p:cNvGraphicFramePr>
            <a:graphicFrameLocks noChangeAspect="1"/>
          </p:cNvGraphicFramePr>
          <p:nvPr/>
        </p:nvGraphicFramePr>
        <p:xfrm>
          <a:off x="76200" y="152400"/>
          <a:ext cx="512465" cy="762000"/>
        </p:xfrm>
        <a:graphic>
          <a:graphicData uri="http://schemas.openxmlformats.org/presentationml/2006/ole">
            <p:oleObj spid="_x0000_s1026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050" name="Object 3953"/>
          <p:cNvGraphicFramePr>
            <a:graphicFrameLocks noChangeAspect="1"/>
          </p:cNvGraphicFramePr>
          <p:nvPr/>
        </p:nvGraphicFramePr>
        <p:xfrm>
          <a:off x="152400" y="152400"/>
          <a:ext cx="512465" cy="762000"/>
        </p:xfrm>
        <a:graphic>
          <a:graphicData uri="http://schemas.openxmlformats.org/presentationml/2006/ole">
            <p:oleObj spid="_x0000_s2050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4098" name="Object 3953"/>
          <p:cNvGraphicFramePr>
            <a:graphicFrameLocks noChangeAspect="1"/>
          </p:cNvGraphicFramePr>
          <p:nvPr/>
        </p:nvGraphicFramePr>
        <p:xfrm>
          <a:off x="152400" y="152400"/>
          <a:ext cx="533400" cy="793129"/>
        </p:xfrm>
        <a:graphic>
          <a:graphicData uri="http://schemas.openxmlformats.org/presentationml/2006/ole">
            <p:oleObj spid="_x0000_s4098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074" name="Object 3953"/>
          <p:cNvGraphicFramePr>
            <a:graphicFrameLocks noChangeAspect="1"/>
          </p:cNvGraphicFramePr>
          <p:nvPr/>
        </p:nvGraphicFramePr>
        <p:xfrm>
          <a:off x="152399" y="0"/>
          <a:ext cx="461219" cy="685800"/>
        </p:xfrm>
        <a:graphic>
          <a:graphicData uri="http://schemas.openxmlformats.org/presentationml/2006/ole">
            <p:oleObj spid="_x0000_s3074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Accelerator Based Backgrounds in a Muon Collider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Steve Kahn</a:t>
            </a:r>
          </a:p>
          <a:p>
            <a:r>
              <a:rPr lang="en-US" dirty="0" smtClean="0"/>
              <a:t>Mar 2, 2011</a:t>
            </a:r>
          </a:p>
          <a:p>
            <a:r>
              <a:rPr lang="en-US" dirty="0" smtClean="0"/>
              <a:t>MAP Winter Meeting at JLAB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graphicFrame>
        <p:nvGraphicFramePr>
          <p:cNvPr id="6146" name="Object 3953"/>
          <p:cNvGraphicFramePr>
            <a:graphicFrameLocks noChangeAspect="1"/>
          </p:cNvGraphicFramePr>
          <p:nvPr/>
        </p:nvGraphicFramePr>
        <p:xfrm>
          <a:off x="152400" y="152400"/>
          <a:ext cx="666205" cy="990600"/>
        </p:xfrm>
        <a:graphic>
          <a:graphicData uri="http://schemas.openxmlformats.org/presentationml/2006/ole">
            <p:oleObj spid="_x0000_s6146" name="Image" r:id="rId3" imgW="8673016" imgH="1244444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also use  this program to produce MARS input for Verification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1752600" y="1905000"/>
            <a:ext cx="6096000" cy="2274332"/>
            <a:chOff x="1752600" y="1905000"/>
            <a:chExt cx="6096000" cy="2274332"/>
          </a:xfrm>
        </p:grpSpPr>
        <p:grpSp>
          <p:nvGrpSpPr>
            <p:cNvPr id="11" name="Group 12"/>
            <p:cNvGrpSpPr/>
            <p:nvPr/>
          </p:nvGrpSpPr>
          <p:grpSpPr>
            <a:xfrm>
              <a:off x="1752600" y="1905000"/>
              <a:ext cx="5715000" cy="2274332"/>
              <a:chOff x="1752600" y="1905000"/>
              <a:chExt cx="5715000" cy="2274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52600" y="1905000"/>
                <a:ext cx="1981200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BruitDeFond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86400" y="1905000"/>
                <a:ext cx="1981200" cy="381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BeamMaker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10000"/>
                <a:ext cx="2438400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Mars15</a:t>
                </a:r>
                <a:endParaRPr lang="en-US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2971800" y="2438400"/>
                <a:ext cx="144780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7" idx="2"/>
              </p:cNvCxnSpPr>
              <p:nvPr/>
            </p:nvCxnSpPr>
            <p:spPr>
              <a:xfrm rot="5400000">
                <a:off x="5143500" y="2400300"/>
                <a:ext cx="14478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209800" y="28194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MARS.INP</a:t>
              </a:r>
            </a:p>
            <a:p>
              <a:r>
                <a:rPr lang="en-US" dirty="0" smtClean="0"/>
                <a:t>GEOM.INP</a:t>
              </a:r>
            </a:p>
            <a:p>
              <a:r>
                <a:rPr lang="en-US" dirty="0" smtClean="0"/>
                <a:t>FIELD.INP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971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BeamMaker.txt</a:t>
              </a:r>
              <a:endParaRPr lang="en-US" dirty="0"/>
            </a:p>
          </p:txBody>
        </p:sp>
      </p:grpSp>
      <p:graphicFrame>
        <p:nvGraphicFramePr>
          <p:cNvPr id="4097" name="Object 3953"/>
          <p:cNvGraphicFramePr>
            <a:graphicFrameLocks noChangeAspect="1"/>
          </p:cNvGraphicFramePr>
          <p:nvPr/>
        </p:nvGraphicFramePr>
        <p:xfrm>
          <a:off x="8458200" y="152400"/>
          <a:ext cx="511175" cy="762000"/>
        </p:xfrm>
        <a:graphic>
          <a:graphicData uri="http://schemas.openxmlformats.org/presentationml/2006/ole">
            <p:oleObj spid="_x0000_s25602" name="Image" r:id="rId3" imgW="8673016" imgH="12444444" progId="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3124200" y="2438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276600" y="2438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4343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err="1" smtClean="0"/>
              <a:t>BruitDeFond</a:t>
            </a:r>
            <a:r>
              <a:rPr lang="en-US" dirty="0" smtClean="0"/>
              <a:t> can generate MARS.INP and GEOM.INP files.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extended</a:t>
            </a:r>
            <a:r>
              <a:rPr lang="en-US" dirty="0" smtClean="0"/>
              <a:t> geometry is description is used.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field is described by the FIELD.INP file which is read by the MARS user subroutine “field” that we wrote.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use the same BeamMaker.txt file for the MARS input.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Mars Geometry Generated by </a:t>
            </a:r>
            <a:r>
              <a:rPr lang="en-US" sz="3200" i="1" dirty="0" err="1" smtClean="0"/>
              <a:t>BruitDeFond</a:t>
            </a:r>
            <a:r>
              <a:rPr lang="en-US" sz="3200" dirty="0" smtClean="0"/>
              <a:t> Package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339" y="1600200"/>
            <a:ext cx="64773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Running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3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3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G4BL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/>
                </a:tc>
              </a:tr>
              <a:tr h="585375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BeamMaker</a:t>
                      </a:r>
                      <a:r>
                        <a:rPr lang="en-US" dirty="0" smtClean="0"/>
                        <a:t> File </a:t>
                      </a:r>
                    </a:p>
                    <a:p>
                      <a:r>
                        <a:rPr lang="en-US" dirty="0" smtClean="0"/>
                        <a:t>-30</a:t>
                      </a:r>
                      <a:r>
                        <a:rPr lang="en-US" baseline="0" dirty="0" smtClean="0"/>
                        <a:t> m -&gt; 10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BeamMaker</a:t>
                      </a:r>
                      <a:r>
                        <a:rPr lang="en-US" baseline="0" dirty="0" smtClean="0"/>
                        <a:t> File</a:t>
                      </a:r>
                    </a:p>
                    <a:p>
                      <a:r>
                        <a:rPr lang="en-US" baseline="0" dirty="0" smtClean="0"/>
                        <a:t>-30 m -&gt; 30 m</a:t>
                      </a:r>
                      <a:endParaRPr lang="en-US" dirty="0"/>
                    </a:p>
                  </a:txBody>
                  <a:tcPr/>
                </a:tc>
              </a:tr>
              <a:tr h="33450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 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QGSP_ BERT,    No _HP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Standard, NO MCNP</a:t>
                      </a:r>
                      <a:endParaRPr lang="en-US" dirty="0"/>
                    </a:p>
                  </a:txBody>
                  <a:tcPr/>
                </a:tc>
              </a:tr>
              <a:tr h="33450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r>
                        <a:rPr lang="en-US" baseline="0" dirty="0" smtClean="0"/>
                        <a:t>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400,000 weighted events</a:t>
                      </a:r>
                      <a:endParaRPr lang="en-US" dirty="0"/>
                    </a:p>
                  </a:txBody>
                  <a:tcPr/>
                </a:tc>
              </a:tr>
              <a:tr h="1087126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 for all particles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 imposed</a:t>
                      </a:r>
                      <a:r>
                        <a:rPr lang="en-US" baseline="0" dirty="0" smtClean="0"/>
                        <a:t> by cut.</a:t>
                      </a:r>
                      <a:endParaRPr lang="en-US" dirty="0"/>
                    </a:p>
                  </a:txBody>
                  <a:tcPr/>
                </a:tc>
              </a:tr>
              <a:tr h="808873">
                <a:tc>
                  <a:txBody>
                    <a:bodyPr/>
                    <a:lstStyle/>
                    <a:p>
                      <a:r>
                        <a:rPr lang="en-US" dirty="0" smtClean="0"/>
                        <a:t>Borated</a:t>
                      </a:r>
                      <a:r>
                        <a:rPr lang="en-US" baseline="0" dirty="0" smtClean="0"/>
                        <a:t> Poly-ethylene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It appears that B-CH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does</a:t>
                      </a:r>
                      <a:r>
                        <a:rPr lang="en-US" dirty="0" smtClean="0"/>
                        <a:t> not work right in Geant4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G4beamline Studies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Collider configuration as described.</a:t>
            </a:r>
          </a:p>
          <a:p>
            <a:r>
              <a:rPr lang="en-US" dirty="0" smtClean="0"/>
              <a:t>Use 10</a:t>
            </a:r>
            <a:r>
              <a:rPr lang="en-US" dirty="0" smtClean="0">
                <a:sym typeface="Symbol"/>
              </a:rPr>
              <a:t> shielding cone.</a:t>
            </a:r>
          </a:p>
          <a:p>
            <a:r>
              <a:rPr lang="en-US" dirty="0" smtClean="0">
                <a:sym typeface="Symbol"/>
              </a:rPr>
              <a:t>10 K event samples with minimum KE set to 200 </a:t>
            </a:r>
            <a:r>
              <a:rPr lang="en-US" dirty="0" err="1" smtClean="0">
                <a:sym typeface="Symbol"/>
              </a:rPr>
              <a:t>keV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This requires 3 days on NICADD cluster.</a:t>
            </a:r>
          </a:p>
          <a:p>
            <a:r>
              <a:rPr lang="en-US" dirty="0" smtClean="0">
                <a:sym typeface="Symbol"/>
              </a:rPr>
              <a:t>Events carry a constant weight to normalize to 2×10</a:t>
            </a:r>
            <a:r>
              <a:rPr lang="en-US" baseline="30000" dirty="0" smtClean="0">
                <a:sym typeface="Symbol"/>
              </a:rPr>
              <a:t>12</a:t>
            </a:r>
            <a:r>
              <a:rPr lang="en-US" dirty="0" smtClean="0">
                <a:sym typeface="Symbol"/>
              </a:rPr>
              <a:t> muons/bunch.</a:t>
            </a:r>
          </a:p>
          <a:p>
            <a:r>
              <a:rPr lang="en-US" dirty="0" smtClean="0">
                <a:sym typeface="Symbol"/>
              </a:rPr>
              <a:t>Detector planes positioned at </a:t>
            </a:r>
            <a:r>
              <a:rPr lang="en-US" dirty="0" err="1" smtClean="0">
                <a:sym typeface="Symbol"/>
              </a:rPr>
              <a:t>SiD</a:t>
            </a:r>
            <a:r>
              <a:rPr lang="en-US" dirty="0" smtClean="0">
                <a:sym typeface="Symbol"/>
              </a:rPr>
              <a:t> locations.</a:t>
            </a:r>
          </a:p>
          <a:p>
            <a:pPr lvl="1"/>
            <a:r>
              <a:rPr lang="en-US" dirty="0" smtClean="0">
                <a:sym typeface="Symbol"/>
              </a:rPr>
              <a:t>Vertex and tracker detector plane have equivalent </a:t>
            </a:r>
            <a:r>
              <a:rPr lang="en-US" dirty="0" err="1" smtClean="0">
                <a:sym typeface="Symbol"/>
              </a:rPr>
              <a:t>SiD</a:t>
            </a:r>
            <a:r>
              <a:rPr lang="en-US" dirty="0" smtClean="0">
                <a:sym typeface="Symbol"/>
              </a:rPr>
              <a:t> material description.  Particles are scored as they pass through planes.  </a:t>
            </a:r>
          </a:p>
          <a:p>
            <a:pPr lvl="1"/>
            <a:r>
              <a:rPr lang="en-US" dirty="0" smtClean="0">
                <a:sym typeface="Symbol"/>
              </a:rPr>
              <a:t>Calorimeter material present, but no particle scoring.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Spectra of </a:t>
            </a:r>
            <a:r>
              <a:rPr lang="en-US" dirty="0" smtClean="0">
                <a:sym typeface="Symbol"/>
              </a:rPr>
              <a:t> and n</a:t>
            </a:r>
            <a:endParaRPr lang="en-US" dirty="0"/>
          </a:p>
        </p:txBody>
      </p:sp>
      <p:pic>
        <p:nvPicPr>
          <p:cNvPr id="10" name="Content Placeholder 9" descr="G4bl_10_gammaE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3771"/>
            <a:ext cx="4038600" cy="2738821"/>
          </a:xfrm>
        </p:spPr>
      </p:pic>
      <p:pic>
        <p:nvPicPr>
          <p:cNvPr id="11" name="Content Placeholder 10" descr="G4bl_10_neutEn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93771"/>
            <a:ext cx="4038600" cy="27388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5486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spectra at R=47 cm.  There is a 200 </a:t>
            </a:r>
            <a:r>
              <a:rPr lang="en-US" dirty="0" err="1" smtClean="0"/>
              <a:t>keV</a:t>
            </a:r>
            <a:r>
              <a:rPr lang="en-US" dirty="0" smtClean="0"/>
              <a:t> minimum KE threshold.</a:t>
            </a:r>
            <a:endParaRPr lang="en-US" dirty="0"/>
          </a:p>
        </p:txBody>
      </p:sp>
      <p:graphicFrame>
        <p:nvGraphicFramePr>
          <p:cNvPr id="7170" name="Object 3953"/>
          <p:cNvGraphicFramePr>
            <a:graphicFrameLocks noChangeAspect="1"/>
          </p:cNvGraphicFramePr>
          <p:nvPr/>
        </p:nvGraphicFramePr>
        <p:xfrm>
          <a:off x="228600" y="152400"/>
          <a:ext cx="563712" cy="838200"/>
        </p:xfrm>
        <a:graphic>
          <a:graphicData uri="http://schemas.openxmlformats.org/presentationml/2006/ole">
            <p:oleObj spid="_x0000_s7170" name="Image" r:id="rId5" imgW="8673016" imgH="12444444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510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509311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GeV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Distribution of </a:t>
            </a:r>
            <a:r>
              <a:rPr lang="en-US" dirty="0" smtClean="0">
                <a:sym typeface="Symbol"/>
              </a:rPr>
              <a:t> and n crossing a plane at R=47 cm</a:t>
            </a:r>
            <a:endParaRPr lang="en-US" dirty="0"/>
          </a:p>
        </p:txBody>
      </p:sp>
      <p:pic>
        <p:nvPicPr>
          <p:cNvPr id="8" name="Content Placeholder 7" descr="G4bl_10_gammaT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3771"/>
            <a:ext cx="4038600" cy="2738821"/>
          </a:xfrm>
        </p:spPr>
      </p:pic>
      <p:pic>
        <p:nvPicPr>
          <p:cNvPr id="9" name="Content Placeholder 8" descr="G4bl_10_neut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3771"/>
            <a:ext cx="4038600" cy="273882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5029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04640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41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cut neutron time tale with electronic gate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Fluxes at r=25 cm</a:t>
            </a:r>
            <a:endParaRPr lang="en-US" dirty="0"/>
          </a:p>
        </p:txBody>
      </p:sp>
      <p:pic>
        <p:nvPicPr>
          <p:cNvPr id="4" name="Content Placeholder 3" descr="TRK0z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615281"/>
            <a:ext cx="6629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Neutrons come from the conical shields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G4BL: Fluxes at Radial Positions </a:t>
            </a:r>
            <a:br>
              <a:rPr lang="en-US" dirty="0" smtClean="0"/>
            </a:br>
            <a:r>
              <a:rPr lang="en-US" dirty="0" smtClean="0"/>
              <a:t>for 10</a:t>
            </a:r>
            <a:r>
              <a:rPr lang="en-US" dirty="0" smtClean="0">
                <a:sym typeface="Symbol"/>
              </a:rPr>
              <a:t> Cone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graphicFrame>
        <p:nvGraphicFramePr>
          <p:cNvPr id="5122" name="Object 3953"/>
          <p:cNvGraphicFramePr>
            <a:graphicFrameLocks noChangeAspect="1"/>
          </p:cNvGraphicFramePr>
          <p:nvPr/>
        </p:nvGraphicFramePr>
        <p:xfrm>
          <a:off x="0" y="0"/>
          <a:ext cx="614958" cy="914400"/>
        </p:xfrm>
        <a:graphic>
          <a:graphicData uri="http://schemas.openxmlformats.org/presentationml/2006/ole">
            <p:oleObj spid="_x0000_s5122" name="Image" r:id="rId5" imgW="8673016" imgH="12444444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Fluxes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447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Counts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5626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 not understand the neutron flux increasing with radius.  This implies other sources than the beam.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the Cone for Shielding Simulations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515976"/>
            <a:ext cx="5837048" cy="3932323"/>
            <a:chOff x="457200" y="1515976"/>
            <a:chExt cx="5837048" cy="3932323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1524000"/>
              <a:ext cx="2857500" cy="1937845"/>
              <a:chOff x="457200" y="1524000"/>
              <a:chExt cx="2857500" cy="1937845"/>
            </a:xfrm>
          </p:grpSpPr>
          <p:pic>
            <p:nvPicPr>
              <p:cNvPr id="8" name="Picture 7" descr="cone_6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7200" y="1524000"/>
                <a:ext cx="2857500" cy="193784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38200" y="1524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29000" y="1515976"/>
              <a:ext cx="2857500" cy="1945869"/>
              <a:chOff x="3429000" y="1515976"/>
              <a:chExt cx="2857500" cy="1945869"/>
            </a:xfrm>
          </p:grpSpPr>
          <p:pic>
            <p:nvPicPr>
              <p:cNvPr id="9" name="Picture 8" descr="cone_10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29000" y="1524000"/>
                <a:ext cx="2857500" cy="19378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10000" y="1515976"/>
                <a:ext cx="1447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9600" y="3581400"/>
              <a:ext cx="2705100" cy="1834493"/>
              <a:chOff x="609600" y="3581400"/>
              <a:chExt cx="2705100" cy="1834493"/>
            </a:xfrm>
          </p:grpSpPr>
          <p:pic>
            <p:nvPicPr>
              <p:cNvPr id="10" name="Picture 9" descr="cone_15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00" y="3581400"/>
                <a:ext cx="2705100" cy="183449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38200" y="3657600"/>
                <a:ext cx="1371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15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429000" y="3505200"/>
              <a:ext cx="2865248" cy="1943099"/>
              <a:chOff x="3429000" y="3505200"/>
              <a:chExt cx="2865248" cy="1943099"/>
            </a:xfrm>
          </p:grpSpPr>
          <p:pic>
            <p:nvPicPr>
              <p:cNvPr id="11" name="Picture 10" descr="cone_20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29000" y="3505200"/>
                <a:ext cx="2865248" cy="1943099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733800" y="35814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172200" y="16002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Examine conical shielding with angles from 6</a:t>
            </a:r>
            <a:r>
              <a:rPr lang="en-US" dirty="0" smtClean="0">
                <a:sym typeface="Symbol"/>
              </a:rPr>
              <a:t> to 20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For each configuration we run 10 K e</a:t>
            </a:r>
            <a:r>
              <a:rPr lang="en-US" baseline="30000" dirty="0" smtClean="0">
                <a:sym typeface="Symbol"/>
              </a:rPr>
              <a:t></a:t>
            </a:r>
            <a:r>
              <a:rPr lang="en-US" dirty="0" smtClean="0">
                <a:sym typeface="Symbol"/>
              </a:rPr>
              <a:t> and e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Each run takes 3 days on the NICADD (NIU grid) cluster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Minimum energy cut of 200 </a:t>
            </a:r>
            <a:r>
              <a:rPr lang="en-US" dirty="0" err="1" smtClean="0">
                <a:sym typeface="Symbol"/>
              </a:rPr>
              <a:t>keV</a:t>
            </a:r>
            <a:r>
              <a:rPr lang="en-US" dirty="0" smtClean="0">
                <a:sym typeface="Symbol"/>
              </a:rPr>
              <a:t> to stop tracking.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Fluxes are scored at a 47 cm cylindrical plane.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G4BL Fluxes as a Function of </a:t>
            </a:r>
            <a:br>
              <a:rPr lang="en-US" dirty="0" smtClean="0"/>
            </a:br>
            <a:r>
              <a:rPr lang="en-US" dirty="0" smtClean="0"/>
              <a:t>Conical Angle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41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Particle fluxes at R=47 cm</a:t>
            </a:r>
          </a:p>
          <a:p>
            <a:r>
              <a:rPr lang="en-US" sz="1400" dirty="0" smtClean="0"/>
              <a:t>Minimum particle kinetic energy: 200 </a:t>
            </a:r>
            <a:r>
              <a:rPr lang="en-US" sz="1400" dirty="0" err="1" smtClean="0"/>
              <a:t>keV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685800" y="15240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1524000"/>
          <a:ext cx="346286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85800" y="38862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on Muons, Inc. and NIU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Muons, Inc. is a small company composed primarily of physicists that earns a large fraction of its money from SBIR grants from DOE.</a:t>
            </a:r>
          </a:p>
          <a:p>
            <a:r>
              <a:rPr lang="en-US" dirty="0" smtClean="0"/>
              <a:t>We have just been awarded (in June) a phase I grant in collaboration with Northern Illinois University to simulate accelerator backgrounds for a Muon Collider.</a:t>
            </a:r>
          </a:p>
          <a:p>
            <a:pPr lvl="1"/>
            <a:r>
              <a:rPr lang="en-US" dirty="0" smtClean="0"/>
              <a:t>This is a new project for us consequently we are light in results at this point.  We are describing our plan of action.</a:t>
            </a:r>
          </a:p>
          <a:p>
            <a:pPr lvl="1"/>
            <a:r>
              <a:rPr lang="en-US" dirty="0" smtClean="0"/>
              <a:t>Our team include</a:t>
            </a:r>
          </a:p>
          <a:p>
            <a:pPr lvl="2"/>
            <a:r>
              <a:rPr lang="en-US" dirty="0" smtClean="0"/>
              <a:t>Steve Kahn, Mary Anne Cummings, Kevin Beard, Tom Roberts, Muons, Inc.</a:t>
            </a:r>
          </a:p>
          <a:p>
            <a:pPr lvl="2"/>
            <a:r>
              <a:rPr lang="en-US" dirty="0" smtClean="0"/>
              <a:t>Dave Hedin, Aaron Morris, NIU</a:t>
            </a:r>
          </a:p>
          <a:p>
            <a:pPr lvl="2"/>
            <a:r>
              <a:rPr lang="en-US" dirty="0" smtClean="0"/>
              <a:t>Joe </a:t>
            </a:r>
            <a:r>
              <a:rPr lang="en-US" dirty="0" err="1" smtClean="0"/>
              <a:t>Kominski</a:t>
            </a:r>
            <a:r>
              <a:rPr lang="en-US" dirty="0" smtClean="0"/>
              <a:t>, Lewis University</a:t>
            </a:r>
          </a:p>
          <a:p>
            <a:r>
              <a:rPr lang="en-US" dirty="0" smtClean="0"/>
              <a:t>As part of my personal experience, I worked with </a:t>
            </a:r>
            <a:r>
              <a:rPr lang="en-US" dirty="0" err="1" smtClean="0"/>
              <a:t>Iuliu</a:t>
            </a:r>
            <a:r>
              <a:rPr lang="en-US" dirty="0" smtClean="0"/>
              <a:t> </a:t>
            </a:r>
            <a:r>
              <a:rPr lang="en-US" dirty="0" err="1" smtClean="0"/>
              <a:t>Stumer</a:t>
            </a:r>
            <a:r>
              <a:rPr lang="en-US" dirty="0" smtClean="0"/>
              <a:t> to calculate muon collider backgrounds circa 1997.</a:t>
            </a:r>
          </a:p>
          <a:p>
            <a:pPr lvl="1"/>
            <a:r>
              <a:rPr lang="en-US" dirty="0" smtClean="0"/>
              <a:t>For those calculations we used </a:t>
            </a:r>
            <a:r>
              <a:rPr lang="en-US" dirty="0" err="1" smtClean="0"/>
              <a:t>Geant</a:t>
            </a:r>
            <a:r>
              <a:rPr lang="en-US" dirty="0" smtClean="0"/>
              <a:t> 3.21</a:t>
            </a:r>
          </a:p>
          <a:p>
            <a:pPr lvl="1"/>
            <a:r>
              <a:rPr lang="en-US" dirty="0" smtClean="0"/>
              <a:t>These calculations along with MARS provided mutual confidence in the understanding of accelerator backgrounds to a muon collider.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Mars: Fluxes at Radial Positions </a:t>
            </a:r>
            <a:br>
              <a:rPr lang="en-US" dirty="0" smtClean="0"/>
            </a:br>
            <a:r>
              <a:rPr lang="en-US" dirty="0" smtClean="0"/>
              <a:t>for a 10</a:t>
            </a:r>
            <a:r>
              <a:rPr lang="en-US" dirty="0" smtClean="0">
                <a:sym typeface="Symbol"/>
              </a:rPr>
              <a:t> Cone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Fluxes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1447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Counts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Mars Fluxes as a Function of </a:t>
            </a:r>
            <a:br>
              <a:rPr lang="en-US" dirty="0" smtClean="0"/>
            </a:br>
            <a:r>
              <a:rPr lang="en-US" dirty="0" smtClean="0"/>
              <a:t>Cone Angle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90600" y="1752600"/>
            <a:ext cx="7620000" cy="4495800"/>
            <a:chOff x="990600" y="1752600"/>
            <a:chExt cx="7620000" cy="4495800"/>
          </a:xfrm>
        </p:grpSpPr>
        <p:graphicFrame>
          <p:nvGraphicFramePr>
            <p:cNvPr id="10" name="Chart 9"/>
            <p:cNvGraphicFramePr/>
            <p:nvPr/>
          </p:nvGraphicFramePr>
          <p:xfrm>
            <a:off x="990600" y="1752600"/>
            <a:ext cx="3886200" cy="2209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/>
            <p:nvPr/>
          </p:nvGraphicFramePr>
          <p:xfrm>
            <a:off x="4724400" y="1752600"/>
            <a:ext cx="3810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/>
            <p:nvPr/>
          </p:nvGraphicFramePr>
          <p:xfrm>
            <a:off x="990600" y="3810000"/>
            <a:ext cx="4038600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Chart 11"/>
            <p:cNvGraphicFramePr/>
            <p:nvPr/>
          </p:nvGraphicFramePr>
          <p:xfrm>
            <a:off x="5181600" y="4038600"/>
            <a:ext cx="3429000" cy="190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G4BL and Mars Fluxes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4191000"/>
            <a:ext cx="3810000" cy="1905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ym typeface="Symbol"/>
              </a:rPr>
              <a:t>G4BL neutron data should fall off as 1/r as the Mars data does.  We are looking into this.</a:t>
            </a:r>
          </a:p>
          <a:p>
            <a:pPr lvl="1"/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Kahn--Backgrounds at a Muon Collider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685800" y="19812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2"/>
          </p:nvPr>
        </p:nvGraphicFramePr>
        <p:xfrm>
          <a:off x="685800" y="41148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648200" y="205740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Plans for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Clean up items that may not have been finished in phase I:</a:t>
            </a:r>
          </a:p>
          <a:p>
            <a:pPr lvl="1"/>
            <a:r>
              <a:rPr lang="en-US" dirty="0" smtClean="0"/>
              <a:t>Boron issues.</a:t>
            </a:r>
          </a:p>
          <a:p>
            <a:pPr lvl="1"/>
            <a:r>
              <a:rPr lang="en-US" dirty="0" smtClean="0"/>
              <a:t>Other enhancements to improve the background package  and G4beamline for background analysis.</a:t>
            </a:r>
          </a:p>
          <a:p>
            <a:r>
              <a:rPr lang="en-US" dirty="0" smtClean="0"/>
              <a:t>Package </a:t>
            </a:r>
            <a:r>
              <a:rPr lang="en-US" i="1" dirty="0" err="1" smtClean="0"/>
              <a:t>BruitDeFond</a:t>
            </a:r>
            <a:r>
              <a:rPr lang="en-US" dirty="0" smtClean="0"/>
              <a:t> for use by others.</a:t>
            </a:r>
          </a:p>
          <a:p>
            <a:pPr lvl="1"/>
            <a:r>
              <a:rPr lang="en-US" dirty="0" smtClean="0"/>
              <a:t>Enter into a CVS repository.  Current it exists on laptops.</a:t>
            </a:r>
          </a:p>
          <a:p>
            <a:pPr lvl="1"/>
            <a:r>
              <a:rPr lang="en-US" dirty="0" smtClean="0"/>
              <a:t>Instruction manual</a:t>
            </a:r>
          </a:p>
          <a:p>
            <a:r>
              <a:rPr lang="en-US" dirty="0" smtClean="0"/>
              <a:t>Bethe-</a:t>
            </a:r>
            <a:r>
              <a:rPr lang="en-US" dirty="0" err="1" smtClean="0"/>
              <a:t>Heitler</a:t>
            </a:r>
            <a:r>
              <a:rPr lang="en-US" dirty="0" smtClean="0"/>
              <a:t> muon study.</a:t>
            </a:r>
          </a:p>
          <a:p>
            <a:pPr lvl="1"/>
            <a:r>
              <a:rPr lang="en-US" dirty="0" smtClean="0"/>
              <a:t>Aaron Morris is looking at Bethe-</a:t>
            </a:r>
            <a:r>
              <a:rPr lang="en-US" dirty="0" err="1" smtClean="0"/>
              <a:t>Heitler</a:t>
            </a:r>
            <a:r>
              <a:rPr lang="en-US" dirty="0" smtClean="0"/>
              <a:t> issues in our study.</a:t>
            </a:r>
          </a:p>
          <a:p>
            <a:pPr lvl="1"/>
            <a:r>
              <a:rPr lang="en-US" dirty="0" smtClean="0"/>
              <a:t>Muons can penetrate magnets and shielding and enter into detector region.</a:t>
            </a:r>
          </a:p>
          <a:p>
            <a:pPr lvl="2"/>
            <a:r>
              <a:rPr lang="en-US" dirty="0" smtClean="0"/>
              <a:t>We need to include all material such as concrete and  earth surroundings.</a:t>
            </a:r>
          </a:p>
          <a:p>
            <a:pPr lvl="2"/>
            <a:r>
              <a:rPr lang="en-US" dirty="0" smtClean="0"/>
              <a:t>Reverse field in the magnet yokes.</a:t>
            </a:r>
          </a:p>
          <a:p>
            <a:pPr lvl="2"/>
            <a:r>
              <a:rPr lang="en-US" dirty="0" smtClean="0"/>
              <a:t>Include more of the lattice that is further from the IR.</a:t>
            </a:r>
          </a:p>
          <a:p>
            <a:pPr lvl="1"/>
            <a:r>
              <a:rPr lang="en-US" dirty="0" smtClean="0"/>
              <a:t>We need a large sample of Bethe-</a:t>
            </a:r>
            <a:r>
              <a:rPr lang="en-US" dirty="0" err="1" smtClean="0"/>
              <a:t>Heitler</a:t>
            </a:r>
            <a:r>
              <a:rPr lang="en-US" dirty="0" smtClean="0"/>
              <a:t> muons, however the cross-section is not large.</a:t>
            </a:r>
          </a:p>
          <a:p>
            <a:pPr lvl="2"/>
            <a:r>
              <a:rPr lang="en-US" dirty="0" smtClean="0"/>
              <a:t>We may need to enhance the cross-section and weight those events</a:t>
            </a:r>
          </a:p>
          <a:p>
            <a:pPr lvl="1"/>
            <a:r>
              <a:rPr lang="en-US" dirty="0" smtClean="0"/>
              <a:t>A small number of high energy muons undergoing a catastrophic  interaction can deposit isolated energy into a single calorimeter cell.</a:t>
            </a:r>
          </a:p>
          <a:p>
            <a:pPr lvl="1"/>
            <a:r>
              <a:rPr lang="en-US" dirty="0" smtClean="0"/>
              <a:t>Can fast time-of-flight or shower shape analysis distinguish Bethe-</a:t>
            </a:r>
            <a:r>
              <a:rPr lang="en-US" dirty="0" err="1" smtClean="0"/>
              <a:t>Heitler</a:t>
            </a:r>
            <a:r>
              <a:rPr lang="en-US" dirty="0" smtClean="0"/>
              <a:t> muons.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05B4-4B11-4CEC-8C90-F752883DA7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67A3-2884-4A3F-92BC-010325BC53FD}" type="slidenum">
              <a:rPr lang="en-US"/>
              <a:pPr/>
              <a:t>24</a:t>
            </a:fld>
            <a:endParaRPr lang="en-US"/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76400"/>
            <a:ext cx="77724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Perform a physics analysis by superimposing beam backgrounds onto physics events.</a:t>
            </a:r>
          </a:p>
          <a:p>
            <a:pPr lvl="1"/>
            <a:r>
              <a:rPr lang="en-US" dirty="0" smtClean="0"/>
              <a:t>The superposition should be done at the digitization  level</a:t>
            </a:r>
          </a:p>
          <a:p>
            <a:pPr lvl="1"/>
            <a:r>
              <a:rPr lang="en-US" dirty="0" smtClean="0"/>
              <a:t>Use reconstruction techniques to see if backgrounds can be removed without corrupting.</a:t>
            </a:r>
          </a:p>
          <a:p>
            <a:pPr lvl="1"/>
            <a:r>
              <a:rPr lang="en-US" dirty="0" smtClean="0"/>
              <a:t>Evaluate the effect of beam backgrounds on specific physics channels.</a:t>
            </a:r>
          </a:p>
          <a:p>
            <a:pPr lvl="1"/>
            <a:r>
              <a:rPr lang="en-US" dirty="0" smtClean="0"/>
              <a:t>Can support university grad student or post doc to do these studies.  (?)</a:t>
            </a:r>
          </a:p>
          <a:p>
            <a:r>
              <a:rPr lang="en-US" dirty="0" smtClean="0"/>
              <a:t>Perform optimization of shielding to reduce backgrounds.</a:t>
            </a:r>
          </a:p>
          <a:p>
            <a:pPr lvl="1"/>
            <a:r>
              <a:rPr lang="en-US" dirty="0" smtClean="0"/>
              <a:t>The next slide shows shield shaping that was performed in the  original study.</a:t>
            </a:r>
          </a:p>
          <a:p>
            <a:r>
              <a:rPr lang="en-US" dirty="0" smtClean="0"/>
              <a:t>Optimize magnets to reduce energy deposition</a:t>
            </a:r>
          </a:p>
          <a:p>
            <a:r>
              <a:rPr lang="en-US" dirty="0" smtClean="0"/>
              <a:t>Use shielding instrumentation to reduce cone angle.</a:t>
            </a:r>
          </a:p>
          <a:p>
            <a:pPr lvl="1"/>
            <a:r>
              <a:rPr lang="en-US" dirty="0" smtClean="0"/>
              <a:t>Analysis to demonstrate that it works.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05B-F9AE-4A00-B66F-8D7BFE85BEAD}" type="slidenum">
              <a:rPr lang="en-US"/>
              <a:pPr/>
              <a:t>26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Interior Design of the Tungsten Shielding </a:t>
            </a:r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2540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/>
              <a:t>The tungsten shielding is designed so that the detector is not connected by a straight line with any surface surface hit by a decay electron in forward or backward direction.</a:t>
            </a:r>
          </a:p>
        </p:txBody>
      </p:sp>
      <p:pic>
        <p:nvPicPr>
          <p:cNvPr id="22541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114800"/>
            <a:ext cx="1987550" cy="1981200"/>
          </a:xfrm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743200" y="4114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50</a:t>
            </a:r>
            <a:r>
              <a:rPr lang="en-US" sz="1400">
                <a:cs typeface="Times New Roman" pitchFamily="18" charset="0"/>
              </a:rPr>
              <a:t>×50 GeV case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28956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048000" y="4572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250</a:t>
            </a:r>
            <a:r>
              <a:rPr lang="en-US" sz="1400">
                <a:cs typeface="Times New Roman" pitchFamily="18" charset="0"/>
              </a:rPr>
              <a:t>×250 GeV case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27432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048000" y="5486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2486025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048000" y="5715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Cu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 flipV="1">
            <a:off x="2571750" y="5791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895600" y="5257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Borated Polyethelene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>
            <a:off x="2514600" y="5410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have developed a simulation tool to investigate muon collider detector backgrounds.</a:t>
            </a:r>
          </a:p>
          <a:p>
            <a:r>
              <a:rPr lang="en-US" dirty="0" smtClean="0"/>
              <a:t>Background particle fluxes from muon beam decays are calculated using G4BL.</a:t>
            </a:r>
          </a:p>
          <a:p>
            <a:pPr lvl="1"/>
            <a:r>
              <a:rPr lang="en-US" dirty="0" smtClean="0"/>
              <a:t>Comparison with Mars shows agreement for </a:t>
            </a:r>
            <a:r>
              <a:rPr lang="en-US" dirty="0" smtClean="0">
                <a:sym typeface="Symbol"/>
              </a:rPr>
              <a:t> fluxes</a:t>
            </a:r>
            <a:r>
              <a:rPr lang="en-US" dirty="0" smtClean="0">
                <a:sym typeface="Symbol"/>
              </a:rPr>
              <a:t>.  There are differences in the neutron fluxes which need to be understood.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The amount of background in the detector region is dependent on the conical shielding angle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G4BL shows a different dependence from MARS at this point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Choosing the optimum angle is a trade-off between the size of the physics signal relative to the size of the background.  Increasing the 10 cone angle to 15(20) reduces the background by a factor of ~2 (~4).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C37-A43D-4E3A-97CC-D5D30AD9348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Promise in our SBIR?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development of a Monte Carlo package to simulate muon accelerator backgrounds.</a:t>
            </a:r>
          </a:p>
          <a:p>
            <a:pPr lvl="1"/>
            <a:r>
              <a:rPr lang="en-US" sz="1600" dirty="0" smtClean="0"/>
              <a:t>The package should be able to accept a MAD lattice description.</a:t>
            </a:r>
          </a:p>
          <a:p>
            <a:pPr lvl="1"/>
            <a:r>
              <a:rPr lang="en-US" sz="1600" dirty="0" smtClean="0"/>
              <a:t>Provide particle fluxes.</a:t>
            </a:r>
          </a:p>
          <a:p>
            <a:pPr lvl="1"/>
            <a:r>
              <a:rPr lang="en-US" sz="1600" dirty="0" smtClean="0"/>
              <a:t>Output a file of background events for use with the physics analysis.</a:t>
            </a:r>
          </a:p>
          <a:p>
            <a:r>
              <a:rPr lang="en-US" sz="1600" dirty="0" smtClean="0"/>
              <a:t>Verification of the MC package by comparing to MARS.</a:t>
            </a:r>
          </a:p>
          <a:p>
            <a:r>
              <a:rPr lang="en-US" sz="1600" dirty="0" smtClean="0"/>
              <a:t>Evaluate the shielding necessary for a muon collider detector.</a:t>
            </a:r>
          </a:p>
          <a:p>
            <a:pPr lvl="1"/>
            <a:r>
              <a:rPr lang="en-US" sz="1600" dirty="0" smtClean="0"/>
              <a:t>What cone angle do we need?</a:t>
            </a:r>
          </a:p>
          <a:p>
            <a:r>
              <a:rPr lang="en-US" sz="1600" dirty="0" smtClean="0"/>
              <a:t>Develop output format for background events so they can be used for physics analysis.</a:t>
            </a:r>
          </a:p>
          <a:p>
            <a:endParaRPr lang="en-US" sz="20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4743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Simulation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Simulate accelerator based backgrounds in the muon collider intersection region.</a:t>
            </a:r>
          </a:p>
          <a:p>
            <a:r>
              <a:rPr lang="en-US" dirty="0" smtClean="0"/>
              <a:t>This package will use G4beamline.  (Described last week)</a:t>
            </a:r>
          </a:p>
          <a:p>
            <a:pPr lvl="1"/>
            <a:r>
              <a:rPr lang="en-US" dirty="0" smtClean="0"/>
              <a:t>Also we plan to interface to MARS for verification.</a:t>
            </a:r>
          </a:p>
          <a:p>
            <a:r>
              <a:rPr lang="en-US" dirty="0" smtClean="0"/>
              <a:t>The  program input uses the </a:t>
            </a:r>
            <a:r>
              <a:rPr lang="en-US" i="1" dirty="0" smtClean="0"/>
              <a:t>MAD </a:t>
            </a:r>
            <a:r>
              <a:rPr lang="en-US" dirty="0" smtClean="0"/>
              <a:t>lattice description of collider beam</a:t>
            </a:r>
          </a:p>
          <a:p>
            <a:pPr lvl="1"/>
            <a:r>
              <a:rPr lang="en-US" dirty="0" smtClean="0"/>
              <a:t>We are currently the </a:t>
            </a:r>
            <a:r>
              <a:rPr lang="en-US" dirty="0" err="1" smtClean="0"/>
              <a:t>Eliana</a:t>
            </a:r>
            <a:r>
              <a:rPr lang="en-US" dirty="0" smtClean="0"/>
              <a:t> </a:t>
            </a:r>
            <a:r>
              <a:rPr lang="en-US" dirty="0" err="1" smtClean="0"/>
              <a:t>Gianfelice</a:t>
            </a:r>
            <a:r>
              <a:rPr lang="en-US" dirty="0" smtClean="0"/>
              <a:t>-Wendt’s recent lattice for our studies.</a:t>
            </a:r>
          </a:p>
          <a:p>
            <a:pPr lvl="1"/>
            <a:r>
              <a:rPr lang="en-US" dirty="0" smtClean="0"/>
              <a:t>Using the </a:t>
            </a:r>
            <a:r>
              <a:rPr lang="en-US" i="1" dirty="0" smtClean="0"/>
              <a:t>MAD </a:t>
            </a:r>
            <a:r>
              <a:rPr lang="en-US" dirty="0" smtClean="0"/>
              <a:t>lattice description allows rapid adjustment to changes in the collider lattice design.</a:t>
            </a:r>
          </a:p>
          <a:p>
            <a:r>
              <a:rPr lang="en-US" dirty="0" smtClean="0"/>
              <a:t>Model material in beam line and detector interface.</a:t>
            </a:r>
          </a:p>
          <a:p>
            <a:pPr lvl="1"/>
            <a:r>
              <a:rPr lang="en-US" dirty="0" smtClean="0"/>
              <a:t>Reasonable description of magnet material and magnetic fields.</a:t>
            </a:r>
          </a:p>
          <a:p>
            <a:pPr lvl="2"/>
            <a:r>
              <a:rPr lang="en-US" dirty="0" smtClean="0"/>
              <a:t>Accommodate special kinds of magnets such as open mid-plane dipoles</a:t>
            </a:r>
          </a:p>
          <a:p>
            <a:pPr lvl="2"/>
            <a:r>
              <a:rPr lang="en-US" dirty="0" smtClean="0"/>
              <a:t>Dipoles are arcs!  Significant magnet </a:t>
            </a:r>
            <a:r>
              <a:rPr lang="en-US" dirty="0" err="1" smtClean="0"/>
              <a:t>sagita</a:t>
            </a:r>
            <a:r>
              <a:rPr lang="en-US" dirty="0" smtClean="0"/>
              <a:t> with 10 m long dipoles</a:t>
            </a:r>
          </a:p>
          <a:p>
            <a:pPr lvl="1"/>
            <a:r>
              <a:rPr lang="en-US" dirty="0" smtClean="0"/>
              <a:t>Masks and collimators</a:t>
            </a:r>
          </a:p>
          <a:p>
            <a:pPr lvl="1"/>
            <a:r>
              <a:rPr lang="en-US" dirty="0" smtClean="0"/>
              <a:t>Conic shielding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Establish muon closed orbit</a:t>
            </a:r>
          </a:p>
          <a:p>
            <a:pPr lvl="1"/>
            <a:r>
              <a:rPr lang="en-US" dirty="0" smtClean="0"/>
              <a:t>Assume that muon can decay anywhere along the orbit.</a:t>
            </a:r>
          </a:p>
          <a:p>
            <a:pPr lvl="2"/>
            <a:r>
              <a:rPr lang="en-US" dirty="0" smtClean="0"/>
              <a:t>Track decay electrons as primary particles</a:t>
            </a:r>
          </a:p>
          <a:p>
            <a:r>
              <a:rPr lang="en-US" dirty="0" smtClean="0"/>
              <a:t>Scoring energy deposition.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Final Focus Region of </a:t>
            </a:r>
            <a:br>
              <a:rPr lang="en-US" sz="4000"/>
            </a:br>
            <a:r>
              <a:rPr lang="en-US" sz="4000"/>
              <a:t>E. Gianfelice-Wendt’s New Lattice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>
            <p:ph idx="1"/>
          </p:nvPr>
        </p:nvGraphicFramePr>
        <p:xfrm>
          <a:off x="304800" y="3581400"/>
          <a:ext cx="8229600" cy="2606675"/>
        </p:xfrm>
        <a:graphic>
          <a:graphicData uri="http://schemas.openxmlformats.org/presentationml/2006/ole">
            <p:oleObj spid="_x0000_s19458" name="Document" r:id="rId3" imgW="5647839" imgH="1789840" progId="Word.Document.8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1371600"/>
            <a:ext cx="8534400" cy="1679575"/>
            <a:chOff x="240" y="864"/>
            <a:chExt cx="5376" cy="105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0" y="864"/>
              <a:ext cx="5376" cy="1058"/>
              <a:chOff x="381000" y="2286000"/>
              <a:chExt cx="8534400" cy="1679575"/>
            </a:xfrm>
          </p:grpSpPr>
          <p:pic>
            <p:nvPicPr>
              <p:cNvPr id="1946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9600" y="2667000"/>
                <a:ext cx="7467600" cy="129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81000" y="2286000"/>
                <a:ext cx="685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i="1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a </a:t>
                </a:r>
                <a:r>
                  <a:rPr lang="en-US" sz="1400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(cm)</a:t>
                </a: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8229600" y="3657600"/>
                <a:ext cx="685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i="1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z</a:t>
                </a:r>
                <a:r>
                  <a:rPr lang="en-US" sz="1400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 (m)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8600" y="3048000"/>
                <a:ext cx="533400" cy="304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</a:rPr>
                  <a:t>5</a:t>
                </a:r>
                <a:r>
                  <a:rPr lang="en-US" sz="1400" i="1" kern="0" dirty="0">
                    <a:solidFill>
                      <a:sysClr val="windowText" lastClr="000000"/>
                    </a:solidFill>
                    <a:sym typeface="Symbol"/>
                  </a:rPr>
                  <a:t></a:t>
                </a:r>
                <a:r>
                  <a:rPr lang="en-US" sz="1400" i="1" kern="0" baseline="-25000" dirty="0">
                    <a:solidFill>
                      <a:sysClr val="windowText" lastClr="000000"/>
                    </a:solidFill>
                  </a:rPr>
                  <a:t>y</a:t>
                </a:r>
                <a:endParaRPr lang="en-US" sz="14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29200" y="3276600"/>
                <a:ext cx="533400" cy="304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</a:rPr>
                  <a:t>5</a:t>
                </a:r>
                <a:r>
                  <a:rPr lang="en-US" sz="1400" i="1" kern="0" dirty="0">
                    <a:solidFill>
                      <a:sysClr val="windowText" lastClr="000000"/>
                    </a:solidFill>
                    <a:sym typeface="Symbol"/>
                  </a:rPr>
                  <a:t></a:t>
                </a:r>
                <a:r>
                  <a:rPr lang="en-US" sz="1400" i="1" kern="0" baseline="-25000" dirty="0">
                    <a:solidFill>
                      <a:sysClr val="windowText" lastClr="000000"/>
                    </a:solidFill>
                  </a:rPr>
                  <a:t>x</a:t>
                </a:r>
                <a:endParaRPr lang="en-US" sz="1400" i="1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056" y="1104"/>
              <a:ext cx="576" cy="336"/>
              <a:chOff x="1056" y="1104"/>
              <a:chExt cx="576" cy="336"/>
            </a:xfrm>
          </p:grpSpPr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1440" y="1152"/>
                <a:ext cx="192" cy="2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1056" y="1104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i="1">
                    <a:solidFill>
                      <a:srgbClr val="FF0000"/>
                    </a:solidFill>
                  </a:rPr>
                  <a:t>QLB1</a:t>
                </a:r>
              </a:p>
            </p:txBody>
          </p:sp>
        </p:grpSp>
      </p:grp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209800" y="5943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 the relatively small quench margin</a:t>
            </a:r>
          </a:p>
        </p:txBody>
      </p:sp>
      <p:graphicFrame>
        <p:nvGraphicFramePr>
          <p:cNvPr id="1027" name="Object 3953"/>
          <p:cNvGraphicFramePr>
            <a:graphicFrameLocks noChangeAspect="1"/>
          </p:cNvGraphicFramePr>
          <p:nvPr/>
        </p:nvGraphicFramePr>
        <p:xfrm>
          <a:off x="8458200" y="304800"/>
          <a:ext cx="511175" cy="762000"/>
        </p:xfrm>
        <a:graphic>
          <a:graphicData uri="http://schemas.openxmlformats.org/presentationml/2006/ole">
            <p:oleObj spid="_x0000_s19459" name="Image" r:id="rId5" imgW="8673016" imgH="12444444" progId="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Muon Collider Backgrounds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Electrons from muon decays.</a:t>
            </a:r>
          </a:p>
          <a:p>
            <a:pPr lvl="1"/>
            <a:r>
              <a:rPr lang="en-US" sz="2000" dirty="0" smtClean="0"/>
              <a:t>We expect 8.6×10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muon decays per meter for both 750 </a:t>
            </a:r>
            <a:r>
              <a:rPr lang="en-US" sz="2000" dirty="0" err="1" smtClean="0"/>
              <a:t>GeV</a:t>
            </a:r>
            <a:r>
              <a:rPr lang="en-US" sz="2000" dirty="0" smtClean="0"/>
              <a:t> 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, µ</a:t>
            </a:r>
            <a:r>
              <a:rPr lang="en-US" sz="2000" baseline="30000" dirty="0" smtClean="0">
                <a:sym typeface="Symbol"/>
              </a:rPr>
              <a:t> </a:t>
            </a:r>
            <a:r>
              <a:rPr lang="en-US" sz="2000" dirty="0" smtClean="0">
                <a:sym typeface="Symbol"/>
              </a:rPr>
              <a:t>with 2×10</a:t>
            </a:r>
            <a:r>
              <a:rPr lang="en-US" sz="2000" baseline="30000" dirty="0" smtClean="0">
                <a:sym typeface="Symbol"/>
              </a:rPr>
              <a:t>12</a:t>
            </a:r>
            <a:r>
              <a:rPr lang="en-US" sz="2000" dirty="0" smtClean="0">
                <a:sym typeface="Symbol"/>
              </a:rPr>
              <a:t> µ per bunch.</a:t>
            </a:r>
          </a:p>
          <a:p>
            <a:pPr lvl="1"/>
            <a:r>
              <a:rPr lang="en-US" sz="2000" dirty="0" smtClean="0">
                <a:sym typeface="Symbol"/>
              </a:rPr>
              <a:t>These electrons are off momentum and could hit magnets, etc.</a:t>
            </a:r>
          </a:p>
          <a:p>
            <a:r>
              <a:rPr lang="en-US" sz="2000" dirty="0" smtClean="0">
                <a:sym typeface="Symbol"/>
              </a:rPr>
              <a:t>Synchrotron radiation from decay electrons.</a:t>
            </a:r>
          </a:p>
          <a:p>
            <a:r>
              <a:rPr lang="en-US" sz="2000" dirty="0" smtClean="0">
                <a:sym typeface="Symbol"/>
              </a:rPr>
              <a:t>Photo-nuclear interactions.</a:t>
            </a:r>
          </a:p>
          <a:p>
            <a:pPr lvl="1"/>
            <a:r>
              <a:rPr lang="en-US" sz="2000" dirty="0" smtClean="0">
                <a:sym typeface="Symbol"/>
              </a:rPr>
              <a:t>This is the source of </a:t>
            </a:r>
            <a:r>
              <a:rPr lang="en-US" sz="2000" dirty="0" err="1" smtClean="0">
                <a:sym typeface="Symbol"/>
              </a:rPr>
              <a:t>hadron</a:t>
            </a:r>
            <a:r>
              <a:rPr lang="en-US" sz="2000" dirty="0" smtClean="0">
                <a:sym typeface="Symbol"/>
              </a:rPr>
              <a:t> backgrounds.  This is largely neutrons.</a:t>
            </a:r>
          </a:p>
          <a:p>
            <a:r>
              <a:rPr lang="en-US" sz="2000" dirty="0" smtClean="0">
                <a:sym typeface="Symbol"/>
              </a:rPr>
              <a:t>Bethe-</a:t>
            </a:r>
            <a:r>
              <a:rPr lang="en-US" sz="2000" dirty="0" err="1" smtClean="0">
                <a:sym typeface="Symbol"/>
              </a:rPr>
              <a:t>Heitler</a:t>
            </a:r>
            <a:r>
              <a:rPr lang="en-US" sz="2000" dirty="0" smtClean="0">
                <a:sym typeface="Symbol"/>
              </a:rPr>
              <a:t> muon production: Aµ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µ</a:t>
            </a:r>
            <a:r>
              <a:rPr lang="en-US" sz="2000" baseline="30000" dirty="0" smtClean="0">
                <a:sym typeface="Symbol"/>
              </a:rPr>
              <a:t></a:t>
            </a:r>
            <a:r>
              <a:rPr lang="en-US" sz="2000" dirty="0" smtClean="0">
                <a:sym typeface="Symbol"/>
              </a:rPr>
              <a:t>X</a:t>
            </a:r>
          </a:p>
          <a:p>
            <a:pPr lvl="1"/>
            <a:r>
              <a:rPr lang="en-US" sz="2000" dirty="0" smtClean="0">
                <a:sym typeface="Symbol"/>
              </a:rPr>
              <a:t>Source is energetic photons on beam line and shielding material.</a:t>
            </a:r>
          </a:p>
          <a:p>
            <a:r>
              <a:rPr lang="en-US" sz="2000" dirty="0" smtClean="0">
                <a:sym typeface="Symbol"/>
              </a:rPr>
              <a:t>Incoherent pair production: 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µ</a:t>
            </a:r>
            <a:r>
              <a:rPr lang="en-US" sz="2000" baseline="30000" dirty="0" smtClean="0">
                <a:sym typeface="Symbol"/>
              </a:rPr>
              <a:t></a:t>
            </a:r>
            <a:r>
              <a:rPr lang="en-US" sz="2000" dirty="0" smtClean="0">
                <a:sym typeface="Symbol"/>
              </a:rPr>
              <a:t> µ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µ</a:t>
            </a:r>
            <a:r>
              <a:rPr lang="en-US" sz="2000" baseline="30000" dirty="0" smtClean="0">
                <a:sym typeface="Symbol"/>
              </a:rPr>
              <a:t></a:t>
            </a:r>
            <a:r>
              <a:rPr lang="en-US" sz="2000" dirty="0" err="1" smtClean="0">
                <a:sym typeface="Symbol"/>
              </a:rPr>
              <a:t>e</a:t>
            </a:r>
            <a:r>
              <a:rPr lang="en-US" sz="2000" baseline="30000" dirty="0" err="1" smtClean="0">
                <a:sym typeface="Symbol"/>
              </a:rPr>
              <a:t></a:t>
            </a:r>
            <a:r>
              <a:rPr lang="en-US" sz="2000" dirty="0" err="1" smtClean="0">
                <a:sym typeface="Symbol"/>
              </a:rPr>
              <a:t>e</a:t>
            </a:r>
            <a:r>
              <a:rPr lang="en-US" sz="2000" baseline="30000" dirty="0" smtClean="0">
                <a:sym typeface="Symbol"/>
              </a:rPr>
              <a:t></a:t>
            </a:r>
          </a:p>
          <a:p>
            <a:pPr lvl="1"/>
            <a:r>
              <a:rPr lang="en-US" sz="2000" dirty="0" smtClean="0">
                <a:sym typeface="Symbol"/>
              </a:rPr>
              <a:t>~3×10</a:t>
            </a:r>
            <a:r>
              <a:rPr lang="en-US" sz="2000" baseline="30000" dirty="0" smtClean="0">
                <a:sym typeface="Symbol"/>
              </a:rPr>
              <a:t>4</a:t>
            </a:r>
            <a:r>
              <a:rPr lang="en-US" sz="2000" dirty="0" smtClean="0">
                <a:sym typeface="Symbol"/>
              </a:rPr>
              <a:t> pairs expected per beam crossing.</a:t>
            </a:r>
          </a:p>
          <a:p>
            <a:pPr lvl="1"/>
            <a:r>
              <a:rPr lang="en-US" sz="2000" dirty="0" smtClean="0">
                <a:sym typeface="Symbol"/>
              </a:rPr>
              <a:t>Detector magnetic field should trap most of these.</a:t>
            </a:r>
          </a:p>
          <a:p>
            <a:r>
              <a:rPr lang="en-US" sz="2000" dirty="0" smtClean="0">
                <a:sym typeface="Symbol"/>
              </a:rPr>
              <a:t>Beam halo.</a:t>
            </a:r>
            <a:endParaRPr lang="en-US" sz="2000" dirty="0"/>
          </a:p>
        </p:txBody>
      </p:sp>
      <p:graphicFrame>
        <p:nvGraphicFramePr>
          <p:cNvPr id="25602" name="Object 3953"/>
          <p:cNvGraphicFramePr>
            <a:graphicFrameLocks noChangeAspect="1"/>
          </p:cNvGraphicFramePr>
          <p:nvPr/>
        </p:nvGraphicFramePr>
        <p:xfrm>
          <a:off x="8458200" y="304800"/>
          <a:ext cx="511175" cy="762000"/>
        </p:xfrm>
        <a:graphic>
          <a:graphicData uri="http://schemas.openxmlformats.org/presentationml/2006/ole">
            <p:oleObj spid="_x0000_s20482" name="Image" r:id="rId3" imgW="8673016" imgH="12444444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exists to produce G4beamline input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1752600" y="1905000"/>
            <a:ext cx="6096000" cy="2274332"/>
            <a:chOff x="1752600" y="1905000"/>
            <a:chExt cx="6096000" cy="2274332"/>
          </a:xfrm>
        </p:grpSpPr>
        <p:grpSp>
          <p:nvGrpSpPr>
            <p:cNvPr id="11" name="Group 12"/>
            <p:cNvGrpSpPr/>
            <p:nvPr/>
          </p:nvGrpSpPr>
          <p:grpSpPr>
            <a:xfrm>
              <a:off x="1752600" y="1905000"/>
              <a:ext cx="5715000" cy="2274332"/>
              <a:chOff x="1752600" y="1905000"/>
              <a:chExt cx="5715000" cy="2274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52600" y="1905000"/>
                <a:ext cx="1981200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BruitDeFond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86400" y="1905000"/>
                <a:ext cx="1981200" cy="381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BeamMaker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10000"/>
                <a:ext cx="2438400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G4beamline</a:t>
                </a:r>
                <a:endParaRPr lang="en-US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2971800" y="2438400"/>
                <a:ext cx="144780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7" idx="2"/>
              </p:cNvCxnSpPr>
              <p:nvPr/>
            </p:nvCxnSpPr>
            <p:spPr>
              <a:xfrm rot="5400000">
                <a:off x="5143500" y="2400300"/>
                <a:ext cx="14478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981200" y="2895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Background.in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971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BeamMaker.txt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29000" y="4197480"/>
            <a:ext cx="2438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Geant4</a:t>
            </a:r>
            <a:endParaRPr lang="en-US" b="1" dirty="0"/>
          </a:p>
        </p:txBody>
      </p:sp>
      <p:graphicFrame>
        <p:nvGraphicFramePr>
          <p:cNvPr id="4097" name="Object 3953"/>
          <p:cNvGraphicFramePr>
            <a:graphicFrameLocks noChangeAspect="1"/>
          </p:cNvGraphicFramePr>
          <p:nvPr/>
        </p:nvGraphicFramePr>
        <p:xfrm>
          <a:off x="8458200" y="152400"/>
          <a:ext cx="511175" cy="762000"/>
        </p:xfrm>
        <a:graphic>
          <a:graphicData uri="http://schemas.openxmlformats.org/presentationml/2006/ole">
            <p:oleObj spid="_x0000_s21506" name="Image" r:id="rId3" imgW="8673016" imgH="12444444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95400" y="4953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err="1" smtClean="0"/>
              <a:t>BruitDeFond</a:t>
            </a:r>
            <a:r>
              <a:rPr lang="en-US" dirty="0" smtClean="0"/>
              <a:t> produces  an ASCII file of G4beamline commands that describe the ±75 m of muon collider interface region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err="1" smtClean="0"/>
              <a:t>BeamMaker</a:t>
            </a:r>
            <a:r>
              <a:rPr lang="en-US" i="1" dirty="0" smtClean="0"/>
              <a:t> </a:t>
            </a:r>
            <a:r>
              <a:rPr lang="en-US" dirty="0" smtClean="0"/>
              <a:t>produces a </a:t>
            </a:r>
            <a:r>
              <a:rPr lang="en-US" i="1" dirty="0" err="1" smtClean="0"/>
              <a:t>BLTrackFile</a:t>
            </a:r>
            <a:r>
              <a:rPr lang="en-US" i="1" dirty="0" smtClean="0"/>
              <a:t> </a:t>
            </a:r>
            <a:r>
              <a:rPr lang="en-US" dirty="0" smtClean="0"/>
              <a:t>that can be read by </a:t>
            </a:r>
            <a:r>
              <a:rPr lang="en-US" i="1" dirty="0" smtClean="0"/>
              <a:t>beam</a:t>
            </a:r>
            <a:r>
              <a:rPr lang="en-US" dirty="0" smtClean="0"/>
              <a:t> input card.  This file contains e</a:t>
            </a:r>
            <a:r>
              <a:rPr lang="en-US" baseline="30000" dirty="0" smtClean="0">
                <a:sym typeface="Symbol"/>
              </a:rPr>
              <a:t></a:t>
            </a:r>
            <a:r>
              <a:rPr lang="en-US" dirty="0" smtClean="0">
                <a:sym typeface="Symbol"/>
              </a:rPr>
              <a:t> and e</a:t>
            </a:r>
            <a:r>
              <a:rPr lang="en-US" baseline="30000" dirty="0" smtClean="0">
                <a:sym typeface="Symbol"/>
              </a:rPr>
              <a:t>  </a:t>
            </a:r>
            <a:r>
              <a:rPr lang="en-US" dirty="0" smtClean="0">
                <a:sym typeface="Symbol"/>
              </a:rPr>
              <a:t>thrown with the Michel decay distribution.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BruitDeFond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i="1" dirty="0" err="1" smtClean="0"/>
              <a:t>BruitDeFond</a:t>
            </a:r>
            <a:r>
              <a:rPr lang="en-US" sz="2000" i="1" dirty="0" smtClean="0"/>
              <a:t> </a:t>
            </a:r>
            <a:r>
              <a:rPr lang="en-US" sz="2000" dirty="0" smtClean="0"/>
              <a:t>program creates an input file to G4beamline that describes the intersection region of a muon collider.</a:t>
            </a:r>
          </a:p>
          <a:p>
            <a:r>
              <a:rPr lang="en-US" sz="2000" dirty="0" smtClean="0"/>
              <a:t>The collider configuration is meant to be flexible and uses the MAD element description.</a:t>
            </a:r>
          </a:p>
          <a:p>
            <a:pPr lvl="1"/>
            <a:r>
              <a:rPr lang="en-US" sz="2000" dirty="0" smtClean="0"/>
              <a:t>We currently have modeled ±75 m from the IP.</a:t>
            </a:r>
          </a:p>
          <a:p>
            <a:pPr lvl="1"/>
            <a:r>
              <a:rPr lang="en-US" sz="2000" dirty="0" smtClean="0"/>
              <a:t>We are currently using </a:t>
            </a:r>
            <a:r>
              <a:rPr lang="en-US" sz="2000" dirty="0" err="1" smtClean="0"/>
              <a:t>Eliana</a:t>
            </a:r>
            <a:r>
              <a:rPr lang="en-US" sz="2000" dirty="0" smtClean="0"/>
              <a:t> </a:t>
            </a:r>
            <a:r>
              <a:rPr lang="en-US" sz="2000" dirty="0" err="1" smtClean="0"/>
              <a:t>Gianfelice</a:t>
            </a:r>
            <a:r>
              <a:rPr lang="en-US" sz="2000" dirty="0" smtClean="0"/>
              <a:t>-Wendt’s recent lattice.</a:t>
            </a:r>
          </a:p>
          <a:p>
            <a:r>
              <a:rPr lang="en-US" sz="2000" dirty="0" smtClean="0"/>
              <a:t>Magnet description is important.  Currently all magnets are described by </a:t>
            </a:r>
            <a:r>
              <a:rPr lang="en-US" sz="2000" i="1" dirty="0" err="1" smtClean="0"/>
              <a:t>multipole</a:t>
            </a:r>
            <a:r>
              <a:rPr lang="en-US" sz="2000" dirty="0" smtClean="0"/>
              <a:t> command.</a:t>
            </a:r>
          </a:p>
          <a:p>
            <a:pPr lvl="1"/>
            <a:r>
              <a:rPr lang="en-US" sz="2000" dirty="0" smtClean="0"/>
              <a:t>Material is described my multiple tubes of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Sn, SS collar, Fe yoke.</a:t>
            </a:r>
          </a:p>
          <a:p>
            <a:pPr lvl="1"/>
            <a:r>
              <a:rPr lang="en-US" sz="2000" dirty="0" smtClean="0"/>
              <a:t> IR Quadrupole magnets are based on V. </a:t>
            </a:r>
            <a:r>
              <a:rPr lang="en-US" sz="2000" dirty="0" err="1" smtClean="0"/>
              <a:t>Kashikhin</a:t>
            </a:r>
            <a:r>
              <a:rPr lang="en-US" sz="2000" dirty="0" smtClean="0"/>
              <a:t> designs.</a:t>
            </a:r>
          </a:p>
          <a:p>
            <a:pPr lvl="1"/>
            <a:r>
              <a:rPr lang="en-US" sz="2000" dirty="0" smtClean="0"/>
              <a:t>5 T solenoid field over the detector.</a:t>
            </a:r>
          </a:p>
          <a:p>
            <a:r>
              <a:rPr lang="en-US" sz="2000" dirty="0" smtClean="0"/>
              <a:t>We have described the Tungsten conical  shielding configuration with  a scaling algorithm that  allows conical angle studies.</a:t>
            </a:r>
            <a:endParaRPr lang="en-US" sz="2000" dirty="0"/>
          </a:p>
        </p:txBody>
      </p:sp>
      <p:graphicFrame>
        <p:nvGraphicFramePr>
          <p:cNvPr id="2049" name="Object 3953"/>
          <p:cNvGraphicFramePr>
            <a:graphicFrameLocks noChangeAspect="1"/>
          </p:cNvGraphicFramePr>
          <p:nvPr/>
        </p:nvGraphicFramePr>
        <p:xfrm>
          <a:off x="8382000" y="304800"/>
          <a:ext cx="511175" cy="762000"/>
        </p:xfrm>
        <a:graphic>
          <a:graphicData uri="http://schemas.openxmlformats.org/presentationml/2006/ole">
            <p:oleObj spid="_x0000_s22530" name="Image" r:id="rId3" imgW="8673016" imgH="1244444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BeamMaker</a:t>
            </a:r>
            <a:r>
              <a:rPr lang="en-US" dirty="0" smtClean="0"/>
              <a:t>– A tool to provide background events to G4beamline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Decay electrons are fed to G4beamline uniformly along the muon reference orbit.</a:t>
            </a:r>
          </a:p>
          <a:p>
            <a:r>
              <a:rPr lang="en-US" sz="1800" dirty="0" smtClean="0"/>
              <a:t>Electron energy generated using Michel decay and boosting from muon frame to lab.</a:t>
            </a:r>
          </a:p>
          <a:p>
            <a:r>
              <a:rPr lang="en-US" sz="1800" dirty="0" smtClean="0"/>
              <a:t>A constant weight factor can be used to normalize background to the number of muons per bunch.</a:t>
            </a:r>
          </a:p>
        </p:txBody>
      </p:sp>
      <p:pic>
        <p:nvPicPr>
          <p:cNvPr id="6" name="Picture 5" descr="El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0"/>
            <a:ext cx="3467100" cy="2351251"/>
          </a:xfrm>
          <a:prstGeom prst="rect">
            <a:avLst/>
          </a:prstGeom>
        </p:spPr>
      </p:pic>
      <p:pic>
        <p:nvPicPr>
          <p:cNvPr id="7" name="Picture 6" descr="reftra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733800"/>
            <a:ext cx="3390900" cy="2299575"/>
          </a:xfrm>
          <a:prstGeom prst="rect">
            <a:avLst/>
          </a:prstGeom>
        </p:spPr>
      </p:pic>
      <p:graphicFrame>
        <p:nvGraphicFramePr>
          <p:cNvPr id="26626" name="Object 3953"/>
          <p:cNvGraphicFramePr>
            <a:graphicFrameLocks noChangeAspect="1"/>
          </p:cNvGraphicFramePr>
          <p:nvPr/>
        </p:nvGraphicFramePr>
        <p:xfrm>
          <a:off x="8382000" y="228600"/>
          <a:ext cx="511175" cy="762000"/>
        </p:xfrm>
        <a:graphic>
          <a:graphicData uri="http://schemas.openxmlformats.org/presentationml/2006/ole">
            <p:oleObj spid="_x0000_s24578" name="Image" r:id="rId5" imgW="8673016" imgH="12444444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2073</Words>
  <Application>Microsoft Office PowerPoint</Application>
  <PresentationFormat>On-screen Show (4:3)</PresentationFormat>
  <Paragraphs>319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Image</vt:lpstr>
      <vt:lpstr>Document</vt:lpstr>
      <vt:lpstr>Accelerator Based Backgrounds in a Muon Collider</vt:lpstr>
      <vt:lpstr>Background on Muons, Inc. and NIU</vt:lpstr>
      <vt:lpstr>What Did We Promise in our SBIR?</vt:lpstr>
      <vt:lpstr>The Simulation Package</vt:lpstr>
      <vt:lpstr>Final Focus Region of  E. Gianfelice-Wendt’s New Lattice</vt:lpstr>
      <vt:lpstr>Sources of Muon Collider Backgrounds</vt:lpstr>
      <vt:lpstr>What exists to produce G4beamline input</vt:lpstr>
      <vt:lpstr>The BruitDeFond Program</vt:lpstr>
      <vt:lpstr>BeamMaker– A tool to provide background events to G4beamline</vt:lpstr>
      <vt:lpstr>We can also use  this program to produce MARS input for Verification</vt:lpstr>
      <vt:lpstr>Mars Geometry Generated by BruitDeFond Package</vt:lpstr>
      <vt:lpstr>Differences in Running Conditions</vt:lpstr>
      <vt:lpstr>G4beamline Studies</vt:lpstr>
      <vt:lpstr>Energy Spectra of  and n</vt:lpstr>
      <vt:lpstr>Time Distribution of  and n crossing a plane at R=47 cm</vt:lpstr>
      <vt:lpstr>Particle Fluxes at r=25 cm</vt:lpstr>
      <vt:lpstr>G4BL: Fluxes at Radial Positions  for 10 Cone</vt:lpstr>
      <vt:lpstr>Scaling the Cone for Shielding Simulations</vt:lpstr>
      <vt:lpstr>G4BL Fluxes as a Function of  Conical Angle</vt:lpstr>
      <vt:lpstr>Mars: Fluxes at Radial Positions  for a 10 Cone</vt:lpstr>
      <vt:lpstr>Mars Fluxes as a Function of  Cone Angle</vt:lpstr>
      <vt:lpstr>Comparison of G4BL and Mars Fluxes</vt:lpstr>
      <vt:lpstr>Future Plans for Phase II</vt:lpstr>
      <vt:lpstr>Slide 24</vt:lpstr>
      <vt:lpstr>Future Plans (Cont.)</vt:lpstr>
      <vt:lpstr>Interior Design of the Tungsten Shielding 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Based Backgrounds in a Muon Collider</dc:title>
  <dc:creator> </dc:creator>
  <cp:lastModifiedBy> </cp:lastModifiedBy>
  <cp:revision>46</cp:revision>
  <dcterms:created xsi:type="dcterms:W3CDTF">2011-02-22T01:44:43Z</dcterms:created>
  <dcterms:modified xsi:type="dcterms:W3CDTF">2011-03-01T21:58:33Z</dcterms:modified>
</cp:coreProperties>
</file>