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notesSlides/notesSlide1.xml" ContentType="application/vnd.openxmlformats-officedocument.presentationml.notes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s/slide6.xml" ContentType="application/vnd.openxmlformats-officedocument.presentationml.slide+xml"/>
  <Default Extension="pdf" ContentType="application/pdf"/>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5"/>
  </p:notesMasterIdLst>
  <p:sldIdLst>
    <p:sldId id="256" r:id="rId2"/>
    <p:sldId id="259" r:id="rId3"/>
    <p:sldId id="258" r:id="rId4"/>
    <p:sldId id="257" r:id="rId5"/>
    <p:sldId id="260" r:id="rId6"/>
    <p:sldId id="261" r:id="rId7"/>
    <p:sldId id="262" r:id="rId8"/>
    <p:sldId id="263" r:id="rId9"/>
    <p:sldId id="267" r:id="rId10"/>
    <p:sldId id="264" r:id="rId11"/>
    <p:sldId id="266" r:id="rId12"/>
    <p:sldId id="268" r:id="rId13"/>
    <p:sldId id="269"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575" autoAdjust="0"/>
    <p:restoredTop sz="94737" autoAdjust="0"/>
  </p:normalViewPr>
  <p:slideViewPr>
    <p:cSldViewPr snapToGrid="0" snapToObjects="1">
      <p:cViewPr varScale="1">
        <p:scale>
          <a:sx n="79" d="100"/>
          <a:sy n="79" d="100"/>
        </p:scale>
        <p:origin x="-1056" y="-8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interSettings" Target="printerSettings/printerSettings1.bin"/><Relationship Id="rId17" Type="http://schemas.openxmlformats.org/officeDocument/2006/relationships/presProps" Target="presProps.xml"/><Relationship Id="rId18" Type="http://schemas.openxmlformats.org/officeDocument/2006/relationships/viewProps" Target="viewProps.xml"/><Relationship Id="rId19" Type="http://schemas.openxmlformats.org/officeDocument/2006/relationships/theme" Target="theme/theme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19CFF6-CED0-6442-A947-B6CF00CE72B1}" type="datetimeFigureOut">
              <a:rPr lang="en-US" smtClean="0"/>
              <a:pPr/>
              <a:t>3/3/11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54C2E8-4E4C-A14E-93DC-47467B936F65}"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54C2E8-4E4C-A14E-93DC-47467B936F65}"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54C2E8-4E4C-A14E-93DC-47467B936F65}"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3C0C9ED-7202-1041-9CD7-CE792EE1B765}" type="datetimeFigureOut">
              <a:rPr lang="en-US" smtClean="0"/>
              <a:pPr/>
              <a:t>3/3/11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3A703D-D32F-184C-AFC7-48442967E936}"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C0C9ED-7202-1041-9CD7-CE792EE1B765}" type="datetimeFigureOut">
              <a:rPr lang="en-US" smtClean="0"/>
              <a:pPr/>
              <a:t>3/3/11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3A703D-D32F-184C-AFC7-48442967E936}"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C0C9ED-7202-1041-9CD7-CE792EE1B765}" type="datetimeFigureOut">
              <a:rPr lang="en-US" smtClean="0"/>
              <a:pPr/>
              <a:t>3/3/11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3A703D-D32F-184C-AFC7-48442967E936}"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3C0C9ED-7202-1041-9CD7-CE792EE1B765}" type="datetimeFigureOut">
              <a:rPr lang="en-US" smtClean="0"/>
              <a:pPr/>
              <a:t>3/3/11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3A703D-D32F-184C-AFC7-48442967E936}"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C0C9ED-7202-1041-9CD7-CE792EE1B765}" type="datetimeFigureOut">
              <a:rPr lang="en-US" smtClean="0"/>
              <a:pPr/>
              <a:t>3/3/11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3A703D-D32F-184C-AFC7-48442967E93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3C0C9ED-7202-1041-9CD7-CE792EE1B765}" type="datetimeFigureOut">
              <a:rPr lang="en-US" smtClean="0"/>
              <a:pPr/>
              <a:t>3/3/11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3A703D-D32F-184C-AFC7-48442967E936}"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C0C9ED-7202-1041-9CD7-CE792EE1B765}" type="datetimeFigureOut">
              <a:rPr lang="en-US" smtClean="0"/>
              <a:pPr/>
              <a:t>3/3/11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53A703D-D32F-184C-AFC7-48442967E936}"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3C0C9ED-7202-1041-9CD7-CE792EE1B765}" type="datetimeFigureOut">
              <a:rPr lang="en-US" smtClean="0"/>
              <a:pPr/>
              <a:t>3/3/11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53A703D-D32F-184C-AFC7-48442967E936}"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C0C9ED-7202-1041-9CD7-CE792EE1B765}" type="datetimeFigureOut">
              <a:rPr lang="en-US" smtClean="0"/>
              <a:pPr/>
              <a:t>3/3/11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53A703D-D32F-184C-AFC7-48442967E936}"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C0C9ED-7202-1041-9CD7-CE792EE1B765}" type="datetimeFigureOut">
              <a:rPr lang="en-US" smtClean="0"/>
              <a:pPr/>
              <a:t>3/3/11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3A703D-D32F-184C-AFC7-48442967E936}"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C0C9ED-7202-1041-9CD7-CE792EE1B765}" type="datetimeFigureOut">
              <a:rPr lang="en-US" smtClean="0"/>
              <a:pPr/>
              <a:t>3/3/11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3A703D-D32F-184C-AFC7-48442967E936}"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C0C9ED-7202-1041-9CD7-CE792EE1B765}" type="datetimeFigureOut">
              <a:rPr lang="en-US" smtClean="0"/>
              <a:pPr/>
              <a:t>3/3/11</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3A703D-D32F-184C-AFC7-48442967E936}"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df"/><Relationship Id="rId3" Type="http://schemas.openxmlformats.org/officeDocument/2006/relationships/image" Target="../media/image1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3.pdf"/><Relationship Id="rId3" Type="http://schemas.openxmlformats.org/officeDocument/2006/relationships/image" Target="../media/image1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df"/><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df"/><Relationship Id="rId3" Type="http://schemas.openxmlformats.org/officeDocument/2006/relationships/image" Target="../media/image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df"/><Relationship Id="rId3" Type="http://schemas.openxmlformats.org/officeDocument/2006/relationships/image" Target="../media/image6.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df"/><Relationship Id="rId3"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df"/><Relationship Id="rId3"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9091"/>
            <a:ext cx="7772400" cy="1518632"/>
          </a:xfrm>
        </p:spPr>
        <p:txBody>
          <a:bodyPr>
            <a:normAutofit fontScale="90000"/>
          </a:bodyPr>
          <a:lstStyle/>
          <a:p>
            <a:r>
              <a:rPr lang="en-US" sz="3111" b="1" dirty="0" smtClean="0">
                <a:solidFill>
                  <a:schemeClr val="tx2"/>
                </a:solidFill>
              </a:rPr>
              <a:t>SOLENOID</a:t>
            </a:r>
            <a:r>
              <a:rPr lang="en-US" sz="3111" b="1" dirty="0">
                <a:solidFill>
                  <a:schemeClr val="tx2"/>
                </a:solidFill>
              </a:rPr>
              <a:t>-</a:t>
            </a:r>
            <a:r>
              <a:rPr lang="en-US" sz="3111" b="1" dirty="0" smtClean="0">
                <a:solidFill>
                  <a:schemeClr val="tx2"/>
                </a:solidFill>
              </a:rPr>
              <a:t>DIPOLE</a:t>
            </a:r>
            <a:r>
              <a:rPr lang="en-US" sz="3111" b="1" dirty="0" smtClean="0">
                <a:solidFill>
                  <a:schemeClr val="tx2"/>
                </a:solidFill>
              </a:rPr>
              <a:t> MUON 6D COOLING </a:t>
            </a:r>
            <a:r>
              <a:rPr lang="en-US" sz="3111" b="1" dirty="0" smtClean="0">
                <a:solidFill>
                  <a:schemeClr val="tx2"/>
                </a:solidFill>
              </a:rPr>
              <a:t>LATTICES</a:t>
            </a:r>
            <a:r>
              <a:rPr lang="en-US" b="1" dirty="0" smtClean="0">
                <a:solidFill>
                  <a:schemeClr val="tx2"/>
                </a:solidFill>
              </a:rPr>
              <a:t/>
            </a:r>
            <a:br>
              <a:rPr lang="en-US" b="1" dirty="0" smtClean="0">
                <a:solidFill>
                  <a:schemeClr val="tx2"/>
                </a:solidFill>
              </a:rPr>
            </a:br>
            <a:r>
              <a:rPr lang="en-US" sz="3556" dirty="0" smtClean="0">
                <a:solidFill>
                  <a:schemeClr val="tx2"/>
                </a:solidFill>
              </a:rPr>
              <a:t>Al Garren</a:t>
            </a:r>
            <a:br>
              <a:rPr lang="en-US" sz="3556" dirty="0" smtClean="0">
                <a:solidFill>
                  <a:schemeClr val="tx2"/>
                </a:solidFill>
              </a:rPr>
            </a:br>
            <a:r>
              <a:rPr lang="en-US" sz="2667" dirty="0" smtClean="0">
                <a:solidFill>
                  <a:schemeClr val="tx2"/>
                </a:solidFill>
              </a:rPr>
              <a:t>Particle Beam Lasers</a:t>
            </a:r>
            <a:r>
              <a:rPr lang="en-US" dirty="0" smtClean="0">
                <a:solidFill>
                  <a:schemeClr val="tx2"/>
                </a:solidFill>
              </a:rPr>
              <a:t/>
            </a:r>
            <a:br>
              <a:rPr lang="en-US" dirty="0" smtClean="0">
                <a:solidFill>
                  <a:schemeClr val="tx2"/>
                </a:solidFill>
              </a:rPr>
            </a:br>
            <a:r>
              <a:rPr lang="en-US" dirty="0" smtClean="0">
                <a:solidFill>
                  <a:schemeClr val="tx2"/>
                </a:solidFill>
              </a:rPr>
              <a:t/>
            </a:r>
            <a:br>
              <a:rPr lang="en-US" dirty="0" smtClean="0">
                <a:solidFill>
                  <a:schemeClr val="tx2"/>
                </a:solidFill>
              </a:rPr>
            </a:br>
            <a:endParaRPr lang="en-US" dirty="0">
              <a:solidFill>
                <a:schemeClr val="tx2"/>
              </a:solidFill>
            </a:endParaRPr>
          </a:p>
        </p:txBody>
      </p:sp>
      <p:sp>
        <p:nvSpPr>
          <p:cNvPr id="3" name="Subtitle 2"/>
          <p:cNvSpPr>
            <a:spLocks noGrp="1"/>
          </p:cNvSpPr>
          <p:nvPr>
            <p:ph type="subTitle" idx="1"/>
          </p:nvPr>
        </p:nvSpPr>
        <p:spPr>
          <a:xfrm>
            <a:off x="1371600" y="3599571"/>
            <a:ext cx="7086600" cy="2441355"/>
          </a:xfrm>
        </p:spPr>
        <p:txBody>
          <a:bodyPr>
            <a:noAutofit/>
          </a:bodyPr>
          <a:lstStyle/>
          <a:p>
            <a:r>
              <a:rPr lang="en-US" sz="2800" dirty="0">
                <a:solidFill>
                  <a:schemeClr val="tx1"/>
                </a:solidFill>
              </a:rPr>
              <a:t>Muon Accelerator Program Winter </a:t>
            </a:r>
            <a:r>
              <a:rPr lang="en-US" sz="2800" dirty="0" smtClean="0">
                <a:solidFill>
                  <a:schemeClr val="tx1"/>
                </a:solidFill>
              </a:rPr>
              <a:t>Meeting</a:t>
            </a:r>
          </a:p>
          <a:p>
            <a:r>
              <a:rPr lang="en-US" sz="2000" dirty="0" smtClean="0">
                <a:solidFill>
                  <a:schemeClr val="tx1"/>
                </a:solidFill>
              </a:rPr>
              <a:t> </a:t>
            </a:r>
            <a:endParaRPr lang="en-US" sz="2000" dirty="0">
              <a:solidFill>
                <a:schemeClr val="tx1"/>
              </a:solidFill>
            </a:endParaRPr>
          </a:p>
          <a:p>
            <a:r>
              <a:rPr lang="en-US" sz="2400" dirty="0">
                <a:solidFill>
                  <a:schemeClr val="tx1"/>
                </a:solidFill>
              </a:rPr>
              <a:t>February 28 – March 4, </a:t>
            </a:r>
            <a:r>
              <a:rPr lang="en-US" sz="2400" dirty="0" smtClean="0">
                <a:solidFill>
                  <a:schemeClr val="tx1"/>
                </a:solidFill>
              </a:rPr>
              <a:t>2011</a:t>
            </a:r>
          </a:p>
          <a:p>
            <a:r>
              <a:rPr lang="en-US" sz="2400" dirty="0">
                <a:solidFill>
                  <a:schemeClr val="tx1"/>
                </a:solidFill>
              </a:rPr>
              <a:t>Jefferson Lab – Newport News, VA</a:t>
            </a:r>
          </a:p>
          <a:p>
            <a:endParaRPr lang="en-US" sz="2000" dirty="0" smtClean="0">
              <a:solidFill>
                <a:schemeClr val="tx1"/>
              </a:solidFill>
            </a:endParaRPr>
          </a:p>
          <a:p>
            <a:r>
              <a:rPr lang="en-US" sz="2000" dirty="0" smtClean="0">
                <a:solidFill>
                  <a:schemeClr val="tx1"/>
                </a:solidFill>
              </a:rPr>
              <a:t> </a:t>
            </a:r>
            <a:endParaRPr lang="en-US" sz="2000" dirty="0">
              <a:solidFill>
                <a:schemeClr val="tx1"/>
              </a:solidFill>
            </a:endParaRPr>
          </a:p>
          <a:p>
            <a:r>
              <a:rPr lang="en-US" sz="2000" dirty="0" smtClean="0">
                <a:solidFill>
                  <a:schemeClr val="tx1"/>
                </a:solidFill>
              </a:rPr>
              <a:t> </a:t>
            </a:r>
            <a:endParaRPr lang="en-US" sz="2000" dirty="0">
              <a:solidFill>
                <a:schemeClr val="tx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16464" y="274638"/>
            <a:ext cx="8229600" cy="1143000"/>
          </a:xfrm>
        </p:spPr>
        <p:txBody>
          <a:bodyPr>
            <a:normAutofit/>
          </a:bodyPr>
          <a:lstStyle/>
          <a:p>
            <a:r>
              <a:rPr lang="en-US" sz="2800" b="1" dirty="0">
                <a:solidFill>
                  <a:schemeClr val="tx2"/>
                </a:solidFill>
              </a:rPr>
              <a:t>Conclusions</a:t>
            </a:r>
            <a:r>
              <a:rPr lang="en-US" sz="2800" dirty="0" smtClean="0">
                <a:solidFill>
                  <a:schemeClr val="tx2"/>
                </a:solidFill>
              </a:rPr>
              <a:t> </a:t>
            </a:r>
            <a:endParaRPr lang="en-US" sz="2800" dirty="0">
              <a:solidFill>
                <a:schemeClr val="tx2"/>
              </a:solidFill>
            </a:endParaRPr>
          </a:p>
        </p:txBody>
      </p:sp>
      <p:sp>
        <p:nvSpPr>
          <p:cNvPr id="3" name="Content Placeholder 2"/>
          <p:cNvSpPr>
            <a:spLocks noGrp="1"/>
          </p:cNvSpPr>
          <p:nvPr>
            <p:ph idx="1"/>
          </p:nvPr>
        </p:nvSpPr>
        <p:spPr>
          <a:xfrm>
            <a:off x="457201" y="1600200"/>
            <a:ext cx="7333496" cy="4525963"/>
          </a:xfrm>
        </p:spPr>
        <p:txBody>
          <a:bodyPr>
            <a:normAutofit fontScale="62500" lnSpcReduction="20000"/>
          </a:bodyPr>
          <a:lstStyle/>
          <a:p>
            <a:r>
              <a:rPr lang="en-US" dirty="0"/>
              <a:t>A number of  solenoid-dipole ring and channel cooling lattices have been designed having many attractive features.</a:t>
            </a:r>
          </a:p>
          <a:p>
            <a:pPr>
              <a:buNone/>
            </a:pPr>
            <a:r>
              <a:rPr lang="en-US" dirty="0"/>
              <a:t> </a:t>
            </a:r>
            <a:endParaRPr lang="en-US" dirty="0" smtClean="0"/>
          </a:p>
          <a:p>
            <a:r>
              <a:rPr lang="en-US" dirty="0" smtClean="0">
                <a:solidFill>
                  <a:schemeClr val="tx2"/>
                </a:solidFill>
              </a:rPr>
              <a:t>The </a:t>
            </a:r>
            <a:r>
              <a:rPr lang="en-US" dirty="0">
                <a:solidFill>
                  <a:schemeClr val="tx2"/>
                </a:solidFill>
              </a:rPr>
              <a:t>cooling performance has grown significantly do to work during the past year, but requires additional improvement.</a:t>
            </a:r>
          </a:p>
          <a:p>
            <a:pPr>
              <a:buNone/>
            </a:pPr>
            <a:r>
              <a:rPr lang="en-US" dirty="0" smtClean="0">
                <a:solidFill>
                  <a:schemeClr val="tx2"/>
                </a:solidFill>
              </a:rPr>
              <a:t>      ICOOL </a:t>
            </a:r>
            <a:r>
              <a:rPr lang="en-US" dirty="0" smtClean="0">
                <a:solidFill>
                  <a:schemeClr val="tx2"/>
                </a:solidFill>
              </a:rPr>
              <a:t>simulation</a:t>
            </a:r>
            <a:r>
              <a:rPr lang="en-US" dirty="0" smtClean="0">
                <a:solidFill>
                  <a:schemeClr val="tx2"/>
                </a:solidFill>
              </a:rPr>
              <a:t> of ring 1 show </a:t>
            </a:r>
            <a:r>
              <a:rPr lang="en-US" dirty="0" err="1" smtClean="0">
                <a:solidFill>
                  <a:schemeClr val="tx2"/>
                </a:solidFill>
              </a:rPr>
              <a:t>emittance</a:t>
            </a:r>
            <a:r>
              <a:rPr lang="en-US" dirty="0" smtClean="0">
                <a:solidFill>
                  <a:schemeClr val="tx2"/>
                </a:solidFill>
              </a:rPr>
              <a:t> reduction</a:t>
            </a:r>
          </a:p>
          <a:p>
            <a:pPr>
              <a:buNone/>
            </a:pPr>
            <a:r>
              <a:rPr lang="en-US" dirty="0" smtClean="0">
                <a:solidFill>
                  <a:schemeClr val="tx2"/>
                </a:solidFill>
              </a:rPr>
              <a:t>	times transmission of about 16.  </a:t>
            </a:r>
          </a:p>
          <a:p>
            <a:pPr>
              <a:buNone/>
            </a:pPr>
            <a:endParaRPr lang="en-US" dirty="0" smtClean="0">
              <a:solidFill>
                <a:schemeClr val="tx2"/>
              </a:solidFill>
            </a:endParaRPr>
          </a:p>
          <a:p>
            <a:r>
              <a:rPr lang="en-US" dirty="0"/>
              <a:t>Some of this improvement</a:t>
            </a:r>
            <a:r>
              <a:rPr lang="en-US" dirty="0" smtClean="0"/>
              <a:t> might result </a:t>
            </a:r>
            <a:r>
              <a:rPr lang="en-US" dirty="0"/>
              <a:t>from adjustments of the peak beta values and the low beta values in the absorber drifts. </a:t>
            </a:r>
          </a:p>
          <a:p>
            <a:pPr>
              <a:buNone/>
            </a:pPr>
            <a:r>
              <a:rPr lang="en-US" dirty="0"/>
              <a:t> </a:t>
            </a:r>
          </a:p>
          <a:p>
            <a:r>
              <a:rPr lang="en-US" dirty="0">
                <a:solidFill>
                  <a:schemeClr val="tx2"/>
                </a:solidFill>
              </a:rPr>
              <a:t>Another possibility is to reduce the length of all the drift spaces in the channel lattices, since these are not needed for </a:t>
            </a:r>
            <a:r>
              <a:rPr lang="en-US" dirty="0" smtClean="0">
                <a:solidFill>
                  <a:schemeClr val="tx2"/>
                </a:solidFill>
              </a:rPr>
              <a:t>injection;</a:t>
            </a:r>
          </a:p>
          <a:p>
            <a:pPr>
              <a:buNone/>
            </a:pPr>
            <a:r>
              <a:rPr lang="en-US" dirty="0" smtClean="0">
                <a:solidFill>
                  <a:schemeClr val="tx2"/>
                </a:solidFill>
              </a:rPr>
              <a:t>      this </a:t>
            </a:r>
            <a:r>
              <a:rPr lang="en-US" dirty="0">
                <a:solidFill>
                  <a:schemeClr val="tx2"/>
                </a:solidFill>
              </a:rPr>
              <a:t>will reduce the betas,</a:t>
            </a:r>
            <a:r>
              <a:rPr lang="en-US" dirty="0" smtClean="0">
                <a:solidFill>
                  <a:schemeClr val="tx2"/>
                </a:solidFill>
              </a:rPr>
              <a:t> which are </a:t>
            </a:r>
            <a:r>
              <a:rPr lang="en-US" dirty="0">
                <a:solidFill>
                  <a:schemeClr val="tx2"/>
                </a:solidFill>
              </a:rPr>
              <a:t>proportional to</a:t>
            </a:r>
            <a:r>
              <a:rPr lang="en-US" dirty="0" smtClean="0">
                <a:solidFill>
                  <a:schemeClr val="tx2"/>
                </a:solidFill>
              </a:rPr>
              <a:t> cell </a:t>
            </a:r>
            <a:r>
              <a:rPr lang="en-US" dirty="0">
                <a:solidFill>
                  <a:schemeClr val="tx2"/>
                </a:solidFill>
              </a:rPr>
              <a:t>length. </a:t>
            </a:r>
          </a:p>
          <a:p>
            <a:endParaRPr lang="en-US" dirty="0">
              <a:solidFill>
                <a:schemeClr val="tx2"/>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solidFill>
                  <a:schemeClr val="accent1"/>
                </a:solidFill>
              </a:rPr>
              <a:t>Acknowledgments</a:t>
            </a:r>
            <a:r>
              <a:rPr lang="en-US" dirty="0"/>
              <a:t/>
            </a:r>
            <a:br>
              <a:rPr lang="en-US" dirty="0"/>
            </a:br>
            <a:endParaRPr lang="en-US" dirty="0"/>
          </a:p>
        </p:txBody>
      </p:sp>
      <p:sp>
        <p:nvSpPr>
          <p:cNvPr id="3" name="Content Placeholder 2"/>
          <p:cNvSpPr>
            <a:spLocks noGrp="1"/>
          </p:cNvSpPr>
          <p:nvPr>
            <p:ph idx="1"/>
          </p:nvPr>
        </p:nvSpPr>
        <p:spPr>
          <a:xfrm>
            <a:off x="457200" y="1194286"/>
            <a:ext cx="7875592" cy="4525963"/>
          </a:xfrm>
        </p:spPr>
        <p:txBody>
          <a:bodyPr>
            <a:normAutofit fontScale="85000" lnSpcReduction="20000"/>
          </a:bodyPr>
          <a:lstStyle/>
          <a:p>
            <a:pPr>
              <a:buNone/>
            </a:pPr>
            <a:r>
              <a:rPr lang="en-US" b="1" dirty="0" smtClean="0"/>
              <a:t> </a:t>
            </a:r>
            <a:r>
              <a:rPr lang="en-US" b="1" dirty="0" smtClean="0"/>
              <a:t>	</a:t>
            </a:r>
            <a:r>
              <a:rPr lang="en-US" dirty="0" smtClean="0"/>
              <a:t>Harold </a:t>
            </a:r>
            <a:r>
              <a:rPr lang="en-US" dirty="0"/>
              <a:t>Kirk has been </a:t>
            </a:r>
            <a:r>
              <a:rPr lang="en-US" dirty="0" smtClean="0"/>
              <a:t>a collaborator on this </a:t>
            </a:r>
            <a:r>
              <a:rPr lang="en-US" dirty="0"/>
              <a:t>problem for many </a:t>
            </a:r>
            <a:r>
              <a:rPr lang="en-US" dirty="0" smtClean="0"/>
              <a:t>years. He has</a:t>
            </a:r>
            <a:r>
              <a:rPr lang="en-US" dirty="0" smtClean="0"/>
              <a:t> </a:t>
            </a:r>
            <a:r>
              <a:rPr lang="en-US" dirty="0" err="1" smtClean="0"/>
              <a:t>made</a:t>
            </a:r>
            <a:r>
              <a:rPr lang="en-US" dirty="0" err="1" smtClean="0"/>
              <a:t>allof</a:t>
            </a:r>
            <a:r>
              <a:rPr lang="en-US" dirty="0" smtClean="0"/>
              <a:t> the previous</a:t>
            </a:r>
            <a:r>
              <a:rPr lang="en-US" dirty="0" smtClean="0"/>
              <a:t> </a:t>
            </a:r>
            <a:r>
              <a:rPr lang="en-US" dirty="0"/>
              <a:t>performance studies with </a:t>
            </a:r>
            <a:r>
              <a:rPr lang="en-US" dirty="0" smtClean="0"/>
              <a:t>ICOOL. </a:t>
            </a:r>
            <a:r>
              <a:rPr lang="en-US" dirty="0" smtClean="0"/>
              <a:t>Xiaoping Ding is</a:t>
            </a:r>
            <a:r>
              <a:rPr lang="en-US" dirty="0" smtClean="0"/>
              <a:t> currently making </a:t>
            </a:r>
            <a:r>
              <a:rPr lang="en-US" dirty="0" smtClean="0"/>
              <a:t>these studies.</a:t>
            </a:r>
            <a:r>
              <a:rPr lang="en-US" dirty="0" smtClean="0"/>
              <a:t> </a:t>
            </a:r>
          </a:p>
          <a:p>
            <a:pPr>
              <a:buNone/>
            </a:pPr>
            <a:r>
              <a:rPr lang="en-US" dirty="0" smtClean="0"/>
              <a:t>	</a:t>
            </a:r>
            <a:r>
              <a:rPr lang="en-US" dirty="0" smtClean="0">
                <a:solidFill>
                  <a:schemeClr val="tx2"/>
                </a:solidFill>
              </a:rPr>
              <a:t>Scott Berg has studied the lattices theoretically,</a:t>
            </a:r>
          </a:p>
          <a:p>
            <a:pPr>
              <a:buNone/>
            </a:pPr>
            <a:r>
              <a:rPr lang="en-US" dirty="0" smtClean="0">
                <a:solidFill>
                  <a:schemeClr val="tx2"/>
                </a:solidFill>
              </a:rPr>
              <a:t>     made key suggestions. In addition he has brought  the SYNCH program up to date, eliminating bugs and installed it on UNIX and WINDOWS.  </a:t>
            </a:r>
            <a:endParaRPr lang="en-US" dirty="0" smtClean="0">
              <a:solidFill>
                <a:schemeClr val="tx2"/>
              </a:solidFill>
            </a:endParaRPr>
          </a:p>
          <a:p>
            <a:pPr>
              <a:buNone/>
            </a:pPr>
            <a:r>
              <a:rPr lang="en-US" dirty="0" smtClean="0"/>
              <a:t>	David </a:t>
            </a:r>
            <a:r>
              <a:rPr lang="en-US" dirty="0"/>
              <a:t>Cline has</a:t>
            </a:r>
            <a:r>
              <a:rPr lang="en-US" dirty="0" smtClean="0"/>
              <a:t> enthusiastically supported </a:t>
            </a:r>
            <a:r>
              <a:rPr lang="en-US" dirty="0"/>
              <a:t>and encouraged this </a:t>
            </a:r>
            <a:r>
              <a:rPr lang="en-US" dirty="0" smtClean="0"/>
              <a:t>work. </a:t>
            </a:r>
          </a:p>
          <a:p>
            <a:pPr>
              <a:buNone/>
            </a:pPr>
            <a:endParaRPr lang="en-US" dirty="0" smtClean="0"/>
          </a:p>
          <a:p>
            <a:pPr>
              <a:buNone/>
            </a:pPr>
            <a:r>
              <a:rPr lang="en-US" dirty="0" smtClean="0"/>
              <a:t>	</a:t>
            </a:r>
            <a:r>
              <a:rPr lang="en-US" dirty="0" smtClean="0">
                <a:solidFill>
                  <a:schemeClr val="tx2"/>
                </a:solidFill>
              </a:rPr>
              <a:t>This </a:t>
            </a:r>
            <a:r>
              <a:rPr lang="en-US" dirty="0" smtClean="0">
                <a:solidFill>
                  <a:schemeClr val="tx2"/>
                </a:solidFill>
              </a:rPr>
              <a:t>work is supported by </a:t>
            </a:r>
            <a:r>
              <a:rPr lang="en-US" dirty="0" smtClean="0">
                <a:solidFill>
                  <a:schemeClr val="tx2"/>
                </a:solidFill>
              </a:rPr>
              <a:t>an SBIR contract.</a:t>
            </a:r>
          </a:p>
          <a:p>
            <a:pPr>
              <a:buNone/>
            </a:pPr>
            <a:endParaRPr lang="en-US" dirty="0" smtClean="0"/>
          </a:p>
          <a:p>
            <a:pPr>
              <a:buNone/>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7057"/>
            <a:ext cx="6325105" cy="566266"/>
          </a:xfrm>
        </p:spPr>
        <p:txBody>
          <a:bodyPr>
            <a:normAutofit/>
          </a:bodyPr>
          <a:lstStyle/>
          <a:p>
            <a:r>
              <a:rPr lang="en-US" sz="2000" dirty="0" smtClean="0">
                <a:solidFill>
                  <a:schemeClr val="tx2"/>
                </a:solidFill>
              </a:rPr>
              <a:t> Synch Input  for Ring 1</a:t>
            </a:r>
            <a:endParaRPr lang="en-US" sz="2000" dirty="0">
              <a:solidFill>
                <a:schemeClr val="tx2"/>
              </a:solidFill>
            </a:endParaRPr>
          </a:p>
        </p:txBody>
      </p:sp>
      <p:pic>
        <p:nvPicPr>
          <p:cNvPr id="6" name="Content Placeholder 5" descr="sldp_ring24dec10synp1.pdf"/>
          <p:cNvPicPr>
            <a:picLocks noGrp="1" noChangeAspect="1"/>
          </p:cNvPicPr>
          <p:nvPr>
            <p:ph idx="1"/>
          </p:nvPr>
        </p:nvPicPr>
        <mc:AlternateContent>
          <mc:Choice xmlns:ma="http://schemas.microsoft.com/office/mac/drawingml/2008/main" Requires="ma">
            <p:blipFill>
              <a:blip r:embed="rId2"/>
              <a:srcRect l="-67655" r="-67655"/>
              <a:stretch>
                <a:fillRect/>
              </a:stretch>
            </p:blipFill>
          </mc:Choice>
          <mc:Fallback>
            <p:blipFill>
              <a:blip r:embed="rId3"/>
              <a:srcRect l="-67655" r="-67655"/>
              <a:stretch>
                <a:fillRect/>
              </a:stretch>
            </p:blipFill>
          </mc:Fallback>
        </mc:AlternateContent>
        <p:spPr>
          <a:xfrm>
            <a:off x="-3344091" y="777623"/>
            <a:ext cx="14268197" cy="6423979"/>
          </a:xfrm>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descr="sldp_ring24dec10synp2.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626288" y="0"/>
            <a:ext cx="5595394" cy="6858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3902"/>
            <a:ext cx="8229600" cy="798056"/>
          </a:xfrm>
        </p:spPr>
        <p:txBody>
          <a:bodyPr/>
          <a:lstStyle/>
          <a:p>
            <a:r>
              <a:rPr lang="en-US" b="1" dirty="0">
                <a:solidFill>
                  <a:schemeClr val="accent1"/>
                </a:solidFill>
              </a:rPr>
              <a:t>Outline</a:t>
            </a:r>
            <a:r>
              <a:rPr lang="en-US" dirty="0" smtClean="0">
                <a:solidFill>
                  <a:schemeClr val="accent1"/>
                </a:solidFill>
              </a:rPr>
              <a:t> </a:t>
            </a:r>
            <a:endParaRPr lang="en-US" dirty="0">
              <a:solidFill>
                <a:schemeClr val="accent1"/>
              </a:solidFill>
            </a:endParaRPr>
          </a:p>
        </p:txBody>
      </p:sp>
      <p:sp>
        <p:nvSpPr>
          <p:cNvPr id="3" name="Content Placeholder 2"/>
          <p:cNvSpPr>
            <a:spLocks noGrp="1"/>
          </p:cNvSpPr>
          <p:nvPr>
            <p:ph idx="1"/>
          </p:nvPr>
        </p:nvSpPr>
        <p:spPr>
          <a:xfrm>
            <a:off x="457199" y="903150"/>
            <a:ext cx="8464153" cy="4525963"/>
          </a:xfrm>
        </p:spPr>
        <p:txBody>
          <a:bodyPr>
            <a:normAutofit fontScale="70000" lnSpcReduction="20000"/>
          </a:bodyPr>
          <a:lstStyle/>
          <a:p>
            <a:pPr>
              <a:buNone/>
            </a:pPr>
            <a:r>
              <a:rPr lang="en-US" dirty="0"/>
              <a:t>P</a:t>
            </a:r>
            <a:r>
              <a:rPr lang="en-US" dirty="0" smtClean="0"/>
              <a:t>roperties </a:t>
            </a:r>
            <a:r>
              <a:rPr lang="en-US" dirty="0"/>
              <a:t>of the </a:t>
            </a:r>
            <a:r>
              <a:rPr lang="en-US" dirty="0" smtClean="0"/>
              <a:t>lattices</a:t>
            </a:r>
          </a:p>
          <a:p>
            <a:pPr>
              <a:buNone/>
            </a:pPr>
            <a:r>
              <a:rPr lang="en-US" dirty="0" smtClean="0">
                <a:solidFill>
                  <a:schemeClr val="tx2"/>
                </a:solidFill>
              </a:rPr>
              <a:t>Achromatic </a:t>
            </a:r>
            <a:r>
              <a:rPr lang="en-US" dirty="0">
                <a:solidFill>
                  <a:schemeClr val="tx2"/>
                </a:solidFill>
              </a:rPr>
              <a:t>arcs</a:t>
            </a:r>
          </a:p>
          <a:p>
            <a:pPr>
              <a:buNone/>
            </a:pPr>
            <a:r>
              <a:rPr lang="en-US" dirty="0"/>
              <a:t>Zero dispersion straight sections</a:t>
            </a:r>
          </a:p>
          <a:p>
            <a:pPr>
              <a:buNone/>
            </a:pPr>
            <a:r>
              <a:rPr lang="en-US" dirty="0">
                <a:solidFill>
                  <a:schemeClr val="tx2"/>
                </a:solidFill>
              </a:rPr>
              <a:t>Drift spaces for rf cavities, absorbers, injection kickers</a:t>
            </a:r>
          </a:p>
          <a:p>
            <a:pPr>
              <a:buNone/>
            </a:pPr>
            <a:r>
              <a:rPr lang="en-US" dirty="0"/>
              <a:t>Producing a channel lattice corresponding to a ring lattice</a:t>
            </a:r>
          </a:p>
          <a:p>
            <a:pPr>
              <a:buNone/>
            </a:pPr>
            <a:r>
              <a:rPr lang="en-US" dirty="0">
                <a:solidFill>
                  <a:schemeClr val="tx2"/>
                </a:solidFill>
              </a:rPr>
              <a:t>Example 1: 4-period ring &amp; Channel, each period with a </a:t>
            </a:r>
          </a:p>
          <a:p>
            <a:pPr>
              <a:buNone/>
            </a:pPr>
            <a:r>
              <a:rPr lang="en-US" dirty="0"/>
              <a:t>4 cell arc, 4 cell straight section; period tune 1.75</a:t>
            </a:r>
          </a:p>
          <a:p>
            <a:pPr>
              <a:buNone/>
            </a:pPr>
            <a:r>
              <a:rPr lang="en-US" dirty="0">
                <a:solidFill>
                  <a:schemeClr val="tx2"/>
                </a:solidFill>
              </a:rPr>
              <a:t>Example  2: 4-period ring &amp; Channel, each period with 4 cell arc,</a:t>
            </a:r>
            <a:r>
              <a:rPr lang="en-US" dirty="0" smtClean="0">
                <a:solidFill>
                  <a:schemeClr val="tx2"/>
                </a:solidFill>
              </a:rPr>
              <a:t> </a:t>
            </a:r>
          </a:p>
          <a:p>
            <a:pPr>
              <a:buNone/>
            </a:pPr>
            <a:r>
              <a:rPr lang="en-US" dirty="0" smtClean="0">
                <a:solidFill>
                  <a:schemeClr val="tx2"/>
                </a:solidFill>
              </a:rPr>
              <a:t>2 cell straight </a:t>
            </a:r>
            <a:r>
              <a:rPr lang="en-US" dirty="0">
                <a:solidFill>
                  <a:schemeClr val="tx2"/>
                </a:solidFill>
              </a:rPr>
              <a:t>section; period tune 1.25</a:t>
            </a:r>
          </a:p>
          <a:p>
            <a:pPr>
              <a:buNone/>
            </a:pPr>
            <a:r>
              <a:rPr lang="en-US" dirty="0"/>
              <a:t>Example  3: 4-period ring &amp; Channel, each period with a 5 cell </a:t>
            </a:r>
            <a:r>
              <a:rPr lang="en-US" dirty="0" smtClean="0"/>
              <a:t>arc </a:t>
            </a:r>
          </a:p>
          <a:p>
            <a:pPr>
              <a:buNone/>
            </a:pPr>
            <a:r>
              <a:rPr lang="en-US" dirty="0" smtClean="0"/>
              <a:t>Cell has </a:t>
            </a:r>
            <a:r>
              <a:rPr lang="en-US" dirty="0"/>
              <a:t>a zero-dispersion drift;  period tune 1.25</a:t>
            </a:r>
          </a:p>
          <a:p>
            <a:pPr>
              <a:buNone/>
            </a:pPr>
            <a:r>
              <a:rPr lang="en-US" dirty="0">
                <a:solidFill>
                  <a:schemeClr val="tx2"/>
                </a:solidFill>
              </a:rPr>
              <a:t>Conclusions</a:t>
            </a:r>
          </a:p>
          <a:p>
            <a:pPr>
              <a:buNone/>
            </a:pPr>
            <a:r>
              <a:rPr lang="en-US" dirty="0" smtClean="0"/>
              <a:t>Acknowledgments</a:t>
            </a:r>
            <a:endParaRPr lang="en-US" dirty="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178416" y="274638"/>
            <a:ext cx="8229600" cy="1143000"/>
          </a:xfrm>
        </p:spPr>
        <p:txBody>
          <a:bodyPr/>
          <a:lstStyle/>
          <a:p>
            <a:r>
              <a:rPr lang="en-US" b="1" dirty="0">
                <a:solidFill>
                  <a:schemeClr val="tx2"/>
                </a:solidFill>
              </a:rPr>
              <a:t>Introduction</a:t>
            </a:r>
            <a:r>
              <a:rPr lang="en-US" dirty="0" smtClean="0">
                <a:solidFill>
                  <a:schemeClr val="tx2"/>
                </a:solidFill>
              </a:rPr>
              <a:t> </a:t>
            </a:r>
            <a:endParaRPr lang="en-US" dirty="0">
              <a:solidFill>
                <a:schemeClr val="tx2"/>
              </a:solidFill>
            </a:endParaRPr>
          </a:p>
        </p:txBody>
      </p:sp>
      <p:sp>
        <p:nvSpPr>
          <p:cNvPr id="3" name="Content Placeholder 2"/>
          <p:cNvSpPr>
            <a:spLocks noGrp="1"/>
          </p:cNvSpPr>
          <p:nvPr>
            <p:ph idx="1"/>
          </p:nvPr>
        </p:nvSpPr>
        <p:spPr>
          <a:xfrm>
            <a:off x="426224" y="1433128"/>
            <a:ext cx="7627776" cy="4933079"/>
          </a:xfrm>
        </p:spPr>
        <p:txBody>
          <a:bodyPr>
            <a:normAutofit fontScale="70000" lnSpcReduction="20000"/>
          </a:bodyPr>
          <a:lstStyle/>
          <a:p>
            <a:pPr>
              <a:buNone/>
            </a:pPr>
            <a:r>
              <a:rPr lang="en-US" dirty="0" smtClean="0"/>
              <a:t>	The </a:t>
            </a:r>
            <a:r>
              <a:rPr lang="en-US" dirty="0"/>
              <a:t>purpose of this study is to investigate an approach to </a:t>
            </a:r>
            <a:r>
              <a:rPr lang="en-US" dirty="0" smtClean="0"/>
              <a:t>muon</a:t>
            </a:r>
          </a:p>
          <a:p>
            <a:pPr>
              <a:buNone/>
            </a:pPr>
            <a:r>
              <a:rPr lang="en-US" dirty="0"/>
              <a:t>	</a:t>
            </a:r>
            <a:r>
              <a:rPr lang="en-US" dirty="0" smtClean="0"/>
              <a:t>ionization </a:t>
            </a:r>
            <a:r>
              <a:rPr lang="en-US" dirty="0"/>
              <a:t>cooling using a series of rings and channels with </a:t>
            </a:r>
            <a:r>
              <a:rPr lang="en-US" dirty="0" smtClean="0"/>
              <a:t>magnet lattices </a:t>
            </a:r>
            <a:r>
              <a:rPr lang="en-US" dirty="0"/>
              <a:t>composed of coplanar solenoids and dipoles. </a:t>
            </a:r>
          </a:p>
          <a:p>
            <a:pPr>
              <a:buNone/>
            </a:pPr>
            <a:r>
              <a:rPr lang="en-US" dirty="0"/>
              <a:t> </a:t>
            </a:r>
            <a:endParaRPr lang="en-US" dirty="0" smtClean="0"/>
          </a:p>
          <a:p>
            <a:pPr>
              <a:buNone/>
            </a:pPr>
            <a:r>
              <a:rPr lang="en-US" dirty="0" smtClean="0"/>
              <a:t>    </a:t>
            </a:r>
            <a:r>
              <a:rPr lang="en-US" dirty="0" smtClean="0"/>
              <a:t> </a:t>
            </a:r>
            <a:r>
              <a:rPr lang="en-US" dirty="0" smtClean="0">
                <a:solidFill>
                  <a:schemeClr val="tx2"/>
                </a:solidFill>
              </a:rPr>
              <a:t>The channels would connect the rings to produce a staged tapering of the apertures to fit the cooling </a:t>
            </a:r>
            <a:r>
              <a:rPr lang="en-US" dirty="0" err="1" smtClean="0">
                <a:solidFill>
                  <a:schemeClr val="tx2"/>
                </a:solidFill>
              </a:rPr>
              <a:t>emittances</a:t>
            </a:r>
            <a:r>
              <a:rPr lang="en-US" dirty="0" smtClean="0">
                <a:solidFill>
                  <a:schemeClr val="tx2"/>
                </a:solidFill>
              </a:rPr>
              <a:t>.  </a:t>
            </a:r>
          </a:p>
          <a:p>
            <a:pPr>
              <a:buNone/>
            </a:pPr>
            <a:r>
              <a:rPr lang="en-US" dirty="0" smtClean="0">
                <a:solidFill>
                  <a:schemeClr val="tx2"/>
                </a:solidFill>
              </a:rPr>
              <a:t> </a:t>
            </a:r>
          </a:p>
          <a:p>
            <a:pPr>
              <a:buNone/>
            </a:pPr>
            <a:r>
              <a:rPr lang="en-US" dirty="0" smtClean="0"/>
              <a:t>     Properties of the proposed lattices and examples are discussed. </a:t>
            </a:r>
          </a:p>
          <a:p>
            <a:pPr>
              <a:buNone/>
            </a:pPr>
            <a:r>
              <a:rPr lang="en-US" dirty="0" smtClean="0"/>
              <a:t> </a:t>
            </a:r>
          </a:p>
          <a:p>
            <a:pPr>
              <a:buNone/>
            </a:pPr>
            <a:r>
              <a:rPr lang="en-US" dirty="0" smtClean="0"/>
              <a:t>     </a:t>
            </a:r>
            <a:r>
              <a:rPr lang="en-US" dirty="0" smtClean="0">
                <a:solidFill>
                  <a:schemeClr val="tx2"/>
                </a:solidFill>
              </a:rPr>
              <a:t>The rings presented here all have four 90 degree arcs connected by straight sections, and are similar in structure to previous designs with two 180 degree arcs, which had lower performance due to higher dispersion in the absorbers. </a:t>
            </a:r>
            <a:endParaRPr lang="en-US" dirty="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51242"/>
          </a:xfrm>
        </p:spPr>
        <p:txBody>
          <a:bodyPr>
            <a:normAutofit fontScale="90000"/>
          </a:bodyPr>
          <a:lstStyle/>
          <a:p>
            <a:r>
              <a:rPr lang="en-US" b="1" dirty="0">
                <a:solidFill>
                  <a:schemeClr val="accent1"/>
                </a:solidFill>
              </a:rPr>
              <a:t>Properties of the Lattices</a:t>
            </a:r>
            <a:r>
              <a:rPr lang="en-US" dirty="0">
                <a:solidFill>
                  <a:schemeClr val="accent1"/>
                </a:solidFill>
              </a:rPr>
              <a:t/>
            </a:r>
            <a:br>
              <a:rPr lang="en-US" dirty="0">
                <a:solidFill>
                  <a:schemeClr val="accent1"/>
                </a:solidFill>
              </a:rPr>
            </a:br>
            <a:endParaRPr lang="en-US" dirty="0">
              <a:solidFill>
                <a:schemeClr val="accent1"/>
              </a:solidFill>
            </a:endParaRPr>
          </a:p>
        </p:txBody>
      </p:sp>
      <p:sp>
        <p:nvSpPr>
          <p:cNvPr id="3" name="Content Placeholder 2"/>
          <p:cNvSpPr>
            <a:spLocks noGrp="1"/>
          </p:cNvSpPr>
          <p:nvPr>
            <p:ph idx="1"/>
          </p:nvPr>
        </p:nvSpPr>
        <p:spPr>
          <a:xfrm>
            <a:off x="457200" y="741194"/>
            <a:ext cx="7705219" cy="5315209"/>
          </a:xfrm>
        </p:spPr>
        <p:txBody>
          <a:bodyPr>
            <a:noAutofit/>
          </a:bodyPr>
          <a:lstStyle/>
          <a:p>
            <a:r>
              <a:rPr lang="en-US" sz="2000" b="1" dirty="0"/>
              <a:t>Coplanar  magnet layout,  design orbit, and </a:t>
            </a:r>
            <a:r>
              <a:rPr lang="en-US" sz="2000" b="1" dirty="0" smtClean="0"/>
              <a:t>dispersion</a:t>
            </a:r>
          </a:p>
          <a:p>
            <a:r>
              <a:rPr lang="en-US" sz="2000" b="1" dirty="0" smtClean="0">
                <a:solidFill>
                  <a:schemeClr val="tx2"/>
                </a:solidFill>
              </a:rPr>
              <a:t>Achromatic arcs with phase advance 360 degrees </a:t>
            </a:r>
            <a:endParaRPr lang="en-US" sz="2000" b="1" dirty="0">
              <a:solidFill>
                <a:schemeClr val="tx2"/>
              </a:solidFill>
            </a:endParaRPr>
          </a:p>
          <a:p>
            <a:r>
              <a:rPr lang="en-US" sz="2000" b="1" dirty="0"/>
              <a:t>Inclusion of dispersion-free straight </a:t>
            </a:r>
            <a:r>
              <a:rPr lang="en-US" sz="2000" b="1" dirty="0" smtClean="0"/>
              <a:t>sections</a:t>
            </a:r>
          </a:p>
          <a:p>
            <a:r>
              <a:rPr lang="en-US" sz="2000" b="1" dirty="0">
                <a:solidFill>
                  <a:schemeClr val="tx2"/>
                </a:solidFill>
              </a:rPr>
              <a:t>Lattices configured either as rings or </a:t>
            </a:r>
            <a:r>
              <a:rPr lang="en-US" sz="2000" b="1" dirty="0" smtClean="0">
                <a:solidFill>
                  <a:schemeClr val="tx2"/>
                </a:solidFill>
              </a:rPr>
              <a:t>channels</a:t>
            </a:r>
          </a:p>
          <a:p>
            <a:r>
              <a:rPr lang="en-US" sz="2000" b="1" dirty="0"/>
              <a:t>Structure of cells: one solenoid at their centers, with a dipole on each side of the solenoid in the </a:t>
            </a:r>
            <a:r>
              <a:rPr lang="en-US" sz="2000" b="1" dirty="0" smtClean="0"/>
              <a:t>arcs,, not in the straights</a:t>
            </a:r>
          </a:p>
          <a:p>
            <a:r>
              <a:rPr lang="en-US" sz="2000" b="1" dirty="0">
                <a:solidFill>
                  <a:schemeClr val="tx2"/>
                </a:solidFill>
              </a:rPr>
              <a:t>Alternating solenoid field </a:t>
            </a:r>
            <a:r>
              <a:rPr lang="en-US" sz="2000" b="1" dirty="0" smtClean="0">
                <a:solidFill>
                  <a:schemeClr val="tx2"/>
                </a:solidFill>
              </a:rPr>
              <a:t>directions</a:t>
            </a:r>
          </a:p>
          <a:p>
            <a:r>
              <a:rPr lang="en-US" sz="2000" b="1" dirty="0"/>
              <a:t>Period fractional tunes are 1/4 or 3/4, centered between two stop </a:t>
            </a:r>
            <a:r>
              <a:rPr lang="en-US" sz="2000" b="1" dirty="0" smtClean="0"/>
              <a:t>bands</a:t>
            </a:r>
            <a:endParaRPr lang="en-US" sz="2000" b="1" dirty="0" smtClean="0"/>
          </a:p>
          <a:p>
            <a:r>
              <a:rPr lang="en-US" sz="2000" b="1" dirty="0" smtClean="0">
                <a:solidFill>
                  <a:schemeClr val="tx2"/>
                </a:solidFill>
              </a:rPr>
              <a:t>Dipoles focus equally in both transverse directions:</a:t>
            </a:r>
          </a:p>
          <a:p>
            <a:pPr>
              <a:buNone/>
            </a:pPr>
            <a:r>
              <a:rPr lang="en-US" sz="2000" b="1" dirty="0" smtClean="0">
                <a:solidFill>
                  <a:schemeClr val="tx2"/>
                </a:solidFill>
              </a:rPr>
              <a:t>          Option 1: edge angles 1/4 X bend angle (option chosen)</a:t>
            </a:r>
          </a:p>
          <a:p>
            <a:pPr>
              <a:buNone/>
            </a:pPr>
            <a:r>
              <a:rPr lang="en-US" sz="2000" b="1" dirty="0" smtClean="0">
                <a:solidFill>
                  <a:schemeClr val="tx2"/>
                </a:solidFill>
              </a:rPr>
              <a:t>          Option 2: field index   </a:t>
            </a:r>
            <a:r>
              <a:rPr lang="en-US" sz="2000" b="1" dirty="0" err="1" smtClean="0">
                <a:solidFill>
                  <a:schemeClr val="tx2"/>
                </a:solidFill>
              </a:rPr>
              <a:t>n</a:t>
            </a:r>
            <a:r>
              <a:rPr lang="en-US" sz="2000" b="1" dirty="0" smtClean="0">
                <a:solidFill>
                  <a:schemeClr val="tx2"/>
                </a:solidFill>
              </a:rPr>
              <a:t> = -R/</a:t>
            </a:r>
            <a:r>
              <a:rPr lang="en-US" sz="2000" b="1" dirty="0" err="1" smtClean="0">
                <a:solidFill>
                  <a:schemeClr val="tx2"/>
                </a:solidFill>
              </a:rPr>
              <a:t>B(dB/dR</a:t>
            </a:r>
            <a:r>
              <a:rPr lang="en-US" sz="2000" b="1" dirty="0" smtClean="0">
                <a:solidFill>
                  <a:schemeClr val="tx2"/>
                </a:solidFill>
              </a:rPr>
              <a:t>) = 1/2</a:t>
            </a:r>
          </a:p>
          <a:p>
            <a:pPr>
              <a:buNone/>
            </a:pPr>
            <a:r>
              <a:rPr lang="en-US" sz="2000" b="1" dirty="0" smtClean="0">
                <a:solidFill>
                  <a:schemeClr val="tx2"/>
                </a:solidFill>
              </a:rPr>
              <a:t>          Result: beams are round, </a:t>
            </a:r>
            <a:r>
              <a:rPr lang="en-US" sz="2000" b="1" dirty="0" err="1" smtClean="0">
                <a:solidFill>
                  <a:schemeClr val="tx2"/>
                </a:solidFill>
              </a:rPr>
              <a:t>betax</a:t>
            </a:r>
            <a:r>
              <a:rPr lang="en-US" sz="2000" b="1" dirty="0" smtClean="0">
                <a:solidFill>
                  <a:schemeClr val="tx2"/>
                </a:solidFill>
              </a:rPr>
              <a:t>=</a:t>
            </a:r>
            <a:r>
              <a:rPr lang="en-US" sz="2000" b="1" dirty="0" err="1" smtClean="0">
                <a:solidFill>
                  <a:schemeClr val="tx2"/>
                </a:solidFill>
              </a:rPr>
              <a:t>betay</a:t>
            </a:r>
            <a:r>
              <a:rPr lang="en-US" sz="2000" b="1" dirty="0" smtClean="0">
                <a:solidFill>
                  <a:schemeClr val="tx2"/>
                </a:solidFill>
              </a:rPr>
              <a:t>=</a:t>
            </a:r>
            <a:r>
              <a:rPr lang="en-US" sz="2000" b="1" dirty="0" smtClean="0">
                <a:solidFill>
                  <a:schemeClr val="tx2"/>
                </a:solidFill>
              </a:rPr>
              <a:t>beta</a:t>
            </a:r>
            <a:endParaRPr lang="en-US" sz="2000" b="1" dirty="0" smtClean="0">
              <a:solidFill>
                <a:schemeClr val="tx2"/>
              </a:solidFill>
            </a:endParaRPr>
          </a:p>
          <a:p>
            <a:r>
              <a:rPr lang="en-US" sz="2000" b="1" dirty="0"/>
              <a:t>Calculations made with SYNCH </a:t>
            </a:r>
            <a:r>
              <a:rPr lang="en-US" sz="2000" b="1" dirty="0" smtClean="0"/>
              <a:t>program </a:t>
            </a:r>
          </a:p>
          <a:p>
            <a:pPr>
              <a:buNone/>
            </a:pPr>
            <a:r>
              <a:rPr lang="en-US" sz="2000" b="1" dirty="0" smtClean="0"/>
              <a:t>          Solenoid </a:t>
            </a:r>
            <a:r>
              <a:rPr lang="en-US" sz="2000" b="1" dirty="0"/>
              <a:t>coupling terms not included in beta function</a:t>
            </a:r>
            <a:r>
              <a:rPr lang="en-US" sz="2000" b="1" dirty="0" smtClean="0"/>
              <a:t> plots.</a:t>
            </a:r>
          </a:p>
          <a:p>
            <a:pPr>
              <a:buNone/>
            </a:pPr>
            <a:r>
              <a:rPr lang="en-US" sz="2000" b="1" dirty="0" smtClean="0"/>
              <a:t>          Coupling </a:t>
            </a:r>
            <a:r>
              <a:rPr lang="en-US" sz="2000" b="1" dirty="0"/>
              <a:t>terms included using FXPT subroutine of </a:t>
            </a:r>
            <a:r>
              <a:rPr lang="en-US" sz="2000" b="1" dirty="0" smtClean="0"/>
              <a:t>SYNCH</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4" descr="sldp_ring24dec10-000.eps"/>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111250" y="1320800"/>
            <a:ext cx="6921500" cy="5029200"/>
          </a:xfrm>
          <a:prstGeom prst="rect">
            <a:avLst/>
          </a:prstGeom>
        </p:spPr>
      </p:pic>
      <p:sp>
        <p:nvSpPr>
          <p:cNvPr id="7" name="TextBox 6"/>
          <p:cNvSpPr txBox="1"/>
          <p:nvPr/>
        </p:nvSpPr>
        <p:spPr>
          <a:xfrm>
            <a:off x="1524000" y="221740"/>
            <a:ext cx="7349067" cy="707886"/>
          </a:xfrm>
          <a:prstGeom prst="rect">
            <a:avLst/>
          </a:prstGeom>
          <a:noFill/>
        </p:spPr>
        <p:txBody>
          <a:bodyPr wrap="square" rtlCol="0">
            <a:spAutoFit/>
          </a:bodyPr>
          <a:lstStyle/>
          <a:p>
            <a:r>
              <a:rPr lang="en-US" sz="2000" dirty="0" smtClean="0">
                <a:solidFill>
                  <a:schemeClr val="tx2"/>
                </a:solidFill>
              </a:rPr>
              <a:t>              Ring 1:  Period lattice of a 32 cell, 4 arc ring</a:t>
            </a:r>
          </a:p>
          <a:p>
            <a:r>
              <a:rPr lang="en-US" sz="2000" dirty="0" smtClean="0">
                <a:solidFill>
                  <a:schemeClr val="tx2"/>
                </a:solidFill>
              </a:rPr>
              <a:t> </a:t>
            </a:r>
            <a:r>
              <a:rPr lang="en-US" dirty="0" smtClean="0">
                <a:solidFill>
                  <a:schemeClr val="tx2"/>
                </a:solidFill>
              </a:rPr>
              <a:t>plot inaccuracies due to truncation of solenoid off-diagonal terms</a:t>
            </a:r>
            <a:endParaRPr lang="en-US" dirty="0">
              <a:solidFill>
                <a:schemeClr val="tx2"/>
              </a:solidFill>
            </a:endParaRPr>
          </a:p>
        </p:txBody>
      </p:sp>
      <p:sp>
        <p:nvSpPr>
          <p:cNvPr id="14" name="TextBox 13"/>
          <p:cNvSpPr txBox="1"/>
          <p:nvPr/>
        </p:nvSpPr>
        <p:spPr>
          <a:xfrm>
            <a:off x="1879601" y="1676400"/>
            <a:ext cx="1072041" cy="369332"/>
          </a:xfrm>
          <a:prstGeom prst="rect">
            <a:avLst/>
          </a:prstGeom>
          <a:noFill/>
        </p:spPr>
        <p:txBody>
          <a:bodyPr wrap="square" rtlCol="0">
            <a:spAutoFit/>
          </a:bodyPr>
          <a:lstStyle/>
          <a:p>
            <a:r>
              <a:rPr lang="en-US" dirty="0" smtClean="0">
                <a:solidFill>
                  <a:schemeClr val="accent1"/>
                </a:solidFill>
              </a:rPr>
              <a:t>solenoids</a:t>
            </a:r>
            <a:endParaRPr lang="en-US" dirty="0">
              <a:solidFill>
                <a:schemeClr val="accent1"/>
              </a:solidFill>
            </a:endParaRPr>
          </a:p>
        </p:txBody>
      </p:sp>
      <p:sp>
        <p:nvSpPr>
          <p:cNvPr id="15" name="TextBox 14"/>
          <p:cNvSpPr txBox="1"/>
          <p:nvPr/>
        </p:nvSpPr>
        <p:spPr>
          <a:xfrm>
            <a:off x="4165602" y="1676400"/>
            <a:ext cx="1083970" cy="646331"/>
          </a:xfrm>
          <a:prstGeom prst="rect">
            <a:avLst/>
          </a:prstGeom>
          <a:noFill/>
        </p:spPr>
        <p:txBody>
          <a:bodyPr wrap="square" rtlCol="0">
            <a:spAutoFit/>
          </a:bodyPr>
          <a:lstStyle/>
          <a:p>
            <a:r>
              <a:rPr lang="en-US" dirty="0" smtClean="0">
                <a:solidFill>
                  <a:schemeClr val="accent1"/>
                </a:solidFill>
              </a:rPr>
              <a:t>Dipoles</a:t>
            </a:r>
          </a:p>
          <a:p>
            <a:endParaRPr lang="en-US" dirty="0">
              <a:solidFill>
                <a:schemeClr val="accent1"/>
              </a:solidFill>
            </a:endParaRPr>
          </a:p>
        </p:txBody>
      </p:sp>
      <p:sp>
        <p:nvSpPr>
          <p:cNvPr id="16" name="TextBox 15"/>
          <p:cNvSpPr txBox="1"/>
          <p:nvPr/>
        </p:nvSpPr>
        <p:spPr>
          <a:xfrm>
            <a:off x="3843867" y="2490463"/>
            <a:ext cx="1490370" cy="400110"/>
          </a:xfrm>
          <a:prstGeom prst="rect">
            <a:avLst/>
          </a:prstGeom>
          <a:noFill/>
        </p:spPr>
        <p:txBody>
          <a:bodyPr wrap="square" rtlCol="0">
            <a:spAutoFit/>
          </a:bodyPr>
          <a:lstStyle/>
          <a:p>
            <a:r>
              <a:rPr lang="en-US" sz="2000" dirty="0" smtClean="0">
                <a:solidFill>
                  <a:schemeClr val="accent1"/>
                </a:solidFill>
              </a:rPr>
              <a:t>betax, betay </a:t>
            </a:r>
            <a:endParaRPr lang="en-US" sz="2000" dirty="0">
              <a:solidFill>
                <a:schemeClr val="accent1"/>
              </a:solidFill>
            </a:endParaRPr>
          </a:p>
        </p:txBody>
      </p:sp>
      <p:sp>
        <p:nvSpPr>
          <p:cNvPr id="17" name="TextBox 16"/>
          <p:cNvSpPr txBox="1"/>
          <p:nvPr/>
        </p:nvSpPr>
        <p:spPr>
          <a:xfrm>
            <a:off x="4357649" y="3773864"/>
            <a:ext cx="436507" cy="461665"/>
          </a:xfrm>
          <a:prstGeom prst="rect">
            <a:avLst/>
          </a:prstGeom>
          <a:noFill/>
        </p:spPr>
        <p:txBody>
          <a:bodyPr wrap="square" rtlCol="0">
            <a:spAutoFit/>
          </a:bodyPr>
          <a:lstStyle/>
          <a:p>
            <a:r>
              <a:rPr lang="en-US" sz="2400" dirty="0" smtClean="0">
                <a:solidFill>
                  <a:schemeClr val="accent1"/>
                </a:solidFill>
              </a:rPr>
              <a:t>D</a:t>
            </a:r>
            <a:endParaRPr lang="en-US" sz="2400" dirty="0">
              <a:solidFill>
                <a:schemeClr val="accent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50799" y="274638"/>
            <a:ext cx="8686800" cy="910696"/>
          </a:xfrm>
        </p:spPr>
        <p:txBody>
          <a:bodyPr>
            <a:normAutofit/>
          </a:bodyPr>
          <a:lstStyle/>
          <a:p>
            <a:r>
              <a:rPr lang="en-US" sz="2400" dirty="0" smtClean="0">
                <a:solidFill>
                  <a:schemeClr val="accent1"/>
                </a:solidFill>
              </a:rPr>
              <a:t>                  </a:t>
            </a:r>
            <a:r>
              <a:rPr lang="en-US" sz="2400" dirty="0" smtClean="0">
                <a:solidFill>
                  <a:schemeClr val="tx2"/>
                </a:solidFill>
              </a:rPr>
              <a:t>Channel super-period corresponding to Ring 1</a:t>
            </a:r>
            <a:endParaRPr lang="en-US" sz="2400" dirty="0">
              <a:solidFill>
                <a:schemeClr val="tx2"/>
              </a:solidFill>
            </a:endParaRPr>
          </a:p>
        </p:txBody>
      </p:sp>
      <p:pic>
        <p:nvPicPr>
          <p:cNvPr id="6" name="Content Placeholder 5" descr="sldp_line24dec10-002.eps"/>
          <p:cNvPicPr>
            <a:picLocks noGrp="1" noChangeAspect="1"/>
          </p:cNvPicPr>
          <p:nvPr>
            <p:ph idx="1"/>
          </p:nvPr>
        </p:nvPicPr>
        <mc:AlternateContent>
          <mc:Choice xmlns:ma="http://schemas.microsoft.com/office/mac/drawingml/2008/main" Requires="ma">
            <p:blipFill>
              <a:blip r:embed="rId2"/>
              <a:srcRect l="-26736" r="-26736"/>
              <a:stretch>
                <a:fillRect/>
              </a:stretch>
            </p:blipFill>
          </mc:Choice>
          <mc:Fallback>
            <p:blipFill>
              <a:blip r:embed="rId3"/>
              <a:srcRect l="-26736" r="-26736"/>
              <a:stretch>
                <a:fillRect/>
              </a:stretch>
            </p:blipFill>
          </mc:Fallback>
        </mc:AlternateContent>
        <p:spPr>
          <a:xfrm>
            <a:off x="-1202267" y="1202267"/>
            <a:ext cx="12530667" cy="5523972"/>
          </a:xfrm>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842962"/>
          </a:xfrm>
        </p:spPr>
        <p:txBody>
          <a:bodyPr>
            <a:normAutofit/>
          </a:bodyPr>
          <a:lstStyle/>
          <a:p>
            <a:r>
              <a:rPr lang="en-US" sz="2000" dirty="0" smtClean="0">
                <a:solidFill>
                  <a:schemeClr val="tx2"/>
                </a:solidFill>
              </a:rPr>
              <a:t> Ring 2:  Period lattice of a 24 cell, 4 arc ring</a:t>
            </a:r>
            <a:br>
              <a:rPr lang="en-US" sz="2000" dirty="0" smtClean="0">
                <a:solidFill>
                  <a:schemeClr val="tx2"/>
                </a:solidFill>
              </a:rPr>
            </a:br>
            <a:endParaRPr lang="en-US" sz="2000" dirty="0">
              <a:solidFill>
                <a:schemeClr val="tx2"/>
              </a:solidFill>
            </a:endParaRPr>
          </a:p>
        </p:txBody>
      </p:sp>
      <p:pic>
        <p:nvPicPr>
          <p:cNvPr id="6" name="Content Placeholder 5" descr="sldp_ring25dec10-000.eps"/>
          <p:cNvPicPr>
            <a:picLocks noGrp="1" noChangeAspect="1"/>
          </p:cNvPicPr>
          <p:nvPr>
            <p:ph idx="1"/>
          </p:nvPr>
        </p:nvPicPr>
        <mc:AlternateContent>
          <mc:Choice xmlns:ma="http://schemas.microsoft.com/office/mac/drawingml/2008/main" Requires="ma">
            <p:blipFill>
              <a:blip r:embed="rId2"/>
              <a:srcRect l="-26736" r="-26736"/>
              <a:stretch>
                <a:fillRect/>
              </a:stretch>
            </p:blipFill>
          </mc:Choice>
          <mc:Fallback>
            <p:blipFill>
              <a:blip r:embed="rId3"/>
              <a:srcRect l="-26736" r="-26736"/>
              <a:stretch>
                <a:fillRect/>
              </a:stretch>
            </p:blipFill>
          </mc:Fallback>
        </mc:AlternateContent>
        <p:spPr>
          <a:xfrm>
            <a:off x="220133" y="1100666"/>
            <a:ext cx="8923867" cy="5196527"/>
          </a:xfrm>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592664" y="295517"/>
            <a:ext cx="7941733" cy="910695"/>
          </a:xfrm>
        </p:spPr>
        <p:txBody>
          <a:bodyPr>
            <a:normAutofit/>
          </a:bodyPr>
          <a:lstStyle/>
          <a:p>
            <a:r>
              <a:rPr lang="en-US" sz="2000" dirty="0" smtClean="0">
                <a:solidFill>
                  <a:schemeClr val="tx2"/>
                </a:solidFill>
              </a:rPr>
              <a:t> Channel period corresponding to Ring 2</a:t>
            </a:r>
            <a:endParaRPr lang="en-US" sz="2000" dirty="0">
              <a:solidFill>
                <a:schemeClr val="tx2"/>
              </a:solidFill>
            </a:endParaRPr>
          </a:p>
        </p:txBody>
      </p:sp>
      <p:pic>
        <p:nvPicPr>
          <p:cNvPr id="4" name="Content Placeholder 3" descr="sldp_line25dec10-000 .eps"/>
          <p:cNvPicPr>
            <a:picLocks noGrp="1" noChangeAspect="1"/>
          </p:cNvPicPr>
          <p:nvPr>
            <p:ph idx="1"/>
          </p:nvPr>
        </p:nvPicPr>
        <mc:AlternateContent>
          <mc:Choice xmlns:ma="http://schemas.microsoft.com/office/mac/drawingml/2008/main" Requires="ma">
            <p:blipFill>
              <a:blip r:embed="rId2"/>
              <a:srcRect l="-26736" r="-26736"/>
              <a:stretch>
                <a:fillRect/>
              </a:stretch>
            </p:blipFill>
          </mc:Choice>
          <mc:Fallback>
            <p:blipFill>
              <a:blip r:embed="rId3"/>
              <a:srcRect l="-26736" r="-26736"/>
              <a:stretch>
                <a:fillRect/>
              </a:stretch>
            </p:blipFill>
          </mc:Fallback>
        </mc:AlternateContent>
        <p:spPr>
          <a:xfrm>
            <a:off x="406401" y="1209298"/>
            <a:ext cx="8229600" cy="4525963"/>
          </a:xfr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22478"/>
            <a:ext cx="8229600" cy="1143000"/>
          </a:xfrm>
        </p:spPr>
        <p:txBody>
          <a:bodyPr>
            <a:normAutofit/>
          </a:bodyPr>
          <a:lstStyle/>
          <a:p>
            <a:r>
              <a:rPr lang="en-US" sz="2000" dirty="0" smtClean="0">
                <a:solidFill>
                  <a:schemeClr val="tx2"/>
                </a:solidFill>
              </a:rPr>
              <a:t> Channel period corresponding to Ring 3</a:t>
            </a:r>
            <a:endParaRPr lang="en-US" sz="2000" dirty="0">
              <a:solidFill>
                <a:schemeClr val="tx2"/>
              </a:solidFill>
            </a:endParaRPr>
          </a:p>
        </p:txBody>
      </p:sp>
      <p:pic>
        <p:nvPicPr>
          <p:cNvPr id="4" name="Content Placeholder 3" descr="sldp_line19feb11-000.eps"/>
          <p:cNvPicPr>
            <a:picLocks noGrp="1" noChangeAspect="1"/>
          </p:cNvPicPr>
          <p:nvPr>
            <p:ph idx="1"/>
          </p:nvPr>
        </p:nvPicPr>
        <mc:AlternateContent>
          <mc:Choice xmlns:ma="http://schemas.microsoft.com/office/mac/drawingml/2008/main" Requires="ma">
            <p:blipFill>
              <a:blip r:embed="rId2"/>
              <a:srcRect l="-26736" r="-26736"/>
              <a:stretch>
                <a:fillRect/>
              </a:stretch>
            </p:blipFill>
          </mc:Choice>
          <mc:Fallback>
            <p:blipFill>
              <a:blip r:embed="rId3"/>
              <a:srcRect l="-26736" r="-26736"/>
              <a:stretch>
                <a:fillRect/>
              </a:stretch>
            </p:blipFill>
          </mc:Fallback>
        </mc:AlternateConten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2418</TotalTime>
  <Words>718</Words>
  <Application>Microsoft Macintosh PowerPoint</Application>
  <PresentationFormat>On-screen Show (4:3)</PresentationFormat>
  <Paragraphs>77</Paragraphs>
  <Slides>13</Slides>
  <Notes>2</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Office Theme</vt:lpstr>
      <vt:lpstr>SOLENOID-DIPOLE MUON 6D COOLING LATTICES Al Garren Particle Beam Lasers  </vt:lpstr>
      <vt:lpstr>Outline </vt:lpstr>
      <vt:lpstr>Introduction </vt:lpstr>
      <vt:lpstr>Properties of the Lattices </vt:lpstr>
      <vt:lpstr>Slide 5</vt:lpstr>
      <vt:lpstr>                  Channel super-period corresponding to Ring 1</vt:lpstr>
      <vt:lpstr> Ring 2:  Period lattice of a 24 cell, 4 arc ring </vt:lpstr>
      <vt:lpstr> Channel period corresponding to Ring 2</vt:lpstr>
      <vt:lpstr> Channel period corresponding to Ring 3</vt:lpstr>
      <vt:lpstr>Conclusions </vt:lpstr>
      <vt:lpstr>Acknowledgments </vt:lpstr>
      <vt:lpstr> Synch Input  for Ring 1</vt:lpstr>
      <vt:lpstr>Slide 13</vt:lpstr>
    </vt:vector>
  </TitlesOfParts>
  <Company>LBNL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6D COOLING RING AND CHANNEL  SOLENOID-DIPOLE LATTICES  Al Garren  </dc:title>
  <dc:creator>Al Garren</dc:creator>
  <cp:lastModifiedBy>Al Garren</cp:lastModifiedBy>
  <cp:revision>24</cp:revision>
  <dcterms:created xsi:type="dcterms:W3CDTF">2011-03-03T20:00:07Z</dcterms:created>
  <dcterms:modified xsi:type="dcterms:W3CDTF">2011-03-04T15:30:28Z</dcterms:modified>
</cp:coreProperties>
</file>