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9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275" r:id="rId4"/>
    <p:sldId id="257" r:id="rId5"/>
    <p:sldId id="258" r:id="rId6"/>
    <p:sldId id="267" r:id="rId7"/>
    <p:sldId id="269" r:id="rId8"/>
    <p:sldId id="260" r:id="rId9"/>
    <p:sldId id="259" r:id="rId10"/>
    <p:sldId id="261" r:id="rId11"/>
    <p:sldId id="262" r:id="rId12"/>
    <p:sldId id="266" r:id="rId13"/>
    <p:sldId id="265" r:id="rId14"/>
    <p:sldId id="274" r:id="rId15"/>
    <p:sldId id="276" r:id="rId16"/>
    <p:sldId id="273" r:id="rId17"/>
    <p:sldId id="264" r:id="rId18"/>
    <p:sldId id="270" r:id="rId19"/>
    <p:sldId id="26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0295"/>
    <a:srgbClr val="1E2C93"/>
    <a:srgbClr val="2332A5"/>
    <a:srgbClr val="1F2B90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ocuments\muonsinc\10-SBIRs\DielectricLoadCavity\LossTangentV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Loss Tangent of Alumina Ceramics as a function</a:t>
            </a:r>
            <a:r>
              <a:rPr lang="en-US" sz="1200" baseline="0"/>
              <a:t> of temperature</a:t>
            </a:r>
            <a:endParaRPr lang="en-US" sz="12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Sheet1!$B$5</c:f>
              <c:strCache>
                <c:ptCount val="1"/>
                <c:pt idx="0">
                  <c:v>sapphire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Sheet1!$A$6:$A$10</c:f>
              <c:numCache>
                <c:formatCode>General</c:formatCode>
                <c:ptCount val="5"/>
                <c:pt idx="0">
                  <c:v>300.0</c:v>
                </c:pt>
                <c:pt idx="1">
                  <c:v>200.0</c:v>
                </c:pt>
                <c:pt idx="2">
                  <c:v>100.0</c:v>
                </c:pt>
                <c:pt idx="3">
                  <c:v>70.0</c:v>
                </c:pt>
                <c:pt idx="4">
                  <c:v>50.0</c:v>
                </c:pt>
              </c:numCache>
            </c:numRef>
          </c:xVal>
          <c:yVal>
            <c:numRef>
              <c:f>Sheet1!$B$6:$B$10</c:f>
              <c:numCache>
                <c:formatCode>0.00E+00</c:formatCode>
                <c:ptCount val="5"/>
                <c:pt idx="0">
                  <c:v>1.0E-5</c:v>
                </c:pt>
                <c:pt idx="1">
                  <c:v>6.0E-6</c:v>
                </c:pt>
                <c:pt idx="2">
                  <c:v>5.0E-7</c:v>
                </c:pt>
                <c:pt idx="3">
                  <c:v>1.0E-7</c:v>
                </c:pt>
                <c:pt idx="4">
                  <c:v>3.0E-8</c:v>
                </c:pt>
              </c:numCache>
            </c:numRef>
          </c:yVal>
        </c:ser>
        <c:ser>
          <c:idx val="1"/>
          <c:order val="1"/>
          <c:tx>
            <c:strRef>
              <c:f>Sheet1!$B$32</c:f>
              <c:strCache>
                <c:ptCount val="1"/>
                <c:pt idx="0">
                  <c:v>WESGO "warm"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Sheet1!$A$33:$A$40</c:f>
              <c:numCache>
                <c:formatCode>General</c:formatCode>
                <c:ptCount val="8"/>
                <c:pt idx="0">
                  <c:v>300.0</c:v>
                </c:pt>
                <c:pt idx="1">
                  <c:v>70.0</c:v>
                </c:pt>
                <c:pt idx="2">
                  <c:v>300.0</c:v>
                </c:pt>
                <c:pt idx="3">
                  <c:v>70.0</c:v>
                </c:pt>
                <c:pt idx="4">
                  <c:v>300.0</c:v>
                </c:pt>
                <c:pt idx="5">
                  <c:v>70.0</c:v>
                </c:pt>
              </c:numCache>
            </c:numRef>
          </c:xVal>
          <c:yVal>
            <c:numRef>
              <c:f>Sheet1!$B$33:$B$40</c:f>
              <c:numCache>
                <c:formatCode>0.00E+00</c:formatCode>
                <c:ptCount val="8"/>
                <c:pt idx="0">
                  <c:v>0.00021</c:v>
                </c:pt>
                <c:pt idx="1">
                  <c:v>4.6E-5</c:v>
                </c:pt>
              </c:numCache>
            </c:numRef>
          </c:yVal>
        </c:ser>
        <c:ser>
          <c:idx val="2"/>
          <c:order val="2"/>
          <c:tx>
            <c:strRef>
              <c:f>Sheet1!$C$32</c:f>
              <c:strCache>
                <c:ptCount val="1"/>
                <c:pt idx="0">
                  <c:v>Friatec "warm"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Sheet1!$A$33:$A$40</c:f>
              <c:numCache>
                <c:formatCode>General</c:formatCode>
                <c:ptCount val="8"/>
                <c:pt idx="0">
                  <c:v>300.0</c:v>
                </c:pt>
                <c:pt idx="1">
                  <c:v>70.0</c:v>
                </c:pt>
                <c:pt idx="2">
                  <c:v>300.0</c:v>
                </c:pt>
                <c:pt idx="3">
                  <c:v>70.0</c:v>
                </c:pt>
                <c:pt idx="4">
                  <c:v>300.0</c:v>
                </c:pt>
                <c:pt idx="5">
                  <c:v>70.0</c:v>
                </c:pt>
              </c:numCache>
            </c:numRef>
          </c:xVal>
          <c:yVal>
            <c:numRef>
              <c:f>Sheet1!$C$33:$C$40</c:f>
              <c:numCache>
                <c:formatCode>General</c:formatCode>
                <c:ptCount val="8"/>
                <c:pt idx="2" formatCode="0.00E+00">
                  <c:v>0.00047</c:v>
                </c:pt>
                <c:pt idx="3" formatCode="0.00E+00">
                  <c:v>6.0E-5</c:v>
                </c:pt>
              </c:numCache>
            </c:numRef>
          </c:yVal>
        </c:ser>
        <c:ser>
          <c:idx val="3"/>
          <c:order val="3"/>
          <c:tx>
            <c:strRef>
              <c:f>Sheet1!$D$32</c:f>
              <c:strCache>
                <c:ptCount val="1"/>
                <c:pt idx="0">
                  <c:v>WESGO "cold"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Sheet1!$A$33:$A$40</c:f>
              <c:numCache>
                <c:formatCode>General</c:formatCode>
                <c:ptCount val="8"/>
                <c:pt idx="0">
                  <c:v>300.0</c:v>
                </c:pt>
                <c:pt idx="1">
                  <c:v>70.0</c:v>
                </c:pt>
                <c:pt idx="2">
                  <c:v>300.0</c:v>
                </c:pt>
                <c:pt idx="3">
                  <c:v>70.0</c:v>
                </c:pt>
                <c:pt idx="4">
                  <c:v>300.0</c:v>
                </c:pt>
                <c:pt idx="5">
                  <c:v>70.0</c:v>
                </c:pt>
              </c:numCache>
            </c:numRef>
          </c:xVal>
          <c:yVal>
            <c:numRef>
              <c:f>Sheet1!$D$33:$D$40</c:f>
              <c:numCache>
                <c:formatCode>General</c:formatCode>
                <c:ptCount val="8"/>
                <c:pt idx="4" formatCode="0.00E+00">
                  <c:v>0.00048</c:v>
                </c:pt>
                <c:pt idx="5" formatCode="0.00E+00">
                  <c:v>4.4E-5</c:v>
                </c:pt>
              </c:numCache>
            </c:numRef>
          </c:yVal>
        </c:ser>
        <c:ser>
          <c:idx val="4"/>
          <c:order val="4"/>
          <c:tx>
            <c:strRef>
              <c:f>Sheet1!$E$32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Sheet1!$A$33:$A$40</c:f>
              <c:numCache>
                <c:formatCode>General</c:formatCode>
                <c:ptCount val="8"/>
                <c:pt idx="0">
                  <c:v>300.0</c:v>
                </c:pt>
                <c:pt idx="1">
                  <c:v>70.0</c:v>
                </c:pt>
                <c:pt idx="2">
                  <c:v>300.0</c:v>
                </c:pt>
                <c:pt idx="3">
                  <c:v>70.0</c:v>
                </c:pt>
                <c:pt idx="4">
                  <c:v>300.0</c:v>
                </c:pt>
                <c:pt idx="5">
                  <c:v>70.0</c:v>
                </c:pt>
              </c:numCache>
            </c:numRef>
          </c:xVal>
          <c:yVal>
            <c:numRef>
              <c:f>Sheet1!$E$33:$E$40</c:f>
              <c:numCache>
                <c:formatCode>General</c:formatCode>
                <c:ptCount val="8"/>
              </c:numCache>
            </c:numRef>
          </c:yVal>
        </c:ser>
        <c:axId val="538536088"/>
        <c:axId val="469200312"/>
      </c:scatterChart>
      <c:valAx>
        <c:axId val="538536088"/>
        <c:scaling>
          <c:orientation val="minMax"/>
          <c:max val="30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Temperature, K</a:t>
                </a:r>
              </a:p>
            </c:rich>
          </c:tx>
          <c:layout/>
        </c:title>
        <c:numFmt formatCode="General" sourceLinked="1"/>
        <c:tickLblPos val="nextTo"/>
        <c:crossAx val="469200312"/>
        <c:crossesAt val="1.0E-8"/>
        <c:crossBetween val="midCat"/>
      </c:valAx>
      <c:valAx>
        <c:axId val="469200312"/>
        <c:scaling>
          <c:logBase val="10.0"/>
          <c:orientation val="minMax"/>
          <c:max val="0.00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Loss Tangent</a:t>
                </a:r>
              </a:p>
            </c:rich>
          </c:tx>
          <c:layout/>
        </c:title>
        <c:numFmt formatCode="0.00E+00" sourceLinked="1"/>
        <c:tickLblPos val="nextTo"/>
        <c:crossAx val="538536088"/>
        <c:crosses val="autoZero"/>
        <c:crossBetween val="midCat"/>
      </c:valAx>
    </c:plotArea>
    <c:legend>
      <c:legendPos val="r"/>
      <c:legendEntry>
        <c:idx val="4"/>
        <c:delete val="1"/>
      </c:legendEntry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Relationship Id="rId3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BC84B-A46E-1C42-B61C-6F0BD3605259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6F17-E9C4-0C4B-A93A-0B74E937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C3B46-2D70-2B44-9A65-BD2210258B1B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9155-B7CD-2044-A37F-10EEB30F3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9155-B7CD-2044-A37F-10EEB30F33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F6D-10B7-914A-AF26-10C0C027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F6D-10B7-914A-AF26-10C0C027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100D-FCE5-E94A-B914-756507049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yonehara:Documents:doc:HCCgroup:hsmc_ky_041610.docx!OLE_LINK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6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wmf"/><Relationship Id="rId6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design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h</a:t>
            </a:r>
            <a:r>
              <a:rPr lang="en-US" dirty="0" smtClean="0"/>
              <a:t>elical cooling 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Katsuya Yonehara</a:t>
            </a:r>
          </a:p>
          <a:p>
            <a:r>
              <a:rPr lang="en-US" dirty="0" smtClean="0"/>
              <a:t>APC,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0450" y="6508750"/>
            <a:ext cx="463550" cy="274638"/>
          </a:xfrm>
        </p:spPr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029200"/>
            <a:ext cx="2641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Cryogenic operation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4040188" cy="639762"/>
          </a:xfrm>
        </p:spPr>
        <p:txBody>
          <a:bodyPr/>
          <a:lstStyle/>
          <a:p>
            <a:r>
              <a:rPr lang="en-US" dirty="0" smtClean="0"/>
              <a:t>Merit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163762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Low pressure gas wall</a:t>
            </a:r>
          </a:p>
          <a:p>
            <a:r>
              <a:rPr lang="en-US" dirty="0" smtClean="0"/>
              <a:t>High conductivity RF</a:t>
            </a:r>
          </a:p>
          <a:p>
            <a:pPr lvl="1"/>
            <a:r>
              <a:rPr lang="en-US" dirty="0" smtClean="0"/>
              <a:t>Less RF power dissipation</a:t>
            </a:r>
          </a:p>
          <a:p>
            <a:pPr lvl="1"/>
            <a:r>
              <a:rPr lang="en-US" dirty="0" smtClean="0"/>
              <a:t>Less peak power</a:t>
            </a:r>
          </a:p>
          <a:p>
            <a:pPr lvl="1">
              <a:buNone/>
            </a:pPr>
            <a:r>
              <a:rPr lang="en-US" dirty="0" smtClean="0"/>
              <a:t>Ex) Reduction factor 4.5 @ 77 K</a:t>
            </a:r>
          </a:p>
          <a:p>
            <a:r>
              <a:rPr lang="en-US" dirty="0" smtClean="0"/>
              <a:t>Low loss tangent</a:t>
            </a:r>
          </a:p>
          <a:p>
            <a:r>
              <a:rPr lang="en-US" dirty="0" smtClean="0"/>
              <a:t>Less temperature difference between RF cavity and SC magnet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/>
          <a:lstStyle/>
          <a:p>
            <a:r>
              <a:rPr lang="en-US" dirty="0" smtClean="0"/>
              <a:t>Disadvantage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/>
          <a:lstStyle/>
          <a:p>
            <a:r>
              <a:rPr lang="en-US" dirty="0" smtClean="0"/>
              <a:t>Complicate &amp; more cost</a:t>
            </a:r>
          </a:p>
          <a:p>
            <a:r>
              <a:rPr lang="en-US" dirty="0" smtClean="0"/>
              <a:t>State of many materials are liquid or solid at low temperature (limit on the species of </a:t>
            </a:r>
            <a:r>
              <a:rPr lang="en-US" dirty="0" err="1" smtClean="0"/>
              <a:t>dopant</a:t>
            </a:r>
            <a:r>
              <a:rPr lang="en-US" dirty="0" smtClean="0"/>
              <a:t> gas)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11274" y="914400"/>
            <a:ext cx="5815038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Possible temperature range</a:t>
            </a:r>
          </a:p>
          <a:p>
            <a:r>
              <a:rPr lang="en-US" dirty="0" smtClean="0"/>
              <a:t>55 Kelvin: Oxygen melting point &lt; T &lt; 80 Kelvin LN2 @ 1 </a:t>
            </a:r>
            <a:r>
              <a:rPr lang="en-US" dirty="0" err="1" smtClean="0"/>
              <a:t>atm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Compare RF power consumption in</a:t>
            </a:r>
            <a:br>
              <a:rPr lang="en-US" sz="3600" dirty="0" smtClean="0"/>
            </a:br>
            <a:r>
              <a:rPr lang="en-US" sz="3600" dirty="0" smtClean="0"/>
              <a:t>200 and 325 MHz base </a:t>
            </a:r>
            <a:r>
              <a:rPr lang="en-US" sz="3600" dirty="0" err="1" smtClean="0"/>
              <a:t>HCCs</a:t>
            </a:r>
            <a:endParaRPr lang="en-US" sz="3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371600"/>
          <a:ext cx="7315200" cy="356078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/>
                <a:gridCol w="990600"/>
                <a:gridCol w="914400"/>
                <a:gridCol w="914400"/>
                <a:gridCol w="1219200"/>
                <a:gridCol w="1066800"/>
                <a:gridCol w="1295400"/>
              </a:tblGrid>
              <a:tr h="5489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L</a:t>
                      </a:r>
                      <a:r>
                        <a:rPr lang="en-US" baseline="-25000" dirty="0" err="1" smtClean="0"/>
                        <a:t>cavity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cavity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Dissipation </a:t>
                      </a:r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peak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Stored</a:t>
                      </a:r>
                      <a:r>
                        <a:rPr lang="en-US" sz="1600" baseline="0" dirty="0" smtClean="0"/>
                        <a:t> 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Dissipation P</a:t>
                      </a:r>
                      <a:r>
                        <a:rPr lang="en-US" sz="1600" baseline="-25000" dirty="0" smtClean="0"/>
                        <a:t>ave</a:t>
                      </a:r>
                    </a:p>
                  </a:txBody>
                  <a:tcPr/>
                </a:tc>
              </a:tr>
              <a:tr h="351548">
                <a:tc>
                  <a:txBody>
                    <a:bodyPr/>
                    <a:lstStyle/>
                    <a:p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MV/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56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 cavities/</a:t>
                      </a:r>
                      <a:r>
                        <a:rPr lang="en-US" sz="1000" dirty="0" err="1" smtClean="0"/>
                        <a:t>λ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Rep</a:t>
                      </a:r>
                      <a:r>
                        <a:rPr lang="en-US" sz="1000" baseline="0" dirty="0" smtClean="0"/>
                        <a:t> rate = </a:t>
                      </a:r>
                      <a:r>
                        <a:rPr lang="en-US" sz="1000" dirty="0" smtClean="0"/>
                        <a:t>15</a:t>
                      </a:r>
                      <a:r>
                        <a:rPr lang="en-US" sz="1000" baseline="0" dirty="0" smtClean="0"/>
                        <a:t> Hz</a:t>
                      </a:r>
                      <a:endParaRPr lang="en-US" sz="1000" dirty="0"/>
                    </a:p>
                  </a:txBody>
                  <a:tcPr/>
                </a:tc>
              </a:tr>
              <a:tr h="351548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</a:tr>
              <a:tr h="346732"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351548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990600"/>
            <a:ext cx="168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STP condition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105400"/>
            <a:ext cx="6636703" cy="461665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Tried to find 20 kW/</a:t>
            </a:r>
            <a:r>
              <a:rPr lang="en-US" sz="2400" dirty="0" err="1" smtClean="0"/>
              <a:t>m</a:t>
            </a:r>
            <a:r>
              <a:rPr lang="en-US" sz="2400" dirty="0" smtClean="0"/>
              <a:t> @ 77 Kelvin of cooling power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7642" y="5638800"/>
            <a:ext cx="296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a special cooling system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" y="2793453"/>
            <a:ext cx="5041900" cy="4064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Force flow LN2 cooling system</a:t>
            </a:r>
            <a:endParaRPr lang="en-US" sz="3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0" y="1449391"/>
            <a:ext cx="1828800" cy="18288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552700" y="3508382"/>
            <a:ext cx="2781300" cy="31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" idx="4"/>
          </p:cNvCxnSpPr>
          <p:nvPr/>
        </p:nvCxnSpPr>
        <p:spPr>
          <a:xfrm rot="5400000" flipH="1" flipV="1">
            <a:off x="5219700" y="3392492"/>
            <a:ext cx="22860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221289" y="1334296"/>
            <a:ext cx="22860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552702" y="1220790"/>
            <a:ext cx="278050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6400" y="1831981"/>
            <a:ext cx="1752600" cy="1066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246314" y="1525587"/>
            <a:ext cx="612781" cy="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46310" y="3205171"/>
            <a:ext cx="612781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1981200"/>
            <a:ext cx="127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chiller </a:t>
            </a:r>
          </a:p>
          <a:p>
            <a:r>
              <a:rPr lang="en-US" dirty="0" smtClean="0"/>
              <a:t>&amp; circulator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>
            <a:off x="2743200" y="1298579"/>
            <a:ext cx="533400" cy="377821"/>
          </a:xfrm>
          <a:prstGeom prst="bentArrow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4763" y="2057400"/>
            <a:ext cx="89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RF </a:t>
            </a:r>
          </a:p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16200000">
            <a:off x="2663952" y="2976437"/>
            <a:ext cx="533400" cy="374904"/>
          </a:xfrm>
          <a:prstGeom prst="bentArrow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838200"/>
            <a:ext cx="161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inlet (66 K)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3135868"/>
            <a:ext cx="17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LN2 outlet (70 K)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442909" y="2793453"/>
          <a:ext cx="1054100" cy="279400"/>
        </p:xfrm>
        <a:graphic>
          <a:graphicData uri="http://schemas.openxmlformats.org/presentationml/2006/ole">
            <p:oleObj spid="_x0000_s22530" name="Equation" r:id="rId4" imgW="1054100" imgH="2794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40063" y="3245923"/>
            <a:ext cx="22343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/>
                <a:cs typeface="Times New Roman"/>
              </a:rPr>
              <a:t>m</a:t>
            </a:r>
            <a:r>
              <a:rPr lang="en-US" sz="1400" dirty="0" smtClean="0"/>
              <a:t>: LiN2 flow rate 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/s</a:t>
            </a:r>
          </a:p>
          <a:p>
            <a:r>
              <a:rPr lang="en-US" sz="1400" i="1" dirty="0" err="1" smtClean="0">
                <a:latin typeface="Times New Roman"/>
                <a:cs typeface="Times New Roman"/>
              </a:rPr>
              <a:t>c</a:t>
            </a:r>
            <a:r>
              <a:rPr lang="en-US" sz="1400" dirty="0" smtClean="0"/>
              <a:t>: Specific heat 2019 J/K/kg</a:t>
            </a:r>
          </a:p>
          <a:p>
            <a:r>
              <a:rPr lang="en-US" sz="1400" i="1" dirty="0" smtClean="0">
                <a:latin typeface="Times New Roman"/>
                <a:cs typeface="Times New Roman"/>
              </a:rPr>
              <a:t>ΔT</a:t>
            </a:r>
            <a:r>
              <a:rPr lang="en-US" sz="1400" dirty="0" smtClean="0"/>
              <a:t>: Temperature difference</a:t>
            </a:r>
          </a:p>
          <a:p>
            <a:r>
              <a:rPr lang="en-US" sz="1400" dirty="0" smtClean="0"/>
              <a:t>       (TLN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from 66.4 to 77 K)</a:t>
            </a:r>
          </a:p>
          <a:p>
            <a:r>
              <a:rPr lang="en-US" sz="1400" i="1" dirty="0" err="1" smtClean="0">
                <a:latin typeface="Times New Roman"/>
                <a:cs typeface="Times New Roman"/>
              </a:rPr>
              <a:t>ρ</a:t>
            </a:r>
            <a:r>
              <a:rPr lang="en-US" sz="1400" dirty="0" smtClean="0"/>
              <a:t>: Density 853 kg/m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4495800"/>
            <a:ext cx="245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~ 3 Litters/</a:t>
            </a:r>
            <a:r>
              <a:rPr lang="en-US" dirty="0" err="1" smtClean="0"/>
              <a:t>s</a:t>
            </a:r>
            <a:r>
              <a:rPr lang="en-US" dirty="0" smtClean="0"/>
              <a:t> @ΔT = 4K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6384" y="5715000"/>
            <a:ext cx="2667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Cooling efficiency of chiller: ~10 %</a:t>
            </a:r>
            <a:endParaRPr lang="en-US" sz="1400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matching section</a:t>
            </a:r>
            <a:endParaRPr lang="en-US" sz="36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Baseline design of matching section (transport beam from coaxial straight to helical structure) has been made</a:t>
            </a:r>
          </a:p>
          <a:p>
            <a:r>
              <a:rPr lang="en-US" sz="2400" dirty="0" smtClean="0"/>
              <a:t>Change HS coil center position adiabatically</a:t>
            </a:r>
          </a:p>
          <a:p>
            <a:r>
              <a:rPr lang="en-US" sz="2400" dirty="0" smtClean="0"/>
              <a:t>Tune longitudinal beta oscillation by changing the length of section and the current density of HS coil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66127" y="3200400"/>
          <a:ext cx="8120673" cy="1333500"/>
        </p:xfrm>
        <a:graphic>
          <a:graphicData uri="http://schemas.openxmlformats.org/presentationml/2006/ole">
            <p:oleObj spid="_x0000_s32770" name="Document" r:id="rId3" imgW="6032500" imgH="990600" progId="Word.Document.12">
              <p:link updateAutomatic="1"/>
            </p:oleObj>
          </a:graphicData>
        </a:graphic>
      </p:graphicFrame>
      <p:pic>
        <p:nvPicPr>
          <p:cNvPr id="27" name="Picture 2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2904066" cy="192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62400" y="4533900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Almost 100 % transmission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Longitudinal phase space grows </a:t>
            </a:r>
          </a:p>
          <a:p>
            <a:pPr>
              <a:buFont typeface="Arial"/>
              <a:buChar char="•"/>
            </a:pPr>
            <a:r>
              <a:rPr lang="en-US" dirty="0" smtClean="0"/>
              <a:t> This can be fixed by putting RF cavity in the section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Or tune phase slip factor</a:t>
            </a:r>
          </a:p>
          <a:p>
            <a:pPr>
              <a:buFont typeface="Arial"/>
              <a:buChar char="•"/>
            </a:pPr>
            <a:r>
              <a:rPr lang="en-US" dirty="0" smtClean="0"/>
              <a:t> Include pressure window effect in future study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Fill high pressurized gaseous hydrogen </a:t>
            </a:r>
            <a:br>
              <a:rPr lang="en-US" sz="3600" dirty="0" smtClean="0"/>
            </a:br>
            <a:r>
              <a:rPr lang="en-US" sz="3600" dirty="0" smtClean="0"/>
              <a:t>in RF cavity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GH2 is one of the best ionization cooling absorber</a:t>
            </a:r>
          </a:p>
          <a:p>
            <a:r>
              <a:rPr lang="en-US" sz="2400" dirty="0" smtClean="0"/>
              <a:t>GH2 is a buffer gas to suppress the breakdown</a:t>
            </a:r>
          </a:p>
          <a:p>
            <a:r>
              <a:rPr lang="en-US" sz="2400" dirty="0" smtClean="0"/>
              <a:t>In fact, high pressure GH2 filled cavity is insensitive with B field</a:t>
            </a:r>
          </a:p>
          <a:p>
            <a:r>
              <a:rPr lang="en-US" sz="2400" dirty="0" smtClean="0"/>
              <a:t>GH2 is a good coolant to keep temperature of cavity and RF window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Need more tests</a:t>
            </a:r>
          </a:p>
          <a:p>
            <a:r>
              <a:rPr lang="en-US" sz="2400" dirty="0" smtClean="0"/>
              <a:t>Beam loading effect with intense beam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Working group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182469"/>
            <a:ext cx="407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Original inventors &amp; analytic investigation</a:t>
            </a:r>
          </a:p>
          <a:p>
            <a:r>
              <a:rPr lang="en-US" dirty="0" err="1" smtClean="0"/>
              <a:t>Yaroslav</a:t>
            </a:r>
            <a:r>
              <a:rPr lang="en-US" dirty="0" smtClean="0"/>
              <a:t> </a:t>
            </a:r>
            <a:r>
              <a:rPr lang="en-US" dirty="0" err="1" smtClean="0"/>
              <a:t>Derbenev</a:t>
            </a:r>
            <a:r>
              <a:rPr lang="en-US" dirty="0" smtClean="0"/>
              <a:t>, Rolland Johnson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69746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homogeneous absorber filled HCC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847671"/>
            <a:ext cx="270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 tool developer</a:t>
            </a:r>
          </a:p>
          <a:p>
            <a:r>
              <a:rPr lang="en-US" dirty="0" smtClean="0"/>
              <a:t>Tom Roberts, Rick </a:t>
            </a:r>
            <a:r>
              <a:rPr lang="en-US" dirty="0" err="1" smtClean="0"/>
              <a:t>Fernow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494002"/>
            <a:ext cx="5548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Developer in simulation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Bogacz</a:t>
            </a:r>
            <a:r>
              <a:rPr lang="en-US" dirty="0" smtClean="0"/>
              <a:t>, Kevin Beard, Katsuya Yonehara</a:t>
            </a:r>
          </a:p>
          <a:p>
            <a:r>
              <a:rPr lang="en-US" dirty="0" smtClean="0"/>
              <a:t>Kevin Paul, Cary Yoshikawa, </a:t>
            </a:r>
            <a:r>
              <a:rPr lang="en-US" dirty="0" err="1" smtClean="0"/>
              <a:t>Valeri</a:t>
            </a:r>
            <a:r>
              <a:rPr lang="en-US" dirty="0" smtClean="0"/>
              <a:t> </a:t>
            </a:r>
            <a:r>
              <a:rPr lang="en-US" dirty="0" err="1" smtClean="0"/>
              <a:t>Balbekov</a:t>
            </a:r>
            <a:r>
              <a:rPr lang="en-US" dirty="0" smtClean="0"/>
              <a:t>, Dave </a:t>
            </a:r>
            <a:r>
              <a:rPr lang="en-US" dirty="0" err="1" smtClean="0"/>
              <a:t>Neuffer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475672"/>
            <a:ext cx="7060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Developer of beam elements</a:t>
            </a:r>
          </a:p>
          <a:p>
            <a:r>
              <a:rPr lang="en-US" dirty="0" smtClean="0"/>
              <a:t>RF: Mike </a:t>
            </a:r>
            <a:r>
              <a:rPr lang="en-US" dirty="0" err="1" smtClean="0"/>
              <a:t>Neubauer</a:t>
            </a:r>
            <a:r>
              <a:rPr lang="en-US" dirty="0" smtClean="0"/>
              <a:t>, Gennady Romanov, </a:t>
            </a:r>
            <a:r>
              <a:rPr lang="en-US" dirty="0" err="1" smtClean="0"/>
              <a:t>Milorad</a:t>
            </a:r>
            <a:r>
              <a:rPr lang="en-US" dirty="0" smtClean="0"/>
              <a:t> </a:t>
            </a:r>
            <a:r>
              <a:rPr lang="en-US" dirty="0" err="1" smtClean="0"/>
              <a:t>Popovic</a:t>
            </a:r>
            <a:r>
              <a:rPr lang="en-US" dirty="0" smtClean="0"/>
              <a:t>, Alvin </a:t>
            </a:r>
            <a:r>
              <a:rPr lang="en-US" dirty="0" err="1" smtClean="0"/>
              <a:t>Tollestrup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 Al </a:t>
            </a:r>
            <a:r>
              <a:rPr lang="en-US" dirty="0" err="1" smtClean="0"/>
              <a:t>Moretti</a:t>
            </a:r>
            <a:r>
              <a:rPr lang="en-US" dirty="0" smtClean="0"/>
              <a:t>, Moses </a:t>
            </a:r>
            <a:r>
              <a:rPr lang="en-US" dirty="0" smtClean="0"/>
              <a:t>Chung, Andreas </a:t>
            </a:r>
            <a:r>
              <a:rPr lang="en-US" dirty="0" err="1" smtClean="0"/>
              <a:t>Jansson</a:t>
            </a:r>
            <a:endParaRPr lang="en-US" dirty="0" smtClean="0"/>
          </a:p>
          <a:p>
            <a:r>
              <a:rPr lang="en-US" dirty="0" smtClean="0"/>
              <a:t>Magnet: Gene Flanagan, Steve Kahn, Vladimir </a:t>
            </a:r>
            <a:r>
              <a:rPr lang="en-US" dirty="0" err="1" smtClean="0"/>
              <a:t>Kashikhin</a:t>
            </a:r>
            <a:r>
              <a:rPr lang="en-US" dirty="0" smtClean="0"/>
              <a:t>, Mauricio Lopes, </a:t>
            </a:r>
          </a:p>
          <a:p>
            <a:r>
              <a:rPr lang="en-US" dirty="0" smtClean="0"/>
              <a:t>		Miao Yu, John Tompkins, Sasha </a:t>
            </a:r>
            <a:r>
              <a:rPr lang="en-US" dirty="0" err="1" smtClean="0"/>
              <a:t>Zlobin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 smtClean="0"/>
              <a:t>Kashikhin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design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Need more professional support to design practical channel to see</a:t>
            </a:r>
          </a:p>
          <a:p>
            <a:pPr lvl="1"/>
            <a:r>
              <a:rPr lang="en-US" dirty="0" smtClean="0"/>
              <a:t>Feasibility</a:t>
            </a:r>
          </a:p>
          <a:p>
            <a:pPr lvl="1"/>
            <a:r>
              <a:rPr lang="en-US" dirty="0" smtClean="0"/>
              <a:t>Cost estimate</a:t>
            </a:r>
          </a:p>
          <a:p>
            <a:r>
              <a:rPr lang="en-US" dirty="0" smtClean="0"/>
              <a:t>Need more tests</a:t>
            </a:r>
          </a:p>
          <a:p>
            <a:pPr lvl="1"/>
            <a:r>
              <a:rPr lang="en-US" dirty="0" smtClean="0"/>
              <a:t>High pressure RF cavity</a:t>
            </a:r>
          </a:p>
          <a:p>
            <a:pPr lvl="1"/>
            <a:r>
              <a:rPr lang="en-US" dirty="0" smtClean="0"/>
              <a:t>HS coil test</a:t>
            </a:r>
          </a:p>
          <a:p>
            <a:pPr lvl="1"/>
            <a:r>
              <a:rPr lang="en-US" dirty="0" smtClean="0"/>
              <a:t>6D cooling demonstration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022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Cooling in 200 MHz base HCC is as good as 325 MHz one</a:t>
            </a:r>
          </a:p>
          <a:p>
            <a:r>
              <a:rPr lang="en-US" sz="2400" dirty="0" smtClean="0"/>
              <a:t>Feasibility of helical solenoid coil</a:t>
            </a:r>
          </a:p>
          <a:p>
            <a:pPr lvl="1"/>
            <a:r>
              <a:rPr lang="en-US" sz="2000" dirty="0" smtClean="0"/>
              <a:t>Initial &amp;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 err="1" smtClean="0"/>
              <a:t>HCCs</a:t>
            </a:r>
            <a:r>
              <a:rPr lang="en-US" sz="2000" dirty="0" smtClean="0"/>
              <a:t> look will be ok </a:t>
            </a:r>
          </a:p>
          <a:p>
            <a:pPr lvl="1"/>
            <a:r>
              <a:rPr lang="en-US" sz="2000" dirty="0" smtClean="0"/>
              <a:t>Need more work on final HCC</a:t>
            </a:r>
          </a:p>
          <a:p>
            <a:pPr lvl="1"/>
            <a:r>
              <a:rPr lang="en-US" sz="2000" dirty="0" smtClean="0"/>
              <a:t>Great progress with Fermilab TD &amp; </a:t>
            </a:r>
            <a:r>
              <a:rPr lang="en-US" sz="2000" dirty="0" err="1" smtClean="0"/>
              <a:t>Muons</a:t>
            </a:r>
            <a:r>
              <a:rPr lang="en-US" sz="2000" dirty="0" smtClean="0"/>
              <a:t> Inc</a:t>
            </a:r>
            <a:endParaRPr lang="en-US" sz="1600" dirty="0" smtClean="0"/>
          </a:p>
          <a:p>
            <a:r>
              <a:rPr lang="en-US" sz="2400" dirty="0" smtClean="0"/>
              <a:t>Practical design of helical RF cavity</a:t>
            </a:r>
          </a:p>
          <a:p>
            <a:pPr lvl="1"/>
            <a:r>
              <a:rPr lang="en-US" sz="2000" dirty="0" smtClean="0"/>
              <a:t>Need to demonstrate high pressure RF cavity with beam!</a:t>
            </a:r>
          </a:p>
          <a:p>
            <a:pPr lvl="1"/>
            <a:r>
              <a:rPr lang="en-US" sz="2000" smtClean="0"/>
              <a:t>Find less </a:t>
            </a:r>
            <a:r>
              <a:rPr lang="en-US" sz="2000" dirty="0" smtClean="0"/>
              <a:t>expensive and low loss tangent ceramics</a:t>
            </a:r>
          </a:p>
          <a:p>
            <a:pPr lvl="1"/>
            <a:r>
              <a:rPr lang="en-US" sz="2000" dirty="0" smtClean="0"/>
              <a:t>Combine dielectric loaded and and re-entrant cavity to design new RF module</a:t>
            </a:r>
          </a:p>
          <a:p>
            <a:pPr lvl="1"/>
            <a:r>
              <a:rPr lang="en-US" sz="2000" dirty="0" smtClean="0"/>
              <a:t>Some progress with Fermilab TD &amp; </a:t>
            </a:r>
            <a:r>
              <a:rPr lang="en-US" sz="2000" dirty="0" err="1" smtClean="0"/>
              <a:t>Muons</a:t>
            </a:r>
            <a:r>
              <a:rPr lang="en-US" sz="2000" dirty="0" smtClean="0"/>
              <a:t> Inc</a:t>
            </a:r>
          </a:p>
          <a:p>
            <a:r>
              <a:rPr lang="en-US" sz="2400" dirty="0" smtClean="0"/>
              <a:t>Estimate RF power consumption</a:t>
            </a:r>
          </a:p>
          <a:p>
            <a:pPr lvl="1"/>
            <a:r>
              <a:rPr lang="en-US" sz="2000" dirty="0" smtClean="0"/>
              <a:t>Current design is too premature to see the cost and feasibility</a:t>
            </a:r>
          </a:p>
          <a:p>
            <a:r>
              <a:rPr lang="en-US" sz="2400" dirty="0" smtClean="0"/>
              <a:t>Design cryogenic system</a:t>
            </a:r>
          </a:p>
          <a:p>
            <a:pPr lvl="1"/>
            <a:r>
              <a:rPr lang="en-US" sz="2000" dirty="0" smtClean="0"/>
              <a:t>Force flow LN2 cooling system looks feasible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325 MHz harmonics base HCC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134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</a:t>
            </a:r>
            <a:endParaRPr lang="en-US" dirty="0"/>
          </a:p>
        </p:txBody>
      </p:sp>
      <p:pic>
        <p:nvPicPr>
          <p:cNvPr id="5" name="Picture 4" descr="fig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7411" y="1066799"/>
            <a:ext cx="7010400" cy="47358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5662187" y="2818606"/>
            <a:ext cx="6096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357669" y="1904206"/>
            <a:ext cx="4572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245405" y="3504406"/>
            <a:ext cx="4572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091417" y="3656806"/>
            <a:ext cx="4572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67781" y="1752600"/>
            <a:ext cx="1619282" cy="915194"/>
          </a:xfrm>
          <a:prstGeom prst="straightConnector1">
            <a:avLst/>
          </a:prstGeom>
          <a:ln w="127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9011" y="1447800"/>
            <a:ext cx="109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ν</a:t>
            </a:r>
            <a:r>
              <a:rPr lang="en-US" sz="1200" dirty="0" smtClean="0"/>
              <a:t> = 0.325 GHz</a:t>
            </a:r>
          </a:p>
          <a:p>
            <a:r>
              <a:rPr lang="en-US" sz="1200" dirty="0" err="1" smtClean="0"/>
              <a:t>λ</a:t>
            </a:r>
            <a:r>
              <a:rPr lang="en-US" sz="1200" dirty="0" smtClean="0"/>
              <a:t> = 1.0 – 0.8 </a:t>
            </a:r>
            <a:r>
              <a:rPr lang="en-US" sz="1200" dirty="0" err="1" smtClean="0"/>
              <a:t>m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339099" y="2801906"/>
            <a:ext cx="761206" cy="492982"/>
          </a:xfrm>
          <a:prstGeom prst="straightConnector1">
            <a:avLst/>
          </a:prstGeom>
          <a:ln w="127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2211" y="1824335"/>
            <a:ext cx="109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ν</a:t>
            </a:r>
            <a:r>
              <a:rPr lang="en-US" sz="1200" dirty="0" smtClean="0"/>
              <a:t> = 0.65 GHz</a:t>
            </a:r>
          </a:p>
          <a:p>
            <a:r>
              <a:rPr lang="en-US" sz="1200" dirty="0" err="1" smtClean="0"/>
              <a:t>λ</a:t>
            </a:r>
            <a:r>
              <a:rPr lang="en-US" sz="1200" dirty="0" smtClean="0"/>
              <a:t> = 0.5 – 0.3 </a:t>
            </a:r>
            <a:r>
              <a:rPr lang="en-US" sz="1200" dirty="0" err="1" smtClean="0"/>
              <a:t>m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16011" y="3581400"/>
            <a:ext cx="304800" cy="1589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5893" y="3348335"/>
            <a:ext cx="90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ν</a:t>
            </a:r>
            <a:r>
              <a:rPr lang="en-US" sz="1200" dirty="0" smtClean="0"/>
              <a:t> = 1.3 GHz</a:t>
            </a:r>
          </a:p>
          <a:p>
            <a:r>
              <a:rPr lang="en-US" sz="1200" dirty="0" err="1" smtClean="0"/>
              <a:t>λ</a:t>
            </a:r>
            <a:r>
              <a:rPr lang="en-US" sz="1200" dirty="0" smtClean="0"/>
              <a:t> = 0.3 </a:t>
            </a:r>
            <a:r>
              <a:rPr lang="en-US" sz="1200" dirty="0" err="1" smtClean="0"/>
              <a:t>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530611" y="1981200"/>
            <a:ext cx="138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0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2664023"/>
            <a:ext cx="138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40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816423"/>
            <a:ext cx="138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86 %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49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0411" y="3121223"/>
            <a:ext cx="147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73 %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129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25611" y="3502223"/>
            <a:ext cx="147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66 %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219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44015" y="3867912"/>
            <a:ext cx="147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303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58386" y="5802638"/>
            <a:ext cx="2185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 GH2 pressure = 160 </a:t>
            </a:r>
            <a:r>
              <a:rPr lang="en-US" sz="1400" dirty="0" err="1" smtClean="0">
                <a:latin typeface="Palatino"/>
                <a:cs typeface="Palatino"/>
              </a:rPr>
              <a:t>atm</a:t>
            </a:r>
            <a:endParaRPr lang="en-US" sz="1400" dirty="0" smtClean="0">
              <a:latin typeface="Palatino"/>
              <a:cs typeface="Palatino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 60 </a:t>
            </a:r>
            <a:r>
              <a:rPr lang="en-US" sz="1400" dirty="0" err="1" smtClean="0">
                <a:latin typeface="Palatino"/>
                <a:cs typeface="Palatino"/>
              </a:rPr>
              <a:t>μm</a:t>
            </a:r>
            <a:r>
              <a:rPr lang="en-US" sz="1400" dirty="0" smtClean="0">
                <a:latin typeface="Palatino"/>
                <a:cs typeface="Palatino"/>
              </a:rPr>
              <a:t> Be RF window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 E ~ 27 MV/</a:t>
            </a:r>
            <a:r>
              <a:rPr lang="en-US" sz="1400" dirty="0" err="1" smtClean="0">
                <a:latin typeface="Palatino"/>
                <a:cs typeface="Palatino"/>
              </a:rPr>
              <a:t>m</a:t>
            </a:r>
            <a:endParaRPr lang="en-US" sz="1400" dirty="0" smtClean="0">
              <a:latin typeface="Palatino"/>
              <a:cs typeface="Palati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5357" y="4191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2895600"/>
            <a:ext cx="85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REMEX</a:t>
            </a:r>
            <a:endParaRPr lang="en-US" dirty="0"/>
          </a:p>
        </p:txBody>
      </p:sp>
      <p:sp>
        <p:nvSpPr>
          <p:cNvPr id="25" name="Multiply 24"/>
          <p:cNvSpPr/>
          <p:nvPr/>
        </p:nvSpPr>
        <p:spPr>
          <a:xfrm>
            <a:off x="7424928" y="2514600"/>
            <a:ext cx="304800" cy="307777"/>
          </a:xfrm>
          <a:prstGeom prst="mathMultiply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2667000" y="1447800"/>
            <a:ext cx="304800" cy="307777"/>
          </a:xfrm>
          <a:prstGeom prst="mathMultiply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27156" y="1143000"/>
            <a:ext cx="1555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alatino"/>
                <a:cs typeface="Palatino"/>
              </a:rPr>
              <a:t>Goal phase space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2438400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alatino"/>
                <a:cs typeface="Palatino"/>
              </a:rPr>
              <a:t>Study2a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2895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Show result of 200 MHz base HCC simulation by using analytical electromagnetic field</a:t>
            </a:r>
          </a:p>
          <a:p>
            <a:pPr lvl="1"/>
            <a:r>
              <a:rPr lang="en-US" sz="2400" dirty="0" smtClean="0"/>
              <a:t>To demonstrate cooling efficiency and compare with other cooling channels</a:t>
            </a:r>
          </a:p>
          <a:p>
            <a:r>
              <a:rPr lang="en-US" sz="2800" dirty="0" smtClean="0"/>
              <a:t>Show beam &amp; lattice parameter list</a:t>
            </a:r>
          </a:p>
          <a:p>
            <a:pPr lvl="1"/>
            <a:r>
              <a:rPr lang="en-US" sz="2400" dirty="0" smtClean="0"/>
              <a:t>To find out what is critical parts in channel</a:t>
            </a:r>
          </a:p>
          <a:p>
            <a:r>
              <a:rPr lang="en-US" sz="2800" dirty="0" smtClean="0"/>
              <a:t>No cost estimation of HCC made yet but made some practical design of beam elements</a:t>
            </a:r>
          </a:p>
          <a:p>
            <a:pPr lvl="1"/>
            <a:r>
              <a:rPr lang="en-US" sz="2400" dirty="0" smtClean="0"/>
              <a:t>Demonstrate tolerance of helical solenoid (HS) coil</a:t>
            </a:r>
          </a:p>
          <a:p>
            <a:pPr lvl="1"/>
            <a:r>
              <a:rPr lang="en-US" sz="2400" dirty="0" smtClean="0"/>
              <a:t>Estimate RF power dissipation and possible cryogenics</a:t>
            </a:r>
          </a:p>
          <a:p>
            <a:pPr lvl="1"/>
            <a:r>
              <a:rPr lang="en-US" sz="2400" dirty="0" smtClean="0"/>
              <a:t>Possible RF cavity to incorporate into the HS magnet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3943"/>
            <a:ext cx="7080250" cy="594065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Helical Cooling Channel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100D-FCE5-E94A-B914-7565070490B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7881679" cy="556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400" y="5791200"/>
            <a:ext cx="480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periodic structure ⇒ Large beam phase space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200 MHz base HCC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ferneu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8050" y="914400"/>
            <a:ext cx="7321550" cy="487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9185" y="5867400"/>
            <a:ext cx="516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PIC=Parametric resonance Ionization Cooling channel</a:t>
            </a:r>
          </a:p>
          <a:p>
            <a:r>
              <a:rPr lang="en-US" dirty="0" smtClean="0"/>
              <a:t>REMEX=Reverse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err="1" smtClean="0"/>
              <a:t>EXchange</a:t>
            </a:r>
            <a:r>
              <a:rPr lang="en-US" dirty="0" smtClean="0"/>
              <a:t> channel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849868"/>
            <a:ext cx="313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Analytical Electromagnetic field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Cooling efficiency in 200 MHz base HCC</a:t>
            </a:r>
            <a:endParaRPr lang="en-US" sz="3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emittanceinH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5835" y="739895"/>
            <a:ext cx="4773365" cy="2917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1" y="8382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Use analytical Electromagnetic field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There is an RF window between two </a:t>
            </a:r>
          </a:p>
          <a:p>
            <a:r>
              <a:rPr lang="en-US" dirty="0" smtClean="0"/>
              <a:t>   RF cavities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 0.12, 0.08, 0.06 mm thick Be window </a:t>
            </a:r>
          </a:p>
          <a:p>
            <a:r>
              <a:rPr lang="en-US" dirty="0" smtClean="0"/>
              <a:t>   in 200, 400, and 800 MHz </a:t>
            </a:r>
            <a:r>
              <a:rPr lang="en-US" dirty="0" err="1" smtClean="0"/>
              <a:t>HCCs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respectively</a:t>
            </a:r>
          </a:p>
          <a:p>
            <a:pPr>
              <a:buFont typeface="Arial"/>
              <a:buChar char="•"/>
            </a:pPr>
            <a:r>
              <a:rPr lang="en-US" dirty="0" smtClean="0"/>
              <a:t> GH2 pressure = 160 </a:t>
            </a:r>
            <a:r>
              <a:rPr lang="en-US" dirty="0" err="1" smtClean="0"/>
              <a:t>atm</a:t>
            </a:r>
            <a:r>
              <a:rPr lang="en-US" dirty="0" smtClean="0"/>
              <a:t> @ STP</a:t>
            </a:r>
          </a:p>
          <a:p>
            <a:pPr>
              <a:buFont typeface="Arial"/>
              <a:buChar char="•"/>
            </a:pPr>
            <a:r>
              <a:rPr lang="en-US" dirty="0" smtClean="0"/>
              <a:t> Phase space matching between two </a:t>
            </a:r>
          </a:p>
          <a:p>
            <a:r>
              <a:rPr lang="en-US" dirty="0" smtClean="0"/>
              <a:t>   helices is NOT optimized</a:t>
            </a:r>
          </a:p>
          <a:p>
            <a:pPr>
              <a:buFont typeface="Arial"/>
              <a:buChar char="•"/>
            </a:pPr>
            <a:r>
              <a:rPr lang="en-US" dirty="0" smtClean="0"/>
              <a:t> Main beam loss mechanism is due to </a:t>
            </a:r>
          </a:p>
          <a:p>
            <a:r>
              <a:rPr lang="en-US" dirty="0" smtClean="0"/>
              <a:t>   mismatching in longitudinal phase space</a:t>
            </a:r>
          </a:p>
          <a:p>
            <a:pPr>
              <a:buFont typeface="Arial"/>
              <a:buChar char="•"/>
            </a:pPr>
            <a:r>
              <a:rPr lang="en-US" dirty="0" smtClean="0"/>
              <a:t> Nevertheless, we observe similar cooling</a:t>
            </a:r>
          </a:p>
          <a:p>
            <a:r>
              <a:rPr lang="en-US" dirty="0" smtClean="0"/>
              <a:t>   performance as in 325 MHz base HCC </a:t>
            </a:r>
          </a:p>
          <a:p>
            <a:r>
              <a:rPr lang="en-US" dirty="0" smtClean="0"/>
              <a:t>   (see backup slide)</a:t>
            </a:r>
            <a:endParaRPr lang="en-US" dirty="0"/>
          </a:p>
        </p:txBody>
      </p:sp>
      <p:pic>
        <p:nvPicPr>
          <p:cNvPr id="7" name="Picture 6" descr="tra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5835" y="3657600"/>
            <a:ext cx="4785760" cy="31242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Parameter list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397000"/>
          <a:ext cx="8763001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533400"/>
                <a:gridCol w="685800"/>
                <a:gridCol w="685800"/>
                <a:gridCol w="609600"/>
                <a:gridCol w="838200"/>
                <a:gridCol w="609600"/>
                <a:gridCol w="533400"/>
                <a:gridCol w="609600"/>
                <a:gridCol w="914400"/>
                <a:gridCol w="685800"/>
                <a:gridCol w="8382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dirty="0" smtClean="0"/>
                        <a:t>’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bz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ν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λ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ε</a:t>
                      </a:r>
                      <a:r>
                        <a:rPr lang="en-US" baseline="-25000" dirty="0" err="1" smtClean="0"/>
                        <a:t>μ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ε</a:t>
                      </a:r>
                      <a:r>
                        <a:rPr lang="en-US" baseline="-25000" dirty="0" smtClean="0"/>
                        <a:t>6D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MV/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 </a:t>
                      </a:r>
                      <a:r>
                        <a:rPr lang="en-US" dirty="0" err="1" smtClean="0"/>
                        <a:t>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Channel</a:t>
                      </a:r>
                      <a:r>
                        <a:rPr lang="en-US" sz="1000" baseline="0" dirty="0" smtClean="0"/>
                        <a:t> length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@ ref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@ 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@ ref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</a:t>
                      </a:r>
                      <a:r>
                        <a:rPr lang="en-US" sz="1000" baseline="-25000" dirty="0" err="1" smtClean="0"/>
                        <a:t>⊥</a:t>
                      </a:r>
                      <a:r>
                        <a:rPr lang="en-US" sz="1000" dirty="0" err="1" smtClean="0"/>
                        <a:t>/p</a:t>
                      </a:r>
                      <a:r>
                        <a:rPr lang="en-US" sz="1000" baseline="-25000" dirty="0" err="1" smtClean="0"/>
                        <a:t>z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Trans-</a:t>
                      </a:r>
                    </a:p>
                    <a:p>
                      <a:r>
                        <a:rPr lang="en-US" sz="1000" dirty="0" smtClean="0"/>
                        <a:t>mission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RMS normalized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Estimate RF parameter</a:t>
            </a:r>
            <a:endParaRPr lang="en-US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000760"/>
          <a:ext cx="8610600" cy="319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9600"/>
                <a:gridCol w="609600"/>
                <a:gridCol w="533400"/>
                <a:gridCol w="533400"/>
                <a:gridCol w="609600"/>
                <a:gridCol w="838200"/>
                <a:gridCol w="685800"/>
                <a:gridCol w="762000"/>
                <a:gridCol w="1143000"/>
                <a:gridCol w="914400"/>
                <a:gridCol w="1371600"/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λ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L</a:t>
                      </a:r>
                      <a:r>
                        <a:rPr lang="en-US" baseline="-25000" dirty="0" err="1" smtClean="0"/>
                        <a:t>cavity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cavity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Dissipation </a:t>
                      </a:r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peak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Stored</a:t>
                      </a:r>
                      <a:r>
                        <a:rPr lang="en-US" sz="1600" baseline="0" dirty="0" smtClean="0"/>
                        <a:t> 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Dissipation P</a:t>
                      </a:r>
                      <a:r>
                        <a:rPr lang="en-US" sz="1600" baseline="-25000" dirty="0" smtClean="0"/>
                        <a:t>ave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MV/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MW/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kW/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Channel</a:t>
                      </a:r>
                      <a:r>
                        <a:rPr lang="en-US" sz="1000" baseline="0" dirty="0" smtClean="0"/>
                        <a:t> length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 cavities/</a:t>
                      </a:r>
                      <a:r>
                        <a:rPr lang="en-US" sz="1000" dirty="0" err="1" smtClean="0"/>
                        <a:t>λ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Rep</a:t>
                      </a:r>
                      <a:r>
                        <a:rPr lang="en-US" sz="1000" baseline="0" dirty="0" smtClean="0"/>
                        <a:t> rate = </a:t>
                      </a:r>
                      <a:r>
                        <a:rPr lang="en-US" sz="1000" dirty="0" smtClean="0"/>
                        <a:t>15</a:t>
                      </a:r>
                      <a:r>
                        <a:rPr lang="en-US" sz="1000" baseline="0" dirty="0" smtClean="0"/>
                        <a:t> Hz</a:t>
                      </a:r>
                      <a:endParaRPr lang="en-US" sz="10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1532" y="4572000"/>
            <a:ext cx="6944291" cy="369332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Based on NRF (Cu, </a:t>
            </a:r>
            <a:r>
              <a:rPr lang="en-US" dirty="0" err="1" smtClean="0"/>
              <a:t>σ</a:t>
            </a:r>
            <a:r>
              <a:rPr lang="en-US" dirty="0" smtClean="0"/>
              <a:t>=5.8×10</a:t>
            </a:r>
            <a:r>
              <a:rPr lang="en-US" baseline="30000" dirty="0" smtClean="0"/>
              <a:t>8</a:t>
            </a:r>
            <a:r>
              <a:rPr lang="en-US" dirty="0" smtClean="0"/>
              <a:t> mho/</a:t>
            </a:r>
            <a:r>
              <a:rPr lang="en-US" dirty="0" err="1" smtClean="0"/>
              <a:t>m@room</a:t>
            </a:r>
            <a:r>
              <a:rPr lang="en-US" dirty="0" smtClean="0"/>
              <a:t> temperature) pillbox cavity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827088" y="5037138"/>
          <a:ext cx="1322387" cy="554037"/>
        </p:xfrm>
        <a:graphic>
          <a:graphicData uri="http://schemas.openxmlformats.org/presentationml/2006/ole">
            <p:oleObj spid="_x0000_s26626" name="Equation" r:id="rId3" imgW="939800" imgH="4064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09084" y="5791200"/>
          <a:ext cx="1168400" cy="584200"/>
        </p:xfrm>
        <a:graphic>
          <a:graphicData uri="http://schemas.openxmlformats.org/presentationml/2006/ole">
            <p:oleObj spid="_x0000_s26627" name="Equation" r:id="rId4" imgW="838200" imgH="40640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514600" y="5029200"/>
          <a:ext cx="3454400" cy="685800"/>
        </p:xfrm>
        <a:graphic>
          <a:graphicData uri="http://schemas.openxmlformats.org/presentationml/2006/ole">
            <p:oleObj spid="_x0000_s26628" name="Equation" r:id="rId5" imgW="2400300" imgH="482600" progId="Equation.3">
              <p:embed/>
            </p:oleObj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514600" y="5791200"/>
            <a:ext cx="31369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418089" y="5029200"/>
          <a:ext cx="1000125" cy="571500"/>
        </p:xfrm>
        <a:graphic>
          <a:graphicData uri="http://schemas.openxmlformats.org/presentationml/2006/ole">
            <p:oleObj spid="_x0000_s26630" name="Equation" r:id="rId8" imgW="711200" imgH="4191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20339" y="41910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P</a:t>
            </a:r>
            <a:r>
              <a:rPr lang="en-US" baseline="-25000" dirty="0" smtClean="0"/>
              <a:t>ave</a:t>
            </a:r>
            <a:r>
              <a:rPr lang="en-US" dirty="0" smtClean="0"/>
              <a:t>: 2.2 MW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0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Tolerance of helical solenoid magnet</a:t>
            </a:r>
            <a:endParaRPr lang="en-US" sz="36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410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1"/>
            <a:ext cx="4648200" cy="213359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1350264" y="1751806"/>
            <a:ext cx="76200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649698" y="1942306"/>
            <a:ext cx="38100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569720" y="1751012"/>
            <a:ext cx="76200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1524000"/>
            <a:ext cx="587470" cy="158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1826418"/>
            <a:ext cx="587470" cy="158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03330" y="1524000"/>
            <a:ext cx="587470" cy="158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1828006"/>
            <a:ext cx="587470" cy="158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1143000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751806"/>
            <a:ext cx="30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CE6F2"/>
                </a:solidFill>
              </a:rPr>
              <a:t>β</a:t>
            </a:r>
            <a:endParaRPr lang="en-US" dirty="0">
              <a:solidFill>
                <a:srgbClr val="DCE6F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8562" y="3754903"/>
            <a:ext cx="216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 </a:t>
            </a:r>
            <a:r>
              <a:rPr lang="en-US" dirty="0" err="1" smtClean="0"/>
              <a:t>spacial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occupancy rate = </a:t>
            </a:r>
            <a:r>
              <a:rPr lang="en-US" dirty="0" err="1" smtClean="0"/>
              <a:t>β/α</a:t>
            </a:r>
            <a:endParaRPr lang="en-US" dirty="0"/>
          </a:p>
        </p:txBody>
      </p:sp>
      <p:pic>
        <p:nvPicPr>
          <p:cNvPr id="17" name="Picture 16" descr="tuneHS091102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4261" y="3429000"/>
            <a:ext cx="4568601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191000"/>
            <a:ext cx="8130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30.0 %</a:t>
            </a:r>
          </a:p>
          <a:p>
            <a:r>
              <a:rPr lang="en-US" dirty="0" smtClean="0"/>
              <a:t>37.5 %</a:t>
            </a:r>
          </a:p>
          <a:p>
            <a:r>
              <a:rPr lang="en-US" dirty="0" smtClean="0"/>
              <a:t>50.0 %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16157" y="506866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15.0 %</a:t>
            </a:r>
          </a:p>
          <a:p>
            <a:r>
              <a:rPr lang="en-US" dirty="0" smtClean="0"/>
              <a:t>22.5 %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276600"/>
            <a:ext cx="3352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990600"/>
            <a:ext cx="3429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914400" y="773668"/>
            <a:ext cx="336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Tolerance in longitudinal direction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609600"/>
            <a:ext cx="322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Tolerance in transverse direction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1905000"/>
            <a:ext cx="1156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HS coil radius</a:t>
            </a:r>
          </a:p>
          <a:p>
            <a:r>
              <a:rPr lang="en-US" sz="1400" dirty="0" smtClean="0"/>
              <a:t>dependence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77000" y="3971925"/>
            <a:ext cx="1304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HS coil position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r</a:t>
            </a:r>
            <a:r>
              <a:rPr lang="en-US" sz="1400" dirty="0" smtClean="0"/>
              <a:t> offset from </a:t>
            </a:r>
          </a:p>
          <a:p>
            <a:r>
              <a:rPr lang="en-US" sz="1400" dirty="0" smtClean="0"/>
              <a:t>magnet center)</a:t>
            </a:r>
          </a:p>
          <a:p>
            <a:r>
              <a:rPr lang="en-US" sz="1400" dirty="0" smtClean="0"/>
              <a:t>dependence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3352800"/>
            <a:ext cx="19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Chromaticity curve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38200" y="5181600"/>
            <a:ext cx="2631287" cy="92333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change up to 30 %</a:t>
            </a:r>
          </a:p>
          <a:p>
            <a:r>
              <a:rPr lang="en-US" dirty="0" smtClean="0"/>
              <a:t>70 % of space will be used </a:t>
            </a:r>
          </a:p>
          <a:p>
            <a:r>
              <a:rPr lang="en-US" dirty="0" smtClean="0"/>
              <a:t>for infrastructure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7800" y="6211669"/>
            <a:ext cx="5855727" cy="646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HS coil has a better cooling performance than analytical field </a:t>
            </a:r>
          </a:p>
          <a:p>
            <a:r>
              <a:rPr lang="en-US" dirty="0" smtClean="0"/>
              <a:t>because of better uniformity of field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16344" y="5725180"/>
            <a:ext cx="3275256" cy="52322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Transverse geometry study suggests</a:t>
            </a:r>
          </a:p>
          <a:p>
            <a:r>
              <a:rPr lang="en-US" sz="1400" dirty="0" smtClean="0"/>
              <a:t>optimum HS coil shape may not be a circle</a:t>
            </a:r>
          </a:p>
        </p:txBody>
      </p:sp>
      <p:cxnSp>
        <p:nvCxnSpPr>
          <p:cNvPr id="36" name="Straight Arrow Connector 35"/>
          <p:cNvCxnSpPr>
            <a:stCxn id="18" idx="3"/>
          </p:cNvCxnSpPr>
          <p:nvPr/>
        </p:nvCxnSpPr>
        <p:spPr>
          <a:xfrm flipV="1">
            <a:off x="1803643" y="4572000"/>
            <a:ext cx="329957" cy="806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RF cavity in HS magnet</a:t>
            </a:r>
            <a:endParaRPr lang="en-US" sz="3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2/28/11 - 3/04/11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A100D-FCE5-E94A-B914-7565070490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204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Dielectric loaded RF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5633" y="838200"/>
            <a:ext cx="146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Re-entrant RF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990600"/>
            <a:ext cx="1553346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40" y="1245031"/>
            <a:ext cx="4949559" cy="3250769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0" y="3581400"/>
          <a:ext cx="4038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248400"/>
            <a:ext cx="39187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-25000" dirty="0" smtClean="0"/>
              <a:t>77K</a:t>
            </a:r>
            <a:r>
              <a:rPr lang="en-US" sz="1600" dirty="0" smtClean="0"/>
              <a:t> ~ 20,000 for full ceramic loaded cavity</a:t>
            </a:r>
          </a:p>
          <a:p>
            <a:r>
              <a:rPr lang="en-US" sz="1600" dirty="0" smtClean="0"/>
              <a:t>Optimization (shape, material, etc) is needed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66593" y="4419600"/>
            <a:ext cx="3463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HS coil will be located in the nose cone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65986" y="5410200"/>
            <a:ext cx="3239814" cy="646331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Practical helical RF cavity will be </a:t>
            </a:r>
          </a:p>
          <a:p>
            <a:r>
              <a:rPr lang="en-US" dirty="0" smtClean="0"/>
              <a:t>combined both concepts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2011, Design study of HCC, K. Yonehara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1855</Words>
  <Application>Microsoft Macintosh PowerPoint</Application>
  <PresentationFormat>On-screen Show (4:3)</PresentationFormat>
  <Paragraphs>459</Paragraphs>
  <Slides>20</Slides>
  <Notes>1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Macintosh HD:Users:yonehara:Documents:doc:HCCgroup:hsmc_ky_041610.docx!OLE_LINK1</vt:lpstr>
      <vt:lpstr>Equation</vt:lpstr>
      <vt:lpstr>Practical design  of helical cooling channel</vt:lpstr>
      <vt:lpstr>Outline</vt:lpstr>
      <vt:lpstr>Helical Cooling Channel</vt:lpstr>
      <vt:lpstr>200 MHz base HCC</vt:lpstr>
      <vt:lpstr>Cooling efficiency in 200 MHz base HCC</vt:lpstr>
      <vt:lpstr>Parameter list</vt:lpstr>
      <vt:lpstr>Estimate RF parameter</vt:lpstr>
      <vt:lpstr>Tolerance of helical solenoid magnet</vt:lpstr>
      <vt:lpstr>RF cavity in HS magnet</vt:lpstr>
      <vt:lpstr>Cryogenic operation</vt:lpstr>
      <vt:lpstr>Compare RF power consumption in 200 and 325 MHz base HCCs</vt:lpstr>
      <vt:lpstr>Force flow LN2 cooling system</vt:lpstr>
      <vt:lpstr>Study matching section</vt:lpstr>
      <vt:lpstr>Fill high pressurized gaseous hydrogen  in RF cavity</vt:lpstr>
      <vt:lpstr>Working group</vt:lpstr>
      <vt:lpstr>Current design issue</vt:lpstr>
      <vt:lpstr>Conclusion</vt:lpstr>
      <vt:lpstr>Backup slide</vt:lpstr>
      <vt:lpstr>325 MHz harmonics base HCC</vt:lpstr>
      <vt:lpstr>Slide 20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helical cooling channel design study</dc:title>
  <dc:creator>Katsuya Yonehara</dc:creator>
  <cp:lastModifiedBy>Katsuya Yonehara</cp:lastModifiedBy>
  <cp:revision>97</cp:revision>
  <dcterms:created xsi:type="dcterms:W3CDTF">2011-03-01T15:07:50Z</dcterms:created>
  <dcterms:modified xsi:type="dcterms:W3CDTF">2011-03-01T15:09:22Z</dcterms:modified>
</cp:coreProperties>
</file>