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343" r:id="rId4"/>
    <p:sldId id="395" r:id="rId5"/>
    <p:sldId id="374" r:id="rId6"/>
    <p:sldId id="391" r:id="rId7"/>
    <p:sldId id="393" r:id="rId8"/>
    <p:sldId id="394" r:id="rId9"/>
    <p:sldId id="375" r:id="rId10"/>
    <p:sldId id="358" r:id="rId11"/>
    <p:sldId id="373" r:id="rId12"/>
    <p:sldId id="376" r:id="rId13"/>
    <p:sldId id="389" r:id="rId14"/>
    <p:sldId id="390" r:id="rId15"/>
    <p:sldId id="378" r:id="rId16"/>
    <p:sldId id="379" r:id="rId17"/>
    <p:sldId id="380" r:id="rId18"/>
    <p:sldId id="383" r:id="rId19"/>
    <p:sldId id="384" r:id="rId20"/>
    <p:sldId id="385" r:id="rId21"/>
    <p:sldId id="386" r:id="rId22"/>
    <p:sldId id="377" r:id="rId23"/>
    <p:sldId id="387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FF0000"/>
    <a:srgbClr val="0000FF"/>
    <a:srgbClr val="FF1F1F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0" autoAdjust="0"/>
    <p:restoredTop sz="93995" autoAdjust="0"/>
  </p:normalViewPr>
  <p:slideViewPr>
    <p:cSldViewPr snapToGrid="0">
      <p:cViewPr varScale="1">
        <p:scale>
          <a:sx n="80" d="100"/>
          <a:sy n="8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260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3024"/>
        <p:guide pos="2303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8try\8try\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48216279071336"/>
          <c:y val="0"/>
          <c:w val="0.72017471409883105"/>
          <c:h val="0.85199857555494063"/>
        </c:manualLayout>
      </c:layout>
      <c:scatterChart>
        <c:scatterStyle val="lineMarker"/>
        <c:ser>
          <c:idx val="0"/>
          <c:order val="0"/>
          <c:tx>
            <c:v>All mu</c:v>
          </c:tx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ecalc9f!$N$1:$N$232</c:f>
              <c:numCache>
                <c:formatCode>0.00E+00</c:formatCode>
                <c:ptCount val="232"/>
                <c:pt idx="0">
                  <c:v>87.77</c:v>
                </c:pt>
                <c:pt idx="1">
                  <c:v>357.3</c:v>
                </c:pt>
                <c:pt idx="2">
                  <c:v>1975</c:v>
                </c:pt>
                <c:pt idx="3">
                  <c:v>2790</c:v>
                </c:pt>
                <c:pt idx="4">
                  <c:v>2829</c:v>
                </c:pt>
                <c:pt idx="5">
                  <c:v>2860</c:v>
                </c:pt>
                <c:pt idx="6">
                  <c:v>2884</c:v>
                </c:pt>
                <c:pt idx="7">
                  <c:v>2886</c:v>
                </c:pt>
                <c:pt idx="8">
                  <c:v>2894</c:v>
                </c:pt>
                <c:pt idx="9">
                  <c:v>2899</c:v>
                </c:pt>
                <c:pt idx="10">
                  <c:v>2905</c:v>
                </c:pt>
                <c:pt idx="11">
                  <c:v>2911</c:v>
                </c:pt>
                <c:pt idx="12">
                  <c:v>2914</c:v>
                </c:pt>
                <c:pt idx="13">
                  <c:v>2916</c:v>
                </c:pt>
                <c:pt idx="14">
                  <c:v>2918</c:v>
                </c:pt>
                <c:pt idx="15">
                  <c:v>2918</c:v>
                </c:pt>
                <c:pt idx="16">
                  <c:v>2919</c:v>
                </c:pt>
                <c:pt idx="17">
                  <c:v>2926</c:v>
                </c:pt>
                <c:pt idx="18">
                  <c:v>2931</c:v>
                </c:pt>
                <c:pt idx="19">
                  <c:v>2936</c:v>
                </c:pt>
                <c:pt idx="20">
                  <c:v>2936</c:v>
                </c:pt>
                <c:pt idx="21">
                  <c:v>2940</c:v>
                </c:pt>
                <c:pt idx="22">
                  <c:v>2942</c:v>
                </c:pt>
                <c:pt idx="23">
                  <c:v>2939</c:v>
                </c:pt>
                <c:pt idx="24">
                  <c:v>2937</c:v>
                </c:pt>
                <c:pt idx="25">
                  <c:v>2939</c:v>
                </c:pt>
                <c:pt idx="26">
                  <c:v>2935</c:v>
                </c:pt>
                <c:pt idx="27">
                  <c:v>2929</c:v>
                </c:pt>
                <c:pt idx="28">
                  <c:v>2926</c:v>
                </c:pt>
                <c:pt idx="29">
                  <c:v>2923</c:v>
                </c:pt>
                <c:pt idx="30">
                  <c:v>2928</c:v>
                </c:pt>
                <c:pt idx="31">
                  <c:v>2927</c:v>
                </c:pt>
                <c:pt idx="32">
                  <c:v>2927</c:v>
                </c:pt>
                <c:pt idx="33">
                  <c:v>2929</c:v>
                </c:pt>
                <c:pt idx="34">
                  <c:v>2938</c:v>
                </c:pt>
                <c:pt idx="35">
                  <c:v>2937</c:v>
                </c:pt>
                <c:pt idx="36">
                  <c:v>2942</c:v>
                </c:pt>
                <c:pt idx="37">
                  <c:v>2951</c:v>
                </c:pt>
                <c:pt idx="38">
                  <c:v>2956</c:v>
                </c:pt>
                <c:pt idx="39">
                  <c:v>2954</c:v>
                </c:pt>
                <c:pt idx="40">
                  <c:v>2952</c:v>
                </c:pt>
                <c:pt idx="41">
                  <c:v>2981</c:v>
                </c:pt>
                <c:pt idx="42">
                  <c:v>3023</c:v>
                </c:pt>
                <c:pt idx="43">
                  <c:v>3057</c:v>
                </c:pt>
                <c:pt idx="44">
                  <c:v>3085</c:v>
                </c:pt>
                <c:pt idx="45">
                  <c:v>3103</c:v>
                </c:pt>
                <c:pt idx="46">
                  <c:v>3105</c:v>
                </c:pt>
                <c:pt idx="47">
                  <c:v>3104</c:v>
                </c:pt>
                <c:pt idx="48">
                  <c:v>3105</c:v>
                </c:pt>
                <c:pt idx="49">
                  <c:v>3098</c:v>
                </c:pt>
                <c:pt idx="50">
                  <c:v>3109</c:v>
                </c:pt>
                <c:pt idx="51">
                  <c:v>3119</c:v>
                </c:pt>
                <c:pt idx="52">
                  <c:v>3140</c:v>
                </c:pt>
                <c:pt idx="53">
                  <c:v>3160</c:v>
                </c:pt>
                <c:pt idx="54">
                  <c:v>3172</c:v>
                </c:pt>
                <c:pt idx="55">
                  <c:v>3181</c:v>
                </c:pt>
                <c:pt idx="56">
                  <c:v>3184</c:v>
                </c:pt>
                <c:pt idx="57">
                  <c:v>3185</c:v>
                </c:pt>
                <c:pt idx="58">
                  <c:v>3188</c:v>
                </c:pt>
                <c:pt idx="59">
                  <c:v>3186</c:v>
                </c:pt>
                <c:pt idx="60">
                  <c:v>3191</c:v>
                </c:pt>
                <c:pt idx="61">
                  <c:v>3192</c:v>
                </c:pt>
                <c:pt idx="62">
                  <c:v>3192</c:v>
                </c:pt>
                <c:pt idx="63">
                  <c:v>3201</c:v>
                </c:pt>
                <c:pt idx="64">
                  <c:v>3201</c:v>
                </c:pt>
                <c:pt idx="65">
                  <c:v>3203</c:v>
                </c:pt>
                <c:pt idx="66">
                  <c:v>3210</c:v>
                </c:pt>
                <c:pt idx="67">
                  <c:v>3219</c:v>
                </c:pt>
                <c:pt idx="68">
                  <c:v>3221</c:v>
                </c:pt>
                <c:pt idx="69">
                  <c:v>3226</c:v>
                </c:pt>
                <c:pt idx="70">
                  <c:v>3233</c:v>
                </c:pt>
                <c:pt idx="71">
                  <c:v>3239</c:v>
                </c:pt>
                <c:pt idx="72">
                  <c:v>3247</c:v>
                </c:pt>
                <c:pt idx="73">
                  <c:v>3254</c:v>
                </c:pt>
                <c:pt idx="74">
                  <c:v>3257</c:v>
                </c:pt>
                <c:pt idx="75">
                  <c:v>3257</c:v>
                </c:pt>
                <c:pt idx="76">
                  <c:v>3261</c:v>
                </c:pt>
                <c:pt idx="77">
                  <c:v>3261</c:v>
                </c:pt>
                <c:pt idx="78">
                  <c:v>3261</c:v>
                </c:pt>
                <c:pt idx="79">
                  <c:v>3266</c:v>
                </c:pt>
                <c:pt idx="80">
                  <c:v>3247</c:v>
                </c:pt>
                <c:pt idx="81">
                  <c:v>3230</c:v>
                </c:pt>
                <c:pt idx="82">
                  <c:v>3225</c:v>
                </c:pt>
                <c:pt idx="83">
                  <c:v>3219</c:v>
                </c:pt>
                <c:pt idx="84">
                  <c:v>3214</c:v>
                </c:pt>
                <c:pt idx="85">
                  <c:v>3205</c:v>
                </c:pt>
                <c:pt idx="86">
                  <c:v>3205</c:v>
                </c:pt>
                <c:pt idx="87">
                  <c:v>3197</c:v>
                </c:pt>
                <c:pt idx="88">
                  <c:v>3186</c:v>
                </c:pt>
                <c:pt idx="89">
                  <c:v>3178</c:v>
                </c:pt>
                <c:pt idx="90">
                  <c:v>3170</c:v>
                </c:pt>
                <c:pt idx="91">
                  <c:v>3154</c:v>
                </c:pt>
                <c:pt idx="92">
                  <c:v>3152</c:v>
                </c:pt>
                <c:pt idx="93">
                  <c:v>3143</c:v>
                </c:pt>
                <c:pt idx="94">
                  <c:v>3139</c:v>
                </c:pt>
                <c:pt idx="95">
                  <c:v>3138</c:v>
                </c:pt>
                <c:pt idx="96">
                  <c:v>3126</c:v>
                </c:pt>
                <c:pt idx="97">
                  <c:v>3120</c:v>
                </c:pt>
                <c:pt idx="98">
                  <c:v>3108</c:v>
                </c:pt>
                <c:pt idx="99">
                  <c:v>3099</c:v>
                </c:pt>
                <c:pt idx="100">
                  <c:v>3084</c:v>
                </c:pt>
                <c:pt idx="101">
                  <c:v>3070</c:v>
                </c:pt>
                <c:pt idx="102">
                  <c:v>3064</c:v>
                </c:pt>
                <c:pt idx="103">
                  <c:v>3048</c:v>
                </c:pt>
                <c:pt idx="104">
                  <c:v>3034</c:v>
                </c:pt>
                <c:pt idx="105">
                  <c:v>3016</c:v>
                </c:pt>
                <c:pt idx="106">
                  <c:v>2999</c:v>
                </c:pt>
                <c:pt idx="107">
                  <c:v>2981</c:v>
                </c:pt>
                <c:pt idx="108">
                  <c:v>2967</c:v>
                </c:pt>
                <c:pt idx="109">
                  <c:v>2952</c:v>
                </c:pt>
                <c:pt idx="110">
                  <c:v>2941</c:v>
                </c:pt>
                <c:pt idx="111">
                  <c:v>2933</c:v>
                </c:pt>
                <c:pt idx="112">
                  <c:v>2922</c:v>
                </c:pt>
                <c:pt idx="113">
                  <c:v>2914</c:v>
                </c:pt>
                <c:pt idx="114">
                  <c:v>2902</c:v>
                </c:pt>
                <c:pt idx="115">
                  <c:v>2890</c:v>
                </c:pt>
                <c:pt idx="116">
                  <c:v>2885</c:v>
                </c:pt>
                <c:pt idx="117">
                  <c:v>2879</c:v>
                </c:pt>
                <c:pt idx="118">
                  <c:v>2868</c:v>
                </c:pt>
                <c:pt idx="119">
                  <c:v>2859</c:v>
                </c:pt>
                <c:pt idx="120">
                  <c:v>2855</c:v>
                </c:pt>
                <c:pt idx="121">
                  <c:v>2845</c:v>
                </c:pt>
                <c:pt idx="122">
                  <c:v>2839</c:v>
                </c:pt>
                <c:pt idx="123">
                  <c:v>2839</c:v>
                </c:pt>
                <c:pt idx="124">
                  <c:v>2828</c:v>
                </c:pt>
                <c:pt idx="125">
                  <c:v>2815</c:v>
                </c:pt>
                <c:pt idx="126">
                  <c:v>2808</c:v>
                </c:pt>
                <c:pt idx="127">
                  <c:v>2799</c:v>
                </c:pt>
                <c:pt idx="128">
                  <c:v>2789</c:v>
                </c:pt>
                <c:pt idx="129">
                  <c:v>2786</c:v>
                </c:pt>
                <c:pt idx="130">
                  <c:v>2783</c:v>
                </c:pt>
                <c:pt idx="131">
                  <c:v>2783</c:v>
                </c:pt>
                <c:pt idx="132">
                  <c:v>2784</c:v>
                </c:pt>
                <c:pt idx="133">
                  <c:v>2778</c:v>
                </c:pt>
                <c:pt idx="134">
                  <c:v>2775</c:v>
                </c:pt>
                <c:pt idx="135">
                  <c:v>2768</c:v>
                </c:pt>
                <c:pt idx="136">
                  <c:v>2759</c:v>
                </c:pt>
                <c:pt idx="137">
                  <c:v>2750</c:v>
                </c:pt>
                <c:pt idx="138">
                  <c:v>2746</c:v>
                </c:pt>
                <c:pt idx="139">
                  <c:v>2746</c:v>
                </c:pt>
                <c:pt idx="140">
                  <c:v>2741</c:v>
                </c:pt>
                <c:pt idx="141">
                  <c:v>2735</c:v>
                </c:pt>
                <c:pt idx="142">
                  <c:v>2730</c:v>
                </c:pt>
                <c:pt idx="143">
                  <c:v>2725</c:v>
                </c:pt>
                <c:pt idx="144">
                  <c:v>2723</c:v>
                </c:pt>
                <c:pt idx="145">
                  <c:v>2712</c:v>
                </c:pt>
                <c:pt idx="146">
                  <c:v>2699</c:v>
                </c:pt>
                <c:pt idx="147">
                  <c:v>2697</c:v>
                </c:pt>
                <c:pt idx="148">
                  <c:v>2698</c:v>
                </c:pt>
                <c:pt idx="149">
                  <c:v>2697</c:v>
                </c:pt>
                <c:pt idx="150">
                  <c:v>2695</c:v>
                </c:pt>
                <c:pt idx="151">
                  <c:v>2687</c:v>
                </c:pt>
                <c:pt idx="152">
                  <c:v>2679</c:v>
                </c:pt>
                <c:pt idx="153">
                  <c:v>2671</c:v>
                </c:pt>
                <c:pt idx="154">
                  <c:v>2667</c:v>
                </c:pt>
                <c:pt idx="155">
                  <c:v>2656</c:v>
                </c:pt>
                <c:pt idx="156">
                  <c:v>2644</c:v>
                </c:pt>
                <c:pt idx="157">
                  <c:v>2636</c:v>
                </c:pt>
                <c:pt idx="158">
                  <c:v>2626</c:v>
                </c:pt>
                <c:pt idx="159">
                  <c:v>2614</c:v>
                </c:pt>
                <c:pt idx="160">
                  <c:v>2612</c:v>
                </c:pt>
                <c:pt idx="161">
                  <c:v>2601</c:v>
                </c:pt>
                <c:pt idx="162">
                  <c:v>2592</c:v>
                </c:pt>
                <c:pt idx="163">
                  <c:v>2583</c:v>
                </c:pt>
                <c:pt idx="164">
                  <c:v>2579</c:v>
                </c:pt>
                <c:pt idx="165">
                  <c:v>2573</c:v>
                </c:pt>
                <c:pt idx="166">
                  <c:v>2563</c:v>
                </c:pt>
                <c:pt idx="167">
                  <c:v>2554</c:v>
                </c:pt>
                <c:pt idx="168">
                  <c:v>2552</c:v>
                </c:pt>
                <c:pt idx="169">
                  <c:v>2548</c:v>
                </c:pt>
                <c:pt idx="170">
                  <c:v>2540</c:v>
                </c:pt>
                <c:pt idx="171">
                  <c:v>2537</c:v>
                </c:pt>
                <c:pt idx="172">
                  <c:v>2535</c:v>
                </c:pt>
                <c:pt idx="173">
                  <c:v>2528</c:v>
                </c:pt>
                <c:pt idx="174">
                  <c:v>2522</c:v>
                </c:pt>
                <c:pt idx="175">
                  <c:v>2513</c:v>
                </c:pt>
                <c:pt idx="176">
                  <c:v>2514</c:v>
                </c:pt>
                <c:pt idx="177">
                  <c:v>2508</c:v>
                </c:pt>
                <c:pt idx="178">
                  <c:v>2498</c:v>
                </c:pt>
                <c:pt idx="179">
                  <c:v>2495</c:v>
                </c:pt>
                <c:pt idx="180">
                  <c:v>2490</c:v>
                </c:pt>
                <c:pt idx="181">
                  <c:v>2483</c:v>
                </c:pt>
                <c:pt idx="182">
                  <c:v>2475</c:v>
                </c:pt>
                <c:pt idx="183">
                  <c:v>2470</c:v>
                </c:pt>
                <c:pt idx="184">
                  <c:v>2469</c:v>
                </c:pt>
                <c:pt idx="185">
                  <c:v>2459</c:v>
                </c:pt>
                <c:pt idx="186">
                  <c:v>2450</c:v>
                </c:pt>
                <c:pt idx="187">
                  <c:v>2445</c:v>
                </c:pt>
                <c:pt idx="188">
                  <c:v>2435</c:v>
                </c:pt>
                <c:pt idx="189">
                  <c:v>2428</c:v>
                </c:pt>
                <c:pt idx="190">
                  <c:v>2421</c:v>
                </c:pt>
                <c:pt idx="191">
                  <c:v>2416</c:v>
                </c:pt>
                <c:pt idx="192">
                  <c:v>2410</c:v>
                </c:pt>
                <c:pt idx="193">
                  <c:v>2402</c:v>
                </c:pt>
                <c:pt idx="194">
                  <c:v>2393</c:v>
                </c:pt>
                <c:pt idx="195">
                  <c:v>2388</c:v>
                </c:pt>
                <c:pt idx="196">
                  <c:v>2381</c:v>
                </c:pt>
                <c:pt idx="197">
                  <c:v>2373</c:v>
                </c:pt>
                <c:pt idx="198">
                  <c:v>2363</c:v>
                </c:pt>
                <c:pt idx="199">
                  <c:v>2360</c:v>
                </c:pt>
                <c:pt idx="200">
                  <c:v>2357</c:v>
                </c:pt>
                <c:pt idx="201">
                  <c:v>2353</c:v>
                </c:pt>
                <c:pt idx="202">
                  <c:v>2354</c:v>
                </c:pt>
                <c:pt idx="203">
                  <c:v>2352</c:v>
                </c:pt>
                <c:pt idx="204">
                  <c:v>2349</c:v>
                </c:pt>
                <c:pt idx="205">
                  <c:v>2344</c:v>
                </c:pt>
                <c:pt idx="206">
                  <c:v>2341</c:v>
                </c:pt>
                <c:pt idx="207">
                  <c:v>2334</c:v>
                </c:pt>
                <c:pt idx="208">
                  <c:v>2333</c:v>
                </c:pt>
                <c:pt idx="209">
                  <c:v>2327</c:v>
                </c:pt>
                <c:pt idx="210">
                  <c:v>2321</c:v>
                </c:pt>
                <c:pt idx="211">
                  <c:v>2318</c:v>
                </c:pt>
                <c:pt idx="212">
                  <c:v>2313</c:v>
                </c:pt>
                <c:pt idx="213">
                  <c:v>2307</c:v>
                </c:pt>
                <c:pt idx="214">
                  <c:v>2302</c:v>
                </c:pt>
                <c:pt idx="215">
                  <c:v>2295</c:v>
                </c:pt>
                <c:pt idx="216">
                  <c:v>2289</c:v>
                </c:pt>
                <c:pt idx="217">
                  <c:v>2282</c:v>
                </c:pt>
                <c:pt idx="218">
                  <c:v>2276</c:v>
                </c:pt>
                <c:pt idx="219">
                  <c:v>2273</c:v>
                </c:pt>
                <c:pt idx="220">
                  <c:v>2271</c:v>
                </c:pt>
                <c:pt idx="221">
                  <c:v>2266</c:v>
                </c:pt>
                <c:pt idx="222">
                  <c:v>2257</c:v>
                </c:pt>
                <c:pt idx="223">
                  <c:v>2249</c:v>
                </c:pt>
                <c:pt idx="224">
                  <c:v>2244</c:v>
                </c:pt>
                <c:pt idx="225">
                  <c:v>2236</c:v>
                </c:pt>
                <c:pt idx="226">
                  <c:v>2233</c:v>
                </c:pt>
                <c:pt idx="227">
                  <c:v>2225</c:v>
                </c:pt>
                <c:pt idx="228">
                  <c:v>2222</c:v>
                </c:pt>
                <c:pt idx="229">
                  <c:v>2217</c:v>
                </c:pt>
                <c:pt idx="230">
                  <c:v>2212</c:v>
                </c:pt>
                <c:pt idx="231">
                  <c:v>2209</c:v>
                </c:pt>
              </c:numCache>
            </c:numRef>
          </c:yVal>
        </c:ser>
        <c:ser>
          <c:idx val="5"/>
          <c:order val="1"/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ecalc9f!$O$1:$O$232</c:f>
              <c:numCache>
                <c:formatCode>0.00E+00</c:formatCode>
                <c:ptCount val="232"/>
                <c:pt idx="0">
                  <c:v>5.6259999999999906</c:v>
                </c:pt>
                <c:pt idx="1">
                  <c:v>16.88</c:v>
                </c:pt>
                <c:pt idx="2">
                  <c:v>85.52</c:v>
                </c:pt>
                <c:pt idx="3">
                  <c:v>107.5</c:v>
                </c:pt>
                <c:pt idx="4">
                  <c:v>107.5</c:v>
                </c:pt>
                <c:pt idx="5">
                  <c:v>118.1</c:v>
                </c:pt>
                <c:pt idx="6">
                  <c:v>114.2</c:v>
                </c:pt>
                <c:pt idx="7">
                  <c:v>112</c:v>
                </c:pt>
                <c:pt idx="8">
                  <c:v>113.6</c:v>
                </c:pt>
                <c:pt idx="9">
                  <c:v>111.4</c:v>
                </c:pt>
                <c:pt idx="10">
                  <c:v>105.8</c:v>
                </c:pt>
                <c:pt idx="11">
                  <c:v>104.6</c:v>
                </c:pt>
                <c:pt idx="12">
                  <c:v>104.1</c:v>
                </c:pt>
                <c:pt idx="13">
                  <c:v>103</c:v>
                </c:pt>
                <c:pt idx="14">
                  <c:v>103</c:v>
                </c:pt>
                <c:pt idx="15">
                  <c:v>106.3</c:v>
                </c:pt>
                <c:pt idx="16">
                  <c:v>104.6</c:v>
                </c:pt>
                <c:pt idx="17">
                  <c:v>106.3</c:v>
                </c:pt>
                <c:pt idx="18">
                  <c:v>109.7</c:v>
                </c:pt>
                <c:pt idx="19">
                  <c:v>106.3</c:v>
                </c:pt>
                <c:pt idx="20">
                  <c:v>107.5</c:v>
                </c:pt>
                <c:pt idx="21">
                  <c:v>106.9</c:v>
                </c:pt>
                <c:pt idx="22">
                  <c:v>105.2</c:v>
                </c:pt>
                <c:pt idx="23">
                  <c:v>110.3</c:v>
                </c:pt>
                <c:pt idx="24">
                  <c:v>109.7</c:v>
                </c:pt>
                <c:pt idx="25">
                  <c:v>109.7</c:v>
                </c:pt>
                <c:pt idx="26">
                  <c:v>110.3</c:v>
                </c:pt>
                <c:pt idx="27">
                  <c:v>115.3</c:v>
                </c:pt>
                <c:pt idx="28">
                  <c:v>115.3</c:v>
                </c:pt>
                <c:pt idx="29">
                  <c:v>111.4</c:v>
                </c:pt>
                <c:pt idx="30">
                  <c:v>112</c:v>
                </c:pt>
                <c:pt idx="31">
                  <c:v>109.7</c:v>
                </c:pt>
                <c:pt idx="32">
                  <c:v>108</c:v>
                </c:pt>
                <c:pt idx="33">
                  <c:v>109.7</c:v>
                </c:pt>
                <c:pt idx="34">
                  <c:v>108.6</c:v>
                </c:pt>
                <c:pt idx="35">
                  <c:v>109.7</c:v>
                </c:pt>
                <c:pt idx="36">
                  <c:v>105.8</c:v>
                </c:pt>
                <c:pt idx="37">
                  <c:v>112.5</c:v>
                </c:pt>
                <c:pt idx="38">
                  <c:v>115.3</c:v>
                </c:pt>
                <c:pt idx="39">
                  <c:v>119.3</c:v>
                </c:pt>
                <c:pt idx="40">
                  <c:v>117</c:v>
                </c:pt>
                <c:pt idx="41">
                  <c:v>124.9</c:v>
                </c:pt>
                <c:pt idx="42">
                  <c:v>133.30000000000001</c:v>
                </c:pt>
                <c:pt idx="43">
                  <c:v>134.5</c:v>
                </c:pt>
                <c:pt idx="44">
                  <c:v>149.1</c:v>
                </c:pt>
                <c:pt idx="45">
                  <c:v>156.4</c:v>
                </c:pt>
                <c:pt idx="46">
                  <c:v>171</c:v>
                </c:pt>
                <c:pt idx="47">
                  <c:v>177.8</c:v>
                </c:pt>
                <c:pt idx="48">
                  <c:v>192.4</c:v>
                </c:pt>
                <c:pt idx="49">
                  <c:v>203.1</c:v>
                </c:pt>
                <c:pt idx="50">
                  <c:v>214.4</c:v>
                </c:pt>
                <c:pt idx="51">
                  <c:v>222.2</c:v>
                </c:pt>
                <c:pt idx="52">
                  <c:v>235.7</c:v>
                </c:pt>
                <c:pt idx="53">
                  <c:v>249.2</c:v>
                </c:pt>
                <c:pt idx="54">
                  <c:v>257.10000000000002</c:v>
                </c:pt>
                <c:pt idx="55">
                  <c:v>266.7</c:v>
                </c:pt>
                <c:pt idx="56">
                  <c:v>277.89999999999969</c:v>
                </c:pt>
                <c:pt idx="57">
                  <c:v>293.7</c:v>
                </c:pt>
                <c:pt idx="58">
                  <c:v>304.89999999999969</c:v>
                </c:pt>
                <c:pt idx="59">
                  <c:v>323.5</c:v>
                </c:pt>
                <c:pt idx="60">
                  <c:v>335.9</c:v>
                </c:pt>
                <c:pt idx="61">
                  <c:v>352.2</c:v>
                </c:pt>
                <c:pt idx="62">
                  <c:v>374.7</c:v>
                </c:pt>
                <c:pt idx="63">
                  <c:v>392.1</c:v>
                </c:pt>
                <c:pt idx="64">
                  <c:v>409.6</c:v>
                </c:pt>
                <c:pt idx="65">
                  <c:v>421.4</c:v>
                </c:pt>
                <c:pt idx="66">
                  <c:v>440.5</c:v>
                </c:pt>
                <c:pt idx="67">
                  <c:v>463.6</c:v>
                </c:pt>
                <c:pt idx="68">
                  <c:v>475.4</c:v>
                </c:pt>
                <c:pt idx="69">
                  <c:v>487.8</c:v>
                </c:pt>
                <c:pt idx="70">
                  <c:v>492.8</c:v>
                </c:pt>
                <c:pt idx="71">
                  <c:v>496.8</c:v>
                </c:pt>
                <c:pt idx="72">
                  <c:v>501.8</c:v>
                </c:pt>
                <c:pt idx="73">
                  <c:v>512</c:v>
                </c:pt>
                <c:pt idx="74">
                  <c:v>520.4</c:v>
                </c:pt>
                <c:pt idx="75">
                  <c:v>524.9</c:v>
                </c:pt>
                <c:pt idx="76">
                  <c:v>534.5</c:v>
                </c:pt>
                <c:pt idx="77">
                  <c:v>535</c:v>
                </c:pt>
                <c:pt idx="78">
                  <c:v>540.1</c:v>
                </c:pt>
                <c:pt idx="79">
                  <c:v>540.1</c:v>
                </c:pt>
                <c:pt idx="80">
                  <c:v>543.5</c:v>
                </c:pt>
                <c:pt idx="81">
                  <c:v>540.70000000000005</c:v>
                </c:pt>
                <c:pt idx="82">
                  <c:v>558.1</c:v>
                </c:pt>
                <c:pt idx="83">
                  <c:v>550.20000000000005</c:v>
                </c:pt>
                <c:pt idx="84">
                  <c:v>553.6</c:v>
                </c:pt>
                <c:pt idx="85">
                  <c:v>572.20000000000005</c:v>
                </c:pt>
                <c:pt idx="86">
                  <c:v>574.4</c:v>
                </c:pt>
                <c:pt idx="87">
                  <c:v>576.1</c:v>
                </c:pt>
                <c:pt idx="88">
                  <c:v>601.4</c:v>
                </c:pt>
                <c:pt idx="89">
                  <c:v>603.1</c:v>
                </c:pt>
                <c:pt idx="90">
                  <c:v>607.6</c:v>
                </c:pt>
                <c:pt idx="91">
                  <c:v>610.4</c:v>
                </c:pt>
                <c:pt idx="92">
                  <c:v>618.9</c:v>
                </c:pt>
                <c:pt idx="93">
                  <c:v>625</c:v>
                </c:pt>
                <c:pt idx="94">
                  <c:v>642.5</c:v>
                </c:pt>
                <c:pt idx="95">
                  <c:v>649.79999999999995</c:v>
                </c:pt>
                <c:pt idx="96">
                  <c:v>657.1</c:v>
                </c:pt>
                <c:pt idx="97">
                  <c:v>679.1</c:v>
                </c:pt>
                <c:pt idx="98">
                  <c:v>682.4</c:v>
                </c:pt>
                <c:pt idx="99">
                  <c:v>689.7</c:v>
                </c:pt>
                <c:pt idx="100">
                  <c:v>690.3</c:v>
                </c:pt>
                <c:pt idx="101">
                  <c:v>702.7</c:v>
                </c:pt>
                <c:pt idx="102">
                  <c:v>709.4</c:v>
                </c:pt>
                <c:pt idx="103">
                  <c:v>697.1</c:v>
                </c:pt>
                <c:pt idx="104">
                  <c:v>712.8</c:v>
                </c:pt>
                <c:pt idx="105">
                  <c:v>728</c:v>
                </c:pt>
                <c:pt idx="106">
                  <c:v>734.8</c:v>
                </c:pt>
                <c:pt idx="107">
                  <c:v>739.3</c:v>
                </c:pt>
                <c:pt idx="108">
                  <c:v>740.9</c:v>
                </c:pt>
                <c:pt idx="109">
                  <c:v>749.9</c:v>
                </c:pt>
                <c:pt idx="110">
                  <c:v>751.1</c:v>
                </c:pt>
                <c:pt idx="111">
                  <c:v>763.4</c:v>
                </c:pt>
                <c:pt idx="112">
                  <c:v>770.8</c:v>
                </c:pt>
                <c:pt idx="113">
                  <c:v>783.7</c:v>
                </c:pt>
                <c:pt idx="114">
                  <c:v>777</c:v>
                </c:pt>
                <c:pt idx="115">
                  <c:v>792.1</c:v>
                </c:pt>
                <c:pt idx="116">
                  <c:v>810.1</c:v>
                </c:pt>
                <c:pt idx="117">
                  <c:v>822</c:v>
                </c:pt>
                <c:pt idx="118">
                  <c:v>831.5</c:v>
                </c:pt>
                <c:pt idx="119">
                  <c:v>828.7</c:v>
                </c:pt>
                <c:pt idx="120">
                  <c:v>854.6</c:v>
                </c:pt>
                <c:pt idx="121">
                  <c:v>854.6</c:v>
                </c:pt>
                <c:pt idx="122">
                  <c:v>865.8</c:v>
                </c:pt>
                <c:pt idx="123">
                  <c:v>864.2</c:v>
                </c:pt>
                <c:pt idx="124">
                  <c:v>888.3</c:v>
                </c:pt>
                <c:pt idx="125">
                  <c:v>905.2</c:v>
                </c:pt>
                <c:pt idx="126">
                  <c:v>893.4</c:v>
                </c:pt>
                <c:pt idx="127">
                  <c:v>913.7</c:v>
                </c:pt>
                <c:pt idx="128">
                  <c:v>924.4</c:v>
                </c:pt>
                <c:pt idx="129">
                  <c:v>928.3</c:v>
                </c:pt>
                <c:pt idx="130">
                  <c:v>945.2</c:v>
                </c:pt>
                <c:pt idx="131">
                  <c:v>954.2</c:v>
                </c:pt>
                <c:pt idx="132">
                  <c:v>959.2</c:v>
                </c:pt>
                <c:pt idx="133">
                  <c:v>971</c:v>
                </c:pt>
                <c:pt idx="134">
                  <c:v>975.5</c:v>
                </c:pt>
                <c:pt idx="135">
                  <c:v>982.3</c:v>
                </c:pt>
                <c:pt idx="136">
                  <c:v>993</c:v>
                </c:pt>
                <c:pt idx="137">
                  <c:v>997.5</c:v>
                </c:pt>
                <c:pt idx="138">
                  <c:v>1002</c:v>
                </c:pt>
                <c:pt idx="139">
                  <c:v>1009</c:v>
                </c:pt>
                <c:pt idx="140">
                  <c:v>1019</c:v>
                </c:pt>
                <c:pt idx="141">
                  <c:v>1025</c:v>
                </c:pt>
                <c:pt idx="142">
                  <c:v>1019</c:v>
                </c:pt>
                <c:pt idx="143">
                  <c:v>1024</c:v>
                </c:pt>
                <c:pt idx="144">
                  <c:v>1039</c:v>
                </c:pt>
                <c:pt idx="145">
                  <c:v>1045</c:v>
                </c:pt>
                <c:pt idx="146">
                  <c:v>1053</c:v>
                </c:pt>
                <c:pt idx="147">
                  <c:v>1061</c:v>
                </c:pt>
                <c:pt idx="148">
                  <c:v>1067</c:v>
                </c:pt>
                <c:pt idx="149">
                  <c:v>1062</c:v>
                </c:pt>
                <c:pt idx="150">
                  <c:v>1085</c:v>
                </c:pt>
                <c:pt idx="151">
                  <c:v>1084</c:v>
                </c:pt>
                <c:pt idx="152">
                  <c:v>1090</c:v>
                </c:pt>
                <c:pt idx="153">
                  <c:v>1102</c:v>
                </c:pt>
                <c:pt idx="154">
                  <c:v>1109</c:v>
                </c:pt>
                <c:pt idx="155">
                  <c:v>1112</c:v>
                </c:pt>
                <c:pt idx="156">
                  <c:v>1113</c:v>
                </c:pt>
                <c:pt idx="157">
                  <c:v>1108</c:v>
                </c:pt>
                <c:pt idx="158">
                  <c:v>1123</c:v>
                </c:pt>
                <c:pt idx="159">
                  <c:v>1127</c:v>
                </c:pt>
                <c:pt idx="160">
                  <c:v>1128</c:v>
                </c:pt>
                <c:pt idx="161">
                  <c:v>1144</c:v>
                </c:pt>
                <c:pt idx="162">
                  <c:v>1144</c:v>
                </c:pt>
                <c:pt idx="163">
                  <c:v>1149</c:v>
                </c:pt>
                <c:pt idx="164">
                  <c:v>1175</c:v>
                </c:pt>
                <c:pt idx="165">
                  <c:v>1166</c:v>
                </c:pt>
                <c:pt idx="166">
                  <c:v>1172</c:v>
                </c:pt>
                <c:pt idx="167">
                  <c:v>1175</c:v>
                </c:pt>
                <c:pt idx="168">
                  <c:v>1172</c:v>
                </c:pt>
                <c:pt idx="169">
                  <c:v>1172</c:v>
                </c:pt>
                <c:pt idx="170">
                  <c:v>1182</c:v>
                </c:pt>
                <c:pt idx="171">
                  <c:v>1184</c:v>
                </c:pt>
                <c:pt idx="172">
                  <c:v>1199</c:v>
                </c:pt>
                <c:pt idx="173">
                  <c:v>1210</c:v>
                </c:pt>
                <c:pt idx="174">
                  <c:v>1212</c:v>
                </c:pt>
                <c:pt idx="175">
                  <c:v>1208</c:v>
                </c:pt>
                <c:pt idx="176">
                  <c:v>1217</c:v>
                </c:pt>
                <c:pt idx="177">
                  <c:v>1221</c:v>
                </c:pt>
                <c:pt idx="178">
                  <c:v>1229</c:v>
                </c:pt>
                <c:pt idx="179">
                  <c:v>1241</c:v>
                </c:pt>
                <c:pt idx="180">
                  <c:v>1236</c:v>
                </c:pt>
                <c:pt idx="181">
                  <c:v>1252</c:v>
                </c:pt>
                <c:pt idx="182">
                  <c:v>1247</c:v>
                </c:pt>
                <c:pt idx="183">
                  <c:v>1251</c:v>
                </c:pt>
                <c:pt idx="184">
                  <c:v>1255</c:v>
                </c:pt>
                <c:pt idx="185">
                  <c:v>1253</c:v>
                </c:pt>
                <c:pt idx="186">
                  <c:v>1274</c:v>
                </c:pt>
                <c:pt idx="187">
                  <c:v>1282</c:v>
                </c:pt>
                <c:pt idx="188">
                  <c:v>1286</c:v>
                </c:pt>
                <c:pt idx="189">
                  <c:v>1282</c:v>
                </c:pt>
                <c:pt idx="190">
                  <c:v>1292</c:v>
                </c:pt>
                <c:pt idx="191">
                  <c:v>1292</c:v>
                </c:pt>
                <c:pt idx="192">
                  <c:v>1298</c:v>
                </c:pt>
                <c:pt idx="193">
                  <c:v>1296</c:v>
                </c:pt>
                <c:pt idx="194">
                  <c:v>1301</c:v>
                </c:pt>
                <c:pt idx="195">
                  <c:v>1299</c:v>
                </c:pt>
                <c:pt idx="196">
                  <c:v>1307</c:v>
                </c:pt>
                <c:pt idx="197">
                  <c:v>1310</c:v>
                </c:pt>
                <c:pt idx="198">
                  <c:v>1314</c:v>
                </c:pt>
                <c:pt idx="199">
                  <c:v>1323</c:v>
                </c:pt>
                <c:pt idx="200">
                  <c:v>1317</c:v>
                </c:pt>
                <c:pt idx="201">
                  <c:v>1334</c:v>
                </c:pt>
                <c:pt idx="202">
                  <c:v>1342</c:v>
                </c:pt>
                <c:pt idx="203">
                  <c:v>1350</c:v>
                </c:pt>
                <c:pt idx="204">
                  <c:v>1352</c:v>
                </c:pt>
                <c:pt idx="205">
                  <c:v>1350</c:v>
                </c:pt>
                <c:pt idx="206">
                  <c:v>1351</c:v>
                </c:pt>
                <c:pt idx="207">
                  <c:v>1359</c:v>
                </c:pt>
                <c:pt idx="208">
                  <c:v>1364</c:v>
                </c:pt>
                <c:pt idx="209">
                  <c:v>1365</c:v>
                </c:pt>
                <c:pt idx="210">
                  <c:v>1383</c:v>
                </c:pt>
                <c:pt idx="211">
                  <c:v>1378</c:v>
                </c:pt>
                <c:pt idx="212">
                  <c:v>1381</c:v>
                </c:pt>
                <c:pt idx="213">
                  <c:v>1378</c:v>
                </c:pt>
                <c:pt idx="214">
                  <c:v>1383</c:v>
                </c:pt>
                <c:pt idx="215">
                  <c:v>1374</c:v>
                </c:pt>
                <c:pt idx="216">
                  <c:v>1378</c:v>
                </c:pt>
                <c:pt idx="217">
                  <c:v>1401</c:v>
                </c:pt>
                <c:pt idx="218">
                  <c:v>1394</c:v>
                </c:pt>
                <c:pt idx="219">
                  <c:v>1399</c:v>
                </c:pt>
                <c:pt idx="220">
                  <c:v>1395</c:v>
                </c:pt>
                <c:pt idx="221">
                  <c:v>1391</c:v>
                </c:pt>
                <c:pt idx="222">
                  <c:v>1392</c:v>
                </c:pt>
                <c:pt idx="223">
                  <c:v>1404</c:v>
                </c:pt>
                <c:pt idx="224">
                  <c:v>1405</c:v>
                </c:pt>
                <c:pt idx="225">
                  <c:v>1397</c:v>
                </c:pt>
                <c:pt idx="226">
                  <c:v>1396</c:v>
                </c:pt>
                <c:pt idx="227">
                  <c:v>1403</c:v>
                </c:pt>
                <c:pt idx="228">
                  <c:v>1410</c:v>
                </c:pt>
                <c:pt idx="229">
                  <c:v>1413</c:v>
                </c:pt>
                <c:pt idx="230">
                  <c:v>1405</c:v>
                </c:pt>
                <c:pt idx="231">
                  <c:v>1411</c:v>
                </c:pt>
              </c:numCache>
            </c:numRef>
          </c:yVal>
        </c:ser>
        <c:axId val="96459776"/>
        <c:axId val="96535680"/>
      </c:scatterChart>
      <c:valAx>
        <c:axId val="96459776"/>
        <c:scaling>
          <c:orientation val="minMax"/>
          <c:max val="215"/>
          <c:min val="0"/>
        </c:scaling>
        <c:axPos val="b"/>
        <c:majorGridlines/>
        <c:numFmt formatCode="General" sourceLinked="0"/>
        <c:tickLblPos val="nextTo"/>
        <c:crossAx val="96535680"/>
        <c:crosses val="autoZero"/>
        <c:crossBetween val="midCat"/>
        <c:majorUnit val="50"/>
      </c:valAx>
      <c:valAx>
        <c:axId val="96535680"/>
        <c:scaling>
          <c:orientation val="minMax"/>
        </c:scaling>
        <c:axPos val="l"/>
        <c:majorGridlines/>
        <c:numFmt formatCode="0.00E+00" sourceLinked="1"/>
        <c:tickLblPos val="none"/>
        <c:crossAx val="9645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450755266966032"/>
          <c:y val="5.4022418468409779E-2"/>
          <c:w val="0.11560434749975493"/>
          <c:h val="0.1211585486487556"/>
        </c:manualLayout>
      </c:layout>
      <c:overlay val="1"/>
    </c:legend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0.14361</cdr:x>
      <cdr:y>0.51424</cdr:y>
    </cdr:from>
    <cdr:to>
      <cdr:x>0.21715</cdr:x>
      <cdr:y>0.65457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248" y="1370795"/>
          <a:ext cx="363705" cy="37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itchFamily="34" charset="0"/>
            </a:rPr>
            <a:t>0.1</a:t>
          </a:r>
          <a:endParaRPr lang="en-US" sz="14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228600" y="-1059873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0.76761</cdr:x>
      <cdr:y>0.64288</cdr:y>
    </cdr:from>
    <cdr:to>
      <cdr:x>0.9525</cdr:x>
      <cdr:y>0.9859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6359" y="1713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FF0000"/>
              </a:solidFill>
              <a:latin typeface="Arial Narrow"/>
            </a:rPr>
            <a:t>µ/p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T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&lt;0.03, </a:t>
          </a:r>
        </a:p>
        <a:p xmlns:a="http://schemas.openxmlformats.org/drawingml/2006/main">
          <a:r>
            <a:rPr lang="en-US" sz="1300" b="1" dirty="0">
              <a:solidFill>
                <a:srgbClr val="FF0000"/>
              </a:solidFill>
              <a:latin typeface="Arial Narrow"/>
            </a:rPr>
            <a:t> 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    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L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&lt;.3</a:t>
          </a:r>
          <a:endParaRPr lang="en-US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0.5386</cdr:x>
      <cdr:y>0.12054</cdr:y>
    </cdr:from>
    <cdr:to>
      <cdr:x>0.72349</cdr:x>
      <cdr:y>0.46357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3751" y="3213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000099"/>
              </a:solidFill>
            </a:rPr>
            <a:t>All </a:t>
          </a:r>
          <a:r>
            <a:rPr lang="en-US" sz="1300" b="1" dirty="0" smtClean="0">
              <a:solidFill>
                <a:srgbClr val="000099"/>
              </a:solidFill>
              <a:latin typeface="Arial Narrow"/>
            </a:rPr>
            <a:t>µ</a:t>
          </a:r>
          <a:endParaRPr lang="en-US" sz="1300" b="1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/>
            </a:lvl1pPr>
          </a:lstStyle>
          <a:p>
            <a:pPr>
              <a:defRPr/>
            </a:pPr>
            <a:fld id="{8E883AE8-82E0-4FC4-B45F-6C808B33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/>
            </a:lvl1pPr>
          </a:lstStyle>
          <a:p>
            <a:pPr>
              <a:defRPr/>
            </a:pPr>
            <a:fld id="{A4CE4BAC-5079-4E28-B5F6-E0C6587E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481-D99F-47D9-B70E-BF51E88A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6834-8B47-4FCC-BF68-F73FA8210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354-3FF6-4036-A3E6-3D679E6E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6382-C3E4-4289-B6F0-D6D90881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b="1"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8F28-2DB1-4F5B-9C51-E0B538EA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463E-B4E5-44E1-A337-14004F55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2A85-45BE-4D3E-9CD8-7D76704B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2019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1800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2000" b="1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 b="1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 b="1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 b="1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59D8-13BC-4380-96B0-50105B3E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D826-FF2E-44EA-BEF4-9A5212F0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AC79-C097-459B-AA59-2B91F313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BF2-309C-4139-BF62-CB217466D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AD25-13E0-4EF3-8014-FBEDEA1F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22E3-8807-4A64-9FEE-CBEC3D1E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3B5BF-DEFA-448B-8AB0-D74AAC17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23" descr="FNAL_logo_s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mu-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map-091203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§"/>
        <a:defRPr sz="22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 b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b="1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1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8A6645-50B9-4D84-BA9D-2FFEB65F1F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0700" y="1482725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Muon</a:t>
            </a:r>
            <a:r>
              <a:rPr lang="en-US" b="1" dirty="0" smtClean="0"/>
              <a:t> Capture for a </a:t>
            </a:r>
            <a:r>
              <a:rPr lang="en-US" b="1" dirty="0" err="1" smtClean="0"/>
              <a:t>Muon</a:t>
            </a:r>
            <a:r>
              <a:rPr lang="en-US" b="1" dirty="0" smtClean="0"/>
              <a:t> Collider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mtClean="0">
                <a:latin typeface="Tempus Sans ITC" pitchFamily="82" charset="0"/>
              </a:rPr>
              <a:t>David Neuffer</a:t>
            </a:r>
          </a:p>
          <a:p>
            <a:pPr eaLnBrk="1" hangingPunct="1">
              <a:buFont typeface="Wingdings" charset="2"/>
              <a:buNone/>
            </a:pPr>
            <a:endParaRPr lang="en-US" smtClean="0">
              <a:latin typeface="Tempus Sans ITC" pitchFamily="82" charset="0"/>
            </a:endParaRPr>
          </a:p>
          <a:p>
            <a:pPr eaLnBrk="1" hangingPunct="1">
              <a:buFont typeface="Wingdings" charset="2"/>
              <a:buNone/>
            </a:pPr>
            <a:endParaRPr lang="en-US" smtClean="0">
              <a:latin typeface="Tempus Sans ITC" pitchFamily="82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sz="1800" smtClean="0">
                <a:latin typeface="Tempus Sans ITC" pitchFamily="82" charset="0"/>
              </a:rPr>
              <a:t>July 2009</a:t>
            </a:r>
          </a:p>
          <a:p>
            <a:pPr eaLnBrk="1" hangingPunct="1">
              <a:buFont typeface="Wingdings" charset="2"/>
              <a:buNone/>
            </a:pPr>
            <a:endParaRPr lang="en-US" sz="1800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BD15DF-3FBD-4601-ABB2-D15E2305520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High-frequency </a:t>
            </a:r>
            <a:r>
              <a:rPr lang="en-US" dirty="0" err="1" smtClean="0"/>
              <a:t>Buncher</a:t>
            </a:r>
            <a:r>
              <a:rPr lang="en-US" dirty="0" smtClean="0"/>
              <a:t> and </a:t>
            </a:r>
            <a:r>
              <a:rPr lang="el-GR" dirty="0" smtClean="0"/>
              <a:t>φ</a:t>
            </a:r>
            <a:r>
              <a:rPr lang="en-US" dirty="0" smtClean="0"/>
              <a:t>-E Rotator</a:t>
            </a:r>
            <a:endParaRPr 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325139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Drift  (</a:t>
            </a:r>
            <a:r>
              <a:rPr lang="el-GR" sz="2000" dirty="0" smtClean="0"/>
              <a:t>π</a:t>
            </a:r>
            <a:r>
              <a:rPr lang="el-GR" sz="2000" dirty="0" smtClean="0">
                <a:latin typeface="Arial" charset="0"/>
                <a:cs typeface="Arial" charset="0"/>
              </a:rPr>
              <a:t>→</a:t>
            </a:r>
            <a:r>
              <a:rPr lang="el-GR" sz="2000" dirty="0" smtClean="0">
                <a:cs typeface="Arial" charset="0"/>
              </a:rPr>
              <a:t>μ</a:t>
            </a:r>
            <a:r>
              <a:rPr lang="en-US" sz="2000" dirty="0" smtClean="0">
                <a:cs typeface="Arial" charset="0"/>
              </a:rPr>
              <a:t>)</a:t>
            </a:r>
            <a:endParaRPr lang="el-GR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“Adiabatically” bunch beam first </a:t>
            </a:r>
            <a:r>
              <a:rPr lang="en-US" sz="1600" dirty="0" smtClean="0">
                <a:solidFill>
                  <a:srgbClr val="9933FF"/>
                </a:solidFill>
              </a:rPr>
              <a:t>(weak 350 to 232 MHz </a:t>
            </a:r>
            <a:r>
              <a:rPr lang="en-US" sz="1600" dirty="0" err="1" smtClean="0">
                <a:solidFill>
                  <a:srgbClr val="9933FF"/>
                </a:solidFill>
              </a:rPr>
              <a:t>rf</a:t>
            </a:r>
            <a:r>
              <a:rPr lang="en-US" sz="1600" dirty="0" smtClean="0">
                <a:solidFill>
                  <a:srgbClr val="9933FF"/>
                </a:solidFill>
              </a:rPr>
              <a:t>) </a:t>
            </a:r>
            <a:endParaRPr lang="en-US" sz="1600" dirty="0" smtClean="0">
              <a:solidFill>
                <a:srgbClr val="9933FF"/>
              </a:solidFill>
            </a:endParaRPr>
          </a:p>
          <a:p>
            <a:pPr lvl="1" eaLnBrk="1" hangingPunct="1"/>
            <a:r>
              <a:rPr lang="en-US" sz="1400" dirty="0" smtClean="0">
                <a:solidFill>
                  <a:srgbClr val="002060"/>
                </a:solidFill>
              </a:rPr>
              <a:t>P0 = </a:t>
            </a:r>
            <a:r>
              <a:rPr lang="en-US" sz="1400" dirty="0" smtClean="0">
                <a:solidFill>
                  <a:srgbClr val="002060"/>
                </a:solidFill>
              </a:rPr>
              <a:t>280; </a:t>
            </a:r>
            <a:r>
              <a:rPr lang="en-US" sz="1400" dirty="0" smtClean="0">
                <a:solidFill>
                  <a:srgbClr val="002060"/>
                </a:solidFill>
              </a:rPr>
              <a:t>PN=154 </a:t>
            </a:r>
            <a:r>
              <a:rPr lang="en-US" sz="1400" dirty="0" err="1" smtClean="0">
                <a:solidFill>
                  <a:srgbClr val="002060"/>
                </a:solidFill>
              </a:rPr>
              <a:t>MeV</a:t>
            </a:r>
            <a:r>
              <a:rPr lang="en-US" sz="1400" dirty="0" smtClean="0">
                <a:solidFill>
                  <a:srgbClr val="002060"/>
                </a:solidFill>
              </a:rPr>
              <a:t>/c  N=10</a:t>
            </a:r>
          </a:p>
          <a:p>
            <a:pPr eaLnBrk="1" hangingPunct="1"/>
            <a:r>
              <a:rPr lang="el-GR" sz="2000" dirty="0" smtClean="0"/>
              <a:t>Φ</a:t>
            </a:r>
            <a:r>
              <a:rPr lang="en-US" sz="2000" dirty="0" smtClean="0"/>
              <a:t>-E rotate bunches – align bunches to ~equal energies</a:t>
            </a:r>
          </a:p>
          <a:p>
            <a:pPr lvl="1" eaLnBrk="1" hangingPunct="1"/>
            <a:r>
              <a:rPr lang="en-US" sz="1800" dirty="0" smtClean="0"/>
              <a:t>232 to 202 MHz, </a:t>
            </a:r>
            <a:r>
              <a:rPr lang="en-US" sz="1800" dirty="0" smtClean="0"/>
              <a:t>15MV/m 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Cool beam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9900"/>
                </a:solidFill>
              </a:rPr>
              <a:t>201.25MHz</a:t>
            </a:r>
          </a:p>
          <a:p>
            <a:pPr lvl="1" eaLnBrk="1" hangingPunct="1"/>
            <a:r>
              <a:rPr lang="en-US" sz="1400" dirty="0" smtClean="0">
                <a:solidFill>
                  <a:srgbClr val="009900"/>
                </a:solidFill>
              </a:rPr>
              <a:t>1.2cm Li H, 15 MV/m</a:t>
            </a:r>
          </a:p>
          <a:p>
            <a:pPr eaLnBrk="1" hangingPunct="1"/>
            <a:r>
              <a:rPr lang="en-US" sz="1800" b="1" dirty="0" smtClean="0">
                <a:solidFill>
                  <a:srgbClr val="002060"/>
                </a:solidFill>
              </a:rPr>
              <a:t>Similar to Neutrino Factory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eaLnBrk="1" hangingPunct="1"/>
            <a:endParaRPr lang="en-US" sz="1600" dirty="0" smtClean="0">
              <a:solidFill>
                <a:srgbClr val="009900"/>
              </a:solidFill>
            </a:endParaRPr>
          </a:p>
          <a:p>
            <a:pPr eaLnBrk="1" hangingPunct="1"/>
            <a:endParaRPr lang="el-GR" sz="1600" dirty="0" smtClean="0"/>
          </a:p>
        </p:txBody>
      </p:sp>
      <p:sp>
        <p:nvSpPr>
          <p:cNvPr id="11269" name="AutoShape 5"/>
          <p:cNvSpPr>
            <a:spLocks noChangeAspect="1" noChangeArrowheads="1"/>
          </p:cNvSpPr>
          <p:nvPr/>
        </p:nvSpPr>
        <p:spPr bwMode="auto">
          <a:xfrm>
            <a:off x="0" y="4349750"/>
            <a:ext cx="84534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71513" y="5580063"/>
            <a:ext cx="6699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18.9 m</a:t>
            </a:r>
            <a:endParaRPr lang="en-US" sz="12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14538" y="5580063"/>
            <a:ext cx="1006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~40m</a:t>
            </a:r>
            <a:endParaRPr lang="en-US" sz="12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36550" y="5021263"/>
            <a:ext cx="4460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71513" y="5245100"/>
            <a:ext cx="7826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l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36550" y="4686300"/>
            <a:ext cx="33496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0" y="467518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 rot="1196606">
            <a:off x="338138" y="477837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558800" y="4686300"/>
            <a:ext cx="11271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230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671513" y="4462463"/>
            <a:ext cx="558800" cy="241300"/>
          </a:xfrm>
          <a:custGeom>
            <a:avLst/>
            <a:gdLst>
              <a:gd name="T0" fmla="*/ 0 w 720"/>
              <a:gd name="T1" fmla="*/ 2147483647 h 390"/>
              <a:gd name="T2" fmla="*/ 2147483647 w 720"/>
              <a:gd name="T3" fmla="*/ 2147483647 h 390"/>
              <a:gd name="T4" fmla="*/ 2147483647 w 720"/>
              <a:gd name="T5" fmla="*/ 2147483647 h 390"/>
              <a:gd name="T6" fmla="*/ 2147483647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671513" y="4984750"/>
            <a:ext cx="558800" cy="260350"/>
          </a:xfrm>
          <a:custGeom>
            <a:avLst/>
            <a:gdLst>
              <a:gd name="T0" fmla="*/ 0 w 720"/>
              <a:gd name="T1" fmla="*/ 2147483647 h 420"/>
              <a:gd name="T2" fmla="*/ 2147483647 w 720"/>
              <a:gd name="T3" fmla="*/ 2147483647 h 420"/>
              <a:gd name="T4" fmla="*/ 2147483647 w 720"/>
              <a:gd name="T5" fmla="*/ 2147483647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114675" y="44624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1341438" y="4462463"/>
            <a:ext cx="290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341438" y="5245100"/>
            <a:ext cx="290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671513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230313" y="535781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195638" y="5395913"/>
            <a:ext cx="1587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36550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677988" y="5245100"/>
            <a:ext cx="1790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Drift</a:t>
            </a:r>
            <a:endParaRPr lang="en-US" sz="1400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1230313" y="5580063"/>
            <a:ext cx="1963737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671513" y="5580063"/>
            <a:ext cx="558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4251325" y="5233988"/>
            <a:ext cx="41036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4251325" y="4462463"/>
            <a:ext cx="408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4467225" y="44751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5929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83550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275013" y="52324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699000" y="5245100"/>
            <a:ext cx="12303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6376988" y="52451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576638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~33m</a:t>
            </a:r>
            <a:endParaRPr lang="en-US" sz="1200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8768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34 m</a:t>
            </a:r>
            <a:endParaRPr lang="en-US" sz="1200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5024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>
                <a:latin typeface="Times New Roman" pitchFamily="16" charset="0"/>
                <a:ea typeface="MS Mincho" pitchFamily="49" charset="-128"/>
              </a:rPr>
              <a:t>~</a:t>
            </a:r>
            <a:r>
              <a:rPr lang="en-US" altLang="ja-JP" sz="1400" b="1">
                <a:latin typeface="Times New Roman" pitchFamily="16" charset="0"/>
                <a:ea typeface="MS Mincho" pitchFamily="49" charset="-128"/>
              </a:rPr>
              <a:t>80 </a:t>
            </a:r>
            <a:r>
              <a:rPr lang="en-US" altLang="ja-JP" sz="900" b="1">
                <a:latin typeface="Times New Roman" pitchFamily="16" charset="0"/>
                <a:ea typeface="MS Mincho" pitchFamily="49" charset="-128"/>
              </a:rPr>
              <a:t>m</a:t>
            </a:r>
            <a:endParaRPr lang="en-US" sz="1800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0" y="434975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1463675" y="4675188"/>
            <a:ext cx="130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rgbClr val="6600CC"/>
                </a:solidFill>
                <a:ea typeface="MS Mincho" pitchFamily="49" charset="-128"/>
              </a:rPr>
              <a:t>π</a:t>
            </a:r>
            <a:r>
              <a:rPr lang="en-US" altLang="ja-JP" sz="1800" b="1">
                <a:solidFill>
                  <a:srgbClr val="D60093"/>
                </a:solidFill>
                <a:ea typeface="MS Mincho" pitchFamily="49" charset="-128"/>
              </a:rPr>
              <a:t>→μ</a:t>
            </a:r>
            <a:endParaRPr lang="en-US" sz="1800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2459038" y="489426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542925" y="485457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167095-F7A7-443B-AB69-12BF74BF6CC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Rotated version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7625" y="800100"/>
            <a:ext cx="4158175" cy="55245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End up with fewer, </a:t>
            </a:r>
            <a:r>
              <a:rPr lang="en-US" sz="2000" dirty="0" smtClean="0"/>
              <a:t>larger N, </a:t>
            </a:r>
            <a:r>
              <a:rPr lang="en-US" sz="2000" dirty="0" smtClean="0"/>
              <a:t>bunches</a:t>
            </a:r>
          </a:p>
          <a:p>
            <a:pPr lvl="1" eaLnBrk="1" hangingPunct="1"/>
            <a:r>
              <a:rPr lang="en-US" sz="1800" dirty="0" smtClean="0"/>
              <a:t>More </a:t>
            </a:r>
            <a:r>
              <a:rPr lang="el-GR" sz="1800" dirty="0" smtClean="0"/>
              <a:t>μ</a:t>
            </a:r>
            <a:r>
              <a:rPr lang="en-US" sz="1800" dirty="0" smtClean="0"/>
              <a:t>/p </a:t>
            </a:r>
            <a:r>
              <a:rPr lang="en-US" sz="1800" dirty="0" smtClean="0"/>
              <a:t>~</a:t>
            </a:r>
          </a:p>
          <a:p>
            <a:pPr lvl="2" eaLnBrk="1" hangingPunct="1"/>
            <a:r>
              <a:rPr lang="en-US" sz="1400" dirty="0" smtClean="0"/>
              <a:t>20-40% more ??</a:t>
            </a:r>
            <a:endParaRPr lang="en-US" sz="1400" dirty="0" smtClean="0"/>
          </a:p>
          <a:p>
            <a:pPr lvl="1" eaLnBrk="1" hangingPunct="1"/>
            <a:r>
              <a:rPr lang="en-US" sz="1800" dirty="0" smtClean="0"/>
              <a:t>Larger </a:t>
            </a:r>
            <a:r>
              <a:rPr lang="el-GR" sz="1800" dirty="0" smtClean="0"/>
              <a:t>δ</a:t>
            </a:r>
            <a:r>
              <a:rPr lang="en-US" sz="1800" dirty="0" smtClean="0"/>
              <a:t>p (larger </a:t>
            </a:r>
            <a:r>
              <a:rPr lang="el-GR" sz="1800" dirty="0" smtClean="0">
                <a:latin typeface="Times New Roman"/>
                <a:cs typeface="Times New Roman"/>
              </a:rPr>
              <a:t>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/bunch)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2294" name="Picture 6" descr="endofrotat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731838"/>
            <a:ext cx="44862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endofall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3533775"/>
            <a:ext cx="45323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205m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3012"/>
            <a:ext cx="45354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44525" y="5203825"/>
            <a:ext cx="1469283" cy="674461"/>
          </a:xfrm>
          <a:prstGeom prst="rect">
            <a:avLst/>
          </a:prstGeom>
          <a:noFill/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82650" y="4740275"/>
            <a:ext cx="1233488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1F1F"/>
                </a:solidFill>
              </a:rPr>
              <a:t>15 bunches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07669" y="5178095"/>
            <a:ext cx="1435636" cy="712066"/>
          </a:xfrm>
          <a:prstGeom prst="rect">
            <a:avLst/>
          </a:prstGeom>
          <a:noFill/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4F2513-1F19-4A02-BBE6-4C19E256D20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Collider version 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ea typeface="MV Boli" pitchFamily="2" charset="0"/>
                <a:cs typeface="Arial" pitchFamily="34" charset="0"/>
              </a:rPr>
              <a:t>Has ~30% shorter train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ea typeface="MV Boli" pitchFamily="2" charset="0"/>
                <a:cs typeface="Arial" pitchFamily="34" charset="0"/>
              </a:rPr>
              <a:t>More </a:t>
            </a:r>
            <a:r>
              <a:rPr lang="el-GR" sz="2000" dirty="0" smtClean="0">
                <a:latin typeface="Arial" pitchFamily="34" charset="0"/>
                <a:ea typeface="MV Boli" pitchFamily="2" charset="0"/>
                <a:cs typeface="Arial" pitchFamily="34" charset="0"/>
              </a:rPr>
              <a:t>μ</a:t>
            </a:r>
            <a:r>
              <a:rPr lang="en-US" sz="2000" dirty="0" smtClean="0">
                <a:latin typeface="Arial" pitchFamily="34" charset="0"/>
                <a:ea typeface="MV Boli" pitchFamily="2" charset="0"/>
                <a:cs typeface="Arial" pitchFamily="34" charset="0"/>
              </a:rPr>
              <a:t>/p </a:t>
            </a:r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~0.15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/p (from ~0.11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latin typeface="Arial" pitchFamily="34" charset="0"/>
                <a:ea typeface="MV Boli" pitchFamily="2" charset="0"/>
                <a:cs typeface="Arial" pitchFamily="34" charset="0"/>
              </a:rPr>
              <a:t>Captures more of the “core” of the initial </a:t>
            </a:r>
            <a:r>
              <a:rPr lang="el-GR" sz="2000" dirty="0" smtClean="0">
                <a:ea typeface="MV Boli" pitchFamily="2" charset="0"/>
                <a:cs typeface="MV Boli" pitchFamily="2" charset="0"/>
              </a:rPr>
              <a:t>π</a:t>
            </a:r>
            <a:r>
              <a:rPr lang="en-US" sz="2000" dirty="0" smtClean="0">
                <a:latin typeface="MV Boli" pitchFamily="2" charset="0"/>
                <a:ea typeface="MV Boli" pitchFamily="2" charset="0"/>
                <a:cs typeface="MV Boli" pitchFamily="2" charset="0"/>
              </a:rPr>
              <a:t>/</a:t>
            </a:r>
            <a:r>
              <a:rPr lang="el-GR" sz="2000" dirty="0" smtClean="0">
                <a:ea typeface="MV Boli" pitchFamily="2" charset="0"/>
                <a:cs typeface="MV Boli" pitchFamily="2" charset="0"/>
              </a:rPr>
              <a:t>μ</a:t>
            </a:r>
            <a:endParaRPr lang="en-US" sz="2000" dirty="0" smtClean="0"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lvl="1" eaLnBrk="1" hangingPunct="1"/>
            <a:r>
              <a:rPr lang="en-US" sz="1800" dirty="0" smtClean="0"/>
              <a:t>Rather than lower half of the core …</a:t>
            </a:r>
            <a:endParaRPr lang="el-GR" sz="1800" dirty="0" smtClean="0"/>
          </a:p>
        </p:txBody>
      </p:sp>
      <p:pic>
        <p:nvPicPr>
          <p:cNvPr id="14341" name="Picture 7" descr="initial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804863"/>
            <a:ext cx="418941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oldini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863" y="3482975"/>
            <a:ext cx="42275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230688" y="3232150"/>
            <a:ext cx="296862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3959225" y="668338"/>
            <a:ext cx="939800" cy="5810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1.0 GeV/c</a:t>
            </a:r>
          </a:p>
        </p:txBody>
      </p:sp>
      <p:pic>
        <p:nvPicPr>
          <p:cNvPr id="14345" name="Picture 12" descr="start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9325"/>
            <a:ext cx="41560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7273925" y="4160838"/>
            <a:ext cx="18415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7605905" y="4224338"/>
            <a:ext cx="583814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IDS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7204075" y="1957388"/>
            <a:ext cx="1030288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NEW MC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2173288" y="4184650"/>
            <a:ext cx="1304925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All at target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964ABF-BDBD-4A91-816E-497C16B4AA6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Further </a:t>
            </a:r>
            <a:r>
              <a:rPr lang="en-US" dirty="0" smtClean="0"/>
              <a:t>iteration?</a:t>
            </a:r>
            <a:endParaRPr 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l-GR" sz="2000" dirty="0" smtClean="0">
                <a:latin typeface="Lucida Sans Unicode" pitchFamily="34" charset="0"/>
                <a:cs typeface="Lucida Sans Unicode" pitchFamily="34" charset="0"/>
              </a:rPr>
              <a:t>Δ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N: 10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8 </a:t>
            </a:r>
          </a:p>
          <a:p>
            <a:pPr eaLnBrk="1" hangingPunct="1"/>
            <a:r>
              <a:rPr lang="en-US" sz="2000" dirty="0" err="1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Rf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 gradients: </a:t>
            </a:r>
            <a:r>
              <a:rPr lang="en-US" sz="20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  <a:sym typeface="Wingdings" charset="2"/>
              </a:rPr>
              <a:t>12.5  15  18 MV/m  </a:t>
            </a:r>
          </a:p>
          <a:p>
            <a:pPr lvl="1" eaLnBrk="1" hangingPunct="1"/>
            <a:r>
              <a:rPr lang="en-US" sz="18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Or 15  18  20 MV/m</a:t>
            </a:r>
          </a:p>
          <a:p>
            <a:pPr eaLnBrk="1" hangingPunct="1"/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Shorter system ~102m </a:t>
            </a:r>
            <a:endParaRPr lang="el-GR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l-GR" sz="1600" dirty="0" smtClean="0"/>
          </a:p>
        </p:txBody>
      </p:sp>
      <p:sp>
        <p:nvSpPr>
          <p:cNvPr id="15365" name="AutoShape 5"/>
          <p:cNvSpPr>
            <a:spLocks noChangeAspect="1" noChangeArrowheads="1"/>
          </p:cNvSpPr>
          <p:nvPr/>
        </p:nvSpPr>
        <p:spPr bwMode="auto">
          <a:xfrm>
            <a:off x="0" y="4349750"/>
            <a:ext cx="84534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71513" y="5580063"/>
            <a:ext cx="6699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14.05 m</a:t>
            </a:r>
            <a:endParaRPr lang="en-US" sz="12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14538" y="5580063"/>
            <a:ext cx="1006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~33m</a:t>
            </a:r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6550" y="5021263"/>
            <a:ext cx="4460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71513" y="5245100"/>
            <a:ext cx="7826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l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36550" y="4686300"/>
            <a:ext cx="33496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0" y="467518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 rot="1196606">
            <a:off x="338138" y="477837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58800" y="4686300"/>
            <a:ext cx="11271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230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671513" y="4462463"/>
            <a:ext cx="558800" cy="241300"/>
          </a:xfrm>
          <a:custGeom>
            <a:avLst/>
            <a:gdLst>
              <a:gd name="T0" fmla="*/ 0 w 720"/>
              <a:gd name="T1" fmla="*/ 2147483647 h 390"/>
              <a:gd name="T2" fmla="*/ 2147483647 w 720"/>
              <a:gd name="T3" fmla="*/ 2147483647 h 390"/>
              <a:gd name="T4" fmla="*/ 2147483647 w 720"/>
              <a:gd name="T5" fmla="*/ 2147483647 h 390"/>
              <a:gd name="T6" fmla="*/ 2147483647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71513" y="4984750"/>
            <a:ext cx="558800" cy="260350"/>
          </a:xfrm>
          <a:custGeom>
            <a:avLst/>
            <a:gdLst>
              <a:gd name="T0" fmla="*/ 0 w 720"/>
              <a:gd name="T1" fmla="*/ 2147483647 h 420"/>
              <a:gd name="T2" fmla="*/ 2147483647 w 720"/>
              <a:gd name="T3" fmla="*/ 2147483647 h 420"/>
              <a:gd name="T4" fmla="*/ 2147483647 w 720"/>
              <a:gd name="T5" fmla="*/ 2147483647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114675" y="44624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341438" y="4462463"/>
            <a:ext cx="290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1341438" y="5245100"/>
            <a:ext cx="290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71513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230313" y="535781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195638" y="5395913"/>
            <a:ext cx="1587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36550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677988" y="5245100"/>
            <a:ext cx="1790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Drift</a:t>
            </a:r>
            <a:endParaRPr lang="en-US" sz="1400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1230313" y="5580063"/>
            <a:ext cx="1963737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671513" y="5580063"/>
            <a:ext cx="558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4251325" y="5233988"/>
            <a:ext cx="41036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251325" y="4462463"/>
            <a:ext cx="408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467225" y="44751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5929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83550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75013" y="52324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699000" y="5245100"/>
            <a:ext cx="12303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6376988" y="52451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576638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~25.5m</a:t>
            </a:r>
            <a:endParaRPr lang="en-US" sz="1200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8768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27 m</a:t>
            </a:r>
            <a:endParaRPr lang="en-US" sz="1200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5024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>
                <a:latin typeface="Times New Roman" pitchFamily="16" charset="0"/>
                <a:ea typeface="MS Mincho" pitchFamily="49" charset="-128"/>
              </a:rPr>
              <a:t>~</a:t>
            </a:r>
            <a:r>
              <a:rPr lang="en-US" altLang="ja-JP" sz="1400" b="1">
                <a:latin typeface="Times New Roman" pitchFamily="16" charset="0"/>
                <a:ea typeface="MS Mincho" pitchFamily="49" charset="-128"/>
              </a:rPr>
              <a:t>80 </a:t>
            </a:r>
            <a:r>
              <a:rPr lang="en-US" altLang="ja-JP" sz="900" b="1">
                <a:latin typeface="Times New Roman" pitchFamily="16" charset="0"/>
                <a:ea typeface="MS Mincho" pitchFamily="49" charset="-128"/>
              </a:rPr>
              <a:t>m</a:t>
            </a:r>
            <a:endParaRPr 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0" y="434975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1463675" y="4675188"/>
            <a:ext cx="130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rgbClr val="6600CC"/>
                </a:solidFill>
                <a:ea typeface="MS Mincho" pitchFamily="49" charset="-128"/>
              </a:rPr>
              <a:t>π</a:t>
            </a:r>
            <a:r>
              <a:rPr lang="en-US" altLang="ja-JP" sz="1800" b="1">
                <a:solidFill>
                  <a:srgbClr val="D60093"/>
                </a:solidFill>
                <a:ea typeface="MS Mincho" pitchFamily="49" charset="-128"/>
              </a:rPr>
              <a:t>→μ</a:t>
            </a:r>
            <a:endParaRPr lang="en-US" sz="1800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2459038" y="489426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542925" y="485457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Content Placeholder 7" descr="after1Gev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13169" y="2535383"/>
            <a:ext cx="3939886" cy="1546802"/>
          </a:xfrm>
          <a:prstGeom prst="rect">
            <a:avLst/>
          </a:prstGeom>
        </p:spPr>
      </p:pic>
      <p:pic>
        <p:nvPicPr>
          <p:cNvPr id="43" name="Picture 11" descr="neq10case210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51647"/>
            <a:ext cx="3911746" cy="15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387044" y="3325091"/>
            <a:ext cx="1262638" cy="376959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751224" y="3408218"/>
            <a:ext cx="1013258" cy="418523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ight Arrow 45"/>
          <p:cNvSpPr/>
          <p:nvPr/>
        </p:nvSpPr>
        <p:spPr bwMode="auto">
          <a:xfrm>
            <a:off x="4473526" y="2771335"/>
            <a:ext cx="590843" cy="351693"/>
          </a:xfrm>
          <a:prstGeom prst="rightArrow">
            <a:avLst/>
          </a:prstGeom>
          <a:solidFill>
            <a:srgbClr val="FF0000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N=8 variant</a:t>
            </a:r>
            <a:endParaRPr lang="en-US" dirty="0"/>
          </a:p>
        </p:txBody>
      </p:sp>
      <p:pic>
        <p:nvPicPr>
          <p:cNvPr id="16387" name="Content Placeholder 7" descr="aftercoo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938" y="1054100"/>
            <a:ext cx="3810000" cy="2949575"/>
          </a:xfrm>
        </p:spPr>
      </p:pic>
      <p:pic>
        <p:nvPicPr>
          <p:cNvPr id="16388" name="Content Placeholder 13" descr="emittanc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3898900"/>
            <a:ext cx="3810000" cy="2543175"/>
          </a:xfrm>
        </p:spPr>
      </p:pic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023E57-43F0-4DBE-9757-3DC3EF71FF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082639" y="2541319"/>
            <a:ext cx="1390897" cy="638300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3601968" y="3866216"/>
          <a:ext cx="4945674" cy="266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386263" y="37623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4127988" y="843696"/>
            <a:ext cx="116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800 </a:t>
            </a:r>
            <a:r>
              <a:rPr lang="en-US" dirty="0" err="1"/>
              <a:t>MeV</a:t>
            </a:r>
            <a:r>
              <a:rPr lang="en-US" dirty="0"/>
              <a:t>/c</a:t>
            </a: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1692259" y="4383088"/>
            <a:ext cx="627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L</a:t>
            </a:r>
            <a:r>
              <a:rPr lang="en-US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/10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1198231" y="5102225"/>
            <a:ext cx="364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280988" y="879475"/>
            <a:ext cx="3892550" cy="29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bunch train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But not that much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15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sym typeface="Wingdings" charset="2"/>
              </a:rPr>
              <a:t> 12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bunches</a:t>
            </a:r>
          </a:p>
          <a:p>
            <a:pPr marL="685800" lvl="1" indent="-228600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en-US" b="1" kern="0" dirty="0" smtClean="0">
                <a:solidFill>
                  <a:srgbClr val="CC0000"/>
                </a:solidFill>
                <a:latin typeface="+mn-lt"/>
              </a:rPr>
              <a:t>Bunch phase space larger</a:t>
            </a:r>
          </a:p>
          <a:p>
            <a:pPr marL="685800" lvl="1" indent="-228600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  <a:p>
            <a:pPr marL="685800" lvl="1" indent="-228600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en-US" b="1" kern="0" dirty="0" smtClean="0">
                <a:solidFill>
                  <a:srgbClr val="CC0000"/>
                </a:solidFill>
                <a:latin typeface="+mn-lt"/>
              </a:rPr>
              <a:t>Longitudinal cooling ?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317423" y="4644735"/>
            <a:ext cx="363682" cy="374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 Narrow" pitchFamily="34" charset="0"/>
              </a:rPr>
              <a:t>0.2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2318" y="4031673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0.3</a:t>
            </a:r>
          </a:p>
          <a:p>
            <a:r>
              <a:rPr lang="en-US" sz="1400" b="1" dirty="0" smtClean="0">
                <a:latin typeface="Arial Narrow" pitchFamily="34" charset="0"/>
              </a:rPr>
              <a:t>µ</a:t>
            </a:r>
            <a:r>
              <a:rPr lang="en-US" sz="1400" b="1" baseline="30000" dirty="0" smtClean="0">
                <a:latin typeface="Arial Narrow" pitchFamily="34" charset="0"/>
              </a:rPr>
              <a:t>-</a:t>
            </a:r>
            <a:r>
              <a:rPr lang="en-US" sz="1400" b="1" dirty="0" smtClean="0">
                <a:latin typeface="Arial Narrow" pitchFamily="34" charset="0"/>
              </a:rPr>
              <a:t>/p</a:t>
            </a:r>
            <a:endParaRPr lang="en-US" sz="1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2A3912-67C3-4603-B843-754389C93B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Beam losses along Front End – half-full?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800100"/>
            <a:ext cx="4381500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Start with 4MW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End with ~50kW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+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plus p, e, </a:t>
            </a:r>
            <a:r>
              <a:rPr lang="el-GR" sz="1600" dirty="0" smtClean="0"/>
              <a:t>π</a:t>
            </a:r>
            <a:r>
              <a:rPr lang="en-US" sz="1600" dirty="0" smtClean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~20W/m  </a:t>
            </a:r>
            <a:r>
              <a:rPr lang="el-GR" sz="1600" dirty="0" smtClean="0"/>
              <a:t>μ</a:t>
            </a:r>
            <a:r>
              <a:rPr lang="en-US" sz="1600" dirty="0" smtClean="0"/>
              <a:t>-decay</a:t>
            </a:r>
            <a:endParaRPr lang="el-G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~0.5MW losses along transport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&gt;0.1MW </a:t>
            </a:r>
            <a:r>
              <a:rPr lang="en-US" sz="1600" dirty="0" smtClean="0"/>
              <a:t>at z&gt;50m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dirty="0" smtClean="0"/>
              <a:t>Hands-on” low radiation areas if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losses &lt; 1W/m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Booster, PSR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Simulation has  &gt;~100W/m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With no collimation, shielding, absorber  strategy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Need more shielding, collimation, absorbers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Reduce uncontrolled losses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Special handling </a:t>
            </a:r>
            <a:endParaRPr lang="en-US" sz="1800" baseline="30000" dirty="0" smtClean="0"/>
          </a:p>
          <a:p>
            <a:pPr lvl="1" eaLnBrk="1" hangingPunct="1">
              <a:lnSpc>
                <a:spcPct val="90000"/>
              </a:lnSpc>
            </a:pPr>
            <a:endParaRPr lang="el-GR" sz="1800" dirty="0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8" y="836613"/>
            <a:ext cx="4454525" cy="2687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489325"/>
            <a:ext cx="4344988" cy="30749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75225" y="3482975"/>
            <a:ext cx="1033463" cy="1460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999163" y="3470275"/>
            <a:ext cx="371475" cy="158750"/>
          </a:xfrm>
          <a:prstGeom prst="rect">
            <a:avLst/>
          </a:prstGeom>
          <a:solidFill>
            <a:srgbClr val="FF9966"/>
          </a:solidFill>
          <a:ln w="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381750" y="3470275"/>
            <a:ext cx="450850" cy="158750"/>
          </a:xfrm>
          <a:prstGeom prst="rect">
            <a:avLst/>
          </a:prstGeom>
          <a:solidFill>
            <a:srgbClr val="FF505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824663" y="3459163"/>
            <a:ext cx="1312862" cy="171450"/>
          </a:xfrm>
          <a:prstGeom prst="rect">
            <a:avLst/>
          </a:prstGeom>
          <a:solidFill>
            <a:srgbClr val="66FF66"/>
          </a:solidFill>
          <a:ln w="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095875" y="3421063"/>
            <a:ext cx="4968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Drift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161213" y="3416300"/>
            <a:ext cx="523875" cy="2746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2A4F52-3F72-470B-BAAE-C9EA06EB11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Comments on Front End Losses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4325" y="800100"/>
            <a:ext cx="4181475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First ~70m has 30cm beam pipe within ~65cm radius coils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~30+ cm for shielding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Radiation that penetrates shielding is what counts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&lt; 1W/m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Could the shielding handle most of the losses in the first ~70m?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Major source is protons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1843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262438"/>
            <a:ext cx="4714875" cy="22844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8438" name="Picture 45" descr="redo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1990480"/>
            <a:ext cx="439896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6"/>
          <p:cNvSpPr>
            <a:spLocks noChangeArrowheads="1"/>
          </p:cNvSpPr>
          <p:nvPr/>
        </p:nvSpPr>
        <p:spPr bwMode="auto">
          <a:xfrm>
            <a:off x="5383213" y="3097213"/>
            <a:ext cx="3495675" cy="468312"/>
          </a:xfrm>
          <a:prstGeom prst="rect">
            <a:avLst/>
          </a:prstGeom>
          <a:solidFill>
            <a:srgbClr val="CC99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accent2"/>
                </a:solidFill>
              </a:rPr>
              <a:t>Shielding ?</a:t>
            </a:r>
          </a:p>
        </p:txBody>
      </p:sp>
      <p:sp>
        <p:nvSpPr>
          <p:cNvPr id="18440" name="Line 49"/>
          <p:cNvSpPr>
            <a:spLocks noChangeShapeType="1"/>
          </p:cNvSpPr>
          <p:nvPr/>
        </p:nvSpPr>
        <p:spPr bwMode="auto">
          <a:xfrm>
            <a:off x="5699125" y="1881188"/>
            <a:ext cx="635000" cy="835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6"/>
          <p:cNvGrpSpPr>
            <a:grpSpLocks noChangeAspect="1"/>
          </p:cNvGrpSpPr>
          <p:nvPr/>
        </p:nvGrpSpPr>
        <p:grpSpPr bwMode="auto">
          <a:xfrm>
            <a:off x="4494213" y="1257300"/>
            <a:ext cx="4649787" cy="1008063"/>
            <a:chOff x="4344" y="8640"/>
            <a:chExt cx="8919" cy="1933"/>
          </a:xfrm>
        </p:grpSpPr>
        <p:sp>
          <p:nvSpPr>
            <p:cNvPr id="18444" name="AutoShape 7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8919" cy="19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12.7 m</a:t>
              </a:r>
              <a:endParaRPr lang="en-US"/>
            </a:p>
          </p:txBody>
        </p:sp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~60.0 m</a:t>
              </a:r>
              <a:endParaRPr lang="en-US"/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FE Target</a:t>
              </a:r>
              <a:endParaRPr lang="en-US"/>
            </a:p>
          </p:txBody>
        </p:sp>
        <p:sp>
          <p:nvSpPr>
            <p:cNvPr id="18448" name="Text Box 11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l"/>
              <a:r>
                <a:rPr lang="en-US" sz="500" b="1">
                  <a:solidFill>
                    <a:srgbClr val="000000"/>
                  </a:solidFill>
                  <a:latin typeface="Arial Narrow" pitchFamily="34" charset="0"/>
                </a:rPr>
                <a:t>Solenoid</a:t>
              </a:r>
              <a:endParaRPr lang="en-US"/>
            </a:p>
          </p:txBody>
        </p:sp>
        <p:sp>
          <p:nvSpPr>
            <p:cNvPr id="18449" name="AutoShape 12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Rectangle 14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AutoShape 15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AutoShape 16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7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26 h 390"/>
                <a:gd name="T2" fmla="*/ 63 w 720"/>
                <a:gd name="T3" fmla="*/ 26 h 390"/>
                <a:gd name="T4" fmla="*/ 189 w 720"/>
                <a:gd name="T5" fmla="*/ 13 h 390"/>
                <a:gd name="T6" fmla="*/ 253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4 h 420"/>
                <a:gd name="T2" fmla="*/ 126 w 720"/>
                <a:gd name="T3" fmla="*/ 4 h 420"/>
                <a:gd name="T4" fmla="*/ 253 w 720"/>
                <a:gd name="T5" fmla="*/ 31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AutoShape 19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21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2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3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4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5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Drift</a:t>
              </a:r>
              <a:endParaRPr lang="en-US"/>
            </a:p>
          </p:txBody>
        </p:sp>
        <p:sp>
          <p:nvSpPr>
            <p:cNvPr id="18464" name="Line 27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8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9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30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AutoShape 31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AutoShape 32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AutoShape 33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34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Buncher</a:t>
              </a:r>
              <a:endParaRPr lang="en-US"/>
            </a:p>
          </p:txBody>
        </p:sp>
        <p:sp>
          <p:nvSpPr>
            <p:cNvPr id="18472" name="Text Box 35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Rotator</a:t>
              </a:r>
              <a:endParaRPr lang="en-US"/>
            </a:p>
          </p:txBody>
        </p:sp>
        <p:sp>
          <p:nvSpPr>
            <p:cNvPr id="18473" name="Text Box 36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Cooler</a:t>
              </a:r>
              <a:endParaRPr lang="en-US"/>
            </a:p>
          </p:txBody>
        </p:sp>
        <p:sp>
          <p:nvSpPr>
            <p:cNvPr id="18474" name="Text Box 37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~33m</a:t>
              </a:r>
              <a:endParaRPr lang="en-US"/>
            </a:p>
          </p:txBody>
        </p:sp>
        <p:sp>
          <p:nvSpPr>
            <p:cNvPr id="18475" name="Text Box 38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42 m</a:t>
              </a:r>
              <a:endParaRPr lang="en-US"/>
            </a:p>
          </p:txBody>
        </p:sp>
        <p:sp>
          <p:nvSpPr>
            <p:cNvPr id="18476" name="Text Box 39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Times New Roman" pitchFamily="16" charset="0"/>
                </a:rPr>
                <a:t>~</a:t>
              </a:r>
              <a:r>
                <a:rPr lang="en-US" sz="900" b="1" dirty="0" smtClean="0">
                  <a:solidFill>
                    <a:srgbClr val="000000"/>
                  </a:solidFill>
                  <a:latin typeface="Times New Roman" pitchFamily="16" charset="0"/>
                </a:rPr>
                <a:t>90 </a:t>
              </a:r>
              <a:r>
                <a:rPr lang="en-US" sz="500" b="1" dirty="0">
                  <a:solidFill>
                    <a:srgbClr val="000000"/>
                  </a:solidFill>
                  <a:latin typeface="Times New Roman" pitchFamily="16" charset="0"/>
                </a:rPr>
                <a:t>m</a:t>
              </a:r>
              <a:endParaRPr lang="en-US" dirty="0"/>
            </a:p>
          </p:txBody>
        </p:sp>
        <p:sp>
          <p:nvSpPr>
            <p:cNvPr id="18477" name="Text Box 40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000" b="1">
                  <a:solidFill>
                    <a:srgbClr val="0000FF"/>
                  </a:solidFill>
                </a:rPr>
                <a:t>p</a:t>
              </a:r>
              <a:endParaRPr lang="en-US"/>
            </a:p>
          </p:txBody>
        </p:sp>
        <p:sp>
          <p:nvSpPr>
            <p:cNvPr id="18478" name="Text Box 41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200" b="1">
                  <a:solidFill>
                    <a:srgbClr val="6600CC"/>
                  </a:solidFill>
                  <a:latin typeface="MS Mincho" pitchFamily="49" charset="-128"/>
                </a:rPr>
                <a:t>π</a:t>
              </a:r>
              <a:r>
                <a:rPr lang="en-US" sz="1200" b="1">
                  <a:solidFill>
                    <a:srgbClr val="D60093"/>
                  </a:solidFill>
                  <a:latin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18479" name="Line 42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3"/>
            <p:cNvSpPr>
              <a:spLocks noChangeShapeType="1"/>
            </p:cNvSpPr>
            <p:nvPr/>
          </p:nvSpPr>
          <p:spPr bwMode="auto">
            <a:xfrm>
              <a:off x="4924" y="9800"/>
              <a:ext cx="990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42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3" y="4076700"/>
            <a:ext cx="3340100" cy="23606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8443" name="TextBox 47"/>
          <p:cNvSpPr txBox="1">
            <a:spLocks noChangeArrowheads="1"/>
          </p:cNvSpPr>
          <p:nvPr/>
        </p:nvSpPr>
        <p:spPr bwMode="auto">
          <a:xfrm>
            <a:off x="1125538" y="6356350"/>
            <a:ext cx="2090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Protons after target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1572EF-9C66-4403-8D8E-9B6082E46E4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Comments on Losses  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4969" y="906218"/>
            <a:ext cx="3810000" cy="55245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Other than protons, most losses are </a:t>
            </a:r>
            <a:r>
              <a:rPr lang="el-GR" sz="2000" dirty="0" smtClean="0"/>
              <a:t>μ</a:t>
            </a:r>
            <a:r>
              <a:rPr lang="en-US" sz="2000" dirty="0" smtClean="0"/>
              <a:t>’s and </a:t>
            </a:r>
            <a:r>
              <a:rPr lang="en-US" sz="2000" dirty="0" err="1" smtClean="0"/>
              <a:t>e’s</a:t>
            </a:r>
            <a:r>
              <a:rPr lang="en-US" sz="2000" dirty="0" smtClean="0"/>
              <a:t> from </a:t>
            </a:r>
            <a:r>
              <a:rPr lang="el-GR" sz="2000" dirty="0" smtClean="0"/>
              <a:t>μ</a:t>
            </a:r>
            <a:r>
              <a:rPr lang="en-US" sz="2000" dirty="0" smtClean="0"/>
              <a:t>-decay</a:t>
            </a:r>
          </a:p>
          <a:p>
            <a:pPr lvl="1" eaLnBrk="1" hangingPunct="1"/>
            <a:r>
              <a:rPr lang="en-US" sz="1800" dirty="0" smtClean="0"/>
              <a:t>Less dangerous in terms of activation</a:t>
            </a:r>
          </a:p>
          <a:p>
            <a:pPr lvl="2" eaLnBrk="1" hangingPunct="1"/>
            <a:r>
              <a:rPr lang="en-US" sz="1600" dirty="0" smtClean="0"/>
              <a:t>&gt; 1W/m OK ? </a:t>
            </a:r>
          </a:p>
          <a:p>
            <a:pPr lvl="1" eaLnBrk="1" hangingPunct="1"/>
            <a:r>
              <a:rPr lang="el-GR" sz="1800" dirty="0" smtClean="0"/>
              <a:t>μ</a:t>
            </a:r>
            <a:r>
              <a:rPr lang="en-US" sz="1800" dirty="0" smtClean="0"/>
              <a:t>’s would penetrate through more shielding</a:t>
            </a:r>
            <a:endParaRPr lang="el-GR" sz="18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9326" y="871352"/>
            <a:ext cx="4258295" cy="5524500"/>
          </a:xfrm>
        </p:spPr>
        <p:txBody>
          <a:bodyPr/>
          <a:lstStyle/>
          <a:p>
            <a:r>
              <a:rPr lang="en-US" sz="2000" b="1" dirty="0" smtClean="0"/>
              <a:t>High energy Protons (&gt;4GeV) do not propagate far </a:t>
            </a:r>
          </a:p>
          <a:p>
            <a:pPr lvl="1"/>
            <a:r>
              <a:rPr lang="en-US" sz="1800" dirty="0" smtClean="0"/>
              <a:t>8 </a:t>
            </a:r>
            <a:r>
              <a:rPr lang="en-US" sz="1800" dirty="0" err="1" smtClean="0"/>
              <a:t>GeV</a:t>
            </a:r>
            <a:r>
              <a:rPr lang="en-US" sz="1800" dirty="0" smtClean="0"/>
              <a:t> lost in Beam dump</a:t>
            </a:r>
            <a:r>
              <a:rPr lang="en-US" sz="1800" b="1" dirty="0" smtClean="0"/>
              <a:t> </a:t>
            </a:r>
          </a:p>
          <a:p>
            <a:r>
              <a:rPr lang="en-US" sz="2000" b="1" dirty="0" smtClean="0"/>
              <a:t>Large spectrum at lower energies </a:t>
            </a:r>
          </a:p>
          <a:p>
            <a:pPr lvl="1"/>
            <a:r>
              <a:rPr lang="en-US" sz="1800" dirty="0" smtClean="0"/>
              <a:t>~20kW; 1GeV protons</a:t>
            </a:r>
          </a:p>
          <a:p>
            <a:pPr lvl="1"/>
            <a:r>
              <a:rPr lang="en-US" sz="1800" b="1" dirty="0" smtClean="0"/>
              <a:t> </a:t>
            </a:r>
            <a:r>
              <a:rPr lang="en-US" sz="1800" b="1" dirty="0" smtClean="0"/>
              <a:t>significant number propagate down cooling channel</a:t>
            </a:r>
          </a:p>
          <a:p>
            <a:pPr lvl="1"/>
            <a:r>
              <a:rPr lang="en-US" sz="1800" dirty="0" smtClean="0"/>
              <a:t>Losses at absorbers</a:t>
            </a:r>
            <a:endParaRPr lang="en-US" sz="1800" b="1" dirty="0" smtClean="0"/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Some protons captured in “cooling </a:t>
            </a:r>
            <a:r>
              <a:rPr lang="en-US" sz="2000" b="1" dirty="0" err="1" smtClean="0"/>
              <a:t>rf</a:t>
            </a:r>
            <a:r>
              <a:rPr lang="en-US" sz="2000" b="1" dirty="0" smtClean="0"/>
              <a:t> buckets”</a:t>
            </a:r>
          </a:p>
          <a:p>
            <a:pPr lvl="1"/>
            <a:r>
              <a:rPr lang="en-US" sz="1800" dirty="0" smtClean="0"/>
              <a:t>~30/10000 </a:t>
            </a:r>
            <a:endParaRPr lang="en-US" sz="1800" dirty="0" smtClean="0"/>
          </a:p>
          <a:p>
            <a:pPr lvl="1"/>
            <a:r>
              <a:rPr lang="en-US" sz="1800" b="1" dirty="0" smtClean="0"/>
              <a:t>2GeV p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Chicane to remove high-energy p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00100"/>
            <a:ext cx="5008563" cy="5524500"/>
          </a:xfrm>
        </p:spPr>
        <p:txBody>
          <a:bodyPr/>
          <a:lstStyle/>
          <a:p>
            <a:pPr eaLnBrk="1" hangingPunct="1"/>
            <a:r>
              <a:rPr lang="en-US" smtClean="0"/>
              <a:t>C Rogers </a:t>
            </a:r>
            <a:r>
              <a:rPr lang="en-US" sz="1800" smtClean="0"/>
              <a:t>( see also Gallardo/Kirk) </a:t>
            </a:r>
            <a:r>
              <a:rPr lang="en-US" smtClean="0"/>
              <a:t>suggests using Chicane to filter out unwanted p/e/</a:t>
            </a:r>
            <a:r>
              <a:rPr lang="en-US" smtClean="0">
                <a:sym typeface="Symbol" charset="2"/>
              </a:rPr>
              <a:t>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Sample parameters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5m segments-10 coils 1.25/coil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r>
              <a:rPr lang="en-US" smtClean="0">
                <a:sym typeface="Symbol" charset="2"/>
              </a:rPr>
              <a:t>Larger momenta &gt;400</a:t>
            </a:r>
            <a:r>
              <a:rPr lang="en-US" smtClean="0">
                <a:latin typeface="Times New Roman" pitchFamily="16" charset="0"/>
                <a:cs typeface="Times New Roman" pitchFamily="16" charset="0"/>
                <a:sym typeface="Symbol" charset="2"/>
              </a:rPr>
              <a:t>─</a:t>
            </a:r>
            <a:r>
              <a:rPr lang="en-US" smtClean="0">
                <a:sym typeface="Symbol" charset="2"/>
              </a:rPr>
              <a:t>500 MeV/c not accepted</a:t>
            </a:r>
          </a:p>
        </p:txBody>
      </p:sp>
      <p:pic>
        <p:nvPicPr>
          <p:cNvPr id="20484" name="Content Placeholder 5" descr="chicanei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4475" y="804863"/>
            <a:ext cx="2457450" cy="5514975"/>
          </a:xfrm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178825-CEC9-4209-BF23-321818D25A28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8" y="3967163"/>
            <a:ext cx="3560762" cy="2470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Chicane removes high-energy particles 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2455863" y="871538"/>
            <a:ext cx="3810000" cy="32131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Single chicane works as well as double chicane (?)</a:t>
            </a:r>
          </a:p>
          <a:p>
            <a:pPr lvl="1" eaLnBrk="1" hangingPunct="1"/>
            <a:r>
              <a:rPr lang="en-US" sz="2000" dirty="0" smtClean="0"/>
              <a:t>Offsets orbit</a:t>
            </a:r>
          </a:p>
          <a:p>
            <a:pPr eaLnBrk="1" hangingPunct="1"/>
            <a:r>
              <a:rPr lang="en-US" sz="2000" dirty="0" smtClean="0"/>
              <a:t>Works for both signs</a:t>
            </a:r>
          </a:p>
          <a:p>
            <a:pPr eaLnBrk="1" hangingPunct="1"/>
            <a:r>
              <a:rPr lang="en-US" sz="2000" dirty="0" smtClean="0"/>
              <a:t>Would remove most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residual</a:t>
            </a:r>
          </a:p>
          <a:p>
            <a:pPr lvl="1" eaLnBrk="1" hangingPunct="1"/>
            <a:r>
              <a:rPr lang="en-US" sz="2000" dirty="0" smtClean="0"/>
              <a:t>Heats beam? &lt;10% ?</a:t>
            </a:r>
          </a:p>
          <a:p>
            <a:pPr eaLnBrk="1" hangingPunct="1"/>
            <a:r>
              <a:rPr lang="en-US" sz="2000" dirty="0" smtClean="0"/>
              <a:t>But must absorb losses somehow …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1508" name="Content Placeholder 5" descr="chicanehalf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54838" y="1106488"/>
            <a:ext cx="1962150" cy="2949575"/>
          </a:xfrm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359B30-06CC-47B7-A1A6-1CB5AD55CD3C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10" name="Picture 6" descr="halfchicaneorbi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50" y="4311650"/>
            <a:ext cx="46545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fullchica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952500"/>
            <a:ext cx="196215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30700"/>
            <a:ext cx="3063875" cy="20764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67F24A-1458-4AA1-9528-CF2F2876F20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0utline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323" y="868363"/>
            <a:ext cx="8024202" cy="55245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Motivation</a:t>
            </a:r>
          </a:p>
          <a:p>
            <a:pPr lvl="1" eaLnBrk="1" hangingPunct="1"/>
            <a:r>
              <a:rPr lang="el-GR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μ</a:t>
            </a:r>
            <a:r>
              <a:rPr lang="en-US" baseline="30000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+</a:t>
            </a:r>
            <a:r>
              <a:rPr lang="en-US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-</a:t>
            </a:r>
            <a:r>
              <a:rPr lang="el-GR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μ</a:t>
            </a:r>
            <a:r>
              <a:rPr lang="en-US" baseline="30000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-</a:t>
            </a:r>
            <a:r>
              <a:rPr lang="en-US" dirty="0" smtClean="0"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Collider front end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2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en-US" sz="2200" b="1" dirty="0" smtClean="0">
                <a:latin typeface="Lucida Sans Unicode" pitchFamily="34" charset="0"/>
                <a:cs typeface="Lucida Sans Unicode" pitchFamily="34" charset="0"/>
              </a:rPr>
              <a:t>Produce, collect and cool as many </a:t>
            </a:r>
            <a:r>
              <a:rPr lang="en-US" sz="2200" b="1" dirty="0" err="1" smtClean="0">
                <a:latin typeface="Lucida Sans Unicode" pitchFamily="34" charset="0"/>
                <a:cs typeface="Lucida Sans Unicode" pitchFamily="34" charset="0"/>
              </a:rPr>
              <a:t>muons</a:t>
            </a:r>
            <a:r>
              <a:rPr lang="en-US" sz="2200" b="1" dirty="0" smtClean="0">
                <a:latin typeface="Lucida Sans Unicode" pitchFamily="34" charset="0"/>
                <a:cs typeface="Lucida Sans Unicode" pitchFamily="34" charset="0"/>
              </a:rPr>
              <a:t> as possible</a:t>
            </a:r>
          </a:p>
          <a:p>
            <a:pPr lvl="2" eaLnBrk="1" hangingPunct="1"/>
            <a:r>
              <a:rPr lang="en-US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Start  with </a:t>
            </a:r>
            <a:r>
              <a:rPr lang="el-GR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ν</a:t>
            </a:r>
            <a:r>
              <a:rPr lang="en-US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-Factory IDS design study </a:t>
            </a:r>
          </a:p>
          <a:p>
            <a:pPr lvl="1" eaLnBrk="1" hangingPunct="1"/>
            <a:r>
              <a:rPr lang="en-US" dirty="0" err="1" smtClean="0">
                <a:solidFill>
                  <a:srgbClr val="CC00CC"/>
                </a:solidFill>
                <a:latin typeface="Lucida Sans Unicode" pitchFamily="34" charset="0"/>
                <a:cs typeface="Lucida Sans Unicode" pitchFamily="34" charset="0"/>
              </a:rPr>
              <a:t>Reoptimize</a:t>
            </a:r>
            <a:r>
              <a:rPr lang="en-US" dirty="0" smtClean="0">
                <a:solidFill>
                  <a:srgbClr val="CC00CC"/>
                </a:solidFill>
                <a:latin typeface="Lucida Sans Unicode" pitchFamily="34" charset="0"/>
                <a:cs typeface="Lucida Sans Unicode" pitchFamily="34" charset="0"/>
              </a:rPr>
              <a:t> for Collider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lvl="2" eaLnBrk="1" hangingPunct="1"/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Shorter bunch train</a:t>
            </a:r>
          </a:p>
          <a:p>
            <a:pPr lvl="3" eaLnBrk="1" hangingPunct="1"/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Higher  energy capture, shorter front-end</a:t>
            </a:r>
          </a:p>
          <a:p>
            <a:pPr lvl="2" eaLnBrk="1" hangingPunct="1"/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Larger gradients </a:t>
            </a:r>
          </a:p>
          <a:p>
            <a:pPr eaLnBrk="1" hangingPunct="1"/>
            <a:endParaRPr lang="en-US" b="1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Beam Loss problem</a:t>
            </a:r>
          </a:p>
          <a:p>
            <a:pPr lvl="1" eaLnBrk="1" hangingPunct="1"/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Chicane, Absorber, shielding </a:t>
            </a:r>
          </a:p>
          <a:p>
            <a:pPr eaLnBrk="1" hangingPunct="1"/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Discussion</a:t>
            </a:r>
            <a:endParaRPr lang="el-GR" b="1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3498850" y="860425"/>
            <a:ext cx="18415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5803900" y="222250"/>
            <a:ext cx="18415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Chicane Performance</a:t>
            </a:r>
            <a:endParaRPr lang="en-US" dirty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C3CF3B-D6F8-4D1E-9DAC-3C43FC0CD82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888" y="881063"/>
            <a:ext cx="8435975" cy="527843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Parameters of Proton Absorber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73132" y="872019"/>
            <a:ext cx="4222668" cy="5524500"/>
          </a:xfrm>
        </p:spPr>
        <p:txBody>
          <a:bodyPr/>
          <a:lstStyle/>
          <a:p>
            <a:r>
              <a:rPr lang="en-US" dirty="0" smtClean="0"/>
              <a:t>Absorbers reduce number of protons</a:t>
            </a:r>
          </a:p>
          <a:p>
            <a:pPr lvl="1"/>
            <a:r>
              <a:rPr lang="en-US" dirty="0" smtClean="0"/>
              <a:t>Losses occur near absorber</a:t>
            </a:r>
          </a:p>
          <a:p>
            <a:pPr lvl="1"/>
            <a:r>
              <a:rPr lang="en-US" dirty="0" smtClean="0"/>
              <a:t>Significant proton power remains</a:t>
            </a:r>
          </a:p>
          <a:p>
            <a:r>
              <a:rPr lang="en-US" dirty="0" smtClean="0"/>
              <a:t>10cm C = 40MeV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Tried 1 to 4 cm Be</a:t>
            </a:r>
          </a:p>
          <a:p>
            <a:pPr lvl="1"/>
            <a:r>
              <a:rPr lang="en-US" dirty="0" smtClean="0"/>
              <a:t>Similar localized losses </a:t>
            </a:r>
          </a:p>
          <a:p>
            <a:pPr lvl="1"/>
            <a:r>
              <a:rPr lang="en-US" dirty="0" smtClean="0"/>
              <a:t>Less perturbation to cooling system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F73D6C-0EEE-402D-942E-01A3C801808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871" y="706480"/>
            <a:ext cx="4750130" cy="322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AAA7A3-6D73-4FE5-BD28-4A3E8680856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3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Comments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800100"/>
            <a:ext cx="7540914" cy="55245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Muon</a:t>
            </a:r>
            <a:r>
              <a:rPr lang="en-US" sz="2000" dirty="0" smtClean="0"/>
              <a:t> Collider version is an incremental change from IDS</a:t>
            </a:r>
          </a:p>
          <a:p>
            <a:pPr lvl="1" eaLnBrk="1" hangingPunct="1"/>
            <a:r>
              <a:rPr lang="en-US" sz="1800" dirty="0" smtClean="0"/>
              <a:t>~25 to 33% shorter</a:t>
            </a:r>
          </a:p>
          <a:p>
            <a:pPr lvl="1" eaLnBrk="1" hangingPunct="1"/>
            <a:r>
              <a:rPr lang="en-US" sz="1800" dirty="0" smtClean="0"/>
              <a:t>Higher gradients</a:t>
            </a:r>
          </a:p>
          <a:p>
            <a:pPr lvl="2" eaLnBrk="1" hangingPunct="1"/>
            <a:r>
              <a:rPr lang="en-US" sz="1600" dirty="0" smtClean="0"/>
              <a:t>9/12/15 </a:t>
            </a:r>
            <a:r>
              <a:rPr lang="en-US" sz="1600" dirty="0" smtClean="0">
                <a:sym typeface="Wingdings" charset="2"/>
              </a:rPr>
              <a:t> 15/16/18 ?</a:t>
            </a:r>
            <a:endParaRPr lang="en-US" sz="1600" dirty="0" smtClean="0"/>
          </a:p>
          <a:p>
            <a:pPr lvl="1" eaLnBrk="1" hangingPunct="1"/>
            <a:r>
              <a:rPr lang="en-US" sz="1800" dirty="0" smtClean="0"/>
              <a:t>Capture at ~275MeV/c rather than 230MeV/c</a:t>
            </a:r>
          </a:p>
          <a:p>
            <a:pPr eaLnBrk="1" hangingPunct="1"/>
            <a:r>
              <a:rPr lang="en-US" sz="2000" dirty="0" smtClean="0"/>
              <a:t>Collider optimum might be a further increment along … ?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Optimization should include initial cooling with 6-D</a:t>
            </a:r>
          </a:p>
          <a:p>
            <a:pPr lvl="1" eaLnBrk="1" hangingPunct="1"/>
            <a:r>
              <a:rPr lang="en-US" sz="1800" dirty="0" smtClean="0"/>
              <a:t>Used only transverse in present study, </a:t>
            </a:r>
            <a:r>
              <a:rPr lang="en-US" sz="1800" dirty="0" err="1" smtClean="0"/>
              <a:t>LiH</a:t>
            </a:r>
            <a:r>
              <a:rPr lang="en-US" sz="1800" dirty="0" smtClean="0"/>
              <a:t> absorbers (~1.2cm)</a:t>
            </a:r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F7D70D-89AA-41D6-A546-56C1B656CA2A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4" name="Picture 5" descr="fantasy20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998538"/>
            <a:ext cx="8013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Content Placeholder 7" descr="worstmeetin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625" y="3821113"/>
            <a:ext cx="8462963" cy="2632075"/>
          </a:xfrm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937250" y="3816350"/>
            <a:ext cx="2703513" cy="384175"/>
          </a:xfrm>
          <a:prstGeom prst="rect">
            <a:avLst/>
          </a:prstGeom>
          <a:solidFill>
            <a:srgbClr val="FFC000"/>
          </a:solidFill>
          <a:ln w="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/>
              <a:t>Muon Accelerator Program </a:t>
            </a:r>
            <a:endParaRPr lang="en-US"/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154" y="5315776"/>
            <a:ext cx="521921" cy="63099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D94DB2-FD4C-4D57-834A-C0001FC75B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Muon</a:t>
            </a:r>
            <a:r>
              <a:rPr lang="en-US" dirty="0" smtClean="0"/>
              <a:t> Collider/NF Beam Preparation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Baseline </a:t>
            </a:r>
            <a:r>
              <a:rPr lang="en-US" dirty="0" err="1" smtClean="0"/>
              <a:t>Muon</a:t>
            </a:r>
            <a:r>
              <a:rPr lang="en-US" dirty="0" smtClean="0"/>
              <a:t> Collider beam preparation system similar to that for Neutrino Factory</a:t>
            </a:r>
          </a:p>
          <a:p>
            <a:pPr lvl="1" eaLnBrk="1" hangingPunct="1"/>
            <a:r>
              <a:rPr lang="en-US" dirty="0" smtClean="0"/>
              <a:t>downstream portions (6D cooling, acceleration, collider) are distinct</a:t>
            </a:r>
          </a:p>
          <a:p>
            <a:pPr lvl="2" eaLnBrk="1" hangingPunct="1"/>
            <a:r>
              <a:rPr lang="en-US" dirty="0" smtClean="0"/>
              <a:t>much more cooling and acceleration needed for collider</a:t>
            </a:r>
          </a:p>
        </p:txBody>
      </p:sp>
      <p:pic>
        <p:nvPicPr>
          <p:cNvPr id="8197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/>
          <a:srcRect t="57533"/>
          <a:stretch>
            <a:fillRect/>
          </a:stretch>
        </p:blipFill>
        <p:spPr bwMode="auto">
          <a:xfrm>
            <a:off x="1211263" y="4606925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/>
          <a:srcRect t="8218" b="49315"/>
          <a:stretch>
            <a:fillRect/>
          </a:stretch>
        </p:blipFill>
        <p:spPr bwMode="auto">
          <a:xfrm>
            <a:off x="1282700" y="2686050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65"/>
          <p:cNvSpPr txBox="1">
            <a:spLocks noChangeArrowheads="1"/>
          </p:cNvSpPr>
          <p:nvPr/>
        </p:nvSpPr>
        <p:spPr bwMode="auto">
          <a:xfrm>
            <a:off x="7164388" y="3244850"/>
            <a:ext cx="113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Neutrino</a:t>
            </a:r>
            <a:br>
              <a:rPr lang="en-US" sz="1800" b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Factory</a:t>
            </a:r>
          </a:p>
        </p:txBody>
      </p:sp>
      <p:sp>
        <p:nvSpPr>
          <p:cNvPr id="8200" name="TextBox 165"/>
          <p:cNvSpPr txBox="1">
            <a:spLocks noChangeArrowheads="1"/>
          </p:cNvSpPr>
          <p:nvPr/>
        </p:nvSpPr>
        <p:spPr bwMode="auto">
          <a:xfrm>
            <a:off x="7716838" y="4902200"/>
            <a:ext cx="100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Muon</a:t>
            </a:r>
            <a:br>
              <a:rPr lang="en-US" sz="1800" b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Collider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5C1989-E6C3-42FC-B9BB-07A78D418AE4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IDS Baseline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Drift  (</a:t>
            </a:r>
            <a:r>
              <a:rPr lang="el-GR" sz="2000" dirty="0" smtClean="0"/>
              <a:t>π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l-GR" sz="2000" dirty="0" smtClean="0">
                <a:cs typeface="Arial" pitchFamily="34" charset="0"/>
              </a:rPr>
              <a:t>μ</a:t>
            </a:r>
            <a:r>
              <a:rPr lang="en-US" sz="2000" dirty="0" smtClean="0">
                <a:cs typeface="Arial" pitchFamily="34" charset="0"/>
              </a:rPr>
              <a:t>)</a:t>
            </a:r>
            <a:endParaRPr lang="el-GR" sz="2000" dirty="0" smtClean="0">
              <a:cs typeface="Arial" pitchFamily="34" charset="0"/>
            </a:endParaRPr>
          </a:p>
          <a:p>
            <a:pPr eaLnBrk="1" hangingPunct="1"/>
            <a:r>
              <a:rPr lang="en-US" sz="2000" dirty="0" smtClean="0"/>
              <a:t>“Adiabatically” bunch beam first </a:t>
            </a:r>
            <a:r>
              <a:rPr lang="en-US" sz="1600" dirty="0" smtClean="0">
                <a:solidFill>
                  <a:srgbClr val="9933FF"/>
                </a:solidFill>
              </a:rPr>
              <a:t>(weak 320 to 232 MHz </a:t>
            </a:r>
            <a:r>
              <a:rPr lang="en-US" sz="1600" dirty="0" err="1" smtClean="0">
                <a:solidFill>
                  <a:srgbClr val="9933FF"/>
                </a:solidFill>
              </a:rPr>
              <a:t>rf</a:t>
            </a:r>
            <a:r>
              <a:rPr lang="en-US" sz="1600" dirty="0" smtClean="0">
                <a:solidFill>
                  <a:srgbClr val="9933FF"/>
                </a:solidFill>
              </a:rPr>
              <a:t>) </a:t>
            </a:r>
            <a:endParaRPr lang="en-US" sz="1600" dirty="0" smtClean="0">
              <a:solidFill>
                <a:srgbClr val="9933FF"/>
              </a:solidFill>
            </a:endParaRPr>
          </a:p>
          <a:p>
            <a:pPr lvl="1" eaLnBrk="1" hangingPunct="1"/>
            <a:r>
              <a:rPr lang="en-US" sz="1400" dirty="0" smtClean="0">
                <a:solidFill>
                  <a:srgbClr val="002060"/>
                </a:solidFill>
              </a:rPr>
              <a:t>P0 = 233; PN=154 </a:t>
            </a:r>
            <a:r>
              <a:rPr lang="en-US" sz="1400" dirty="0" err="1" smtClean="0">
                <a:solidFill>
                  <a:srgbClr val="002060"/>
                </a:solidFill>
              </a:rPr>
              <a:t>MeV</a:t>
            </a:r>
            <a:r>
              <a:rPr lang="en-US" sz="1400" dirty="0" smtClean="0">
                <a:solidFill>
                  <a:srgbClr val="002060"/>
                </a:solidFill>
              </a:rPr>
              <a:t>/c  N=10</a:t>
            </a:r>
            <a:endParaRPr lang="en-US" sz="1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l-GR" sz="2000" dirty="0" smtClean="0"/>
              <a:t>Φ</a:t>
            </a:r>
            <a:r>
              <a:rPr lang="en-US" sz="2000" dirty="0" smtClean="0"/>
              <a:t>-E rotate bunches – align bunches to ~equal energies</a:t>
            </a:r>
          </a:p>
          <a:p>
            <a:pPr lvl="1" eaLnBrk="1" hangingPunct="1"/>
            <a:r>
              <a:rPr lang="en-US" sz="1800" dirty="0" smtClean="0"/>
              <a:t>232 to </a:t>
            </a:r>
            <a:r>
              <a:rPr lang="en-US" sz="1800" dirty="0" smtClean="0"/>
              <a:t>2022 </a:t>
            </a:r>
            <a:r>
              <a:rPr lang="en-US" sz="1800" dirty="0" smtClean="0"/>
              <a:t>MHz, 12MV/m </a:t>
            </a:r>
          </a:p>
          <a:p>
            <a:pPr eaLnBrk="1" hangingPunct="1"/>
            <a:r>
              <a:rPr lang="en-US" sz="2000" dirty="0" smtClean="0"/>
              <a:t>Cool beam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9900"/>
                </a:solidFill>
              </a:rPr>
              <a:t>201.25MHz</a:t>
            </a:r>
            <a:endParaRPr lang="el-GR" sz="1600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10249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10253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l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10254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360 h 390"/>
                <a:gd name="T2" fmla="*/ 180 w 720"/>
                <a:gd name="T3" fmla="*/ 360 h 390"/>
                <a:gd name="T4" fmla="*/ 540 w 720"/>
                <a:gd name="T5" fmla="*/ 180 h 390"/>
                <a:gd name="T6" fmla="*/ 72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60 h 420"/>
                <a:gd name="T2" fmla="*/ 360 w 720"/>
                <a:gd name="T3" fmla="*/ 60 h 420"/>
                <a:gd name="T4" fmla="*/ 720 w 720"/>
                <a:gd name="T5" fmla="*/ 420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10269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10279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10280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10281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10282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10283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10284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42" descr="celmodify"/>
          <p:cNvPicPr>
            <a:picLocks noChangeAspect="1" noChangeArrowheads="1"/>
          </p:cNvPicPr>
          <p:nvPr/>
        </p:nvPicPr>
        <p:blipFill>
          <a:blip r:embed="rId2" cstate="print"/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4"/>
          <p:cNvPicPr>
            <a:picLocks noChangeAspect="1" noChangeArrowheads="1"/>
          </p:cNvPicPr>
          <p:nvPr/>
        </p:nvPicPr>
        <p:blipFill>
          <a:blip r:embed="rId4" cstate="print"/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2" descr="white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386" y="5451310"/>
            <a:ext cx="4232171" cy="14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 descr="0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020" y="875328"/>
            <a:ext cx="4229100" cy="12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49778-F1C9-4598-BD73-91DD01AB8E1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Neutrino Factory version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0100"/>
            <a:ext cx="4495800" cy="301187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NF baseline version</a:t>
            </a:r>
          </a:p>
          <a:p>
            <a:pPr lvl="1" eaLnBrk="1" hangingPunct="1"/>
            <a:r>
              <a:rPr lang="en-US" sz="2000" dirty="0" smtClean="0"/>
              <a:t>Captures both </a:t>
            </a:r>
            <a:r>
              <a:rPr lang="en-US" sz="2000" dirty="0" smtClean="0">
                <a:latin typeface="Arial Narrow"/>
              </a:rPr>
              <a:t>µ</a:t>
            </a:r>
            <a:r>
              <a:rPr lang="en-US" sz="2000" baseline="30000" dirty="0" smtClean="0">
                <a:latin typeface="Arial Narrow"/>
              </a:rPr>
              <a:t>+ </a:t>
            </a:r>
            <a:r>
              <a:rPr lang="en-US" sz="2000" dirty="0" smtClean="0">
                <a:latin typeface="Arial Narrow"/>
              </a:rPr>
              <a:t>and µ</a:t>
            </a:r>
            <a:r>
              <a:rPr lang="en-US" sz="2000" baseline="30000" dirty="0" smtClean="0">
                <a:latin typeface="Arial Narrow"/>
              </a:rPr>
              <a:t>-</a:t>
            </a:r>
            <a:endParaRPr lang="en-US" sz="2000" baseline="30000" dirty="0" smtClean="0"/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~0.1 µ/p within IDS acceptance</a:t>
            </a:r>
          </a:p>
          <a:p>
            <a:pPr lvl="2" eaLnBrk="1" hangingPunct="1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&lt; 0.03,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&lt; 0.15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Basis for cost/design studies</a:t>
            </a:r>
          </a:p>
          <a:p>
            <a:pPr lvl="1"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rf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requirements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Magnet requirements</a:t>
            </a:r>
          </a:p>
        </p:txBody>
      </p:sp>
      <p:pic>
        <p:nvPicPr>
          <p:cNvPr id="9222" name="Picture 8" descr="oldr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208" y="4303320"/>
            <a:ext cx="4205288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47"/>
          <p:cNvSpPr>
            <a:spLocks noChangeArrowheads="1"/>
          </p:cNvSpPr>
          <p:nvPr/>
        </p:nvSpPr>
        <p:spPr bwMode="auto">
          <a:xfrm>
            <a:off x="5038105" y="6161169"/>
            <a:ext cx="2383971" cy="423862"/>
          </a:xfrm>
          <a:prstGeom prst="rect">
            <a:avLst/>
          </a:prstGeom>
          <a:noFill/>
          <a:ln w="0" algn="ctr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48"/>
          <p:cNvSpPr txBox="1">
            <a:spLocks noChangeArrowheads="1"/>
          </p:cNvSpPr>
          <p:nvPr/>
        </p:nvSpPr>
        <p:spPr bwMode="auto">
          <a:xfrm>
            <a:off x="5512481" y="5763925"/>
            <a:ext cx="1233487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23 bunches</a:t>
            </a:r>
          </a:p>
        </p:txBody>
      </p:sp>
      <p:pic>
        <p:nvPicPr>
          <p:cNvPr id="49" name="Picture 12" descr="white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581" y="3348842"/>
            <a:ext cx="4205445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white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287" y="2107669"/>
            <a:ext cx="4239491" cy="12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 descr="white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74" y="4550600"/>
            <a:ext cx="42005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7941" y="1238250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36719" y="2297875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- 80m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380514" y="3770416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Bunch-110m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396348" y="4855029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Rotate-150m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53745" y="5850577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Cool-240m</a:t>
            </a:r>
            <a:endParaRPr lang="en-US" dirty="0"/>
          </a:p>
        </p:txBody>
      </p:sp>
      <p:pic>
        <p:nvPicPr>
          <p:cNvPr id="61" name="Picture 6" descr="paveluie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00475"/>
            <a:ext cx="4429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4275199" y="703861"/>
            <a:ext cx="103307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rgbClr val="0000CC"/>
                </a:solidFill>
                <a:latin typeface="Arial Narrow" pitchFamily="34" charset="0"/>
              </a:rPr>
              <a:t>700 </a:t>
            </a:r>
            <a:r>
              <a:rPr lang="en-US" sz="1400" b="1" dirty="0" err="1">
                <a:solidFill>
                  <a:srgbClr val="0000CC"/>
                </a:solidFill>
                <a:latin typeface="Arial Narrow" pitchFamily="34" charset="0"/>
              </a:rPr>
              <a:t>MeV</a:t>
            </a:r>
            <a:r>
              <a:rPr lang="en-US" sz="1400" b="1" dirty="0">
                <a:solidFill>
                  <a:srgbClr val="0000CC"/>
                </a:solidFill>
                <a:latin typeface="Arial Narrow" pitchFamily="34" charset="0"/>
              </a:rPr>
              <a:t>/c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53038" y="1965313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0 </a:t>
            </a: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MeV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/c</a:t>
            </a:r>
            <a:endParaRPr lang="en-US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4476997" y="3087584"/>
            <a:ext cx="7260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latin typeface="Arial Narrow" pitchFamily="34" charset="0"/>
              </a:rPr>
              <a:t>-30m</a:t>
            </a: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8560501" y="3146961"/>
            <a:ext cx="583499" cy="305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 smtClean="0">
                <a:latin typeface="Arial Narrow" pitchFamily="34" charset="0"/>
              </a:rPr>
              <a:t>30m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817776" y="4242996"/>
            <a:ext cx="75394" cy="6171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 flipV="1">
            <a:off x="5903376" y="4114141"/>
            <a:ext cx="42862" cy="444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celreal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2" y="487919"/>
            <a:ext cx="3157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81B1EE-5495-4EC2-BBE0-6FAB78A3A99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 Buncher/Rotator/Cooler requirements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413169"/>
          </a:xfrm>
        </p:spPr>
        <p:txBody>
          <a:bodyPr/>
          <a:lstStyle/>
          <a:p>
            <a:pPr eaLnBrk="1" hangingPunct="1"/>
            <a:r>
              <a:rPr lang="en-US" sz="1600" dirty="0" err="1" smtClean="0"/>
              <a:t>Buncher</a:t>
            </a:r>
            <a:endParaRPr lang="en-US" sz="1600" dirty="0" smtClean="0"/>
          </a:p>
          <a:p>
            <a:pPr lvl="1" eaLnBrk="1" hangingPunct="1"/>
            <a:r>
              <a:rPr lang="en-US" sz="1400" b="1" dirty="0" smtClean="0"/>
              <a:t>37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13</a:t>
            </a:r>
            <a:r>
              <a:rPr lang="en-US" sz="1400" dirty="0" smtClean="0"/>
              <a:t> frequencies)</a:t>
            </a:r>
          </a:p>
          <a:p>
            <a:pPr lvl="1" eaLnBrk="1" hangingPunct="1"/>
            <a:r>
              <a:rPr lang="en-US" sz="1400" b="1" dirty="0" smtClean="0"/>
              <a:t>13</a:t>
            </a:r>
            <a:r>
              <a:rPr lang="en-US" sz="1400" dirty="0" smtClean="0"/>
              <a:t> power supplies </a:t>
            </a:r>
            <a:r>
              <a:rPr lang="en-US" sz="1400" b="1" dirty="0" smtClean="0"/>
              <a:t>(~1—3MW)</a:t>
            </a:r>
            <a:endParaRPr lang="en-US" sz="1400" dirty="0" smtClean="0"/>
          </a:p>
          <a:p>
            <a:pPr eaLnBrk="1" hangingPunct="1"/>
            <a:r>
              <a:rPr lang="en-US" sz="1600" dirty="0" smtClean="0"/>
              <a:t>RF Rotator</a:t>
            </a:r>
          </a:p>
          <a:p>
            <a:pPr lvl="1" eaLnBrk="1" hangingPunct="1"/>
            <a:r>
              <a:rPr lang="en-US" sz="1400" b="1" dirty="0" smtClean="0"/>
              <a:t>56</a:t>
            </a:r>
            <a:r>
              <a:rPr lang="en-US" sz="1400" dirty="0" smtClean="0"/>
              <a:t> cavities (</a:t>
            </a:r>
            <a:r>
              <a:rPr lang="en-US" sz="1400" b="1" dirty="0" smtClean="0"/>
              <a:t>15</a:t>
            </a:r>
            <a:r>
              <a:rPr lang="en-US" sz="1400" dirty="0" smtClean="0"/>
              <a:t>  frequencies)</a:t>
            </a:r>
          </a:p>
          <a:p>
            <a:pPr lvl="1" eaLnBrk="1" hangingPunct="1"/>
            <a:r>
              <a:rPr lang="en-US" sz="1400" dirty="0" smtClean="0"/>
              <a:t>12 MV/m, 0.5m</a:t>
            </a:r>
          </a:p>
          <a:p>
            <a:pPr lvl="1" eaLnBrk="1" hangingPunct="1"/>
            <a:r>
              <a:rPr lang="en-US" sz="1400" dirty="0" smtClean="0"/>
              <a:t>~</a:t>
            </a:r>
            <a:r>
              <a:rPr lang="en-US" sz="1400" b="1" dirty="0" smtClean="0"/>
              <a:t>2.5MW</a:t>
            </a:r>
            <a:r>
              <a:rPr lang="en-US" sz="1400" dirty="0" smtClean="0"/>
              <a:t> (peak power) per cavity</a:t>
            </a:r>
          </a:p>
          <a:p>
            <a:pPr eaLnBrk="1" hangingPunct="1"/>
            <a:r>
              <a:rPr lang="en-US" sz="1600" dirty="0" smtClean="0"/>
              <a:t>Cooling System – 201.25 MHz</a:t>
            </a:r>
          </a:p>
          <a:p>
            <a:pPr lvl="1" eaLnBrk="1" hangingPunct="1"/>
            <a:r>
              <a:rPr lang="en-US" sz="1400" dirty="0" smtClean="0"/>
              <a:t> </a:t>
            </a:r>
            <a:r>
              <a:rPr lang="en-US" sz="1600" dirty="0" smtClean="0"/>
              <a:t>100 0.5m cavities (75m cooler), </a:t>
            </a:r>
            <a:r>
              <a:rPr lang="en-US" sz="1600" b="1" dirty="0" smtClean="0"/>
              <a:t>15MV/m</a:t>
            </a:r>
          </a:p>
          <a:p>
            <a:pPr lvl="1" eaLnBrk="1" hangingPunct="1"/>
            <a:r>
              <a:rPr lang="en-US" sz="1600" dirty="0" smtClean="0"/>
              <a:t>~</a:t>
            </a:r>
            <a:r>
              <a:rPr lang="en-US" sz="1600" b="1" dirty="0" smtClean="0"/>
              <a:t>4MW </a:t>
            </a:r>
            <a:r>
              <a:rPr lang="en-US" sz="1600" dirty="0" smtClean="0"/>
              <a:t>/cavity  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156877"/>
            <a:ext cx="26765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/>
        </p:nvGraphicFramePr>
        <p:xfrm>
          <a:off x="681800" y="3562596"/>
          <a:ext cx="6965908" cy="2377440"/>
        </p:xfrm>
        <a:graphic>
          <a:graphicData uri="http://schemas.openxmlformats.org/drawingml/2006/table">
            <a:tbl>
              <a:tblPr/>
              <a:tblGrid>
                <a:gridCol w="1051997"/>
                <a:gridCol w="787038"/>
                <a:gridCol w="774488"/>
                <a:gridCol w="1073518"/>
                <a:gridCol w="725149"/>
                <a:gridCol w="968858"/>
                <a:gridCol w="1584860"/>
              </a:tblGrid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319.6 to 233.6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to 7.5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 to 3.5 MW/freq.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230.2 to 202.3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~2.5MW/cavity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201.25MHz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 MV/m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~4MW/cavity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drift)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~240m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~1000MV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~550MW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0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313" y="5747657"/>
            <a:ext cx="5037166" cy="1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08016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Magnet Requirements: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92141" y="4310743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CD3972-D29D-489A-B791-A410207D75D9}" type="slidenum">
              <a:rPr lang="en-US"/>
              <a:pPr/>
              <a:t>7</a:t>
            </a:fld>
            <a:endParaRPr lang="en-US"/>
          </a:p>
        </p:txBody>
      </p:sp>
      <p:pic>
        <p:nvPicPr>
          <p:cNvPr id="15363" name="Picture 4" descr="201-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869950"/>
            <a:ext cx="223678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 cavity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 rot="-5400000">
            <a:off x="-452218" y="1978979"/>
            <a:ext cx="2765425" cy="13335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0" descr="Cavity_Explo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1127125"/>
            <a:ext cx="5229225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6" descr="RFCavity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013" y="1500188"/>
            <a:ext cx="1677987" cy="289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65270" y="6016769"/>
            <a:ext cx="841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latin typeface="Comic Sans MS" pitchFamily="66" charset="0"/>
              </a:rPr>
              <a:t>Concept  	design		construction        operation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614" y="708733"/>
            <a:ext cx="4071752" cy="5524500"/>
          </a:xfrm>
        </p:spPr>
        <p:txBody>
          <a:bodyPr/>
          <a:lstStyle/>
          <a:p>
            <a:r>
              <a:rPr lang="en-US" dirty="0" smtClean="0"/>
              <a:t>Bunch trains for NF - ~80m</a:t>
            </a:r>
          </a:p>
          <a:p>
            <a:pPr lvl="1"/>
            <a:r>
              <a:rPr lang="en-US" dirty="0" smtClean="0"/>
              <a:t>Best 23 bunches (~35m) have ~75% of captured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Rf</a:t>
            </a:r>
            <a:r>
              <a:rPr lang="en-US" dirty="0" smtClean="0"/>
              <a:t> within magnetic field problem must be solved</a:t>
            </a:r>
          </a:p>
          <a:p>
            <a:pPr lvl="1"/>
            <a:r>
              <a:rPr lang="en-US" dirty="0" smtClean="0"/>
              <a:t>Pill box </a:t>
            </a:r>
            <a:r>
              <a:rPr lang="en-US" dirty="0" err="1" smtClean="0"/>
              <a:t>rf</a:t>
            </a:r>
            <a:r>
              <a:rPr lang="en-US" dirty="0" smtClean="0"/>
              <a:t> baseline</a:t>
            </a:r>
          </a:p>
          <a:p>
            <a:pPr lvl="1"/>
            <a:r>
              <a:rPr lang="en-US" dirty="0" smtClean="0"/>
              <a:t>Magnetic </a:t>
            </a:r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Bucked-coil</a:t>
            </a:r>
            <a:endParaRPr lang="en-US" dirty="0" smtClean="0"/>
          </a:p>
          <a:p>
            <a:pPr lvl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Assume will be solved</a:t>
            </a:r>
          </a:p>
          <a:p>
            <a:pPr lvl="1"/>
            <a:r>
              <a:rPr lang="en-US" dirty="0" smtClean="0">
                <a:latin typeface="Arial Narrow"/>
              </a:rPr>
              <a:t>µ+µ- Collider will improve to the next level of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6" descr="old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38" y="3075013"/>
            <a:ext cx="2841674" cy="156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ew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885" y="1181685"/>
            <a:ext cx="49096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219112" y="1266092"/>
            <a:ext cx="1336433" cy="1782943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44902" y="4009292"/>
            <a:ext cx="1338778" cy="506437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0CABAF-FF30-4883-A884-C3F53E5BAD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Reoptimize</a:t>
            </a:r>
            <a:r>
              <a:rPr lang="en-US" dirty="0" smtClean="0"/>
              <a:t> for µ</a:t>
            </a:r>
            <a:r>
              <a:rPr lang="en-US" baseline="30000" dirty="0" smtClean="0"/>
              <a:t>+</a:t>
            </a:r>
            <a:r>
              <a:rPr lang="en-US" dirty="0" smtClean="0"/>
              <a:t>µ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Collider Front End</a:t>
            </a:r>
            <a:endParaRPr lang="en-US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0663" y="735013"/>
            <a:ext cx="8086725" cy="55245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Muon</a:t>
            </a:r>
            <a:r>
              <a:rPr lang="en-US" sz="2000" dirty="0" smtClean="0"/>
              <a:t> Collider front end optimum is somewhat different</a:t>
            </a:r>
          </a:p>
          <a:p>
            <a:pPr lvl="1" eaLnBrk="1" hangingPunct="1"/>
            <a:r>
              <a:rPr lang="en-US" sz="1800" dirty="0" smtClean="0"/>
              <a:t>Short bunch train preferred</a:t>
            </a:r>
          </a:p>
          <a:p>
            <a:pPr lvl="2" eaLnBrk="1" hangingPunct="1"/>
            <a:r>
              <a:rPr lang="en-US" sz="1600" dirty="0" smtClean="0"/>
              <a:t>Bunches are recombined later  …</a:t>
            </a:r>
          </a:p>
          <a:p>
            <a:pPr lvl="1" eaLnBrk="1" hangingPunct="1"/>
            <a:r>
              <a:rPr lang="en-US" sz="1800" dirty="0" smtClean="0"/>
              <a:t>Maximum </a:t>
            </a:r>
            <a:r>
              <a:rPr lang="el-GR" sz="1800" dirty="0" smtClean="0"/>
              <a:t>μ</a:t>
            </a:r>
            <a:r>
              <a:rPr lang="en-US" sz="1800" dirty="0" smtClean="0"/>
              <a:t>/bunch wanted</a:t>
            </a:r>
          </a:p>
          <a:p>
            <a:pPr lvl="1" eaLnBrk="1" hangingPunct="1"/>
            <a:r>
              <a:rPr lang="en-US" sz="1800" dirty="0" smtClean="0"/>
              <a:t>Longitudinal cooling included; may accept larger </a:t>
            </a:r>
            <a:r>
              <a:rPr lang="el-GR" sz="1800" dirty="0" smtClean="0"/>
              <a:t>δ</a:t>
            </a:r>
            <a:r>
              <a:rPr lang="en-US" sz="1800" dirty="0" smtClean="0"/>
              <a:t>p</a:t>
            </a:r>
          </a:p>
          <a:p>
            <a:pPr lvl="2" eaLnBrk="1" hangingPunct="1"/>
            <a:endParaRPr lang="en-US" sz="1400" dirty="0" smtClean="0"/>
          </a:p>
          <a:p>
            <a:pPr lvl="1" eaLnBrk="1" hangingPunct="1"/>
            <a:r>
              <a:rPr lang="en-US" sz="1800" dirty="0" smtClean="0"/>
              <a:t>Larger </a:t>
            </a:r>
            <a:r>
              <a:rPr lang="en-US" sz="1800" dirty="0" err="1" smtClean="0"/>
              <a:t>rf</a:t>
            </a:r>
            <a:r>
              <a:rPr lang="en-US" sz="1800" dirty="0" smtClean="0"/>
              <a:t> gradient can be used (?)</a:t>
            </a:r>
          </a:p>
          <a:p>
            <a:pPr lvl="2" eaLnBrk="1" hangingPunct="1"/>
            <a:r>
              <a:rPr lang="en-US" sz="1600" dirty="0" smtClean="0"/>
              <a:t>NF will debug gradient limits</a:t>
            </a:r>
          </a:p>
          <a:p>
            <a:pPr lvl="2" eaLnBrk="1" hangingPunct="1"/>
            <a:r>
              <a:rPr lang="en-US" sz="1600" dirty="0" smtClean="0"/>
              <a:t>Cost is less constrained</a:t>
            </a:r>
          </a:p>
          <a:p>
            <a:pPr lvl="2" eaLnBrk="1" hangingPunct="1"/>
            <a:endParaRPr lang="en-US" sz="1600" dirty="0" smtClean="0"/>
          </a:p>
          <a:p>
            <a:pPr lvl="2" eaLnBrk="1" hangingPunct="1"/>
            <a:endParaRPr lang="en-US" sz="1600" dirty="0" smtClean="0"/>
          </a:p>
          <a:p>
            <a:pPr eaLnBrk="1" hangingPunct="1"/>
            <a:r>
              <a:rPr lang="en-US" sz="2000" dirty="0" smtClean="0"/>
              <a:t>For variant, we will have shorter BR system, more gradient, and capture at higher momentum</a:t>
            </a:r>
          </a:p>
          <a:p>
            <a:pPr lvl="1" eaLnBrk="1" hangingPunct="1"/>
            <a:r>
              <a:rPr lang="en-US" sz="1800" dirty="0" smtClean="0"/>
              <a:t>230 </a:t>
            </a:r>
            <a:r>
              <a:rPr lang="en-US" sz="1800" dirty="0" smtClean="0">
                <a:sym typeface="Wingdings" charset="2"/>
              </a:rPr>
              <a:t> 275 </a:t>
            </a:r>
            <a:r>
              <a:rPr lang="en-US" sz="1800" dirty="0" err="1" smtClean="0">
                <a:sym typeface="Wingdings" charset="2"/>
              </a:rPr>
              <a:t>MeV</a:t>
            </a:r>
            <a:r>
              <a:rPr lang="en-US" sz="1800" dirty="0" smtClean="0">
                <a:sym typeface="Wingdings" charset="2"/>
              </a:rPr>
              <a:t>/c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150m  120m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9/12/15 MV/m  12.5/15/18 or 15/18/20 MV/m</a:t>
            </a:r>
          </a:p>
          <a:p>
            <a:pPr lvl="1" eaLnBrk="1" hangingPunct="1"/>
            <a:r>
              <a:rPr lang="en-US" sz="1800" dirty="0" smtClean="0">
                <a:sym typeface="Wingdings" charset="2"/>
              </a:rPr>
              <a:t>1.5T2T</a:t>
            </a:r>
            <a:endParaRPr lang="el-GR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47578</TotalTime>
  <Words>1196</Words>
  <Application>Microsoft Office PowerPoint</Application>
  <PresentationFormat>On-screen Show (4:3)</PresentationFormat>
  <Paragraphs>331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Muon Capture for a Muon Collider </vt:lpstr>
      <vt:lpstr>0utline</vt:lpstr>
      <vt:lpstr>Muon Collider/NF Beam Preparation</vt:lpstr>
      <vt:lpstr>IDS Baseline Buncher and φ-E Rotator</vt:lpstr>
      <vt:lpstr>Neutrino Factory version</vt:lpstr>
      <vt:lpstr>Rf Buncher/Rotator/Cooler requirements</vt:lpstr>
      <vt:lpstr>Rf cavity</vt:lpstr>
      <vt:lpstr>Toward Muon Collider</vt:lpstr>
      <vt:lpstr>Reoptimize for µ+µ- Collider Front End</vt:lpstr>
      <vt:lpstr>High-frequency Buncher and φ-E Rotator</vt:lpstr>
      <vt:lpstr>Rotated version</vt:lpstr>
      <vt:lpstr>Collider version </vt:lpstr>
      <vt:lpstr>Further iteration?</vt:lpstr>
      <vt:lpstr>N=8 variant</vt:lpstr>
      <vt:lpstr>Beam losses along Front End – half-full?</vt:lpstr>
      <vt:lpstr>Comments on Front End Losses</vt:lpstr>
      <vt:lpstr>Comments on Losses   </vt:lpstr>
      <vt:lpstr>Chicane to remove high-energy p</vt:lpstr>
      <vt:lpstr>Chicane removes high-energy particles </vt:lpstr>
      <vt:lpstr>Chicane Performance</vt:lpstr>
      <vt:lpstr>Parameters of Proton Absorber</vt:lpstr>
      <vt:lpstr>Comments</vt:lpstr>
      <vt:lpstr>Summary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1837</cp:revision>
  <dcterms:created xsi:type="dcterms:W3CDTF">2003-09-15T21:58:19Z</dcterms:created>
  <dcterms:modified xsi:type="dcterms:W3CDTF">2011-03-01T15:22:24Z</dcterms:modified>
</cp:coreProperties>
</file>