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46" r:id="rId3"/>
  </p:sldMasterIdLst>
  <p:notesMasterIdLst>
    <p:notesMasterId r:id="rId72"/>
  </p:notesMasterIdLst>
  <p:sldIdLst>
    <p:sldId id="328" r:id="rId4"/>
    <p:sldId id="298" r:id="rId5"/>
    <p:sldId id="327" r:id="rId6"/>
    <p:sldId id="299" r:id="rId7"/>
    <p:sldId id="300" r:id="rId8"/>
    <p:sldId id="303" r:id="rId9"/>
    <p:sldId id="302" r:id="rId10"/>
    <p:sldId id="308" r:id="rId11"/>
    <p:sldId id="309" r:id="rId12"/>
    <p:sldId id="306" r:id="rId13"/>
    <p:sldId id="312" r:id="rId14"/>
    <p:sldId id="310" r:id="rId15"/>
    <p:sldId id="311" r:id="rId16"/>
    <p:sldId id="313" r:id="rId17"/>
    <p:sldId id="314" r:id="rId18"/>
    <p:sldId id="315" r:id="rId19"/>
    <p:sldId id="316" r:id="rId20"/>
    <p:sldId id="317" r:id="rId21"/>
    <p:sldId id="318" r:id="rId22"/>
    <p:sldId id="367" r:id="rId23"/>
    <p:sldId id="369" r:id="rId24"/>
    <p:sldId id="370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71" r:id="rId55"/>
    <p:sldId id="372" r:id="rId56"/>
    <p:sldId id="329" r:id="rId57"/>
    <p:sldId id="331" r:id="rId58"/>
    <p:sldId id="361" r:id="rId59"/>
    <p:sldId id="307" r:id="rId60"/>
    <p:sldId id="373" r:id="rId61"/>
    <p:sldId id="320" r:id="rId62"/>
    <p:sldId id="321" r:id="rId63"/>
    <p:sldId id="322" r:id="rId64"/>
    <p:sldId id="323" r:id="rId65"/>
    <p:sldId id="325" r:id="rId66"/>
    <p:sldId id="363" r:id="rId67"/>
    <p:sldId id="364" r:id="rId68"/>
    <p:sldId id="365" r:id="rId69"/>
    <p:sldId id="366" r:id="rId70"/>
    <p:sldId id="368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0" autoAdjust="0"/>
    <p:restoredTop sz="93288" autoAdjust="0"/>
  </p:normalViewPr>
  <p:slideViewPr>
    <p:cSldViewPr>
      <p:cViewPr>
        <p:scale>
          <a:sx n="55" d="100"/>
          <a:sy n="55" d="100"/>
        </p:scale>
        <p:origin x="-616" y="-1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8AE33-F849-4200-9DDE-B6C92351D61C}" type="datetimeFigureOut">
              <a:rPr lang="en-US" smtClean="0"/>
              <a:pPr/>
              <a:t>3/1/2011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2139-EBAC-4B3D-91EA-B094B06023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real cartoon…</a:t>
            </a:r>
          </a:p>
        </p:txBody>
      </p:sp>
      <p:sp>
        <p:nvSpPr>
          <p:cNvPr id="2304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</a:rPr>
              <a:t>Test</a:t>
            </a:r>
          </a:p>
        </p:txBody>
      </p:sp>
      <p:sp>
        <p:nvSpPr>
          <p:cNvPr id="23040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85D91-8454-4CCE-8A97-FF6E0962B621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34BFB7-07D8-44BE-A033-2D56F2C989FA}" type="slidenum">
              <a:rPr lang="pl-PL">
                <a:latin typeface="Arial" charset="0"/>
              </a:rPr>
              <a:pPr/>
              <a:t>9</a:t>
            </a:fld>
            <a:endParaRPr lang="pl-PL">
              <a:latin typeface="Arial" charset="0"/>
            </a:endParaRPr>
          </a:p>
        </p:txBody>
      </p:sp>
      <p:sp>
        <p:nvSpPr>
          <p:cNvPr id="30723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60" tIns="46823" rIns="93660" bIns="46823"/>
          <a:lstStyle/>
          <a:p>
            <a:pPr defTabSz="938213" eaLnBrk="0" hangingPunct="0"/>
            <a:r>
              <a:rPr lang="en-US" altLang="en-US" sz="1200">
                <a:latin typeface="Times New Roman" pitchFamily="18" charset="0"/>
              </a:rPr>
              <a:t>Test</a:t>
            </a:r>
          </a:p>
        </p:txBody>
      </p:sp>
      <p:sp>
        <p:nvSpPr>
          <p:cNvPr id="30724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60" tIns="46823" rIns="93660" bIns="46823" anchor="b"/>
          <a:lstStyle/>
          <a:p>
            <a:pPr algn="r" defTabSz="938213" eaLnBrk="0" hangingPunct="0"/>
            <a:fld id="{BF10BA35-DD6C-43F6-94B8-42DF7E0C6FB3}" type="slidenum">
              <a:rPr lang="en-US" altLang="en-US" sz="1200">
                <a:latin typeface="Times New Roman" pitchFamily="18" charset="0"/>
              </a:rPr>
              <a:pPr algn="r" defTabSz="938213" eaLnBrk="0" hangingPunct="0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  <p:sp>
        <p:nvSpPr>
          <p:cNvPr id="307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685800"/>
            <a:ext cx="4570412" cy="3427413"/>
          </a:xfrm>
          <a:ln/>
        </p:spPr>
      </p:sp>
      <p:sp>
        <p:nvSpPr>
          <p:cNvPr id="3072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noFill/>
          <a:ln/>
        </p:spPr>
        <p:txBody>
          <a:bodyPr lIns="93660" tIns="46823" rIns="93660" bIns="46823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0727" name="Header Placeholder 3"/>
          <p:cNvSpPr txBox="1">
            <a:spLocks noGrp="1"/>
          </p:cNvSpPr>
          <p:nvPr/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60" tIns="46823" rIns="93660" bIns="46823"/>
          <a:lstStyle/>
          <a:p>
            <a:pPr defTabSz="938213" eaLnBrk="0" hangingPunct="0"/>
            <a:r>
              <a:rPr lang="en-US" altLang="en-US" sz="1200">
                <a:latin typeface="Times New Roman" pitchFamily="18" charset="0"/>
              </a:rPr>
              <a:t>Test</a:t>
            </a:r>
          </a:p>
        </p:txBody>
      </p:sp>
      <p:sp>
        <p:nvSpPr>
          <p:cNvPr id="30728" name="Slide Number Placeholder 4"/>
          <p:cNvSpPr txBox="1">
            <a:spLocks noGrp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60" tIns="46823" rIns="93660" bIns="46823" anchor="b"/>
          <a:lstStyle/>
          <a:p>
            <a:pPr algn="r" defTabSz="938213" eaLnBrk="0" hangingPunct="0"/>
            <a:fld id="{C5C96063-F6D2-4FC3-9D5A-04DC45A47FE1}" type="slidenum">
              <a:rPr lang="en-US" altLang="en-US" sz="1200">
                <a:latin typeface="Times New Roman" pitchFamily="18" charset="0"/>
              </a:rPr>
              <a:pPr algn="r" defTabSz="938213" eaLnBrk="0" hangingPunct="0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A2CD5-B575-429B-987A-2D50618AFF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A2CD5-B575-429B-987A-2D50618AF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A2CD5-B575-429B-987A-2D50618AF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79EE2-549B-4756-AF86-3261182DB3F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80DB-D609-469E-BAE1-9DE7899B41D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C7E24-4116-434C-B6F0-D842692A3BC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0B000-9A0A-4AFE-8244-8BD803CBB66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952E-66D4-452E-9AEE-56912B3DAFE4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EED2-FD0B-412D-BE31-85C004E9CEE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FA099-658F-4EA3-91AF-B60F7F5EFD4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F3592-89BB-4551-8ACD-2CF1376CD71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A2CD5-B575-429B-987A-2D50618AF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E10FB-D9F9-4165-8551-37B3A56966A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AF062-9FDE-4CC9-909F-DD145CB940F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A7B3F-709B-4132-ACA5-5223434D8C6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3A61B-889E-4506-B204-A248BBDC7CA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0E75B-81A7-494A-A3E6-5391795C3787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CEA842-E7BB-4C18-83E4-A197E577ED80}" type="datetime1">
              <a:rPr lang="en-GB" smtClean="0"/>
              <a:pPr/>
              <a:t>01/03/2011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FEED63-B88A-4F6C-8481-A28F4563E16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8652" y="44244"/>
            <a:ext cx="1285852" cy="131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t="34286" b="33571"/>
          <a:stretch>
            <a:fillRect/>
          </a:stretch>
        </p:blipFill>
        <p:spPr bwMode="auto">
          <a:xfrm>
            <a:off x="29496" y="14749"/>
            <a:ext cx="2643174" cy="8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9B8ED-7E62-43CF-8BC7-C85CD7244E2D}" type="datetime1">
              <a:rPr lang="en-GB" smtClean="0">
                <a:solidFill>
                  <a:prstClr val="black"/>
                </a:solidFill>
              </a:rPr>
              <a:pPr/>
              <a:t>01/03/2011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FEED63-B88A-4F6C-8481-A28F4563E16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AEA951-F80D-4EB3-80C0-2637731338B8}" type="datetime1">
              <a:rPr lang="en-GB" smtClean="0">
                <a:solidFill>
                  <a:prstClr val="white"/>
                </a:solidFill>
              </a:rPr>
              <a:pPr/>
              <a:t>01/03/2011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FEED63-B88A-4F6C-8481-A28F4563E16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9929E2-D5ED-4042-89BD-BEB1D1AE020C}" type="datetime1">
              <a:rPr lang="en-GB" smtClean="0">
                <a:solidFill>
                  <a:prstClr val="white"/>
                </a:solidFill>
              </a:rPr>
              <a:pPr/>
              <a:t>01/03/2011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FEED63-B88A-4F6C-8481-A28F4563E16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828A80-136B-4F03-AE32-000F2CFBBA0E}" type="datetime1">
              <a:rPr lang="en-GB" smtClean="0">
                <a:solidFill>
                  <a:prstClr val="black"/>
                </a:solidFill>
              </a:rPr>
              <a:pPr/>
              <a:t>01/03/2011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FEED63-B88A-4F6C-8481-A28F4563E16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A2CD5-B575-429B-987A-2D50618AFF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09458F-1A0C-4BB6-926B-774C22EF4786}" type="datetime1">
              <a:rPr lang="en-GB" smtClean="0">
                <a:solidFill>
                  <a:prstClr val="white"/>
                </a:solidFill>
              </a:rPr>
              <a:pPr/>
              <a:t>01/03/2011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FEED63-B88A-4F6C-8481-A28F4563E16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A6D04D-5C5D-4D7E-90B3-88699CC921F2}" type="datetime1">
              <a:rPr lang="en-GB" smtClean="0">
                <a:solidFill>
                  <a:prstClr val="black"/>
                </a:solidFill>
              </a:rPr>
              <a:pPr/>
              <a:t>01/03/2011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FEED63-B88A-4F6C-8481-A28F4563E16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543892-A475-4C74-AC13-FDA63D42B40D}" type="datetime1">
              <a:rPr lang="en-GB" smtClean="0">
                <a:solidFill>
                  <a:prstClr val="black"/>
                </a:solidFill>
              </a:rPr>
              <a:pPr/>
              <a:t>01/03/2011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FEED63-B88A-4F6C-8481-A28F4563E16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9023FF-456B-44AA-BC1B-AF3D897569C9}" type="datetime1">
              <a:rPr lang="en-GB" smtClean="0">
                <a:solidFill>
                  <a:prstClr val="white"/>
                </a:solidFill>
              </a:rPr>
              <a:pPr/>
              <a:t>01/03/2011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FEED63-B88A-4F6C-8481-A28F4563E16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309E7-1579-44AE-8915-DD751C69D1F1}" type="datetime1">
              <a:rPr lang="en-GB" smtClean="0">
                <a:solidFill>
                  <a:prstClr val="black"/>
                </a:solidFill>
              </a:rPr>
              <a:pPr/>
              <a:t>01/03/2011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FEED63-B88A-4F6C-8481-A28F4563E16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AA8F5C-982E-47F6-BC5F-FA603F0930A0}" type="datetime1">
              <a:rPr lang="en-GB" smtClean="0">
                <a:solidFill>
                  <a:prstClr val="black"/>
                </a:solidFill>
              </a:rPr>
              <a:pPr/>
              <a:t>01/03/2011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FEED63-B88A-4F6C-8481-A28F4563E16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A2CD5-B575-429B-987A-2D50618AF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A2CD5-B575-429B-987A-2D50618AFF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A2CD5-B575-429B-987A-2D50618AF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A2CD5-B575-429B-987A-2D50618AF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2A2CD5-B575-429B-987A-2D50618AF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22A2CD5-B575-429B-987A-2D50618AF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22A2CD5-B575-429B-987A-2D50618AF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3860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>
                <a:solidFill>
                  <a:srgbClr val="000000"/>
                </a:solidFill>
              </a:rPr>
              <a:t>18.01.11, EUROnu at RAL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>
                <a:solidFill>
                  <a:srgbClr val="000000"/>
                </a:solidFill>
              </a:rPr>
              <a:t>J. Pasternak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1585A9-099B-440C-9EB3-DCDDDEC90626}" type="slidenum">
              <a:rPr lang="pl-P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290DF45-335B-4D0E-950A-4756474F47A2}" type="datetime1">
              <a:rPr lang="en-GB" smtClean="0">
                <a:solidFill>
                  <a:prstClr val="black"/>
                </a:solidFill>
              </a:rPr>
              <a:pPr/>
              <a:t>01/03/2011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1FEED63-B88A-4F6C-8481-A28F4563E16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 t="34286" b="33571"/>
          <a:stretch>
            <a:fillRect/>
          </a:stretch>
        </p:blipFill>
        <p:spPr bwMode="auto">
          <a:xfrm>
            <a:off x="41942" y="34829"/>
            <a:ext cx="2643174" cy="84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16206" y="30981"/>
            <a:ext cx="1285852" cy="131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user.web.cern.ch/user/Welcome.asp" TargetMode="Externa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 cstate="print">
            <a:lum bright="70000" contrast="29000"/>
          </a:blip>
          <a:srcRect t="8218" b="49315"/>
          <a:stretch>
            <a:fillRect/>
          </a:stretch>
        </p:blipFill>
        <p:spPr bwMode="auto">
          <a:xfrm>
            <a:off x="504807" y="3234745"/>
            <a:ext cx="8496964" cy="272611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581400"/>
            <a:ext cx="8610600" cy="1975104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Proton Drivers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Leo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jenner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– Joint Fermi / Imperial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-27384"/>
            <a:ext cx="8001000" cy="144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FERMILAB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ma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980728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1/Mar/2011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424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 cstate="print"/>
          <a:srcRect t="8218" b="49315"/>
          <a:stretch>
            <a:fillRect/>
          </a:stretch>
        </p:blipFill>
        <p:spPr bwMode="auto">
          <a:xfrm>
            <a:off x="493252" y="3224551"/>
            <a:ext cx="852873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098" name="Group 434"/>
          <p:cNvGraphicFramePr>
            <a:graphicFrameLocks noGrp="1"/>
          </p:cNvGraphicFramePr>
          <p:nvPr/>
        </p:nvGraphicFramePr>
        <p:xfrm>
          <a:off x="590550" y="1196752"/>
          <a:ext cx="8250238" cy="3955035"/>
        </p:xfrm>
        <a:graphic>
          <a:graphicData uri="http://schemas.openxmlformats.org/drawingml/2006/table">
            <a:tbl>
              <a:tblPr/>
              <a:tblGrid>
                <a:gridCol w="1695450"/>
                <a:gridCol w="1063625"/>
                <a:gridCol w="5491163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Accumulation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Duration = 400 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Compression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 = 0 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 = 30 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4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 = 60 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Symbol" charset="2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</a:t>
                      </a: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338"/>
          <p:cNvGrpSpPr>
            <a:grpSpLocks/>
          </p:cNvGrpSpPr>
          <p:nvPr/>
        </p:nvGrpSpPr>
        <p:grpSpPr bwMode="auto">
          <a:xfrm>
            <a:off x="3262313" y="1471390"/>
            <a:ext cx="2697162" cy="592137"/>
            <a:chOff x="2433" y="857"/>
            <a:chExt cx="1413" cy="373"/>
          </a:xfrm>
        </p:grpSpPr>
        <p:sp>
          <p:nvSpPr>
            <p:cNvPr id="8253" name="Oval 122"/>
            <p:cNvSpPr>
              <a:spLocks noChangeArrowheads="1"/>
            </p:cNvSpPr>
            <p:nvPr/>
          </p:nvSpPr>
          <p:spPr bwMode="auto">
            <a:xfrm>
              <a:off x="3174" y="892"/>
              <a:ext cx="67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8254" name="Freeform 123"/>
            <p:cNvSpPr>
              <a:spLocks/>
            </p:cNvSpPr>
            <p:nvPr/>
          </p:nvSpPr>
          <p:spPr bwMode="auto">
            <a:xfrm>
              <a:off x="3197" y="931"/>
              <a:ext cx="160" cy="288"/>
            </a:xfrm>
            <a:custGeom>
              <a:avLst/>
              <a:gdLst>
                <a:gd name="T0" fmla="*/ 57653 w 69"/>
                <a:gd name="T1" fmla="*/ 3967 h 198"/>
                <a:gd name="T2" fmla="*/ 20846 w 69"/>
                <a:gd name="T3" fmla="*/ 3327 h 198"/>
                <a:gd name="T4" fmla="*/ 4366 w 69"/>
                <a:gd name="T5" fmla="*/ 2480 h 198"/>
                <a:gd name="T6" fmla="*/ 4366 w 69"/>
                <a:gd name="T7" fmla="*/ 1151 h 198"/>
                <a:gd name="T8" fmla="*/ 30908 w 69"/>
                <a:gd name="T9" fmla="*/ 442 h 198"/>
                <a:gd name="T10" fmla="*/ 55770 w 69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198"/>
                <a:gd name="T20" fmla="*/ 69 w 69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198">
                  <a:moveTo>
                    <a:pt x="69" y="198"/>
                  </a:moveTo>
                  <a:cubicBezTo>
                    <a:pt x="52" y="188"/>
                    <a:pt x="36" y="178"/>
                    <a:pt x="25" y="166"/>
                  </a:cubicBezTo>
                  <a:cubicBezTo>
                    <a:pt x="14" y="154"/>
                    <a:pt x="8" y="142"/>
                    <a:pt x="5" y="124"/>
                  </a:cubicBezTo>
                  <a:cubicBezTo>
                    <a:pt x="2" y="106"/>
                    <a:pt x="0" y="75"/>
                    <a:pt x="5" y="58"/>
                  </a:cubicBezTo>
                  <a:cubicBezTo>
                    <a:pt x="10" y="41"/>
                    <a:pt x="27" y="32"/>
                    <a:pt x="37" y="22"/>
                  </a:cubicBezTo>
                  <a:cubicBezTo>
                    <a:pt x="47" y="12"/>
                    <a:pt x="63" y="3"/>
                    <a:pt x="67" y="0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5" name="Freeform 126"/>
            <p:cNvSpPr>
              <a:spLocks/>
            </p:cNvSpPr>
            <p:nvPr/>
          </p:nvSpPr>
          <p:spPr bwMode="auto">
            <a:xfrm rot="2054992">
              <a:off x="3493" y="857"/>
              <a:ext cx="286" cy="167"/>
            </a:xfrm>
            <a:custGeom>
              <a:avLst/>
              <a:gdLst>
                <a:gd name="T0" fmla="*/ 0 w 166"/>
                <a:gd name="T1" fmla="*/ 3691180 h 40"/>
                <a:gd name="T2" fmla="*/ 2793 w 166"/>
                <a:gd name="T3" fmla="*/ 2208513 h 40"/>
                <a:gd name="T4" fmla="*/ 6044 w 166"/>
                <a:gd name="T5" fmla="*/ 1107456 h 40"/>
                <a:gd name="T6" fmla="*/ 9657 w 166"/>
                <a:gd name="T7" fmla="*/ 550528 h 40"/>
                <a:gd name="T8" fmla="*/ 12892 w 166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40"/>
                <a:gd name="T17" fmla="*/ 166 w 16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40">
                  <a:moveTo>
                    <a:pt x="0" y="40"/>
                  </a:moveTo>
                  <a:cubicBezTo>
                    <a:pt x="11" y="34"/>
                    <a:pt x="23" y="29"/>
                    <a:pt x="36" y="24"/>
                  </a:cubicBezTo>
                  <a:cubicBezTo>
                    <a:pt x="49" y="19"/>
                    <a:pt x="63" y="15"/>
                    <a:pt x="78" y="12"/>
                  </a:cubicBezTo>
                  <a:cubicBezTo>
                    <a:pt x="93" y="9"/>
                    <a:pt x="109" y="8"/>
                    <a:pt x="124" y="6"/>
                  </a:cubicBezTo>
                  <a:cubicBezTo>
                    <a:pt x="139" y="4"/>
                    <a:pt x="159" y="1"/>
                    <a:pt x="166" y="0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6" name="Freeform 128"/>
            <p:cNvSpPr>
              <a:spLocks/>
            </p:cNvSpPr>
            <p:nvPr/>
          </p:nvSpPr>
          <p:spPr bwMode="auto">
            <a:xfrm rot="16377028" flipV="1">
              <a:off x="3586" y="975"/>
              <a:ext cx="149" cy="362"/>
            </a:xfrm>
            <a:custGeom>
              <a:avLst/>
              <a:gdLst>
                <a:gd name="T0" fmla="*/ 0 w 166"/>
                <a:gd name="T1" fmla="*/ 1799854625 h 40"/>
                <a:gd name="T2" fmla="*/ 15 w 166"/>
                <a:gd name="T3" fmla="*/ 1079017622 h 40"/>
                <a:gd name="T4" fmla="*/ 33 w 166"/>
                <a:gd name="T5" fmla="*/ 541692394 h 40"/>
                <a:gd name="T6" fmla="*/ 53 w 166"/>
                <a:gd name="T7" fmla="*/ 268628876 h 40"/>
                <a:gd name="T8" fmla="*/ 70 w 166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40"/>
                <a:gd name="T17" fmla="*/ 166 w 16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40">
                  <a:moveTo>
                    <a:pt x="0" y="40"/>
                  </a:moveTo>
                  <a:cubicBezTo>
                    <a:pt x="11" y="34"/>
                    <a:pt x="23" y="29"/>
                    <a:pt x="36" y="24"/>
                  </a:cubicBezTo>
                  <a:cubicBezTo>
                    <a:pt x="49" y="19"/>
                    <a:pt x="63" y="15"/>
                    <a:pt x="78" y="12"/>
                  </a:cubicBezTo>
                  <a:cubicBezTo>
                    <a:pt x="93" y="9"/>
                    <a:pt x="109" y="8"/>
                    <a:pt x="124" y="6"/>
                  </a:cubicBezTo>
                  <a:cubicBezTo>
                    <a:pt x="139" y="4"/>
                    <a:pt x="159" y="1"/>
                    <a:pt x="166" y="0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7" name="Line 131"/>
            <p:cNvSpPr>
              <a:spLocks noChangeShapeType="1"/>
            </p:cNvSpPr>
            <p:nvPr/>
          </p:nvSpPr>
          <p:spPr bwMode="auto">
            <a:xfrm>
              <a:off x="2433" y="1226"/>
              <a:ext cx="1086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8" name="Line 133"/>
            <p:cNvSpPr>
              <a:spLocks noChangeShapeType="1"/>
            </p:cNvSpPr>
            <p:nvPr/>
          </p:nvSpPr>
          <p:spPr bwMode="auto">
            <a:xfrm>
              <a:off x="3079" y="1228"/>
              <a:ext cx="159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9" name="Line 134"/>
            <p:cNvSpPr>
              <a:spLocks noChangeShapeType="1"/>
            </p:cNvSpPr>
            <p:nvPr/>
          </p:nvSpPr>
          <p:spPr bwMode="auto">
            <a:xfrm>
              <a:off x="2865" y="1227"/>
              <a:ext cx="159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60" name="Line 135"/>
            <p:cNvSpPr>
              <a:spLocks noChangeShapeType="1"/>
            </p:cNvSpPr>
            <p:nvPr/>
          </p:nvSpPr>
          <p:spPr bwMode="auto">
            <a:xfrm>
              <a:off x="2666" y="1227"/>
              <a:ext cx="159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61" name="Line 136"/>
            <p:cNvSpPr>
              <a:spLocks noChangeShapeType="1"/>
            </p:cNvSpPr>
            <p:nvPr/>
          </p:nvSpPr>
          <p:spPr bwMode="auto">
            <a:xfrm>
              <a:off x="2452" y="1226"/>
              <a:ext cx="159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339"/>
          <p:cNvGrpSpPr>
            <a:grpSpLocks/>
          </p:cNvGrpSpPr>
          <p:nvPr/>
        </p:nvGrpSpPr>
        <p:grpSpPr bwMode="auto">
          <a:xfrm>
            <a:off x="3262313" y="2258790"/>
            <a:ext cx="4460875" cy="555625"/>
            <a:chOff x="2433" y="1441"/>
            <a:chExt cx="2340" cy="350"/>
          </a:xfrm>
        </p:grpSpPr>
        <p:sp>
          <p:nvSpPr>
            <p:cNvPr id="8248" name="Oval 161"/>
            <p:cNvSpPr>
              <a:spLocks noChangeArrowheads="1"/>
            </p:cNvSpPr>
            <p:nvPr/>
          </p:nvSpPr>
          <p:spPr bwMode="auto">
            <a:xfrm>
              <a:off x="3174" y="1453"/>
              <a:ext cx="67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8249" name="Freeform 165"/>
            <p:cNvSpPr>
              <a:spLocks/>
            </p:cNvSpPr>
            <p:nvPr/>
          </p:nvSpPr>
          <p:spPr bwMode="auto">
            <a:xfrm rot="608173">
              <a:off x="4234" y="1441"/>
              <a:ext cx="363" cy="96"/>
            </a:xfrm>
            <a:custGeom>
              <a:avLst/>
              <a:gdLst>
                <a:gd name="T0" fmla="*/ 0 w 166"/>
                <a:gd name="T1" fmla="*/ 43961 h 40"/>
                <a:gd name="T2" fmla="*/ 18907 w 166"/>
                <a:gd name="T3" fmla="*/ 26611 h 40"/>
                <a:gd name="T4" fmla="*/ 40910 w 166"/>
                <a:gd name="T5" fmla="*/ 13368 h 40"/>
                <a:gd name="T6" fmla="*/ 64852 w 166"/>
                <a:gd name="T7" fmla="*/ 6538 h 40"/>
                <a:gd name="T8" fmla="*/ 86801 w 166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"/>
                <a:gd name="T16" fmla="*/ 0 h 40"/>
                <a:gd name="T17" fmla="*/ 166 w 166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" h="40">
                  <a:moveTo>
                    <a:pt x="0" y="40"/>
                  </a:moveTo>
                  <a:cubicBezTo>
                    <a:pt x="11" y="34"/>
                    <a:pt x="23" y="29"/>
                    <a:pt x="36" y="24"/>
                  </a:cubicBezTo>
                  <a:cubicBezTo>
                    <a:pt x="49" y="19"/>
                    <a:pt x="63" y="15"/>
                    <a:pt x="78" y="12"/>
                  </a:cubicBezTo>
                  <a:cubicBezTo>
                    <a:pt x="93" y="9"/>
                    <a:pt x="109" y="8"/>
                    <a:pt x="124" y="6"/>
                  </a:cubicBezTo>
                  <a:cubicBezTo>
                    <a:pt x="139" y="4"/>
                    <a:pt x="159" y="1"/>
                    <a:pt x="166" y="0"/>
                  </a:cubicBezTo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0" name="Oval 168"/>
            <p:cNvSpPr>
              <a:spLocks noChangeArrowheads="1"/>
            </p:cNvSpPr>
            <p:nvPr/>
          </p:nvSpPr>
          <p:spPr bwMode="auto">
            <a:xfrm>
              <a:off x="4101" y="1453"/>
              <a:ext cx="67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8251" name="Line 169"/>
            <p:cNvSpPr>
              <a:spLocks noChangeShapeType="1"/>
            </p:cNvSpPr>
            <p:nvPr/>
          </p:nvSpPr>
          <p:spPr bwMode="auto">
            <a:xfrm flipV="1">
              <a:off x="3732" y="1498"/>
              <a:ext cx="471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52" name="Line 170"/>
            <p:cNvSpPr>
              <a:spLocks noChangeShapeType="1"/>
            </p:cNvSpPr>
            <p:nvPr/>
          </p:nvSpPr>
          <p:spPr bwMode="auto">
            <a:xfrm>
              <a:off x="2433" y="1787"/>
              <a:ext cx="1086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340"/>
          <p:cNvGrpSpPr>
            <a:grpSpLocks/>
          </p:cNvGrpSpPr>
          <p:nvPr/>
        </p:nvGrpSpPr>
        <p:grpSpPr bwMode="auto">
          <a:xfrm>
            <a:off x="3262313" y="3020790"/>
            <a:ext cx="4460875" cy="536575"/>
            <a:chOff x="2433" y="2004"/>
            <a:chExt cx="2340" cy="338"/>
          </a:xfrm>
        </p:grpSpPr>
        <p:sp>
          <p:nvSpPr>
            <p:cNvPr id="8244" name="Oval 182"/>
            <p:cNvSpPr>
              <a:spLocks noChangeArrowheads="1"/>
            </p:cNvSpPr>
            <p:nvPr/>
          </p:nvSpPr>
          <p:spPr bwMode="auto">
            <a:xfrm>
              <a:off x="3174" y="2004"/>
              <a:ext cx="67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8245" name="Oval 188"/>
            <p:cNvSpPr>
              <a:spLocks noChangeArrowheads="1"/>
            </p:cNvSpPr>
            <p:nvPr/>
          </p:nvSpPr>
          <p:spPr bwMode="auto">
            <a:xfrm>
              <a:off x="4101" y="2004"/>
              <a:ext cx="67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8246" name="Line 189"/>
            <p:cNvSpPr>
              <a:spLocks noChangeShapeType="1"/>
            </p:cNvSpPr>
            <p:nvPr/>
          </p:nvSpPr>
          <p:spPr bwMode="auto">
            <a:xfrm flipV="1">
              <a:off x="3732" y="2049"/>
              <a:ext cx="471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7" name="Line 190"/>
            <p:cNvSpPr>
              <a:spLocks noChangeShapeType="1"/>
            </p:cNvSpPr>
            <p:nvPr/>
          </p:nvSpPr>
          <p:spPr bwMode="auto">
            <a:xfrm>
              <a:off x="2433" y="2338"/>
              <a:ext cx="1086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80"/>
          <p:cNvGrpSpPr>
            <a:grpSpLocks/>
          </p:cNvGrpSpPr>
          <p:nvPr/>
        </p:nvGrpSpPr>
        <p:grpSpPr bwMode="auto">
          <a:xfrm>
            <a:off x="3262313" y="3762152"/>
            <a:ext cx="5621337" cy="639763"/>
            <a:chOff x="2132" y="2850"/>
            <a:chExt cx="2950" cy="403"/>
          </a:xfrm>
        </p:grpSpPr>
        <p:sp>
          <p:nvSpPr>
            <p:cNvPr id="8237" name="Oval 206"/>
            <p:cNvSpPr>
              <a:spLocks noChangeArrowheads="1"/>
            </p:cNvSpPr>
            <p:nvPr/>
          </p:nvSpPr>
          <p:spPr bwMode="auto">
            <a:xfrm>
              <a:off x="2873" y="2915"/>
              <a:ext cx="67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8238" name="Oval 211"/>
            <p:cNvSpPr>
              <a:spLocks noChangeArrowheads="1"/>
            </p:cNvSpPr>
            <p:nvPr/>
          </p:nvSpPr>
          <p:spPr bwMode="auto">
            <a:xfrm>
              <a:off x="3800" y="2915"/>
              <a:ext cx="67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8239" name="Line 212"/>
            <p:cNvSpPr>
              <a:spLocks noChangeShapeType="1"/>
            </p:cNvSpPr>
            <p:nvPr/>
          </p:nvSpPr>
          <p:spPr bwMode="auto">
            <a:xfrm flipV="1">
              <a:off x="3431" y="2960"/>
              <a:ext cx="471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0" name="Line 213"/>
            <p:cNvSpPr>
              <a:spLocks noChangeShapeType="1"/>
            </p:cNvSpPr>
            <p:nvPr/>
          </p:nvSpPr>
          <p:spPr bwMode="auto">
            <a:xfrm>
              <a:off x="2132" y="3249"/>
              <a:ext cx="1086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1" name="Line 214"/>
            <p:cNvSpPr>
              <a:spLocks noChangeShapeType="1"/>
            </p:cNvSpPr>
            <p:nvPr/>
          </p:nvSpPr>
          <p:spPr bwMode="auto">
            <a:xfrm>
              <a:off x="4112" y="2914"/>
              <a:ext cx="840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2" name="Line 220"/>
            <p:cNvSpPr>
              <a:spLocks noChangeShapeType="1"/>
            </p:cNvSpPr>
            <p:nvPr/>
          </p:nvSpPr>
          <p:spPr bwMode="auto">
            <a:xfrm>
              <a:off x="4896" y="2916"/>
              <a:ext cx="26" cy="0"/>
            </a:xfrm>
            <a:prstGeom prst="line">
              <a:avLst/>
            </a:prstGeom>
            <a:noFill/>
            <a:ln w="2286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43" name="AutoShape 221"/>
            <p:cNvSpPr>
              <a:spLocks noChangeArrowheads="1"/>
            </p:cNvSpPr>
            <p:nvPr/>
          </p:nvSpPr>
          <p:spPr bwMode="auto">
            <a:xfrm>
              <a:off x="4962" y="2850"/>
              <a:ext cx="120" cy="124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</p:grpSp>
      <p:sp>
        <p:nvSpPr>
          <p:cNvPr id="8216" name="Text Box 222"/>
          <p:cNvSpPr txBox="1">
            <a:spLocks noChangeArrowheads="1"/>
          </p:cNvSpPr>
          <p:nvPr/>
        </p:nvSpPr>
        <p:spPr bwMode="auto">
          <a:xfrm>
            <a:off x="4683125" y="864965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solidFill>
                  <a:srgbClr val="0000CC"/>
                </a:solidFill>
                <a:ea typeface="ＭＳ Ｐゴシック" pitchFamily="34" charset="-128"/>
              </a:rPr>
              <a:t>Accumulator</a:t>
            </a:r>
          </a:p>
          <a:p>
            <a:pPr algn="ctr" eaLnBrk="0" hangingPunct="0"/>
            <a:r>
              <a:rPr lang="en-GB" sz="1200" b="1">
                <a:solidFill>
                  <a:srgbClr val="0000CC"/>
                </a:solidFill>
                <a:ea typeface="ＭＳ Ｐゴシック" pitchFamily="34" charset="-128"/>
              </a:rPr>
              <a:t>[~100 ns pulses ~110 ns gaps]</a:t>
            </a:r>
          </a:p>
        </p:txBody>
      </p:sp>
      <p:grpSp>
        <p:nvGrpSpPr>
          <p:cNvPr id="6" name="Group 294"/>
          <p:cNvGrpSpPr>
            <a:grpSpLocks/>
          </p:cNvGrpSpPr>
          <p:nvPr/>
        </p:nvGrpSpPr>
        <p:grpSpPr bwMode="auto">
          <a:xfrm>
            <a:off x="3262313" y="4560665"/>
            <a:ext cx="5621337" cy="639762"/>
            <a:chOff x="2417" y="3423"/>
            <a:chExt cx="2950" cy="403"/>
          </a:xfrm>
        </p:grpSpPr>
        <p:sp>
          <p:nvSpPr>
            <p:cNvPr id="8230" name="Oval 282"/>
            <p:cNvSpPr>
              <a:spLocks noChangeArrowheads="1"/>
            </p:cNvSpPr>
            <p:nvPr/>
          </p:nvSpPr>
          <p:spPr bwMode="auto">
            <a:xfrm>
              <a:off x="3158" y="3488"/>
              <a:ext cx="67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8231" name="Oval 285"/>
            <p:cNvSpPr>
              <a:spLocks noChangeArrowheads="1"/>
            </p:cNvSpPr>
            <p:nvPr/>
          </p:nvSpPr>
          <p:spPr bwMode="auto">
            <a:xfrm>
              <a:off x="4085" y="3488"/>
              <a:ext cx="67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  <p:sp>
          <p:nvSpPr>
            <p:cNvPr id="8232" name="Line 286"/>
            <p:cNvSpPr>
              <a:spLocks noChangeShapeType="1"/>
            </p:cNvSpPr>
            <p:nvPr/>
          </p:nvSpPr>
          <p:spPr bwMode="auto">
            <a:xfrm flipV="1">
              <a:off x="3716" y="3533"/>
              <a:ext cx="471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3" name="Line 287"/>
            <p:cNvSpPr>
              <a:spLocks noChangeShapeType="1"/>
            </p:cNvSpPr>
            <p:nvPr/>
          </p:nvSpPr>
          <p:spPr bwMode="auto">
            <a:xfrm>
              <a:off x="2417" y="3822"/>
              <a:ext cx="1086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4" name="Line 288"/>
            <p:cNvSpPr>
              <a:spLocks noChangeShapeType="1"/>
            </p:cNvSpPr>
            <p:nvPr/>
          </p:nvSpPr>
          <p:spPr bwMode="auto">
            <a:xfrm>
              <a:off x="4397" y="3487"/>
              <a:ext cx="840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5" name="Line 292"/>
            <p:cNvSpPr>
              <a:spLocks noChangeShapeType="1"/>
            </p:cNvSpPr>
            <p:nvPr/>
          </p:nvSpPr>
          <p:spPr bwMode="auto">
            <a:xfrm>
              <a:off x="5181" y="3489"/>
              <a:ext cx="26" cy="0"/>
            </a:xfrm>
            <a:prstGeom prst="line">
              <a:avLst/>
            </a:prstGeom>
            <a:noFill/>
            <a:ln w="2286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36" name="AutoShape 293"/>
            <p:cNvSpPr>
              <a:spLocks noChangeArrowheads="1"/>
            </p:cNvSpPr>
            <p:nvPr/>
          </p:nvSpPr>
          <p:spPr bwMode="auto">
            <a:xfrm>
              <a:off x="5247" y="3423"/>
              <a:ext cx="120" cy="124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ea typeface="ＭＳ Ｐゴシック" pitchFamily="34" charset="-128"/>
              </a:endParaRPr>
            </a:p>
          </p:txBody>
        </p:sp>
      </p:grpSp>
      <p:sp>
        <p:nvSpPr>
          <p:cNvPr id="8218" name="Text Box 336"/>
          <p:cNvSpPr txBox="1">
            <a:spLocks noChangeArrowheads="1"/>
          </p:cNvSpPr>
          <p:nvPr/>
        </p:nvSpPr>
        <p:spPr bwMode="auto">
          <a:xfrm>
            <a:off x="3197225" y="1301527"/>
            <a:ext cx="1385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ea typeface="ＭＳ Ｐゴシック" pitchFamily="34" charset="-128"/>
              </a:rPr>
              <a:t>SPL beam</a:t>
            </a:r>
          </a:p>
          <a:p>
            <a:pPr algn="ctr" eaLnBrk="0" hangingPunct="0"/>
            <a:r>
              <a:rPr lang="en-GB" sz="1200" b="1">
                <a:ea typeface="ＭＳ Ｐゴシック" pitchFamily="34" charset="-128"/>
              </a:rPr>
              <a:t>[35 </a:t>
            </a:r>
            <a:r>
              <a:rPr lang="en-US" sz="1200">
                <a:ea typeface="ＭＳ Ｐゴシック" pitchFamily="34" charset="-128"/>
              </a:rPr>
              <a:t>±</a:t>
            </a:r>
            <a:r>
              <a:rPr lang="en-GB" sz="1200" b="1">
                <a:ea typeface="ＭＳ Ｐゴシック" pitchFamily="34" charset="-128"/>
              </a:rPr>
              <a:t> 7 bunches,</a:t>
            </a:r>
          </a:p>
          <a:p>
            <a:pPr algn="ctr" eaLnBrk="0" hangingPunct="0"/>
            <a:r>
              <a:rPr lang="en-GB" sz="1200" b="1">
                <a:ea typeface="ＭＳ Ｐゴシック" pitchFamily="34" charset="-128"/>
              </a:rPr>
              <a:t>38</a:t>
            </a:r>
            <a:r>
              <a:rPr lang="en-US" sz="1200">
                <a:ea typeface="ＭＳ Ｐゴシック" pitchFamily="34" charset="-128"/>
              </a:rPr>
              <a:t> ± </a:t>
            </a:r>
            <a:r>
              <a:rPr lang="en-US" sz="1200" b="1">
                <a:ea typeface="ＭＳ Ｐゴシック" pitchFamily="34" charset="-128"/>
              </a:rPr>
              <a:t>7</a:t>
            </a:r>
            <a:r>
              <a:rPr lang="en-GB" sz="1200" b="1">
                <a:ea typeface="ＭＳ Ｐゴシック" pitchFamily="34" charset="-128"/>
              </a:rPr>
              <a:t> gaps]</a:t>
            </a:r>
          </a:p>
        </p:txBody>
      </p:sp>
      <p:sp>
        <p:nvSpPr>
          <p:cNvPr id="8219" name="Text Box 337"/>
          <p:cNvSpPr txBox="1">
            <a:spLocks noChangeArrowheads="1"/>
          </p:cNvSpPr>
          <p:nvPr/>
        </p:nvSpPr>
        <p:spPr bwMode="auto">
          <a:xfrm>
            <a:off x="6372225" y="1549177"/>
            <a:ext cx="14430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solidFill>
                  <a:srgbClr val="0000CC"/>
                </a:solidFill>
                <a:ea typeface="ＭＳ Ｐゴシック" pitchFamily="34" charset="-128"/>
              </a:rPr>
              <a:t>Compressor</a:t>
            </a:r>
          </a:p>
          <a:p>
            <a:pPr algn="ctr" eaLnBrk="0" hangingPunct="0"/>
            <a:r>
              <a:rPr lang="en-GB" sz="1200" b="1">
                <a:solidFill>
                  <a:srgbClr val="0000CC"/>
                </a:solidFill>
                <a:ea typeface="ＭＳ Ｐゴシック" pitchFamily="34" charset="-128"/>
              </a:rPr>
              <a:t>[120 ns bunch -</a:t>
            </a:r>
          </a:p>
          <a:p>
            <a:pPr algn="ctr" eaLnBrk="0" hangingPunct="0"/>
            <a:r>
              <a:rPr lang="en-GB" sz="1200" b="1">
                <a:solidFill>
                  <a:srgbClr val="0000CC"/>
                </a:solidFill>
                <a:ea typeface="ＭＳ Ｐゴシック" pitchFamily="34" charset="-128"/>
              </a:rPr>
              <a:t>V(h=3) = 1.7 MV]</a:t>
            </a:r>
          </a:p>
        </p:txBody>
      </p:sp>
      <p:sp>
        <p:nvSpPr>
          <p:cNvPr id="8220" name="Text Box 342"/>
          <p:cNvSpPr txBox="1">
            <a:spLocks noChangeArrowheads="1"/>
          </p:cNvSpPr>
          <p:nvPr/>
        </p:nvSpPr>
        <p:spPr bwMode="auto">
          <a:xfrm>
            <a:off x="7927975" y="3112865"/>
            <a:ext cx="1216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1200" b="1">
                <a:solidFill>
                  <a:srgbClr val="FF0000"/>
                </a:solidFill>
                <a:ea typeface="ＭＳ Ｐゴシック" pitchFamily="34" charset="-128"/>
              </a:rPr>
              <a:t>Target</a:t>
            </a:r>
          </a:p>
          <a:p>
            <a:pPr algn="ctr" eaLnBrk="0" hangingPunct="0"/>
            <a:r>
              <a:rPr lang="en-GB" sz="1200" b="1">
                <a:solidFill>
                  <a:srgbClr val="FF0000"/>
                </a:solidFill>
                <a:ea typeface="ＭＳ Ｐゴシック" pitchFamily="34" charset="-128"/>
              </a:rPr>
              <a:t>[2 ns bunches – 3 times]</a:t>
            </a:r>
          </a:p>
        </p:txBody>
      </p:sp>
      <p:sp>
        <p:nvSpPr>
          <p:cNvPr id="8221" name="Freeform 123"/>
          <p:cNvSpPr>
            <a:spLocks/>
          </p:cNvSpPr>
          <p:nvPr/>
        </p:nvSpPr>
        <p:spPr bwMode="auto">
          <a:xfrm>
            <a:off x="4645025" y="3112865"/>
            <a:ext cx="304800" cy="381000"/>
          </a:xfrm>
          <a:custGeom>
            <a:avLst/>
            <a:gdLst>
              <a:gd name="T0" fmla="*/ 2147483647 w 69"/>
              <a:gd name="T1" fmla="*/ 2147483647 h 198"/>
              <a:gd name="T2" fmla="*/ 2147483647 w 69"/>
              <a:gd name="T3" fmla="*/ 2147483647 h 198"/>
              <a:gd name="T4" fmla="*/ 2147483647 w 69"/>
              <a:gd name="T5" fmla="*/ 2147483647 h 198"/>
              <a:gd name="T6" fmla="*/ 2147483647 w 69"/>
              <a:gd name="T7" fmla="*/ 2147483647 h 198"/>
              <a:gd name="T8" fmla="*/ 2147483647 w 69"/>
              <a:gd name="T9" fmla="*/ 2147483647 h 198"/>
              <a:gd name="T10" fmla="*/ 2147483647 w 69"/>
              <a:gd name="T11" fmla="*/ 0 h 1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"/>
              <a:gd name="T19" fmla="*/ 0 h 198"/>
              <a:gd name="T20" fmla="*/ 69 w 69"/>
              <a:gd name="T21" fmla="*/ 198 h 1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" h="198">
                <a:moveTo>
                  <a:pt x="69" y="198"/>
                </a:moveTo>
                <a:cubicBezTo>
                  <a:pt x="52" y="188"/>
                  <a:pt x="36" y="178"/>
                  <a:pt x="25" y="166"/>
                </a:cubicBezTo>
                <a:cubicBezTo>
                  <a:pt x="14" y="154"/>
                  <a:pt x="8" y="142"/>
                  <a:pt x="5" y="124"/>
                </a:cubicBezTo>
                <a:cubicBezTo>
                  <a:pt x="2" y="106"/>
                  <a:pt x="0" y="75"/>
                  <a:pt x="5" y="58"/>
                </a:cubicBezTo>
                <a:cubicBezTo>
                  <a:pt x="10" y="41"/>
                  <a:pt x="27" y="32"/>
                  <a:pt x="37" y="22"/>
                </a:cubicBezTo>
                <a:cubicBezTo>
                  <a:pt x="47" y="12"/>
                  <a:pt x="63" y="3"/>
                  <a:pt x="67" y="0"/>
                </a:cubicBezTo>
              </a:path>
            </a:pathLst>
          </a:cu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2" name="Freeform 128"/>
          <p:cNvSpPr>
            <a:spLocks/>
          </p:cNvSpPr>
          <p:nvPr/>
        </p:nvSpPr>
        <p:spPr bwMode="auto">
          <a:xfrm rot="16481529" flipV="1">
            <a:off x="5487988" y="2403252"/>
            <a:ext cx="236537" cy="690563"/>
          </a:xfrm>
          <a:custGeom>
            <a:avLst/>
            <a:gdLst>
              <a:gd name="T0" fmla="*/ 0 w 166"/>
              <a:gd name="T1" fmla="*/ 2147483647 h 40"/>
              <a:gd name="T2" fmla="*/ 2147483647 w 166"/>
              <a:gd name="T3" fmla="*/ 2147483647 h 40"/>
              <a:gd name="T4" fmla="*/ 2147483647 w 166"/>
              <a:gd name="T5" fmla="*/ 2147483647 h 40"/>
              <a:gd name="T6" fmla="*/ 2147483647 w 166"/>
              <a:gd name="T7" fmla="*/ 2147483647 h 40"/>
              <a:gd name="T8" fmla="*/ 2147483647 w 166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40"/>
              <a:gd name="T17" fmla="*/ 166 w 16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40">
                <a:moveTo>
                  <a:pt x="0" y="40"/>
                </a:moveTo>
                <a:cubicBezTo>
                  <a:pt x="11" y="34"/>
                  <a:pt x="23" y="29"/>
                  <a:pt x="36" y="24"/>
                </a:cubicBezTo>
                <a:cubicBezTo>
                  <a:pt x="49" y="19"/>
                  <a:pt x="63" y="15"/>
                  <a:pt x="78" y="12"/>
                </a:cubicBezTo>
                <a:cubicBezTo>
                  <a:pt x="93" y="9"/>
                  <a:pt x="109" y="8"/>
                  <a:pt x="124" y="6"/>
                </a:cubicBezTo>
                <a:cubicBezTo>
                  <a:pt x="139" y="4"/>
                  <a:pt x="159" y="1"/>
                  <a:pt x="166" y="0"/>
                </a:cubicBezTo>
              </a:path>
            </a:pathLst>
          </a:cu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3" name="Freeform 123"/>
          <p:cNvSpPr>
            <a:spLocks/>
          </p:cNvSpPr>
          <p:nvPr/>
        </p:nvSpPr>
        <p:spPr bwMode="auto">
          <a:xfrm>
            <a:off x="4645025" y="2350865"/>
            <a:ext cx="304800" cy="381000"/>
          </a:xfrm>
          <a:custGeom>
            <a:avLst/>
            <a:gdLst>
              <a:gd name="T0" fmla="*/ 2147483647 w 69"/>
              <a:gd name="T1" fmla="*/ 2147483647 h 198"/>
              <a:gd name="T2" fmla="*/ 2147483647 w 69"/>
              <a:gd name="T3" fmla="*/ 2147483647 h 198"/>
              <a:gd name="T4" fmla="*/ 2147483647 w 69"/>
              <a:gd name="T5" fmla="*/ 2147483647 h 198"/>
              <a:gd name="T6" fmla="*/ 2147483647 w 69"/>
              <a:gd name="T7" fmla="*/ 2147483647 h 198"/>
              <a:gd name="T8" fmla="*/ 2147483647 w 69"/>
              <a:gd name="T9" fmla="*/ 2147483647 h 198"/>
              <a:gd name="T10" fmla="*/ 2147483647 w 69"/>
              <a:gd name="T11" fmla="*/ 0 h 1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"/>
              <a:gd name="T19" fmla="*/ 0 h 198"/>
              <a:gd name="T20" fmla="*/ 69 w 69"/>
              <a:gd name="T21" fmla="*/ 198 h 1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" h="198">
                <a:moveTo>
                  <a:pt x="69" y="198"/>
                </a:moveTo>
                <a:cubicBezTo>
                  <a:pt x="52" y="188"/>
                  <a:pt x="36" y="178"/>
                  <a:pt x="25" y="166"/>
                </a:cubicBezTo>
                <a:cubicBezTo>
                  <a:pt x="14" y="154"/>
                  <a:pt x="8" y="142"/>
                  <a:pt x="5" y="124"/>
                </a:cubicBezTo>
                <a:cubicBezTo>
                  <a:pt x="2" y="106"/>
                  <a:pt x="0" y="75"/>
                  <a:pt x="5" y="58"/>
                </a:cubicBezTo>
                <a:cubicBezTo>
                  <a:pt x="10" y="41"/>
                  <a:pt x="27" y="32"/>
                  <a:pt x="37" y="22"/>
                </a:cubicBezTo>
                <a:cubicBezTo>
                  <a:pt x="47" y="12"/>
                  <a:pt x="63" y="3"/>
                  <a:pt x="67" y="0"/>
                </a:cubicBezTo>
              </a:path>
            </a:pathLst>
          </a:cu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4" name="Freeform 128"/>
          <p:cNvSpPr>
            <a:spLocks/>
          </p:cNvSpPr>
          <p:nvPr/>
        </p:nvSpPr>
        <p:spPr bwMode="auto">
          <a:xfrm rot="17060029" flipV="1">
            <a:off x="6999288" y="3111277"/>
            <a:ext cx="196850" cy="765175"/>
          </a:xfrm>
          <a:custGeom>
            <a:avLst/>
            <a:gdLst>
              <a:gd name="T0" fmla="*/ 0 w 166"/>
              <a:gd name="T1" fmla="*/ 2147483647 h 40"/>
              <a:gd name="T2" fmla="*/ 2147483647 w 166"/>
              <a:gd name="T3" fmla="*/ 2147483647 h 40"/>
              <a:gd name="T4" fmla="*/ 2147483647 w 166"/>
              <a:gd name="T5" fmla="*/ 2147483647 h 40"/>
              <a:gd name="T6" fmla="*/ 2147483647 w 166"/>
              <a:gd name="T7" fmla="*/ 2147483647 h 40"/>
              <a:gd name="T8" fmla="*/ 2147483647 w 166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40"/>
              <a:gd name="T17" fmla="*/ 166 w 16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40">
                <a:moveTo>
                  <a:pt x="0" y="40"/>
                </a:moveTo>
                <a:cubicBezTo>
                  <a:pt x="11" y="34"/>
                  <a:pt x="23" y="29"/>
                  <a:pt x="36" y="24"/>
                </a:cubicBezTo>
                <a:cubicBezTo>
                  <a:pt x="49" y="19"/>
                  <a:pt x="63" y="15"/>
                  <a:pt x="78" y="12"/>
                </a:cubicBezTo>
                <a:cubicBezTo>
                  <a:pt x="93" y="9"/>
                  <a:pt x="109" y="8"/>
                  <a:pt x="124" y="6"/>
                </a:cubicBezTo>
                <a:cubicBezTo>
                  <a:pt x="139" y="4"/>
                  <a:pt x="159" y="1"/>
                  <a:pt x="166" y="0"/>
                </a:cubicBezTo>
              </a:path>
            </a:pathLst>
          </a:cu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5" name="Freeform 165"/>
          <p:cNvSpPr>
            <a:spLocks/>
          </p:cNvSpPr>
          <p:nvPr/>
        </p:nvSpPr>
        <p:spPr bwMode="auto">
          <a:xfrm rot="608173">
            <a:off x="6710363" y="2976340"/>
            <a:ext cx="692150" cy="152400"/>
          </a:xfrm>
          <a:custGeom>
            <a:avLst/>
            <a:gdLst>
              <a:gd name="T0" fmla="*/ 0 w 166"/>
              <a:gd name="T1" fmla="*/ 2147483647 h 40"/>
              <a:gd name="T2" fmla="*/ 2147483647 w 166"/>
              <a:gd name="T3" fmla="*/ 2147483647 h 40"/>
              <a:gd name="T4" fmla="*/ 2147483647 w 166"/>
              <a:gd name="T5" fmla="*/ 2147483647 h 40"/>
              <a:gd name="T6" fmla="*/ 2147483647 w 166"/>
              <a:gd name="T7" fmla="*/ 2147483647 h 40"/>
              <a:gd name="T8" fmla="*/ 2147483647 w 166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40"/>
              <a:gd name="T17" fmla="*/ 166 w 16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40">
                <a:moveTo>
                  <a:pt x="0" y="40"/>
                </a:moveTo>
                <a:cubicBezTo>
                  <a:pt x="11" y="34"/>
                  <a:pt x="23" y="29"/>
                  <a:pt x="36" y="24"/>
                </a:cubicBezTo>
                <a:cubicBezTo>
                  <a:pt x="49" y="19"/>
                  <a:pt x="63" y="15"/>
                  <a:pt x="78" y="12"/>
                </a:cubicBezTo>
                <a:cubicBezTo>
                  <a:pt x="93" y="9"/>
                  <a:pt x="109" y="8"/>
                  <a:pt x="124" y="6"/>
                </a:cubicBezTo>
                <a:cubicBezTo>
                  <a:pt x="139" y="4"/>
                  <a:pt x="159" y="1"/>
                  <a:pt x="166" y="0"/>
                </a:cubicBezTo>
              </a:path>
            </a:pathLst>
          </a:cu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6" name="Freeform 128"/>
          <p:cNvSpPr>
            <a:spLocks/>
          </p:cNvSpPr>
          <p:nvPr/>
        </p:nvSpPr>
        <p:spPr bwMode="auto">
          <a:xfrm rot="17060029" flipV="1">
            <a:off x="7075488" y="3951064"/>
            <a:ext cx="196850" cy="765175"/>
          </a:xfrm>
          <a:custGeom>
            <a:avLst/>
            <a:gdLst>
              <a:gd name="T0" fmla="*/ 0 w 166"/>
              <a:gd name="T1" fmla="*/ 2147483647 h 40"/>
              <a:gd name="T2" fmla="*/ 2147483647 w 166"/>
              <a:gd name="T3" fmla="*/ 2147483647 h 40"/>
              <a:gd name="T4" fmla="*/ 2147483647 w 166"/>
              <a:gd name="T5" fmla="*/ 2147483647 h 40"/>
              <a:gd name="T6" fmla="*/ 2147483647 w 166"/>
              <a:gd name="T7" fmla="*/ 2147483647 h 40"/>
              <a:gd name="T8" fmla="*/ 2147483647 w 166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40"/>
              <a:gd name="T17" fmla="*/ 166 w 16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40">
                <a:moveTo>
                  <a:pt x="0" y="40"/>
                </a:moveTo>
                <a:cubicBezTo>
                  <a:pt x="11" y="34"/>
                  <a:pt x="23" y="29"/>
                  <a:pt x="36" y="24"/>
                </a:cubicBezTo>
                <a:cubicBezTo>
                  <a:pt x="49" y="19"/>
                  <a:pt x="63" y="15"/>
                  <a:pt x="78" y="12"/>
                </a:cubicBezTo>
                <a:cubicBezTo>
                  <a:pt x="93" y="9"/>
                  <a:pt x="109" y="8"/>
                  <a:pt x="124" y="6"/>
                </a:cubicBezTo>
                <a:cubicBezTo>
                  <a:pt x="139" y="4"/>
                  <a:pt x="159" y="1"/>
                  <a:pt x="166" y="0"/>
                </a:cubicBezTo>
              </a:path>
            </a:pathLst>
          </a:cu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7" name="Freeform 165"/>
          <p:cNvSpPr>
            <a:spLocks/>
          </p:cNvSpPr>
          <p:nvPr/>
        </p:nvSpPr>
        <p:spPr bwMode="auto">
          <a:xfrm rot="608173">
            <a:off x="6786563" y="3817715"/>
            <a:ext cx="692150" cy="152400"/>
          </a:xfrm>
          <a:custGeom>
            <a:avLst/>
            <a:gdLst>
              <a:gd name="T0" fmla="*/ 0 w 166"/>
              <a:gd name="T1" fmla="*/ 2147483647 h 40"/>
              <a:gd name="T2" fmla="*/ 2147483647 w 166"/>
              <a:gd name="T3" fmla="*/ 2147483647 h 40"/>
              <a:gd name="T4" fmla="*/ 2147483647 w 166"/>
              <a:gd name="T5" fmla="*/ 2147483647 h 40"/>
              <a:gd name="T6" fmla="*/ 2147483647 w 166"/>
              <a:gd name="T7" fmla="*/ 2147483647 h 40"/>
              <a:gd name="T8" fmla="*/ 2147483647 w 166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6"/>
              <a:gd name="T16" fmla="*/ 0 h 40"/>
              <a:gd name="T17" fmla="*/ 166 w 166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6" h="40">
                <a:moveTo>
                  <a:pt x="0" y="40"/>
                </a:moveTo>
                <a:cubicBezTo>
                  <a:pt x="11" y="34"/>
                  <a:pt x="23" y="29"/>
                  <a:pt x="36" y="24"/>
                </a:cubicBezTo>
                <a:cubicBezTo>
                  <a:pt x="49" y="19"/>
                  <a:pt x="63" y="15"/>
                  <a:pt x="78" y="12"/>
                </a:cubicBezTo>
                <a:cubicBezTo>
                  <a:pt x="93" y="9"/>
                  <a:pt x="109" y="8"/>
                  <a:pt x="124" y="6"/>
                </a:cubicBezTo>
                <a:cubicBezTo>
                  <a:pt x="139" y="4"/>
                  <a:pt x="159" y="1"/>
                  <a:pt x="166" y="0"/>
                </a:cubicBezTo>
              </a:path>
            </a:pathLst>
          </a:custGeom>
          <a:noFill/>
          <a:ln w="762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8" name="TextBox 8"/>
          <p:cNvSpPr txBox="1">
            <a:spLocks noChangeArrowheads="1"/>
          </p:cNvSpPr>
          <p:nvPr/>
        </p:nvSpPr>
        <p:spPr bwMode="auto">
          <a:xfrm>
            <a:off x="6740525" y="453802"/>
            <a:ext cx="2095500" cy="517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70C0"/>
                </a:solidFill>
                <a:ea typeface="ＭＳ Ｐゴシック" pitchFamily="34" charset="-128"/>
              </a:rPr>
              <a:t>from M. Aiba</a:t>
            </a:r>
            <a:r>
              <a:rPr lang="pl-PL" sz="1400">
                <a:solidFill>
                  <a:srgbClr val="0070C0"/>
                </a:solidFill>
                <a:ea typeface="ＭＳ Ｐゴシック" pitchFamily="34" charset="-128"/>
              </a:rPr>
              <a:t>,R. Garoby </a:t>
            </a:r>
          </a:p>
          <a:p>
            <a:pPr eaLnBrk="0" hangingPunct="0"/>
            <a:r>
              <a:rPr lang="pl-PL" sz="1400">
                <a:solidFill>
                  <a:srgbClr val="0070C0"/>
                </a:solidFill>
                <a:ea typeface="ＭＳ Ｐゴシック" pitchFamily="34" charset="-128"/>
              </a:rPr>
              <a:t>and collaborators</a:t>
            </a:r>
            <a:endParaRPr lang="en-US" sz="140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8229" name="Text Box 69"/>
          <p:cNvSpPr txBox="1">
            <a:spLocks noChangeArrowheads="1"/>
          </p:cNvSpPr>
          <p:nvPr/>
        </p:nvSpPr>
        <p:spPr bwMode="auto">
          <a:xfrm>
            <a:off x="1619250" y="188913"/>
            <a:ext cx="5722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/>
              <a:t>SPL based Proton Driver at CERN </a:t>
            </a:r>
          </a:p>
        </p:txBody>
      </p:sp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1570"/>
            <a:ext cx="3707903" cy="289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7776864" y="5013176"/>
            <a:ext cx="176368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GB" b="1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etc. until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</a:pPr>
            <a:r>
              <a:rPr lang="en-GB" b="1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 = 120 </a:t>
            </a:r>
            <a:r>
              <a:rPr lang="en-GB" b="1" dirty="0" smtClean="0">
                <a:solidFill>
                  <a:srgbClr val="FF0000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m</a:t>
            </a:r>
            <a:r>
              <a:rPr lang="en-GB" b="1" dirty="0" smtClean="0">
                <a:solidFill>
                  <a:srgbClr val="FF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</a:t>
            </a:r>
            <a:endParaRPr lang="en-GB" sz="1600" b="1" dirty="0">
              <a:solidFill>
                <a:srgbClr val="FF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1244980" y="836613"/>
            <a:ext cx="6730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 smtClean="0"/>
              <a:t>UK - </a:t>
            </a:r>
            <a:r>
              <a:rPr lang="pl-PL" sz="2400" dirty="0" smtClean="0"/>
              <a:t>Common </a:t>
            </a:r>
            <a:r>
              <a:rPr lang="pl-PL" sz="2400" dirty="0"/>
              <a:t>Proton Driver for  the Neutron Source</a:t>
            </a:r>
          </a:p>
          <a:p>
            <a:pPr algn="ctr"/>
            <a:r>
              <a:rPr lang="pl-PL" sz="2400" dirty="0"/>
              <a:t> and the Neutrino Factory</a:t>
            </a:r>
          </a:p>
        </p:txBody>
      </p:sp>
      <p:pic>
        <p:nvPicPr>
          <p:cNvPr id="21509" name="Picture 3" descr="TU6PFP064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0" y="2205038"/>
            <a:ext cx="52197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242619" y="2349500"/>
            <a:ext cx="422592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l-PL" sz="1600" dirty="0"/>
              <a:t> </a:t>
            </a:r>
            <a:r>
              <a:rPr lang="pl-PL" dirty="0"/>
              <a:t>Based on MW ISIS upgrade with </a:t>
            </a:r>
          </a:p>
          <a:p>
            <a:r>
              <a:rPr lang="pl-PL" dirty="0"/>
              <a:t>  0.8 GeV linac and 3.2 GeV RCS.</a:t>
            </a:r>
          </a:p>
          <a:p>
            <a:pPr>
              <a:buFontTx/>
              <a:buChar char="•"/>
            </a:pPr>
            <a:r>
              <a:rPr lang="pl-PL" dirty="0"/>
              <a:t> Assumes a sharing of the beam power</a:t>
            </a:r>
          </a:p>
          <a:p>
            <a:r>
              <a:rPr lang="pl-PL" dirty="0"/>
              <a:t>  at 3.2 GeV between the two facilities</a:t>
            </a:r>
          </a:p>
          <a:p>
            <a:pPr>
              <a:buFontTx/>
              <a:buChar char="•"/>
            </a:pPr>
            <a:r>
              <a:rPr lang="pl-PL" dirty="0"/>
              <a:t> Requires additional RCS machine</a:t>
            </a:r>
          </a:p>
          <a:p>
            <a:r>
              <a:rPr lang="pl-PL" dirty="0"/>
              <a:t>  in order to meet the power and energy</a:t>
            </a:r>
          </a:p>
          <a:p>
            <a:r>
              <a:rPr lang="pl-PL" dirty="0"/>
              <a:t>  needs of the Neutrino Factory</a:t>
            </a:r>
          </a:p>
          <a:p>
            <a:pPr>
              <a:buFontTx/>
              <a:buChar char="•"/>
            </a:pP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Both facilities can have the same</a:t>
            </a:r>
          </a:p>
          <a:p>
            <a:r>
              <a:rPr lang="pl-PL" dirty="0">
                <a:solidFill>
                  <a:srgbClr val="FF0000"/>
                </a:solidFill>
              </a:rPr>
              <a:t>  ion source, RFQ, chopper, linac, </a:t>
            </a:r>
          </a:p>
          <a:p>
            <a:r>
              <a:rPr lang="pl-PL" dirty="0">
                <a:solidFill>
                  <a:srgbClr val="FF0000"/>
                </a:solidFill>
              </a:rPr>
              <a:t>  H</a:t>
            </a:r>
            <a:r>
              <a:rPr lang="pl-PL" baseline="30000" dirty="0">
                <a:solidFill>
                  <a:srgbClr val="FF0000"/>
                </a:solidFill>
              </a:rPr>
              <a:t>-</a:t>
            </a:r>
            <a:r>
              <a:rPr lang="pl-PL" dirty="0">
                <a:solidFill>
                  <a:srgbClr val="FF0000"/>
                </a:solidFill>
              </a:rPr>
              <a:t> injection, accumulation and </a:t>
            </a:r>
          </a:p>
          <a:p>
            <a:r>
              <a:rPr lang="pl-PL" dirty="0">
                <a:solidFill>
                  <a:srgbClr val="FF0000"/>
                </a:solidFill>
              </a:rPr>
              <a:t>  acceleration to 3.2 GeV</a:t>
            </a:r>
            <a:endParaRPr lang="pl-PL" dirty="0"/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2268538" y="5661025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ISIS MW upgrade</a:t>
            </a:r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 flipV="1">
            <a:off x="2555875" y="4508500"/>
            <a:ext cx="1444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 flipV="1">
            <a:off x="3276600" y="4941888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179388" y="5516563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Additional RCS</a:t>
            </a:r>
          </a:p>
        </p:txBody>
      </p:sp>
      <p:sp>
        <p:nvSpPr>
          <p:cNvPr id="21515" name="Line 9"/>
          <p:cNvSpPr>
            <a:spLocks noChangeShapeType="1"/>
          </p:cNvSpPr>
          <p:nvPr/>
        </p:nvSpPr>
        <p:spPr bwMode="auto">
          <a:xfrm flipV="1">
            <a:off x="684213" y="4868863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1516" name="Text Box 10"/>
          <p:cNvSpPr txBox="1">
            <a:spLocks noChangeArrowheads="1"/>
          </p:cNvSpPr>
          <p:nvPr/>
        </p:nvSpPr>
        <p:spPr bwMode="auto">
          <a:xfrm>
            <a:off x="2267744" y="5301208"/>
            <a:ext cx="430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40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5"/>
          <p:cNvSpPr>
            <a:spLocks noGrp="1" noChangeArrowheads="1"/>
          </p:cNvSpPr>
          <p:nvPr>
            <p:ph type="ctrTitle" idx="4294967295"/>
          </p:nvPr>
        </p:nvSpPr>
        <p:spPr>
          <a:xfrm>
            <a:off x="3851920" y="548680"/>
            <a:ext cx="4893618" cy="360363"/>
          </a:xfrm>
          <a:noFill/>
        </p:spPr>
        <p:txBody>
          <a:bodyPr/>
          <a:lstStyle/>
          <a:p>
            <a:pPr algn="r" defTabSz="912813" eaLnBrk="1" hangingPunct="1"/>
            <a:r>
              <a:rPr lang="en-GB" sz="2400" dirty="0" smtClean="0"/>
              <a:t>RAL @ UK - Possible RCS Rings</a:t>
            </a:r>
          </a:p>
        </p:txBody>
      </p:sp>
      <p:pic>
        <p:nvPicPr>
          <p:cNvPr id="19461" name="Picture 6" descr="Upgrade r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484313"/>
            <a:ext cx="55403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714750" y="857250"/>
            <a:ext cx="5114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2813"/>
            <a:r>
              <a:rPr lang="en-GB">
                <a:solidFill>
                  <a:srgbClr val="000000"/>
                </a:solidFill>
                <a:latin typeface="Lucida Sans" pitchFamily="34" charset="0"/>
              </a:rPr>
              <a:t>(Chris Warsop, Grahame Rees, Dean Adams,</a:t>
            </a:r>
          </a:p>
          <a:p>
            <a:pPr algn="r" defTabSz="912813"/>
            <a:r>
              <a:rPr lang="en-GB">
                <a:solidFill>
                  <a:srgbClr val="000000"/>
                </a:solidFill>
                <a:latin typeface="Lucida Sans" pitchFamily="34" charset="0"/>
              </a:rPr>
              <a:t> Ben Pine, Bryan Jones, Rob Williamson)</a:t>
            </a:r>
          </a:p>
        </p:txBody>
      </p:sp>
      <p:pic>
        <p:nvPicPr>
          <p:cNvPr id="19463" name="Picture 9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7" y="9899"/>
            <a:ext cx="91519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87900" y="476250"/>
            <a:ext cx="3957638" cy="360363"/>
          </a:xfrm>
          <a:noFill/>
        </p:spPr>
        <p:txBody>
          <a:bodyPr/>
          <a:lstStyle/>
          <a:p>
            <a:pPr algn="r" eaLnBrk="1" hangingPunct="1"/>
            <a:r>
              <a:rPr lang="en-GB" sz="2400" smtClean="0"/>
              <a:t>5SP RCS Ring</a:t>
            </a:r>
          </a:p>
        </p:txBody>
      </p:sp>
      <p:pic>
        <p:nvPicPr>
          <p:cNvPr id="20485" name="Picture 4" descr="pentagonal 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484313"/>
            <a:ext cx="4752975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8939" name="Group 43"/>
          <p:cNvGraphicFramePr>
            <a:graphicFrameLocks noGrp="1"/>
          </p:cNvGraphicFramePr>
          <p:nvPr/>
        </p:nvGraphicFramePr>
        <p:xfrm>
          <a:off x="539750" y="2060575"/>
          <a:ext cx="3513138" cy="3396933"/>
        </p:xfrm>
        <a:graphic>
          <a:graphicData uri="http://schemas.openxmlformats.org/drawingml/2006/table">
            <a:tbl>
              <a:tblPr/>
              <a:tblGrid>
                <a:gridCol w="1757363"/>
                <a:gridCol w="1755775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 – 3.2 GeV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Rep 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 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</a:t>
                      </a:r>
                      <a:r>
                        <a:rPr kumimoji="0" lang="en-GB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367.6 m, 9/4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Gamma-T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r>
                        <a:rPr kumimoji="0" lang="en-GB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rf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sweep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6.1-7.1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Peak </a:t>
                      </a: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GB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 750 kV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Peak </a:t>
                      </a: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K</a:t>
                      </a:r>
                      <a:r>
                        <a:rPr kumimoji="0" lang="en-GB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 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ε</a:t>
                      </a:r>
                      <a:r>
                        <a:rPr kumimoji="0" lang="en-GB" sz="1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</a:t>
                      </a: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bunch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 1.5 eV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[</a:t>
                      </a:r>
                      <a:r>
                        <a:rPr kumimoji="0" lang="en-GB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sinusoidal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21" name="Picture 9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938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4968875" cy="401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636838"/>
            <a:ext cx="4356100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1258888" y="0"/>
            <a:ext cx="7570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/>
              <a:t>Preliminary Main Ring Design for the NF beam at RAL</a:t>
            </a:r>
            <a:r>
              <a:rPr lang="pl-PL"/>
              <a:t> </a:t>
            </a:r>
          </a:p>
        </p:txBody>
      </p:sp>
      <p:sp>
        <p:nvSpPr>
          <p:cNvPr id="23559" name="Text Box 36"/>
          <p:cNvSpPr txBox="1">
            <a:spLocks noChangeArrowheads="1"/>
          </p:cNvSpPr>
          <p:nvPr/>
        </p:nvSpPr>
        <p:spPr bwMode="auto">
          <a:xfrm>
            <a:off x="5003800" y="1412875"/>
            <a:ext cx="202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3.2-9.6 GeV RCS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2051050" y="0"/>
            <a:ext cx="5505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/>
              <a:t>Alternative Proton Driver layout at RAL </a:t>
            </a:r>
          </a:p>
        </p:txBody>
      </p:sp>
      <p:sp>
        <p:nvSpPr>
          <p:cNvPr id="24581" name="Oval 3"/>
          <p:cNvSpPr>
            <a:spLocks noChangeArrowheads="1"/>
          </p:cNvSpPr>
          <p:nvPr/>
        </p:nvSpPr>
        <p:spPr bwMode="auto">
          <a:xfrm>
            <a:off x="2771775" y="981075"/>
            <a:ext cx="1347788" cy="13668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4"/>
          <p:cNvSpPr>
            <a:spLocks noChangeShapeType="1"/>
          </p:cNvSpPr>
          <p:nvPr/>
        </p:nvSpPr>
        <p:spPr bwMode="auto">
          <a:xfrm>
            <a:off x="1476375" y="981075"/>
            <a:ext cx="56880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3" name="Oval 5"/>
          <p:cNvSpPr>
            <a:spLocks noChangeArrowheads="1"/>
          </p:cNvSpPr>
          <p:nvPr/>
        </p:nvSpPr>
        <p:spPr bwMode="auto">
          <a:xfrm flipH="1">
            <a:off x="5991225" y="981075"/>
            <a:ext cx="596900" cy="5762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2892425" y="1196975"/>
            <a:ext cx="1085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/>
              <a:t>RCS</a:t>
            </a:r>
          </a:p>
          <a:p>
            <a:pPr algn="ctr"/>
            <a:r>
              <a:rPr lang="pl-PL"/>
              <a:t>3.2 GeV,</a:t>
            </a:r>
          </a:p>
          <a:p>
            <a:pPr algn="ctr"/>
            <a:r>
              <a:rPr lang="pl-PL"/>
              <a:t>50 Hz</a:t>
            </a: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1187450" y="549275"/>
            <a:ext cx="191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800 MeV H</a:t>
            </a:r>
            <a:r>
              <a:rPr lang="pl-PL" baseline="50000"/>
              <a:t>-</a:t>
            </a:r>
            <a:r>
              <a:rPr lang="pl-PL"/>
              <a:t> linac</a:t>
            </a:r>
          </a:p>
        </p:txBody>
      </p:sp>
      <p:sp>
        <p:nvSpPr>
          <p:cNvPr id="24586" name="Text Box 8"/>
          <p:cNvSpPr txBox="1">
            <a:spLocks noChangeArrowheads="1"/>
          </p:cNvSpPr>
          <p:nvPr/>
        </p:nvSpPr>
        <p:spPr bwMode="auto">
          <a:xfrm>
            <a:off x="6156325" y="1628775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/>
              <a:t>Small Compressor </a:t>
            </a:r>
          </a:p>
          <a:p>
            <a:pPr algn="ctr"/>
            <a:r>
              <a:rPr lang="pl-PL"/>
              <a:t>Ring</a:t>
            </a:r>
          </a:p>
        </p:txBody>
      </p:sp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7156450" y="692150"/>
            <a:ext cx="1987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/>
              <a:t>NF target, 4 MW, </a:t>
            </a:r>
          </a:p>
          <a:p>
            <a:pPr algn="ctr"/>
            <a:r>
              <a:rPr lang="pl-PL"/>
              <a:t>3 bunches</a:t>
            </a:r>
          </a:p>
        </p:txBody>
      </p:sp>
      <p:sp>
        <p:nvSpPr>
          <p:cNvPr id="24588" name="Line 10"/>
          <p:cNvSpPr>
            <a:spLocks noChangeShapeType="1"/>
          </p:cNvSpPr>
          <p:nvPr/>
        </p:nvSpPr>
        <p:spPr bwMode="auto">
          <a:xfrm flipH="1">
            <a:off x="2195513" y="2349500"/>
            <a:ext cx="1439862" cy="36036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9" name="Text Box 11"/>
          <p:cNvSpPr txBox="1">
            <a:spLocks noChangeArrowheads="1"/>
          </p:cNvSpPr>
          <p:nvPr/>
        </p:nvSpPr>
        <p:spPr bwMode="auto">
          <a:xfrm>
            <a:off x="395288" y="2492375"/>
            <a:ext cx="168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/>
              <a:t>Neutron</a:t>
            </a:r>
          </a:p>
          <a:p>
            <a:pPr algn="ctr"/>
            <a:r>
              <a:rPr lang="pl-PL"/>
              <a:t>target, 2.6 MW</a:t>
            </a:r>
          </a:p>
        </p:txBody>
      </p:sp>
      <p:sp>
        <p:nvSpPr>
          <p:cNvPr id="24590" name="Text Box 12"/>
          <p:cNvSpPr txBox="1">
            <a:spLocks noChangeArrowheads="1"/>
          </p:cNvSpPr>
          <p:nvPr/>
        </p:nvSpPr>
        <p:spPr bwMode="auto">
          <a:xfrm>
            <a:off x="395288" y="3500438"/>
            <a:ext cx="74485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l-PL"/>
              <a:t> Fast phase rotation in the dedicated compressor ring </a:t>
            </a:r>
          </a:p>
          <a:p>
            <a:r>
              <a:rPr lang="pl-PL"/>
              <a:t>  (most economic from the RF point of view, but another ring is needed).</a:t>
            </a:r>
          </a:p>
          <a:p>
            <a:pPr>
              <a:buFontTx/>
              <a:buChar char="•"/>
            </a:pPr>
            <a:r>
              <a:rPr lang="pl-PL"/>
              <a:t> Bunches will be extracted one by one from the RCS.</a:t>
            </a:r>
          </a:p>
          <a:p>
            <a:pPr>
              <a:buFontTx/>
              <a:buChar char="•"/>
            </a:pPr>
            <a:r>
              <a:rPr lang="pl-PL"/>
              <a:t> Compressor ring works above transition, but the rotation is very fast.</a:t>
            </a:r>
          </a:p>
          <a:p>
            <a:pPr>
              <a:buFontTx/>
              <a:buChar char="•"/>
            </a:pPr>
            <a:r>
              <a:rPr lang="pl-PL"/>
              <a:t> The bunches in the RCS will wait uncompressed for 200 us, </a:t>
            </a:r>
          </a:p>
          <a:p>
            <a:r>
              <a:rPr lang="pl-PL"/>
              <a:t>   but they will come with different energies.</a:t>
            </a:r>
          </a:p>
          <a:p>
            <a:pPr>
              <a:buFontTx/>
              <a:buChar char="•"/>
            </a:pPr>
            <a:r>
              <a:rPr lang="pl-PL"/>
              <a:t> We do not have a design for the compressor ring at the moment, </a:t>
            </a:r>
          </a:p>
          <a:p>
            <a:r>
              <a:rPr lang="pl-PL"/>
              <a:t>  but CERN design could be adopted.</a:t>
            </a:r>
          </a:p>
          <a:p>
            <a:endParaRPr lang="pl-PL"/>
          </a:p>
        </p:txBody>
      </p:sp>
      <p:sp>
        <p:nvSpPr>
          <p:cNvPr id="24591" name="Oval 16"/>
          <p:cNvSpPr>
            <a:spLocks noChangeArrowheads="1"/>
          </p:cNvSpPr>
          <p:nvPr/>
        </p:nvSpPr>
        <p:spPr bwMode="auto">
          <a:xfrm>
            <a:off x="4211638" y="981075"/>
            <a:ext cx="1728787" cy="172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4500563" y="1341438"/>
            <a:ext cx="10858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/>
              <a:t>RCS</a:t>
            </a:r>
          </a:p>
          <a:p>
            <a:pPr algn="ctr"/>
            <a:r>
              <a:rPr lang="pl-PL"/>
              <a:t>6.4 GeV,</a:t>
            </a:r>
          </a:p>
          <a:p>
            <a:pPr algn="ctr"/>
            <a:r>
              <a:rPr lang="pl-PL"/>
              <a:t>50 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1475656" y="134938"/>
            <a:ext cx="60705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/>
              <a:t>Other alternative </a:t>
            </a:r>
            <a:r>
              <a:rPr lang="pl-PL" sz="2400" dirty="0" smtClean="0"/>
              <a:t>Proton </a:t>
            </a:r>
            <a:r>
              <a:rPr lang="pl-PL" sz="2400" dirty="0"/>
              <a:t>driver based on FFAG</a:t>
            </a: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395288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06" name="AutoShape 4"/>
          <p:cNvSpPr>
            <a:spLocks noChangeArrowheads="1"/>
          </p:cNvSpPr>
          <p:nvPr/>
        </p:nvSpPr>
        <p:spPr bwMode="auto">
          <a:xfrm>
            <a:off x="3203575" y="1844675"/>
            <a:ext cx="1225550" cy="1295400"/>
          </a:xfrm>
          <a:custGeom>
            <a:avLst/>
            <a:gdLst>
              <a:gd name="T0" fmla="*/ 612775 w 21600"/>
              <a:gd name="T1" fmla="*/ 0 h 21600"/>
              <a:gd name="T2" fmla="*/ 179464 w 21600"/>
              <a:gd name="T3" fmla="*/ 189692 h 21600"/>
              <a:gd name="T4" fmla="*/ 0 w 21600"/>
              <a:gd name="T5" fmla="*/ 647700 h 21600"/>
              <a:gd name="T6" fmla="*/ 179464 w 21600"/>
              <a:gd name="T7" fmla="*/ 1105708 h 21600"/>
              <a:gd name="T8" fmla="*/ 612775 w 21600"/>
              <a:gd name="T9" fmla="*/ 1295400 h 21600"/>
              <a:gd name="T10" fmla="*/ 1046086 w 21600"/>
              <a:gd name="T11" fmla="*/ 1105708 h 21600"/>
              <a:gd name="T12" fmla="*/ 1225550 w 21600"/>
              <a:gd name="T13" fmla="*/ 647700 h 21600"/>
              <a:gd name="T14" fmla="*/ 1046086 w 21600"/>
              <a:gd name="T15" fmla="*/ 18969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38" y="10800"/>
                </a:moveTo>
                <a:cubicBezTo>
                  <a:pt x="2438" y="15418"/>
                  <a:pt x="6182" y="19162"/>
                  <a:pt x="10800" y="19162"/>
                </a:cubicBezTo>
                <a:cubicBezTo>
                  <a:pt x="15418" y="19162"/>
                  <a:pt x="19162" y="15418"/>
                  <a:pt x="19162" y="10800"/>
                </a:cubicBezTo>
                <a:cubicBezTo>
                  <a:pt x="19162" y="6182"/>
                  <a:pt x="15418" y="2438"/>
                  <a:pt x="10800" y="2438"/>
                </a:cubicBezTo>
                <a:cubicBezTo>
                  <a:pt x="6182" y="2438"/>
                  <a:pt x="2438" y="6182"/>
                  <a:pt x="2438" y="10800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2916238" y="1844675"/>
            <a:ext cx="868362" cy="101600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1979613" y="1412875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440 MeV H</a:t>
            </a:r>
            <a:r>
              <a:rPr lang="pl-PL" baseline="30000"/>
              <a:t>-</a:t>
            </a:r>
            <a:r>
              <a:rPr lang="pl-PL"/>
              <a:t> Linac</a:t>
            </a:r>
          </a:p>
        </p:txBody>
      </p:sp>
      <p:sp>
        <p:nvSpPr>
          <p:cNvPr id="25609" name="Rectangle 7"/>
          <p:cNvSpPr>
            <a:spLocks noChangeArrowheads="1"/>
          </p:cNvSpPr>
          <p:nvPr/>
        </p:nvSpPr>
        <p:spPr bwMode="auto">
          <a:xfrm>
            <a:off x="3779838" y="2997200"/>
            <a:ext cx="2159000" cy="71438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AutoShape 8"/>
          <p:cNvSpPr>
            <a:spLocks noChangeArrowheads="1"/>
          </p:cNvSpPr>
          <p:nvPr/>
        </p:nvSpPr>
        <p:spPr bwMode="auto">
          <a:xfrm>
            <a:off x="5003800" y="1484313"/>
            <a:ext cx="1730375" cy="1582737"/>
          </a:xfrm>
          <a:custGeom>
            <a:avLst/>
            <a:gdLst>
              <a:gd name="T0" fmla="*/ 865188 w 21600"/>
              <a:gd name="T1" fmla="*/ 0 h 21600"/>
              <a:gd name="T2" fmla="*/ 253388 w 21600"/>
              <a:gd name="T3" fmla="*/ 231768 h 21600"/>
              <a:gd name="T4" fmla="*/ 0 w 21600"/>
              <a:gd name="T5" fmla="*/ 791369 h 21600"/>
              <a:gd name="T6" fmla="*/ 253388 w 21600"/>
              <a:gd name="T7" fmla="*/ 1350969 h 21600"/>
              <a:gd name="T8" fmla="*/ 865188 w 21600"/>
              <a:gd name="T9" fmla="*/ 1582737 h 21600"/>
              <a:gd name="T10" fmla="*/ 1476987 w 21600"/>
              <a:gd name="T11" fmla="*/ 1350969 h 21600"/>
              <a:gd name="T12" fmla="*/ 1730375 w 21600"/>
              <a:gd name="T13" fmla="*/ 791369 h 21600"/>
              <a:gd name="T14" fmla="*/ 1476987 w 21600"/>
              <a:gd name="T15" fmla="*/ 23176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585" y="10800"/>
                </a:moveTo>
                <a:cubicBezTo>
                  <a:pt x="1585" y="15889"/>
                  <a:pt x="5711" y="20015"/>
                  <a:pt x="10800" y="20015"/>
                </a:cubicBezTo>
                <a:cubicBezTo>
                  <a:pt x="15889" y="20015"/>
                  <a:pt x="20015" y="15889"/>
                  <a:pt x="20015" y="10800"/>
                </a:cubicBezTo>
                <a:cubicBezTo>
                  <a:pt x="20015" y="5711"/>
                  <a:pt x="15889" y="1585"/>
                  <a:pt x="10800" y="1585"/>
                </a:cubicBezTo>
                <a:cubicBezTo>
                  <a:pt x="5711" y="1585"/>
                  <a:pt x="1585" y="5711"/>
                  <a:pt x="1585" y="10800"/>
                </a:cubicBezTo>
                <a:close/>
              </a:path>
            </a:pathLst>
          </a:custGeom>
          <a:solidFill>
            <a:srgbClr val="0000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827088" y="2708275"/>
            <a:ext cx="254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/>
              <a:t>2.6 GeV, 4 MW FFAG, </a:t>
            </a:r>
          </a:p>
          <a:p>
            <a:pPr algn="ctr"/>
            <a:r>
              <a:rPr lang="pl-PL">
                <a:solidFill>
                  <a:srgbClr val="FF0000"/>
                </a:solidFill>
              </a:rPr>
              <a:t>100 Hz</a:t>
            </a:r>
          </a:p>
        </p:txBody>
      </p:sp>
      <p:sp>
        <p:nvSpPr>
          <p:cNvPr id="25612" name="Line 10"/>
          <p:cNvSpPr>
            <a:spLocks noChangeShapeType="1"/>
          </p:cNvSpPr>
          <p:nvPr/>
        </p:nvSpPr>
        <p:spPr bwMode="auto">
          <a:xfrm>
            <a:off x="4140200" y="3141663"/>
            <a:ext cx="21590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13" name="Line 11"/>
          <p:cNvSpPr>
            <a:spLocks noChangeShapeType="1"/>
          </p:cNvSpPr>
          <p:nvPr/>
        </p:nvSpPr>
        <p:spPr bwMode="auto">
          <a:xfrm>
            <a:off x="6372225" y="1628775"/>
            <a:ext cx="11525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614" name="Text Box 12"/>
          <p:cNvSpPr txBox="1">
            <a:spLocks noChangeArrowheads="1"/>
          </p:cNvSpPr>
          <p:nvPr/>
        </p:nvSpPr>
        <p:spPr bwMode="auto">
          <a:xfrm>
            <a:off x="6889750" y="1844675"/>
            <a:ext cx="221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/>
              <a:t>Neutrino factory</a:t>
            </a:r>
          </a:p>
          <a:p>
            <a:pPr algn="ctr"/>
            <a:r>
              <a:rPr lang="pl-PL"/>
              <a:t>target, 4 MW, 50 Hz</a:t>
            </a:r>
          </a:p>
        </p:txBody>
      </p:sp>
      <p:sp>
        <p:nvSpPr>
          <p:cNvPr id="25615" name="Text Box 13"/>
          <p:cNvSpPr txBox="1">
            <a:spLocks noChangeArrowheads="1"/>
          </p:cNvSpPr>
          <p:nvPr/>
        </p:nvSpPr>
        <p:spPr bwMode="auto">
          <a:xfrm>
            <a:off x="3695700" y="3789363"/>
            <a:ext cx="221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/>
              <a:t>Neutron production </a:t>
            </a:r>
          </a:p>
          <a:p>
            <a:pPr algn="ctr"/>
            <a:r>
              <a:rPr lang="pl-PL"/>
              <a:t>target, 2 MW, 50 Hz</a:t>
            </a:r>
          </a:p>
        </p:txBody>
      </p:sp>
      <p:sp>
        <p:nvSpPr>
          <p:cNvPr id="25616" name="Text Box 14"/>
          <p:cNvSpPr txBox="1">
            <a:spLocks noChangeArrowheads="1"/>
          </p:cNvSpPr>
          <p:nvPr/>
        </p:nvSpPr>
        <p:spPr bwMode="auto">
          <a:xfrm>
            <a:off x="5003800" y="836613"/>
            <a:ext cx="1541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/>
              <a:t>FFAG</a:t>
            </a:r>
            <a:r>
              <a:rPr lang="pl-PL" dirty="0"/>
              <a:t>, </a:t>
            </a:r>
          </a:p>
          <a:p>
            <a:r>
              <a:rPr lang="pl-PL" dirty="0"/>
              <a:t>5.2 GeV, 50 Hz</a:t>
            </a:r>
          </a:p>
        </p:txBody>
      </p:sp>
      <p:sp>
        <p:nvSpPr>
          <p:cNvPr id="25617" name="Text Box 15"/>
          <p:cNvSpPr txBox="1">
            <a:spLocks noChangeArrowheads="1"/>
          </p:cNvSpPr>
          <p:nvPr/>
        </p:nvSpPr>
        <p:spPr bwMode="auto">
          <a:xfrm>
            <a:off x="663575" y="4745038"/>
            <a:ext cx="63491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l-PL" dirty="0"/>
              <a:t> Needs 2 </a:t>
            </a:r>
            <a:r>
              <a:rPr lang="pl-PL" dirty="0" smtClean="0"/>
              <a:t>rings</a:t>
            </a:r>
            <a:endParaRPr lang="pl-PL" dirty="0"/>
          </a:p>
          <a:p>
            <a:r>
              <a:rPr lang="pl-PL" dirty="0"/>
              <a:t>   FFAG operation should be </a:t>
            </a:r>
            <a:r>
              <a:rPr lang="pl-PL" dirty="0" smtClean="0"/>
              <a:t>possible</a:t>
            </a:r>
            <a:r>
              <a:rPr lang="en-GB" dirty="0" smtClean="0"/>
              <a:t>, maybe part rotation in both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640960" cy="914400"/>
          </a:xfrm>
        </p:spPr>
        <p:txBody>
          <a:bodyPr/>
          <a:lstStyle/>
          <a:p>
            <a:r>
              <a:rPr lang="en-US" dirty="0" smtClean="0"/>
              <a:t>Japan: Material from </a:t>
            </a:r>
            <a:r>
              <a:rPr lang="en-US" dirty="0" err="1" smtClean="0"/>
              <a:t>Yoshi</a:t>
            </a:r>
            <a:r>
              <a:rPr lang="en-US" dirty="0" smtClean="0"/>
              <a:t> Mori</a:t>
            </a:r>
          </a:p>
        </p:txBody>
      </p:sp>
      <p:sp>
        <p:nvSpPr>
          <p:cNvPr id="22118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October, 2010</a:t>
            </a:r>
            <a:endParaRPr lang="en-US" altLang="en-US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3A0A3EA-5A0D-4FA9-9153-7FAF7EB7D81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pic>
        <p:nvPicPr>
          <p:cNvPr id="2211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07720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FBA42B-9463-47C8-9913-1BEC64FC7222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pic>
        <p:nvPicPr>
          <p:cNvPr id="2222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9600"/>
            <a:ext cx="72913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DADF9DF-F06E-493C-BA64-260E022BA545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pic>
        <p:nvPicPr>
          <p:cNvPr id="2232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4676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 cstate="print">
            <a:lum bright="70000" contrast="29000"/>
          </a:blip>
          <a:srcRect t="8218" b="49315"/>
          <a:stretch>
            <a:fillRect/>
          </a:stretch>
        </p:blipFill>
        <p:spPr bwMode="auto">
          <a:xfrm>
            <a:off x="504807" y="3234745"/>
            <a:ext cx="8496964" cy="272611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581400"/>
            <a:ext cx="8610600" cy="1975104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</a:rPr>
              <a:t>Proton Drivers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1000" dirty="0" smtClean="0">
                <a:latin typeface="Arial" pitchFamily="34" charset="0"/>
                <a:cs typeface="Arial" pitchFamily="34" charset="0"/>
              </a:rPr>
              <a:t>Leo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jenner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– Joint Fermi / Imperial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-27384"/>
            <a:ext cx="8001000" cy="144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FERMILAB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ma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980728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1/Mar/2011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424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6/8 </a:t>
            </a:r>
            <a:r>
              <a:rPr lang="en-GB" dirty="0" err="1" smtClean="0"/>
              <a:t>GeV</a:t>
            </a:r>
            <a:r>
              <a:rPr lang="en-GB" dirty="0" smtClean="0"/>
              <a:t> lattice in </a:t>
            </a:r>
            <a:r>
              <a:rPr lang="en-GB" dirty="0" err="1" smtClean="0"/>
              <a:t>OptiM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   (harmonic 4, </a:t>
            </a:r>
            <a:r>
              <a:rPr lang="en-GB" dirty="0" err="1" smtClean="0"/>
              <a:t>gamma_t</a:t>
            </a:r>
            <a:r>
              <a:rPr lang="en-GB" dirty="0" smtClean="0"/>
              <a:t> ~ 7.5, final bunch length &lt;3ns (3m total bunch length),</a:t>
            </a:r>
          </a:p>
          <a:p>
            <a:pPr>
              <a:buNone/>
            </a:pPr>
            <a:r>
              <a:rPr lang="en-GB" dirty="0" smtClean="0"/>
              <a:t>	</a:t>
            </a:r>
            <a:r>
              <a:rPr lang="en-GB" dirty="0" err="1" smtClean="0"/>
              <a:t>dp</a:t>
            </a:r>
            <a:r>
              <a:rPr lang="en-GB" dirty="0" smtClean="0"/>
              <a:t>/p &lt;1.5% after rotation) </a:t>
            </a:r>
          </a:p>
          <a:p>
            <a:pPr>
              <a:buNone/>
            </a:pPr>
            <a:r>
              <a:rPr lang="en-GB" dirty="0" smtClean="0"/>
              <a:t>  7 x 10</a:t>
            </a:r>
            <a:r>
              <a:rPr lang="en-GB" baseline="30000" dirty="0" smtClean="0"/>
              <a:t>13</a:t>
            </a:r>
            <a:r>
              <a:rPr lang="en-GB" dirty="0" smtClean="0"/>
              <a:t> p/p x 4 x15Hz = </a:t>
            </a:r>
            <a:r>
              <a:rPr lang="en-GB" dirty="0" smtClean="0"/>
              <a:t>4MW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Study compression, space charge...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But the plan evolved...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A8E38-53C5-4466-B6D1-5CF6294741CE}" type="datetime1">
              <a:rPr lang="en-GB" smtClean="0">
                <a:solidFill>
                  <a:prstClr val="black"/>
                </a:solidFill>
              </a:rPr>
              <a:pPr/>
              <a:t>01/03/2011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D63-B88A-4F6C-8481-A28F4563E163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Targets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F8218-2A02-4479-B8F7-0C5B3BC84D34}" type="datetime1">
              <a:rPr lang="en-GB" smtClean="0"/>
              <a:pPr/>
              <a:t>01/03/2011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D63-B88A-4F6C-8481-A28F4563E16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10" name="Picture 9" descr="oldlatt.Page0.png"/>
          <p:cNvPicPr>
            <a:picLocks noChangeAspect="1"/>
          </p:cNvPicPr>
          <p:nvPr/>
        </p:nvPicPr>
        <p:blipFill>
          <a:blip r:embed="rId2" cstate="print"/>
          <a:srcRect l="7037" t="5437" r="10868" b="69792"/>
          <a:stretch>
            <a:fillRect/>
          </a:stretch>
        </p:blipFill>
        <p:spPr>
          <a:xfrm>
            <a:off x="26435" y="913680"/>
            <a:ext cx="7722330" cy="3015386"/>
          </a:xfrm>
          <a:prstGeom prst="rect">
            <a:avLst/>
          </a:prstGeom>
        </p:spPr>
      </p:pic>
      <p:pic>
        <p:nvPicPr>
          <p:cNvPr id="11" name="Picture 10" descr="frew.Page0.png"/>
          <p:cNvPicPr>
            <a:picLocks noChangeAspect="1"/>
          </p:cNvPicPr>
          <p:nvPr/>
        </p:nvPicPr>
        <p:blipFill>
          <a:blip r:embed="rId3" cstate="print"/>
          <a:srcRect l="6250" t="10206" r="10937" b="48895"/>
          <a:stretch>
            <a:fillRect/>
          </a:stretch>
        </p:blipFill>
        <p:spPr>
          <a:xfrm>
            <a:off x="1545136" y="4143380"/>
            <a:ext cx="7572428" cy="26432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75856" y="35716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8 </a:t>
            </a:r>
            <a:r>
              <a:rPr lang="en-GB" dirty="0" err="1" smtClean="0"/>
              <a:t>GeV</a:t>
            </a:r>
            <a:r>
              <a:rPr lang="en-GB" dirty="0" smtClean="0"/>
              <a:t> </a:t>
            </a:r>
            <a:r>
              <a:rPr lang="en-GB" dirty="0" smtClean="0"/>
              <a:t>lattice – </a:t>
            </a:r>
            <a:r>
              <a:rPr lang="en-GB" dirty="0" err="1" smtClean="0"/>
              <a:t>Fermilab</a:t>
            </a:r>
            <a:r>
              <a:rPr lang="en-GB" dirty="0" smtClean="0"/>
              <a:t> in mind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6500" y="3643314"/>
            <a:ext cx="907253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 O </a:t>
            </a:r>
            <a:r>
              <a:rPr lang="pt-BR" dirty="0" smtClean="0">
                <a:solidFill>
                  <a:srgbClr val="00B050"/>
                </a:solidFill>
              </a:rPr>
              <a:t>Sf</a:t>
            </a:r>
            <a:r>
              <a:rPr lang="pt-BR" dirty="0" smtClean="0"/>
              <a:t> o </a:t>
            </a:r>
            <a:r>
              <a:rPr lang="pt-BR" dirty="0" smtClean="0">
                <a:solidFill>
                  <a:srgbClr val="FF0000"/>
                </a:solidFill>
              </a:rPr>
              <a:t>qQf</a:t>
            </a:r>
            <a:r>
              <a:rPr lang="pt-BR" dirty="0" smtClean="0"/>
              <a:t> o </a:t>
            </a:r>
            <a:r>
              <a:rPr lang="pt-BR" dirty="0" smtClean="0">
                <a:solidFill>
                  <a:srgbClr val="92D050"/>
                </a:solidFill>
              </a:rPr>
              <a:t>Sd</a:t>
            </a:r>
            <a:r>
              <a:rPr lang="pt-BR" dirty="0" smtClean="0"/>
              <a:t> o </a:t>
            </a:r>
            <a:r>
              <a:rPr lang="pt-BR" dirty="0" smtClean="0">
                <a:solidFill>
                  <a:srgbClr val="FF0000"/>
                </a:solidFill>
              </a:rPr>
              <a:t>qQd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2060"/>
                </a:solidFill>
              </a:rPr>
              <a:t>o1 </a:t>
            </a:r>
            <a:r>
              <a:rPr lang="pt-BR" dirty="0" smtClean="0">
                <a:solidFill>
                  <a:srgbClr val="00B0F0"/>
                </a:solidFill>
              </a:rPr>
              <a:t>bB bBc bB o2 o2 bB bBc bB </a:t>
            </a:r>
            <a:r>
              <a:rPr lang="pt-BR" dirty="0" smtClean="0">
                <a:solidFill>
                  <a:srgbClr val="002060"/>
                </a:solidFill>
              </a:rPr>
              <a:t>o1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FF0000"/>
                </a:solidFill>
              </a:rPr>
              <a:t>qQd</a:t>
            </a:r>
            <a:r>
              <a:rPr lang="pt-BR" dirty="0" smtClean="0"/>
              <a:t> o </a:t>
            </a:r>
            <a:r>
              <a:rPr lang="pt-BR" dirty="0" smtClean="0">
                <a:solidFill>
                  <a:srgbClr val="00B050"/>
                </a:solidFill>
              </a:rPr>
              <a:t>Sd</a:t>
            </a:r>
            <a:r>
              <a:rPr lang="pt-BR" dirty="0" smtClean="0"/>
              <a:t> o </a:t>
            </a:r>
            <a:r>
              <a:rPr lang="pt-BR" dirty="0" smtClean="0">
                <a:solidFill>
                  <a:srgbClr val="FF0000"/>
                </a:solidFill>
              </a:rPr>
              <a:t>qQf</a:t>
            </a:r>
            <a:r>
              <a:rPr lang="pt-BR" dirty="0" smtClean="0"/>
              <a:t> o </a:t>
            </a:r>
            <a:r>
              <a:rPr lang="pt-BR" dirty="0" smtClean="0">
                <a:solidFill>
                  <a:srgbClr val="00B050"/>
                </a:solidFill>
              </a:rPr>
              <a:t>Sf</a:t>
            </a:r>
            <a:r>
              <a:rPr lang="pt-BR" dirty="0" smtClean="0"/>
              <a:t> 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6gev.Page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092" t="6734" r="10970" b="45914"/>
          <a:stretch>
            <a:fillRect/>
          </a:stretch>
        </p:blipFill>
        <p:spPr>
          <a:xfrm>
            <a:off x="261907" y="1643050"/>
            <a:ext cx="8096307" cy="35719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B8ED-7E62-43CF-8BC7-C85CD7244E2D}" type="datetime1">
              <a:rPr lang="en-GB" smtClean="0"/>
              <a:pPr/>
              <a:t>01/03/2011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D63-B88A-4F6C-8481-A28F4563E163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          6 </a:t>
            </a:r>
            <a:r>
              <a:rPr lang="en-GB" dirty="0" err="1" smtClean="0"/>
              <a:t>GeV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ESME</a:t>
            </a:r>
            <a:endParaRPr lang="en-GB" dirty="0"/>
          </a:p>
        </p:txBody>
      </p:sp>
      <p:pic>
        <p:nvPicPr>
          <p:cNvPr id="4" name="Content Placeholder 3" descr="UNDEFINED-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UNDEFINED-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4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4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4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4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sgeer-admin\My Documents\Papers\Review Articles\AnnRevNuclPartScience-2009\Figures\Fig1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t="8218" b="49315"/>
          <a:stretch>
            <a:fillRect/>
          </a:stretch>
        </p:blipFill>
        <p:spPr bwMode="auto">
          <a:xfrm>
            <a:off x="504807" y="3234745"/>
            <a:ext cx="8496964" cy="272611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581400"/>
            <a:ext cx="8610600" cy="1975104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Proton Drivers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Leo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jenner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Joint Fermi / Imperial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-27384"/>
            <a:ext cx="8001000" cy="1447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FERMILAB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 descr="mar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980728"/>
            <a:ext cx="304800" cy="304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1/Mar/2011</a:t>
            </a:r>
            <a:endParaRPr lang="en-US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4241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71600" y="536392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Slides borrowed from </a:t>
            </a:r>
            <a:r>
              <a:rPr lang="en-US" dirty="0" smtClean="0">
                <a:solidFill>
                  <a:schemeClr val="bg1"/>
                </a:solidFill>
              </a:rPr>
              <a:t>C. </a:t>
            </a:r>
            <a:r>
              <a:rPr lang="en-US" dirty="0" err="1" smtClean="0">
                <a:solidFill>
                  <a:schemeClr val="bg1"/>
                </a:solidFill>
              </a:rPr>
              <a:t>Ankenbrandt</a:t>
            </a:r>
            <a:r>
              <a:rPr lang="en-GB" dirty="0" smtClean="0">
                <a:solidFill>
                  <a:schemeClr val="bg1"/>
                </a:solidFill>
              </a:rPr>
              <a:t>, J. Pasternak, C. </a:t>
            </a:r>
            <a:r>
              <a:rPr lang="en-GB" dirty="0" err="1" smtClean="0">
                <a:solidFill>
                  <a:schemeClr val="bg1"/>
                </a:solidFill>
              </a:rPr>
              <a:t>Johnstone</a:t>
            </a:r>
            <a:r>
              <a:rPr lang="en-GB" dirty="0" smtClean="0">
                <a:solidFill>
                  <a:schemeClr val="bg1"/>
                </a:solidFill>
              </a:rPr>
              <a:t>, Y. Mori etc 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4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5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5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5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5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5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5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5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5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dirty="0" smtClean="0"/>
          </a:p>
          <a:p>
            <a:r>
              <a:rPr lang="en-GB" dirty="0" smtClean="0"/>
              <a:t>P</a:t>
            </a:r>
            <a:r>
              <a:rPr lang="en-GB" dirty="0" smtClean="0"/>
              <a:t>roton </a:t>
            </a:r>
            <a:r>
              <a:rPr lang="en-GB" dirty="0" smtClean="0"/>
              <a:t>driver parameters for </a:t>
            </a:r>
            <a:r>
              <a:rPr lang="en-GB" dirty="0" err="1" smtClean="0"/>
              <a:t>nf</a:t>
            </a:r>
            <a:r>
              <a:rPr lang="en-GB" dirty="0" smtClean="0"/>
              <a:t>/</a:t>
            </a:r>
            <a:r>
              <a:rPr lang="en-GB" dirty="0" err="1" smtClean="0"/>
              <a:t>muon</a:t>
            </a:r>
            <a:r>
              <a:rPr lang="en-GB" dirty="0" smtClean="0"/>
              <a:t> collider</a:t>
            </a:r>
          </a:p>
          <a:p>
            <a:r>
              <a:rPr lang="en-GB" dirty="0" smtClean="0"/>
              <a:t>Proton </a:t>
            </a:r>
            <a:r>
              <a:rPr lang="en-GB" dirty="0" smtClean="0"/>
              <a:t>Driver options/designs, here and abroad</a:t>
            </a:r>
          </a:p>
          <a:p>
            <a:r>
              <a:rPr lang="en-GB" dirty="0" smtClean="0"/>
              <a:t>FFAG </a:t>
            </a:r>
            <a:r>
              <a:rPr lang="en-GB" dirty="0" smtClean="0"/>
              <a:t>options - why FFAG?</a:t>
            </a:r>
          </a:p>
          <a:p>
            <a:r>
              <a:rPr lang="en-GB" dirty="0" smtClean="0"/>
              <a:t>P</a:t>
            </a:r>
            <a:r>
              <a:rPr lang="en-GB" dirty="0" smtClean="0"/>
              <a:t>roton </a:t>
            </a:r>
            <a:r>
              <a:rPr lang="en-GB" dirty="0" smtClean="0"/>
              <a:t>driver/</a:t>
            </a:r>
            <a:r>
              <a:rPr lang="en-GB" dirty="0" err="1" smtClean="0"/>
              <a:t>ffag</a:t>
            </a:r>
            <a:r>
              <a:rPr lang="en-GB" dirty="0" smtClean="0"/>
              <a:t> </a:t>
            </a:r>
            <a:r>
              <a:rPr lang="en-GB" dirty="0" smtClean="0"/>
              <a:t>collaboration</a:t>
            </a:r>
            <a:endParaRPr lang="en-GB" dirty="0" smtClean="0"/>
          </a:p>
          <a:p>
            <a:r>
              <a:rPr lang="en-GB" dirty="0" smtClean="0"/>
              <a:t>S</a:t>
            </a:r>
            <a:r>
              <a:rPr lang="en-GB" dirty="0" smtClean="0"/>
              <a:t>imulation </a:t>
            </a:r>
            <a:r>
              <a:rPr lang="en-GB" dirty="0" smtClean="0"/>
              <a:t>strategy: </a:t>
            </a:r>
            <a:r>
              <a:rPr lang="en-GB" dirty="0" err="1" smtClean="0"/>
              <a:t>zgoubi</a:t>
            </a:r>
            <a:r>
              <a:rPr lang="en-GB" dirty="0" smtClean="0"/>
              <a:t>, cosy, full 3d field maps</a:t>
            </a:r>
          </a:p>
          <a:p>
            <a:r>
              <a:rPr lang="en-GB" dirty="0" smtClean="0"/>
              <a:t>W</a:t>
            </a:r>
            <a:r>
              <a:rPr lang="en-GB" dirty="0" smtClean="0"/>
              <a:t>ork </a:t>
            </a:r>
            <a:r>
              <a:rPr lang="en-GB" dirty="0" smtClean="0"/>
              <a:t>in progress / work done so far: mostly understanding </a:t>
            </a:r>
            <a:r>
              <a:rPr lang="en-GB" dirty="0" err="1" smtClean="0"/>
              <a:t>ffag</a:t>
            </a:r>
            <a:r>
              <a:rPr lang="en-GB" dirty="0" smtClean="0"/>
              <a:t> theory, codes and existing </a:t>
            </a:r>
            <a:r>
              <a:rPr lang="en-GB" dirty="0" smtClean="0"/>
              <a:t>lattices</a:t>
            </a:r>
            <a:endParaRPr lang="en-GB" dirty="0" smtClean="0"/>
          </a:p>
          <a:p>
            <a:r>
              <a:rPr lang="en-GB" dirty="0" smtClean="0"/>
              <a:t>C</a:t>
            </a:r>
            <a:r>
              <a:rPr lang="en-GB" dirty="0" smtClean="0"/>
              <a:t>onclusions</a:t>
            </a:r>
            <a:r>
              <a:rPr lang="en-GB" dirty="0" smtClean="0"/>
              <a:t>, future plans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1/Mar/2011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5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6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6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6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6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6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6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6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6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6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 descr="ISS_2scale_with_PDop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7092950" cy="462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1/Mar/2011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6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UNDEFINED-7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25466" y="1600200"/>
            <a:ext cx="349306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eend.Page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092" t="6734" r="7311" b="50649"/>
          <a:stretch>
            <a:fillRect/>
          </a:stretch>
        </p:blipFill>
        <p:spPr>
          <a:xfrm>
            <a:off x="571472" y="1928802"/>
            <a:ext cx="7889930" cy="300039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B8ED-7E62-43CF-8BC7-C85CD7244E2D}" type="datetime1">
              <a:rPr lang="en-GB" smtClean="0"/>
              <a:pPr/>
              <a:t>01/03/2011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D63-B88A-4F6C-8481-A28F4563E163}" type="slidenum">
              <a:rPr lang="en-GB" smtClean="0"/>
              <a:pPr/>
              <a:t>52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</a:t>
            </a:r>
            <a:r>
              <a:rPr lang="en-GB" dirty="0" smtClean="0"/>
              <a:t>Put </a:t>
            </a:r>
            <a:r>
              <a:rPr lang="en-GB" dirty="0" smtClean="0"/>
              <a:t>it all together...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238" y="1619250"/>
            <a:ext cx="30575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df_0000.gif"/>
          <p:cNvPicPr>
            <a:picLocks noChangeAspect="1"/>
          </p:cNvPicPr>
          <p:nvPr/>
        </p:nvPicPr>
        <p:blipFill>
          <a:blip r:embed="rId2" cstate="print"/>
          <a:srcRect b="61550"/>
          <a:stretch>
            <a:fillRect/>
          </a:stretch>
        </p:blipFill>
        <p:spPr>
          <a:xfrm>
            <a:off x="192001" y="1772816"/>
            <a:ext cx="8772487" cy="4365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OptiM</a:t>
            </a:r>
            <a:r>
              <a:rPr lang="en-GB" dirty="0" smtClean="0"/>
              <a:t> – Dave N’s FDF triplet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mplet_0000.gif"/>
          <p:cNvPicPr>
            <a:picLocks noChangeAspect="1"/>
          </p:cNvPicPr>
          <p:nvPr/>
        </p:nvPicPr>
        <p:blipFill>
          <a:blip r:embed="rId2" cstate="print"/>
          <a:srcRect b="60500"/>
          <a:stretch>
            <a:fillRect/>
          </a:stretch>
        </p:blipFill>
        <p:spPr>
          <a:xfrm>
            <a:off x="323954" y="2132856"/>
            <a:ext cx="8539298" cy="4365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 smtClean="0"/>
              <a:t>Pumplet</a:t>
            </a:r>
            <a:r>
              <a:rPr lang="en-GB" dirty="0" smtClean="0"/>
              <a:t>(Rees) </a:t>
            </a:r>
            <a:r>
              <a:rPr lang="en-GB" dirty="0" smtClean="0"/>
              <a:t>– 5.5GeV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62068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FFAG advantages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020206"/>
            <a:ext cx="87129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SRF </a:t>
            </a:r>
            <a:r>
              <a:rPr lang="en-US" sz="2400" dirty="0" err="1" smtClean="0"/>
              <a:t>linac</a:t>
            </a:r>
            <a:r>
              <a:rPr lang="en-US" sz="2400" dirty="0" smtClean="0"/>
              <a:t>: high associated cost and footprint </a:t>
            </a:r>
            <a:endParaRPr lang="en-GB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 </a:t>
            </a:r>
            <a:r>
              <a:rPr lang="en-US" sz="2400" dirty="0" smtClean="0"/>
              <a:t>10-20 MW proton driver is not presently considered technically achievable with conventional re-circulating accelerators.</a:t>
            </a:r>
            <a:endParaRPr lang="en-GB" sz="2400" dirty="0" smtClean="0"/>
          </a:p>
          <a:p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Its </a:t>
            </a:r>
            <a:r>
              <a:rPr lang="en-GB" sz="2400" dirty="0" smtClean="0"/>
              <a:t>strong focusing optics are expected to mitigate space charge </a:t>
            </a:r>
            <a:r>
              <a:rPr lang="en-GB" sz="2400" dirty="0" err="1" smtClean="0"/>
              <a:t>effects</a:t>
            </a:r>
            <a:r>
              <a:rPr lang="en-GB" sz="2400" dirty="0" err="1" smtClean="0"/>
              <a:t>,</a:t>
            </a:r>
            <a:r>
              <a:rPr lang="en-GB" sz="2400" dirty="0" err="1" smtClean="0"/>
              <a:t>higher</a:t>
            </a:r>
            <a:r>
              <a:rPr lang="en-GB" sz="2400" dirty="0" smtClean="0"/>
              <a:t> </a:t>
            </a:r>
            <a:r>
              <a:rPr lang="en-GB" sz="2400" dirty="0" smtClean="0"/>
              <a:t>bunch charges </a:t>
            </a:r>
            <a:endParaRPr lang="en-GB" sz="2400" dirty="0" smtClean="0"/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smtClean="0"/>
              <a:t>Advanced FFAG: </a:t>
            </a:r>
            <a:r>
              <a:rPr lang="en-GB" sz="2400" dirty="0" smtClean="0"/>
              <a:t>isochronous </a:t>
            </a:r>
            <a:r>
              <a:rPr lang="en-GB" sz="2400" dirty="0" smtClean="0"/>
              <a:t>orbits, making the FFAG capable of fixed-frequency, CW </a:t>
            </a:r>
            <a:r>
              <a:rPr lang="en-GB" sz="2400" dirty="0" smtClean="0"/>
              <a:t>acceleration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377911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FNAL: Dave </a:t>
            </a:r>
            <a:r>
              <a:rPr lang="en-GB" dirty="0" err="1" smtClean="0"/>
              <a:t>Neuffer</a:t>
            </a:r>
            <a:r>
              <a:rPr lang="en-GB" dirty="0" smtClean="0"/>
              <a:t>, Carol </a:t>
            </a:r>
            <a:r>
              <a:rPr lang="en-GB" dirty="0" err="1" smtClean="0"/>
              <a:t>Johnstone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Imperial: </a:t>
            </a:r>
            <a:r>
              <a:rPr lang="en-GB" dirty="0" err="1" smtClean="0"/>
              <a:t>Jaroslaw</a:t>
            </a:r>
            <a:r>
              <a:rPr lang="en-GB" dirty="0" smtClean="0"/>
              <a:t> Pasternak , </a:t>
            </a:r>
            <a:r>
              <a:rPr lang="en-GB" dirty="0" smtClean="0"/>
              <a:t> Leo Jenner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BNL</a:t>
            </a:r>
            <a:r>
              <a:rPr lang="en-GB" dirty="0" smtClean="0"/>
              <a:t>: Francois </a:t>
            </a:r>
            <a:r>
              <a:rPr lang="en-GB" dirty="0" err="1" smtClean="0"/>
              <a:t>Meot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Zgoubi</a:t>
            </a:r>
            <a:r>
              <a:rPr lang="en-GB" dirty="0" smtClean="0"/>
              <a:t>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MSU</a:t>
            </a:r>
            <a:r>
              <a:rPr lang="en-GB" dirty="0" smtClean="0"/>
              <a:t>: Kyoko Makino, Martin </a:t>
            </a:r>
            <a:r>
              <a:rPr lang="en-GB" dirty="0" err="1" smtClean="0"/>
              <a:t>Berz</a:t>
            </a:r>
            <a:r>
              <a:rPr lang="en-GB" dirty="0" smtClean="0"/>
              <a:t> (COSY Infinity)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19675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small collaboration forming...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4" name="Content Placeholder 9" descr="particlesjustlostNE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1772816"/>
            <a:ext cx="3816350" cy="3052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270892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Start modelling with </a:t>
            </a:r>
            <a:r>
              <a:rPr lang="en-GB" dirty="0" err="1" smtClean="0"/>
              <a:t>Zgoubi</a:t>
            </a:r>
            <a:r>
              <a:rPr lang="en-GB" dirty="0" smtClean="0"/>
              <a:t>, move on to COSY Infinity when tools are ready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59</a:t>
            </a:fld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44824"/>
            <a:ext cx="2834183" cy="231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844" y="3048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r="40973" b="40564"/>
          <a:stretch>
            <a:fillRect/>
          </a:stretch>
        </p:blipFill>
        <p:spPr bwMode="auto">
          <a:xfrm>
            <a:off x="1691680" y="1828800"/>
            <a:ext cx="1685364" cy="159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157844" y="381000"/>
            <a:ext cx="6858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34044" y="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2m 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56545" y="5136867"/>
            <a:ext cx="67899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9. Ring layout and 3D field profile from 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COSY</a:t>
            </a:r>
            <a:r>
              <a:rPr lang="en-GB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GB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for 0.25 – 1 </a:t>
            </a:r>
            <a:r>
              <a:rPr lang="en-GB" sz="1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GeV</a:t>
            </a:r>
            <a:r>
              <a:rPr lang="en-GB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Possible ADSR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lattice.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3D field profile of a quarter of the ring generated by the new tools in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COSY INFINITY expanded from a simple hard-edge, radial field profile and </a:t>
            </a:r>
            <a:r>
              <a:rPr kumimoji="0" lang="en-GB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azimuthal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distribution.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877272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COSY Infinity + FACT (FFAG and Cyclotron tools)</a:t>
            </a:r>
          </a:p>
          <a:p>
            <a:r>
              <a:rPr lang="en-GB" dirty="0" smtClean="0"/>
              <a:t>Allows calculation of nonlinear fields and kinematics to arbitrary order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6926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COSY Infinity – 3D field maps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pl-PL">
              <a:latin typeface="Arial" charset="0"/>
            </a:endParaRPr>
          </a:p>
          <a:p>
            <a:r>
              <a:rPr lang="pl-PL">
                <a:latin typeface="Arial" charset="0"/>
              </a:rPr>
              <a:t>18.01.11, EUROnu at RAL </a:t>
            </a: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pl-PL">
              <a:latin typeface="Arial" charset="0"/>
            </a:endParaRPr>
          </a:p>
          <a:p>
            <a:r>
              <a:rPr lang="pl-PL">
                <a:latin typeface="Arial" charset="0"/>
              </a:rPr>
              <a:t>J. Pasternak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76250"/>
            <a:ext cx="4976812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2339975" y="0"/>
            <a:ext cx="4829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/>
              <a:t>Changes to ISS recommendations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5016822" y="5229225"/>
            <a:ext cx="3803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/>
              <a:t>P. Soler,</a:t>
            </a:r>
          </a:p>
          <a:p>
            <a:r>
              <a:rPr lang="pl-PL" dirty="0"/>
              <a:t>IDS Meeting at Fermilab, April 2010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5219700" y="2133600"/>
            <a:ext cx="300184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New baseline assumes,</a:t>
            </a:r>
          </a:p>
          <a:p>
            <a:r>
              <a:rPr lang="pl-PL" dirty="0">
                <a:solidFill>
                  <a:srgbClr val="FF0000"/>
                </a:solidFill>
              </a:rPr>
              <a:t>120 u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pl-PL" dirty="0">
                <a:solidFill>
                  <a:srgbClr val="FF0000"/>
                </a:solidFill>
              </a:rPr>
              <a:t> delay time </a:t>
            </a:r>
            <a:r>
              <a:rPr lang="pl-PL" dirty="0" smtClean="0">
                <a:solidFill>
                  <a:srgbClr val="FF0000"/>
                </a:solidFill>
              </a:rPr>
              <a:t>betwe</a:t>
            </a:r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pl-PL" dirty="0" smtClean="0">
                <a:solidFill>
                  <a:srgbClr val="FF0000"/>
                </a:solidFill>
              </a:rPr>
              <a:t>n </a:t>
            </a:r>
            <a:endParaRPr lang="pl-PL" dirty="0">
              <a:solidFill>
                <a:srgbClr val="FF0000"/>
              </a:solidFill>
            </a:endParaRPr>
          </a:p>
          <a:p>
            <a:r>
              <a:rPr lang="pl-PL" dirty="0">
                <a:solidFill>
                  <a:srgbClr val="FF0000"/>
                </a:solidFill>
              </a:rPr>
              <a:t>the bunches (240 u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pl-PL" dirty="0">
                <a:solidFill>
                  <a:srgbClr val="FF0000"/>
                </a:solidFill>
              </a:rPr>
              <a:t> total </a:t>
            </a:r>
          </a:p>
          <a:p>
            <a:r>
              <a:rPr lang="pl-PL" dirty="0">
                <a:solidFill>
                  <a:srgbClr val="FF0000"/>
                </a:solidFill>
              </a:rPr>
              <a:t>pulse duration) - based on </a:t>
            </a:r>
          </a:p>
          <a:p>
            <a:r>
              <a:rPr lang="pl-PL" dirty="0">
                <a:solidFill>
                  <a:srgbClr val="FF0000"/>
                </a:solidFill>
              </a:rPr>
              <a:t>MERIT results. This </a:t>
            </a:r>
            <a:r>
              <a:rPr lang="en-GB" dirty="0" smtClean="0">
                <a:solidFill>
                  <a:srgbClr val="FF0000"/>
                </a:solidFill>
              </a:rPr>
              <a:t>may even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b</a:t>
            </a:r>
            <a:r>
              <a:rPr lang="en-GB" dirty="0" smtClean="0">
                <a:solidFill>
                  <a:srgbClr val="FF0000"/>
                </a:solidFill>
              </a:rPr>
              <a:t>e </a:t>
            </a:r>
            <a:r>
              <a:rPr lang="pl-PL" dirty="0" smtClean="0">
                <a:solidFill>
                  <a:srgbClr val="FF0000"/>
                </a:solidFill>
              </a:rPr>
              <a:t>OK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for </a:t>
            </a:r>
            <a:r>
              <a:rPr lang="pl-PL" dirty="0">
                <a:solidFill>
                  <a:srgbClr val="FF0000"/>
                </a:solidFill>
              </a:rPr>
              <a:t>solid target.</a:t>
            </a:r>
          </a:p>
          <a:p>
            <a:r>
              <a:rPr lang="pl-PL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152" name="Line 6"/>
          <p:cNvSpPr>
            <a:spLocks noChangeShapeType="1"/>
          </p:cNvSpPr>
          <p:nvPr/>
        </p:nvSpPr>
        <p:spPr bwMode="auto">
          <a:xfrm flipH="1">
            <a:off x="4932363" y="1700213"/>
            <a:ext cx="64770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153" name="Text Box 7"/>
          <p:cNvSpPr txBox="1">
            <a:spLocks noChangeArrowheads="1"/>
          </p:cNvSpPr>
          <p:nvPr/>
        </p:nvSpPr>
        <p:spPr bwMode="auto">
          <a:xfrm>
            <a:off x="4781996" y="4365104"/>
            <a:ext cx="400199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HARP results suggest a possibility</a:t>
            </a:r>
          </a:p>
          <a:p>
            <a:r>
              <a:rPr lang="pl-PL" dirty="0">
                <a:solidFill>
                  <a:srgbClr val="FF0000"/>
                </a:solidFill>
              </a:rPr>
              <a:t>of lowering the proton energy ~6-8 </a:t>
            </a:r>
            <a:r>
              <a:rPr lang="pl-PL" dirty="0" smtClean="0">
                <a:solidFill>
                  <a:srgbClr val="FF0000"/>
                </a:solidFill>
              </a:rPr>
              <a:t>GeV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-&gt; cheaper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615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120" y="3573016"/>
            <a:ext cx="4433888" cy="3025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6155" name="Rectangle 10"/>
          <p:cNvSpPr>
            <a:spLocks noChangeArrowheads="1"/>
          </p:cNvSpPr>
          <p:nvPr/>
        </p:nvSpPr>
        <p:spPr bwMode="auto">
          <a:xfrm>
            <a:off x="4067175" y="836613"/>
            <a:ext cx="936625" cy="1152525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5235674" y="784225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accent2"/>
                </a:solidFill>
              </a:rPr>
              <a:t>No change!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5632450" y="1431925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Fixed to 3!</a:t>
            </a:r>
          </a:p>
        </p:txBody>
      </p:sp>
      <p:sp>
        <p:nvSpPr>
          <p:cNvPr id="6158" name="AutoShape 13"/>
          <p:cNvSpPr>
            <a:spLocks/>
          </p:cNvSpPr>
          <p:nvPr/>
        </p:nvSpPr>
        <p:spPr bwMode="auto">
          <a:xfrm>
            <a:off x="4859338" y="23495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pl-PL"/>
              <a:t>Assumptions for 3-8 GeV FFAG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11275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50825" y="1268413"/>
            <a:ext cx="784702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l-PL" sz="2400" dirty="0"/>
              <a:t> Machine would use direct injection from the </a:t>
            </a:r>
            <a:r>
              <a:rPr lang="pl-PL" sz="2400" dirty="0" smtClean="0"/>
              <a:t>C</a:t>
            </a:r>
            <a:r>
              <a:rPr lang="en-GB" sz="2400" dirty="0" smtClean="0"/>
              <a:t>W </a:t>
            </a:r>
            <a:r>
              <a:rPr lang="pl-PL" sz="2400" dirty="0" smtClean="0"/>
              <a:t>linac</a:t>
            </a:r>
            <a:endParaRPr lang="pl-PL" sz="2400" dirty="0"/>
          </a:p>
          <a:p>
            <a:r>
              <a:rPr lang="pl-PL" sz="2400" dirty="0"/>
              <a:t>  with stripping injection (cost effective) or an accumulator</a:t>
            </a:r>
          </a:p>
          <a:p>
            <a:r>
              <a:rPr lang="pl-PL" sz="2400" dirty="0"/>
              <a:t>  ring would be used before the FFAG ring (higher intensity). </a:t>
            </a:r>
            <a:endParaRPr lang="en-GB" sz="2400" dirty="0" smtClean="0"/>
          </a:p>
          <a:p>
            <a:endParaRPr lang="pl-PL" sz="2400" dirty="0"/>
          </a:p>
          <a:p>
            <a:pPr>
              <a:buFontTx/>
              <a:buChar char="•"/>
            </a:pPr>
            <a:r>
              <a:rPr lang="pl-PL" sz="2400" dirty="0"/>
              <a:t> Estimation of length of straight section for extraction</a:t>
            </a:r>
          </a:p>
          <a:p>
            <a:r>
              <a:rPr lang="pl-PL" sz="2400" dirty="0"/>
              <a:t>  5 m (septum field ~1.5 T –standard technology</a:t>
            </a:r>
            <a:r>
              <a:rPr lang="pl-PL" sz="2400" dirty="0" smtClean="0"/>
              <a:t>).</a:t>
            </a:r>
            <a:endParaRPr lang="en-GB" sz="2400" dirty="0" smtClean="0"/>
          </a:p>
          <a:p>
            <a:endParaRPr lang="pl-PL" sz="2400" dirty="0"/>
          </a:p>
          <a:p>
            <a:pPr>
              <a:buFontTx/>
              <a:buChar char="•"/>
            </a:pPr>
            <a:r>
              <a:rPr lang="pl-PL" sz="2400" dirty="0"/>
              <a:t> Machine could feed MI (radius 528.1 m) and a potential </a:t>
            </a:r>
          </a:p>
          <a:p>
            <a:r>
              <a:rPr lang="pl-PL" sz="2400" dirty="0"/>
              <a:t>  NF/MC compressor ring</a:t>
            </a:r>
            <a:r>
              <a:rPr lang="pl-PL" sz="2400" dirty="0" smtClean="0"/>
              <a:t>.</a:t>
            </a:r>
            <a:endParaRPr lang="en-GB" sz="2400" dirty="0" smtClean="0"/>
          </a:p>
          <a:p>
            <a:endParaRPr lang="pl-PL" sz="2400" dirty="0"/>
          </a:p>
          <a:p>
            <a:pPr>
              <a:buFontTx/>
              <a:buChar char="•"/>
            </a:pPr>
            <a:r>
              <a:rPr lang="pl-PL" sz="2400" dirty="0"/>
              <a:t> Best option would be to have a machine of the Booster size</a:t>
            </a:r>
          </a:p>
          <a:p>
            <a:r>
              <a:rPr lang="pl-PL" sz="2400" dirty="0"/>
              <a:t>  (radius 1/7 of MI – 75.4 m</a:t>
            </a:r>
            <a:r>
              <a:rPr lang="pl-PL" sz="2400" dirty="0" smtClean="0"/>
              <a:t>).</a:t>
            </a:r>
            <a:endParaRPr lang="pl-PL" sz="2400" dirty="0"/>
          </a:p>
          <a:p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28.01.2011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J. Pasternak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71550" y="0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/>
              <a:t>Non-scaling  FFAG option – Booster size (preliminary)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476250"/>
            <a:ext cx="57181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l-PL"/>
              <a:t> Lattice                           FDF triplet</a:t>
            </a:r>
          </a:p>
          <a:p>
            <a:pPr>
              <a:buFontTx/>
              <a:buChar char="•"/>
            </a:pPr>
            <a:r>
              <a:rPr lang="pl-PL"/>
              <a:t> N                                   54</a:t>
            </a:r>
          </a:p>
          <a:p>
            <a:pPr>
              <a:buFontTx/>
              <a:buChar char="•"/>
            </a:pPr>
            <a:r>
              <a:rPr lang="pl-PL"/>
              <a:t> Magnets               combined function, rectangular</a:t>
            </a:r>
            <a:endParaRPr lang="en-US"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/>
              <a:t> R                                  75.44 m</a:t>
            </a:r>
          </a:p>
          <a:p>
            <a:pPr>
              <a:buFontTx/>
              <a:buChar char="•"/>
            </a:pPr>
            <a:r>
              <a:rPr lang="pl-PL"/>
              <a:t> Orbit excursion            ~25 cm (Is this good enough?)</a:t>
            </a:r>
          </a:p>
          <a:p>
            <a:pPr>
              <a:buFontTx/>
              <a:buChar char="•"/>
            </a:pPr>
            <a:r>
              <a:rPr lang="pl-PL"/>
              <a:t> Dispersion at 8 GeV    0.29 m</a:t>
            </a:r>
          </a:p>
          <a:p>
            <a:pPr>
              <a:buFontTx/>
              <a:buChar char="•"/>
            </a:pPr>
            <a:r>
              <a:rPr lang="pl-PL"/>
              <a:t> (Qx, Qy)                    (14.43, 9.29)</a:t>
            </a:r>
          </a:p>
          <a:p>
            <a:pPr>
              <a:buFontTx/>
              <a:buChar char="•"/>
            </a:pPr>
            <a:r>
              <a:rPr lang="pl-PL"/>
              <a:t> B</a:t>
            </a:r>
            <a:r>
              <a:rPr lang="pl-PL" baseline="-25000"/>
              <a:t>max</a:t>
            </a:r>
            <a:r>
              <a:rPr lang="pl-PL"/>
              <a:t>                              6.0 T</a:t>
            </a:r>
          </a:p>
          <a:p>
            <a:pPr>
              <a:buFontTx/>
              <a:buChar char="•"/>
            </a:pPr>
            <a:r>
              <a:rPr lang="pl-PL"/>
              <a:t> p</a:t>
            </a:r>
            <a:r>
              <a:rPr lang="pl-PL" baseline="-25000"/>
              <a:t>f </a:t>
            </a:r>
            <a:r>
              <a:rPr lang="pl-PL"/>
              <a:t>                                 0.31</a:t>
            </a:r>
          </a:p>
          <a:p>
            <a:pPr>
              <a:buFontTx/>
              <a:buChar char="•"/>
            </a:pPr>
            <a:r>
              <a:rPr lang="pl-PL"/>
              <a:t> Injection energy           3000  MeV</a:t>
            </a:r>
          </a:p>
          <a:p>
            <a:pPr>
              <a:buFontTx/>
              <a:buChar char="•"/>
            </a:pPr>
            <a:r>
              <a:rPr lang="pl-PL"/>
              <a:t> Extraction energy        8000 MeV</a:t>
            </a:r>
          </a:p>
          <a:p>
            <a:pPr>
              <a:buFontTx/>
              <a:buChar char="•"/>
            </a:pPr>
            <a:r>
              <a:rPr lang="pl-PL"/>
              <a:t> h                                  85 (53.46 MHz)</a:t>
            </a:r>
          </a:p>
          <a:p>
            <a:endParaRPr lang="pl-PL"/>
          </a:p>
          <a:p>
            <a:pPr>
              <a:buFontTx/>
              <a:buChar char="•"/>
            </a:pPr>
            <a:endParaRPr lang="pl-PL">
              <a:sym typeface="Mathematica1"/>
            </a:endParaRPr>
          </a:p>
        </p:txBody>
      </p:sp>
      <p:pic>
        <p:nvPicPr>
          <p:cNvPr id="10249" name="Picture 9" descr="FFAG38_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216870"/>
            <a:ext cx="5003800" cy="309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28.01.2011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J. Pasternak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981075"/>
            <a:ext cx="86600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pl-PL" sz="2000" dirty="0"/>
              <a:t> It seems to be possible to design the scaling option with the Booster size</a:t>
            </a:r>
          </a:p>
          <a:p>
            <a:r>
              <a:rPr lang="pl-PL" sz="2000" dirty="0"/>
              <a:t>  ring. However the orbit excursion and top magnetic field are large</a:t>
            </a:r>
            <a:r>
              <a:rPr lang="pl-PL" sz="2000" dirty="0" smtClean="0"/>
              <a:t>.</a:t>
            </a:r>
            <a:endParaRPr lang="en-GB" sz="2000" dirty="0" smtClean="0"/>
          </a:p>
          <a:p>
            <a:endParaRPr lang="pl-PL" sz="2000" dirty="0"/>
          </a:p>
          <a:p>
            <a:pPr>
              <a:buFontTx/>
              <a:buChar char="•"/>
            </a:pPr>
            <a:r>
              <a:rPr lang="pl-PL" sz="2000" dirty="0"/>
              <a:t> This can be mitigated by making the scaling machine larger (2-3 times</a:t>
            </a:r>
            <a:r>
              <a:rPr lang="pl-PL" sz="2000" dirty="0" smtClean="0"/>
              <a:t>).</a:t>
            </a:r>
            <a:endParaRPr lang="en-GB" sz="2000" dirty="0" smtClean="0"/>
          </a:p>
          <a:p>
            <a:pPr>
              <a:buFontTx/>
              <a:buChar char="•"/>
            </a:pPr>
            <a:endParaRPr lang="pl-PL" sz="2000" dirty="0"/>
          </a:p>
          <a:p>
            <a:pPr>
              <a:buFontTx/>
              <a:buChar char="•"/>
            </a:pPr>
            <a:r>
              <a:rPr lang="pl-PL" sz="2000" dirty="0"/>
              <a:t> Non-scaling option sems to offer smaller orbit excursion (needs to be shown </a:t>
            </a:r>
          </a:p>
          <a:p>
            <a:r>
              <a:rPr lang="pl-PL" sz="2000" dirty="0"/>
              <a:t>  in tracking) and lower top magnetic fields. However the chromaticity correction</a:t>
            </a:r>
          </a:p>
          <a:p>
            <a:r>
              <a:rPr lang="pl-PL" sz="2000" dirty="0"/>
              <a:t>  must be </a:t>
            </a:r>
            <a:r>
              <a:rPr lang="pl-PL" sz="2000" dirty="0" smtClean="0"/>
              <a:t>corrected.</a:t>
            </a:r>
            <a:endParaRPr lang="pl-PL" sz="2000" dirty="0"/>
          </a:p>
          <a:p>
            <a:endParaRPr lang="pl-PL" sz="2000" dirty="0"/>
          </a:p>
          <a:p>
            <a:endParaRPr lang="pl-PL" dirty="0"/>
          </a:p>
          <a:p>
            <a:endParaRPr lang="pl-PL" dirty="0"/>
          </a:p>
          <a:p>
            <a:endParaRPr lang="pl-PL" sz="2400" dirty="0"/>
          </a:p>
          <a:p>
            <a:pPr>
              <a:buFontTx/>
              <a:buChar char="•"/>
            </a:pPr>
            <a:r>
              <a:rPr lang="pl-PL" sz="2400" dirty="0"/>
              <a:t> Still work on lattices (optimisation, </a:t>
            </a:r>
            <a:r>
              <a:rPr lang="pl-PL" sz="2400" dirty="0" smtClean="0"/>
              <a:t>spiral </a:t>
            </a:r>
            <a:r>
              <a:rPr lang="pl-PL" sz="2400" dirty="0"/>
              <a:t>solutions).</a:t>
            </a:r>
          </a:p>
          <a:p>
            <a:pPr>
              <a:buFontTx/>
              <a:buChar char="•"/>
            </a:pPr>
            <a:r>
              <a:rPr lang="pl-PL" sz="2400" dirty="0"/>
              <a:t> Tracking.</a:t>
            </a:r>
          </a:p>
          <a:p>
            <a:pPr>
              <a:buFontTx/>
              <a:buChar char="•"/>
            </a:pPr>
            <a:r>
              <a:rPr lang="pl-PL" sz="2400" dirty="0"/>
              <a:t> Chromaticity correction in non-scaling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84784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  </a:t>
            </a:r>
            <a:r>
              <a:rPr lang="en-GB" b="1" u="sng" dirty="0" smtClean="0"/>
              <a:t>Conclusions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 smtClean="0"/>
              <a:t>  Much to be done – these studies are in their infancy (for me anyway)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Lots of software expertise being obtained – tentative plans to visit BNL/MSU for accelerated software tutorials</a:t>
            </a:r>
          </a:p>
          <a:p>
            <a:endParaRPr lang="en-GB" dirty="0" smtClean="0"/>
          </a:p>
          <a:p>
            <a:r>
              <a:rPr lang="en-GB" dirty="0" smtClean="0"/>
              <a:t>   Much to be done: tracking and implementation of 3D maps a priority</a:t>
            </a:r>
          </a:p>
          <a:p>
            <a:endParaRPr lang="en-GB" dirty="0" smtClean="0"/>
          </a:p>
          <a:p>
            <a:r>
              <a:rPr lang="en-GB" dirty="0" smtClean="0"/>
              <a:t>   Space </a:t>
            </a:r>
            <a:r>
              <a:rPr lang="en-GB" dirty="0" smtClean="0"/>
              <a:t>Charge – return to </a:t>
            </a:r>
            <a:r>
              <a:rPr lang="en-GB" dirty="0" err="1" smtClean="0"/>
              <a:t>Esme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   Old work can be revisited if necessary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   Work in progress: hope to tell you more at the next MAP meeting!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1/Mar/2011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8448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Extras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pl-PL">
              <a:solidFill>
                <a:srgbClr val="000000"/>
              </a:solidFill>
              <a:latin typeface="Arial" charset="0"/>
            </a:endParaRPr>
          </a:p>
          <a:p>
            <a:r>
              <a:rPr lang="pl-PL">
                <a:solidFill>
                  <a:srgbClr val="000000"/>
                </a:solidFill>
                <a:latin typeface="Arial" charset="0"/>
              </a:rPr>
              <a:t>18.01.11, EUROnu at RAL 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pl-PL">
              <a:solidFill>
                <a:srgbClr val="000000"/>
              </a:solidFill>
              <a:latin typeface="Arial" charset="0"/>
            </a:endParaRPr>
          </a:p>
          <a:p>
            <a:r>
              <a:rPr lang="pl-PL">
                <a:solidFill>
                  <a:srgbClr val="000000"/>
                </a:solidFill>
                <a:latin typeface="Arial" charset="0"/>
              </a:rPr>
              <a:t>J. Pasternak</a:t>
            </a: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2800" smtClean="0">
                <a:solidFill>
                  <a:schemeClr val="tx1"/>
                </a:solidFill>
              </a:rPr>
              <a:t>SPL based CERN p</a:t>
            </a:r>
            <a:r>
              <a:rPr lang="en-US" sz="2800" smtClean="0">
                <a:solidFill>
                  <a:schemeClr val="tx1"/>
                </a:solidFill>
              </a:rPr>
              <a:t>roton driver parameters</a:t>
            </a:r>
            <a:r>
              <a:rPr lang="pl-PL" sz="2800" smtClean="0">
                <a:solidFill>
                  <a:schemeClr val="tx1"/>
                </a:solidFill>
              </a:rPr>
              <a:t/>
            </a:r>
            <a:br>
              <a:rPr lang="pl-PL" sz="2800" smtClean="0">
                <a:solidFill>
                  <a:schemeClr val="tx1"/>
                </a:solidFill>
              </a:rPr>
            </a:br>
            <a:r>
              <a:rPr lang="pl-PL" sz="2800" smtClean="0">
                <a:solidFill>
                  <a:schemeClr val="tx1"/>
                </a:solidFill>
              </a:rPr>
              <a:t>(M. Aiba, CERN)</a:t>
            </a:r>
            <a:endParaRPr lang="en-US" sz="2800" smtClean="0">
              <a:solidFill>
                <a:schemeClr val="tx1"/>
              </a:solidFill>
            </a:endParaRPr>
          </a:p>
        </p:txBody>
      </p:sp>
      <p:graphicFrame>
        <p:nvGraphicFramePr>
          <p:cNvPr id="53251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808541"/>
        </p:xfrm>
        <a:graphic>
          <a:graphicData uri="http://schemas.openxmlformats.org/drawingml/2006/table">
            <a:tbl>
              <a:tblPr/>
              <a:tblGrid>
                <a:gridCol w="3427413"/>
                <a:gridCol w="2400300"/>
                <a:gridCol w="2401887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bunches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 /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protons/bunch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1.67E+13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3.3E13 / 1E14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Kinetic energy (GeV)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Repetetion rate (Hz)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Output beam power (MW)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Circumference accumulator (m)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318.5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185.8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Circumference compressor (m)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314.2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200.0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RMS bunch length at target (ns)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Output pulse duration (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 / 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RF for phase rotation (MV)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Remarks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(Present) Baseline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Compatible to ISS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Compatible to IDS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9" name="Picture 41" descr="CERN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ble Placeholder 5" descr="Captureh.PN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306909" y="1052736"/>
            <a:ext cx="8729588" cy="5525800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966788"/>
            <a:ext cx="83724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594928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3.68 </a:t>
            </a:r>
            <a:r>
              <a:rPr lang="en-GB" dirty="0" err="1" smtClean="0"/>
              <a:t>secs</a:t>
            </a:r>
            <a:r>
              <a:rPr lang="en-GB" dirty="0" smtClean="0"/>
              <a:t>:  rotation:  RF(2.5MHz bucket)   0.002 - 0.06 MV in 0.001sec</a:t>
            </a:r>
            <a:endParaRPr lang="en-GB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Booster – to 8 </a:t>
            </a:r>
            <a:r>
              <a:rPr lang="en-GB" dirty="0" err="1" smtClean="0"/>
              <a:t>GeV</a:t>
            </a:r>
            <a:r>
              <a:rPr lang="en-GB" dirty="0" smtClean="0"/>
              <a:t> – 75.47m radius</a:t>
            </a:r>
          </a:p>
          <a:p>
            <a:r>
              <a:rPr lang="en-GB" dirty="0" smtClean="0"/>
              <a:t>Main injector – 150 </a:t>
            </a:r>
            <a:r>
              <a:rPr lang="en-GB" dirty="0" err="1" smtClean="0"/>
              <a:t>GeV</a:t>
            </a:r>
            <a:r>
              <a:rPr lang="en-GB" dirty="0" smtClean="0"/>
              <a:t> – 528.3m radius</a:t>
            </a:r>
          </a:p>
          <a:p>
            <a:r>
              <a:rPr lang="en-GB" dirty="0" err="1" smtClean="0"/>
              <a:t>Tevatron</a:t>
            </a:r>
            <a:r>
              <a:rPr lang="en-GB" dirty="0" smtClean="0"/>
              <a:t> – 1 </a:t>
            </a:r>
            <a:r>
              <a:rPr lang="en-GB" dirty="0" err="1" smtClean="0"/>
              <a:t>TeV</a:t>
            </a:r>
            <a:r>
              <a:rPr lang="en-GB" dirty="0" smtClean="0"/>
              <a:t> – 1000m radius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B8ED-7E62-43CF-8BC7-C85CD7244E2D}" type="datetime1">
              <a:rPr lang="en-GB" smtClean="0"/>
              <a:pPr/>
              <a:t>01/03/2011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ED63-B88A-4F6C-8481-A28F4563E163}" type="slidenum">
              <a:rPr lang="en-GB" smtClean="0"/>
              <a:pPr/>
              <a:t>68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1/Mar/2011</a:t>
            </a:r>
            <a:endParaRPr lang="pl-PL" dirty="0">
              <a:latin typeface="Arial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24075" y="260350"/>
            <a:ext cx="499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 dirty="0"/>
              <a:t>Current options for NF proton driver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8313" y="1989138"/>
            <a:ext cx="760496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b="1" dirty="0" smtClean="0"/>
              <a:t> </a:t>
            </a:r>
            <a:r>
              <a:rPr lang="pl-PL" dirty="0" smtClean="0"/>
              <a:t>Project X </a:t>
            </a: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r>
              <a:rPr lang="pl-PL" dirty="0" smtClean="0"/>
              <a:t> </a:t>
            </a:r>
            <a:r>
              <a:rPr lang="pl-PL" dirty="0"/>
              <a:t>Linac based (SPL) proton driver at CERN.</a:t>
            </a:r>
          </a:p>
          <a:p>
            <a:pPr>
              <a:buFontTx/>
              <a:buChar char="•"/>
            </a:pPr>
            <a:endParaRPr lang="pl-PL" dirty="0"/>
          </a:p>
          <a:p>
            <a:pPr>
              <a:buFontTx/>
              <a:buChar char="•"/>
            </a:pPr>
            <a:r>
              <a:rPr lang="pl-PL" dirty="0"/>
              <a:t> Synchrotron(s)/FFAG  based proton driver (green field solution).</a:t>
            </a:r>
          </a:p>
          <a:p>
            <a:r>
              <a:rPr lang="pl-PL" dirty="0" smtClean="0"/>
              <a:t>                             </a:t>
            </a:r>
            <a:endParaRPr lang="pl-PL" dirty="0"/>
          </a:p>
          <a:p>
            <a:pPr>
              <a:buFontTx/>
              <a:buChar char="•"/>
            </a:pPr>
            <a:r>
              <a:rPr lang="pl-PL" dirty="0"/>
              <a:t> </a:t>
            </a:r>
            <a:r>
              <a:rPr lang="en-GB" dirty="0" smtClean="0"/>
              <a:t>Multi-</a:t>
            </a:r>
            <a:r>
              <a:rPr lang="pl-PL" dirty="0" smtClean="0"/>
              <a:t>MW </a:t>
            </a:r>
            <a:r>
              <a:rPr lang="pl-PL" dirty="0"/>
              <a:t>ISIS upgrade at </a:t>
            </a:r>
            <a:r>
              <a:rPr lang="pl-PL" dirty="0" smtClean="0"/>
              <a:t>RAL</a:t>
            </a:r>
            <a:r>
              <a:rPr lang="en-GB" dirty="0" smtClean="0"/>
              <a:t> (UK)</a:t>
            </a:r>
            <a:r>
              <a:rPr lang="pl-PL" dirty="0" smtClean="0"/>
              <a:t>.</a:t>
            </a:r>
            <a:endParaRPr lang="en-GB" dirty="0" smtClean="0"/>
          </a:p>
          <a:p>
            <a:pPr>
              <a:buFontTx/>
              <a:buChar char="•"/>
            </a:pPr>
            <a:endParaRPr lang="en-GB" dirty="0" smtClean="0"/>
          </a:p>
          <a:p>
            <a:pPr>
              <a:buFontTx/>
              <a:buChar char="•"/>
            </a:pPr>
            <a:r>
              <a:rPr lang="en-GB" dirty="0" smtClean="0"/>
              <a:t> Japanese advanced scaling-FFAGs</a:t>
            </a:r>
            <a:endParaRPr lang="pl-PL" dirty="0"/>
          </a:p>
          <a:p>
            <a:endParaRPr lang="pl-PL" dirty="0"/>
          </a:p>
          <a:p>
            <a:pPr>
              <a:buFontTx/>
              <a:buChar char="•"/>
            </a:pPr>
            <a:r>
              <a:rPr lang="pl-PL" dirty="0"/>
              <a:t> </a:t>
            </a:r>
            <a:r>
              <a:rPr lang="pl-PL" b="1" dirty="0"/>
              <a:t>Other solutions (multiple FFAGs, NS-FFAGs, etc.) – </a:t>
            </a:r>
            <a:r>
              <a:rPr lang="pl-PL" b="1" dirty="0" smtClean="0"/>
              <a:t>ideas</a:t>
            </a:r>
            <a:r>
              <a:rPr lang="en-GB" b="1" dirty="0" smtClean="0"/>
              <a:t> in development</a:t>
            </a:r>
            <a:r>
              <a:rPr lang="pl-PL" b="1" dirty="0" smtClean="0"/>
              <a:t>.</a:t>
            </a:r>
            <a:endParaRPr lang="pl-PL" b="1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2CD5-B575-429B-987A-2D50618AFF4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le 1"/>
          <p:cNvSpPr>
            <a:spLocks noGrp="1"/>
          </p:cNvSpPr>
          <p:nvPr>
            <p:ph type="title"/>
          </p:nvPr>
        </p:nvSpPr>
        <p:spPr>
          <a:xfrm>
            <a:off x="107504" y="66328"/>
            <a:ext cx="7772400" cy="914400"/>
          </a:xfrm>
        </p:spPr>
        <p:txBody>
          <a:bodyPr/>
          <a:lstStyle/>
          <a:p>
            <a:r>
              <a:rPr lang="en-US" dirty="0" smtClean="0"/>
              <a:t>Initial Configuration-2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79203" name="Content Placeholder 2"/>
          <p:cNvSpPr>
            <a:spLocks noGrp="1"/>
          </p:cNvSpPr>
          <p:nvPr>
            <p:ph idx="1"/>
          </p:nvPr>
        </p:nvSpPr>
        <p:spPr>
          <a:xfrm>
            <a:off x="533400" y="3733800"/>
            <a:ext cx="7924800" cy="2514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</a:pPr>
            <a:r>
              <a:rPr lang="en-US" dirty="0" smtClean="0"/>
              <a:t>3-GeV, 1-mA CW </a:t>
            </a:r>
            <a:r>
              <a:rPr lang="en-US" dirty="0" err="1" smtClean="0"/>
              <a:t>linac</a:t>
            </a:r>
            <a:r>
              <a:rPr lang="en-US" dirty="0" smtClean="0"/>
              <a:t> provides beam for rare processes program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~</a:t>
            </a:r>
            <a:r>
              <a:rPr lang="en-US" dirty="0" smtClean="0"/>
              <a:t>3 MW; flexible provision for beam requirements supporting multiple users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&lt;5% of beam is sent to the MI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Options for 3-8 </a:t>
            </a:r>
            <a:r>
              <a:rPr lang="en-US" dirty="0" err="1" smtClean="0"/>
              <a:t>GeV</a:t>
            </a:r>
            <a:r>
              <a:rPr lang="en-US" dirty="0" smtClean="0"/>
              <a:t> acceleration: RCS or pulsed </a:t>
            </a:r>
            <a:r>
              <a:rPr lang="en-US" dirty="0" err="1" smtClean="0"/>
              <a:t>linac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err="1" smtClean="0"/>
              <a:t>Linac</a:t>
            </a:r>
            <a:r>
              <a:rPr lang="en-US" dirty="0" smtClean="0"/>
              <a:t> would be 1300 MHz with &lt;5% duty cycle</a:t>
            </a:r>
          </a:p>
          <a:p>
            <a:endParaRPr lang="en-US" dirty="0" smtClean="0"/>
          </a:p>
        </p:txBody>
      </p:sp>
      <p:sp>
        <p:nvSpPr>
          <p:cNvPr id="1792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236771B-C87E-4D01-B5EE-CDE62733D3C8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79206" name="Picture 1" descr="\\Dirserver1\DIR_Users\holmes\mydocs\holmes\Project X\Pictures\Project_X_Diagram_v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838200"/>
            <a:ext cx="5029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2"/>
          <p:cNvSpPr txBox="1">
            <a:spLocks noGrp="1"/>
          </p:cNvSpPr>
          <p:nvPr/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BB96FBB0-EF96-48E0-97EF-E7C2BD61ABDF}" type="slidenum">
              <a:rPr lang="en-US" altLang="en-US" sz="1400">
                <a:latin typeface="Times New Roman" pitchFamily="18" charset="0"/>
              </a:rPr>
              <a:pPr algn="r" eaLnBrk="0" hangingPunct="0"/>
              <a:t>9</a:t>
            </a:fld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250825" y="381000"/>
            <a:ext cx="8893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Pro</a:t>
            </a:r>
            <a:r>
              <a:rPr lang="pl-PL" sz="2400" b="1">
                <a:solidFill>
                  <a:schemeClr val="tx2"/>
                </a:solidFill>
                <a:latin typeface="Times New Roman" pitchFamily="18" charset="0"/>
              </a:rPr>
              <a:t>ton Driver Studies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for a </a:t>
            </a:r>
            <a:r>
              <a:rPr lang="en-US" sz="2400" b="1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Factory or a </a:t>
            </a:r>
            <a:r>
              <a:rPr lang="en-US" sz="2400" b="1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 Collider</a:t>
            </a:r>
            <a:r>
              <a:rPr lang="pl-PL" sz="2400" b="1">
                <a:solidFill>
                  <a:schemeClr val="tx2"/>
                </a:solidFill>
                <a:latin typeface="Times New Roman" pitchFamily="18" charset="0"/>
              </a:rPr>
              <a:t> based on Project-X at Fermilab, C. Ankenbrandt</a:t>
            </a:r>
          </a:p>
          <a:p>
            <a:pPr eaLnBrk="0" hangingPunct="0"/>
            <a:endParaRPr lang="en-US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5367" name="Footer Placeholder 3"/>
          <p:cNvSpPr txBox="1">
            <a:spLocks/>
          </p:cNvSpPr>
          <p:nvPr/>
        </p:nvSpPr>
        <p:spPr bwMode="auto">
          <a:xfrm>
            <a:off x="3657600" y="66294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>
              <a:latin typeface="Times New Roman" pitchFamily="18" charset="0"/>
            </a:endParaRPr>
          </a:p>
        </p:txBody>
      </p:sp>
      <p:sp>
        <p:nvSpPr>
          <p:cNvPr id="15368" name="Footer Placeholder 3"/>
          <p:cNvSpPr txBox="1">
            <a:spLocks/>
          </p:cNvSpPr>
          <p:nvPr/>
        </p:nvSpPr>
        <p:spPr bwMode="auto">
          <a:xfrm>
            <a:off x="6858000" y="64770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>
              <a:latin typeface="Times New Roman" pitchFamily="18" charset="0"/>
            </a:endParaRPr>
          </a:p>
        </p:txBody>
      </p:sp>
      <p:pic>
        <p:nvPicPr>
          <p:cNvPr id="15369" name="Picture 7"/>
          <p:cNvPicPr>
            <a:picLocks noChangeAspect="1" noChangeArrowheads="1"/>
          </p:cNvPicPr>
          <p:nvPr/>
        </p:nvPicPr>
        <p:blipFill>
          <a:blip r:embed="rId3" cstate="print"/>
          <a:srcRect l="-4475"/>
          <a:stretch>
            <a:fillRect/>
          </a:stretch>
        </p:blipFill>
        <p:spPr bwMode="auto">
          <a:xfrm>
            <a:off x="251520" y="1308695"/>
            <a:ext cx="835908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ermi_novdec10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fermi_novdec10</Template>
  <TotalTime>7854</TotalTime>
  <Words>1619</Words>
  <Application>Microsoft Office PowerPoint</Application>
  <PresentationFormat>On-screen Show (4:3)</PresentationFormat>
  <Paragraphs>353</Paragraphs>
  <Slides>68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fermi_novdec10</vt:lpstr>
      <vt:lpstr>Projekt domyślny</vt:lpstr>
      <vt:lpstr>Concourse</vt:lpstr>
      <vt:lpstr>Proton Drivers  Leo jenner – Joint Fermi / Imperial      </vt:lpstr>
      <vt:lpstr>Proton Drivers  Leo jenner – Joint Fermi / Imperial      </vt:lpstr>
      <vt:lpstr>Proton Drivers  Leo jenner – Joint Fermi / Imperial      </vt:lpstr>
      <vt:lpstr>Outline</vt:lpstr>
      <vt:lpstr>Slide 5</vt:lpstr>
      <vt:lpstr>Slide 6</vt:lpstr>
      <vt:lpstr>Slide 7</vt:lpstr>
      <vt:lpstr>Initial Configuration-2</vt:lpstr>
      <vt:lpstr>Slide 9</vt:lpstr>
      <vt:lpstr>Slide 10</vt:lpstr>
      <vt:lpstr>Slide 11</vt:lpstr>
      <vt:lpstr>RAL @ UK - Possible RCS Rings</vt:lpstr>
      <vt:lpstr>5SP RCS Ring</vt:lpstr>
      <vt:lpstr>Slide 14</vt:lpstr>
      <vt:lpstr>Slide 15</vt:lpstr>
      <vt:lpstr>Slide 16</vt:lpstr>
      <vt:lpstr>Japan: Material from Yoshi Mori</vt:lpstr>
      <vt:lpstr>Slide 18</vt:lpstr>
      <vt:lpstr>Slide 19</vt:lpstr>
      <vt:lpstr>   Targets</vt:lpstr>
      <vt:lpstr>Slide 21</vt:lpstr>
      <vt:lpstr>                6 GeV</vt:lpstr>
      <vt:lpstr>ESME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    Put it all together...</vt:lpstr>
      <vt:lpstr>Slide 53</vt:lpstr>
      <vt:lpstr>OptiM – Dave N’s FDF triplet</vt:lpstr>
      <vt:lpstr>Pumplet(Rees) – 5.5GeV </vt:lpstr>
      <vt:lpstr>Slide 56</vt:lpstr>
      <vt:lpstr>Slide 57</vt:lpstr>
      <vt:lpstr>Slide 58</vt:lpstr>
      <vt:lpstr>Slide 59</vt:lpstr>
      <vt:lpstr>Assumptions for 3-8 GeV FFAG</vt:lpstr>
      <vt:lpstr>Slide 61</vt:lpstr>
      <vt:lpstr>Slide 62</vt:lpstr>
      <vt:lpstr>Slide 63</vt:lpstr>
      <vt:lpstr>Slide 64</vt:lpstr>
      <vt:lpstr>SPL based CERN proton driver parameters (M. Aiba, CERN)</vt:lpstr>
      <vt:lpstr>Slide 66</vt:lpstr>
      <vt:lpstr>Slide 67</vt:lpstr>
      <vt:lpstr>Slide 68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Leo jenner     </dc:title>
  <dc:creator>ljj67</dc:creator>
  <cp:lastModifiedBy>ljj67</cp:lastModifiedBy>
  <cp:revision>116</cp:revision>
  <dcterms:created xsi:type="dcterms:W3CDTF">2011-02-22T16:40:38Z</dcterms:created>
  <dcterms:modified xsi:type="dcterms:W3CDTF">2011-03-01T20:29:53Z</dcterms:modified>
</cp:coreProperties>
</file>