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embeddings/Microsoft_Equation2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2" r:id="rId4"/>
    <p:sldId id="274" r:id="rId5"/>
    <p:sldId id="262" r:id="rId6"/>
    <p:sldId id="277" r:id="rId7"/>
    <p:sldId id="269" r:id="rId8"/>
    <p:sldId id="276" r:id="rId9"/>
    <p:sldId id="270" r:id="rId10"/>
    <p:sldId id="273" r:id="rId11"/>
    <p:sldId id="263" r:id="rId12"/>
    <p:sldId id="278" r:id="rId13"/>
    <p:sldId id="275" r:id="rId14"/>
    <p:sldId id="26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00FF00"/>
    <a:srgbClr val="FFFF00"/>
    <a:srgbClr val="E7FF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728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ict"/><Relationship Id="rId1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ict"/><Relationship Id="rId3" Type="http://schemas.openxmlformats.org/officeDocument/2006/relationships/image" Target="../media/image23.pict"/><Relationship Id="rId1" Type="http://schemas.openxmlformats.org/officeDocument/2006/relationships/image" Target="../media/image2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5671A-E05D-6A43-A0B2-D391B271CEEB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B0BF1-3C01-FA49-B5DC-2D97503B7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3CED-735C-464A-9A8A-AF9EA8359EC8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D9C2-C85F-A749-BE15-A5DC1BF5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C862-219E-0F4F-A542-0FE4745B3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!OLE_LINK2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!OLE_LINK1" TargetMode="Externa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tif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pressure RF cavity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Katsuya Yonehara</a:t>
            </a:r>
          </a:p>
          <a:p>
            <a:r>
              <a:rPr lang="en-US" dirty="0" smtClean="0"/>
              <a:t>APC, Fermilab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029200"/>
            <a:ext cx="26416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Dope photo luminescence gas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Dope noble gas to illuminate electron dynamics in HP cavity</a:t>
            </a:r>
          </a:p>
          <a:p>
            <a:pPr lvl="1"/>
            <a:r>
              <a:rPr lang="en-US" sz="1800" dirty="0" smtClean="0"/>
              <a:t>Argon has lower first excitation energy (13.1 </a:t>
            </a:r>
            <a:r>
              <a:rPr lang="en-US" sz="1800" dirty="0" err="1" smtClean="0"/>
              <a:t>eV</a:t>
            </a:r>
            <a:r>
              <a:rPr lang="en-US" sz="1800" dirty="0" smtClean="0"/>
              <a:t>) than Hydrogen ionization energy (13.6 </a:t>
            </a:r>
            <a:r>
              <a:rPr lang="en-US" sz="1800" dirty="0" err="1" smtClean="0"/>
              <a:t>eV</a:t>
            </a:r>
            <a:r>
              <a:rPr lang="en-US" sz="1800" dirty="0" smtClean="0"/>
              <a:t> for H &amp; 15.4 </a:t>
            </a:r>
            <a:r>
              <a:rPr lang="en-US" sz="1800" dirty="0" err="1" smtClean="0"/>
              <a:t>eV</a:t>
            </a:r>
            <a:r>
              <a:rPr lang="en-US" sz="1800" dirty="0" smtClean="0"/>
              <a:t> for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Rare gas is not sensitive in any chemical interactions while H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and H</a:t>
            </a:r>
            <a:r>
              <a:rPr lang="en-US" sz="1800" baseline="-25000" dirty="0" smtClean="0"/>
              <a:t>2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are very active to form poly hydrogen with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ex. H</a:t>
            </a:r>
            <a:r>
              <a:rPr lang="en-US" sz="1800" baseline="-25000" dirty="0" smtClean="0"/>
              <a:t>3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breaks up immediately w/o light emission</a:t>
            </a:r>
          </a:p>
          <a:p>
            <a:pPr lvl="1"/>
            <a:r>
              <a:rPr lang="en-US" sz="1800" dirty="0" smtClean="0"/>
              <a:t>Argon de-excitation light tells us population of electrons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870200"/>
            <a:ext cx="7823200" cy="398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83" y="838200"/>
            <a:ext cx="3350617" cy="2512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Timing calibration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019800" cy="52895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</a:t>
            </a:r>
            <a:r>
              <a:rPr lang="en-US" sz="1800" dirty="0" smtClean="0"/>
              <a:t>ata </a:t>
            </a:r>
            <a:r>
              <a:rPr lang="en-US" sz="1800" dirty="0" smtClean="0"/>
              <a:t>taking system is needed finer timing resolution to investigate BD phenomenon</a:t>
            </a:r>
            <a:endParaRPr lang="en-US" sz="1800" dirty="0" smtClean="0"/>
          </a:p>
          <a:p>
            <a:r>
              <a:rPr lang="en-US" sz="1800" dirty="0" smtClean="0"/>
              <a:t>Timing </a:t>
            </a:r>
            <a:r>
              <a:rPr lang="en-US" sz="1800" dirty="0" smtClean="0"/>
              <a:t>between RF PU signal and emission light is issued</a:t>
            </a:r>
          </a:p>
          <a:p>
            <a:r>
              <a:rPr lang="en-US" sz="1800" dirty="0" smtClean="0"/>
              <a:t>Required timing accuracy is less than 100 </a:t>
            </a:r>
            <a:r>
              <a:rPr lang="en-US" sz="1800" dirty="0" err="1" smtClean="0"/>
              <a:t>psec</a:t>
            </a:r>
            <a:endParaRPr lang="en-US" sz="1800" dirty="0" smtClean="0"/>
          </a:p>
          <a:p>
            <a:r>
              <a:rPr lang="en-US" sz="1800" dirty="0" smtClean="0"/>
              <a:t>Special </a:t>
            </a:r>
            <a:r>
              <a:rPr lang="en-US" sz="1800" dirty="0" err="1" smtClean="0"/>
              <a:t>pico</a:t>
            </a:r>
            <a:r>
              <a:rPr lang="en-US" sz="1800" dirty="0" smtClean="0"/>
              <a:t> sec laser that provides a clear light and a trigger signal in 4 </a:t>
            </a:r>
            <a:r>
              <a:rPr lang="en-US" sz="1800" dirty="0" err="1" smtClean="0"/>
              <a:t>psec</a:t>
            </a:r>
            <a:r>
              <a:rPr lang="en-US" sz="1800" dirty="0" smtClean="0"/>
              <a:t> timing resolution</a:t>
            </a:r>
          </a:p>
          <a:p>
            <a:r>
              <a:rPr lang="en-US" sz="1800" dirty="0" smtClean="0"/>
              <a:t>Use </a:t>
            </a:r>
            <a:r>
              <a:rPr lang="en-US" sz="1800" dirty="0" err="1" smtClean="0"/>
              <a:t>SiPM</a:t>
            </a:r>
            <a:r>
              <a:rPr lang="en-US" sz="1800" dirty="0" smtClean="0"/>
              <a:t> (</a:t>
            </a:r>
            <a:r>
              <a:rPr lang="en-US" sz="1800" dirty="0" err="1" smtClean="0"/>
              <a:t>τ</a:t>
            </a:r>
            <a:r>
              <a:rPr lang="en-US" sz="1800" dirty="0" smtClean="0"/>
              <a:t> &lt;&lt; 100 </a:t>
            </a:r>
            <a:r>
              <a:rPr lang="en-US" sz="1800" dirty="0" err="1" smtClean="0"/>
              <a:t>ps</a:t>
            </a:r>
            <a:r>
              <a:rPr lang="en-US" sz="1800" dirty="0" smtClean="0"/>
              <a:t> w/o preamp) to trigger breakdown event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00401"/>
            <a:ext cx="4800600" cy="27932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53200" y="3962400"/>
            <a:ext cx="1600200" cy="838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5600" y="4038600"/>
            <a:ext cx="609600" cy="533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53200" y="4800600"/>
            <a:ext cx="1600200" cy="152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4826000" y="4876800"/>
            <a:ext cx="1993900" cy="279400"/>
          </a:xfrm>
          <a:custGeom>
            <a:avLst/>
            <a:gdLst>
              <a:gd name="connsiteX0" fmla="*/ 0 w 1993900"/>
              <a:gd name="connsiteY0" fmla="*/ 279400 h 279400"/>
              <a:gd name="connsiteX1" fmla="*/ 1993900 w 1993900"/>
              <a:gd name="connsiteY1" fmla="*/ 279400 h 279400"/>
              <a:gd name="connsiteX2" fmla="*/ 1981200 w 19939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3900" h="279400">
                <a:moveTo>
                  <a:pt x="0" y="279400"/>
                </a:moveTo>
                <a:lnTo>
                  <a:pt x="1993900" y="279400"/>
                </a:lnTo>
                <a:lnTo>
                  <a:pt x="1981200" y="0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50900" y="4876800"/>
            <a:ext cx="6299200" cy="863600"/>
          </a:xfrm>
          <a:custGeom>
            <a:avLst/>
            <a:gdLst>
              <a:gd name="connsiteX0" fmla="*/ 0 w 6299200"/>
              <a:gd name="connsiteY0" fmla="*/ 228600 h 863600"/>
              <a:gd name="connsiteX1" fmla="*/ 0 w 6299200"/>
              <a:gd name="connsiteY1" fmla="*/ 863600 h 863600"/>
              <a:gd name="connsiteX2" fmla="*/ 6299200 w 6299200"/>
              <a:gd name="connsiteY2" fmla="*/ 850900 h 863600"/>
              <a:gd name="connsiteX3" fmla="*/ 6273800 w 6299200"/>
              <a:gd name="connsiteY3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9200" h="863600">
                <a:moveTo>
                  <a:pt x="0" y="228600"/>
                </a:moveTo>
                <a:lnTo>
                  <a:pt x="0" y="863600"/>
                </a:lnTo>
                <a:lnTo>
                  <a:pt x="6299200" y="850900"/>
                </a:lnTo>
                <a:lnTo>
                  <a:pt x="6273800" y="0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52037" y="4572000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ps</a:t>
            </a:r>
            <a:r>
              <a:rPr lang="en-US" sz="1400" dirty="0" smtClean="0"/>
              <a:t> Laser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3124200"/>
            <a:ext cx="67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HPRF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4176355"/>
            <a:ext cx="1751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Optical </a:t>
            </a:r>
            <a:r>
              <a:rPr lang="en-US" sz="1400" dirty="0" err="1" smtClean="0"/>
              <a:t>feedthrough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648200"/>
            <a:ext cx="103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SiPM</a:t>
            </a:r>
            <a:r>
              <a:rPr lang="en-US" sz="1400" dirty="0" smtClean="0"/>
              <a:t>/PMT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3657600"/>
            <a:ext cx="175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Digital Oscilloscope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4648200"/>
            <a:ext cx="15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½” </a:t>
            </a:r>
            <a:r>
              <a:rPr lang="en-US" sz="1400" dirty="0" err="1" smtClean="0"/>
              <a:t>Heliax</a:t>
            </a:r>
            <a:r>
              <a:rPr lang="en-US" sz="1400" dirty="0" smtClean="0"/>
              <a:t> for </a:t>
            </a:r>
          </a:p>
          <a:p>
            <a:r>
              <a:rPr lang="en-US" sz="1400" dirty="0" smtClean="0"/>
              <a:t>RF pickup signal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5660648"/>
            <a:ext cx="126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½” </a:t>
            </a:r>
            <a:r>
              <a:rPr lang="en-US" sz="1400" dirty="0" err="1" smtClean="0"/>
              <a:t>Heliax</a:t>
            </a:r>
            <a:r>
              <a:rPr lang="en-US" sz="1400" dirty="0" smtClean="0"/>
              <a:t> for </a:t>
            </a:r>
          </a:p>
          <a:p>
            <a:r>
              <a:rPr lang="en-US" sz="1400" dirty="0" smtClean="0"/>
              <a:t>Optical signal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6260068"/>
            <a:ext cx="355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Timing calibration &lt; 100 </a:t>
            </a:r>
            <a:r>
              <a:rPr lang="en-US" dirty="0" err="1" smtClean="0"/>
              <a:t>ps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3124200" y="4572000"/>
            <a:ext cx="457200" cy="304800"/>
          </a:xfrm>
          <a:prstGeom prst="line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744494" y="1866106"/>
            <a:ext cx="381000" cy="158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352109" y="1866503"/>
            <a:ext cx="380206" cy="158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935788" y="1903412"/>
            <a:ext cx="606424" cy="1588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10400" y="1535668"/>
            <a:ext cx="39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Δt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53400" y="2206823"/>
            <a:ext cx="392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PU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3600" y="1143000"/>
            <a:ext cx="1060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</a:rPr>
              <a:t>PMT Trigger</a:t>
            </a:r>
            <a:endParaRPr lang="en-US" sz="1400" dirty="0">
              <a:solidFill>
                <a:srgbClr val="00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29400" y="914400"/>
            <a:ext cx="251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Spectroscopic light (656 nm: Lα)</a:t>
            </a:r>
            <a:endParaRPr lang="en-US" sz="1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Unknown light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Optical signal in old cavity was accessed from side wall</a:t>
            </a:r>
          </a:p>
          <a:p>
            <a:r>
              <a:rPr lang="en-US" sz="2000" dirty="0" smtClean="0"/>
              <a:t>In last test, we occasionally accessed from front side</a:t>
            </a:r>
          </a:p>
          <a:p>
            <a:r>
              <a:rPr lang="en-US" sz="2000" dirty="0" smtClean="0"/>
              <a:t>We sometimes observed mysterious light that appears even before the breakdown!</a:t>
            </a:r>
          </a:p>
          <a:p>
            <a:r>
              <a:rPr lang="en-US" sz="2000" dirty="0" smtClean="0"/>
              <a:t>Is it precursor light??</a:t>
            </a:r>
          </a:p>
          <a:p>
            <a:pPr lvl="1"/>
            <a:r>
              <a:rPr lang="en-US" sz="1600" dirty="0" smtClean="0"/>
              <a:t>If yes, we have a way to measure electron accumulation process</a:t>
            </a:r>
          </a:p>
          <a:p>
            <a:pPr lvl="1"/>
            <a:r>
              <a:rPr lang="en-US" sz="1600" dirty="0" smtClean="0"/>
              <a:t>If no, some electron may directly hit fiber and make scintillation light</a:t>
            </a:r>
          </a:p>
          <a:p>
            <a:pPr lvl="1"/>
            <a:r>
              <a:rPr lang="en-US" sz="1600" dirty="0" smtClean="0"/>
              <a:t>Or something else going on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124200"/>
            <a:ext cx="43688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3124200"/>
            <a:ext cx="4368800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5257800"/>
            <a:ext cx="392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PU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193977"/>
            <a:ext cx="1060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</a:rPr>
              <a:t>PMT Trigger</a:t>
            </a:r>
            <a:endParaRPr lang="en-US" sz="1400" dirty="0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276600"/>
            <a:ext cx="251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Spectroscopic light (656 nm: Lα)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888468"/>
            <a:ext cx="227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Cavity was breakdown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after taking this data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68585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Critical issues for down selection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7086600" cy="4555094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 field must be recovered in few </a:t>
            </a:r>
            <a:r>
              <a:rPr lang="en-US" dirty="0" err="1" smtClean="0">
                <a:solidFill>
                  <a:srgbClr val="FF0000"/>
                </a:solidFill>
              </a:rPr>
              <a:t>nano</a:t>
            </a:r>
            <a:r>
              <a:rPr lang="en-US" dirty="0" smtClean="0">
                <a:solidFill>
                  <a:srgbClr val="FF0000"/>
                </a:solidFill>
              </a:rPr>
              <a:t> seconds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DC to 800 MHz, Hydrogen breaks down at E/P = 14. It indicates we can use DC data as a framework to explain results.</a:t>
            </a:r>
          </a:p>
          <a:p>
            <a:pPr marL="800100" lvl="1" indent="-342900"/>
            <a:r>
              <a:rPr lang="en-US" sz="1600" dirty="0" smtClean="0">
                <a:solidFill>
                  <a:srgbClr val="0000FF"/>
                </a:solidFill>
              </a:rPr>
              <a:t>Need different frequency measurements to test frequency dependence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Electrons move with a velocity,            . Current           . </a:t>
            </a:r>
          </a:p>
          <a:p>
            <a:pPr marL="342900" indent="-342900"/>
            <a:r>
              <a:rPr lang="en-US" sz="1600" dirty="0" smtClean="0"/>
              <a:t>      Power dissipation due to electrons in phase with RF and dissipate energy through inelastic collisions = </a:t>
            </a:r>
          </a:p>
          <a:p>
            <a:pPr marL="342900" indent="-342900"/>
            <a:r>
              <a:rPr lang="en-US" sz="1600" dirty="0" smtClean="0"/>
              <a:t>	  </a:t>
            </a:r>
            <a:r>
              <a:rPr lang="en-US" sz="1600" dirty="0" smtClean="0">
                <a:solidFill>
                  <a:srgbClr val="FF6600"/>
                </a:solidFill>
              </a:rPr>
              <a:t>Measurements with beam verify mobility numbers and verify our loss   </a:t>
            </a:r>
          </a:p>
          <a:p>
            <a:pPr marL="342900" indent="-342900"/>
            <a:r>
              <a:rPr lang="en-US" sz="1600" dirty="0" smtClean="0">
                <a:solidFill>
                  <a:srgbClr val="FF6600"/>
                </a:solidFill>
              </a:rPr>
              <a:t>        calculation</a:t>
            </a:r>
          </a:p>
          <a:p>
            <a:pPr marL="342900" indent="-342900">
              <a:buAutoNum type="arabicPeriod" startAt="3"/>
            </a:pPr>
            <a:r>
              <a:rPr lang="en-US" sz="1600" dirty="0" smtClean="0"/>
              <a:t>Electrons recombine with positive ions and removed. If this is very fast they don’t load cavity, if slow cause trouble</a:t>
            </a:r>
          </a:p>
          <a:p>
            <a:pPr marL="800100" lvl="1" indent="-342900"/>
            <a:r>
              <a:rPr lang="en-US" sz="1600" dirty="0" smtClean="0">
                <a:solidFill>
                  <a:srgbClr val="FF6600"/>
                </a:solidFill>
              </a:rPr>
              <a:t>Beam measurement will give the recombination rate</a:t>
            </a:r>
          </a:p>
          <a:p>
            <a:pPr marL="342900" indent="-342900">
              <a:buAutoNum type="arabicPeriod" startAt="3"/>
            </a:pPr>
            <a:r>
              <a:rPr lang="en-US" sz="1600" dirty="0" smtClean="0"/>
              <a:t>Solution: use electronegative </a:t>
            </a:r>
            <a:r>
              <a:rPr lang="en-US" sz="1600" dirty="0" err="1" smtClean="0"/>
              <a:t>gas(es</a:t>
            </a:r>
            <a:r>
              <a:rPr lang="en-US" sz="1600" dirty="0" smtClean="0"/>
              <a:t>) to capture electrons and form negative ions</a:t>
            </a:r>
          </a:p>
          <a:p>
            <a:pPr marL="800100" lvl="1" indent="-342900"/>
            <a:r>
              <a:rPr lang="en-US" sz="1600" dirty="0" smtClean="0">
                <a:solidFill>
                  <a:srgbClr val="FF6600"/>
                </a:solidFill>
              </a:rPr>
              <a:t>Beam measurement will verify attachment rate</a:t>
            </a:r>
          </a:p>
          <a:p>
            <a:pPr marL="342900" indent="-342900">
              <a:buAutoNum type="arabicPeriod" startAt="3"/>
            </a:pPr>
            <a:r>
              <a:rPr lang="en-US" sz="1600" dirty="0" err="1" smtClean="0"/>
              <a:t>A+e</a:t>
            </a:r>
            <a:r>
              <a:rPr lang="en-US" sz="1600" dirty="0" smtClean="0"/>
              <a:t> →A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heavy negative ions. How long do these hang around and do they cause the breakdown voltage of the cavity to be lowered</a:t>
            </a:r>
          </a:p>
          <a:p>
            <a:pPr marL="800100" lvl="1" indent="-342900"/>
            <a:r>
              <a:rPr lang="en-US" sz="1600" dirty="0" smtClean="0">
                <a:solidFill>
                  <a:srgbClr val="FF6600"/>
                </a:solidFill>
              </a:rPr>
              <a:t>Beam measurement will give necessary answers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867400"/>
            <a:ext cx="7107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Feasibility including with hydrogen safety analysis also need to be answered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00500" y="2088178"/>
          <a:ext cx="647700" cy="254000"/>
        </p:xfrm>
        <a:graphic>
          <a:graphicData uri="http://schemas.openxmlformats.org/presentationml/2006/ole">
            <p:oleObj spid="_x0000_s30722" name="Equation" r:id="rId3" imgW="647700" imgH="2540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372100" y="2146300"/>
          <a:ext cx="571500" cy="215900"/>
        </p:xfrm>
        <a:graphic>
          <a:graphicData uri="http://schemas.openxmlformats.org/presentationml/2006/ole">
            <p:oleObj spid="_x0000_s30723" name="Equation" r:id="rId4" imgW="571500" imgH="2159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886200" y="2570778"/>
          <a:ext cx="1625600" cy="254000"/>
        </p:xfrm>
        <a:graphic>
          <a:graphicData uri="http://schemas.openxmlformats.org/presentationml/2006/ole">
            <p:oleObj spid="_x0000_s30724" name="Equation" r:id="rId5" imgW="1625600" imgH="254000" progId="Equation.3">
              <p:embed/>
            </p:oleObj>
          </a:graphicData>
        </a:graphic>
      </p:graphicFrame>
      <p:sp>
        <p:nvSpPr>
          <p:cNvPr id="13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November 15-16, 2010</a:t>
            </a:r>
            <a:endParaRPr lang="en-US" dirty="0"/>
          </a:p>
        </p:txBody>
      </p:sp>
      <p:sp>
        <p:nvSpPr>
          <p:cNvPr id="1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FEFB3-9744-4519-BB5B-C1D99A624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276600" cy="365125"/>
          </a:xfrm>
        </p:spPr>
        <p:txBody>
          <a:bodyPr/>
          <a:lstStyle/>
          <a:p>
            <a:r>
              <a:rPr lang="en-US" dirty="0" smtClean="0"/>
              <a:t>MTA RF workshop – HPRF R&amp;D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Schedule on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beam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Commissioning cavity</a:t>
            </a:r>
          </a:p>
          <a:p>
            <a:pPr lvl="1"/>
            <a:r>
              <a:rPr lang="en-US" sz="2000" dirty="0" smtClean="0"/>
              <a:t>Pressure test &amp; calibration</a:t>
            </a:r>
          </a:p>
          <a:p>
            <a:r>
              <a:rPr lang="en-US" sz="2400" dirty="0" smtClean="0"/>
              <a:t>Prepare beam monitor system</a:t>
            </a:r>
          </a:p>
          <a:p>
            <a:pPr lvl="1"/>
            <a:r>
              <a:rPr lang="en-US" sz="2000" dirty="0" err="1" smtClean="0"/>
              <a:t>Toroid</a:t>
            </a:r>
            <a:r>
              <a:rPr lang="en-US" sz="2000" dirty="0" smtClean="0"/>
              <a:t> coil, CCD + luminescence screen, telescope beam counter</a:t>
            </a:r>
          </a:p>
          <a:p>
            <a:r>
              <a:rPr lang="en-US" sz="2400" dirty="0" smtClean="0"/>
              <a:t>Breakdown test w/o beam (3 wks)</a:t>
            </a:r>
          </a:p>
          <a:p>
            <a:r>
              <a:rPr lang="en-US" sz="2400" dirty="0" smtClean="0"/>
              <a:t>Beam loading test (3 wks)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1018libert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394" y="76200"/>
            <a:ext cx="5126606" cy="6705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program is very actively going on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 have man power and more brains now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Formed data analysis group to see all kinds of breakdown data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Involved graduate students and post docs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Consider simulation effort</a:t>
            </a: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 will see how good (or bad) high pressure RF cavity is 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beam test will be made in March and April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Find out beam loading effect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Study how to remove or mitigate beam loading effect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Will do 2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trial at the end of this year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May need 3</a:t>
            </a:r>
            <a:r>
              <a:rPr lang="en-US" sz="2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rd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test in practical (4D/6D demo cooling) channel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Summary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project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Demonstrate high pressurized hydrogen gas filled RF cavity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Test cavity in strong B fields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Test cavity in cryogenic condition</a:t>
            </a:r>
          </a:p>
          <a:p>
            <a:pPr lvl="1"/>
            <a:r>
              <a:rPr lang="en-US" sz="2400" dirty="0" smtClean="0"/>
              <a:t>Study beam loading effect (beam induced plasma dynamics) and develop cavity for </a:t>
            </a:r>
            <a:r>
              <a:rPr lang="en-US" sz="2400" dirty="0" err="1" smtClean="0"/>
              <a:t>muon</a:t>
            </a:r>
            <a:r>
              <a:rPr lang="en-US" sz="2400" dirty="0" smtClean="0"/>
              <a:t> cooling channel and general </a:t>
            </a:r>
            <a:r>
              <a:rPr lang="en-US" sz="2400" dirty="0" err="1" smtClean="0"/>
              <a:t>muon</a:t>
            </a:r>
            <a:r>
              <a:rPr lang="en-US" sz="2400" dirty="0" smtClean="0"/>
              <a:t> acceleration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785606"/>
            <a:ext cx="2667000" cy="307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5" y="4272446"/>
            <a:ext cx="3663425" cy="20839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435506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Apply HPRF in 6D HCC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2752" y="4507468"/>
            <a:ext cx="1302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HPRF </a:t>
            </a:r>
          </a:p>
          <a:p>
            <a:r>
              <a:rPr lang="en-US" dirty="0" smtClean="0"/>
              <a:t>in front-end</a:t>
            </a:r>
          </a:p>
          <a:p>
            <a:r>
              <a:rPr lang="en-US" dirty="0" smtClean="0"/>
              <a:t>4D cooler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1757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Possible problem:</a:t>
            </a:r>
            <a:br>
              <a:rPr lang="en-US" sz="2800" dirty="0" smtClean="0"/>
            </a:br>
            <a:r>
              <a:rPr lang="en-US" sz="2800" dirty="0" smtClean="0"/>
              <a:t> Beam loading effect in HPRF cavity</a:t>
            </a:r>
            <a:endParaRPr lang="en-US" sz="2800" dirty="0"/>
          </a:p>
        </p:txBody>
      </p:sp>
      <p:pic>
        <p:nvPicPr>
          <p:cNvPr id="4" name="Picture 3" descr="for_K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597495"/>
            <a:ext cx="5694738" cy="4498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2293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Simulated RF pickup signal in HPRF  cavity with high intensity proton beam passing though the cavity</a:t>
            </a: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66800" y="6019800"/>
            <a:ext cx="3817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</a:t>
            </a:r>
            <a:r>
              <a:rPr lang="en-US" sz="1200" dirty="0" smtClean="0"/>
              <a:t>M. Chung et al., Proceedings of IPAC’10, WEPE067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371600"/>
            <a:ext cx="3733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loading effect: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400" dirty="0" smtClean="0"/>
              <a:t>Beam-induced ionized-electrons are </a:t>
            </a:r>
          </a:p>
          <a:p>
            <a:r>
              <a:rPr lang="en-US" sz="1400" dirty="0" smtClean="0"/>
              <a:t>  produced and shaken by RF field and </a:t>
            </a:r>
          </a:p>
          <a:p>
            <a:r>
              <a:rPr lang="en-US" sz="1400" dirty="0" smtClean="0"/>
              <a:t>  consume large amount of RF power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Such a loading effect was estimated as a </a:t>
            </a:r>
          </a:p>
          <a:p>
            <a:r>
              <a:rPr lang="en-US" sz="1400" dirty="0" smtClean="0"/>
              <a:t>  function of beam intensity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Recombination rate, 10</a:t>
            </a:r>
            <a:r>
              <a:rPr lang="en-US" sz="1400" baseline="30000" dirty="0" smtClean="0"/>
              <a:t>-8</a:t>
            </a:r>
            <a:r>
              <a:rPr lang="en-US" sz="1400" dirty="0" smtClean="0"/>
              <a:t> cm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/s are chosen</a:t>
            </a:r>
          </a:p>
          <a:p>
            <a:r>
              <a:rPr lang="en-US" sz="1400" dirty="0" smtClean="0"/>
              <a:t>  in this simulation</a:t>
            </a: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FEFB3-9744-4519-BB5B-C1D99A624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August 24-26, 2010</a:t>
            </a:r>
            <a:endParaRPr lang="en-US" dirty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276600" cy="365125"/>
          </a:xfrm>
        </p:spPr>
        <p:txBody>
          <a:bodyPr/>
          <a:lstStyle/>
          <a:p>
            <a:r>
              <a:rPr lang="en-US" dirty="0" smtClean="0"/>
              <a:t>MAP Review – HPRF R&amp;D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3276600"/>
            <a:ext cx="3505200" cy="2831544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Scientific goals: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RF field must be recovered in few </a:t>
            </a:r>
            <a:r>
              <a:rPr lang="en-US" sz="1600" dirty="0" err="1" smtClean="0">
                <a:solidFill>
                  <a:srgbClr val="FF0000"/>
                </a:solidFill>
              </a:rPr>
              <a:t>nano</a:t>
            </a:r>
            <a:r>
              <a:rPr lang="en-US" sz="1600" dirty="0" smtClean="0">
                <a:solidFill>
                  <a:srgbClr val="FF0000"/>
                </a:solidFill>
              </a:rPr>
              <a:t> seconds to apply for bunched beam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Measure RF Q reduction to test </a:t>
            </a:r>
          </a:p>
          <a:p>
            <a:r>
              <a:rPr lang="en-US" sz="1600" dirty="0" smtClean="0"/>
              <a:t>  beam loading model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Study recombination process in </a:t>
            </a:r>
          </a:p>
          <a:p>
            <a:r>
              <a:rPr lang="en-US" sz="1600" dirty="0" smtClean="0"/>
              <a:t>  pure hydrogen gas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Study attachment process with </a:t>
            </a:r>
          </a:p>
          <a:p>
            <a:r>
              <a:rPr lang="en-US" sz="1600" dirty="0" smtClean="0"/>
              <a:t>  electronegative </a:t>
            </a:r>
            <a:r>
              <a:rPr lang="en-US" sz="1600" dirty="0" err="1" smtClean="0"/>
              <a:t>dopant</a:t>
            </a:r>
            <a:r>
              <a:rPr lang="en-US" sz="1600" dirty="0" smtClean="0"/>
              <a:t> gas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Study how long does heavy ions </a:t>
            </a:r>
          </a:p>
          <a:p>
            <a:r>
              <a:rPr lang="en-US" sz="1600" dirty="0" smtClean="0"/>
              <a:t>  become remain in the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apparatus for beam test</a:t>
            </a:r>
            <a:endParaRPr lang="en-US" sz="36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5943600" cy="310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524000" y="38100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1593850" y="3048000"/>
            <a:ext cx="91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400 </a:t>
            </a:r>
            <a:r>
              <a:rPr lang="en-US" sz="1400" dirty="0" err="1"/>
              <a:t>MeV</a:t>
            </a:r>
            <a:endParaRPr lang="en-US" sz="1400" dirty="0"/>
          </a:p>
          <a:p>
            <a:r>
              <a:rPr lang="en-US" sz="1400" dirty="0"/>
              <a:t>H</a:t>
            </a:r>
            <a:r>
              <a:rPr lang="en-US" sz="1400" baseline="30000" dirty="0"/>
              <a:t>-</a:t>
            </a:r>
            <a:r>
              <a:rPr lang="en-US" sz="1400" dirty="0"/>
              <a:t> beam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390900" y="3009900"/>
            <a:ext cx="1371600" cy="762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23396" y="252626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Elastic scattered proton from 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vacuum window (100~1000 events/pulse)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990600"/>
            <a:ext cx="57912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No energized device within 15 feet from HP cavity due to   </a:t>
            </a:r>
          </a:p>
          <a:p>
            <a:r>
              <a:rPr lang="en-US" sz="1600" dirty="0" smtClean="0"/>
              <a:t>  hydrogen safety issue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Beam must be stopped in the magnet due to radiation safety</a:t>
            </a:r>
            <a:endParaRPr lang="en-US" sz="1600" dirty="0"/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676400" y="4572000"/>
            <a:ext cx="403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New apparatus: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1600" dirty="0" smtClean="0"/>
              <a:t> New HPRF cavity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Beam extension line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Collimator + Beam absorber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Luminescence screen + CCD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Beam counter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RF circulator + damper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etc…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9241" y="4706779"/>
            <a:ext cx="354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(Ti)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253" y="4888468"/>
            <a:ext cx="27109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Bound electrons of H</a:t>
            </a:r>
            <a:r>
              <a:rPr lang="en-US" sz="1100" baseline="30000" dirty="0" smtClean="0">
                <a:solidFill>
                  <a:srgbClr val="FF0000"/>
                </a:solidFill>
              </a:rPr>
              <a:t>-</a:t>
            </a:r>
            <a:r>
              <a:rPr lang="en-US" sz="1100" dirty="0" smtClean="0">
                <a:solidFill>
                  <a:srgbClr val="FF0000"/>
                </a:solidFill>
              </a:rPr>
              <a:t> will be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fully stripped in the vacuum window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Ex) Thickness = 4.5 g/cm</a:t>
            </a:r>
            <a:r>
              <a:rPr lang="en-US" sz="1100" baseline="30000" dirty="0" smtClean="0">
                <a:solidFill>
                  <a:srgbClr val="FF0000"/>
                </a:solidFill>
              </a:rPr>
              <a:t>3</a:t>
            </a:r>
            <a:r>
              <a:rPr lang="en-US" sz="1100" dirty="0" smtClean="0">
                <a:solidFill>
                  <a:srgbClr val="FF0000"/>
                </a:solidFill>
              </a:rPr>
              <a:t> × 0.1 = 0.45 g/cm</a:t>
            </a:r>
            <a:r>
              <a:rPr lang="en-US" sz="1100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1100" baseline="30000" dirty="0" smtClean="0">
                <a:solidFill>
                  <a:srgbClr val="FF0000"/>
                </a:solidFill>
              </a:rPr>
              <a:t>          </a:t>
            </a:r>
            <a:r>
              <a:rPr lang="en-US" sz="1100" dirty="0" smtClean="0">
                <a:solidFill>
                  <a:srgbClr val="FF0000"/>
                </a:solidFill>
              </a:rPr>
              <a:t>Stripping cross section ~ 10</a:t>
            </a:r>
            <a:r>
              <a:rPr lang="en-US" sz="1100" baseline="30000" dirty="0" smtClean="0">
                <a:solidFill>
                  <a:srgbClr val="FF0000"/>
                </a:solidFill>
              </a:rPr>
              <a:t>-18 </a:t>
            </a:r>
            <a:r>
              <a:rPr lang="en-US" sz="1100" dirty="0" smtClean="0">
                <a:solidFill>
                  <a:srgbClr val="FF0000"/>
                </a:solidFill>
              </a:rPr>
              <a:t>cm</a:t>
            </a:r>
            <a:r>
              <a:rPr lang="en-US" sz="1100" baseline="30000" dirty="0" smtClean="0">
                <a:solidFill>
                  <a:srgbClr val="FF0000"/>
                </a:solidFill>
              </a:rPr>
              <a:t>2</a:t>
            </a:r>
            <a:endParaRPr lang="en-US" sz="1100" dirty="0" smtClean="0">
              <a:solidFill>
                <a:srgbClr val="FF0000"/>
              </a:solidFill>
            </a:endParaRPr>
          </a:p>
          <a:p>
            <a:r>
              <a:rPr lang="en-US" sz="1100" dirty="0" smtClean="0">
                <a:solidFill>
                  <a:srgbClr val="FF0000"/>
                </a:solidFill>
              </a:rPr>
              <a:t>       0.45/47.9 × 6.0 10</a:t>
            </a:r>
            <a:r>
              <a:rPr lang="en-US" sz="1100" baseline="30000" dirty="0" smtClean="0">
                <a:solidFill>
                  <a:srgbClr val="FF0000"/>
                </a:solidFill>
              </a:rPr>
              <a:t>23 </a:t>
            </a:r>
            <a:r>
              <a:rPr lang="en-US" sz="1100" dirty="0" smtClean="0">
                <a:solidFill>
                  <a:srgbClr val="FF0000"/>
                </a:solidFill>
              </a:rPr>
              <a:t>= 5.6 10</a:t>
            </a:r>
            <a:r>
              <a:rPr lang="en-US" sz="1100" baseline="30000" dirty="0" smtClean="0">
                <a:solidFill>
                  <a:srgbClr val="FF0000"/>
                </a:solidFill>
              </a:rPr>
              <a:t>21</a:t>
            </a:r>
          </a:p>
          <a:p>
            <a:r>
              <a:rPr lang="en-US" sz="1100" baseline="30000" dirty="0" smtClean="0">
                <a:solidFill>
                  <a:srgbClr val="FF0000"/>
                </a:solidFill>
              </a:rPr>
              <a:t>           </a:t>
            </a:r>
            <a:r>
              <a:rPr lang="en-US" sz="1100" dirty="0" smtClean="0">
                <a:solidFill>
                  <a:srgbClr val="FF0000"/>
                </a:solidFill>
              </a:rPr>
              <a:t>5.6 10</a:t>
            </a:r>
            <a:r>
              <a:rPr lang="en-US" sz="1100" baseline="30000" dirty="0" smtClean="0">
                <a:solidFill>
                  <a:srgbClr val="FF0000"/>
                </a:solidFill>
              </a:rPr>
              <a:t>21</a:t>
            </a:r>
            <a:r>
              <a:rPr lang="en-US" sz="1100" dirty="0" smtClean="0">
                <a:solidFill>
                  <a:srgbClr val="FF0000"/>
                </a:solidFill>
              </a:rPr>
              <a:t> 10</a:t>
            </a:r>
            <a:r>
              <a:rPr lang="en-US" sz="1100" baseline="30000" dirty="0" smtClean="0">
                <a:solidFill>
                  <a:srgbClr val="FF0000"/>
                </a:solidFill>
              </a:rPr>
              <a:t>-18 </a:t>
            </a:r>
            <a:r>
              <a:rPr lang="en-US" sz="1100" dirty="0" smtClean="0">
                <a:solidFill>
                  <a:srgbClr val="FF0000"/>
                </a:solidFill>
              </a:rPr>
              <a:t>= 5600 </a:t>
            </a:r>
            <a:endParaRPr lang="en-US" sz="1100" baseline="30000" dirty="0" smtClean="0">
              <a:solidFill>
                <a:srgbClr val="FF0000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November 15-16, 2010</a:t>
            </a:r>
            <a:endParaRPr lang="en-US" dirty="0"/>
          </a:p>
        </p:txBody>
      </p:sp>
      <p:sp>
        <p:nvSpPr>
          <p:cNvPr id="1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FEFB3-9744-4519-BB5B-C1D99A624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276600" cy="365125"/>
          </a:xfrm>
        </p:spPr>
        <p:txBody>
          <a:bodyPr/>
          <a:lstStyle/>
          <a:p>
            <a:r>
              <a:rPr lang="en-US" dirty="0" smtClean="0"/>
              <a:t>MTA RF workshop – HPRF R&amp;D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241501"/>
            <a:ext cx="7671492" cy="4479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Status of MTA </a:t>
            </a:r>
            <a:r>
              <a:rPr lang="en-US" sz="3600" dirty="0" err="1" smtClean="0"/>
              <a:t>beamline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6200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beam elements including with beam extension line for beam test were assembled</a:t>
            </a:r>
          </a:p>
          <a:p>
            <a:r>
              <a:rPr lang="en-US" sz="2000" dirty="0" smtClean="0"/>
              <a:t>Beam has been commissioned up to upstream of beam extension pipe from 2/28/11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15000" y="6100755"/>
            <a:ext cx="2133600" cy="365125"/>
          </a:xfrm>
        </p:spPr>
        <p:txBody>
          <a:bodyPr/>
          <a:lstStyle/>
          <a:p>
            <a:fld id="{5D66C862-219E-0F4F-A542-0FE4745B37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100755"/>
            <a:ext cx="2895600" cy="365125"/>
          </a:xfrm>
        </p:spPr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105400"/>
            <a:ext cx="4345561" cy="1600438"/>
          </a:xfrm>
          <a:prstGeom prst="rect">
            <a:avLst/>
          </a:prstGeom>
          <a:solidFill>
            <a:schemeClr val="tx1">
              <a:lumMod val="65000"/>
              <a:lumOff val="35000"/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Beam parameters: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400 </a:t>
            </a:r>
            <a:r>
              <a:rPr lang="en-US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MeV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H</a:t>
            </a:r>
            <a:r>
              <a:rPr lang="en-US" sz="16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beam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1.6 10</a:t>
            </a:r>
            <a:r>
              <a:rPr lang="en-US" sz="16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13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protons/pulse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Pulse duration: 20 </a:t>
            </a:r>
            <a:r>
              <a:rPr lang="en-US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μs</a:t>
            </a:r>
            <a:endParaRPr lang="en-US" sz="1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Rep rate: 1 Hz for </a:t>
            </a:r>
            <a:r>
              <a:rPr lang="en-US" sz="1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emittance</a:t>
            </a:r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measurement</a:t>
            </a:r>
          </a:p>
          <a:p>
            <a:r>
              <a:rPr lang="en-US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1/60 Hz for high pressure RF beam test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6477000" y="3554405"/>
            <a:ext cx="11430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44588" y="3703828"/>
            <a:ext cx="150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400 </a:t>
            </a:r>
            <a:r>
              <a:rPr lang="en-US" sz="1400" dirty="0" err="1" smtClean="0">
                <a:solidFill>
                  <a:srgbClr val="FFFF00"/>
                </a:solidFill>
              </a:rPr>
              <a:t>MeV</a:t>
            </a:r>
            <a:r>
              <a:rPr lang="en-US" sz="1400" dirty="0" smtClean="0">
                <a:solidFill>
                  <a:srgbClr val="FFFF00"/>
                </a:solidFill>
              </a:rPr>
              <a:t> H- beam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568502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HPRF cavity table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2121" y="4164005"/>
            <a:ext cx="1163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</a:t>
            </a:r>
            <a:r>
              <a:rPr lang="en-US" sz="1400" baseline="30000" dirty="0" smtClean="0">
                <a:solidFill>
                  <a:srgbClr val="FFFF00"/>
                </a:solidFill>
              </a:rPr>
              <a:t>nd</a:t>
            </a:r>
            <a:r>
              <a:rPr lang="en-US" sz="1400" dirty="0" smtClean="0">
                <a:solidFill>
                  <a:srgbClr val="FFFF00"/>
                </a:solidFill>
              </a:rPr>
              <a:t> RF station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3173" y="4191000"/>
            <a:ext cx="1391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Vacuum window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2450068"/>
            <a:ext cx="1444664" cy="738664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1</a:t>
            </a:r>
            <a:r>
              <a:rPr lang="en-US" sz="1400" baseline="30000" dirty="0" smtClean="0">
                <a:solidFill>
                  <a:srgbClr val="000090"/>
                </a:solidFill>
              </a:rPr>
              <a:t>st</a:t>
            </a:r>
            <a:r>
              <a:rPr lang="en-US" sz="1400" dirty="0" smtClean="0">
                <a:solidFill>
                  <a:srgbClr val="000090"/>
                </a:solidFill>
              </a:rPr>
              <a:t> RF wave guide</a:t>
            </a:r>
          </a:p>
          <a:p>
            <a:r>
              <a:rPr lang="en-US" sz="1400" dirty="0" smtClean="0">
                <a:solidFill>
                  <a:srgbClr val="000090"/>
                </a:solidFill>
              </a:rPr>
              <a:t>(will be changed </a:t>
            </a:r>
          </a:p>
          <a:p>
            <a:r>
              <a:rPr lang="en-US" sz="1400" dirty="0" smtClean="0">
                <a:solidFill>
                  <a:srgbClr val="000090"/>
                </a:solidFill>
              </a:rPr>
              <a:t>for beam test)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3197423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Beam extension pipe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MTA </a:t>
            </a:r>
            <a:r>
              <a:rPr lang="en-US" sz="3600" dirty="0" err="1" smtClean="0"/>
              <a:t>beamline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86516"/>
            <a:ext cx="6762263" cy="5871484"/>
          </a:xfrm>
          <a:prstGeom prst="rect">
            <a:avLst/>
          </a:prstGeom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886200" y="977205"/>
            <a:ext cx="5181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Beam </a:t>
            </a:r>
            <a:r>
              <a:rPr lang="en-US" sz="2000" dirty="0" smtClean="0"/>
              <a:t>profile: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1600" dirty="0"/>
              <a:t> Deliver 400 </a:t>
            </a:r>
            <a:r>
              <a:rPr lang="en-US" sz="1600" dirty="0" err="1"/>
              <a:t>MeV</a:t>
            </a:r>
            <a:r>
              <a:rPr lang="en-US" sz="1600" dirty="0"/>
              <a:t> </a:t>
            </a:r>
            <a:r>
              <a:rPr lang="en-US" sz="1600" dirty="0" smtClean="0"/>
              <a:t>H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beam </a:t>
            </a:r>
            <a:r>
              <a:rPr lang="en-US" sz="1600" dirty="0"/>
              <a:t>in the MTA exp.</a:t>
            </a:r>
            <a:r>
              <a:rPr lang="en-US" sz="1600" dirty="0" smtClean="0"/>
              <a:t> Hall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Rep rate 1/60 Hz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 10</a:t>
            </a:r>
            <a:r>
              <a:rPr lang="en-US" sz="1600" baseline="30000" dirty="0"/>
              <a:t>12</a:t>
            </a:r>
            <a:r>
              <a:rPr lang="en-US" sz="1600" dirty="0"/>
              <a:t> to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14</a:t>
            </a:r>
            <a:r>
              <a:rPr lang="en-US" sz="1600" dirty="0" smtClean="0"/>
              <a:t> H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/pulse</a:t>
            </a: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sz="1600" dirty="0"/>
              <a:t> Tune beam intensity by collimator and triplet</a:t>
            </a:r>
            <a:r>
              <a:rPr lang="en-US" sz="16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US" sz="1600" dirty="0" smtClean="0"/>
              <a:t> Reduce factor from full </a:t>
            </a:r>
            <a:r>
              <a:rPr lang="en-US" sz="1600" dirty="0" err="1" smtClean="0"/>
              <a:t>linac</a:t>
            </a:r>
            <a:r>
              <a:rPr lang="en-US" sz="1600" dirty="0" smtClean="0"/>
              <a:t> int. down to 1/40 or less</a:t>
            </a:r>
            <a:endParaRPr lang="en-US" sz="1600" dirty="0"/>
          </a:p>
        </p:txBody>
      </p:sp>
      <p:pic>
        <p:nvPicPr>
          <p:cNvPr id="9" name="Picture 8" descr="x7163_m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664019"/>
            <a:ext cx="3657600" cy="24413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29400" y="5257800"/>
            <a:ext cx="242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Beam currently reached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up to here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486400" y="5410200"/>
            <a:ext cx="1066800" cy="76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HPRF cavity and collimator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657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Current cavity is operated in low pressure region (≤ 1000 psi) due to pressure safety</a:t>
            </a:r>
          </a:p>
          <a:p>
            <a:pPr lvl="1"/>
            <a:r>
              <a:rPr lang="en-US" sz="1600" dirty="0" smtClean="0"/>
              <a:t>Commissioning cavity at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RF station for beam test</a:t>
            </a:r>
          </a:p>
          <a:p>
            <a:pPr lvl="1"/>
            <a:r>
              <a:rPr lang="en-US" sz="1600" dirty="0" smtClean="0"/>
              <a:t>Investigate plasma-electron dynamics in breakdown</a:t>
            </a:r>
          </a:p>
          <a:p>
            <a:r>
              <a:rPr lang="en-US" sz="2000" dirty="0" smtClean="0"/>
              <a:t>Plan to increase MAWP to 1600 psi for beam 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2815"/>
            <a:ext cx="2133600" cy="365125"/>
          </a:xfrm>
        </p:spPr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2815"/>
            <a:ext cx="2895600" cy="365125"/>
          </a:xfrm>
        </p:spPr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5D66C862-219E-0F4F-A542-0FE4745B37D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2614865"/>
            <a:ext cx="5461000" cy="4243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1" y="2538665"/>
            <a:ext cx="3475359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6845" y="2824613"/>
            <a:ext cx="992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Collimator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2267148"/>
            <a:ext cx="992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HPRF cell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84940" y="2190948"/>
            <a:ext cx="1182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RF coax line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7543800" y="4884990"/>
            <a:ext cx="533400" cy="304800"/>
          </a:xfrm>
          <a:prstGeom prst="straightConnector1">
            <a:avLst/>
          </a:prstGeom>
          <a:ln w="44450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48230" y="5186813"/>
            <a:ext cx="633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2773042" y="4419281"/>
            <a:ext cx="609600" cy="1588"/>
          </a:xfrm>
          <a:prstGeom prst="straightConnector1">
            <a:avLst/>
          </a:prstGeom>
          <a:ln w="44450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49241" y="4059688"/>
            <a:ext cx="633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4977065"/>
            <a:ext cx="51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Gas</a:t>
            </a:r>
          </a:p>
          <a:p>
            <a:r>
              <a:rPr lang="en-US" sz="1400" dirty="0" smtClean="0"/>
              <a:t>inlet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" y="3529265"/>
            <a:ext cx="51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RF</a:t>
            </a:r>
          </a:p>
          <a:p>
            <a:r>
              <a:rPr lang="en-US" sz="1400" dirty="0" smtClean="0"/>
              <a:t>inlet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5415413"/>
            <a:ext cx="1102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Support rail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3665790"/>
            <a:ext cx="134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Luminescence</a:t>
            </a:r>
          </a:p>
          <a:p>
            <a:r>
              <a:rPr lang="en-US" sz="1400" dirty="0" smtClean="0"/>
              <a:t>screen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438900" y="3170490"/>
            <a:ext cx="9906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rot="10800000" flipV="1">
            <a:off x="6934201" y="2978502"/>
            <a:ext cx="302645" cy="12968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1"/>
          </p:cNvCxnSpPr>
          <p:nvPr/>
        </p:nvCxnSpPr>
        <p:spPr>
          <a:xfrm rot="10800000" flipV="1">
            <a:off x="7315200" y="3927400"/>
            <a:ext cx="457200" cy="57659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769605" y="2772985"/>
            <a:ext cx="57659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876800" y="259899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Residual radiation dose level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28600" y="990600"/>
          <a:ext cx="4178335" cy="3962400"/>
        </p:xfrm>
        <a:graphic>
          <a:graphicData uri="http://schemas.openxmlformats.org/presentationml/2006/ole">
            <p:oleObj spid="_x0000_s31746" name="Document" r:id="rId3" imgW="4914900" imgH="4660900" progId="Word.Document.12">
              <p:link updateAutomatic="1"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572000" y="977900"/>
          <a:ext cx="4552950" cy="3181444"/>
        </p:xfrm>
        <a:graphic>
          <a:graphicData uri="http://schemas.openxmlformats.org/presentationml/2006/ole">
            <p:oleObj spid="_x0000_s31747" name="Document" r:id="rId4" imgW="5143500" imgH="3594100" progId="Word.Document.12">
              <p:link updateAutomatic="1"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22098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19156" y="685800"/>
            <a:ext cx="100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cavity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2133600"/>
            <a:ext cx="161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absorber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42672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residual dose rate at collimator </a:t>
            </a:r>
          </a:p>
          <a:p>
            <a:r>
              <a:rPr lang="en-US" dirty="0" smtClean="0"/>
              <a:t>(red &amp; blue) and Cu electrode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029200"/>
            <a:ext cx="51732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Inject full intensity </a:t>
            </a:r>
            <a:r>
              <a:rPr lang="en-US" dirty="0" err="1" smtClean="0"/>
              <a:t>linac</a:t>
            </a:r>
            <a:r>
              <a:rPr lang="en-US" dirty="0" smtClean="0"/>
              <a:t> beam for 1 beam pulse/min</a:t>
            </a:r>
          </a:p>
          <a:p>
            <a:pPr>
              <a:buFont typeface="Arial"/>
              <a:buChar char="•"/>
            </a:pPr>
            <a:r>
              <a:rPr lang="en-US" dirty="0" smtClean="0"/>
              <a:t> 12 hours operation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Less than 10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mrem</a:t>
            </a:r>
            <a:r>
              <a:rPr lang="en-US" dirty="0" smtClean="0"/>
              <a:t>/hr at 1 ft after 1 wk cooling</a:t>
            </a:r>
          </a:p>
          <a:p>
            <a:pPr lvl="1"/>
            <a:r>
              <a:rPr lang="en-US" dirty="0" smtClean="0"/>
              <a:t>→ Class II radioactive material</a:t>
            </a:r>
          </a:p>
          <a:p>
            <a:pPr lvl="1"/>
            <a:r>
              <a:rPr lang="en-US" dirty="0" smtClean="0"/>
              <a:t>→ Allow to remove apparatus without big issue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8850"/>
          </a:xfrm>
        </p:spPr>
        <p:txBody>
          <a:bodyPr>
            <a:noAutofit/>
          </a:bodyPr>
          <a:lstStyle/>
          <a:p>
            <a:r>
              <a:rPr lang="en-US" sz="3200" dirty="0" smtClean="0"/>
              <a:t>Dope electronegative gas to eliminate beam loading effect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8850"/>
            <a:ext cx="8686800" cy="52895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Electronegative gas to mitigate beam loading effect</a:t>
            </a:r>
          </a:p>
          <a:p>
            <a:pPr lvl="1"/>
            <a:r>
              <a:rPr lang="en-US" sz="2000" dirty="0" smtClean="0"/>
              <a:t>SF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+e -&gt; SF</a:t>
            </a:r>
            <a:r>
              <a:rPr lang="en-US" sz="2000" baseline="-25000" dirty="0" smtClean="0"/>
              <a:t>6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, 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+e-&gt;NH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</a:p>
          <a:p>
            <a:pPr lvl="1"/>
            <a:r>
              <a:rPr lang="en-US" sz="2000" dirty="0" smtClean="0"/>
              <a:t>Attachment cross sections are strongly dependent on impact energy of electron</a:t>
            </a:r>
          </a:p>
          <a:p>
            <a:pPr lvl="1"/>
            <a:r>
              <a:rPr lang="en-US" sz="2000" dirty="0" smtClean="0"/>
              <a:t>Investigate electronegative gas effect with spectroscopic measurement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2/28/11 - 3/4/11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Winter Meeting, High Pressure Cavity Project,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C862-219E-0F4F-A542-0FE4745B37D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57200" y="2980003"/>
          <a:ext cx="4191000" cy="2532930"/>
        </p:xfrm>
        <a:graphic>
          <a:graphicData uri="http://schemas.openxmlformats.org/presentationml/2006/ole">
            <p:oleObj spid="_x0000_s22531" name="Document" r:id="rId3" imgW="2921000" imgH="1765300" progId="Word.Document.12">
              <p:link updateAutomatic="1"/>
            </p:oleObj>
          </a:graphicData>
        </a:graphic>
      </p:graphicFrame>
      <p:pic>
        <p:nvPicPr>
          <p:cNvPr id="14" name="Picture 13" descr="Snapshot 2010-10-06 16-28-48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751403"/>
            <a:ext cx="3581400" cy="28873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1642</Words>
  <Application>Microsoft Macintosh PowerPoint</Application>
  <PresentationFormat>On-screen Show (4:3)</PresentationFormat>
  <Paragraphs>232</Paragraphs>
  <Slides>15</Slides>
  <Notes>0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!OLE_LINK1</vt:lpstr>
      <vt:lpstr>!OLE_LINK2</vt:lpstr>
      <vt:lpstr>???</vt:lpstr>
      <vt:lpstr>Equation</vt:lpstr>
      <vt:lpstr>High pressure RF cavity project</vt:lpstr>
      <vt:lpstr>Current project task</vt:lpstr>
      <vt:lpstr>Possible problem:  Beam loading effect in HPRF cavity</vt:lpstr>
      <vt:lpstr>New apparatus for beam test</vt:lpstr>
      <vt:lpstr>Status of MTA beamline</vt:lpstr>
      <vt:lpstr>MTA beamline</vt:lpstr>
      <vt:lpstr>New HPRF cavity and collimator</vt:lpstr>
      <vt:lpstr>Residual radiation dose level</vt:lpstr>
      <vt:lpstr>Dope electronegative gas to eliminate beam loading effect</vt:lpstr>
      <vt:lpstr>Dope photo luminescence gas</vt:lpstr>
      <vt:lpstr>Timing calibration system</vt:lpstr>
      <vt:lpstr>Unknown light</vt:lpstr>
      <vt:lpstr>Critical issues for down selection</vt:lpstr>
      <vt:lpstr>Schedule on 1st beam test</vt:lpstr>
      <vt:lpstr>Summary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pressure RF cavity beam test</dc:title>
  <dc:creator>Katsuya Yonehara</dc:creator>
  <cp:lastModifiedBy>Katsuya Yonehara</cp:lastModifiedBy>
  <cp:revision>85</cp:revision>
  <dcterms:created xsi:type="dcterms:W3CDTF">2011-03-03T15:11:19Z</dcterms:created>
  <dcterms:modified xsi:type="dcterms:W3CDTF">2011-03-03T15:13:34Z</dcterms:modified>
</cp:coreProperties>
</file>