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329" r:id="rId3"/>
    <p:sldId id="302" r:id="rId4"/>
    <p:sldId id="330" r:id="rId5"/>
    <p:sldId id="327" r:id="rId6"/>
    <p:sldId id="328" r:id="rId7"/>
    <p:sldId id="317" r:id="rId8"/>
    <p:sldId id="334" r:id="rId9"/>
    <p:sldId id="331" r:id="rId10"/>
    <p:sldId id="333" r:id="rId11"/>
    <p:sldId id="309" r:id="rId12"/>
    <p:sldId id="312" r:id="rId13"/>
    <p:sldId id="313" r:id="rId14"/>
    <p:sldId id="315" r:id="rId15"/>
    <p:sldId id="316" r:id="rId16"/>
    <p:sldId id="322" r:id="rId17"/>
    <p:sldId id="306" r:id="rId18"/>
    <p:sldId id="324" r:id="rId19"/>
    <p:sldId id="305" r:id="rId20"/>
    <p:sldId id="304" r:id="rId21"/>
    <p:sldId id="314" r:id="rId22"/>
    <p:sldId id="318" r:id="rId23"/>
    <p:sldId id="300" r:id="rId24"/>
    <p:sldId id="321" r:id="rId25"/>
    <p:sldId id="320" r:id="rId26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3" autoAdjust="0"/>
    <p:restoredTop sz="94614" autoAdjust="0"/>
  </p:normalViewPr>
  <p:slideViewPr>
    <p:cSldViewPr snapToObjects="1">
      <p:cViewPr varScale="1">
        <p:scale>
          <a:sx n="69" d="100"/>
          <a:sy n="69" d="100"/>
        </p:scale>
        <p:origin x="-11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253D3B86-70A2-4A3E-A739-7CA1142A611B}" type="datetime1">
              <a:rPr lang="en-US"/>
              <a:pPr>
                <a:defRPr/>
              </a:pPr>
              <a:t>3/2/2011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F74E5F36-52F7-47D6-82AB-63B359CFE3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3CCCF06A-0E3B-44EC-BB52-4619849B9B12}" type="datetime1">
              <a:rPr lang="en-US"/>
              <a:pPr>
                <a:defRPr/>
              </a:pPr>
              <a:t>3/2/2011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65512DA8-6315-4B87-A1A6-9351D6F364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CAB746-8966-47F8-BBA5-CC614FF362CA}" type="datetime1">
              <a:rPr lang="en-US"/>
              <a:pPr>
                <a:defRPr/>
              </a:pPr>
              <a:t>3/2/2011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EA7C2E-A40D-4816-87E4-DD66B24FE2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22941-E711-49C0-837F-53D74AF76194}" type="datetime1">
              <a:rPr lang="en-US"/>
              <a:pPr>
                <a:defRPr/>
              </a:pPr>
              <a:t>3/2/2011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E39645-3440-41AC-B83D-5AB02EC8E3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FB6D4A-ABCD-4870-AD4D-66BFE4C6283D}" type="datetime1">
              <a:rPr lang="en-US"/>
              <a:pPr>
                <a:defRPr/>
              </a:pPr>
              <a:t>3/2/2011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610157-A339-4B3B-8E7F-EDE688A2E6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0F6AAD-F7BC-478D-B2B1-AA7C5171F282}" type="datetime1">
              <a:rPr lang="en-US"/>
              <a:pPr>
                <a:defRPr/>
              </a:pPr>
              <a:t>3/2/2011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502D9-B2C9-498F-A738-BDA32AD82F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8DE9D7-BD73-4DFC-81E0-EA5D42A6BD06}" type="datetime1">
              <a:rPr lang="en-US"/>
              <a:pPr>
                <a:defRPr/>
              </a:pPr>
              <a:t>3/2/2011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3DD98-91DE-4F42-BE72-876EC3038C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E106E6-9EFB-4156-8081-5BF030F1C396}" type="datetime1">
              <a:rPr lang="en-US"/>
              <a:pPr>
                <a:defRPr/>
              </a:pPr>
              <a:t>3/2/2011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26DFF8-8DD3-4A30-9967-0F4317B64C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F4FB4-1EC1-4B44-B1F4-B90A5F82CCD7}" type="datetime1">
              <a:rPr lang="en-US"/>
              <a:pPr>
                <a:defRPr/>
              </a:pPr>
              <a:t>3/2/2011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C10DE-33BD-4840-A7B7-4C319E4551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7CB524-9C7C-4B91-87E1-C4B0E78F471C}" type="datetime1">
              <a:rPr lang="en-US"/>
              <a:pPr>
                <a:defRPr/>
              </a:pPr>
              <a:t>3/2/2011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7EE7B-9FAE-44F3-8764-8B82DBFB35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E66AF7-D361-4C66-845C-AA05F504C835}" type="datetime1">
              <a:rPr lang="en-US"/>
              <a:pPr>
                <a:defRPr/>
              </a:pPr>
              <a:t>3/2/2011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E1CD12-83F5-4622-9C14-512A0AED58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AA490-F51D-488B-9037-4C416949A427}" type="datetime1">
              <a:rPr lang="en-US"/>
              <a:pPr>
                <a:defRPr/>
              </a:pPr>
              <a:t>3/2/2011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2657BE-0C44-4A90-9FEA-61518BD822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39D0D0-B72D-4C65-AAB3-69DB7F65418F}" type="datetime1">
              <a:rPr lang="en-US"/>
              <a:pPr>
                <a:defRPr/>
              </a:pPr>
              <a:t>3/2/2011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4013DA-E9EF-42C6-86DA-F7BB13F663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82405248-A1BC-46C3-AE06-EAE81CD5ED46}" type="datetime1">
              <a:rPr lang="en-US"/>
              <a:pPr>
                <a:defRPr/>
              </a:pPr>
              <a:t>3/2/2011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3B808D6A-2F46-4FAA-A3C2-6CFA36A4C3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685800" y="914400"/>
            <a:ext cx="7772400" cy="2743200"/>
          </a:xfrm>
        </p:spPr>
        <p:txBody>
          <a:bodyPr/>
          <a:lstStyle/>
          <a:p>
            <a:pPr eaLnBrk="1" hangingPunct="1">
              <a:spcBef>
                <a:spcPts val="2400"/>
              </a:spcBef>
            </a:pPr>
            <a:r>
              <a:rPr lang="en-US" dirty="0" smtClean="0"/>
              <a:t>Solenoid Capture Magnet</a:t>
            </a:r>
            <a:br>
              <a:rPr lang="en-US" dirty="0" smtClean="0"/>
            </a:br>
            <a:r>
              <a:rPr lang="en-US" dirty="0" smtClean="0"/>
              <a:t> &amp;</a:t>
            </a:r>
            <a:br>
              <a:rPr lang="en-US" dirty="0" smtClean="0"/>
            </a:br>
            <a:r>
              <a:rPr lang="en-US" dirty="0" smtClean="0"/>
              <a:t> Open-Midplane Dipole Magnet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000" dirty="0" smtClean="0"/>
              <a:t>   </a:t>
            </a:r>
            <a:br>
              <a:rPr lang="en-US" sz="3000" dirty="0" smtClean="0"/>
            </a:br>
            <a:r>
              <a:rPr lang="en-US" sz="2400" dirty="0" smtClean="0"/>
              <a:t>Windings, Stresses, Deformation &amp; Energy Deposition</a:t>
            </a:r>
          </a:p>
        </p:txBody>
      </p:sp>
      <p:sp>
        <p:nvSpPr>
          <p:cNvPr id="2051" name="Subtitle 2"/>
          <p:cNvSpPr>
            <a:spLocks noGrp="1"/>
          </p:cNvSpPr>
          <p:nvPr>
            <p:ph type="subTitle" idx="1"/>
          </p:nvPr>
        </p:nvSpPr>
        <p:spPr>
          <a:xfrm>
            <a:off x="685800" y="4953000"/>
            <a:ext cx="7543800" cy="990600"/>
          </a:xfrm>
        </p:spPr>
        <p:txBody>
          <a:bodyPr/>
          <a:lstStyle/>
          <a:p>
            <a:pPr eaLnBrk="1" hangingPunct="1"/>
            <a:r>
              <a:rPr lang="en-US" sz="2400" dirty="0" smtClean="0">
                <a:solidFill>
                  <a:srgbClr val="898989"/>
                </a:solidFill>
              </a:rPr>
              <a:t>Magnet Design:  Bob Weggel (Particle Beam Lasers &amp; BNL)</a:t>
            </a:r>
          </a:p>
          <a:p>
            <a:pPr eaLnBrk="1" hangingPunct="1"/>
            <a:r>
              <a:rPr lang="en-US" sz="2400" dirty="0" smtClean="0">
                <a:solidFill>
                  <a:srgbClr val="898989"/>
                </a:solidFill>
              </a:rPr>
              <a:t>Energy Deposition:  Xiaoping Ding  &amp; Harold Kirk (BNL)</a:t>
            </a:r>
          </a:p>
        </p:txBody>
      </p:sp>
      <p:sp>
        <p:nvSpPr>
          <p:cNvPr id="2052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3205699-A08D-425A-9015-82B45137588A}" type="datetime1">
              <a:rPr lang="en-US"/>
              <a:pPr/>
              <a:t>3/2/2011</a:t>
            </a:fld>
            <a:endParaRPr lang="en-US"/>
          </a:p>
        </p:txBody>
      </p:sp>
      <p:sp>
        <p:nvSpPr>
          <p:cNvPr id="205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7DD350F-707C-40D2-A62E-F2FDD8A7C6F0}" type="slidenum">
              <a:rPr lang="en-US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E66AF7-D361-4C66-845C-AA05F504C835}" type="datetime1">
              <a:rPr lang="en-US" smtClean="0"/>
              <a:pPr>
                <a:defRPr/>
              </a:pPr>
              <a:t>3/2/2011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E1CD12-83F5-4622-9C14-512A0AED589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4087" y="609600"/>
            <a:ext cx="7532742" cy="574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87512"/>
          </a:xfrm>
        </p:spPr>
        <p:txBody>
          <a:bodyPr/>
          <a:lstStyle/>
          <a:p>
            <a:r>
              <a:rPr lang="en-US" sz="3200" dirty="0" smtClean="0"/>
              <a:t>Open-Midplane Dipole Magnet (First Quadrant)</a:t>
            </a:r>
            <a:r>
              <a:rPr lang="en-US" sz="2400" dirty="0" smtClean="0"/>
              <a:t>  </a:t>
            </a:r>
            <a:br>
              <a:rPr lang="en-US" sz="2400" dirty="0" smtClean="0"/>
            </a:br>
            <a:r>
              <a:rPr lang="en-US" sz="2400" dirty="0" smtClean="0"/>
              <a:t>Half-gap = 1.5 cm; B</a:t>
            </a:r>
            <a:r>
              <a:rPr lang="en-US" sz="2400" baseline="-25000" dirty="0" smtClean="0"/>
              <a:t>0</a:t>
            </a:r>
            <a:r>
              <a:rPr lang="en-US" sz="2400" dirty="0" smtClean="0"/>
              <a:t> = 10 T @ 200 A/mm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Field Homogeneity = 0.01% at x = ±1 cm; </a:t>
            </a:r>
            <a:r>
              <a:rPr lang="en-US" sz="2400" dirty="0" err="1" smtClean="0"/>
              <a:t>B</a:t>
            </a:r>
            <a:r>
              <a:rPr lang="en-US" sz="2400" baseline="-25000" dirty="0" err="1" smtClean="0"/>
              <a:t>max</a:t>
            </a:r>
            <a:r>
              <a:rPr lang="en-US" sz="2400" dirty="0" smtClean="0"/>
              <a:t>/B</a:t>
            </a:r>
            <a:r>
              <a:rPr lang="en-US" sz="2400" baseline="-25000" dirty="0" smtClean="0"/>
              <a:t>0</a:t>
            </a:r>
            <a:r>
              <a:rPr lang="en-US" sz="2400" dirty="0" smtClean="0"/>
              <a:t> = 1.067  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514600"/>
            <a:ext cx="7543800" cy="36115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0F6AAD-F7BC-478D-B2B1-AA7C5171F282}" type="datetime1">
              <a:rPr lang="en-US" smtClean="0"/>
              <a:pPr>
                <a:defRPr/>
              </a:pPr>
              <a:t>3/2/2011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5502D9-B2C9-498F-A738-BDA32AD82FC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025" name="Object 1"/>
          <p:cNvGraphicFramePr>
            <a:graphicFrameLocks noChangeAspect="1"/>
          </p:cNvGraphicFramePr>
          <p:nvPr/>
        </p:nvGraphicFramePr>
        <p:xfrm>
          <a:off x="1981200" y="2286000"/>
          <a:ext cx="5532637" cy="3856932"/>
        </p:xfrm>
        <a:graphic>
          <a:graphicData uri="http://schemas.openxmlformats.org/presentationml/2006/ole">
            <p:oleObj spid="_x0000_s1025" name="Photo Editor Photo" r:id="rId3" imgW="8666667" imgH="5714286" progId="MSPhotoEd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524000"/>
          </a:xfrm>
        </p:spPr>
        <p:txBody>
          <a:bodyPr/>
          <a:lstStyle/>
          <a:p>
            <a:r>
              <a:rPr lang="en-US" sz="3200" dirty="0" smtClean="0"/>
              <a:t>Von </a:t>
            </a:r>
            <a:r>
              <a:rPr lang="en-US" sz="3200" dirty="0" err="1" smtClean="0"/>
              <a:t>Mises</a:t>
            </a:r>
            <a:r>
              <a:rPr lang="en-US" sz="3200" dirty="0" smtClean="0"/>
              <a:t> Stress = 245 MPa at x = 24.4 cm, y = 0</a:t>
            </a:r>
            <a:br>
              <a:rPr lang="en-US" sz="3200" dirty="0" smtClean="0"/>
            </a:br>
            <a:r>
              <a:rPr lang="en-US" sz="2400" dirty="0" smtClean="0"/>
              <a:t>  </a:t>
            </a:r>
            <a:br>
              <a:rPr lang="en-US" sz="2400" dirty="0" smtClean="0"/>
            </a:br>
            <a:r>
              <a:rPr lang="en-US" sz="2400" dirty="0" err="1" smtClean="0"/>
              <a:t>F</a:t>
            </a:r>
            <a:r>
              <a:rPr lang="en-US" sz="2400" baseline="-25000" dirty="0" err="1" smtClean="0"/>
              <a:t>x</a:t>
            </a:r>
            <a:r>
              <a:rPr lang="en-US" sz="2400" dirty="0" smtClean="0"/>
              <a:t> = (1.36+4.14) = 5.50 kN/m; </a:t>
            </a:r>
            <a:r>
              <a:rPr lang="en-US" sz="2400" dirty="0" err="1" smtClean="0"/>
              <a:t>F</a:t>
            </a:r>
            <a:r>
              <a:rPr lang="en-US" sz="2400" baseline="-25000" dirty="0" err="1" smtClean="0"/>
              <a:t>y</a:t>
            </a:r>
            <a:r>
              <a:rPr lang="en-US" sz="2400" dirty="0" smtClean="0"/>
              <a:t> = (0.06-3.65) = -3.59 kN/m 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0F6AAD-F7BC-478D-B2B1-AA7C5171F282}" type="datetime1">
              <a:rPr lang="en-US" smtClean="0"/>
              <a:pPr>
                <a:defRPr/>
              </a:pPr>
              <a:t>3/2/2011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5502D9-B2C9-498F-A738-BDA32AD82FCD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3011" name="Object 3"/>
          <p:cNvGraphicFramePr>
            <a:graphicFrameLocks noChangeAspect="1"/>
          </p:cNvGraphicFramePr>
          <p:nvPr/>
        </p:nvGraphicFramePr>
        <p:xfrm>
          <a:off x="1524000" y="2819400"/>
          <a:ext cx="5943600" cy="2809875"/>
        </p:xfrm>
        <a:graphic>
          <a:graphicData uri="http://schemas.openxmlformats.org/presentationml/2006/ole">
            <p:oleObj spid="_x0000_s43011" name="Photo Editor Photo" r:id="rId3" imgW="12095238" imgH="5714286" progId="MSPhotoEd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en-US" sz="3200" dirty="0" smtClean="0"/>
              <a:t>Deformation, Magnified Twentyfold</a:t>
            </a:r>
            <a:br>
              <a:rPr lang="en-US" sz="3200" dirty="0" smtClean="0"/>
            </a:br>
            <a:r>
              <a:rPr lang="en-US" sz="2400" dirty="0" smtClean="0"/>
              <a:t> </a:t>
            </a:r>
            <a:br>
              <a:rPr lang="en-US" sz="2400" dirty="0" smtClean="0"/>
            </a:br>
            <a:r>
              <a:rPr lang="en-US" sz="2400" dirty="0" smtClean="0"/>
              <a:t>Maximum deformation = 0.27 mm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1449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0F6AAD-F7BC-478D-B2B1-AA7C5171F282}" type="datetime1">
              <a:rPr lang="en-US" smtClean="0"/>
              <a:pPr>
                <a:defRPr/>
              </a:pPr>
              <a:t>3/2/2011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5502D9-B2C9-498F-A738-BDA32AD82FCD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5059" name="Object 3"/>
          <p:cNvGraphicFramePr>
            <a:graphicFrameLocks noChangeAspect="1"/>
          </p:cNvGraphicFramePr>
          <p:nvPr/>
        </p:nvGraphicFramePr>
        <p:xfrm>
          <a:off x="1371599" y="2514600"/>
          <a:ext cx="6286113" cy="2971800"/>
        </p:xfrm>
        <a:graphic>
          <a:graphicData uri="http://schemas.openxmlformats.org/presentationml/2006/ole">
            <p:oleObj spid="_x0000_s45059" name="Photo Editor Photo" r:id="rId3" imgW="12095238" imgH="5714286" progId="MSPhotoEd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2057400"/>
          </a:xfrm>
        </p:spPr>
        <p:txBody>
          <a:bodyPr/>
          <a:lstStyle/>
          <a:p>
            <a:r>
              <a:rPr lang="en-US" sz="3200" dirty="0" smtClean="0"/>
              <a:t>Half Gap = 3.0 cm</a:t>
            </a:r>
            <a:br>
              <a:rPr lang="en-US" sz="3200" dirty="0" smtClean="0"/>
            </a:br>
            <a:r>
              <a:rPr lang="en-US" sz="2400" dirty="0" smtClean="0"/>
              <a:t>      </a:t>
            </a:r>
            <a:br>
              <a:rPr lang="en-US" sz="2400" dirty="0" smtClean="0"/>
            </a:br>
            <a:r>
              <a:rPr lang="en-US" sz="2400" dirty="0" smtClean="0"/>
              <a:t>Von </a:t>
            </a:r>
            <a:r>
              <a:rPr lang="en-US" sz="2400" dirty="0" err="1" smtClean="0"/>
              <a:t>Mises</a:t>
            </a:r>
            <a:r>
              <a:rPr lang="en-US" sz="2400" dirty="0" smtClean="0"/>
              <a:t> Stress = 306 MPa at x = 33.3 cm, y = 0</a:t>
            </a:r>
            <a:br>
              <a:rPr lang="en-US" sz="2400" dirty="0" smtClean="0"/>
            </a:br>
            <a:r>
              <a:rPr lang="en-US" sz="2400" dirty="0" err="1" smtClean="0"/>
              <a:t>F</a:t>
            </a:r>
            <a:r>
              <a:rPr lang="en-US" sz="2400" baseline="-25000" dirty="0" err="1" smtClean="0"/>
              <a:t>x</a:t>
            </a:r>
            <a:r>
              <a:rPr lang="en-US" sz="2400" dirty="0" smtClean="0"/>
              <a:t> = 7.24 kN/m; </a:t>
            </a:r>
            <a:r>
              <a:rPr lang="en-US" sz="2400" dirty="0" err="1" smtClean="0"/>
              <a:t>F</a:t>
            </a:r>
            <a:r>
              <a:rPr lang="en-US" sz="2400" baseline="-25000" dirty="0" err="1" smtClean="0"/>
              <a:t>y</a:t>
            </a:r>
            <a:r>
              <a:rPr lang="en-US" sz="2400" dirty="0" smtClean="0"/>
              <a:t> = -5.08 kN/m</a:t>
            </a:r>
            <a:br>
              <a:rPr lang="en-US" sz="2400" dirty="0" smtClean="0"/>
            </a:br>
            <a:r>
              <a:rPr lang="en-US" sz="2400" dirty="0" smtClean="0"/>
              <a:t>Steel increased from (40 x 20) cm to (50 x 25) cm 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36877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0F6AAD-F7BC-478D-B2B1-AA7C5171F282}" type="datetime1">
              <a:rPr lang="en-US" smtClean="0"/>
              <a:pPr>
                <a:defRPr/>
              </a:pPr>
              <a:t>3/2/2011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5502D9-B2C9-498F-A738-BDA32AD82FCD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9155" name="Object 3"/>
          <p:cNvGraphicFramePr>
            <a:graphicFrameLocks noChangeAspect="1"/>
          </p:cNvGraphicFramePr>
          <p:nvPr/>
        </p:nvGraphicFramePr>
        <p:xfrm>
          <a:off x="1676400" y="2971800"/>
          <a:ext cx="5934075" cy="2781300"/>
        </p:xfrm>
        <a:graphic>
          <a:graphicData uri="http://schemas.openxmlformats.org/presentationml/2006/ole">
            <p:oleObj spid="_x0000_s49155" name="Photo Editor Photo" r:id="rId3" imgW="12193702" imgH="5714286" progId="MSPhotoEd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54162"/>
          </a:xfrm>
        </p:spPr>
        <p:txBody>
          <a:bodyPr/>
          <a:lstStyle/>
          <a:p>
            <a:r>
              <a:rPr lang="en-US" sz="3200" dirty="0" smtClean="0"/>
              <a:t>Half-gap = 3.0 cm</a:t>
            </a:r>
            <a:br>
              <a:rPr lang="en-US" sz="3200" dirty="0" smtClean="0"/>
            </a:br>
            <a:r>
              <a:rPr lang="en-US" sz="2400" dirty="0" smtClean="0"/>
              <a:t> </a:t>
            </a:r>
            <a:br>
              <a:rPr lang="en-US" sz="2400" dirty="0" smtClean="0"/>
            </a:br>
            <a:r>
              <a:rPr lang="en-US" sz="2400" dirty="0" smtClean="0"/>
              <a:t>20x Deformation; Maximum deformation = 0.46 mm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0F6AAD-F7BC-478D-B2B1-AA7C5171F282}" type="datetime1">
              <a:rPr lang="en-US" smtClean="0"/>
              <a:pPr>
                <a:defRPr/>
              </a:pPr>
              <a:t>3/2/2011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5502D9-B2C9-498F-A738-BDA32AD82FC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018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0181" name="Object 5"/>
          <p:cNvGraphicFramePr>
            <a:graphicFrameLocks noChangeAspect="1"/>
          </p:cNvGraphicFramePr>
          <p:nvPr/>
        </p:nvGraphicFramePr>
        <p:xfrm>
          <a:off x="1600200" y="2809875"/>
          <a:ext cx="6096000" cy="2881923"/>
        </p:xfrm>
        <a:graphic>
          <a:graphicData uri="http://schemas.openxmlformats.org/presentationml/2006/ole">
            <p:oleObj spid="_x0000_s50181" name="Photo Editor Photo" r:id="rId3" imgW="12095238" imgH="5714286" progId="MSPhotoEd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54162"/>
          </a:xfrm>
        </p:spPr>
        <p:txBody>
          <a:bodyPr/>
          <a:lstStyle/>
          <a:p>
            <a:r>
              <a:rPr lang="en-US" sz="3200" dirty="0" smtClean="0"/>
              <a:t>Power Density with 1.5 &amp; 3.0 cm Half-Gap</a:t>
            </a:r>
            <a:br>
              <a:rPr lang="en-US" sz="3200" dirty="0" smtClean="0"/>
            </a:br>
            <a:r>
              <a:rPr lang="en-US" sz="3200" dirty="0" smtClean="0"/>
              <a:t>40 cm slab at end of 10 T dipole 6 meters long</a:t>
            </a:r>
          </a:p>
        </p:txBody>
      </p:sp>
      <p:sp>
        <p:nvSpPr>
          <p:cNvPr id="9219" name="Text Placeholder 6"/>
          <p:cNvSpPr>
            <a:spLocks noGrp="1"/>
          </p:cNvSpPr>
          <p:nvPr>
            <p:ph type="body" idx="1"/>
          </p:nvPr>
        </p:nvSpPr>
        <p:spPr>
          <a:xfrm>
            <a:off x="457200" y="1981201"/>
            <a:ext cx="4040188" cy="1219200"/>
          </a:xfrm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b="0" dirty="0" smtClean="0"/>
              <a:t>Half gap = 1.5 cm</a:t>
            </a:r>
          </a:p>
          <a:p>
            <a:pPr algn="ctr">
              <a:spcBef>
                <a:spcPct val="0"/>
              </a:spcBef>
            </a:pPr>
            <a:r>
              <a:rPr lang="en-US" b="0" dirty="0" smtClean="0"/>
              <a:t>Absorber radius = 2.78 cm</a:t>
            </a:r>
          </a:p>
          <a:p>
            <a:pPr algn="ctr">
              <a:spcBef>
                <a:spcPct val="0"/>
              </a:spcBef>
            </a:pPr>
            <a:r>
              <a:rPr lang="en-US" b="0" dirty="0" smtClean="0"/>
              <a:t>Center = 21.6 cm  </a:t>
            </a:r>
          </a:p>
        </p:txBody>
      </p:sp>
      <p:sp>
        <p:nvSpPr>
          <p:cNvPr id="9220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4645025" y="1981200"/>
            <a:ext cx="4041775" cy="1219201"/>
          </a:xfrm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b="0" dirty="0" smtClean="0"/>
              <a:t>Half gap = 3.0 cm</a:t>
            </a:r>
          </a:p>
          <a:p>
            <a:pPr algn="ctr">
              <a:spcBef>
                <a:spcPct val="0"/>
              </a:spcBef>
            </a:pPr>
            <a:r>
              <a:rPr lang="en-US" b="0" dirty="0" smtClean="0"/>
              <a:t>Absorber radius = 4.90 cm</a:t>
            </a:r>
          </a:p>
          <a:p>
            <a:pPr algn="ctr">
              <a:spcBef>
                <a:spcPct val="0"/>
              </a:spcBef>
            </a:pPr>
            <a:r>
              <a:rPr lang="en-US" b="0" dirty="0" smtClean="0"/>
              <a:t>Center = 26.5 cm</a:t>
            </a:r>
          </a:p>
        </p:txBody>
      </p:sp>
      <p:sp>
        <p:nvSpPr>
          <p:cNvPr id="9221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278A1B2-F1F5-4965-B8DF-8DDE5562D437}" type="datetime1">
              <a:rPr lang="en-US"/>
              <a:pPr/>
              <a:t>3/2/2011</a:t>
            </a:fld>
            <a:endParaRPr lang="en-US"/>
          </a:p>
        </p:txBody>
      </p:sp>
      <p:sp>
        <p:nvSpPr>
          <p:cNvPr id="9222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2F1F4D5-70A6-40EA-BF65-17BA966B1685}" type="slidenum">
              <a:rPr lang="en-US"/>
              <a:pPr/>
              <a:t>16</a:t>
            </a:fld>
            <a:endParaRPr lang="en-US"/>
          </a:p>
        </p:txBody>
      </p:sp>
      <p:pic>
        <p:nvPicPr>
          <p:cNvPr id="9224" name="Content Placeholder 7" descr="hg15_slice_XY_M11.pdf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22153" r="5538"/>
          <a:stretch>
            <a:fillRect/>
          </a:stretch>
        </p:blipFill>
        <p:spPr>
          <a:xfrm>
            <a:off x="457200" y="3381004"/>
            <a:ext cx="3523424" cy="2903218"/>
          </a:xfrm>
        </p:spPr>
      </p:pic>
      <p:pic>
        <p:nvPicPr>
          <p:cNvPr id="11" name="Content Placeholder 5" descr="hg30_slice_XY_M11.pdf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 t="22153" r="5538"/>
          <a:stretch>
            <a:fillRect/>
          </a:stretch>
        </p:blipFill>
        <p:spPr>
          <a:xfrm>
            <a:off x="4690268" y="3381005"/>
            <a:ext cx="3522848" cy="290321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5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838200"/>
          </a:xfrm>
        </p:spPr>
        <p:txBody>
          <a:bodyPr/>
          <a:lstStyle/>
          <a:p>
            <a:r>
              <a:rPr lang="en-US" sz="3200" dirty="0" smtClean="0"/>
              <a:t>Power Density with 50 &amp; 75 mm Half Gap</a:t>
            </a:r>
          </a:p>
        </p:txBody>
      </p:sp>
      <p:sp>
        <p:nvSpPr>
          <p:cNvPr id="9219" name="Text Placeholder 6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4040188" cy="1295400"/>
          </a:xfrm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b="0" dirty="0" smtClean="0"/>
              <a:t>Half gap = 5.0 cm</a:t>
            </a:r>
          </a:p>
          <a:p>
            <a:pPr algn="ctr">
              <a:spcBef>
                <a:spcPct val="0"/>
              </a:spcBef>
            </a:pPr>
            <a:r>
              <a:rPr lang="en-US" b="0" dirty="0" smtClean="0"/>
              <a:t>Absorber radius = 7.11 cm</a:t>
            </a:r>
          </a:p>
          <a:p>
            <a:pPr algn="ctr">
              <a:spcBef>
                <a:spcPct val="0"/>
              </a:spcBef>
            </a:pPr>
            <a:r>
              <a:rPr lang="en-US" b="0" dirty="0" smtClean="0"/>
              <a:t>Center = 35.3 cm</a:t>
            </a:r>
          </a:p>
        </p:txBody>
      </p:sp>
      <p:sp>
        <p:nvSpPr>
          <p:cNvPr id="9220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4645025" y="1676400"/>
            <a:ext cx="4041775" cy="1295400"/>
          </a:xfrm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b="0" dirty="0" smtClean="0"/>
              <a:t>Half gap = 7.5 cm</a:t>
            </a:r>
          </a:p>
          <a:p>
            <a:pPr algn="ctr">
              <a:spcBef>
                <a:spcPct val="0"/>
              </a:spcBef>
            </a:pPr>
            <a:r>
              <a:rPr lang="en-US" b="0" dirty="0" smtClean="0"/>
              <a:t>Absorber radius = 11.07 cm</a:t>
            </a:r>
          </a:p>
          <a:p>
            <a:pPr algn="ctr">
              <a:spcBef>
                <a:spcPct val="0"/>
              </a:spcBef>
            </a:pPr>
            <a:r>
              <a:rPr lang="en-US" b="0" dirty="0" smtClean="0"/>
              <a:t>Center = 46.3 cm</a:t>
            </a:r>
          </a:p>
        </p:txBody>
      </p:sp>
      <p:sp>
        <p:nvSpPr>
          <p:cNvPr id="9221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278A1B2-F1F5-4965-B8DF-8DDE5562D437}" type="datetime1">
              <a:rPr lang="en-US"/>
              <a:pPr/>
              <a:t>3/2/2011</a:t>
            </a:fld>
            <a:endParaRPr lang="en-US"/>
          </a:p>
        </p:txBody>
      </p:sp>
      <p:sp>
        <p:nvSpPr>
          <p:cNvPr id="9222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2F1F4D5-70A6-40EA-BF65-17BA966B1685}" type="slidenum">
              <a:rPr lang="en-US"/>
              <a:pPr/>
              <a:t>17</a:t>
            </a:fld>
            <a:endParaRPr lang="en-US"/>
          </a:p>
        </p:txBody>
      </p:sp>
      <p:pic>
        <p:nvPicPr>
          <p:cNvPr id="12" name="Content Placeholder 5" descr="hg50_slice_XY_M11.pdf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22153" r="5538"/>
          <a:stretch>
            <a:fillRect/>
          </a:stretch>
        </p:blipFill>
        <p:spPr>
          <a:xfrm>
            <a:off x="357733" y="3200400"/>
            <a:ext cx="3829493" cy="3155950"/>
          </a:xfrm>
        </p:spPr>
      </p:pic>
      <p:pic>
        <p:nvPicPr>
          <p:cNvPr id="13" name="Content Placeholder 6" descr="hg75_slice_XY_M11.pdf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 t="22153" r="5538"/>
          <a:stretch>
            <a:fillRect/>
          </a:stretch>
        </p:blipFill>
        <p:spPr>
          <a:xfrm>
            <a:off x="4662012" y="3200400"/>
            <a:ext cx="3829505" cy="3155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E66AF7-D361-4C66-845C-AA05F504C835}" type="datetime1">
              <a:rPr lang="en-US" smtClean="0"/>
              <a:pPr>
                <a:defRPr/>
              </a:pPr>
              <a:t>3/2/2011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E1CD12-83F5-4622-9C14-512A0AED589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5363" y="533400"/>
            <a:ext cx="7200280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54162"/>
          </a:xfrm>
        </p:spPr>
        <p:txBody>
          <a:bodyPr/>
          <a:lstStyle/>
          <a:p>
            <a:r>
              <a:rPr lang="en-US" sz="3200" dirty="0" smtClean="0"/>
              <a:t>Power Density with Half-Gap = 15 mm</a:t>
            </a:r>
            <a:br>
              <a:rPr lang="en-US" sz="3200" dirty="0" smtClean="0"/>
            </a:br>
            <a:r>
              <a:rPr lang="en-US" sz="3200" dirty="0" smtClean="0"/>
              <a:t>with absorber larger &amp; further away from beam</a:t>
            </a:r>
          </a:p>
        </p:txBody>
      </p:sp>
      <p:sp>
        <p:nvSpPr>
          <p:cNvPr id="9219" name="Text Placeholder 6"/>
          <p:cNvSpPr>
            <a:spLocks noGrp="1"/>
          </p:cNvSpPr>
          <p:nvPr>
            <p:ph type="body" idx="1"/>
          </p:nvPr>
        </p:nvSpPr>
        <p:spPr>
          <a:xfrm>
            <a:off x="457200" y="2057400"/>
            <a:ext cx="4040188" cy="990600"/>
          </a:xfrm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b="0" dirty="0" smtClean="0"/>
              <a:t>Absorber radius = 2.78 cm</a:t>
            </a:r>
          </a:p>
          <a:p>
            <a:pPr algn="ctr">
              <a:spcBef>
                <a:spcPct val="0"/>
              </a:spcBef>
            </a:pPr>
            <a:r>
              <a:rPr lang="en-US" b="0" dirty="0" smtClean="0"/>
              <a:t>Center = 21.6 cm  </a:t>
            </a:r>
          </a:p>
        </p:txBody>
      </p:sp>
      <p:sp>
        <p:nvSpPr>
          <p:cNvPr id="9220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4645025" y="2057400"/>
            <a:ext cx="4041775" cy="990600"/>
          </a:xfrm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b="0" dirty="0" smtClean="0"/>
              <a:t>Absorber radius = 4.90 cm</a:t>
            </a:r>
          </a:p>
          <a:p>
            <a:pPr algn="ctr">
              <a:spcBef>
                <a:spcPct val="0"/>
              </a:spcBef>
            </a:pPr>
            <a:r>
              <a:rPr lang="en-US" b="0" dirty="0" smtClean="0"/>
              <a:t>Center = 26.5 cm </a:t>
            </a:r>
          </a:p>
        </p:txBody>
      </p:sp>
      <p:sp>
        <p:nvSpPr>
          <p:cNvPr id="9221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278A1B2-F1F5-4965-B8DF-8DDE5562D437}" type="datetime1">
              <a:rPr lang="en-US"/>
              <a:pPr/>
              <a:t>3/2/2011</a:t>
            </a:fld>
            <a:endParaRPr lang="en-US"/>
          </a:p>
        </p:txBody>
      </p:sp>
      <p:sp>
        <p:nvSpPr>
          <p:cNvPr id="9222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2F1F4D5-70A6-40EA-BF65-17BA966B1685}" type="slidenum">
              <a:rPr lang="en-US"/>
              <a:pPr/>
              <a:t>19</a:t>
            </a:fld>
            <a:endParaRPr lang="en-US"/>
          </a:p>
        </p:txBody>
      </p:sp>
      <p:pic>
        <p:nvPicPr>
          <p:cNvPr id="9223" name="Content Placeholder 5" descr="hg15_XY_modified_M11.pdf"/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 t="22153" r="5538"/>
          <a:stretch>
            <a:fillRect/>
          </a:stretch>
        </p:blipFill>
        <p:spPr>
          <a:xfrm>
            <a:off x="4730725" y="3048000"/>
            <a:ext cx="3795466" cy="3127375"/>
          </a:xfrm>
        </p:spPr>
      </p:pic>
      <p:pic>
        <p:nvPicPr>
          <p:cNvPr id="9224" name="Content Placeholder 7" descr="hg15_slice_XY_M11.pdf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22153" r="5538"/>
          <a:stretch>
            <a:fillRect/>
          </a:stretch>
        </p:blipFill>
        <p:spPr>
          <a:xfrm>
            <a:off x="577043" y="3048000"/>
            <a:ext cx="3795467" cy="31273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Desired Field Profile of Target Magnet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0F6AAD-F7BC-478D-B2B1-AA7C5171F282}" type="datetime1">
              <a:rPr lang="en-US" smtClean="0"/>
              <a:pPr>
                <a:defRPr/>
              </a:pPr>
              <a:t>3/2/2011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5502D9-B2C9-498F-A738-BDA32AD82FC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417638"/>
            <a:ext cx="6172200" cy="493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5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838200"/>
          </a:xfrm>
        </p:spPr>
        <p:txBody>
          <a:bodyPr/>
          <a:lstStyle/>
          <a:p>
            <a:r>
              <a:rPr lang="en-US" sz="3200" dirty="0" smtClean="0"/>
              <a:t>Half-Gap = 30 mm with modified absorber</a:t>
            </a:r>
          </a:p>
        </p:txBody>
      </p:sp>
      <p:sp>
        <p:nvSpPr>
          <p:cNvPr id="9219" name="Text Placeholder 6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4040188" cy="838200"/>
          </a:xfrm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b="0" dirty="0" smtClean="0"/>
              <a:t>Absorber radius = 4.65 cm</a:t>
            </a:r>
          </a:p>
          <a:p>
            <a:pPr algn="ctr">
              <a:spcBef>
                <a:spcPct val="0"/>
              </a:spcBef>
            </a:pPr>
            <a:r>
              <a:rPr lang="en-US" b="0" dirty="0" smtClean="0"/>
              <a:t>Center = 28.7 cm  </a:t>
            </a:r>
          </a:p>
        </p:txBody>
      </p:sp>
      <p:sp>
        <p:nvSpPr>
          <p:cNvPr id="9220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4645025" y="1752600"/>
            <a:ext cx="4041775" cy="838200"/>
          </a:xfrm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b="0" dirty="0" smtClean="0"/>
              <a:t>Absorber radius = 7.54 cm</a:t>
            </a:r>
          </a:p>
          <a:p>
            <a:pPr algn="ctr">
              <a:spcBef>
                <a:spcPct val="0"/>
              </a:spcBef>
            </a:pPr>
            <a:r>
              <a:rPr lang="en-US" b="0" dirty="0" smtClean="0"/>
              <a:t>Center = 36.2 cm </a:t>
            </a:r>
          </a:p>
        </p:txBody>
      </p:sp>
      <p:sp>
        <p:nvSpPr>
          <p:cNvPr id="9221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278A1B2-F1F5-4965-B8DF-8DDE5562D437}" type="datetime1">
              <a:rPr lang="en-US"/>
              <a:pPr/>
              <a:t>3/2/2011</a:t>
            </a:fld>
            <a:endParaRPr lang="en-US"/>
          </a:p>
        </p:txBody>
      </p:sp>
      <p:sp>
        <p:nvSpPr>
          <p:cNvPr id="9222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2F1F4D5-70A6-40EA-BF65-17BA966B1685}" type="slidenum">
              <a:rPr lang="en-US"/>
              <a:pPr/>
              <a:t>20</a:t>
            </a:fld>
            <a:endParaRPr lang="en-US"/>
          </a:p>
        </p:txBody>
      </p:sp>
      <p:pic>
        <p:nvPicPr>
          <p:cNvPr id="11" name="Content Placeholder 5" descr="hg30_slice_XY_M11.pdf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5538" r="5538" b="5538"/>
          <a:stretch>
            <a:fillRect/>
          </a:stretch>
        </p:blipFill>
        <p:spPr>
          <a:xfrm>
            <a:off x="584741" y="2743201"/>
            <a:ext cx="3717266" cy="3432738"/>
          </a:xfrm>
        </p:spPr>
      </p:pic>
      <p:pic>
        <p:nvPicPr>
          <p:cNvPr id="12" name="Content Placeholder 5" descr="hg30_XY_modified_M11.pdf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 t="5538" r="5538" b="5538"/>
          <a:stretch>
            <a:fillRect/>
          </a:stretch>
        </p:blipFill>
        <p:spPr>
          <a:xfrm>
            <a:off x="4645025" y="2743200"/>
            <a:ext cx="3796566" cy="343273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600200"/>
          </a:xfrm>
        </p:spPr>
        <p:txBody>
          <a:bodyPr/>
          <a:lstStyle/>
          <a:p>
            <a:r>
              <a:rPr lang="el-GR" sz="3200" dirty="0" smtClean="0"/>
              <a:t>σ</a:t>
            </a:r>
            <a:r>
              <a:rPr lang="en-US" sz="3200" baseline="-25000" dirty="0" smtClean="0"/>
              <a:t>Von </a:t>
            </a:r>
            <a:r>
              <a:rPr lang="en-US" sz="3200" baseline="-25000" dirty="0" err="1" smtClean="0"/>
              <a:t>Mises</a:t>
            </a:r>
            <a:r>
              <a:rPr lang="en-US" sz="3200" dirty="0" smtClean="0"/>
              <a:t> = 346 MPa at x = 31.4 cm, y = 0</a:t>
            </a:r>
            <a:br>
              <a:rPr lang="en-US" sz="3200" dirty="0" smtClean="0"/>
            </a:br>
            <a:r>
              <a:rPr lang="en-US" sz="2400" dirty="0" smtClean="0"/>
              <a:t> </a:t>
            </a:r>
            <a:br>
              <a:rPr lang="en-US" sz="2400" dirty="0" smtClean="0"/>
            </a:br>
            <a:r>
              <a:rPr lang="en-US" sz="2400" dirty="0" smtClean="0"/>
              <a:t>Absorber radius increased from 2.78 cm to 4.90 cm</a:t>
            </a:r>
            <a:br>
              <a:rPr lang="en-US" sz="2400" dirty="0" smtClean="0"/>
            </a:br>
            <a:r>
              <a:rPr lang="en-US" sz="2400" dirty="0" smtClean="0"/>
              <a:t>Center of absorber moved 4.9 cm from 21.6 cm to 26.5 cm  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39925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0F6AAD-F7BC-478D-B2B1-AA7C5171F282}" type="datetime1">
              <a:rPr lang="en-US" smtClean="0"/>
              <a:pPr>
                <a:defRPr/>
              </a:pPr>
              <a:t>3/2/2011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5502D9-B2C9-498F-A738-BDA32AD82FCD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8131" name="Object 3"/>
          <p:cNvGraphicFramePr>
            <a:graphicFrameLocks noChangeAspect="1"/>
          </p:cNvGraphicFramePr>
          <p:nvPr/>
        </p:nvGraphicFramePr>
        <p:xfrm>
          <a:off x="1524000" y="3048000"/>
          <a:ext cx="5943600" cy="2809875"/>
        </p:xfrm>
        <a:graphic>
          <a:graphicData uri="http://schemas.openxmlformats.org/presentationml/2006/ole">
            <p:oleObj spid="_x0000_s48131" name="Photo Editor Photo" r:id="rId3" imgW="12095238" imgH="5714286" progId="MSPhotoEd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5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838200"/>
          </a:xfrm>
        </p:spPr>
        <p:txBody>
          <a:bodyPr/>
          <a:lstStyle/>
          <a:p>
            <a:r>
              <a:rPr lang="en-US" sz="3200" dirty="0" smtClean="0"/>
              <a:t>Half-Gap = 30 mm with modified absorber</a:t>
            </a:r>
          </a:p>
        </p:txBody>
      </p:sp>
      <p:sp>
        <p:nvSpPr>
          <p:cNvPr id="9219" name="Text Placeholder 6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4040188" cy="838200"/>
          </a:xfrm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b="0" dirty="0" smtClean="0"/>
              <a:t>Absorber radius = 4.65 cm</a:t>
            </a:r>
          </a:p>
          <a:p>
            <a:pPr algn="ctr">
              <a:spcBef>
                <a:spcPct val="0"/>
              </a:spcBef>
            </a:pPr>
            <a:r>
              <a:rPr lang="en-US" b="0" dirty="0" smtClean="0"/>
              <a:t>Center = 28.7 cm  </a:t>
            </a:r>
          </a:p>
        </p:txBody>
      </p:sp>
      <p:sp>
        <p:nvSpPr>
          <p:cNvPr id="9220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4645025" y="1752600"/>
            <a:ext cx="4041775" cy="838200"/>
          </a:xfrm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b="0" dirty="0" smtClean="0"/>
              <a:t>Absorber radius = 7.54 cm</a:t>
            </a:r>
          </a:p>
          <a:p>
            <a:pPr algn="ctr">
              <a:spcBef>
                <a:spcPct val="0"/>
              </a:spcBef>
            </a:pPr>
            <a:r>
              <a:rPr lang="en-US" b="0" dirty="0" smtClean="0"/>
              <a:t>Center = 36.2 cm </a:t>
            </a:r>
          </a:p>
        </p:txBody>
      </p:sp>
      <p:sp>
        <p:nvSpPr>
          <p:cNvPr id="9221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278A1B2-F1F5-4965-B8DF-8DDE5562D437}" type="datetime1">
              <a:rPr lang="en-US"/>
              <a:pPr/>
              <a:t>3/2/2011</a:t>
            </a:fld>
            <a:endParaRPr lang="en-US"/>
          </a:p>
        </p:txBody>
      </p:sp>
      <p:sp>
        <p:nvSpPr>
          <p:cNvPr id="9222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2F1F4D5-70A6-40EA-BF65-17BA966B1685}" type="slidenum">
              <a:rPr lang="en-US"/>
              <a:pPr/>
              <a:t>22</a:t>
            </a:fld>
            <a:endParaRPr lang="en-US"/>
          </a:p>
        </p:txBody>
      </p:sp>
      <p:pic>
        <p:nvPicPr>
          <p:cNvPr id="13" name="Content Placeholder 5" descr="hg15_slit_XY_modified_M11.pdf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22153" b="5538"/>
          <a:stretch>
            <a:fillRect/>
          </a:stretch>
        </p:blipFill>
        <p:spPr>
          <a:xfrm>
            <a:off x="457199" y="3346718"/>
            <a:ext cx="3839413" cy="2776243"/>
          </a:xfrm>
        </p:spPr>
      </p:pic>
      <p:pic>
        <p:nvPicPr>
          <p:cNvPr id="14" name="Content Placeholder 5" descr="hg30_slit_XY_modified_M11.pdf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 t="27691" b="5538"/>
          <a:stretch>
            <a:fillRect/>
          </a:stretch>
        </p:blipFill>
        <p:spPr>
          <a:xfrm>
            <a:off x="4645025" y="3424228"/>
            <a:ext cx="4041775" cy="269873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143000"/>
          </a:xfrm>
        </p:spPr>
        <p:txBody>
          <a:bodyPr/>
          <a:lstStyle/>
          <a:p>
            <a:r>
              <a:rPr lang="en-US" smtClean="0"/>
              <a:t>Power Deposited in the OMD</a:t>
            </a:r>
            <a:br>
              <a:rPr lang="en-US" smtClean="0"/>
            </a:br>
            <a:r>
              <a:rPr lang="en-US" sz="2800" smtClean="0"/>
              <a:t> (Hg1.5_W26.479 case with slit in the right tungsten rod)  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3777615"/>
        </p:xfrm>
        <a:graphic>
          <a:graphicData uri="http://schemas.openxmlformats.org/drawingml/2006/table">
            <a:tbl>
              <a:tblPr/>
              <a:tblGrid>
                <a:gridCol w="3200400"/>
                <a:gridCol w="50292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Component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Power Deposition (W)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Superconducting Coil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0.72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Iron (supporting structure)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4.11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Tungsten Rod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63.7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Vacuum Chamber in the Dipole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1.3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Vacuum chamber downstream the Dipole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222.8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Vacuum chamber upstream the Dipole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8.6*10</a:t>
                      </a:r>
                      <a:r>
                        <a:rPr kumimoji="0" lang="en-US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-6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Total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293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5632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FD4DF8D-FEFB-49C1-8CDC-DF624AC7FC9D}" type="datetime1">
              <a:rPr lang="en-US"/>
              <a:pPr/>
              <a:t>3/2/2011</a:t>
            </a:fld>
            <a:endParaRPr lang="en-US"/>
          </a:p>
        </p:txBody>
      </p:sp>
      <p:sp>
        <p:nvSpPr>
          <p:cNvPr id="2563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A2795CA-550D-4435-8A67-035F83729478}" type="slidenum">
              <a:rPr lang="en-US"/>
              <a:pPr/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600200"/>
          </a:xfrm>
        </p:spPr>
        <p:txBody>
          <a:bodyPr/>
          <a:lstStyle/>
          <a:p>
            <a:r>
              <a:rPr lang="en-US" sz="3200" dirty="0" smtClean="0"/>
              <a:t>“</a:t>
            </a:r>
            <a:r>
              <a:rPr lang="en-US" sz="3200" dirty="0" err="1" smtClean="0"/>
              <a:t>C”Magnet</a:t>
            </a:r>
            <a:r>
              <a:rPr lang="en-US" sz="3200" dirty="0" smtClean="0"/>
              <a:t> (Supported from One </a:t>
            </a:r>
            <a:r>
              <a:rPr lang="en-US" sz="3200" smtClean="0"/>
              <a:t>Side Only)</a:t>
            </a:r>
            <a:r>
              <a:rPr lang="en-US" sz="2400" smtClean="0"/>
              <a:t>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l-GR" sz="2400" dirty="0" smtClean="0"/>
              <a:t>σ</a:t>
            </a:r>
            <a:r>
              <a:rPr lang="en-US" sz="2400" baseline="-25000" dirty="0" smtClean="0"/>
              <a:t>Von </a:t>
            </a:r>
            <a:r>
              <a:rPr lang="en-US" sz="2400" baseline="-25000" dirty="0" err="1" smtClean="0"/>
              <a:t>Mises</a:t>
            </a:r>
            <a:r>
              <a:rPr lang="en-US" sz="2400" dirty="0" smtClean="0"/>
              <a:t> = 422 MPa at x = -24.4 cm, y = 0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39925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0F6AAD-F7BC-478D-B2B1-AA7C5171F282}" type="datetime1">
              <a:rPr lang="en-US" smtClean="0"/>
              <a:pPr>
                <a:defRPr/>
              </a:pPr>
              <a:t>3/2/2011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5502D9-B2C9-498F-A738-BDA32AD82FCD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3227632"/>
            <a:ext cx="7696200" cy="2582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600200"/>
          </a:xfrm>
        </p:spPr>
        <p:txBody>
          <a:bodyPr/>
          <a:lstStyle/>
          <a:p>
            <a:r>
              <a:rPr lang="en-US" sz="3200" dirty="0" smtClean="0"/>
              <a:t>20x Deformation in “</a:t>
            </a:r>
            <a:r>
              <a:rPr lang="en-US" sz="3200" dirty="0" err="1" smtClean="0"/>
              <a:t>C”Magnet</a:t>
            </a:r>
            <a:r>
              <a:rPr lang="en-US" sz="2400" dirty="0" smtClean="0"/>
              <a:t> 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Maximum deformation = 1.04 mm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39925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0F6AAD-F7BC-478D-B2B1-AA7C5171F282}" type="datetime1">
              <a:rPr lang="en-US" smtClean="0"/>
              <a:pPr>
                <a:defRPr/>
              </a:pPr>
              <a:t>3/2/2011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5502D9-B2C9-498F-A738-BDA32AD82FCD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871106"/>
            <a:ext cx="8229600" cy="2939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5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09600"/>
          </a:xfrm>
        </p:spPr>
        <p:txBody>
          <a:bodyPr/>
          <a:lstStyle/>
          <a:p>
            <a:r>
              <a:rPr lang="en-US" sz="3200" dirty="0" smtClean="0"/>
              <a:t>Field Distribution of 20 Tesla Target Magnet</a:t>
            </a:r>
          </a:p>
        </p:txBody>
      </p:sp>
      <p:sp>
        <p:nvSpPr>
          <p:cNvPr id="9219" name="Text Placeholder 6"/>
          <p:cNvSpPr>
            <a:spLocks noGrp="1"/>
          </p:cNvSpPr>
          <p:nvPr>
            <p:ph type="body" idx="1"/>
          </p:nvPr>
        </p:nvSpPr>
        <p:spPr>
          <a:xfrm>
            <a:off x="457200" y="1066800"/>
            <a:ext cx="2789575" cy="533401"/>
          </a:xfrm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b="0" dirty="0" smtClean="0"/>
              <a:t>Copper &amp; 11 SC coils</a:t>
            </a:r>
          </a:p>
        </p:txBody>
      </p:sp>
      <p:sp>
        <p:nvSpPr>
          <p:cNvPr id="9220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3246775" y="1066800"/>
            <a:ext cx="5508282" cy="533401"/>
          </a:xfrm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b="0" dirty="0" smtClean="0"/>
              <a:t>Peak field seen by superconductor ≈ 16.8 T</a:t>
            </a:r>
          </a:p>
        </p:txBody>
      </p:sp>
      <p:sp>
        <p:nvSpPr>
          <p:cNvPr id="9221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278A1B2-F1F5-4965-B8DF-8DDE5562D437}" type="datetime1">
              <a:rPr lang="en-US"/>
              <a:pPr/>
              <a:t>3/2/2011</a:t>
            </a:fld>
            <a:endParaRPr lang="en-US"/>
          </a:p>
        </p:txBody>
      </p:sp>
      <p:sp>
        <p:nvSpPr>
          <p:cNvPr id="9222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2F1F4D5-70A6-40EA-BF65-17BA966B1685}" type="slidenum">
              <a:rPr lang="en-US"/>
              <a:pPr/>
              <a:t>3</a:t>
            </a:fld>
            <a:endParaRPr lang="en-US"/>
          </a:p>
        </p:txBody>
      </p:sp>
      <p:pic>
        <p:nvPicPr>
          <p:cNvPr id="55297" name="Picture 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l="3429" r="35662"/>
          <a:stretch>
            <a:fillRect/>
          </a:stretch>
        </p:blipFill>
        <p:spPr bwMode="auto">
          <a:xfrm>
            <a:off x="731253" y="1752602"/>
            <a:ext cx="2330916" cy="4373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8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 r="7201"/>
          <a:stretch>
            <a:fillRect/>
          </a:stretch>
        </p:blipFill>
        <p:spPr bwMode="auto">
          <a:xfrm>
            <a:off x="3246775" y="1600201"/>
            <a:ext cx="5508282" cy="4525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Field Profiles of Magnets</a:t>
            </a:r>
            <a:br>
              <a:rPr lang="en-US" sz="3200" dirty="0" smtClean="0"/>
            </a:br>
            <a:r>
              <a:rPr lang="en-US" sz="2400" dirty="0" smtClean="0"/>
              <a:t>Resistive (red); SC (blue); combined (magenta); desired (black)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0F6AAD-F7BC-478D-B2B1-AA7C5171F282}" type="datetime1">
              <a:rPr lang="en-US" smtClean="0"/>
              <a:pPr>
                <a:defRPr/>
              </a:pPr>
              <a:t>3/2/2011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5502D9-B2C9-498F-A738-BDA32AD82FC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8" name="Picture 7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600200"/>
            <a:ext cx="5791200" cy="475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sz="3200" dirty="0" smtClean="0"/>
              <a:t>Max. von </a:t>
            </a:r>
            <a:r>
              <a:rPr lang="en-US" sz="3200" dirty="0" err="1" smtClean="0"/>
              <a:t>Mises</a:t>
            </a:r>
            <a:r>
              <a:rPr lang="en-US" sz="3200" dirty="0" smtClean="0"/>
              <a:t> Stress = 448 MPa in SC Coil #2 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0F6AAD-F7BC-478D-B2B1-AA7C5171F282}" type="datetime1">
              <a:rPr lang="en-US" smtClean="0"/>
              <a:pPr>
                <a:defRPr/>
              </a:pPr>
              <a:t>3/2/2011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5502D9-B2C9-498F-A738-BDA32AD82FC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573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29335" y="1371600"/>
            <a:ext cx="6392689" cy="475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sz="3200" dirty="0" smtClean="0"/>
              <a:t>Maximum Strain = 0.37% in SC #2 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0F6AAD-F7BC-478D-B2B1-AA7C5171F282}" type="datetime1">
              <a:rPr lang="en-US" smtClean="0"/>
              <a:pPr>
                <a:defRPr/>
              </a:pPr>
              <a:t>3/2/2011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5502D9-B2C9-498F-A738-BDA32AD82FC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  </a:t>
            </a: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6702" y="1219200"/>
            <a:ext cx="6779748" cy="504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E66AF7-D361-4C66-845C-AA05F504C835}" type="datetime1">
              <a:rPr lang="en-US" smtClean="0"/>
              <a:pPr>
                <a:defRPr/>
              </a:pPr>
              <a:t>3/2/2011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E1CD12-83F5-4622-9C14-512A0AED589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5264" y="457200"/>
            <a:ext cx="7729640" cy="5899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E66AF7-D361-4C66-845C-AA05F504C835}" type="datetime1">
              <a:rPr lang="en-US" smtClean="0"/>
              <a:pPr>
                <a:defRPr/>
              </a:pPr>
              <a:t>3/2/2011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E1CD12-83F5-4622-9C14-512A0AED589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2823" y="381000"/>
            <a:ext cx="7685377" cy="6165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E66AF7-D361-4C66-845C-AA05F504C835}" type="datetime1">
              <a:rPr lang="en-US" smtClean="0"/>
              <a:pPr>
                <a:defRPr/>
              </a:pPr>
              <a:t>3/2/2011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E1CD12-83F5-4622-9C14-512A0AED589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729" y="533400"/>
            <a:ext cx="7585971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1043</TotalTime>
  <Words>393</Words>
  <Application>Microsoft Office PowerPoint</Application>
  <PresentationFormat>On-screen Show (4:3)</PresentationFormat>
  <Paragraphs>124</Paragraphs>
  <Slides>25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Office Theme</vt:lpstr>
      <vt:lpstr>Photo Editor Photo</vt:lpstr>
      <vt:lpstr>Solenoid Capture Magnet  &amp;  Open-Midplane Dipole Magnet     Windings, Stresses, Deformation &amp; Energy Deposition</vt:lpstr>
      <vt:lpstr>Desired Field Profile of Target Magnet</vt:lpstr>
      <vt:lpstr>Field Distribution of 20 Tesla Target Magnet</vt:lpstr>
      <vt:lpstr>Field Profiles of Magnets Resistive (red); SC (blue); combined (magenta); desired (black)</vt:lpstr>
      <vt:lpstr>Max. von Mises Stress = 448 MPa in SC Coil #2 </vt:lpstr>
      <vt:lpstr>Maximum Strain = 0.37% in SC #2 </vt:lpstr>
      <vt:lpstr>Slide 7</vt:lpstr>
      <vt:lpstr>Slide 8</vt:lpstr>
      <vt:lpstr>Slide 9</vt:lpstr>
      <vt:lpstr>Slide 10</vt:lpstr>
      <vt:lpstr>Open-Midplane Dipole Magnet (First Quadrant)   Half-gap = 1.5 cm; B0 = 10 T @ 200 A/mm2 Field Homogeneity = 0.01% at x = ±1 cm; Bmax/B0 = 1.067  </vt:lpstr>
      <vt:lpstr>Von Mises Stress = 245 MPa at x = 24.4 cm, y = 0    Fx = (1.36+4.14) = 5.50 kN/m; Fy = (0.06-3.65) = -3.59 kN/m </vt:lpstr>
      <vt:lpstr>Deformation, Magnified Twentyfold   Maximum deformation = 0.27 mm</vt:lpstr>
      <vt:lpstr>Half Gap = 3.0 cm        Von Mises Stress = 306 MPa at x = 33.3 cm, y = 0 Fx = 7.24 kN/m; Fy = -5.08 kN/m Steel increased from (40 x 20) cm to (50 x 25) cm </vt:lpstr>
      <vt:lpstr>Half-gap = 3.0 cm   20x Deformation; Maximum deformation = 0.46 mm</vt:lpstr>
      <vt:lpstr>Power Density with 1.5 &amp; 3.0 cm Half-Gap 40 cm slab at end of 10 T dipole 6 meters long</vt:lpstr>
      <vt:lpstr>Power Density with 50 &amp; 75 mm Half Gap</vt:lpstr>
      <vt:lpstr>Slide 18</vt:lpstr>
      <vt:lpstr>Power Density with Half-Gap = 15 mm with absorber larger &amp; further away from beam</vt:lpstr>
      <vt:lpstr>Half-Gap = 30 mm with modified absorber</vt:lpstr>
      <vt:lpstr>σVon Mises = 346 MPa at x = 31.4 cm, y = 0   Absorber radius increased from 2.78 cm to 4.90 cm Center of absorber moved 4.9 cm from 21.6 cm to 26.5 cm  </vt:lpstr>
      <vt:lpstr>Half-Gap = 30 mm with modified absorber</vt:lpstr>
      <vt:lpstr>Power Deposited in the OMD  (Hg1.5_W26.479 case with slit in the right tungsten rod)  </vt:lpstr>
      <vt:lpstr>“C”Magnet (Supported from One Side Only)   σVon Mises = 422 MPa at x = -24.4 cm, y = 0</vt:lpstr>
      <vt:lpstr>20x Deformation in “C”Magnet   Maximum deformation = 1.04 mm</vt:lpstr>
    </vt:vector>
  </TitlesOfParts>
  <Company>UCLA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Density Study for  Open Middleplane Dipole</dc:title>
  <dc:creator>Xiaoping Ding</dc:creator>
  <cp:lastModifiedBy>Weggel</cp:lastModifiedBy>
  <cp:revision>152</cp:revision>
  <dcterms:created xsi:type="dcterms:W3CDTF">2011-02-26T01:20:04Z</dcterms:created>
  <dcterms:modified xsi:type="dcterms:W3CDTF">2011-03-03T02:46:53Z</dcterms:modified>
</cp:coreProperties>
</file>