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70" r:id="rId10"/>
    <p:sldId id="264" r:id="rId11"/>
    <p:sldId id="265" r:id="rId12"/>
    <p:sldId id="271" r:id="rId13"/>
    <p:sldId id="269" r:id="rId14"/>
    <p:sldId id="266" r:id="rId15"/>
    <p:sldId id="267" r:id="rId16"/>
    <p:sldId id="268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6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DF315-4218-446A-90ED-5EFBC5B532AA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A4ACC-4C4D-445B-BD12-052ACAF51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1D9A-D79D-4A59-88B2-AEAAB91C3B1C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EF94-6481-4C07-B8AE-623D268E411F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905C-5075-4A71-862D-7652A06EE0C7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6147-3207-4423-BF59-BE7174305A87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3247-43AA-4DB6-A01C-5FFCBFEA31BF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0958-5708-4ACC-90D4-32EF48745FF3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0C09-5BED-4B86-99AD-E5797F23F18B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94C1-E76A-4C10-B072-29C7326086CB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476F-E494-4D2F-92ED-26258EB7ABCC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38CA-5E27-4814-961F-4BEB0D27B637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AAC6-3D62-4BB1-BD68-7D731C5283EB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AEEC8-6525-486F-B581-2E0B66E511C3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55BE6-0504-4552-9BDE-2A9E91E54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5.jpeg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 little physics about breakdown in HPRF cavities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Jefferson Lab MAP Meeting</a:t>
            </a:r>
          </a:p>
          <a:p>
            <a:r>
              <a:rPr lang="en-US" dirty="0" smtClean="0"/>
              <a:t>Feb 28, 2011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F65B-151F-4E5F-9E3B-6E4F02DE4B85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476F-E494-4D2F-92ED-26258EB7ABCC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381000"/>
            <a:ext cx="304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Frequency shifts down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6" name="Picture 5" descr="PolarizationChargeO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143000"/>
            <a:ext cx="4041321" cy="2514600"/>
          </a:xfrm>
          <a:prstGeom prst="rect">
            <a:avLst/>
          </a:prstGeom>
        </p:spPr>
      </p:pic>
      <p:pic>
        <p:nvPicPr>
          <p:cNvPr id="7" name="Picture 6" descr="calculated PolQ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914400"/>
            <a:ext cx="3886200" cy="2633980"/>
          </a:xfrm>
          <a:prstGeom prst="rect">
            <a:avLst/>
          </a:prstGeom>
        </p:spPr>
      </p:pic>
      <p:pic>
        <p:nvPicPr>
          <p:cNvPr id="8" name="Picture 7" descr="Comparison_Calc_Exp_PO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962400"/>
            <a:ext cx="3429000" cy="23241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38600" y="3962400"/>
            <a:ext cx="4953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Polarization charge = Delta </a:t>
            </a:r>
            <a:r>
              <a:rPr lang="en-US" dirty="0" err="1" smtClean="0"/>
              <a:t>Ccav</a:t>
            </a:r>
            <a:r>
              <a:rPr lang="en-US" dirty="0" smtClean="0"/>
              <a:t>  </a:t>
            </a:r>
            <a:r>
              <a:rPr lang="en-US" dirty="0" err="1" smtClean="0"/>
              <a:t>Vcav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Delta </a:t>
            </a:r>
            <a:r>
              <a:rPr lang="en-US" dirty="0" err="1" smtClean="0"/>
              <a:t>Ccav</a:t>
            </a:r>
            <a:r>
              <a:rPr lang="en-US" dirty="0" smtClean="0"/>
              <a:t> comes from freq shift.</a:t>
            </a:r>
          </a:p>
          <a:p>
            <a:pPr marL="342900" indent="-342900">
              <a:buAutoNum type="arabicPeriod"/>
            </a:pPr>
            <a:r>
              <a:rPr lang="en-US" dirty="0" smtClean="0"/>
              <a:t>Calculated Polarization comes from:</a:t>
            </a:r>
          </a:p>
          <a:p>
            <a:pPr marL="342900" indent="-342900"/>
            <a:r>
              <a:rPr lang="en-US" dirty="0" smtClean="0"/>
              <a:t>	a.  Total number of electrons</a:t>
            </a:r>
          </a:p>
          <a:p>
            <a:pPr marL="342900" indent="-342900"/>
            <a:r>
              <a:rPr lang="en-US" dirty="0" smtClean="0"/>
              <a:t>	      Ne = Delta Joules/ joules for 1 electron</a:t>
            </a:r>
          </a:p>
          <a:p>
            <a:pPr marL="342900" indent="-342900"/>
            <a:r>
              <a:rPr lang="en-US" dirty="0" smtClean="0">
                <a:solidFill>
                  <a:srgbClr val="FF0000"/>
                </a:solidFill>
              </a:rPr>
              <a:t>Agreement ok increasing part.  Mystery at end.</a:t>
            </a:r>
          </a:p>
          <a:p>
            <a:pPr marL="342900" indent="-342900"/>
            <a:r>
              <a:rPr lang="en-US" dirty="0" smtClean="0">
                <a:solidFill>
                  <a:srgbClr val="FF0000"/>
                </a:solidFill>
              </a:rPr>
              <a:t>Frequency stays low, charge decreases.  Happy </a:t>
            </a:r>
          </a:p>
          <a:p>
            <a:pPr marL="342900" indent="-342900"/>
            <a:r>
              <a:rPr lang="en-US" dirty="0" smtClean="0">
                <a:solidFill>
                  <a:srgbClr val="FF0000"/>
                </a:solidFill>
              </a:rPr>
              <a:t>About order of magnitude, unhappy about details.</a:t>
            </a:r>
          </a:p>
          <a:p>
            <a:pPr marL="342900" indent="-342900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5105400" cy="792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Frequency shifts up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94C1-E76A-4C10-B072-29C7326086CB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 descr="Freq_vs_ti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3429000" cy="2495550"/>
          </a:xfrm>
          <a:prstGeom prst="rect">
            <a:avLst/>
          </a:prstGeom>
        </p:spPr>
      </p:pic>
      <p:pic>
        <p:nvPicPr>
          <p:cNvPr id="7" name="Picture 6" descr="HalfPeriod_1150_PS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066800"/>
            <a:ext cx="3429000" cy="2495550"/>
          </a:xfrm>
          <a:prstGeom prst="rect">
            <a:avLst/>
          </a:prstGeom>
        </p:spPr>
      </p:pic>
      <p:pic>
        <p:nvPicPr>
          <p:cNvPr id="8" name="Picture 7" descr="Number of electrons vs time, 1150 ps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886200"/>
            <a:ext cx="3970421" cy="2514600"/>
          </a:xfrm>
          <a:prstGeom prst="rect">
            <a:avLst/>
          </a:prstGeom>
        </p:spPr>
      </p:pic>
      <p:pic>
        <p:nvPicPr>
          <p:cNvPr id="9" name="Picture 8" descr="Table_1150_ps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0" y="1447800"/>
            <a:ext cx="2133600" cy="1654396"/>
          </a:xfrm>
          <a:prstGeom prst="rect">
            <a:avLst/>
          </a:prstGeom>
        </p:spPr>
      </p:pic>
      <p:pic>
        <p:nvPicPr>
          <p:cNvPr id="10" name="Picture 9" descr="Table of measured values for _1150_PS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90950" y="3733800"/>
            <a:ext cx="5048250" cy="23526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90600" y="1676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810 psi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38600" y="24384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1150 psi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94C1-E76A-4C10-B072-29C7326086CB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9699" name="Picture 3" descr="freqVS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790575"/>
            <a:ext cx="59436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/>
          <p:nvPr/>
        </p:nvGrpSpPr>
        <p:grpSpPr>
          <a:xfrm>
            <a:off x="228600" y="1066800"/>
            <a:ext cx="2556510" cy="1981200"/>
            <a:chOff x="228600" y="1066800"/>
            <a:chExt cx="2556510" cy="1981200"/>
          </a:xfrm>
        </p:grpSpPr>
        <p:pic>
          <p:nvPicPr>
            <p:cNvPr id="29698" name="Picture 2" descr="Cavity"/>
            <p:cNvPicPr>
              <a:picLocks noChangeAspect="1" noChangeArrowheads="1"/>
            </p:cNvPicPr>
            <p:nvPr/>
          </p:nvPicPr>
          <p:blipFill>
            <a:blip r:embed="rId3"/>
            <a:srcRect l="28975" t="36774" r="21823" b="20645"/>
            <a:stretch>
              <a:fillRect/>
            </a:stretch>
          </p:blipFill>
          <p:spPr bwMode="auto">
            <a:xfrm>
              <a:off x="228600" y="1371600"/>
              <a:ext cx="2556510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1981200" y="10668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spark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476F-E494-4D2F-92ED-26258EB7ABCC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8" name="Picture 4" descr="jMIITgrap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81000"/>
            <a:ext cx="34290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Rectangle 48"/>
          <p:cNvSpPr/>
          <p:nvPr/>
        </p:nvSpPr>
        <p:spPr>
          <a:xfrm>
            <a:off x="3962400" y="3048001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dW</a:t>
            </a:r>
            <a:r>
              <a:rPr lang="en-US" dirty="0" smtClean="0"/>
              <a:t> =    j(t)</a:t>
            </a:r>
            <a:r>
              <a:rPr lang="en-US" baseline="30000" dirty="0" smtClean="0"/>
              <a:t>2</a:t>
            </a:r>
            <a:r>
              <a:rPr lang="en-US" dirty="0" smtClean="0"/>
              <a:t> /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(T) </a:t>
            </a:r>
            <a:r>
              <a:rPr lang="en-US" dirty="0" err="1" smtClean="0"/>
              <a:t>dt</a:t>
            </a:r>
            <a:r>
              <a:rPr lang="en-US" dirty="0" smtClean="0"/>
              <a:t>  </a:t>
            </a:r>
            <a:r>
              <a:rPr lang="en-US" dirty="0" err="1" smtClean="0"/>
              <a:t>dV</a:t>
            </a:r>
            <a:r>
              <a:rPr lang="en-US" dirty="0" smtClean="0"/>
              <a:t> – Cooling  =  C(T) Rho </a:t>
            </a:r>
            <a:r>
              <a:rPr lang="en-US" dirty="0" err="1" smtClean="0"/>
              <a:t>dV</a:t>
            </a:r>
            <a:r>
              <a:rPr lang="en-US" dirty="0" smtClean="0"/>
              <a:t> </a:t>
            </a:r>
            <a:r>
              <a:rPr lang="en-US" dirty="0" err="1" smtClean="0"/>
              <a:t>dT</a:t>
            </a:r>
            <a:endParaRPr lang="en-US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724400" y="3875607"/>
          <a:ext cx="3488531" cy="1001193"/>
        </p:xfrm>
        <a:graphic>
          <a:graphicData uri="http://schemas.openxmlformats.org/presentationml/2006/ole">
            <p:oleObj spid="_x0000_s1029" name="Equation" r:id="rId4" imgW="1688367" imgH="482391" progId="Equation.3">
              <p:embed/>
            </p:oleObj>
          </a:graphicData>
        </a:graphic>
      </p:graphicFrame>
      <p:pic>
        <p:nvPicPr>
          <p:cNvPr id="1031" name="Picture 7" descr="table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762000"/>
            <a:ext cx="3276000" cy="3962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49530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Multiple scope sweeps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94C1-E76A-4C10-B072-29C7326086CB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 descr="091119_121935_1150psi_500n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990600"/>
            <a:ext cx="7010400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94C1-E76A-4C10-B072-29C7326086CB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28800" y="609600"/>
            <a:ext cx="472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Multiple scope sweeps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5240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Scope was triggered by the PMT and collects 50 breakdowns in about 4-5 minutes.  So about every 50 pulses.  Amplitude proportional to  </a:t>
            </a:r>
          </a:p>
          <a:p>
            <a:pPr marL="342900" indent="-342900"/>
            <a:r>
              <a:rPr lang="en-US" dirty="0" smtClean="0"/>
              <a:t>                                       (N</a:t>
            </a:r>
            <a:r>
              <a:rPr lang="en-US" baseline="-25000" dirty="0" smtClean="0"/>
              <a:t>+</a:t>
            </a:r>
            <a:r>
              <a:rPr lang="en-US" dirty="0" smtClean="0"/>
              <a:t> -  N</a:t>
            </a:r>
            <a:r>
              <a:rPr lang="en-US" baseline="-25000" dirty="0" smtClean="0"/>
              <a:t>-</a:t>
            </a:r>
            <a:r>
              <a:rPr lang="en-US" dirty="0" smtClean="0"/>
              <a:t> ) /  (N</a:t>
            </a:r>
            <a:r>
              <a:rPr lang="en-US" baseline="-25000" dirty="0" smtClean="0"/>
              <a:t>+</a:t>
            </a:r>
            <a:r>
              <a:rPr lang="en-US" dirty="0" smtClean="0"/>
              <a:t> + N</a:t>
            </a:r>
            <a:r>
              <a:rPr lang="en-US" baseline="-25000" dirty="0" smtClean="0"/>
              <a:t>-</a:t>
            </a:r>
            <a:r>
              <a:rPr lang="en-US" dirty="0" smtClean="0"/>
              <a:t> )    is between ½ and 1.0</a:t>
            </a:r>
          </a:p>
          <a:p>
            <a:pPr marL="342900" indent="-342900"/>
            <a:r>
              <a:rPr lang="en-US" dirty="0" smtClean="0"/>
              <a:t>2.   Implies triggering on one side or the other predominately.  Maybe cavity is slightly asymmetric due to coupler.  </a:t>
            </a:r>
          </a:p>
          <a:p>
            <a:pPr marL="342900" indent="-342900">
              <a:buAutoNum type="arabicPeriod" startAt="3"/>
            </a:pPr>
            <a:r>
              <a:rPr lang="en-US" dirty="0" smtClean="0"/>
              <a:t>Implies that the light it tightly coupled to the phase of RF in the cavity, </a:t>
            </a:r>
            <a:r>
              <a:rPr lang="en-US" dirty="0" err="1" smtClean="0"/>
              <a:t>ie</a:t>
            </a:r>
            <a:r>
              <a:rPr lang="en-US" dirty="0" smtClean="0"/>
              <a:t> keeps phase information within a single half cycle and knows which polarity of half cycle it is tied to.  Field emission is a logical explanation.</a:t>
            </a:r>
          </a:p>
          <a:p>
            <a:pPr marL="342900" indent="-342900">
              <a:buAutoNum type="arabicPeriod" startAt="3"/>
            </a:pPr>
            <a:r>
              <a:rPr lang="en-US" dirty="0" smtClean="0"/>
              <a:t>Is it the same asperity?  .  If there is a pinch, it melts, if not the current density seems too low.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74638"/>
            <a:ext cx="29718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Status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94C1-E76A-4C10-B072-29C7326086CB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1219200"/>
            <a:ext cx="7543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Have a theory that needs testing in detail:</a:t>
            </a:r>
          </a:p>
          <a:p>
            <a:pPr marL="342900" indent="-342900"/>
            <a:r>
              <a:rPr lang="en-US" dirty="0" smtClean="0"/>
              <a:t>		A.  Need to check the mobility at high pressure. This determines the 	  	      losses in the cavity.  Q of 100 is not useful except for single 	   	      transit.</a:t>
            </a:r>
          </a:p>
          <a:p>
            <a:pPr marL="342900" indent="-342900"/>
            <a:r>
              <a:rPr lang="en-US" dirty="0" smtClean="0"/>
              <a:t>		B.  Need to measure the recombination rate.  If it is high, the losses 		      are less.</a:t>
            </a:r>
          </a:p>
          <a:p>
            <a:pPr marL="342900" indent="-342900"/>
            <a:r>
              <a:rPr lang="en-US" dirty="0" smtClean="0"/>
              <a:t>		C.   Need to find suitable electronegative gas to eat the electrons and 	       that has a very high </a:t>
            </a:r>
            <a:r>
              <a:rPr lang="en-US" dirty="0" err="1" smtClean="0"/>
              <a:t>crossection</a:t>
            </a:r>
            <a:r>
              <a:rPr lang="en-US" dirty="0" smtClean="0"/>
              <a:t>. </a:t>
            </a:r>
          </a:p>
          <a:p>
            <a:pPr marL="342900" indent="-342900"/>
            <a:r>
              <a:rPr lang="en-US" dirty="0" smtClean="0"/>
              <a:t>		D.   Unknown Region:  What does the residual plasma do?  Does it 	 	       recombine between pulses?  Composed of heavy negative and 	 	       positive ions.  This is an experimental problem!</a:t>
            </a:r>
          </a:p>
          <a:p>
            <a:pPr marL="342900" indent="-342900"/>
            <a:r>
              <a:rPr lang="en-US" dirty="0" smtClean="0"/>
              <a:t>		E.    We look forward to </a:t>
            </a:r>
            <a:r>
              <a:rPr lang="en-US" smtClean="0"/>
              <a:t>beam shortly.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476F-E494-4D2F-92ED-26258EB7ABCC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 descr="HchemistryBNL20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476F-E494-4D2F-92ED-26258EB7ABCC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Topics:</a:t>
            </a:r>
          </a:p>
          <a:p>
            <a:pPr lvl="1"/>
            <a:r>
              <a:rPr lang="en-US" dirty="0" smtClean="0"/>
              <a:t>1.  Frequency shifts down during discharge.</a:t>
            </a:r>
          </a:p>
          <a:p>
            <a:pPr lvl="1"/>
            <a:r>
              <a:rPr lang="en-US" dirty="0" smtClean="0"/>
              <a:t>2.  Frequency shifts up during discharge.</a:t>
            </a:r>
          </a:p>
          <a:p>
            <a:pPr lvl="1"/>
            <a:r>
              <a:rPr lang="en-US" dirty="0" smtClean="0"/>
              <a:t>3.  Multiple discharge surprise.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6147-3207-4423-BF59-BE7174305A87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Postulated theory of breakdown in a HPRF cavity without beam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0363"/>
            <a:ext cx="8229600" cy="1371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Field emission supplies a source of electrons.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  Townsend avalanche starts across the cavity.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Finally an arc develops.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6147-3207-4423-BF59-BE7174305A87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/>
          <a:srcRect l="-2502" t="1541" r="18689" b="26032"/>
          <a:stretch>
            <a:fillRect/>
          </a:stretch>
        </p:blipFill>
        <p:spPr bwMode="auto">
          <a:xfrm>
            <a:off x="152400" y="2971800"/>
            <a:ext cx="5105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 flipV="1">
            <a:off x="762000" y="3657600"/>
            <a:ext cx="3886200" cy="2438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05200" y="4343400"/>
            <a:ext cx="16764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57800" y="2514600"/>
            <a:ext cx="365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   </a:t>
            </a:r>
            <a:r>
              <a:rPr lang="en-US" sz="2400" dirty="0" err="1" smtClean="0"/>
              <a:t>Paschen</a:t>
            </a:r>
            <a:r>
              <a:rPr lang="en-US" sz="2400" dirty="0" smtClean="0"/>
              <a:t> Region: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Breakdown for E/P&gt;14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Theory in good shape</a:t>
            </a:r>
          </a:p>
          <a:p>
            <a:endParaRPr lang="en-US" sz="2400" dirty="0" smtClean="0"/>
          </a:p>
          <a:p>
            <a:pPr marL="457200" indent="-457200">
              <a:buAutoNum type="arabicPeriod" startAt="5"/>
            </a:pPr>
            <a:r>
              <a:rPr lang="en-US" sz="2400" dirty="0" smtClean="0"/>
              <a:t>Plateau Region:</a:t>
            </a:r>
          </a:p>
          <a:p>
            <a:pPr marL="457200" indent="-457200"/>
            <a:r>
              <a:rPr lang="en-US" sz="2400" dirty="0"/>
              <a:t> </a:t>
            </a:r>
            <a:r>
              <a:rPr lang="en-US" sz="2400" dirty="0" smtClean="0"/>
              <a:t>      Breakdown E fixed</a:t>
            </a:r>
          </a:p>
          <a:p>
            <a:pPr marL="457200" indent="-457200"/>
            <a:r>
              <a:rPr lang="en-US" sz="2400" dirty="0"/>
              <a:t> </a:t>
            </a:r>
            <a:r>
              <a:rPr lang="en-US" sz="2400" dirty="0" smtClean="0"/>
              <a:t>      No verified theory</a:t>
            </a:r>
          </a:p>
          <a:p>
            <a:pPr marL="457200" indent="-457200"/>
            <a:r>
              <a:rPr lang="en-US" sz="2400" dirty="0"/>
              <a:t> </a:t>
            </a:r>
            <a:r>
              <a:rPr lang="en-US" sz="2400" dirty="0" smtClean="0"/>
              <a:t>      Many conjectures</a:t>
            </a:r>
          </a:p>
          <a:p>
            <a:pPr marL="457200" indent="-457200"/>
            <a:r>
              <a:rPr lang="en-US" sz="2400" dirty="0"/>
              <a:t> </a:t>
            </a:r>
            <a:r>
              <a:rPr lang="en-US" sz="2400" dirty="0" smtClean="0"/>
              <a:t>      Need Experiments!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810000" y="4800600"/>
            <a:ext cx="2743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44958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Some gas physics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94C1-E76A-4C10-B072-29C7326086CB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990600"/>
            <a:ext cx="807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variable that describes what happens in gas filled cavities is E/P where E is in volts/cm and P is in mm pressure.  The </a:t>
            </a:r>
            <a:r>
              <a:rPr lang="en-US" dirty="0" err="1" smtClean="0"/>
              <a:t>Paschen</a:t>
            </a:r>
            <a:r>
              <a:rPr lang="en-US" dirty="0" smtClean="0"/>
              <a:t> part of the breakdown curve has an E/P of about 14.  E/N is also used where N is the number of molecules of gas/cm</a:t>
            </a:r>
            <a:r>
              <a:rPr lang="en-US" baseline="30000" dirty="0"/>
              <a:t>3</a:t>
            </a:r>
            <a:r>
              <a:rPr lang="en-US" dirty="0" smtClean="0"/>
              <a:t> . E/P=1 is the same as E/N=2.83e-17,  E/P=14  is the DC value and fits the RF measurements rather well.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590800"/>
            <a:ext cx="4440576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rot="5400000" flipH="1" flipV="1">
            <a:off x="990600" y="4267200"/>
            <a:ext cx="3352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71600" y="3048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E/P=1 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057400" y="3276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00600" y="2590800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curves are both measured and calculated from the collision cross section of electrons in hydrogen.  A bunch of electrons is injected at one end of a tube with hydrogen at pressure P and with field E and the time of transit measured.  The electrons are not </a:t>
            </a:r>
            <a:r>
              <a:rPr lang="en-US" dirty="0" err="1" smtClean="0"/>
              <a:t>thermalized</a:t>
            </a:r>
            <a:r>
              <a:rPr lang="en-US" dirty="0" smtClean="0"/>
              <a:t> and their </a:t>
            </a:r>
            <a:r>
              <a:rPr lang="en-US" dirty="0" err="1" smtClean="0"/>
              <a:t>rms</a:t>
            </a:r>
            <a:r>
              <a:rPr lang="en-US" dirty="0" smtClean="0"/>
              <a:t> energy is </a:t>
            </a: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 At </a:t>
            </a:r>
          </a:p>
          <a:p>
            <a:r>
              <a:rPr lang="en-US" dirty="0" smtClean="0"/>
              <a:t>E/P = 1 the velocity is ~10</a:t>
            </a:r>
            <a:r>
              <a:rPr lang="en-US" baseline="30000" dirty="0" smtClean="0"/>
              <a:t>6</a:t>
            </a:r>
            <a:r>
              <a:rPr lang="en-US" dirty="0" smtClean="0"/>
              <a:t> and at E/P=14 is about  5 10</a:t>
            </a:r>
            <a:r>
              <a:rPr lang="en-US" baseline="30000" dirty="0"/>
              <a:t>6</a:t>
            </a:r>
            <a:r>
              <a:rPr lang="en-US" dirty="0" smtClean="0"/>
              <a:t> .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1904206" y="4267200"/>
            <a:ext cx="3352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478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E/P=14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133600" y="3962400"/>
            <a:ext cx="14478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476F-E494-4D2F-92ED-26258EB7ABCC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99" y="381000"/>
            <a:ext cx="7853133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53340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Frequency shifts down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94C1-E76A-4C10-B072-29C7326086CB}" type="datetime1">
              <a:rPr lang="en-US" smtClean="0"/>
              <a:pPr/>
              <a:t>2/27/2011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 descr="091109_103727_620psi_16.36dBm_B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990600"/>
            <a:ext cx="6934200" cy="52006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228600"/>
            <a:ext cx="1752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620 PSI </a:t>
            </a:r>
          </a:p>
          <a:p>
            <a:r>
              <a:rPr lang="en-US" sz="1400" dirty="0" smtClean="0"/>
              <a:t>E breakdown  </a:t>
            </a:r>
          </a:p>
          <a:p>
            <a:r>
              <a:rPr lang="en-US" sz="1400" dirty="0" smtClean="0"/>
              <a:t>        =26 MV/M</a:t>
            </a:r>
          </a:p>
          <a:p>
            <a:r>
              <a:rPr lang="en-US" sz="1400" dirty="0" err="1" smtClean="0"/>
              <a:t>Vcavity</a:t>
            </a:r>
            <a:r>
              <a:rPr lang="en-US" sz="1400" dirty="0" smtClean="0"/>
              <a:t>  = 462 KV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PMT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Magnetic Pickup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err="1" smtClean="0"/>
              <a:t>ElectricPickup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Reflected power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476F-E494-4D2F-92ED-26258EB7ABCC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 descr="SlowDisch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838200"/>
            <a:ext cx="4229100" cy="2819400"/>
          </a:xfrm>
          <a:prstGeom prst="rect">
            <a:avLst/>
          </a:prstGeom>
        </p:spPr>
      </p:pic>
      <p:pic>
        <p:nvPicPr>
          <p:cNvPr id="6" name="Picture 5" descr="HalfPerio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641125"/>
            <a:ext cx="4191000" cy="3096683"/>
          </a:xfrm>
          <a:prstGeom prst="rect">
            <a:avLst/>
          </a:prstGeom>
        </p:spPr>
      </p:pic>
      <p:pic>
        <p:nvPicPr>
          <p:cNvPr id="7" name="Picture 6" descr="HalfPeriodAccurac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3800475"/>
            <a:ext cx="3808244" cy="2295525"/>
          </a:xfrm>
          <a:prstGeom prst="rect">
            <a:avLst/>
          </a:prstGeom>
        </p:spPr>
      </p:pic>
      <p:pic>
        <p:nvPicPr>
          <p:cNvPr id="8" name="Picture 7" descr="Fit to Poylnomia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3657600"/>
            <a:ext cx="4191000" cy="279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15000" y="5943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Error = 0  when sample centered or </a:t>
            </a:r>
            <a:r>
              <a:rPr lang="en-US" smtClean="0"/>
              <a:t>at either end !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152400"/>
            <a:ext cx="434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Frequency shifts down:  Data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476F-E494-4D2F-92ED-26258EB7ABCC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304800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Frequency shifts down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6" name="Picture 5" descr="VmaxSquar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838199"/>
            <a:ext cx="3962400" cy="2729653"/>
          </a:xfrm>
          <a:prstGeom prst="rect">
            <a:avLst/>
          </a:prstGeom>
        </p:spPr>
      </p:pic>
      <p:pic>
        <p:nvPicPr>
          <p:cNvPr id="7" name="Picture 6" descr="deltaJoul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914399"/>
            <a:ext cx="4038600" cy="2669963"/>
          </a:xfrm>
          <a:prstGeom prst="rect">
            <a:avLst/>
          </a:prstGeom>
        </p:spPr>
      </p:pic>
      <p:pic>
        <p:nvPicPr>
          <p:cNvPr id="9" name="Picture 8" descr="oneElectron_eV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399" y="3352800"/>
            <a:ext cx="4272197" cy="2895600"/>
          </a:xfrm>
          <a:prstGeom prst="rect">
            <a:avLst/>
          </a:prstGeom>
        </p:spPr>
      </p:pic>
      <p:pic>
        <p:nvPicPr>
          <p:cNvPr id="11" name="Picture 10" descr="Number of Electron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1000" y="3428999"/>
            <a:ext cx="4267200" cy="272626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476F-E494-4D2F-92ED-26258EB7ABCC}" type="datetime1">
              <a:rPr lang="en-US" smtClean="0"/>
              <a:pPr/>
              <a:t>2/27/2011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Alvin Tollestrup, MAP 2-28-2011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5BE6-0504-4552-9BDE-2A9E91E54EF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1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4F476F-E494-4D2F-92ED-26258EB7ABC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2/27/2011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Alvin Tollestrup, MAP 2-28-2011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855BE6-0504-4552-9BDE-2A9E91E54E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81000" y="685800"/>
            <a:ext cx="3148863" cy="1601788"/>
            <a:chOff x="381000" y="685800"/>
            <a:chExt cx="3148863" cy="1601788"/>
          </a:xfrm>
        </p:grpSpPr>
        <p:sp>
          <p:nvSpPr>
            <p:cNvPr id="9" name="TextBox 8"/>
            <p:cNvSpPr txBox="1"/>
            <p:nvPr/>
          </p:nvSpPr>
          <p:spPr>
            <a:xfrm>
              <a:off x="1343528" y="1511968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+</a:t>
              </a:r>
              <a:endParaRPr lang="en-US" sz="2000" b="1" dirty="0"/>
            </a:p>
          </p:txBody>
        </p:sp>
        <p:grpSp>
          <p:nvGrpSpPr>
            <p:cNvPr id="10" name="Group 46"/>
            <p:cNvGrpSpPr/>
            <p:nvPr/>
          </p:nvGrpSpPr>
          <p:grpSpPr>
            <a:xfrm>
              <a:off x="381000" y="685800"/>
              <a:ext cx="3148863" cy="1601788"/>
              <a:chOff x="1270737" y="1524000"/>
              <a:chExt cx="3148863" cy="1601788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520702" y="2362200"/>
                <a:ext cx="3080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/>
                  <a:t>d</a:t>
                </a:r>
                <a:endParaRPr lang="en-US" b="1" dirty="0">
                  <a:latin typeface="Symbol" pitchFamily="18" charset="2"/>
                </a:endParaRPr>
              </a:p>
            </p:txBody>
          </p:sp>
          <p:grpSp>
            <p:nvGrpSpPr>
              <p:cNvPr id="12" name="Group 44"/>
              <p:cNvGrpSpPr/>
              <p:nvPr/>
            </p:nvGrpSpPr>
            <p:grpSpPr>
              <a:xfrm>
                <a:off x="1270737" y="1524000"/>
                <a:ext cx="3148863" cy="1601788"/>
                <a:chOff x="1270737" y="1486316"/>
                <a:chExt cx="3148863" cy="1601788"/>
              </a:xfrm>
            </p:grpSpPr>
            <p:grpSp>
              <p:nvGrpSpPr>
                <p:cNvPr id="13" name="Group 41"/>
                <p:cNvGrpSpPr/>
                <p:nvPr/>
              </p:nvGrpSpPr>
              <p:grpSpPr>
                <a:xfrm>
                  <a:off x="3505200" y="2124941"/>
                  <a:ext cx="373770" cy="946329"/>
                  <a:chOff x="3505200" y="2124941"/>
                  <a:chExt cx="373770" cy="946329"/>
                </a:xfrm>
              </p:grpSpPr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3505200" y="2124941"/>
                    <a:ext cx="300082" cy="6463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b="1" dirty="0" smtClean="0"/>
                      <a:t>+</a:t>
                    </a:r>
                  </a:p>
                  <a:p>
                    <a:r>
                      <a:rPr lang="en-US" b="1" dirty="0" smtClean="0"/>
                      <a:t>_</a:t>
                    </a:r>
                    <a:endParaRPr lang="en-US" b="1" dirty="0"/>
                  </a:p>
                </p:txBody>
              </p:sp>
              <p:cxnSp>
                <p:nvCxnSpPr>
                  <p:cNvPr id="27" name="Straight Arrow Connector 26"/>
                  <p:cNvCxnSpPr/>
                  <p:nvPr/>
                </p:nvCxnSpPr>
                <p:spPr>
                  <a:xfrm rot="5400000">
                    <a:off x="3574170" y="2766470"/>
                    <a:ext cx="608806" cy="794"/>
                  </a:xfrm>
                  <a:prstGeom prst="straightConnector1">
                    <a:avLst/>
                  </a:prstGeom>
                  <a:ln>
                    <a:headEnd type="arrow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" name="Group 42"/>
                <p:cNvGrpSpPr/>
                <p:nvPr/>
              </p:nvGrpSpPr>
              <p:grpSpPr>
                <a:xfrm>
                  <a:off x="1270737" y="1867316"/>
                  <a:ext cx="3124200" cy="1220788"/>
                  <a:chOff x="1270737" y="1867316"/>
                  <a:chExt cx="3124200" cy="1220788"/>
                </a:xfrm>
              </p:grpSpPr>
              <p:cxnSp>
                <p:nvCxnSpPr>
                  <p:cNvPr id="22" name="Straight Connector 21"/>
                  <p:cNvCxnSpPr/>
                  <p:nvPr/>
                </p:nvCxnSpPr>
                <p:spPr>
                  <a:xfrm>
                    <a:off x="1270737" y="1867316"/>
                    <a:ext cx="3124200" cy="1588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10"/>
                  <p:cNvCxnSpPr/>
                  <p:nvPr/>
                </p:nvCxnSpPr>
                <p:spPr>
                  <a:xfrm>
                    <a:off x="1423137" y="3086516"/>
                    <a:ext cx="2971800" cy="1588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Arrow Connector 23"/>
                  <p:cNvCxnSpPr/>
                  <p:nvPr/>
                </p:nvCxnSpPr>
                <p:spPr>
                  <a:xfrm rot="5400000">
                    <a:off x="1194537" y="2476916"/>
                    <a:ext cx="1219200" cy="1588"/>
                  </a:xfrm>
                  <a:prstGeom prst="straightConnector1">
                    <a:avLst/>
                  </a:prstGeom>
                  <a:ln>
                    <a:headEnd type="arrow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Arrow Connector 24"/>
                  <p:cNvCxnSpPr/>
                  <p:nvPr/>
                </p:nvCxnSpPr>
                <p:spPr>
                  <a:xfrm rot="5400000">
                    <a:off x="2185137" y="2781716"/>
                    <a:ext cx="609600" cy="1588"/>
                  </a:xfrm>
                  <a:prstGeom prst="straightConnector1">
                    <a:avLst/>
                  </a:prstGeom>
                  <a:ln>
                    <a:headEnd type="arrow"/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oup 43"/>
                <p:cNvGrpSpPr/>
                <p:nvPr/>
              </p:nvGrpSpPr>
              <p:grpSpPr>
                <a:xfrm>
                  <a:off x="1346937" y="1486316"/>
                  <a:ext cx="3072663" cy="1512332"/>
                  <a:chOff x="1346937" y="1486316"/>
                  <a:chExt cx="3072663" cy="1512332"/>
                </a:xfrm>
              </p:grpSpPr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3201409" y="2336184"/>
                    <a:ext cx="43152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b="1" dirty="0" err="1" smtClean="0">
                        <a:latin typeface="Symbol" pitchFamily="18" charset="2"/>
                      </a:rPr>
                      <a:t>D</a:t>
                    </a:r>
                    <a:r>
                      <a:rPr lang="en-US" b="1" dirty="0" err="1" smtClean="0"/>
                      <a:t>x</a:t>
                    </a:r>
                    <a:endParaRPr lang="en-US" b="1" dirty="0">
                      <a:latin typeface="Symbol" pitchFamily="18" charset="2"/>
                    </a:endParaRPr>
                  </a:p>
                </p:txBody>
              </p:sp>
              <p:sp>
                <p:nvSpPr>
                  <p:cNvPr id="17" name="Rectangle 16"/>
                  <p:cNvSpPr/>
                  <p:nvPr/>
                </p:nvSpPr>
                <p:spPr>
                  <a:xfrm>
                    <a:off x="2032737" y="2324516"/>
                    <a:ext cx="304799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b="1" dirty="0" smtClean="0"/>
                      <a:t>q</a:t>
                    </a:r>
                    <a:endParaRPr lang="en-US" b="1" dirty="0"/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1346937" y="1486316"/>
                    <a:ext cx="1143000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b="1" dirty="0" smtClean="0"/>
                      <a:t>Q=q x/d</a:t>
                    </a:r>
                    <a:endParaRPr lang="en-US" b="1" dirty="0"/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>
                  <a:xfrm>
                    <a:off x="3023337" y="1486316"/>
                    <a:ext cx="1396263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b="1" dirty="0" smtClean="0"/>
                      <a:t>Q=q </a:t>
                    </a:r>
                    <a:r>
                      <a:rPr lang="en-US" b="1" dirty="0" err="1" smtClean="0">
                        <a:latin typeface="Symbol" pitchFamily="18" charset="2"/>
                      </a:rPr>
                      <a:t>D</a:t>
                    </a:r>
                    <a:r>
                      <a:rPr lang="en-US" b="1" dirty="0" err="1" smtClean="0"/>
                      <a:t>x</a:t>
                    </a:r>
                    <a:r>
                      <a:rPr lang="en-US" b="1" dirty="0" smtClean="0"/>
                      <a:t>/d</a:t>
                    </a:r>
                    <a:endParaRPr lang="en-US" b="1" dirty="0"/>
                  </a:p>
                </p:txBody>
              </p:sp>
              <p:sp>
                <p:nvSpPr>
                  <p:cNvPr id="20" name="Rectangle 19"/>
                  <p:cNvSpPr/>
                  <p:nvPr/>
                </p:nvSpPr>
                <p:spPr>
                  <a:xfrm>
                    <a:off x="2261337" y="2564784"/>
                    <a:ext cx="381000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b="1" dirty="0" smtClean="0"/>
                      <a:t>x</a:t>
                    </a:r>
                    <a:endParaRPr lang="en-US" b="1" dirty="0">
                      <a:latin typeface="Symbol" pitchFamily="18" charset="2"/>
                    </a:endParaRPr>
                  </a:p>
                </p:txBody>
              </p:sp>
              <p:sp>
                <p:nvSpPr>
                  <p:cNvPr id="21" name="Rectangle 20"/>
                  <p:cNvSpPr/>
                  <p:nvPr/>
                </p:nvSpPr>
                <p:spPr>
                  <a:xfrm>
                    <a:off x="3821433" y="2629316"/>
                    <a:ext cx="29046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="1" dirty="0" smtClean="0"/>
                      <a:t>x</a:t>
                    </a:r>
                    <a:endParaRPr lang="en-US" b="1" dirty="0">
                      <a:latin typeface="Symbol" pitchFamily="18" charset="2"/>
                    </a:endParaRPr>
                  </a:p>
                </p:txBody>
              </p:sp>
            </p:grpSp>
          </p:grpSp>
        </p:grpSp>
      </p:grp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" y="685800"/>
            <a:ext cx="41910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3324</TotalTime>
  <Words>633</Words>
  <Application>Microsoft Office PowerPoint</Application>
  <PresentationFormat>On-screen Show (4:3)</PresentationFormat>
  <Paragraphs>146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A little physics about breakdown in HPRF cavities</vt:lpstr>
      <vt:lpstr>Slide 2</vt:lpstr>
      <vt:lpstr>Postulated theory of breakdown in a HPRF cavity without beam</vt:lpstr>
      <vt:lpstr>Some gas physics</vt:lpstr>
      <vt:lpstr>Slide 5</vt:lpstr>
      <vt:lpstr>Frequency shifts down</vt:lpstr>
      <vt:lpstr>Slide 7</vt:lpstr>
      <vt:lpstr>Slide 8</vt:lpstr>
      <vt:lpstr>Slide 9</vt:lpstr>
      <vt:lpstr>Slide 10</vt:lpstr>
      <vt:lpstr>Frequency shifts up</vt:lpstr>
      <vt:lpstr>Slide 12</vt:lpstr>
      <vt:lpstr>Slide 13</vt:lpstr>
      <vt:lpstr>Multiple scope sweeps</vt:lpstr>
      <vt:lpstr>Slide 15</vt:lpstr>
      <vt:lpstr>Status</vt:lpstr>
      <vt:lpstr>Slide 17</vt:lpstr>
      <vt:lpstr>Slide 18</vt:lpstr>
    </vt:vector>
  </TitlesOfParts>
  <Company>Fermi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little about physics in HPRF cavities</dc:title>
  <dc:creator>alvin</dc:creator>
  <cp:lastModifiedBy>alvin</cp:lastModifiedBy>
  <cp:revision>640</cp:revision>
  <dcterms:created xsi:type="dcterms:W3CDTF">2011-02-23T18:44:29Z</dcterms:created>
  <dcterms:modified xsi:type="dcterms:W3CDTF">2011-02-27T16:01:40Z</dcterms:modified>
</cp:coreProperties>
</file>