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rawings/drawing2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89" r:id="rId3"/>
    <p:sldId id="288" r:id="rId4"/>
    <p:sldId id="286" r:id="rId5"/>
    <p:sldId id="287" r:id="rId6"/>
    <p:sldId id="285" r:id="rId7"/>
    <p:sldId id="283" r:id="rId8"/>
    <p:sldId id="284" r:id="rId9"/>
    <p:sldId id="278" r:id="rId10"/>
    <p:sldId id="279" r:id="rId11"/>
    <p:sldId id="272" r:id="rId12"/>
    <p:sldId id="273" r:id="rId13"/>
    <p:sldId id="275" r:id="rId14"/>
    <p:sldId id="276" r:id="rId15"/>
    <p:sldId id="277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3C935"/>
    <a:srgbClr val="6EAA2C"/>
    <a:srgbClr val="BCE29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28" autoAdjust="0"/>
  </p:normalViewPr>
  <p:slideViewPr>
    <p:cSldViewPr>
      <p:cViewPr varScale="1">
        <p:scale>
          <a:sx n="96" d="100"/>
          <a:sy n="96" d="100"/>
        </p:scale>
        <p:origin x="-3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beamssrv1\moretti$\My%20Documents\BoxCavbrek3Deg3T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beamssrv1\moretti$\My%20Documents\BoxCavbrek3Deg3T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beamssrv1\moretti$\My%20Documents\BoxCavOrtGrad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dirty="0"/>
              <a:t>Spark Gradient vs. number of pulses </a:t>
            </a:r>
            <a:r>
              <a:rPr lang="en-US" dirty="0" smtClean="0"/>
              <a:t>at 0 </a:t>
            </a:r>
            <a:r>
              <a:rPr lang="en-US" dirty="0"/>
              <a:t>deg and 3 T</a:t>
            </a:r>
          </a:p>
        </c:rich>
      </c:tx>
      <c:layout/>
    </c:title>
    <c:plotArea>
      <c:layout/>
      <c:scatterChart>
        <c:scatterStyle val="lineMarker"/>
        <c:ser>
          <c:idx val="0"/>
          <c:order val="0"/>
          <c:spPr>
            <a:ln w="28575">
              <a:solidFill>
                <a:srgbClr val="C00000"/>
              </a:solidFill>
            </a:ln>
          </c:spPr>
          <c:marker>
            <c:spPr>
              <a:ln>
                <a:solidFill>
                  <a:srgbClr val="C00000"/>
                </a:solidFill>
              </a:ln>
            </c:spPr>
          </c:marker>
          <c:xVal>
            <c:numRef>
              <c:f>Sheet3!$A$3:$A$130</c:f>
              <c:numCache>
                <c:formatCode>General</c:formatCode>
                <c:ptCount val="128"/>
                <c:pt idx="0" formatCode="0.00E+00">
                  <c:v>9000</c:v>
                </c:pt>
                <c:pt idx="1">
                  <c:v>21600</c:v>
                </c:pt>
                <c:pt idx="2">
                  <c:v>23400</c:v>
                </c:pt>
                <c:pt idx="3">
                  <c:v>39600</c:v>
                </c:pt>
                <c:pt idx="4">
                  <c:v>45000</c:v>
                </c:pt>
                <c:pt idx="5">
                  <c:v>54900</c:v>
                </c:pt>
                <c:pt idx="6">
                  <c:v>55800</c:v>
                </c:pt>
                <c:pt idx="7">
                  <c:v>56700</c:v>
                </c:pt>
                <c:pt idx="8">
                  <c:v>57600</c:v>
                </c:pt>
                <c:pt idx="9">
                  <c:v>58500</c:v>
                </c:pt>
                <c:pt idx="10">
                  <c:v>59400</c:v>
                </c:pt>
                <c:pt idx="11">
                  <c:v>63900</c:v>
                </c:pt>
                <c:pt idx="12">
                  <c:v>84600</c:v>
                </c:pt>
                <c:pt idx="13">
                  <c:v>89100</c:v>
                </c:pt>
                <c:pt idx="14">
                  <c:v>93600</c:v>
                </c:pt>
                <c:pt idx="15">
                  <c:v>99000</c:v>
                </c:pt>
                <c:pt idx="16">
                  <c:v>108000</c:v>
                </c:pt>
                <c:pt idx="17">
                  <c:v>117000</c:v>
                </c:pt>
                <c:pt idx="18">
                  <c:v>126000</c:v>
                </c:pt>
                <c:pt idx="19">
                  <c:v>135000</c:v>
                </c:pt>
                <c:pt idx="20">
                  <c:v>142200</c:v>
                </c:pt>
                <c:pt idx="21">
                  <c:v>146700</c:v>
                </c:pt>
                <c:pt idx="22">
                  <c:v>147600</c:v>
                </c:pt>
                <c:pt idx="23">
                  <c:v>154800</c:v>
                </c:pt>
                <c:pt idx="24">
                  <c:v>162000</c:v>
                </c:pt>
                <c:pt idx="25">
                  <c:v>181800</c:v>
                </c:pt>
                <c:pt idx="26">
                  <c:v>190800</c:v>
                </c:pt>
                <c:pt idx="27">
                  <c:v>201600</c:v>
                </c:pt>
                <c:pt idx="28">
                  <c:v>211500</c:v>
                </c:pt>
                <c:pt idx="29">
                  <c:v>229500</c:v>
                </c:pt>
                <c:pt idx="30">
                  <c:v>233100</c:v>
                </c:pt>
                <c:pt idx="31">
                  <c:v>238500</c:v>
                </c:pt>
                <c:pt idx="32">
                  <c:v>247500</c:v>
                </c:pt>
                <c:pt idx="33">
                  <c:v>252900</c:v>
                </c:pt>
                <c:pt idx="34">
                  <c:v>270000</c:v>
                </c:pt>
                <c:pt idx="35">
                  <c:v>282600</c:v>
                </c:pt>
                <c:pt idx="36">
                  <c:v>303300</c:v>
                </c:pt>
                <c:pt idx="37">
                  <c:v>307800</c:v>
                </c:pt>
                <c:pt idx="38">
                  <c:v>315000</c:v>
                </c:pt>
                <c:pt idx="39">
                  <c:v>320400</c:v>
                </c:pt>
                <c:pt idx="40">
                  <c:v>326700</c:v>
                </c:pt>
                <c:pt idx="41">
                  <c:v>332100</c:v>
                </c:pt>
                <c:pt idx="42">
                  <c:v>340200</c:v>
                </c:pt>
                <c:pt idx="43">
                  <c:v>351000</c:v>
                </c:pt>
                <c:pt idx="44">
                  <c:v>358200</c:v>
                </c:pt>
                <c:pt idx="45">
                  <c:v>368100</c:v>
                </c:pt>
                <c:pt idx="46">
                  <c:v>378000</c:v>
                </c:pt>
                <c:pt idx="47">
                  <c:v>405000</c:v>
                </c:pt>
                <c:pt idx="48">
                  <c:v>410000</c:v>
                </c:pt>
                <c:pt idx="49">
                  <c:v>414500</c:v>
                </c:pt>
                <c:pt idx="50">
                  <c:v>448200</c:v>
                </c:pt>
                <c:pt idx="51">
                  <c:v>466200</c:v>
                </c:pt>
                <c:pt idx="52">
                  <c:v>469800</c:v>
                </c:pt>
                <c:pt idx="53">
                  <c:v>475200</c:v>
                </c:pt>
                <c:pt idx="54">
                  <c:v>478800</c:v>
                </c:pt>
                <c:pt idx="55">
                  <c:v>482400</c:v>
                </c:pt>
                <c:pt idx="56">
                  <c:v>486000</c:v>
                </c:pt>
                <c:pt idx="57">
                  <c:v>492300</c:v>
                </c:pt>
                <c:pt idx="58">
                  <c:v>494100</c:v>
                </c:pt>
                <c:pt idx="59">
                  <c:v>496800</c:v>
                </c:pt>
                <c:pt idx="60">
                  <c:v>508500</c:v>
                </c:pt>
                <c:pt idx="61">
                  <c:v>519300</c:v>
                </c:pt>
                <c:pt idx="62">
                  <c:v>531000</c:v>
                </c:pt>
                <c:pt idx="63">
                  <c:v>545400</c:v>
                </c:pt>
                <c:pt idx="64">
                  <c:v>572100</c:v>
                </c:pt>
                <c:pt idx="65">
                  <c:v>618300</c:v>
                </c:pt>
                <c:pt idx="66">
                  <c:v>675000</c:v>
                </c:pt>
                <c:pt idx="67">
                  <c:v>756900</c:v>
                </c:pt>
                <c:pt idx="68">
                  <c:v>783000</c:v>
                </c:pt>
                <c:pt idx="69">
                  <c:v>811800</c:v>
                </c:pt>
                <c:pt idx="70">
                  <c:v>812700</c:v>
                </c:pt>
                <c:pt idx="71">
                  <c:v>834300</c:v>
                </c:pt>
                <c:pt idx="72">
                  <c:v>859500</c:v>
                </c:pt>
                <c:pt idx="73">
                  <c:v>868500</c:v>
                </c:pt>
                <c:pt idx="74">
                  <c:v>885600</c:v>
                </c:pt>
                <c:pt idx="75">
                  <c:v>918900</c:v>
                </c:pt>
                <c:pt idx="76">
                  <c:v>935100</c:v>
                </c:pt>
                <c:pt idx="77">
                  <c:v>994500</c:v>
                </c:pt>
                <c:pt idx="78">
                  <c:v>1035900</c:v>
                </c:pt>
                <c:pt idx="79">
                  <c:v>1036800</c:v>
                </c:pt>
                <c:pt idx="80">
                  <c:v>1063800</c:v>
                </c:pt>
                <c:pt idx="81">
                  <c:v>1170900</c:v>
                </c:pt>
                <c:pt idx="82">
                  <c:v>1206900</c:v>
                </c:pt>
                <c:pt idx="83">
                  <c:v>1242900</c:v>
                </c:pt>
                <c:pt idx="84">
                  <c:v>1278900</c:v>
                </c:pt>
                <c:pt idx="85">
                  <c:v>1308000</c:v>
                </c:pt>
                <c:pt idx="86">
                  <c:v>1367100</c:v>
                </c:pt>
                <c:pt idx="87">
                  <c:v>1399500</c:v>
                </c:pt>
                <c:pt idx="88">
                  <c:v>1404000</c:v>
                </c:pt>
                <c:pt idx="89">
                  <c:v>1407600</c:v>
                </c:pt>
                <c:pt idx="90">
                  <c:v>1412100</c:v>
                </c:pt>
                <c:pt idx="91">
                  <c:v>1415700</c:v>
                </c:pt>
                <c:pt idx="92">
                  <c:v>1421100</c:v>
                </c:pt>
                <c:pt idx="93">
                  <c:v>1426500</c:v>
                </c:pt>
                <c:pt idx="94">
                  <c:v>1436400</c:v>
                </c:pt>
                <c:pt idx="95">
                  <c:v>1445400</c:v>
                </c:pt>
                <c:pt idx="96">
                  <c:v>1446300</c:v>
                </c:pt>
                <c:pt idx="97">
                  <c:v>1468800</c:v>
                </c:pt>
                <c:pt idx="98">
                  <c:v>1477800</c:v>
                </c:pt>
                <c:pt idx="99">
                  <c:v>1500300</c:v>
                </c:pt>
                <c:pt idx="100">
                  <c:v>1540900</c:v>
                </c:pt>
                <c:pt idx="101">
                  <c:v>1594800</c:v>
                </c:pt>
                <c:pt idx="102">
                  <c:v>1597800</c:v>
                </c:pt>
                <c:pt idx="103">
                  <c:v>1653300</c:v>
                </c:pt>
                <c:pt idx="104">
                  <c:v>1665900</c:v>
                </c:pt>
                <c:pt idx="105">
                  <c:v>1711800</c:v>
                </c:pt>
                <c:pt idx="106">
                  <c:v>1712900</c:v>
                </c:pt>
                <c:pt idx="107">
                  <c:v>1729800</c:v>
                </c:pt>
                <c:pt idx="108">
                  <c:v>1764900</c:v>
                </c:pt>
                <c:pt idx="109">
                  <c:v>1778400</c:v>
                </c:pt>
                <c:pt idx="110">
                  <c:v>1783800</c:v>
                </c:pt>
                <c:pt idx="111">
                  <c:v>1787400</c:v>
                </c:pt>
                <c:pt idx="112">
                  <c:v>1802700</c:v>
                </c:pt>
                <c:pt idx="113">
                  <c:v>1811700</c:v>
                </c:pt>
                <c:pt idx="114">
                  <c:v>1823400</c:v>
                </c:pt>
                <c:pt idx="115">
                  <c:v>1845900</c:v>
                </c:pt>
                <c:pt idx="116">
                  <c:v>1868400</c:v>
                </c:pt>
                <c:pt idx="117">
                  <c:v>1899900</c:v>
                </c:pt>
                <c:pt idx="118">
                  <c:v>1934100</c:v>
                </c:pt>
                <c:pt idx="119">
                  <c:v>2027700</c:v>
                </c:pt>
                <c:pt idx="120">
                  <c:v>2075400</c:v>
                </c:pt>
                <c:pt idx="121">
                  <c:v>2111400</c:v>
                </c:pt>
                <c:pt idx="122">
                  <c:v>2126700</c:v>
                </c:pt>
                <c:pt idx="123">
                  <c:v>2240100</c:v>
                </c:pt>
                <c:pt idx="124" formatCode="0.00E+00">
                  <c:v>2851200</c:v>
                </c:pt>
                <c:pt idx="125" formatCode="0.00E+00">
                  <c:v>3009600</c:v>
                </c:pt>
                <c:pt idx="126" formatCode="0.00E+00">
                  <c:v>3064500</c:v>
                </c:pt>
                <c:pt idx="127" formatCode="0.00E+00">
                  <c:v>3398400</c:v>
                </c:pt>
              </c:numCache>
            </c:numRef>
          </c:xVal>
          <c:yVal>
            <c:numRef>
              <c:f>Sheet3!$B$3:$B$130</c:f>
              <c:numCache>
                <c:formatCode>General</c:formatCode>
                <c:ptCount val="128"/>
                <c:pt idx="3">
                  <c:v>12.950000000000005</c:v>
                </c:pt>
                <c:pt idx="15">
                  <c:v>13.875000000000005</c:v>
                </c:pt>
                <c:pt idx="18">
                  <c:v>14.8</c:v>
                </c:pt>
                <c:pt idx="19">
                  <c:v>16.649999999999999</c:v>
                </c:pt>
                <c:pt idx="20">
                  <c:v>19.239999999999988</c:v>
                </c:pt>
                <c:pt idx="21">
                  <c:v>19.97999999999999</c:v>
                </c:pt>
                <c:pt idx="22">
                  <c:v>24.05</c:v>
                </c:pt>
                <c:pt idx="36">
                  <c:v>24.05</c:v>
                </c:pt>
                <c:pt idx="40">
                  <c:v>24.419999999999991</c:v>
                </c:pt>
                <c:pt idx="45">
                  <c:v>25.9</c:v>
                </c:pt>
                <c:pt idx="47">
                  <c:v>26.64</c:v>
                </c:pt>
                <c:pt idx="53">
                  <c:v>27.38</c:v>
                </c:pt>
                <c:pt idx="65">
                  <c:v>28.49</c:v>
                </c:pt>
                <c:pt idx="67">
                  <c:v>29.23</c:v>
                </c:pt>
                <c:pt idx="69">
                  <c:v>29.6</c:v>
                </c:pt>
                <c:pt idx="70">
                  <c:v>29.6</c:v>
                </c:pt>
                <c:pt idx="72">
                  <c:v>29.97</c:v>
                </c:pt>
                <c:pt idx="73">
                  <c:v>30.34</c:v>
                </c:pt>
                <c:pt idx="75">
                  <c:v>30.71</c:v>
                </c:pt>
                <c:pt idx="76">
                  <c:v>31.08</c:v>
                </c:pt>
                <c:pt idx="77">
                  <c:v>31.635000000000005</c:v>
                </c:pt>
                <c:pt idx="78">
                  <c:v>32.93</c:v>
                </c:pt>
                <c:pt idx="79">
                  <c:v>32.56</c:v>
                </c:pt>
                <c:pt idx="81">
                  <c:v>32.56</c:v>
                </c:pt>
                <c:pt idx="86">
                  <c:v>32.56</c:v>
                </c:pt>
                <c:pt idx="97">
                  <c:v>32.56</c:v>
                </c:pt>
                <c:pt idx="103">
                  <c:v>32.56</c:v>
                </c:pt>
                <c:pt idx="104">
                  <c:v>25.7</c:v>
                </c:pt>
                <c:pt idx="105">
                  <c:v>27.8</c:v>
                </c:pt>
                <c:pt idx="107">
                  <c:v>29.7</c:v>
                </c:pt>
                <c:pt idx="108">
                  <c:v>34.200000000000003</c:v>
                </c:pt>
                <c:pt idx="110">
                  <c:v>40.1</c:v>
                </c:pt>
                <c:pt idx="111">
                  <c:v>33.300000000000004</c:v>
                </c:pt>
                <c:pt idx="112">
                  <c:v>36</c:v>
                </c:pt>
                <c:pt idx="113">
                  <c:v>34.200000000000003</c:v>
                </c:pt>
                <c:pt idx="114">
                  <c:v>36.700000000000003</c:v>
                </c:pt>
                <c:pt idx="117">
                  <c:v>34.200000000000003</c:v>
                </c:pt>
                <c:pt idx="120">
                  <c:v>35.300000000000004</c:v>
                </c:pt>
                <c:pt idx="121">
                  <c:v>35.300000000000004</c:v>
                </c:pt>
                <c:pt idx="122">
                  <c:v>33.1</c:v>
                </c:pt>
                <c:pt idx="123">
                  <c:v>34.200000000000003</c:v>
                </c:pt>
                <c:pt idx="124">
                  <c:v>34.6</c:v>
                </c:pt>
                <c:pt idx="125">
                  <c:v>34.6</c:v>
                </c:pt>
                <c:pt idx="126">
                  <c:v>34.4</c:v>
                </c:pt>
                <c:pt idx="127">
                  <c:v>34.200000000000003</c:v>
                </c:pt>
              </c:numCache>
            </c:numRef>
          </c:yVal>
        </c:ser>
        <c:axId val="61013376"/>
        <c:axId val="69629056"/>
      </c:scatterChart>
      <c:valAx>
        <c:axId val="61013376"/>
        <c:scaling>
          <c:orientation val="minMax"/>
        </c:scaling>
        <c:axPos val="b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sz="1400"/>
                  <a:t>Number of RF pulses</a:t>
                </a:r>
              </a:p>
            </c:rich>
          </c:tx>
          <c:layout/>
        </c:title>
        <c:numFmt formatCode="0.00E+00" sourceLinked="1"/>
        <c:majorTickMark val="none"/>
        <c:tickLblPos val="nextTo"/>
        <c:crossAx val="69629056"/>
        <c:crosses val="autoZero"/>
        <c:crossBetween val="midCat"/>
      </c:valAx>
      <c:valAx>
        <c:axId val="69629056"/>
        <c:scaling>
          <c:orientation val="minMax"/>
        </c:scaling>
        <c:axPos val="l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sz="1400"/>
                  <a:t>Gradient in MV/m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61013376"/>
        <c:crosses val="autoZero"/>
        <c:crossBetween val="midCat"/>
      </c:valAx>
      <c:spPr>
        <a:solidFill>
          <a:schemeClr val="bg1"/>
        </a:solidFill>
      </c:spPr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42"/>
  <c:chart>
    <c:title>
      <c:tx>
        <c:rich>
          <a:bodyPr/>
          <a:lstStyle/>
          <a:p>
            <a:pPr>
              <a:defRPr/>
            </a:pPr>
            <a:r>
              <a:rPr lang="en-US" dirty="0"/>
              <a:t>Spark Gradient vs. Angle between E and </a:t>
            </a:r>
            <a:r>
              <a:rPr lang="en-US" dirty="0" smtClean="0"/>
              <a:t>B at 3 T</a:t>
            </a:r>
            <a:endParaRPr lang="en-US" dirty="0"/>
          </a:p>
        </c:rich>
      </c:tx>
      <c:layout/>
    </c:title>
    <c:plotArea>
      <c:layout/>
      <c:scatterChart>
        <c:scatterStyle val="lineMarker"/>
        <c:ser>
          <c:idx val="0"/>
          <c:order val="0"/>
          <c:spPr>
            <a:ln w="47625">
              <a:noFill/>
            </a:ln>
          </c:spPr>
          <c:xVal>
            <c:numRef>
              <c:f>Sheet3!$A$3:$A$130</c:f>
              <c:numCache>
                <c:formatCode>General</c:formatCode>
                <c:ptCount val="128"/>
                <c:pt idx="0" formatCode="0.00E+00">
                  <c:v>9000</c:v>
                </c:pt>
                <c:pt idx="1">
                  <c:v>21600</c:v>
                </c:pt>
                <c:pt idx="2">
                  <c:v>23400</c:v>
                </c:pt>
                <c:pt idx="3">
                  <c:v>39600</c:v>
                </c:pt>
                <c:pt idx="4">
                  <c:v>45000</c:v>
                </c:pt>
                <c:pt idx="5">
                  <c:v>54900</c:v>
                </c:pt>
                <c:pt idx="6">
                  <c:v>55800</c:v>
                </c:pt>
                <c:pt idx="7">
                  <c:v>56700</c:v>
                </c:pt>
                <c:pt idx="8">
                  <c:v>57600</c:v>
                </c:pt>
                <c:pt idx="9">
                  <c:v>58500</c:v>
                </c:pt>
                <c:pt idx="10">
                  <c:v>59400</c:v>
                </c:pt>
                <c:pt idx="11">
                  <c:v>63900</c:v>
                </c:pt>
                <c:pt idx="12">
                  <c:v>84600</c:v>
                </c:pt>
                <c:pt idx="13">
                  <c:v>89100</c:v>
                </c:pt>
                <c:pt idx="14">
                  <c:v>93600</c:v>
                </c:pt>
                <c:pt idx="15">
                  <c:v>99000</c:v>
                </c:pt>
                <c:pt idx="16">
                  <c:v>108000</c:v>
                </c:pt>
                <c:pt idx="17">
                  <c:v>117000</c:v>
                </c:pt>
                <c:pt idx="18">
                  <c:v>126000</c:v>
                </c:pt>
                <c:pt idx="19">
                  <c:v>135000</c:v>
                </c:pt>
                <c:pt idx="20">
                  <c:v>142200</c:v>
                </c:pt>
                <c:pt idx="21">
                  <c:v>146700</c:v>
                </c:pt>
                <c:pt idx="22">
                  <c:v>147600</c:v>
                </c:pt>
                <c:pt idx="23">
                  <c:v>154800</c:v>
                </c:pt>
                <c:pt idx="24">
                  <c:v>162000</c:v>
                </c:pt>
                <c:pt idx="25">
                  <c:v>181800</c:v>
                </c:pt>
                <c:pt idx="26">
                  <c:v>190800</c:v>
                </c:pt>
                <c:pt idx="27">
                  <c:v>201600</c:v>
                </c:pt>
                <c:pt idx="28">
                  <c:v>211500</c:v>
                </c:pt>
                <c:pt idx="29">
                  <c:v>229500</c:v>
                </c:pt>
                <c:pt idx="30">
                  <c:v>233100</c:v>
                </c:pt>
                <c:pt idx="31">
                  <c:v>238500</c:v>
                </c:pt>
                <c:pt idx="32">
                  <c:v>247500</c:v>
                </c:pt>
                <c:pt idx="33">
                  <c:v>252900</c:v>
                </c:pt>
                <c:pt idx="34">
                  <c:v>270000</c:v>
                </c:pt>
                <c:pt idx="35">
                  <c:v>282600</c:v>
                </c:pt>
                <c:pt idx="36">
                  <c:v>303300</c:v>
                </c:pt>
                <c:pt idx="37">
                  <c:v>307800</c:v>
                </c:pt>
                <c:pt idx="38">
                  <c:v>315000</c:v>
                </c:pt>
                <c:pt idx="39">
                  <c:v>320400</c:v>
                </c:pt>
                <c:pt idx="40">
                  <c:v>326700</c:v>
                </c:pt>
                <c:pt idx="41">
                  <c:v>332100</c:v>
                </c:pt>
                <c:pt idx="42">
                  <c:v>340200</c:v>
                </c:pt>
                <c:pt idx="43">
                  <c:v>351000</c:v>
                </c:pt>
                <c:pt idx="44">
                  <c:v>358200</c:v>
                </c:pt>
                <c:pt idx="45">
                  <c:v>368100</c:v>
                </c:pt>
                <c:pt idx="46">
                  <c:v>378000</c:v>
                </c:pt>
                <c:pt idx="47">
                  <c:v>405000</c:v>
                </c:pt>
                <c:pt idx="48">
                  <c:v>410000</c:v>
                </c:pt>
                <c:pt idx="49">
                  <c:v>414500</c:v>
                </c:pt>
                <c:pt idx="50">
                  <c:v>448200</c:v>
                </c:pt>
                <c:pt idx="51">
                  <c:v>466200</c:v>
                </c:pt>
                <c:pt idx="52">
                  <c:v>469800</c:v>
                </c:pt>
                <c:pt idx="53">
                  <c:v>475200</c:v>
                </c:pt>
                <c:pt idx="54">
                  <c:v>478800</c:v>
                </c:pt>
                <c:pt idx="55">
                  <c:v>482400</c:v>
                </c:pt>
                <c:pt idx="56">
                  <c:v>486000</c:v>
                </c:pt>
                <c:pt idx="57">
                  <c:v>492300</c:v>
                </c:pt>
                <c:pt idx="58">
                  <c:v>494100</c:v>
                </c:pt>
                <c:pt idx="59">
                  <c:v>496800</c:v>
                </c:pt>
                <c:pt idx="60">
                  <c:v>508500</c:v>
                </c:pt>
                <c:pt idx="61">
                  <c:v>519300</c:v>
                </c:pt>
                <c:pt idx="62">
                  <c:v>531000</c:v>
                </c:pt>
                <c:pt idx="63">
                  <c:v>545400</c:v>
                </c:pt>
                <c:pt idx="64">
                  <c:v>572100</c:v>
                </c:pt>
                <c:pt idx="65">
                  <c:v>618300</c:v>
                </c:pt>
                <c:pt idx="66">
                  <c:v>675000</c:v>
                </c:pt>
                <c:pt idx="67">
                  <c:v>756900</c:v>
                </c:pt>
                <c:pt idx="68">
                  <c:v>783000</c:v>
                </c:pt>
                <c:pt idx="69">
                  <c:v>811800</c:v>
                </c:pt>
                <c:pt idx="70">
                  <c:v>812700</c:v>
                </c:pt>
                <c:pt idx="71">
                  <c:v>834300</c:v>
                </c:pt>
                <c:pt idx="72">
                  <c:v>859500</c:v>
                </c:pt>
                <c:pt idx="73">
                  <c:v>868500</c:v>
                </c:pt>
                <c:pt idx="74">
                  <c:v>885600</c:v>
                </c:pt>
                <c:pt idx="75">
                  <c:v>918900</c:v>
                </c:pt>
                <c:pt idx="76">
                  <c:v>935100</c:v>
                </c:pt>
                <c:pt idx="77">
                  <c:v>994500</c:v>
                </c:pt>
                <c:pt idx="78">
                  <c:v>1035900</c:v>
                </c:pt>
                <c:pt idx="79">
                  <c:v>1036800</c:v>
                </c:pt>
                <c:pt idx="80">
                  <c:v>1063800</c:v>
                </c:pt>
                <c:pt idx="81">
                  <c:v>1170900</c:v>
                </c:pt>
                <c:pt idx="82">
                  <c:v>1206900</c:v>
                </c:pt>
                <c:pt idx="83">
                  <c:v>1242900</c:v>
                </c:pt>
                <c:pt idx="84">
                  <c:v>1278900</c:v>
                </c:pt>
                <c:pt idx="85">
                  <c:v>1308000</c:v>
                </c:pt>
                <c:pt idx="86">
                  <c:v>1367100</c:v>
                </c:pt>
                <c:pt idx="87">
                  <c:v>1399500</c:v>
                </c:pt>
                <c:pt idx="88">
                  <c:v>1404000</c:v>
                </c:pt>
                <c:pt idx="89">
                  <c:v>1407600</c:v>
                </c:pt>
                <c:pt idx="90">
                  <c:v>1412100</c:v>
                </c:pt>
                <c:pt idx="91">
                  <c:v>1415700</c:v>
                </c:pt>
                <c:pt idx="92">
                  <c:v>1421100</c:v>
                </c:pt>
                <c:pt idx="93">
                  <c:v>1426500</c:v>
                </c:pt>
                <c:pt idx="94">
                  <c:v>1436400</c:v>
                </c:pt>
                <c:pt idx="95">
                  <c:v>1445400</c:v>
                </c:pt>
                <c:pt idx="96">
                  <c:v>1446300</c:v>
                </c:pt>
                <c:pt idx="97">
                  <c:v>1468800</c:v>
                </c:pt>
                <c:pt idx="98">
                  <c:v>1477800</c:v>
                </c:pt>
                <c:pt idx="99">
                  <c:v>1500300</c:v>
                </c:pt>
                <c:pt idx="100">
                  <c:v>1540900</c:v>
                </c:pt>
                <c:pt idx="101">
                  <c:v>1594800</c:v>
                </c:pt>
                <c:pt idx="102">
                  <c:v>1597800</c:v>
                </c:pt>
                <c:pt idx="103">
                  <c:v>1653300</c:v>
                </c:pt>
                <c:pt idx="104">
                  <c:v>1665900</c:v>
                </c:pt>
                <c:pt idx="105">
                  <c:v>1711800</c:v>
                </c:pt>
                <c:pt idx="106">
                  <c:v>1712900</c:v>
                </c:pt>
                <c:pt idx="107">
                  <c:v>1729800</c:v>
                </c:pt>
                <c:pt idx="108">
                  <c:v>1764900</c:v>
                </c:pt>
                <c:pt idx="109">
                  <c:v>1778400</c:v>
                </c:pt>
                <c:pt idx="110">
                  <c:v>1783800</c:v>
                </c:pt>
                <c:pt idx="111">
                  <c:v>1787400</c:v>
                </c:pt>
                <c:pt idx="112">
                  <c:v>1802700</c:v>
                </c:pt>
                <c:pt idx="113">
                  <c:v>1811700</c:v>
                </c:pt>
                <c:pt idx="114">
                  <c:v>1823400</c:v>
                </c:pt>
                <c:pt idx="115">
                  <c:v>1845900</c:v>
                </c:pt>
                <c:pt idx="116">
                  <c:v>1868400</c:v>
                </c:pt>
                <c:pt idx="117">
                  <c:v>1899900</c:v>
                </c:pt>
                <c:pt idx="118">
                  <c:v>1934100</c:v>
                </c:pt>
                <c:pt idx="119">
                  <c:v>2027700</c:v>
                </c:pt>
                <c:pt idx="120">
                  <c:v>2075400</c:v>
                </c:pt>
                <c:pt idx="121">
                  <c:v>2111400</c:v>
                </c:pt>
                <c:pt idx="122">
                  <c:v>2126700</c:v>
                </c:pt>
                <c:pt idx="123">
                  <c:v>2240100</c:v>
                </c:pt>
                <c:pt idx="124" formatCode="0.00E+00">
                  <c:v>2851200</c:v>
                </c:pt>
                <c:pt idx="125" formatCode="0.00E+00">
                  <c:v>3009600</c:v>
                </c:pt>
                <c:pt idx="126" formatCode="0.00E+00">
                  <c:v>3064500</c:v>
                </c:pt>
                <c:pt idx="127" formatCode="0.00E+00">
                  <c:v>3398400</c:v>
                </c:pt>
              </c:numCache>
            </c:numRef>
          </c:xVal>
          <c:yVal>
            <c:numRef>
              <c:f>Sheet3!$B$3:$B$130</c:f>
              <c:numCache>
                <c:formatCode>General</c:formatCode>
                <c:ptCount val="128"/>
                <c:pt idx="3">
                  <c:v>12.950000000000005</c:v>
                </c:pt>
                <c:pt idx="15">
                  <c:v>13.875000000000005</c:v>
                </c:pt>
                <c:pt idx="18">
                  <c:v>14.8</c:v>
                </c:pt>
                <c:pt idx="19">
                  <c:v>16.649999999999999</c:v>
                </c:pt>
                <c:pt idx="20">
                  <c:v>19.239999999999988</c:v>
                </c:pt>
                <c:pt idx="21">
                  <c:v>19.97999999999999</c:v>
                </c:pt>
                <c:pt idx="22">
                  <c:v>24.05</c:v>
                </c:pt>
                <c:pt idx="36">
                  <c:v>24.05</c:v>
                </c:pt>
                <c:pt idx="40">
                  <c:v>24.419999999999991</c:v>
                </c:pt>
                <c:pt idx="45">
                  <c:v>25.9</c:v>
                </c:pt>
                <c:pt idx="47">
                  <c:v>26.64</c:v>
                </c:pt>
                <c:pt idx="53">
                  <c:v>27.38</c:v>
                </c:pt>
                <c:pt idx="65">
                  <c:v>28.49</c:v>
                </c:pt>
                <c:pt idx="67">
                  <c:v>29.23</c:v>
                </c:pt>
                <c:pt idx="69">
                  <c:v>29.6</c:v>
                </c:pt>
                <c:pt idx="70">
                  <c:v>29.6</c:v>
                </c:pt>
                <c:pt idx="72">
                  <c:v>29.97</c:v>
                </c:pt>
                <c:pt idx="73">
                  <c:v>30.34</c:v>
                </c:pt>
                <c:pt idx="75">
                  <c:v>30.71</c:v>
                </c:pt>
                <c:pt idx="76">
                  <c:v>31.08</c:v>
                </c:pt>
                <c:pt idx="77">
                  <c:v>31.635000000000005</c:v>
                </c:pt>
                <c:pt idx="78">
                  <c:v>32.93</c:v>
                </c:pt>
                <c:pt idx="79">
                  <c:v>32.56</c:v>
                </c:pt>
                <c:pt idx="81">
                  <c:v>32.56</c:v>
                </c:pt>
                <c:pt idx="86">
                  <c:v>32.56</c:v>
                </c:pt>
                <c:pt idx="97">
                  <c:v>32.56</c:v>
                </c:pt>
                <c:pt idx="103">
                  <c:v>32.56</c:v>
                </c:pt>
                <c:pt idx="104">
                  <c:v>25.7</c:v>
                </c:pt>
                <c:pt idx="105">
                  <c:v>27.8</c:v>
                </c:pt>
                <c:pt idx="107">
                  <c:v>29.7</c:v>
                </c:pt>
                <c:pt idx="108">
                  <c:v>34.200000000000003</c:v>
                </c:pt>
                <c:pt idx="110">
                  <c:v>40.1</c:v>
                </c:pt>
                <c:pt idx="111">
                  <c:v>33.300000000000004</c:v>
                </c:pt>
                <c:pt idx="112">
                  <c:v>36</c:v>
                </c:pt>
                <c:pt idx="113">
                  <c:v>34.200000000000003</c:v>
                </c:pt>
                <c:pt idx="114">
                  <c:v>36.700000000000003</c:v>
                </c:pt>
                <c:pt idx="117">
                  <c:v>34.200000000000003</c:v>
                </c:pt>
                <c:pt idx="120">
                  <c:v>35.300000000000004</c:v>
                </c:pt>
                <c:pt idx="121">
                  <c:v>35.300000000000004</c:v>
                </c:pt>
                <c:pt idx="122">
                  <c:v>33.1</c:v>
                </c:pt>
                <c:pt idx="123">
                  <c:v>34.200000000000003</c:v>
                </c:pt>
                <c:pt idx="124">
                  <c:v>34.6</c:v>
                </c:pt>
                <c:pt idx="125">
                  <c:v>34.6</c:v>
                </c:pt>
                <c:pt idx="126">
                  <c:v>34.4</c:v>
                </c:pt>
                <c:pt idx="127">
                  <c:v>34.200000000000003</c:v>
                </c:pt>
              </c:numCache>
            </c:numRef>
          </c:yVal>
        </c:ser>
        <c:ser>
          <c:idx val="1"/>
          <c:order val="1"/>
          <c:spPr>
            <a:ln w="47625">
              <a:noFill/>
            </a:ln>
          </c:spPr>
          <c:xVal>
            <c:numRef>
              <c:f>Sheet3!$A$3:$A$130</c:f>
              <c:numCache>
                <c:formatCode>General</c:formatCode>
                <c:ptCount val="128"/>
                <c:pt idx="0" formatCode="0.00E+00">
                  <c:v>9000</c:v>
                </c:pt>
                <c:pt idx="1">
                  <c:v>21600</c:v>
                </c:pt>
                <c:pt idx="2">
                  <c:v>23400</c:v>
                </c:pt>
                <c:pt idx="3">
                  <c:v>39600</c:v>
                </c:pt>
                <c:pt idx="4">
                  <c:v>45000</c:v>
                </c:pt>
                <c:pt idx="5">
                  <c:v>54900</c:v>
                </c:pt>
                <c:pt idx="6">
                  <c:v>55800</c:v>
                </c:pt>
                <c:pt idx="7">
                  <c:v>56700</c:v>
                </c:pt>
                <c:pt idx="8">
                  <c:v>57600</c:v>
                </c:pt>
                <c:pt idx="9">
                  <c:v>58500</c:v>
                </c:pt>
                <c:pt idx="10">
                  <c:v>59400</c:v>
                </c:pt>
                <c:pt idx="11">
                  <c:v>63900</c:v>
                </c:pt>
                <c:pt idx="12">
                  <c:v>84600</c:v>
                </c:pt>
                <c:pt idx="13">
                  <c:v>89100</c:v>
                </c:pt>
                <c:pt idx="14">
                  <c:v>93600</c:v>
                </c:pt>
                <c:pt idx="15">
                  <c:v>99000</c:v>
                </c:pt>
                <c:pt idx="16">
                  <c:v>108000</c:v>
                </c:pt>
                <c:pt idx="17">
                  <c:v>117000</c:v>
                </c:pt>
                <c:pt idx="18">
                  <c:v>126000</c:v>
                </c:pt>
                <c:pt idx="19">
                  <c:v>135000</c:v>
                </c:pt>
                <c:pt idx="20">
                  <c:v>142200</c:v>
                </c:pt>
                <c:pt idx="21">
                  <c:v>146700</c:v>
                </c:pt>
                <c:pt idx="22">
                  <c:v>147600</c:v>
                </c:pt>
                <c:pt idx="23">
                  <c:v>154800</c:v>
                </c:pt>
                <c:pt idx="24">
                  <c:v>162000</c:v>
                </c:pt>
                <c:pt idx="25">
                  <c:v>181800</c:v>
                </c:pt>
                <c:pt idx="26">
                  <c:v>190800</c:v>
                </c:pt>
                <c:pt idx="27">
                  <c:v>201600</c:v>
                </c:pt>
                <c:pt idx="28">
                  <c:v>211500</c:v>
                </c:pt>
                <c:pt idx="29">
                  <c:v>229500</c:v>
                </c:pt>
                <c:pt idx="30">
                  <c:v>233100</c:v>
                </c:pt>
                <c:pt idx="31">
                  <c:v>238500</c:v>
                </c:pt>
                <c:pt idx="32">
                  <c:v>247500</c:v>
                </c:pt>
                <c:pt idx="33">
                  <c:v>252900</c:v>
                </c:pt>
                <c:pt idx="34">
                  <c:v>270000</c:v>
                </c:pt>
                <c:pt idx="35">
                  <c:v>282600</c:v>
                </c:pt>
                <c:pt idx="36">
                  <c:v>303300</c:v>
                </c:pt>
                <c:pt idx="37">
                  <c:v>307800</c:v>
                </c:pt>
                <c:pt idx="38">
                  <c:v>315000</c:v>
                </c:pt>
                <c:pt idx="39">
                  <c:v>320400</c:v>
                </c:pt>
                <c:pt idx="40">
                  <c:v>326700</c:v>
                </c:pt>
                <c:pt idx="41">
                  <c:v>332100</c:v>
                </c:pt>
                <c:pt idx="42">
                  <c:v>340200</c:v>
                </c:pt>
                <c:pt idx="43">
                  <c:v>351000</c:v>
                </c:pt>
                <c:pt idx="44">
                  <c:v>358200</c:v>
                </c:pt>
                <c:pt idx="45">
                  <c:v>368100</c:v>
                </c:pt>
                <c:pt idx="46">
                  <c:v>378000</c:v>
                </c:pt>
                <c:pt idx="47">
                  <c:v>405000</c:v>
                </c:pt>
                <c:pt idx="48">
                  <c:v>410000</c:v>
                </c:pt>
                <c:pt idx="49">
                  <c:v>414500</c:v>
                </c:pt>
                <c:pt idx="50">
                  <c:v>448200</c:v>
                </c:pt>
                <c:pt idx="51">
                  <c:v>466200</c:v>
                </c:pt>
                <c:pt idx="52">
                  <c:v>469800</c:v>
                </c:pt>
                <c:pt idx="53">
                  <c:v>475200</c:v>
                </c:pt>
                <c:pt idx="54">
                  <c:v>478800</c:v>
                </c:pt>
                <c:pt idx="55">
                  <c:v>482400</c:v>
                </c:pt>
                <c:pt idx="56">
                  <c:v>486000</c:v>
                </c:pt>
                <c:pt idx="57">
                  <c:v>492300</c:v>
                </c:pt>
                <c:pt idx="58">
                  <c:v>494100</c:v>
                </c:pt>
                <c:pt idx="59">
                  <c:v>496800</c:v>
                </c:pt>
                <c:pt idx="60">
                  <c:v>508500</c:v>
                </c:pt>
                <c:pt idx="61">
                  <c:v>519300</c:v>
                </c:pt>
                <c:pt idx="62">
                  <c:v>531000</c:v>
                </c:pt>
                <c:pt idx="63">
                  <c:v>545400</c:v>
                </c:pt>
                <c:pt idx="64">
                  <c:v>572100</c:v>
                </c:pt>
                <c:pt idx="65">
                  <c:v>618300</c:v>
                </c:pt>
                <c:pt idx="66">
                  <c:v>675000</c:v>
                </c:pt>
                <c:pt idx="67">
                  <c:v>756900</c:v>
                </c:pt>
                <c:pt idx="68">
                  <c:v>783000</c:v>
                </c:pt>
                <c:pt idx="69">
                  <c:v>811800</c:v>
                </c:pt>
                <c:pt idx="70">
                  <c:v>812700</c:v>
                </c:pt>
                <c:pt idx="71">
                  <c:v>834300</c:v>
                </c:pt>
                <c:pt idx="72">
                  <c:v>859500</c:v>
                </c:pt>
                <c:pt idx="73">
                  <c:v>868500</c:v>
                </c:pt>
                <c:pt idx="74">
                  <c:v>885600</c:v>
                </c:pt>
                <c:pt idx="75">
                  <c:v>918900</c:v>
                </c:pt>
                <c:pt idx="76">
                  <c:v>935100</c:v>
                </c:pt>
                <c:pt idx="77">
                  <c:v>994500</c:v>
                </c:pt>
                <c:pt idx="78">
                  <c:v>1035900</c:v>
                </c:pt>
                <c:pt idx="79">
                  <c:v>1036800</c:v>
                </c:pt>
                <c:pt idx="80">
                  <c:v>1063800</c:v>
                </c:pt>
                <c:pt idx="81">
                  <c:v>1170900</c:v>
                </c:pt>
                <c:pt idx="82">
                  <c:v>1206900</c:v>
                </c:pt>
                <c:pt idx="83">
                  <c:v>1242900</c:v>
                </c:pt>
                <c:pt idx="84">
                  <c:v>1278900</c:v>
                </c:pt>
                <c:pt idx="85">
                  <c:v>1308000</c:v>
                </c:pt>
                <c:pt idx="86">
                  <c:v>1367100</c:v>
                </c:pt>
                <c:pt idx="87">
                  <c:v>1399500</c:v>
                </c:pt>
                <c:pt idx="88">
                  <c:v>1404000</c:v>
                </c:pt>
                <c:pt idx="89">
                  <c:v>1407600</c:v>
                </c:pt>
                <c:pt idx="90">
                  <c:v>1412100</c:v>
                </c:pt>
                <c:pt idx="91">
                  <c:v>1415700</c:v>
                </c:pt>
                <c:pt idx="92">
                  <c:v>1421100</c:v>
                </c:pt>
                <c:pt idx="93">
                  <c:v>1426500</c:v>
                </c:pt>
                <c:pt idx="94">
                  <c:v>1436400</c:v>
                </c:pt>
                <c:pt idx="95">
                  <c:v>1445400</c:v>
                </c:pt>
                <c:pt idx="96">
                  <c:v>1446300</c:v>
                </c:pt>
                <c:pt idx="97">
                  <c:v>1468800</c:v>
                </c:pt>
                <c:pt idx="98">
                  <c:v>1477800</c:v>
                </c:pt>
                <c:pt idx="99">
                  <c:v>1500300</c:v>
                </c:pt>
                <c:pt idx="100">
                  <c:v>1540900</c:v>
                </c:pt>
                <c:pt idx="101">
                  <c:v>1594800</c:v>
                </c:pt>
                <c:pt idx="102">
                  <c:v>1597800</c:v>
                </c:pt>
                <c:pt idx="103">
                  <c:v>1653300</c:v>
                </c:pt>
                <c:pt idx="104">
                  <c:v>1665900</c:v>
                </c:pt>
                <c:pt idx="105">
                  <c:v>1711800</c:v>
                </c:pt>
                <c:pt idx="106">
                  <c:v>1712900</c:v>
                </c:pt>
                <c:pt idx="107">
                  <c:v>1729800</c:v>
                </c:pt>
                <c:pt idx="108">
                  <c:v>1764900</c:v>
                </c:pt>
                <c:pt idx="109">
                  <c:v>1778400</c:v>
                </c:pt>
                <c:pt idx="110">
                  <c:v>1783800</c:v>
                </c:pt>
                <c:pt idx="111">
                  <c:v>1787400</c:v>
                </c:pt>
                <c:pt idx="112">
                  <c:v>1802700</c:v>
                </c:pt>
                <c:pt idx="113">
                  <c:v>1811700</c:v>
                </c:pt>
                <c:pt idx="114">
                  <c:v>1823400</c:v>
                </c:pt>
                <c:pt idx="115">
                  <c:v>1845900</c:v>
                </c:pt>
                <c:pt idx="116">
                  <c:v>1868400</c:v>
                </c:pt>
                <c:pt idx="117">
                  <c:v>1899900</c:v>
                </c:pt>
                <c:pt idx="118">
                  <c:v>1934100</c:v>
                </c:pt>
                <c:pt idx="119">
                  <c:v>2027700</c:v>
                </c:pt>
                <c:pt idx="120">
                  <c:v>2075400</c:v>
                </c:pt>
                <c:pt idx="121">
                  <c:v>2111400</c:v>
                </c:pt>
                <c:pt idx="122">
                  <c:v>2126700</c:v>
                </c:pt>
                <c:pt idx="123">
                  <c:v>2240100</c:v>
                </c:pt>
                <c:pt idx="124" formatCode="0.00E+00">
                  <c:v>2851200</c:v>
                </c:pt>
                <c:pt idx="125" formatCode="0.00E+00">
                  <c:v>3009600</c:v>
                </c:pt>
                <c:pt idx="126" formatCode="0.00E+00">
                  <c:v>3064500</c:v>
                </c:pt>
                <c:pt idx="127" formatCode="0.00E+00">
                  <c:v>3398400</c:v>
                </c:pt>
              </c:numCache>
            </c:numRef>
          </c:xVal>
          <c:yVal>
            <c:numRef>
              <c:f>Sheet3!$C$3:$C$130</c:f>
              <c:numCache>
                <c:formatCode>General</c:formatCode>
                <c:ptCount val="128"/>
                <c:pt idx="0">
                  <c:v>9.4</c:v>
                </c:pt>
                <c:pt idx="20">
                  <c:v>23.3</c:v>
                </c:pt>
                <c:pt idx="22">
                  <c:v>27.9</c:v>
                </c:pt>
                <c:pt idx="36">
                  <c:v>34.200000000000003</c:v>
                </c:pt>
                <c:pt idx="50">
                  <c:v>25</c:v>
                </c:pt>
                <c:pt idx="54">
                  <c:v>29.5</c:v>
                </c:pt>
                <c:pt idx="60">
                  <c:v>31</c:v>
                </c:pt>
                <c:pt idx="62">
                  <c:v>30.1</c:v>
                </c:pt>
                <c:pt idx="63">
                  <c:v>30.6</c:v>
                </c:pt>
                <c:pt idx="65">
                  <c:v>30.2</c:v>
                </c:pt>
                <c:pt idx="67">
                  <c:v>34.200000000000003</c:v>
                </c:pt>
                <c:pt idx="72">
                  <c:v>34.200000000000003</c:v>
                </c:pt>
                <c:pt idx="74">
                  <c:v>35.4</c:v>
                </c:pt>
                <c:pt idx="95">
                  <c:v>33.800000000000004</c:v>
                </c:pt>
                <c:pt idx="97">
                  <c:v>35.5</c:v>
                </c:pt>
                <c:pt idx="98">
                  <c:v>28.4</c:v>
                </c:pt>
                <c:pt idx="99">
                  <c:v>34.200000000000003</c:v>
                </c:pt>
                <c:pt idx="101">
                  <c:v>34.200000000000003</c:v>
                </c:pt>
              </c:numCache>
            </c:numRef>
          </c:yVal>
        </c:ser>
        <c:ser>
          <c:idx val="2"/>
          <c:order val="2"/>
          <c:spPr>
            <a:ln w="47625">
              <a:noFill/>
            </a:ln>
          </c:spPr>
          <c:xVal>
            <c:numRef>
              <c:f>Sheet3!$A$3:$A$130</c:f>
              <c:numCache>
                <c:formatCode>General</c:formatCode>
                <c:ptCount val="128"/>
                <c:pt idx="0" formatCode="0.00E+00">
                  <c:v>9000</c:v>
                </c:pt>
                <c:pt idx="1">
                  <c:v>21600</c:v>
                </c:pt>
                <c:pt idx="2">
                  <c:v>23400</c:v>
                </c:pt>
                <c:pt idx="3">
                  <c:v>39600</c:v>
                </c:pt>
                <c:pt idx="4">
                  <c:v>45000</c:v>
                </c:pt>
                <c:pt idx="5">
                  <c:v>54900</c:v>
                </c:pt>
                <c:pt idx="6">
                  <c:v>55800</c:v>
                </c:pt>
                <c:pt idx="7">
                  <c:v>56700</c:v>
                </c:pt>
                <c:pt idx="8">
                  <c:v>57600</c:v>
                </c:pt>
                <c:pt idx="9">
                  <c:v>58500</c:v>
                </c:pt>
                <c:pt idx="10">
                  <c:v>59400</c:v>
                </c:pt>
                <c:pt idx="11">
                  <c:v>63900</c:v>
                </c:pt>
                <c:pt idx="12">
                  <c:v>84600</c:v>
                </c:pt>
                <c:pt idx="13">
                  <c:v>89100</c:v>
                </c:pt>
                <c:pt idx="14">
                  <c:v>93600</c:v>
                </c:pt>
                <c:pt idx="15">
                  <c:v>99000</c:v>
                </c:pt>
                <c:pt idx="16">
                  <c:v>108000</c:v>
                </c:pt>
                <c:pt idx="17">
                  <c:v>117000</c:v>
                </c:pt>
                <c:pt idx="18">
                  <c:v>126000</c:v>
                </c:pt>
                <c:pt idx="19">
                  <c:v>135000</c:v>
                </c:pt>
                <c:pt idx="20">
                  <c:v>142200</c:v>
                </c:pt>
                <c:pt idx="21">
                  <c:v>146700</c:v>
                </c:pt>
                <c:pt idx="22">
                  <c:v>147600</c:v>
                </c:pt>
                <c:pt idx="23">
                  <c:v>154800</c:v>
                </c:pt>
                <c:pt idx="24">
                  <c:v>162000</c:v>
                </c:pt>
                <c:pt idx="25">
                  <c:v>181800</c:v>
                </c:pt>
                <c:pt idx="26">
                  <c:v>190800</c:v>
                </c:pt>
                <c:pt idx="27">
                  <c:v>201600</c:v>
                </c:pt>
                <c:pt idx="28">
                  <c:v>211500</c:v>
                </c:pt>
                <c:pt idx="29">
                  <c:v>229500</c:v>
                </c:pt>
                <c:pt idx="30">
                  <c:v>233100</c:v>
                </c:pt>
                <c:pt idx="31">
                  <c:v>238500</c:v>
                </c:pt>
                <c:pt idx="32">
                  <c:v>247500</c:v>
                </c:pt>
                <c:pt idx="33">
                  <c:v>252900</c:v>
                </c:pt>
                <c:pt idx="34">
                  <c:v>270000</c:v>
                </c:pt>
                <c:pt idx="35">
                  <c:v>282600</c:v>
                </c:pt>
                <c:pt idx="36">
                  <c:v>303300</c:v>
                </c:pt>
                <c:pt idx="37">
                  <c:v>307800</c:v>
                </c:pt>
                <c:pt idx="38">
                  <c:v>315000</c:v>
                </c:pt>
                <c:pt idx="39">
                  <c:v>320400</c:v>
                </c:pt>
                <c:pt idx="40">
                  <c:v>326700</c:v>
                </c:pt>
                <c:pt idx="41">
                  <c:v>332100</c:v>
                </c:pt>
                <c:pt idx="42">
                  <c:v>340200</c:v>
                </c:pt>
                <c:pt idx="43">
                  <c:v>351000</c:v>
                </c:pt>
                <c:pt idx="44">
                  <c:v>358200</c:v>
                </c:pt>
                <c:pt idx="45">
                  <c:v>368100</c:v>
                </c:pt>
                <c:pt idx="46">
                  <c:v>378000</c:v>
                </c:pt>
                <c:pt idx="47">
                  <c:v>405000</c:v>
                </c:pt>
                <c:pt idx="48">
                  <c:v>410000</c:v>
                </c:pt>
                <c:pt idx="49">
                  <c:v>414500</c:v>
                </c:pt>
                <c:pt idx="50">
                  <c:v>448200</c:v>
                </c:pt>
                <c:pt idx="51">
                  <c:v>466200</c:v>
                </c:pt>
                <c:pt idx="52">
                  <c:v>469800</c:v>
                </c:pt>
                <c:pt idx="53">
                  <c:v>475200</c:v>
                </c:pt>
                <c:pt idx="54">
                  <c:v>478800</c:v>
                </c:pt>
                <c:pt idx="55">
                  <c:v>482400</c:v>
                </c:pt>
                <c:pt idx="56">
                  <c:v>486000</c:v>
                </c:pt>
                <c:pt idx="57">
                  <c:v>492300</c:v>
                </c:pt>
                <c:pt idx="58">
                  <c:v>494100</c:v>
                </c:pt>
                <c:pt idx="59">
                  <c:v>496800</c:v>
                </c:pt>
                <c:pt idx="60">
                  <c:v>508500</c:v>
                </c:pt>
                <c:pt idx="61">
                  <c:v>519300</c:v>
                </c:pt>
                <c:pt idx="62">
                  <c:v>531000</c:v>
                </c:pt>
                <c:pt idx="63">
                  <c:v>545400</c:v>
                </c:pt>
                <c:pt idx="64">
                  <c:v>572100</c:v>
                </c:pt>
                <c:pt idx="65">
                  <c:v>618300</c:v>
                </c:pt>
                <c:pt idx="66">
                  <c:v>675000</c:v>
                </c:pt>
                <c:pt idx="67">
                  <c:v>756900</c:v>
                </c:pt>
                <c:pt idx="68">
                  <c:v>783000</c:v>
                </c:pt>
                <c:pt idx="69">
                  <c:v>811800</c:v>
                </c:pt>
                <c:pt idx="70">
                  <c:v>812700</c:v>
                </c:pt>
                <c:pt idx="71">
                  <c:v>834300</c:v>
                </c:pt>
                <c:pt idx="72">
                  <c:v>859500</c:v>
                </c:pt>
                <c:pt idx="73">
                  <c:v>868500</c:v>
                </c:pt>
                <c:pt idx="74">
                  <c:v>885600</c:v>
                </c:pt>
                <c:pt idx="75">
                  <c:v>918900</c:v>
                </c:pt>
                <c:pt idx="76">
                  <c:v>935100</c:v>
                </c:pt>
                <c:pt idx="77">
                  <c:v>994500</c:v>
                </c:pt>
                <c:pt idx="78">
                  <c:v>1035900</c:v>
                </c:pt>
                <c:pt idx="79">
                  <c:v>1036800</c:v>
                </c:pt>
                <c:pt idx="80">
                  <c:v>1063800</c:v>
                </c:pt>
                <c:pt idx="81">
                  <c:v>1170900</c:v>
                </c:pt>
                <c:pt idx="82">
                  <c:v>1206900</c:v>
                </c:pt>
                <c:pt idx="83">
                  <c:v>1242900</c:v>
                </c:pt>
                <c:pt idx="84">
                  <c:v>1278900</c:v>
                </c:pt>
                <c:pt idx="85">
                  <c:v>1308000</c:v>
                </c:pt>
                <c:pt idx="86">
                  <c:v>1367100</c:v>
                </c:pt>
                <c:pt idx="87">
                  <c:v>1399500</c:v>
                </c:pt>
                <c:pt idx="88">
                  <c:v>1404000</c:v>
                </c:pt>
                <c:pt idx="89">
                  <c:v>1407600</c:v>
                </c:pt>
                <c:pt idx="90">
                  <c:v>1412100</c:v>
                </c:pt>
                <c:pt idx="91">
                  <c:v>1415700</c:v>
                </c:pt>
                <c:pt idx="92">
                  <c:v>1421100</c:v>
                </c:pt>
                <c:pt idx="93">
                  <c:v>1426500</c:v>
                </c:pt>
                <c:pt idx="94">
                  <c:v>1436400</c:v>
                </c:pt>
                <c:pt idx="95">
                  <c:v>1445400</c:v>
                </c:pt>
                <c:pt idx="96">
                  <c:v>1446300</c:v>
                </c:pt>
                <c:pt idx="97">
                  <c:v>1468800</c:v>
                </c:pt>
                <c:pt idx="98">
                  <c:v>1477800</c:v>
                </c:pt>
                <c:pt idx="99">
                  <c:v>1500300</c:v>
                </c:pt>
                <c:pt idx="100">
                  <c:v>1540900</c:v>
                </c:pt>
                <c:pt idx="101">
                  <c:v>1594800</c:v>
                </c:pt>
                <c:pt idx="102">
                  <c:v>1597800</c:v>
                </c:pt>
                <c:pt idx="103">
                  <c:v>1653300</c:v>
                </c:pt>
                <c:pt idx="104">
                  <c:v>1665900</c:v>
                </c:pt>
                <c:pt idx="105">
                  <c:v>1711800</c:v>
                </c:pt>
                <c:pt idx="106">
                  <c:v>1712900</c:v>
                </c:pt>
                <c:pt idx="107">
                  <c:v>1729800</c:v>
                </c:pt>
                <c:pt idx="108">
                  <c:v>1764900</c:v>
                </c:pt>
                <c:pt idx="109">
                  <c:v>1778400</c:v>
                </c:pt>
                <c:pt idx="110">
                  <c:v>1783800</c:v>
                </c:pt>
                <c:pt idx="111">
                  <c:v>1787400</c:v>
                </c:pt>
                <c:pt idx="112">
                  <c:v>1802700</c:v>
                </c:pt>
                <c:pt idx="113">
                  <c:v>1811700</c:v>
                </c:pt>
                <c:pt idx="114">
                  <c:v>1823400</c:v>
                </c:pt>
                <c:pt idx="115">
                  <c:v>1845900</c:v>
                </c:pt>
                <c:pt idx="116">
                  <c:v>1868400</c:v>
                </c:pt>
                <c:pt idx="117">
                  <c:v>1899900</c:v>
                </c:pt>
                <c:pt idx="118">
                  <c:v>1934100</c:v>
                </c:pt>
                <c:pt idx="119">
                  <c:v>2027700</c:v>
                </c:pt>
                <c:pt idx="120">
                  <c:v>2075400</c:v>
                </c:pt>
                <c:pt idx="121">
                  <c:v>2111400</c:v>
                </c:pt>
                <c:pt idx="122">
                  <c:v>2126700</c:v>
                </c:pt>
                <c:pt idx="123">
                  <c:v>2240100</c:v>
                </c:pt>
                <c:pt idx="124" formatCode="0.00E+00">
                  <c:v>2851200</c:v>
                </c:pt>
                <c:pt idx="125" formatCode="0.00E+00">
                  <c:v>3009600</c:v>
                </c:pt>
                <c:pt idx="126" formatCode="0.00E+00">
                  <c:v>3064500</c:v>
                </c:pt>
                <c:pt idx="127" formatCode="0.00E+00">
                  <c:v>3398400</c:v>
                </c:pt>
              </c:numCache>
            </c:numRef>
          </c:xVal>
          <c:yVal>
            <c:numRef>
              <c:f>Sheet3!$D$3:$D$130</c:f>
              <c:numCache>
                <c:formatCode>General</c:formatCode>
                <c:ptCount val="128"/>
                <c:pt idx="0">
                  <c:v>12.2</c:v>
                </c:pt>
                <c:pt idx="1">
                  <c:v>18.5</c:v>
                </c:pt>
                <c:pt idx="3">
                  <c:v>21</c:v>
                </c:pt>
                <c:pt idx="4">
                  <c:v>23.3</c:v>
                </c:pt>
                <c:pt idx="11">
                  <c:v>26.7</c:v>
                </c:pt>
                <c:pt idx="12">
                  <c:v>29.6</c:v>
                </c:pt>
                <c:pt idx="13">
                  <c:v>19.2</c:v>
                </c:pt>
                <c:pt idx="14">
                  <c:v>22.6</c:v>
                </c:pt>
                <c:pt idx="15">
                  <c:v>26.1</c:v>
                </c:pt>
                <c:pt idx="16">
                  <c:v>25.5</c:v>
                </c:pt>
                <c:pt idx="17">
                  <c:v>24.8</c:v>
                </c:pt>
                <c:pt idx="20">
                  <c:v>26.6</c:v>
                </c:pt>
                <c:pt idx="21">
                  <c:v>21.4</c:v>
                </c:pt>
                <c:pt idx="23">
                  <c:v>23.5</c:v>
                </c:pt>
                <c:pt idx="24">
                  <c:v>25.1</c:v>
                </c:pt>
                <c:pt idx="25">
                  <c:v>27</c:v>
                </c:pt>
                <c:pt idx="26">
                  <c:v>23.4</c:v>
                </c:pt>
                <c:pt idx="27">
                  <c:v>25.4</c:v>
                </c:pt>
                <c:pt idx="28">
                  <c:v>18.5</c:v>
                </c:pt>
                <c:pt idx="29">
                  <c:v>18.100000000000001</c:v>
                </c:pt>
                <c:pt idx="30">
                  <c:v>19.2</c:v>
                </c:pt>
                <c:pt idx="31">
                  <c:v>20.9</c:v>
                </c:pt>
                <c:pt idx="33">
                  <c:v>19.2</c:v>
                </c:pt>
                <c:pt idx="34">
                  <c:v>23.7</c:v>
                </c:pt>
                <c:pt idx="35">
                  <c:v>24.4</c:v>
                </c:pt>
                <c:pt idx="36">
                  <c:v>25.9</c:v>
                </c:pt>
                <c:pt idx="37">
                  <c:v>24</c:v>
                </c:pt>
                <c:pt idx="38">
                  <c:v>25.9</c:v>
                </c:pt>
                <c:pt idx="39">
                  <c:v>26.3</c:v>
                </c:pt>
                <c:pt idx="40">
                  <c:v>22.2</c:v>
                </c:pt>
                <c:pt idx="41">
                  <c:v>23.7</c:v>
                </c:pt>
                <c:pt idx="42">
                  <c:v>25.2</c:v>
                </c:pt>
                <c:pt idx="44">
                  <c:v>23.3</c:v>
                </c:pt>
                <c:pt idx="47">
                  <c:v>24</c:v>
                </c:pt>
                <c:pt idx="50">
                  <c:v>26.2</c:v>
                </c:pt>
                <c:pt idx="51">
                  <c:v>27</c:v>
                </c:pt>
                <c:pt idx="52">
                  <c:v>18.3</c:v>
                </c:pt>
                <c:pt idx="53">
                  <c:v>24.2</c:v>
                </c:pt>
                <c:pt idx="54">
                  <c:v>26</c:v>
                </c:pt>
                <c:pt idx="55">
                  <c:v>24</c:v>
                </c:pt>
                <c:pt idx="56">
                  <c:v>25.1</c:v>
                </c:pt>
              </c:numCache>
            </c:numRef>
          </c:yVal>
        </c:ser>
        <c:ser>
          <c:idx val="3"/>
          <c:order val="3"/>
          <c:spPr>
            <a:ln w="47625">
              <a:noFill/>
            </a:ln>
          </c:spPr>
          <c:dPt>
            <c:idx val="81"/>
            <c:marker>
              <c:spPr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c:spPr>
            </c:marker>
            <c:spPr>
              <a:ln w="47625">
                <a:solidFill>
                  <a:srgbClr val="C00000"/>
                </a:solidFill>
              </a:ln>
            </c:spPr>
          </c:dPt>
          <c:dPt>
            <c:idx val="105"/>
            <c:marker>
              <c:spPr>
                <a:solidFill>
                  <a:srgbClr val="C00000"/>
                </a:solidFill>
              </c:spPr>
            </c:marker>
          </c:dPt>
          <c:xVal>
            <c:numRef>
              <c:f>Sheet3!$A$3:$A$130</c:f>
              <c:numCache>
                <c:formatCode>General</c:formatCode>
                <c:ptCount val="128"/>
                <c:pt idx="0" formatCode="0.00E+00">
                  <c:v>9000</c:v>
                </c:pt>
                <c:pt idx="1">
                  <c:v>21600</c:v>
                </c:pt>
                <c:pt idx="2">
                  <c:v>23400</c:v>
                </c:pt>
                <c:pt idx="3">
                  <c:v>39600</c:v>
                </c:pt>
                <c:pt idx="4">
                  <c:v>45000</c:v>
                </c:pt>
                <c:pt idx="5">
                  <c:v>54900</c:v>
                </c:pt>
                <c:pt idx="6">
                  <c:v>55800</c:v>
                </c:pt>
                <c:pt idx="7">
                  <c:v>56700</c:v>
                </c:pt>
                <c:pt idx="8">
                  <c:v>57600</c:v>
                </c:pt>
                <c:pt idx="9">
                  <c:v>58500</c:v>
                </c:pt>
                <c:pt idx="10">
                  <c:v>59400</c:v>
                </c:pt>
                <c:pt idx="11">
                  <c:v>63900</c:v>
                </c:pt>
                <c:pt idx="12">
                  <c:v>84600</c:v>
                </c:pt>
                <c:pt idx="13">
                  <c:v>89100</c:v>
                </c:pt>
                <c:pt idx="14">
                  <c:v>93600</c:v>
                </c:pt>
                <c:pt idx="15">
                  <c:v>99000</c:v>
                </c:pt>
                <c:pt idx="16">
                  <c:v>108000</c:v>
                </c:pt>
                <c:pt idx="17">
                  <c:v>117000</c:v>
                </c:pt>
                <c:pt idx="18">
                  <c:v>126000</c:v>
                </c:pt>
                <c:pt idx="19">
                  <c:v>135000</c:v>
                </c:pt>
                <c:pt idx="20">
                  <c:v>142200</c:v>
                </c:pt>
                <c:pt idx="21">
                  <c:v>146700</c:v>
                </c:pt>
                <c:pt idx="22">
                  <c:v>147600</c:v>
                </c:pt>
                <c:pt idx="23">
                  <c:v>154800</c:v>
                </c:pt>
                <c:pt idx="24">
                  <c:v>162000</c:v>
                </c:pt>
                <c:pt idx="25">
                  <c:v>181800</c:v>
                </c:pt>
                <c:pt idx="26">
                  <c:v>190800</c:v>
                </c:pt>
                <c:pt idx="27">
                  <c:v>201600</c:v>
                </c:pt>
                <c:pt idx="28">
                  <c:v>211500</c:v>
                </c:pt>
                <c:pt idx="29">
                  <c:v>229500</c:v>
                </c:pt>
                <c:pt idx="30">
                  <c:v>233100</c:v>
                </c:pt>
                <c:pt idx="31">
                  <c:v>238500</c:v>
                </c:pt>
                <c:pt idx="32">
                  <c:v>247500</c:v>
                </c:pt>
                <c:pt idx="33">
                  <c:v>252900</c:v>
                </c:pt>
                <c:pt idx="34">
                  <c:v>270000</c:v>
                </c:pt>
                <c:pt idx="35">
                  <c:v>282600</c:v>
                </c:pt>
                <c:pt idx="36">
                  <c:v>303300</c:v>
                </c:pt>
                <c:pt idx="37">
                  <c:v>307800</c:v>
                </c:pt>
                <c:pt idx="38">
                  <c:v>315000</c:v>
                </c:pt>
                <c:pt idx="39">
                  <c:v>320400</c:v>
                </c:pt>
                <c:pt idx="40">
                  <c:v>326700</c:v>
                </c:pt>
                <c:pt idx="41">
                  <c:v>332100</c:v>
                </c:pt>
                <c:pt idx="42">
                  <c:v>340200</c:v>
                </c:pt>
                <c:pt idx="43">
                  <c:v>351000</c:v>
                </c:pt>
                <c:pt idx="44">
                  <c:v>358200</c:v>
                </c:pt>
                <c:pt idx="45">
                  <c:v>368100</c:v>
                </c:pt>
                <c:pt idx="46">
                  <c:v>378000</c:v>
                </c:pt>
                <c:pt idx="47">
                  <c:v>405000</c:v>
                </c:pt>
                <c:pt idx="48">
                  <c:v>410000</c:v>
                </c:pt>
                <c:pt idx="49">
                  <c:v>414500</c:v>
                </c:pt>
                <c:pt idx="50">
                  <c:v>448200</c:v>
                </c:pt>
                <c:pt idx="51">
                  <c:v>466200</c:v>
                </c:pt>
                <c:pt idx="52">
                  <c:v>469800</c:v>
                </c:pt>
                <c:pt idx="53">
                  <c:v>475200</c:v>
                </c:pt>
                <c:pt idx="54">
                  <c:v>478800</c:v>
                </c:pt>
                <c:pt idx="55">
                  <c:v>482400</c:v>
                </c:pt>
                <c:pt idx="56">
                  <c:v>486000</c:v>
                </c:pt>
                <c:pt idx="57">
                  <c:v>492300</c:v>
                </c:pt>
                <c:pt idx="58">
                  <c:v>494100</c:v>
                </c:pt>
                <c:pt idx="59">
                  <c:v>496800</c:v>
                </c:pt>
                <c:pt idx="60">
                  <c:v>508500</c:v>
                </c:pt>
                <c:pt idx="61">
                  <c:v>519300</c:v>
                </c:pt>
                <c:pt idx="62">
                  <c:v>531000</c:v>
                </c:pt>
                <c:pt idx="63">
                  <c:v>545400</c:v>
                </c:pt>
                <c:pt idx="64">
                  <c:v>572100</c:v>
                </c:pt>
                <c:pt idx="65">
                  <c:v>618300</c:v>
                </c:pt>
                <c:pt idx="66">
                  <c:v>675000</c:v>
                </c:pt>
                <c:pt idx="67">
                  <c:v>756900</c:v>
                </c:pt>
                <c:pt idx="68">
                  <c:v>783000</c:v>
                </c:pt>
                <c:pt idx="69">
                  <c:v>811800</c:v>
                </c:pt>
                <c:pt idx="70">
                  <c:v>812700</c:v>
                </c:pt>
                <c:pt idx="71">
                  <c:v>834300</c:v>
                </c:pt>
                <c:pt idx="72">
                  <c:v>859500</c:v>
                </c:pt>
                <c:pt idx="73">
                  <c:v>868500</c:v>
                </c:pt>
                <c:pt idx="74">
                  <c:v>885600</c:v>
                </c:pt>
                <c:pt idx="75">
                  <c:v>918900</c:v>
                </c:pt>
                <c:pt idx="76">
                  <c:v>935100</c:v>
                </c:pt>
                <c:pt idx="77">
                  <c:v>994500</c:v>
                </c:pt>
                <c:pt idx="78">
                  <c:v>1035900</c:v>
                </c:pt>
                <c:pt idx="79">
                  <c:v>1036800</c:v>
                </c:pt>
                <c:pt idx="80">
                  <c:v>1063800</c:v>
                </c:pt>
                <c:pt idx="81">
                  <c:v>1170900</c:v>
                </c:pt>
                <c:pt idx="82">
                  <c:v>1206900</c:v>
                </c:pt>
                <c:pt idx="83">
                  <c:v>1242900</c:v>
                </c:pt>
                <c:pt idx="84">
                  <c:v>1278900</c:v>
                </c:pt>
                <c:pt idx="85">
                  <c:v>1308000</c:v>
                </c:pt>
                <c:pt idx="86">
                  <c:v>1367100</c:v>
                </c:pt>
                <c:pt idx="87">
                  <c:v>1399500</c:v>
                </c:pt>
                <c:pt idx="88">
                  <c:v>1404000</c:v>
                </c:pt>
                <c:pt idx="89">
                  <c:v>1407600</c:v>
                </c:pt>
                <c:pt idx="90">
                  <c:v>1412100</c:v>
                </c:pt>
                <c:pt idx="91">
                  <c:v>1415700</c:v>
                </c:pt>
                <c:pt idx="92">
                  <c:v>1421100</c:v>
                </c:pt>
                <c:pt idx="93">
                  <c:v>1426500</c:v>
                </c:pt>
                <c:pt idx="94">
                  <c:v>1436400</c:v>
                </c:pt>
                <c:pt idx="95">
                  <c:v>1445400</c:v>
                </c:pt>
                <c:pt idx="96">
                  <c:v>1446300</c:v>
                </c:pt>
                <c:pt idx="97">
                  <c:v>1468800</c:v>
                </c:pt>
                <c:pt idx="98">
                  <c:v>1477800</c:v>
                </c:pt>
                <c:pt idx="99">
                  <c:v>1500300</c:v>
                </c:pt>
                <c:pt idx="100">
                  <c:v>1540900</c:v>
                </c:pt>
                <c:pt idx="101">
                  <c:v>1594800</c:v>
                </c:pt>
                <c:pt idx="102">
                  <c:v>1597800</c:v>
                </c:pt>
                <c:pt idx="103">
                  <c:v>1653300</c:v>
                </c:pt>
                <c:pt idx="104">
                  <c:v>1665900</c:v>
                </c:pt>
                <c:pt idx="105">
                  <c:v>1711800</c:v>
                </c:pt>
                <c:pt idx="106">
                  <c:v>1712900</c:v>
                </c:pt>
                <c:pt idx="107">
                  <c:v>1729800</c:v>
                </c:pt>
                <c:pt idx="108">
                  <c:v>1764900</c:v>
                </c:pt>
                <c:pt idx="109">
                  <c:v>1778400</c:v>
                </c:pt>
                <c:pt idx="110">
                  <c:v>1783800</c:v>
                </c:pt>
                <c:pt idx="111">
                  <c:v>1787400</c:v>
                </c:pt>
                <c:pt idx="112">
                  <c:v>1802700</c:v>
                </c:pt>
                <c:pt idx="113">
                  <c:v>1811700</c:v>
                </c:pt>
                <c:pt idx="114">
                  <c:v>1823400</c:v>
                </c:pt>
                <c:pt idx="115">
                  <c:v>1845900</c:v>
                </c:pt>
                <c:pt idx="116">
                  <c:v>1868400</c:v>
                </c:pt>
                <c:pt idx="117">
                  <c:v>1899900</c:v>
                </c:pt>
                <c:pt idx="118">
                  <c:v>1934100</c:v>
                </c:pt>
                <c:pt idx="119">
                  <c:v>2027700</c:v>
                </c:pt>
                <c:pt idx="120">
                  <c:v>2075400</c:v>
                </c:pt>
                <c:pt idx="121">
                  <c:v>2111400</c:v>
                </c:pt>
                <c:pt idx="122">
                  <c:v>2126700</c:v>
                </c:pt>
                <c:pt idx="123">
                  <c:v>2240100</c:v>
                </c:pt>
                <c:pt idx="124" formatCode="0.00E+00">
                  <c:v>2851200</c:v>
                </c:pt>
                <c:pt idx="125" formatCode="0.00E+00">
                  <c:v>3009600</c:v>
                </c:pt>
                <c:pt idx="126" formatCode="0.00E+00">
                  <c:v>3064500</c:v>
                </c:pt>
                <c:pt idx="127" formatCode="0.00E+00">
                  <c:v>3398400</c:v>
                </c:pt>
              </c:numCache>
            </c:numRef>
          </c:xVal>
          <c:yVal>
            <c:numRef>
              <c:f>Sheet3!$E$3:$E$130</c:f>
              <c:numCache>
                <c:formatCode>General</c:formatCode>
                <c:ptCount val="128"/>
                <c:pt idx="0">
                  <c:v>9.3000000000000007</c:v>
                </c:pt>
                <c:pt idx="1">
                  <c:v>17.100000000000001</c:v>
                </c:pt>
                <c:pt idx="2">
                  <c:v>21.9</c:v>
                </c:pt>
                <c:pt idx="9">
                  <c:v>20.2</c:v>
                </c:pt>
                <c:pt idx="15">
                  <c:v>23.4</c:v>
                </c:pt>
                <c:pt idx="16">
                  <c:v>24.6</c:v>
                </c:pt>
                <c:pt idx="17">
                  <c:v>23.1</c:v>
                </c:pt>
                <c:pt idx="23">
                  <c:v>20.7</c:v>
                </c:pt>
                <c:pt idx="38">
                  <c:v>24.4</c:v>
                </c:pt>
                <c:pt idx="39">
                  <c:v>19.8</c:v>
                </c:pt>
                <c:pt idx="47">
                  <c:v>24.4</c:v>
                </c:pt>
                <c:pt idx="48">
                  <c:v>15</c:v>
                </c:pt>
                <c:pt idx="49">
                  <c:v>15.5</c:v>
                </c:pt>
                <c:pt idx="64">
                  <c:v>22.8</c:v>
                </c:pt>
                <c:pt idx="65">
                  <c:v>20.3</c:v>
                </c:pt>
                <c:pt idx="68">
                  <c:v>20.399999999999999</c:v>
                </c:pt>
                <c:pt idx="75">
                  <c:v>23.1</c:v>
                </c:pt>
                <c:pt idx="81">
                  <c:v>24.4</c:v>
                </c:pt>
                <c:pt idx="82">
                  <c:v>24.5</c:v>
                </c:pt>
                <c:pt idx="83">
                  <c:v>24.4</c:v>
                </c:pt>
                <c:pt idx="84">
                  <c:v>29.1</c:v>
                </c:pt>
                <c:pt idx="85">
                  <c:v>19.7</c:v>
                </c:pt>
                <c:pt idx="99">
                  <c:v>32</c:v>
                </c:pt>
                <c:pt idx="100">
                  <c:v>29.5</c:v>
                </c:pt>
                <c:pt idx="101">
                  <c:v>32.4</c:v>
                </c:pt>
                <c:pt idx="102">
                  <c:v>33.1</c:v>
                </c:pt>
                <c:pt idx="103">
                  <c:v>29</c:v>
                </c:pt>
                <c:pt idx="104">
                  <c:v>36</c:v>
                </c:pt>
                <c:pt idx="105">
                  <c:v>18.2</c:v>
                </c:pt>
                <c:pt idx="106">
                  <c:v>25.6</c:v>
                </c:pt>
                <c:pt idx="107">
                  <c:v>32.5</c:v>
                </c:pt>
                <c:pt idx="108">
                  <c:v>19.100000000000001</c:v>
                </c:pt>
                <c:pt idx="109">
                  <c:v>32.4</c:v>
                </c:pt>
              </c:numCache>
            </c:numRef>
          </c:yVal>
        </c:ser>
        <c:ser>
          <c:idx val="4"/>
          <c:order val="4"/>
          <c:spPr>
            <a:ln w="47625">
              <a:noFill/>
            </a:ln>
          </c:spPr>
          <c:xVal>
            <c:numRef>
              <c:f>Sheet3!$A$3:$A$130</c:f>
              <c:numCache>
                <c:formatCode>General</c:formatCode>
                <c:ptCount val="128"/>
                <c:pt idx="0" formatCode="0.00E+00">
                  <c:v>9000</c:v>
                </c:pt>
                <c:pt idx="1">
                  <c:v>21600</c:v>
                </c:pt>
                <c:pt idx="2">
                  <c:v>23400</c:v>
                </c:pt>
                <c:pt idx="3">
                  <c:v>39600</c:v>
                </c:pt>
                <c:pt idx="4">
                  <c:v>45000</c:v>
                </c:pt>
                <c:pt idx="5">
                  <c:v>54900</c:v>
                </c:pt>
                <c:pt idx="6">
                  <c:v>55800</c:v>
                </c:pt>
                <c:pt idx="7">
                  <c:v>56700</c:v>
                </c:pt>
                <c:pt idx="8">
                  <c:v>57600</c:v>
                </c:pt>
                <c:pt idx="9">
                  <c:v>58500</c:v>
                </c:pt>
                <c:pt idx="10">
                  <c:v>59400</c:v>
                </c:pt>
                <c:pt idx="11">
                  <c:v>63900</c:v>
                </c:pt>
                <c:pt idx="12">
                  <c:v>84600</c:v>
                </c:pt>
                <c:pt idx="13">
                  <c:v>89100</c:v>
                </c:pt>
                <c:pt idx="14">
                  <c:v>93600</c:v>
                </c:pt>
                <c:pt idx="15">
                  <c:v>99000</c:v>
                </c:pt>
                <c:pt idx="16">
                  <c:v>108000</c:v>
                </c:pt>
                <c:pt idx="17">
                  <c:v>117000</c:v>
                </c:pt>
                <c:pt idx="18">
                  <c:v>126000</c:v>
                </c:pt>
                <c:pt idx="19">
                  <c:v>135000</c:v>
                </c:pt>
                <c:pt idx="20">
                  <c:v>142200</c:v>
                </c:pt>
                <c:pt idx="21">
                  <c:v>146700</c:v>
                </c:pt>
                <c:pt idx="22">
                  <c:v>147600</c:v>
                </c:pt>
                <c:pt idx="23">
                  <c:v>154800</c:v>
                </c:pt>
                <c:pt idx="24">
                  <c:v>162000</c:v>
                </c:pt>
                <c:pt idx="25">
                  <c:v>181800</c:v>
                </c:pt>
                <c:pt idx="26">
                  <c:v>190800</c:v>
                </c:pt>
                <c:pt idx="27">
                  <c:v>201600</c:v>
                </c:pt>
                <c:pt idx="28">
                  <c:v>211500</c:v>
                </c:pt>
                <c:pt idx="29">
                  <c:v>229500</c:v>
                </c:pt>
                <c:pt idx="30">
                  <c:v>233100</c:v>
                </c:pt>
                <c:pt idx="31">
                  <c:v>238500</c:v>
                </c:pt>
                <c:pt idx="32">
                  <c:v>247500</c:v>
                </c:pt>
                <c:pt idx="33">
                  <c:v>252900</c:v>
                </c:pt>
                <c:pt idx="34">
                  <c:v>270000</c:v>
                </c:pt>
                <c:pt idx="35">
                  <c:v>282600</c:v>
                </c:pt>
                <c:pt idx="36">
                  <c:v>303300</c:v>
                </c:pt>
                <c:pt idx="37">
                  <c:v>307800</c:v>
                </c:pt>
                <c:pt idx="38">
                  <c:v>315000</c:v>
                </c:pt>
                <c:pt idx="39">
                  <c:v>320400</c:v>
                </c:pt>
                <c:pt idx="40">
                  <c:v>326700</c:v>
                </c:pt>
                <c:pt idx="41">
                  <c:v>332100</c:v>
                </c:pt>
                <c:pt idx="42">
                  <c:v>340200</c:v>
                </c:pt>
                <c:pt idx="43">
                  <c:v>351000</c:v>
                </c:pt>
                <c:pt idx="44">
                  <c:v>358200</c:v>
                </c:pt>
                <c:pt idx="45">
                  <c:v>368100</c:v>
                </c:pt>
                <c:pt idx="46">
                  <c:v>378000</c:v>
                </c:pt>
                <c:pt idx="47">
                  <c:v>405000</c:v>
                </c:pt>
                <c:pt idx="48">
                  <c:v>410000</c:v>
                </c:pt>
                <c:pt idx="49">
                  <c:v>414500</c:v>
                </c:pt>
                <c:pt idx="50">
                  <c:v>448200</c:v>
                </c:pt>
                <c:pt idx="51">
                  <c:v>466200</c:v>
                </c:pt>
                <c:pt idx="52">
                  <c:v>469800</c:v>
                </c:pt>
                <c:pt idx="53">
                  <c:v>475200</c:v>
                </c:pt>
                <c:pt idx="54">
                  <c:v>478800</c:v>
                </c:pt>
                <c:pt idx="55">
                  <c:v>482400</c:v>
                </c:pt>
                <c:pt idx="56">
                  <c:v>486000</c:v>
                </c:pt>
                <c:pt idx="57">
                  <c:v>492300</c:v>
                </c:pt>
                <c:pt idx="58">
                  <c:v>494100</c:v>
                </c:pt>
                <c:pt idx="59">
                  <c:v>496800</c:v>
                </c:pt>
                <c:pt idx="60">
                  <c:v>508500</c:v>
                </c:pt>
                <c:pt idx="61">
                  <c:v>519300</c:v>
                </c:pt>
                <c:pt idx="62">
                  <c:v>531000</c:v>
                </c:pt>
                <c:pt idx="63">
                  <c:v>545400</c:v>
                </c:pt>
                <c:pt idx="64">
                  <c:v>572100</c:v>
                </c:pt>
                <c:pt idx="65">
                  <c:v>618300</c:v>
                </c:pt>
                <c:pt idx="66">
                  <c:v>675000</c:v>
                </c:pt>
                <c:pt idx="67">
                  <c:v>756900</c:v>
                </c:pt>
                <c:pt idx="68">
                  <c:v>783000</c:v>
                </c:pt>
                <c:pt idx="69">
                  <c:v>811800</c:v>
                </c:pt>
                <c:pt idx="70">
                  <c:v>812700</c:v>
                </c:pt>
                <c:pt idx="71">
                  <c:v>834300</c:v>
                </c:pt>
                <c:pt idx="72">
                  <c:v>859500</c:v>
                </c:pt>
                <c:pt idx="73">
                  <c:v>868500</c:v>
                </c:pt>
                <c:pt idx="74">
                  <c:v>885600</c:v>
                </c:pt>
                <c:pt idx="75">
                  <c:v>918900</c:v>
                </c:pt>
                <c:pt idx="76">
                  <c:v>935100</c:v>
                </c:pt>
                <c:pt idx="77">
                  <c:v>994500</c:v>
                </c:pt>
                <c:pt idx="78">
                  <c:v>1035900</c:v>
                </c:pt>
                <c:pt idx="79">
                  <c:v>1036800</c:v>
                </c:pt>
                <c:pt idx="80">
                  <c:v>1063800</c:v>
                </c:pt>
                <c:pt idx="81">
                  <c:v>1170900</c:v>
                </c:pt>
                <c:pt idx="82">
                  <c:v>1206900</c:v>
                </c:pt>
                <c:pt idx="83">
                  <c:v>1242900</c:v>
                </c:pt>
                <c:pt idx="84">
                  <c:v>1278900</c:v>
                </c:pt>
                <c:pt idx="85">
                  <c:v>1308000</c:v>
                </c:pt>
                <c:pt idx="86">
                  <c:v>1367100</c:v>
                </c:pt>
                <c:pt idx="87">
                  <c:v>1399500</c:v>
                </c:pt>
                <c:pt idx="88">
                  <c:v>1404000</c:v>
                </c:pt>
                <c:pt idx="89">
                  <c:v>1407600</c:v>
                </c:pt>
                <c:pt idx="90">
                  <c:v>1412100</c:v>
                </c:pt>
                <c:pt idx="91">
                  <c:v>1415700</c:v>
                </c:pt>
                <c:pt idx="92">
                  <c:v>1421100</c:v>
                </c:pt>
                <c:pt idx="93">
                  <c:v>1426500</c:v>
                </c:pt>
                <c:pt idx="94">
                  <c:v>1436400</c:v>
                </c:pt>
                <c:pt idx="95">
                  <c:v>1445400</c:v>
                </c:pt>
                <c:pt idx="96">
                  <c:v>1446300</c:v>
                </c:pt>
                <c:pt idx="97">
                  <c:v>1468800</c:v>
                </c:pt>
                <c:pt idx="98">
                  <c:v>1477800</c:v>
                </c:pt>
                <c:pt idx="99">
                  <c:v>1500300</c:v>
                </c:pt>
                <c:pt idx="100">
                  <c:v>1540900</c:v>
                </c:pt>
                <c:pt idx="101">
                  <c:v>1594800</c:v>
                </c:pt>
                <c:pt idx="102">
                  <c:v>1597800</c:v>
                </c:pt>
                <c:pt idx="103">
                  <c:v>1653300</c:v>
                </c:pt>
                <c:pt idx="104">
                  <c:v>1665900</c:v>
                </c:pt>
                <c:pt idx="105">
                  <c:v>1711800</c:v>
                </c:pt>
                <c:pt idx="106">
                  <c:v>1712900</c:v>
                </c:pt>
                <c:pt idx="107">
                  <c:v>1729800</c:v>
                </c:pt>
                <c:pt idx="108">
                  <c:v>1764900</c:v>
                </c:pt>
                <c:pt idx="109">
                  <c:v>1778400</c:v>
                </c:pt>
                <c:pt idx="110">
                  <c:v>1783800</c:v>
                </c:pt>
                <c:pt idx="111">
                  <c:v>1787400</c:v>
                </c:pt>
                <c:pt idx="112">
                  <c:v>1802700</c:v>
                </c:pt>
                <c:pt idx="113">
                  <c:v>1811700</c:v>
                </c:pt>
                <c:pt idx="114">
                  <c:v>1823400</c:v>
                </c:pt>
                <c:pt idx="115">
                  <c:v>1845900</c:v>
                </c:pt>
                <c:pt idx="116">
                  <c:v>1868400</c:v>
                </c:pt>
                <c:pt idx="117">
                  <c:v>1899900</c:v>
                </c:pt>
                <c:pt idx="118">
                  <c:v>1934100</c:v>
                </c:pt>
                <c:pt idx="119">
                  <c:v>2027700</c:v>
                </c:pt>
                <c:pt idx="120">
                  <c:v>2075400</c:v>
                </c:pt>
                <c:pt idx="121">
                  <c:v>2111400</c:v>
                </c:pt>
                <c:pt idx="122">
                  <c:v>2126700</c:v>
                </c:pt>
                <c:pt idx="123">
                  <c:v>2240100</c:v>
                </c:pt>
                <c:pt idx="124" formatCode="0.00E+00">
                  <c:v>2851200</c:v>
                </c:pt>
                <c:pt idx="125" formatCode="0.00E+00">
                  <c:v>3009600</c:v>
                </c:pt>
                <c:pt idx="126" formatCode="0.00E+00">
                  <c:v>3064500</c:v>
                </c:pt>
                <c:pt idx="127" formatCode="0.00E+00">
                  <c:v>3398400</c:v>
                </c:pt>
              </c:numCache>
            </c:numRef>
          </c:xVal>
          <c:yVal>
            <c:numRef>
              <c:f>Sheet3!$F$3:$F$130</c:f>
              <c:numCache>
                <c:formatCode>General</c:formatCode>
                <c:ptCount val="128"/>
                <c:pt idx="2">
                  <c:v>21.4</c:v>
                </c:pt>
                <c:pt idx="5">
                  <c:v>16.5</c:v>
                </c:pt>
                <c:pt idx="6">
                  <c:v>17.5</c:v>
                </c:pt>
                <c:pt idx="7">
                  <c:v>19.8</c:v>
                </c:pt>
                <c:pt idx="8">
                  <c:v>19.600000000000001</c:v>
                </c:pt>
                <c:pt idx="9">
                  <c:v>19.100000000000001</c:v>
                </c:pt>
                <c:pt idx="10">
                  <c:v>20.100000000000001</c:v>
                </c:pt>
                <c:pt idx="17">
                  <c:v>20.7</c:v>
                </c:pt>
                <c:pt idx="20">
                  <c:v>18.600000000000001</c:v>
                </c:pt>
                <c:pt idx="21">
                  <c:v>18.7</c:v>
                </c:pt>
                <c:pt idx="25">
                  <c:v>21.8</c:v>
                </c:pt>
                <c:pt idx="27">
                  <c:v>21.6</c:v>
                </c:pt>
                <c:pt idx="32">
                  <c:v>21.6</c:v>
                </c:pt>
                <c:pt idx="43">
                  <c:v>23.1</c:v>
                </c:pt>
                <c:pt idx="46">
                  <c:v>21.6</c:v>
                </c:pt>
                <c:pt idx="52">
                  <c:v>23.6</c:v>
                </c:pt>
                <c:pt idx="57">
                  <c:v>21.3</c:v>
                </c:pt>
                <c:pt idx="58">
                  <c:v>20</c:v>
                </c:pt>
                <c:pt idx="59">
                  <c:v>21</c:v>
                </c:pt>
                <c:pt idx="60">
                  <c:v>22.5</c:v>
                </c:pt>
                <c:pt idx="61">
                  <c:v>12.3</c:v>
                </c:pt>
                <c:pt idx="62">
                  <c:v>19.2</c:v>
                </c:pt>
                <c:pt idx="63">
                  <c:v>19.5</c:v>
                </c:pt>
                <c:pt idx="66">
                  <c:v>19.899999999999999</c:v>
                </c:pt>
                <c:pt idx="68">
                  <c:v>22.6</c:v>
                </c:pt>
                <c:pt idx="71">
                  <c:v>20.7</c:v>
                </c:pt>
                <c:pt idx="74">
                  <c:v>20.5</c:v>
                </c:pt>
                <c:pt idx="76">
                  <c:v>21.6</c:v>
                </c:pt>
                <c:pt idx="79">
                  <c:v>24.1</c:v>
                </c:pt>
                <c:pt idx="80">
                  <c:v>24.8</c:v>
                </c:pt>
                <c:pt idx="87">
                  <c:v>27.1</c:v>
                </c:pt>
                <c:pt idx="88">
                  <c:v>5.6</c:v>
                </c:pt>
                <c:pt idx="89">
                  <c:v>13.2</c:v>
                </c:pt>
                <c:pt idx="90">
                  <c:v>14.5</c:v>
                </c:pt>
                <c:pt idx="91">
                  <c:v>19.600000000000001</c:v>
                </c:pt>
                <c:pt idx="92">
                  <c:v>18.8</c:v>
                </c:pt>
                <c:pt idx="93">
                  <c:v>20</c:v>
                </c:pt>
                <c:pt idx="94">
                  <c:v>20.8</c:v>
                </c:pt>
                <c:pt idx="95">
                  <c:v>20.100000000000001</c:v>
                </c:pt>
                <c:pt idx="96">
                  <c:v>21.1</c:v>
                </c:pt>
                <c:pt idx="97">
                  <c:v>20</c:v>
                </c:pt>
                <c:pt idx="98">
                  <c:v>21.1</c:v>
                </c:pt>
                <c:pt idx="99">
                  <c:v>22.2</c:v>
                </c:pt>
                <c:pt idx="103">
                  <c:v>24.3</c:v>
                </c:pt>
                <c:pt idx="105">
                  <c:v>23.9</c:v>
                </c:pt>
                <c:pt idx="107">
                  <c:v>22.3</c:v>
                </c:pt>
                <c:pt idx="108">
                  <c:v>24</c:v>
                </c:pt>
                <c:pt idx="109">
                  <c:v>23.3</c:v>
                </c:pt>
                <c:pt idx="112">
                  <c:v>24.2</c:v>
                </c:pt>
                <c:pt idx="114">
                  <c:v>24.5</c:v>
                </c:pt>
                <c:pt idx="115">
                  <c:v>16.100000000000001</c:v>
                </c:pt>
                <c:pt idx="116">
                  <c:v>17.8</c:v>
                </c:pt>
                <c:pt idx="117">
                  <c:v>18.399999999999999</c:v>
                </c:pt>
                <c:pt idx="118">
                  <c:v>21.2</c:v>
                </c:pt>
                <c:pt idx="119">
                  <c:v>21.4</c:v>
                </c:pt>
              </c:numCache>
            </c:numRef>
          </c:yVal>
        </c:ser>
        <c:axId val="89003904"/>
        <c:axId val="90203648"/>
      </c:scatterChart>
      <c:valAx>
        <c:axId val="89003904"/>
        <c:scaling>
          <c:orientation val="minMax"/>
        </c:scaling>
        <c:axPos val="b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Number of Pulses</a:t>
                </a:r>
              </a:p>
            </c:rich>
          </c:tx>
          <c:layout>
            <c:manualLayout>
              <c:xMode val="edge"/>
              <c:yMode val="edge"/>
              <c:x val="0.40426964085848371"/>
              <c:y val="0.93143027253918498"/>
            </c:manualLayout>
          </c:layout>
        </c:title>
        <c:numFmt formatCode="0.00E+00" sourceLinked="1"/>
        <c:majorTickMark val="none"/>
        <c:tickLblPos val="nextTo"/>
        <c:crossAx val="90203648"/>
        <c:crosses val="autoZero"/>
        <c:crossBetween val="midCat"/>
      </c:valAx>
      <c:valAx>
        <c:axId val="90203648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Gradient in MV/m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89003904"/>
        <c:crosses val="autoZero"/>
        <c:crossBetween val="midCat"/>
      </c:valAx>
      <c:spPr>
        <a:solidFill>
          <a:srgbClr val="83C935"/>
        </a:solidFill>
      </c:spPr>
    </c:plotArea>
    <c:legend>
      <c:legendPos val="r"/>
      <c:layout>
        <c:manualLayout>
          <c:xMode val="edge"/>
          <c:yMode val="edge"/>
          <c:x val="0.60716620522185349"/>
          <c:y val="0.36712084902430714"/>
          <c:w val="0.12833074793331617"/>
          <c:h val="0.33420260085636738"/>
        </c:manualLayout>
      </c:layout>
    </c:legend>
    <c:plotVisOnly val="1"/>
  </c:chart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Box Cavity Gradient vs Angle</a:t>
            </a:r>
          </a:p>
          <a:p>
            <a:pPr>
              <a:defRPr/>
            </a:pPr>
            <a:r>
              <a:rPr lang="en-US"/>
              <a:t> Between E &amp;B at 3 T</a:t>
            </a:r>
          </a:p>
        </c:rich>
      </c:tx>
      <c:layout>
        <c:manualLayout>
          <c:xMode val="edge"/>
          <c:yMode val="edge"/>
          <c:x val="0.23440640594457099"/>
          <c:y val="1.8617255081692682E-3"/>
        </c:manualLayout>
      </c:layout>
    </c:title>
    <c:plotArea>
      <c:layout>
        <c:manualLayout>
          <c:layoutTarget val="inner"/>
          <c:xMode val="edge"/>
          <c:yMode val="edge"/>
          <c:x val="0.11690804166820662"/>
          <c:y val="0.14954076664469251"/>
          <c:w val="0.83328470105860231"/>
          <c:h val="0.71093914585180151"/>
        </c:manualLayout>
      </c:layout>
      <c:scatterChart>
        <c:scatterStyle val="lineMarker"/>
        <c:ser>
          <c:idx val="0"/>
          <c:order val="0"/>
          <c:spPr>
            <a:ln>
              <a:solidFill>
                <a:srgbClr val="C00000"/>
              </a:solidFill>
            </a:ln>
          </c:spPr>
          <c:marker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xVal>
            <c:numRef>
              <c:f>Sheet1!$A$8:$A$12</c:f>
              <c:numCache>
                <c:formatCode>General</c:formatCode>
                <c:ptCount val="5"/>
                <c:pt idx="0">
                  <c:v>86</c:v>
                </c:pt>
                <c:pt idx="1">
                  <c:v>87</c:v>
                </c:pt>
                <c:pt idx="2">
                  <c:v>89</c:v>
                </c:pt>
                <c:pt idx="3">
                  <c:v>90</c:v>
                </c:pt>
                <c:pt idx="4">
                  <c:v>91</c:v>
                </c:pt>
              </c:numCache>
            </c:numRef>
          </c:xVal>
          <c:yVal>
            <c:numRef>
              <c:f>Sheet1!$B$8:$B$12</c:f>
              <c:numCache>
                <c:formatCode>General</c:formatCode>
                <c:ptCount val="5"/>
                <c:pt idx="0">
                  <c:v>24.6</c:v>
                </c:pt>
                <c:pt idx="1">
                  <c:v>27</c:v>
                </c:pt>
                <c:pt idx="2">
                  <c:v>35</c:v>
                </c:pt>
                <c:pt idx="3">
                  <c:v>36</c:v>
                </c:pt>
                <c:pt idx="4">
                  <c:v>37</c:v>
                </c:pt>
              </c:numCache>
            </c:numRef>
          </c:yVal>
        </c:ser>
        <c:ser>
          <c:idx val="1"/>
          <c:order val="1"/>
          <c:xVal>
            <c:numRef>
              <c:f>Sheet1!$A$8:$A$12</c:f>
              <c:numCache>
                <c:formatCode>General</c:formatCode>
                <c:ptCount val="5"/>
                <c:pt idx="0">
                  <c:v>86</c:v>
                </c:pt>
                <c:pt idx="1">
                  <c:v>87</c:v>
                </c:pt>
                <c:pt idx="2">
                  <c:v>89</c:v>
                </c:pt>
                <c:pt idx="3">
                  <c:v>90</c:v>
                </c:pt>
                <c:pt idx="4">
                  <c:v>91</c:v>
                </c:pt>
              </c:numCache>
            </c:numRef>
          </c:xVal>
          <c:yVal>
            <c:numRef>
              <c:f>Sheet1!$C$8:$C$12</c:f>
              <c:numCache>
                <c:formatCode>General</c:formatCode>
                <c:ptCount val="5"/>
                <c:pt idx="0">
                  <c:v>22.5</c:v>
                </c:pt>
                <c:pt idx="1">
                  <c:v>24.5</c:v>
                </c:pt>
                <c:pt idx="2">
                  <c:v>32</c:v>
                </c:pt>
                <c:pt idx="3">
                  <c:v>33</c:v>
                </c:pt>
                <c:pt idx="4">
                  <c:v>34</c:v>
                </c:pt>
              </c:numCache>
            </c:numRef>
          </c:yVal>
        </c:ser>
        <c:axId val="109154304"/>
        <c:axId val="109498752"/>
      </c:scatterChart>
      <c:valAx>
        <c:axId val="109154304"/>
        <c:scaling>
          <c:orientation val="minMax"/>
        </c:scaling>
        <c:axPos val="b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sz="1200"/>
                  <a:t>RF field to DC Magnetic Field  Angle 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109498752"/>
        <c:crosses val="autoZero"/>
        <c:crossBetween val="midCat"/>
      </c:valAx>
      <c:valAx>
        <c:axId val="109498752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sz="1200"/>
                  <a:t>Gradient in MV/m</a:t>
                </a:r>
              </a:p>
            </c:rich>
          </c:tx>
          <c:layout>
            <c:manualLayout>
              <c:xMode val="edge"/>
              <c:yMode val="edge"/>
              <c:x val="2.3350846468184472E-2"/>
              <c:y val="0.37111354458176171"/>
            </c:manualLayout>
          </c:layout>
        </c:title>
        <c:numFmt formatCode="General" sourceLinked="1"/>
        <c:majorTickMark val="none"/>
        <c:tickLblPos val="nextTo"/>
        <c:crossAx val="109154304"/>
        <c:crosses val="autoZero"/>
        <c:crossBetween val="midCat"/>
      </c:valAx>
    </c:plotArea>
    <c:plotVisOnly val="1"/>
  </c:chart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0.71446</cdr:x>
      <cdr:y>0.37051</cdr:y>
    </cdr:from>
    <cdr:to>
      <cdr:x>0.81671</cdr:x>
      <cdr:y>0.74102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457825" y="1866899"/>
          <a:ext cx="781050" cy="18669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sz="1100" b="1" dirty="0">
              <a:solidFill>
                <a:srgbClr val="FF0000"/>
              </a:solidFill>
            </a:rPr>
            <a:t>= 90 deg</a:t>
          </a:r>
        </a:p>
        <a:p xmlns:a="http://schemas.openxmlformats.org/drawingml/2006/main">
          <a:endParaRPr lang="en-US" sz="1100" b="1" dirty="0">
            <a:solidFill>
              <a:srgbClr val="FF0000"/>
            </a:solidFill>
          </a:endParaRPr>
        </a:p>
        <a:p xmlns:a="http://schemas.openxmlformats.org/drawingml/2006/main">
          <a:r>
            <a:rPr lang="en-US" sz="1100" b="1" dirty="0">
              <a:solidFill>
                <a:srgbClr val="FF0000"/>
              </a:solidFill>
            </a:rPr>
            <a:t>= 89 deg</a:t>
          </a:r>
        </a:p>
        <a:p xmlns:a="http://schemas.openxmlformats.org/drawingml/2006/main">
          <a:endParaRPr lang="en-US" sz="1100" b="1" dirty="0">
            <a:solidFill>
              <a:srgbClr val="FF0000"/>
            </a:solidFill>
          </a:endParaRPr>
        </a:p>
        <a:p xmlns:a="http://schemas.openxmlformats.org/drawingml/2006/main">
          <a:r>
            <a:rPr lang="en-US" sz="1100" b="1" dirty="0">
              <a:solidFill>
                <a:srgbClr val="FF0000"/>
              </a:solidFill>
            </a:rPr>
            <a:t>=87 deg</a:t>
          </a:r>
        </a:p>
        <a:p xmlns:a="http://schemas.openxmlformats.org/drawingml/2006/main">
          <a:endParaRPr lang="en-US" sz="1100" b="1" dirty="0">
            <a:solidFill>
              <a:srgbClr val="FF0000"/>
            </a:solidFill>
          </a:endParaRPr>
        </a:p>
        <a:p xmlns:a="http://schemas.openxmlformats.org/drawingml/2006/main">
          <a:r>
            <a:rPr lang="en-US" sz="1100" b="1" dirty="0">
              <a:solidFill>
                <a:srgbClr val="FF0000"/>
              </a:solidFill>
            </a:rPr>
            <a:t>=91</a:t>
          </a:r>
          <a:r>
            <a:rPr lang="en-US" sz="1100" b="1" baseline="0" dirty="0">
              <a:solidFill>
                <a:srgbClr val="FF0000"/>
              </a:solidFill>
            </a:rPr>
            <a:t> deg</a:t>
          </a:r>
        </a:p>
        <a:p xmlns:a="http://schemas.openxmlformats.org/drawingml/2006/main">
          <a:endParaRPr lang="en-US" sz="1100" b="1" baseline="0" dirty="0">
            <a:solidFill>
              <a:srgbClr val="FF0000"/>
            </a:solidFill>
          </a:endParaRPr>
        </a:p>
        <a:p xmlns:a="http://schemas.openxmlformats.org/drawingml/2006/main">
          <a:r>
            <a:rPr lang="en-US" sz="1100" b="1" baseline="0" dirty="0">
              <a:solidFill>
                <a:srgbClr val="FF0000"/>
              </a:solidFill>
            </a:rPr>
            <a:t>=86 deg</a:t>
          </a:r>
          <a:endParaRPr lang="en-US" sz="1200" b="1" dirty="0">
            <a:solidFill>
              <a:srgbClr val="FF0000"/>
            </a:solidFill>
          </a:endParaRPr>
        </a:p>
        <a:p xmlns:a="http://schemas.openxmlformats.org/drawingml/2006/main">
          <a:endParaRPr lang="en-US" sz="1200" b="1" dirty="0"/>
        </a:p>
        <a:p xmlns:a="http://schemas.openxmlformats.org/drawingml/2006/main">
          <a:endParaRPr lang="en-US" sz="1200" b="1" dirty="0"/>
        </a:p>
        <a:p xmlns:a="http://schemas.openxmlformats.org/drawingml/2006/main">
          <a:endParaRPr lang="en-US" sz="12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0.30823</cdr:x>
      <cdr:y>0.47241</cdr:y>
    </cdr:from>
    <cdr:to>
      <cdr:x>0.63107</cdr:x>
      <cdr:y>0.62156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11984" y="2128361"/>
          <a:ext cx="1583641" cy="67199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sz="1100" b="1">
              <a:solidFill>
                <a:schemeClr val="tx1"/>
              </a:solidFill>
            </a:rPr>
            <a:t>Gradient</a:t>
          </a:r>
          <a:r>
            <a:rPr lang="en-US" sz="1100" b="1" baseline="0">
              <a:solidFill>
                <a:schemeClr val="tx1"/>
              </a:solidFill>
            </a:rPr>
            <a:t> Line for Very Low  Sparking Rate.</a:t>
          </a:r>
          <a:endParaRPr lang="en-US" sz="1100" b="1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0.44133</cdr:x>
      <cdr:y>0.34538</cdr:y>
    </cdr:from>
    <cdr:to>
      <cdr:x>0.47582</cdr:x>
      <cdr:y>0.50111</cdr:y>
    </cdr:to>
    <cdr:sp macro="" textlink="">
      <cdr:nvSpPr>
        <cdr:cNvPr id="4" name="Straight Arrow Connector 3"/>
        <cdr:cNvSpPr/>
      </cdr:nvSpPr>
      <cdr:spPr>
        <a:xfrm xmlns:a="http://schemas.openxmlformats.org/drawingml/2006/main" rot="5400000" flipH="1" flipV="1">
          <a:off x="1888879" y="1922718"/>
          <a:ext cx="738690" cy="169853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dirty="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847951C1-5B53-4EEB-B850-964DEE510505}" type="datetimeFigureOut">
              <a:rPr lang="en-US"/>
              <a:pPr>
                <a:defRPr/>
              </a:pPr>
              <a:t>2/26/2011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dirty="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0FD05972-3925-4C03-9FFD-C33145B2E7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5F4920-6755-4EA6-AB8D-B3101477B5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440C0D-1888-401E-9728-CD1514DAF8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8E5257-98B1-46D7-8064-64A06224AA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4CE605-0D57-4F71-BBB8-622248E4FE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8453E2-C5EA-4495-A734-81BEEDAAF2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D402A-C81F-41B5-9851-63EC7656B8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59A1B-2993-46B5-B124-925AFFDDA6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DC7753-CC88-451B-92B6-F7666CB517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20ADA1-A5E0-4318-95C1-688701BB50D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ABF04A-99F4-469E-8296-7D7FD6F717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CCBD8-7F3F-4744-AF6B-2F5D090F193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7A96EE8-3D50-413B-BB36-74DDA337D0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F4920-6755-4EA6-AB8D-B3101477B5DD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1447800"/>
            <a:ext cx="7543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                Al </a:t>
            </a:r>
            <a:r>
              <a:rPr lang="en-US" sz="2800" b="1" dirty="0" err="1" smtClean="0"/>
              <a:t>Moretti</a:t>
            </a:r>
            <a:r>
              <a:rPr lang="en-US" sz="2800" b="1" dirty="0" smtClean="0"/>
              <a:t>, APC, Fermilab</a:t>
            </a:r>
          </a:p>
          <a:p>
            <a:r>
              <a:rPr lang="en-US" sz="2800" b="1" dirty="0" smtClean="0"/>
              <a:t>                   MAP- Winter Meeting</a:t>
            </a:r>
            <a:br>
              <a:rPr lang="en-US" sz="2800" b="1" dirty="0" smtClean="0"/>
            </a:br>
            <a:r>
              <a:rPr lang="en-US" sz="2800" b="1" dirty="0" smtClean="0"/>
              <a:t>              February 28 - March 4, 2011</a:t>
            </a:r>
            <a:br>
              <a:rPr lang="en-US" sz="2800" b="1" dirty="0" smtClean="0"/>
            </a:br>
            <a:r>
              <a:rPr lang="en-US" sz="2800" b="1" dirty="0" smtClean="0"/>
              <a:t>                               TJNAF</a:t>
            </a:r>
            <a:br>
              <a:rPr lang="en-US" sz="2800" b="1" dirty="0" smtClean="0"/>
            </a:br>
            <a:r>
              <a:rPr lang="en-US" sz="2800" b="1" dirty="0" smtClean="0"/>
              <a:t>                     Newport News, VA</a:t>
            </a:r>
            <a:endParaRPr lang="en-US" sz="28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20ADA1-A5E0-4318-95C1-688701BB50D5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graphicFrame>
        <p:nvGraphicFramePr>
          <p:cNvPr id="3" name="Chart 2"/>
          <p:cNvGraphicFramePr/>
          <p:nvPr/>
        </p:nvGraphicFramePr>
        <p:xfrm>
          <a:off x="752475" y="909637"/>
          <a:ext cx="7639050" cy="5038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20ADA1-A5E0-4318-95C1-688701BB50D5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graphicFrame>
        <p:nvGraphicFramePr>
          <p:cNvPr id="3" name="Chart 2"/>
          <p:cNvGraphicFramePr/>
          <p:nvPr/>
        </p:nvGraphicFramePr>
        <p:xfrm>
          <a:off x="3505200" y="838200"/>
          <a:ext cx="4924426" cy="47434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04800" y="685800"/>
            <a:ext cx="3200400" cy="563231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b="1" dirty="0" smtClean="0">
                <a:solidFill>
                  <a:srgbClr val="C00000"/>
                </a:solidFill>
              </a:rPr>
              <a:t>The cavity was also tested at magnetic field levels from 0.5 to 3.5 T at 0 Deg. There was very little drop off observed in the break down levels.</a:t>
            </a:r>
          </a:p>
          <a:p>
            <a:pPr>
              <a:buFont typeface="Wingdings" pitchFamily="2" charset="2"/>
              <a:buChar char="v"/>
            </a:pPr>
            <a:r>
              <a:rPr lang="en-US" b="1" dirty="0" smtClean="0">
                <a:solidFill>
                  <a:srgbClr val="C00000"/>
                </a:solidFill>
              </a:rPr>
              <a:t>There was no X-Ray’s observed with the Magnetic field on</a:t>
            </a:r>
          </a:p>
          <a:p>
            <a:pPr>
              <a:buFont typeface="Wingdings" pitchFamily="2" charset="2"/>
              <a:buChar char="v"/>
            </a:pPr>
            <a:r>
              <a:rPr lang="en-US" b="1" dirty="0" smtClean="0">
                <a:solidFill>
                  <a:srgbClr val="C00000"/>
                </a:solidFill>
              </a:rPr>
              <a:t>There may have been single surface mult-pactiring observed in the early phase of the RF commissioning with the magnetic field</a:t>
            </a:r>
          </a:p>
          <a:p>
            <a:pPr>
              <a:buFont typeface="Wingdings" pitchFamily="2" charset="2"/>
              <a:buChar char="v"/>
            </a:pPr>
            <a:r>
              <a:rPr lang="en-US" b="1" dirty="0" smtClean="0">
                <a:solidFill>
                  <a:srgbClr val="C00000"/>
                </a:solidFill>
              </a:rPr>
              <a:t>The vacuum burst were 10 to 100 times larger during a spark </a:t>
            </a:r>
            <a:r>
              <a:rPr lang="en-US" b="1" dirty="0" smtClean="0">
                <a:solidFill>
                  <a:srgbClr val="C00000"/>
                </a:solidFill>
              </a:rPr>
              <a:t>with the magnetic field than without.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20ADA1-A5E0-4318-95C1-688701BB50D5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3" name="Slide Number Placeholder 1"/>
          <p:cNvSpPr txBox="1">
            <a:spLocks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20ADA1-A5E0-4318-95C1-688701BB50D5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4" name="Content Placeholder 5" descr="bs_100528al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219200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Content Placeholder 6" descr="bs_100528am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219200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905000" y="381000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Pictures of Damaged Area in the Box Cavity</a:t>
            </a:r>
            <a:endParaRPr lang="en-US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4495800"/>
            <a:ext cx="8382000" cy="175432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The inside of the cavity was very clean with not many spark pits visible if any.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There were blistered areas in appearance  in the top and bottom corners along the axis of the cavity both the upstream and downstream ends.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These are pictures of the cavity at about ½ the running time. </a:t>
            </a:r>
            <a:r>
              <a:rPr lang="en-US" dirty="0"/>
              <a:t> </a:t>
            </a:r>
            <a:r>
              <a:rPr lang="en-US" dirty="0" smtClean="0"/>
              <a:t>At the end of the experiment, the areas appeared darker and spread out further and this was also after the 50 MV/m RF commissioning at 0 T.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762000"/>
            <a:ext cx="1524000" cy="30777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Blistered Areas</a:t>
            </a:r>
            <a:endParaRPr lang="en-US" sz="1400" b="1" dirty="0"/>
          </a:p>
        </p:txBody>
      </p:sp>
      <p:cxnSp>
        <p:nvCxnSpPr>
          <p:cNvPr id="10" name="Straight Arrow Connector 9"/>
          <p:cNvCxnSpPr/>
          <p:nvPr/>
        </p:nvCxnSpPr>
        <p:spPr>
          <a:xfrm rot="10800000">
            <a:off x="685800" y="762000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6200000" flipH="1">
            <a:off x="-304800" y="1752600"/>
            <a:ext cx="2743200" cy="1371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6200000" flipH="1">
            <a:off x="533400" y="1219200"/>
            <a:ext cx="1295400" cy="990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905000" y="762000"/>
            <a:ext cx="4953000" cy="762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057400" y="1066800"/>
            <a:ext cx="5181600" cy="1752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467600" y="533400"/>
            <a:ext cx="1371600" cy="46166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Cu to SS pickup hole surface.</a:t>
            </a:r>
            <a:endParaRPr lang="en-US" sz="1200" b="1" dirty="0"/>
          </a:p>
        </p:txBody>
      </p:sp>
      <p:cxnSp>
        <p:nvCxnSpPr>
          <p:cNvPr id="19" name="Straight Arrow Connector 18"/>
          <p:cNvCxnSpPr/>
          <p:nvPr/>
        </p:nvCxnSpPr>
        <p:spPr>
          <a:xfrm rot="5400000">
            <a:off x="6210300" y="1562100"/>
            <a:ext cx="3200400" cy="2057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>
            <a:off x="6781800" y="1600200"/>
            <a:ext cx="2667000" cy="1447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20ADA1-A5E0-4318-95C1-688701BB50D5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3" name="Picture 2" descr="SwitchW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1219200"/>
            <a:ext cx="6553200" cy="4368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00200" y="152400"/>
            <a:ext cx="609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The SPDT RF Switch has been installed in the  MTA</a:t>
            </a:r>
          </a:p>
          <a:p>
            <a:endParaRPr lang="en-US" b="1" u="sng" dirty="0"/>
          </a:p>
          <a:p>
            <a:r>
              <a:rPr lang="en-US" sz="1600" b="1" dirty="0" smtClean="0"/>
              <a:t>This gives us 2  RF test location in the MTA Hall.</a:t>
            </a:r>
            <a:endParaRPr lang="en-US" sz="1600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20ADA1-A5E0-4318-95C1-688701BB50D5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3" name="Picture 3" descr="parallel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52400"/>
            <a:ext cx="7924800" cy="576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762000" y="457200"/>
            <a:ext cx="5105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/>
              <a:t>Parallel E and H field </a:t>
            </a:r>
            <a:r>
              <a:rPr lang="en-US" sz="2000" dirty="0" smtClean="0"/>
              <a:t>Design:</a:t>
            </a:r>
            <a:endParaRPr lang="en-US" sz="2000" dirty="0"/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3962400" y="1524000"/>
            <a:ext cx="1828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/>
              <a:t>E Field pick-ups</a:t>
            </a:r>
          </a:p>
        </p:txBody>
      </p:sp>
      <p:cxnSp>
        <p:nvCxnSpPr>
          <p:cNvPr id="6" name="Straight Arrow Connector 7"/>
          <p:cNvCxnSpPr>
            <a:cxnSpLocks noChangeShapeType="1"/>
          </p:cNvCxnSpPr>
          <p:nvPr/>
        </p:nvCxnSpPr>
        <p:spPr bwMode="auto">
          <a:xfrm flipV="1">
            <a:off x="5791200" y="1600200"/>
            <a:ext cx="1219200" cy="762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7" name="Straight Arrow Connector 9"/>
          <p:cNvCxnSpPr>
            <a:cxnSpLocks noChangeShapeType="1"/>
          </p:cNvCxnSpPr>
          <p:nvPr/>
        </p:nvCxnSpPr>
        <p:spPr bwMode="auto">
          <a:xfrm>
            <a:off x="5791200" y="1676400"/>
            <a:ext cx="1447800" cy="5334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8" name="TextBox 12"/>
          <p:cNvSpPr txBox="1">
            <a:spLocks noChangeArrowheads="1"/>
          </p:cNvSpPr>
          <p:nvPr/>
        </p:nvSpPr>
        <p:spPr bwMode="auto">
          <a:xfrm>
            <a:off x="7315200" y="685800"/>
            <a:ext cx="1371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/>
              <a:t>Optical View port</a:t>
            </a:r>
          </a:p>
        </p:txBody>
      </p:sp>
      <p:cxnSp>
        <p:nvCxnSpPr>
          <p:cNvPr id="9" name="Straight Arrow Connector 14"/>
          <p:cNvCxnSpPr>
            <a:cxnSpLocks noChangeShapeType="1"/>
            <a:stCxn id="8" idx="2"/>
          </p:cNvCxnSpPr>
          <p:nvPr/>
        </p:nvCxnSpPr>
        <p:spPr bwMode="auto">
          <a:xfrm rot="5400000">
            <a:off x="7264400" y="1168400"/>
            <a:ext cx="635000" cy="8382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0" name="Line 6"/>
          <p:cNvSpPr>
            <a:spLocks noChangeShapeType="1"/>
          </p:cNvSpPr>
          <p:nvPr/>
        </p:nvSpPr>
        <p:spPr bwMode="auto">
          <a:xfrm flipV="1">
            <a:off x="5943600" y="3886200"/>
            <a:ext cx="15240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724400" y="4724400"/>
            <a:ext cx="259080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1800" dirty="0" smtClean="0"/>
              <a:t>¼ height Coupling Cell. This is built in two sections with WG flanges not shown.</a:t>
            </a:r>
            <a:endParaRPr lang="en-US" sz="1800" dirty="0"/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295400" y="4800600"/>
            <a:ext cx="2514600" cy="147732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Original LBL Waveguide RF power Coupler </a:t>
            </a:r>
            <a:r>
              <a:rPr lang="en-US" sz="1800" dirty="0" smtClean="0"/>
              <a:t>section; ½ height Standard WG section</a:t>
            </a:r>
            <a:endParaRPr lang="en-US" sz="1800" dirty="0"/>
          </a:p>
        </p:txBody>
      </p:sp>
      <p:sp>
        <p:nvSpPr>
          <p:cNvPr id="13" name="Line 6"/>
          <p:cNvSpPr>
            <a:spLocks noChangeShapeType="1"/>
          </p:cNvSpPr>
          <p:nvPr/>
        </p:nvSpPr>
        <p:spPr bwMode="auto">
          <a:xfrm flipV="1">
            <a:off x="2438400" y="4114800"/>
            <a:ext cx="9906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848600" y="2590800"/>
            <a:ext cx="990600" cy="381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E &amp; B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20ADA1-A5E0-4318-95C1-688701BB50D5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990600" y="1066800"/>
            <a:ext cx="7315200" cy="4856714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We have completed the Box cavity Study ( magnetic field insulation effect) at 91,90, 89, 87 and 86 Degrees at 3. Tesla. Before each run we commissioned the cavity upto 33 MV/m at 0. T except for the first 0 Degree run commissioned to 23 MV/m. </a:t>
            </a:r>
            <a:r>
              <a:rPr lang="en-US" dirty="0" smtClean="0"/>
              <a:t>In some of the later </a:t>
            </a:r>
            <a:r>
              <a:rPr lang="en-US" dirty="0"/>
              <a:t>runs, we commissioned the cavity to 50 MV/m at 0 T.</a:t>
            </a:r>
          </a:p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The results have been </a:t>
            </a:r>
            <a:r>
              <a:rPr lang="en-US" dirty="0" smtClean="0"/>
              <a:t>shown:  from 89 to 91 deg we reached a low sparking rate at a average gradient of 33 MV/m</a:t>
            </a:r>
          </a:p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dirty="0" smtClean="0"/>
              <a:t>                    at 87 deg  a average gradient of  25 MV/m and</a:t>
            </a:r>
          </a:p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dirty="0" smtClean="0"/>
              <a:t>                    at 86 deg  a average gradient of  22.5 MV/m.</a:t>
            </a:r>
          </a:p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We need to decide if the second orthogonal box cavity should be tested with a </a:t>
            </a:r>
            <a:r>
              <a:rPr lang="en-US" dirty="0" err="1" smtClean="0"/>
              <a:t>TiN</a:t>
            </a:r>
            <a:r>
              <a:rPr lang="en-US" dirty="0" smtClean="0"/>
              <a:t> coating or tested at all?</a:t>
            </a:r>
          </a:p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We also need to decide if we need to build a parallel Box for testing in the MTA from the copper in storage</a:t>
            </a:r>
            <a:r>
              <a:rPr lang="en-US" dirty="0" smtClean="0"/>
              <a:t>?</a:t>
            </a:r>
          </a:p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The second RF test station is now ready for RF commissioning cavities that do not require a magnetic field.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228600"/>
            <a:ext cx="28552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u="sng" dirty="0" smtClean="0"/>
              <a:t>Summary Of the Box cavity</a:t>
            </a:r>
            <a:endParaRPr lang="en-US" sz="1600" b="1" u="sng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914400"/>
          </a:xfrm>
        </p:spPr>
        <p:txBody>
          <a:bodyPr/>
          <a:lstStyle/>
          <a:p>
            <a:r>
              <a:rPr lang="en-US" sz="1600" b="1" u="sng" dirty="0" smtClean="0"/>
              <a:t>Discussion of the Magnetically Insulated Cavity </a:t>
            </a:r>
            <a:br>
              <a:rPr lang="en-US" sz="1600" b="1" u="sng" dirty="0" smtClean="0"/>
            </a:br>
            <a:r>
              <a:rPr lang="en-US" sz="1600" b="1" u="sng" dirty="0" smtClean="0"/>
              <a:t> The orthogonal Box Cavity</a:t>
            </a:r>
            <a:br>
              <a:rPr lang="en-US" sz="1600" b="1" u="sng" dirty="0" smtClean="0"/>
            </a:br>
            <a:r>
              <a:rPr lang="en-US" sz="1600" b="1" u="sng" dirty="0" smtClean="0"/>
              <a:t/>
            </a:r>
            <a:br>
              <a:rPr lang="en-US" sz="1600" b="1" u="sng" dirty="0" smtClean="0"/>
            </a:br>
            <a:endParaRPr lang="en-US" sz="1600" b="1" u="sng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DC7753-CC88-451B-92B6-F7666CB5172C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1752600"/>
            <a:ext cx="6781800" cy="397031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Palmer and D. </a:t>
            </a:r>
            <a:r>
              <a:rPr lang="en-US" dirty="0" err="1" smtClean="0"/>
              <a:t>Stratakis</a:t>
            </a:r>
            <a:r>
              <a:rPr lang="en-US" dirty="0" smtClean="0"/>
              <a:t> developed as theory that a large magnetic field at right angle to the RF electric would magnetically insulate  a vacuum RF cavity from electric breakdown.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It was then decided to construct a build cavity to test this theory.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A  low cost design was chosen in the shape of a box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Two cavities of this type have been built and only one has been tested.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We need to decide what to do with the second cavity. It has been suggested that this cavity be coated with TiN and tested in the MTA?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There is in storage material to built 2 more cavities. It has been suggested that the material be used to built  the parallel B and E configuration cavities?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20ADA1-A5E0-4318-95C1-688701BB50D5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524000" y="1905000"/>
            <a:ext cx="182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 b="0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85800" y="3200400"/>
            <a:ext cx="2514600" cy="14773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Original LBL Waveguide RF power Coupler </a:t>
            </a:r>
            <a:r>
              <a:rPr lang="en-US" sz="1800" dirty="0" smtClean="0"/>
              <a:t>section; ½ height Standard WG section</a:t>
            </a:r>
            <a:endParaRPr lang="en-US" sz="1800" dirty="0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752600" y="838200"/>
            <a:ext cx="2514600" cy="923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Rectangular Coupling aperture with rounded edges</a:t>
            </a:r>
          </a:p>
        </p:txBody>
      </p:sp>
      <p:sp>
        <p:nvSpPr>
          <p:cNvPr id="6" name="Line 9"/>
          <p:cNvSpPr>
            <a:spLocks noChangeShapeType="1"/>
          </p:cNvSpPr>
          <p:nvPr/>
        </p:nvSpPr>
        <p:spPr bwMode="auto">
          <a:xfrm>
            <a:off x="6096000" y="914400"/>
            <a:ext cx="1371600" cy="1447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914400" y="152400"/>
            <a:ext cx="6248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u="sng" dirty="0"/>
              <a:t>Orthogonal E and H Cavity Coupled to the Waveguide</a:t>
            </a:r>
          </a:p>
        </p:txBody>
      </p:sp>
      <p:sp>
        <p:nvSpPr>
          <p:cNvPr id="8" name="TextBox 13"/>
          <p:cNvSpPr txBox="1">
            <a:spLocks noChangeArrowheads="1"/>
          </p:cNvSpPr>
          <p:nvPr/>
        </p:nvSpPr>
        <p:spPr bwMode="auto">
          <a:xfrm>
            <a:off x="2362200" y="5486400"/>
            <a:ext cx="487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u="sng" dirty="0"/>
              <a:t>HFSS Model  RF cavity and WG coupler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81400" y="4114800"/>
            <a:ext cx="266700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1800" dirty="0" smtClean="0"/>
              <a:t>¼ height Coupling Cell. This is built in two sections with WG; flanges not shown.</a:t>
            </a:r>
            <a:endParaRPr lang="en-US" sz="1800" dirty="0"/>
          </a:p>
        </p:txBody>
      </p:sp>
      <p:pic>
        <p:nvPicPr>
          <p:cNvPr id="10" name="Picture 17" descr="Box CavCR.bmp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762000"/>
            <a:ext cx="4419600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Line 6"/>
          <p:cNvSpPr>
            <a:spLocks noChangeShapeType="1"/>
          </p:cNvSpPr>
          <p:nvPr/>
        </p:nvSpPr>
        <p:spPr bwMode="auto">
          <a:xfrm>
            <a:off x="4191000" y="1143000"/>
            <a:ext cx="3200400" cy="1371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12" name="Line 5"/>
          <p:cNvSpPr>
            <a:spLocks noChangeShapeType="1"/>
          </p:cNvSpPr>
          <p:nvPr/>
        </p:nvSpPr>
        <p:spPr bwMode="auto">
          <a:xfrm flipV="1">
            <a:off x="4876800" y="2667000"/>
            <a:ext cx="1981200" cy="1447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13" name="Line 6"/>
          <p:cNvSpPr>
            <a:spLocks noChangeShapeType="1"/>
          </p:cNvSpPr>
          <p:nvPr/>
        </p:nvSpPr>
        <p:spPr bwMode="auto">
          <a:xfrm flipV="1">
            <a:off x="3200400" y="2438400"/>
            <a:ext cx="213360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14" name="TextBox 21"/>
          <p:cNvSpPr txBox="1">
            <a:spLocks noChangeArrowheads="1"/>
          </p:cNvSpPr>
          <p:nvPr/>
        </p:nvSpPr>
        <p:spPr bwMode="auto">
          <a:xfrm>
            <a:off x="7620000" y="3733800"/>
            <a:ext cx="1219200" cy="646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/>
              <a:t>Pickup Ports</a:t>
            </a:r>
          </a:p>
        </p:txBody>
      </p:sp>
      <p:cxnSp>
        <p:nvCxnSpPr>
          <p:cNvPr id="15" name="Straight Arrow Connector 23"/>
          <p:cNvCxnSpPr>
            <a:cxnSpLocks noChangeShapeType="1"/>
          </p:cNvCxnSpPr>
          <p:nvPr/>
        </p:nvCxnSpPr>
        <p:spPr bwMode="auto">
          <a:xfrm rot="16200000" flipV="1">
            <a:off x="7696200" y="3124200"/>
            <a:ext cx="1143000" cy="762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6" name="Straight Arrow Connector 26"/>
          <p:cNvCxnSpPr>
            <a:cxnSpLocks noChangeShapeType="1"/>
          </p:cNvCxnSpPr>
          <p:nvPr/>
        </p:nvCxnSpPr>
        <p:spPr bwMode="auto">
          <a:xfrm rot="16200000" flipV="1">
            <a:off x="7696200" y="3124200"/>
            <a:ext cx="990600" cy="2286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7" name="TextBox 27"/>
          <p:cNvSpPr txBox="1">
            <a:spLocks noChangeArrowheads="1"/>
          </p:cNvSpPr>
          <p:nvPr/>
        </p:nvSpPr>
        <p:spPr bwMode="auto">
          <a:xfrm>
            <a:off x="7239000" y="762000"/>
            <a:ext cx="1371600" cy="9233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/>
              <a:t>Sapphire Viewing Port</a:t>
            </a:r>
          </a:p>
        </p:txBody>
      </p:sp>
      <p:cxnSp>
        <p:nvCxnSpPr>
          <p:cNvPr id="18" name="Straight Arrow Connector 29"/>
          <p:cNvCxnSpPr>
            <a:cxnSpLocks noChangeShapeType="1"/>
            <a:stCxn id="17" idx="2"/>
          </p:cNvCxnSpPr>
          <p:nvPr/>
        </p:nvCxnSpPr>
        <p:spPr bwMode="auto">
          <a:xfrm rot="16200000" flipH="1">
            <a:off x="7776866" y="1833264"/>
            <a:ext cx="753069" cy="4572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0" name="TextBox 19"/>
          <p:cNvSpPr txBox="1"/>
          <p:nvPr/>
        </p:nvSpPr>
        <p:spPr>
          <a:xfrm>
            <a:off x="6477000" y="838200"/>
            <a:ext cx="381000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E</a:t>
            </a:r>
            <a:endParaRPr lang="en-US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8382000" y="2590800"/>
            <a:ext cx="304800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B</a:t>
            </a:r>
            <a:endParaRPr lang="en-US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20ADA1-A5E0-4318-95C1-688701BB50D5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990600" y="228600"/>
            <a:ext cx="7086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u="sng" dirty="0"/>
              <a:t>Calculated Parameters of the cavity and cavity dimensions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81000" y="1143000"/>
            <a:ext cx="3962400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/>
              <a:t>HFSS normalizes  all parameters to 1 W of input power to the waveguide coupler and solves for the frequency, gradient, coupling factor, Qo (in cavity mode) etc.</a:t>
            </a:r>
          </a:p>
          <a:p>
            <a:pPr>
              <a:spcBef>
                <a:spcPct val="50000"/>
              </a:spcBef>
            </a:pPr>
            <a:r>
              <a:rPr lang="en-US" sz="1400" dirty="0"/>
              <a:t>    1W produces a gradient of  25 kV/m by scaling:</a:t>
            </a:r>
          </a:p>
          <a:p>
            <a:pPr>
              <a:spcBef>
                <a:spcPct val="50000"/>
              </a:spcBef>
            </a:pPr>
            <a:r>
              <a:rPr lang="en-US" sz="1400" dirty="0"/>
              <a:t>        </a:t>
            </a:r>
            <a:r>
              <a:rPr lang="en-US" sz="1400" u="sng" dirty="0">
                <a:solidFill>
                  <a:srgbClr val="FF0000"/>
                </a:solidFill>
              </a:rPr>
              <a:t>25 MV/m would take 1 MW ideal.</a:t>
            </a:r>
          </a:p>
          <a:p>
            <a:pPr>
              <a:spcBef>
                <a:spcPct val="50000"/>
              </a:spcBef>
            </a:pPr>
            <a:r>
              <a:rPr lang="en-US" sz="1400" dirty="0"/>
              <a:t>  The Impedance across the center of the cavity is</a:t>
            </a:r>
          </a:p>
          <a:p>
            <a:pPr>
              <a:spcBef>
                <a:spcPct val="50000"/>
              </a:spcBef>
            </a:pPr>
            <a:r>
              <a:rPr lang="en-US" sz="1400" dirty="0"/>
              <a:t>            Imp =9.5 M</a:t>
            </a:r>
            <a:r>
              <a:rPr lang="el-GR" sz="1400" dirty="0">
                <a:cs typeface="Arial" charset="0"/>
              </a:rPr>
              <a:t>Ω</a:t>
            </a:r>
            <a:r>
              <a:rPr lang="en-US" sz="1400" dirty="0">
                <a:cs typeface="Arial" charset="0"/>
              </a:rPr>
              <a:t>. </a:t>
            </a:r>
          </a:p>
          <a:p>
            <a:pPr>
              <a:spcBef>
                <a:spcPct val="50000"/>
              </a:spcBef>
            </a:pPr>
            <a:r>
              <a:rPr lang="en-US" sz="1400" dirty="0">
                <a:cs typeface="Arial" charset="0"/>
              </a:rPr>
              <a:t>This is the resistance  across the center of the cavity given  by       </a:t>
            </a:r>
          </a:p>
          <a:p>
            <a:pPr>
              <a:spcBef>
                <a:spcPct val="50000"/>
              </a:spcBef>
            </a:pPr>
            <a:r>
              <a:rPr lang="en-US" sz="1400" dirty="0">
                <a:cs typeface="Arial" charset="0"/>
              </a:rPr>
              <a:t>          Imp = (gap Voltage)²/1 W.</a:t>
            </a:r>
          </a:p>
          <a:p>
            <a:pPr>
              <a:spcBef>
                <a:spcPct val="50000"/>
              </a:spcBef>
            </a:pPr>
            <a:r>
              <a:rPr lang="en-US" sz="1400" dirty="0">
                <a:cs typeface="Arial" charset="0"/>
              </a:rPr>
              <a:t>This uses the peak voltage and is in agreement with SuperFish and most published accelerator designs.</a:t>
            </a:r>
          </a:p>
          <a:p>
            <a:pPr>
              <a:spcBef>
                <a:spcPct val="50000"/>
              </a:spcBef>
            </a:pPr>
            <a:r>
              <a:rPr lang="en-US" sz="1400" dirty="0">
                <a:cs typeface="Arial" charset="0"/>
              </a:rPr>
              <a:t>Qo = 27,400.</a:t>
            </a:r>
          </a:p>
          <a:p>
            <a:pPr>
              <a:spcBef>
                <a:spcPct val="50000"/>
              </a:spcBef>
            </a:pPr>
            <a:endParaRPr lang="en-US" sz="1400" dirty="0"/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4495800" y="2438400"/>
            <a:ext cx="762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250 mm</a:t>
            </a: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6705600" y="1752600"/>
            <a:ext cx="990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276.50 mm</a:t>
            </a: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7239000" y="4114800"/>
            <a:ext cx="990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123.82 mm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14800" y="609600"/>
            <a:ext cx="1828800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Aperture Fields about a factor 4 lower than central max. field.</a:t>
            </a:r>
          </a:p>
        </p:txBody>
      </p:sp>
      <p:cxnSp>
        <p:nvCxnSpPr>
          <p:cNvPr id="9" name="Straight Arrow Connector 25"/>
          <p:cNvCxnSpPr>
            <a:cxnSpLocks noChangeShapeType="1"/>
          </p:cNvCxnSpPr>
          <p:nvPr/>
        </p:nvCxnSpPr>
        <p:spPr bwMode="auto">
          <a:xfrm>
            <a:off x="7543800" y="1905000"/>
            <a:ext cx="228600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0" name="Straight Arrow Connector 27"/>
          <p:cNvCxnSpPr>
            <a:cxnSpLocks noChangeShapeType="1"/>
            <a:stCxn id="6" idx="1"/>
          </p:cNvCxnSpPr>
          <p:nvPr/>
        </p:nvCxnSpPr>
        <p:spPr bwMode="auto">
          <a:xfrm rot="10800000" flipV="1">
            <a:off x="6553200" y="1889125"/>
            <a:ext cx="152400" cy="158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1" name="Straight Arrow Connector 31"/>
          <p:cNvCxnSpPr>
            <a:cxnSpLocks noChangeShapeType="1"/>
          </p:cNvCxnSpPr>
          <p:nvPr/>
        </p:nvCxnSpPr>
        <p:spPr bwMode="auto">
          <a:xfrm rot="5400000" flipH="1" flipV="1">
            <a:off x="4725987" y="2360612"/>
            <a:ext cx="304800" cy="31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2" name="Straight Arrow Connector 33"/>
          <p:cNvCxnSpPr>
            <a:cxnSpLocks noChangeShapeType="1"/>
            <a:stCxn id="5" idx="2"/>
          </p:cNvCxnSpPr>
          <p:nvPr/>
        </p:nvCxnSpPr>
        <p:spPr bwMode="auto">
          <a:xfrm rot="5400000">
            <a:off x="4709319" y="2880519"/>
            <a:ext cx="334963" cy="31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pic>
        <p:nvPicPr>
          <p:cNvPr id="13" name="Picture 21" descr="BoxCaCRDim.bmp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2133600"/>
            <a:ext cx="2573337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Straight Connector 13"/>
          <p:cNvCxnSpPr/>
          <p:nvPr/>
        </p:nvCxnSpPr>
        <p:spPr bwMode="auto">
          <a:xfrm>
            <a:off x="4724400" y="3048000"/>
            <a:ext cx="1828800" cy="304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4572000" y="2133600"/>
            <a:ext cx="1981200" cy="304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 rot="5400000" flipH="1" flipV="1">
            <a:off x="6019800" y="1676400"/>
            <a:ext cx="1066800" cy="457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 rot="5400000" flipH="1" flipV="1">
            <a:off x="7200900" y="1790700"/>
            <a:ext cx="990600" cy="457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7162800" y="3429000"/>
            <a:ext cx="129540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7162800" y="3810000"/>
            <a:ext cx="114300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 rot="16200000" flipV="1">
            <a:off x="7353300" y="3695700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rot="16200000" flipV="1">
            <a:off x="7600950" y="3981450"/>
            <a:ext cx="304800" cy="1143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5638800" y="2362200"/>
            <a:ext cx="381000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E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077200" y="3048000"/>
            <a:ext cx="304800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B</a:t>
            </a:r>
            <a:endParaRPr lang="en-US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20ADA1-A5E0-4318-95C1-688701BB50D5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3" name="Picture 3" descr="BoxCaCREF.bmp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1371600"/>
            <a:ext cx="4648200" cy="3379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1676400" y="228600"/>
            <a:ext cx="6172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u="sng" dirty="0"/>
              <a:t>Orthogonal Cavity Electric Field </a:t>
            </a:r>
            <a:r>
              <a:rPr lang="en-US" sz="1600" u="sng" dirty="0" smtClean="0"/>
              <a:t>Simulation </a:t>
            </a:r>
            <a:r>
              <a:rPr lang="en-US" sz="1600" u="sng" dirty="0"/>
              <a:t>M</a:t>
            </a:r>
            <a:r>
              <a:rPr lang="en-US" sz="1600" u="sng" dirty="0" smtClean="0"/>
              <a:t>easurement Results</a:t>
            </a:r>
            <a:endParaRPr lang="en-US" sz="1600" u="sng" dirty="0"/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3886200" y="762000"/>
            <a:ext cx="1524000" cy="9233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/>
              <a:t>Peak Surface field on-axis </a:t>
            </a: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sz="1600" dirty="0" err="1" smtClean="0">
                <a:solidFill>
                  <a:srgbClr val="FF0000"/>
                </a:solidFill>
              </a:rPr>
              <a:t>E</a:t>
            </a:r>
            <a:r>
              <a:rPr lang="en-US" dirty="0" err="1" smtClean="0">
                <a:solidFill>
                  <a:srgbClr val="FF0000"/>
                </a:solidFill>
              </a:rPr>
              <a:t>ps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6" name="Straight Arrow Connector 7"/>
          <p:cNvCxnSpPr>
            <a:cxnSpLocks noChangeShapeType="1"/>
          </p:cNvCxnSpPr>
          <p:nvPr/>
        </p:nvCxnSpPr>
        <p:spPr bwMode="auto">
          <a:xfrm rot="5400000">
            <a:off x="3848100" y="2171700"/>
            <a:ext cx="1066800" cy="76200"/>
          </a:xfrm>
          <a:prstGeom prst="straightConnector1">
            <a:avLst/>
          </a:prstGeom>
          <a:noFill/>
          <a:ln w="9525" algn="ctr">
            <a:solidFill>
              <a:srgbClr val="0070C0"/>
            </a:solidFill>
            <a:round/>
            <a:headEnd/>
            <a:tailEnd type="arrow" w="med" len="med"/>
          </a:ln>
        </p:spPr>
      </p:cxn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3810000" y="5410200"/>
            <a:ext cx="1676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Peak Surface Field on Aperture </a:t>
            </a: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sz="1600" dirty="0" err="1" smtClean="0">
                <a:solidFill>
                  <a:srgbClr val="FF0000"/>
                </a:solidFill>
              </a:rPr>
              <a:t>E</a:t>
            </a:r>
            <a:r>
              <a:rPr lang="en-US" dirty="0" err="1" smtClean="0">
                <a:solidFill>
                  <a:srgbClr val="FF0000"/>
                </a:solidFill>
              </a:rPr>
              <a:t>pap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10"/>
          <p:cNvCxnSpPr>
            <a:cxnSpLocks noChangeShapeType="1"/>
          </p:cNvCxnSpPr>
          <p:nvPr/>
        </p:nvCxnSpPr>
        <p:spPr bwMode="auto">
          <a:xfrm rot="16200000" flipV="1">
            <a:off x="3162300" y="4152900"/>
            <a:ext cx="1828800" cy="685800"/>
          </a:xfrm>
          <a:prstGeom prst="straightConnector1">
            <a:avLst/>
          </a:prstGeom>
          <a:noFill/>
          <a:ln w="19050" algn="ctr">
            <a:solidFill>
              <a:srgbClr val="0070C0"/>
            </a:solidFill>
            <a:round/>
            <a:headEnd/>
            <a:tailEnd type="arrow" w="med" len="med"/>
          </a:ln>
        </p:spPr>
      </p:cxnSp>
      <p:sp>
        <p:nvSpPr>
          <p:cNvPr id="9" name="TextBox 15"/>
          <p:cNvSpPr txBox="1">
            <a:spLocks noChangeArrowheads="1"/>
          </p:cNvSpPr>
          <p:nvPr/>
        </p:nvSpPr>
        <p:spPr bwMode="auto">
          <a:xfrm>
            <a:off x="1219200" y="5029200"/>
            <a:ext cx="2438400" cy="1138773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smtClean="0"/>
              <a:t>Ratio </a:t>
            </a:r>
            <a:r>
              <a:rPr lang="en-US" sz="1600" dirty="0" err="1" smtClean="0"/>
              <a:t>Eps</a:t>
            </a:r>
            <a:r>
              <a:rPr lang="en-US" sz="1600" dirty="0"/>
              <a:t>/ </a:t>
            </a:r>
            <a:r>
              <a:rPr lang="en-US" sz="1600" dirty="0" err="1" smtClean="0"/>
              <a:t>Epap</a:t>
            </a:r>
            <a:r>
              <a:rPr lang="en-US" sz="1600" dirty="0" smtClean="0"/>
              <a:t>= </a:t>
            </a:r>
            <a:r>
              <a:rPr lang="en-US" sz="1600" dirty="0"/>
              <a:t>3.5 for orthogonal case</a:t>
            </a:r>
            <a:r>
              <a:rPr lang="en-US" sz="1600" dirty="0" smtClean="0"/>
              <a:t>.</a:t>
            </a:r>
            <a:endParaRPr lang="en-US" sz="16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019800" y="914400"/>
            <a:ext cx="3124200" cy="4401205"/>
          </a:xfrm>
          <a:prstGeom prst="rect">
            <a:avLst/>
          </a:prstGeom>
          <a:noFill/>
          <a:ln>
            <a:solidFill>
              <a:schemeClr val="tx2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Network analyzer measurements:</a:t>
            </a:r>
          </a:p>
          <a:p>
            <a:endParaRPr lang="en-US" sz="1400" dirty="0" smtClean="0"/>
          </a:p>
          <a:p>
            <a:pPr>
              <a:buFont typeface="Wingdings" pitchFamily="2" charset="2"/>
              <a:buChar char="§"/>
            </a:pPr>
            <a:r>
              <a:rPr lang="en-US" sz="1400" dirty="0" smtClean="0"/>
              <a:t> </a:t>
            </a:r>
            <a:r>
              <a:rPr lang="en-US" sz="1400" dirty="0" err="1" smtClean="0"/>
              <a:t>Fo</a:t>
            </a:r>
            <a:r>
              <a:rPr lang="en-US" sz="1400" dirty="0" smtClean="0"/>
              <a:t> = 805.33 MHz test lab; </a:t>
            </a:r>
          </a:p>
          <a:p>
            <a:r>
              <a:rPr lang="en-US" sz="1400" dirty="0" smtClean="0"/>
              <a:t>     Simulation </a:t>
            </a:r>
            <a:r>
              <a:rPr lang="en-US" sz="1400" dirty="0" err="1" smtClean="0"/>
              <a:t>Fo</a:t>
            </a:r>
            <a:r>
              <a:rPr lang="en-US" sz="1400" dirty="0" smtClean="0"/>
              <a:t>=806.2 MHz</a:t>
            </a:r>
          </a:p>
          <a:p>
            <a:endParaRPr lang="en-US" sz="1400" dirty="0" smtClean="0"/>
          </a:p>
          <a:p>
            <a:pPr>
              <a:buFont typeface="Wingdings" pitchFamily="2" charset="2"/>
              <a:buChar char="§"/>
            </a:pPr>
            <a:r>
              <a:rPr lang="en-US" sz="1400" dirty="0" smtClean="0"/>
              <a:t> Qo= 27,400;</a:t>
            </a:r>
          </a:p>
          <a:p>
            <a:r>
              <a:rPr lang="en-US" sz="1400" dirty="0" smtClean="0"/>
              <a:t>      Simulation Qo= 27,400</a:t>
            </a:r>
          </a:p>
          <a:p>
            <a:endParaRPr lang="en-US" sz="1400" dirty="0" smtClean="0"/>
          </a:p>
          <a:p>
            <a:pPr>
              <a:buFont typeface="Wingdings" pitchFamily="2" charset="2"/>
              <a:buChar char="§"/>
            </a:pPr>
            <a:r>
              <a:rPr lang="el-GR" sz="1400" dirty="0" smtClean="0"/>
              <a:t>β</a:t>
            </a:r>
            <a:r>
              <a:rPr lang="en-US" sz="1400" dirty="0" smtClean="0"/>
              <a:t>= 0.96 coupling factor;</a:t>
            </a:r>
          </a:p>
          <a:p>
            <a:r>
              <a:rPr lang="en-US" sz="1400" dirty="0" smtClean="0"/>
              <a:t>      Simulation </a:t>
            </a:r>
            <a:r>
              <a:rPr lang="el-GR" sz="1400" dirty="0" smtClean="0"/>
              <a:t>β</a:t>
            </a:r>
            <a:r>
              <a:rPr lang="en-US" sz="1400" dirty="0" smtClean="0"/>
              <a:t>= 1.06.</a:t>
            </a:r>
          </a:p>
          <a:p>
            <a:endParaRPr lang="en-US" sz="1400" dirty="0" smtClean="0"/>
          </a:p>
          <a:p>
            <a:pPr lvl="1">
              <a:buFont typeface="Wingdings" pitchFamily="2" charset="2"/>
              <a:buChar char="§"/>
            </a:pPr>
            <a:r>
              <a:rPr lang="en-US" sz="1400" b="1" dirty="0" smtClean="0">
                <a:solidFill>
                  <a:srgbClr val="FF0000"/>
                </a:solidFill>
              </a:rPr>
              <a:t>These values are preliminary and may change when attached to the LBL stepped WG coupler and mounted in the magnet. Even with a coupling factor of </a:t>
            </a:r>
            <a:r>
              <a:rPr lang="el-GR" sz="1400" b="1" dirty="0" smtClean="0"/>
              <a:t>β</a:t>
            </a:r>
            <a:r>
              <a:rPr lang="en-US" sz="1400" b="1" dirty="0" smtClean="0"/>
              <a:t>= 0.96</a:t>
            </a:r>
            <a:r>
              <a:rPr lang="en-US" sz="1400" b="1" dirty="0" smtClean="0">
                <a:solidFill>
                  <a:srgbClr val="FF0000"/>
                </a:solidFill>
              </a:rPr>
              <a:t>, 99.95 % of the transmitted RF power go into the cavity.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20ADA1-A5E0-4318-95C1-688701BB50D5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3" name="Picture 2" descr="DSC0528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7400" y="1524000"/>
            <a:ext cx="4673600" cy="3505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239000" y="4267200"/>
            <a:ext cx="167640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End ¼ height Waveguide Coupling Piece</a:t>
            </a:r>
            <a:endParaRPr lang="en-US" dirty="0"/>
          </a:p>
        </p:txBody>
      </p:sp>
      <p:cxnSp>
        <p:nvCxnSpPr>
          <p:cNvPr id="5" name="Straight Arrow Connector 4"/>
          <p:cNvCxnSpPr>
            <a:stCxn id="6" idx="1"/>
          </p:cNvCxnSpPr>
          <p:nvPr/>
        </p:nvCxnSpPr>
        <p:spPr>
          <a:xfrm rot="10800000" flipV="1">
            <a:off x="5791200" y="2228166"/>
            <a:ext cx="1219200" cy="89603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010400" y="1905000"/>
            <a:ext cx="19050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Compound Tin Seal Location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rot="10800000">
            <a:off x="5943600" y="3505200"/>
            <a:ext cx="1295400" cy="9906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81000" y="4343400"/>
            <a:ext cx="15240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Water cooling tubes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rot="16200000" flipH="1">
            <a:off x="1752600" y="2438400"/>
            <a:ext cx="1143000" cy="1143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1905000" y="4040188"/>
            <a:ext cx="1066800" cy="30321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04800" y="2133600"/>
            <a:ext cx="14478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Pickup ports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rot="16200000" flipH="1">
            <a:off x="1676400" y="2514600"/>
            <a:ext cx="1066800" cy="9144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28600" y="3124200"/>
            <a:ext cx="16002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Sapphire Viewing port location  </a:t>
            </a:r>
            <a:endParaRPr lang="en-US" dirty="0"/>
          </a:p>
        </p:txBody>
      </p:sp>
      <p:cxnSp>
        <p:nvCxnSpPr>
          <p:cNvPr id="14" name="Straight Arrow Connector 13"/>
          <p:cNvCxnSpPr>
            <a:stCxn id="13" idx="3"/>
          </p:cNvCxnSpPr>
          <p:nvPr/>
        </p:nvCxnSpPr>
        <p:spPr>
          <a:xfrm>
            <a:off x="1828800" y="3585865"/>
            <a:ext cx="1447800" cy="14793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438400" y="38100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Box Cavity in A0 Test Lab</a:t>
            </a:r>
            <a:endParaRPr lang="en-US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20ADA1-A5E0-4318-95C1-688701BB50D5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6" name="Picture 5" descr="BoxiCinMa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838200"/>
            <a:ext cx="6858000" cy="4572000"/>
          </a:xfrm>
          <a:prstGeom prst="rect">
            <a:avLst/>
          </a:prstGeom>
        </p:spPr>
      </p:pic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Y. Torun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181600" y="5715000"/>
            <a:ext cx="1905000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Pick-up and Sapphire ports</a:t>
            </a:r>
            <a:endParaRPr lang="en-US" sz="1200" dirty="0"/>
          </a:p>
        </p:txBody>
      </p:sp>
      <p:cxnSp>
        <p:nvCxnSpPr>
          <p:cNvPr id="9" name="Straight Arrow Connector 8"/>
          <p:cNvCxnSpPr/>
          <p:nvPr/>
        </p:nvCxnSpPr>
        <p:spPr>
          <a:xfrm rot="16200000" flipV="1">
            <a:off x="4648200" y="3962400"/>
            <a:ext cx="2286000" cy="12192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85800" y="2286000"/>
            <a:ext cx="3657600" cy="3810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6200000" flipV="1">
            <a:off x="3314700" y="3771900"/>
            <a:ext cx="2209800" cy="16764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52400" y="1828800"/>
            <a:ext cx="13716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2060"/>
                </a:solidFill>
              </a:rPr>
              <a:t>Water cooling tubes</a:t>
            </a:r>
            <a:endParaRPr lang="en-US" sz="1200" b="1" dirty="0">
              <a:solidFill>
                <a:srgbClr val="00206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rot="16200000" flipV="1">
            <a:off x="3810000" y="3657600"/>
            <a:ext cx="2286000" cy="18288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752600" y="152400"/>
            <a:ext cx="586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Box Cavity in the MTA Magnet on its Rail Support</a:t>
            </a:r>
            <a:endParaRPr lang="en-US" b="1" u="sng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20ADA1-A5E0-4318-95C1-688701BB50D5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3" name="Picture 2" descr="B0sCinMag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609600"/>
            <a:ext cx="7162800" cy="47752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Y.  Torun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267200" y="5486400"/>
            <a:ext cx="16764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Calibration Adapter WG to type N</a:t>
            </a:r>
            <a:endParaRPr lang="en-US" sz="1200" dirty="0"/>
          </a:p>
        </p:txBody>
      </p:sp>
      <p:cxnSp>
        <p:nvCxnSpPr>
          <p:cNvPr id="6" name="Straight Arrow Connector 5"/>
          <p:cNvCxnSpPr/>
          <p:nvPr/>
        </p:nvCxnSpPr>
        <p:spPr>
          <a:xfrm rot="16200000" flipV="1">
            <a:off x="4686300" y="4610100"/>
            <a:ext cx="1447800" cy="3048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629400" y="5638800"/>
            <a:ext cx="1600200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Vacuum Pump</a:t>
            </a:r>
            <a:endParaRPr lang="en-US" sz="1200" dirty="0"/>
          </a:p>
        </p:txBody>
      </p:sp>
      <p:cxnSp>
        <p:nvCxnSpPr>
          <p:cNvPr id="8" name="Straight Arrow Connector 7"/>
          <p:cNvCxnSpPr/>
          <p:nvPr/>
        </p:nvCxnSpPr>
        <p:spPr>
          <a:xfrm rot="16200000" flipV="1">
            <a:off x="6057900" y="4152900"/>
            <a:ext cx="1828800" cy="11430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 flipH="1" flipV="1">
            <a:off x="2514600" y="3810000"/>
            <a:ext cx="1676400" cy="16764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676400" y="5486400"/>
            <a:ext cx="16002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Ceramic window for Vacuum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1371600" y="152400"/>
            <a:ext cx="6400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 smtClean="0"/>
              <a:t>Calibration Setup </a:t>
            </a:r>
            <a:r>
              <a:rPr lang="en-US" sz="1600" b="1" u="sng" dirty="0" err="1" smtClean="0"/>
              <a:t>befor</a:t>
            </a:r>
            <a:r>
              <a:rPr lang="en-US" sz="1600" b="1" u="sng" dirty="0" smtClean="0"/>
              <a:t> connection to 12 MW Supply WG</a:t>
            </a:r>
            <a:endParaRPr lang="en-US" sz="1600" b="1" u="sng" dirty="0"/>
          </a:p>
        </p:txBody>
      </p:sp>
      <p:sp>
        <p:nvSpPr>
          <p:cNvPr id="12" name="TextBox 11"/>
          <p:cNvSpPr txBox="1"/>
          <p:nvPr/>
        </p:nvSpPr>
        <p:spPr>
          <a:xfrm>
            <a:off x="7162800" y="1905000"/>
            <a:ext cx="1600200" cy="73866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WG Flex Section for Angle Changing </a:t>
            </a:r>
            <a:endParaRPr lang="en-US" sz="1400" b="1" dirty="0"/>
          </a:p>
        </p:txBody>
      </p:sp>
      <p:cxnSp>
        <p:nvCxnSpPr>
          <p:cNvPr id="14" name="Straight Arrow Connector 13"/>
          <p:cNvCxnSpPr>
            <a:stCxn id="12" idx="1"/>
          </p:cNvCxnSpPr>
          <p:nvPr/>
        </p:nvCxnSpPr>
        <p:spPr>
          <a:xfrm rot="10800000" flipV="1">
            <a:off x="6553200" y="2274332"/>
            <a:ext cx="609600" cy="8786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20ADA1-A5E0-4318-95C1-688701BB50D5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graphicFrame>
        <p:nvGraphicFramePr>
          <p:cNvPr id="6" name="Chart 5"/>
          <p:cNvGraphicFramePr/>
          <p:nvPr/>
        </p:nvGraphicFramePr>
        <p:xfrm>
          <a:off x="1790700" y="1090612"/>
          <a:ext cx="5562600" cy="4676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181600" y="3352800"/>
            <a:ext cx="1828800" cy="52322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Large YOYO Effect starts here</a:t>
            </a:r>
            <a:endParaRPr lang="en-US" sz="1400" b="1" dirty="0"/>
          </a:p>
        </p:txBody>
      </p:sp>
      <p:cxnSp>
        <p:nvCxnSpPr>
          <p:cNvPr id="9" name="Straight Arrow Connector 8"/>
          <p:cNvCxnSpPr>
            <a:stCxn id="7" idx="1"/>
          </p:cNvCxnSpPr>
          <p:nvPr/>
        </p:nvCxnSpPr>
        <p:spPr>
          <a:xfrm rot="10800000">
            <a:off x="4419600" y="3276600"/>
            <a:ext cx="762000" cy="33781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20420</TotalTime>
  <Words>1080</Words>
  <Application>Microsoft Office PowerPoint</Application>
  <PresentationFormat>On-screen Show (4:3)</PresentationFormat>
  <Paragraphs>131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Default Design</vt:lpstr>
      <vt:lpstr>Slide 1</vt:lpstr>
      <vt:lpstr>Discussion of the Magnetically Insulated Cavity   The orthogonal Box Cavity  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Fermilab | Accelerator Division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moretti</dc:creator>
  <cp:lastModifiedBy>moretti</cp:lastModifiedBy>
  <cp:revision>744</cp:revision>
  <dcterms:created xsi:type="dcterms:W3CDTF">2008-05-16T19:52:30Z</dcterms:created>
  <dcterms:modified xsi:type="dcterms:W3CDTF">2011-02-27T00:31:47Z</dcterms:modified>
</cp:coreProperties>
</file>