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1" r:id="rId2"/>
    <p:sldId id="276" r:id="rId3"/>
    <p:sldId id="277" r:id="rId4"/>
    <p:sldId id="295" r:id="rId5"/>
    <p:sldId id="296" r:id="rId6"/>
    <p:sldId id="285" r:id="rId7"/>
    <p:sldId id="279" r:id="rId8"/>
    <p:sldId id="297" r:id="rId9"/>
    <p:sldId id="298" r:id="rId10"/>
    <p:sldId id="282" r:id="rId11"/>
    <p:sldId id="260" r:id="rId12"/>
    <p:sldId id="300" r:id="rId13"/>
    <p:sldId id="301" r:id="rId14"/>
    <p:sldId id="302" r:id="rId15"/>
    <p:sldId id="303" r:id="rId16"/>
    <p:sldId id="306" r:id="rId17"/>
    <p:sldId id="263" r:id="rId18"/>
    <p:sldId id="299" r:id="rId19"/>
    <p:sldId id="311" r:id="rId20"/>
    <p:sldId id="304" r:id="rId21"/>
    <p:sldId id="305" r:id="rId22"/>
    <p:sldId id="307" r:id="rId23"/>
    <p:sldId id="308" r:id="rId24"/>
    <p:sldId id="310" r:id="rId25"/>
    <p:sldId id="31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M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FF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004" autoAdjust="0"/>
    <p:restoredTop sz="86420" autoAdjust="0"/>
  </p:normalViewPr>
  <p:slideViewPr>
    <p:cSldViewPr>
      <p:cViewPr varScale="1">
        <p:scale>
          <a:sx n="89" d="100"/>
          <a:sy n="89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CF26B3-73E0-40F7-8A36-F5D41B3A109D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A1D970-695A-45B6-AEFF-EC72BBB6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MAP WINTER MEETING                         JLab                       28 February, 2011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C25E62-EEF6-41BB-94AF-5794AE946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6675"/>
            <a:ext cx="495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1667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90C2E9-6662-4BA6-86D0-C36D8B83A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STEVE GEER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MAP WINTER MEETING                         JLab                       28 February,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F48C1-6FDF-4FCD-9A2E-7CF4995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 </a:t>
            </a:r>
          </a:p>
        </p:txBody>
      </p:sp>
      <p:sp>
        <p:nvSpPr>
          <p:cNvPr id="28679" name="Subtitle 2"/>
          <p:cNvSpPr>
            <a:spLocks noGrp="1"/>
          </p:cNvSpPr>
          <p:nvPr>
            <p:ph type="subTitle" idx="4294967295"/>
          </p:nvPr>
        </p:nvSpPr>
        <p:spPr>
          <a:xfrm>
            <a:off x="4191000" y="1804987"/>
            <a:ext cx="3886200" cy="36052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MAP Overview</a:t>
            </a:r>
            <a:endParaRPr lang="en-US" sz="28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Steve Geer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ccelerator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 P</a:t>
            </a:r>
            <a:r>
              <a:rPr lang="en-US" sz="2000" dirty="0" smtClean="0">
                <a:cs typeface="Arial" charset="0"/>
              </a:rPr>
              <a:t>hysics</a:t>
            </a:r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 C</a:t>
            </a:r>
            <a:r>
              <a:rPr lang="en-US" sz="2000" dirty="0" smtClean="0">
                <a:cs typeface="Arial" charset="0"/>
              </a:rPr>
              <a:t>enter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Fermi National Accelerator Laboratory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MAP Winter Meeting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err="1" smtClean="0">
                <a:cs typeface="Arial" charset="0"/>
              </a:rPr>
              <a:t>JLab</a:t>
            </a:r>
            <a:r>
              <a:rPr lang="en-US" sz="1800" dirty="0" smtClean="0">
                <a:cs typeface="Arial" charset="0"/>
              </a:rPr>
              <a:t>, February 28, 2011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762000" y="1981200"/>
            <a:ext cx="33528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1526694" y="2269034"/>
            <a:ext cx="1768230" cy="1768981"/>
          </a:xfrm>
          <a:prstGeom prst="ellipse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645450" y="2378971"/>
            <a:ext cx="8370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latin typeface="Symbol" pitchFamily="18" charset="2"/>
              </a:rPr>
              <a:t>m</a:t>
            </a:r>
            <a:r>
              <a:rPr lang="en-US" sz="5400" baseline="30000" dirty="0">
                <a:latin typeface="Symbol" pitchFamily="18" charset="2"/>
              </a:rPr>
              <a:t>+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464850" y="2378971"/>
            <a:ext cx="8370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latin typeface="Symbol" pitchFamily="18" charset="2"/>
              </a:rPr>
              <a:t>m</a:t>
            </a:r>
            <a:r>
              <a:rPr lang="en-US" sz="5400" baseline="30000" dirty="0">
                <a:latin typeface="Symbol" pitchFamily="18" charset="2"/>
              </a:rPr>
              <a:t>-</a:t>
            </a:r>
          </a:p>
        </p:txBody>
      </p:sp>
      <p:cxnSp>
        <p:nvCxnSpPr>
          <p:cNvPr id="23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1264380" y="2658796"/>
            <a:ext cx="479724" cy="191916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3127031" y="2658796"/>
            <a:ext cx="479724" cy="191916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2311352" y="4097980"/>
            <a:ext cx="383833" cy="5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latin typeface="Symbol" pitchFamily="18" charset="2"/>
              </a:rPr>
              <a:t>n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436" y="2864691"/>
            <a:ext cx="578748" cy="56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399749" y="3810146"/>
            <a:ext cx="1103519" cy="646628"/>
            <a:chOff x="1752600" y="4191000"/>
            <a:chExt cx="1752600" cy="1027292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752600" y="4191000"/>
              <a:ext cx="1371600" cy="1027292"/>
              <a:chOff x="6404319" y="5002865"/>
              <a:chExt cx="1371600" cy="1027292"/>
            </a:xfrm>
          </p:grpSpPr>
          <p:grpSp>
            <p:nvGrpSpPr>
              <p:cNvPr id="12" name="Group 36"/>
              <p:cNvGrpSpPr/>
              <p:nvPr/>
            </p:nvGrpSpPr>
            <p:grpSpPr>
              <a:xfrm rot="1800000">
                <a:off x="6404319" y="5173800"/>
                <a:ext cx="1371600" cy="685205"/>
                <a:chOff x="6248400" y="5257800"/>
                <a:chExt cx="1828800" cy="914400"/>
              </a:xfrm>
              <a:solidFill>
                <a:srgbClr val="00B050"/>
              </a:solidFill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62484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1628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705600" y="5257800"/>
                  <a:ext cx="914400" cy="914400"/>
                </a:xfrm>
                <a:prstGeom prst="rect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13" name="Straight Connector 30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6450259" y="5344872"/>
                <a:ext cx="685205" cy="1191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31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7043960" y="5686959"/>
                <a:ext cx="685205" cy="1191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cxnSp>
          <p:nvCxnSpPr>
            <p:cNvPr id="10" name="Straight Arrow Connector 42"/>
            <p:cNvCxnSpPr>
              <a:cxnSpLocks noChangeShapeType="1"/>
            </p:cNvCxnSpPr>
            <p:nvPr/>
          </p:nvCxnSpPr>
          <p:spPr bwMode="auto">
            <a:xfrm>
              <a:off x="2241321" y="4191000"/>
              <a:ext cx="1263879" cy="762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Connector 51"/>
            <p:cNvCxnSpPr>
              <a:cxnSpLocks noChangeShapeType="1"/>
            </p:cNvCxnSpPr>
            <p:nvPr/>
          </p:nvCxnSpPr>
          <p:spPr bwMode="auto">
            <a:xfrm>
              <a:off x="1905000" y="4800600"/>
              <a:ext cx="685800" cy="38100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ORGANIZATION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E64E9-0011-4C91-8730-DD78B10C92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20774" y="1295400"/>
            <a:ext cx="6880226" cy="4952999"/>
            <a:chOff x="1120774" y="1371600"/>
            <a:chExt cx="6880226" cy="4952999"/>
          </a:xfrm>
        </p:grpSpPr>
        <p:sp>
          <p:nvSpPr>
            <p:cNvPr id="12298" name="TextBox 7"/>
            <p:cNvSpPr txBox="1">
              <a:spLocks noChangeArrowheads="1"/>
            </p:cNvSpPr>
            <p:nvPr/>
          </p:nvSpPr>
          <p:spPr bwMode="auto">
            <a:xfrm>
              <a:off x="6703735" y="4476690"/>
              <a:ext cx="11448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“</a:t>
              </a:r>
              <a:r>
                <a:rPr lang="en-US" sz="2000" dirty="0">
                  <a:solidFill>
                    <a:srgbClr val="0070C0"/>
                  </a:solidFill>
                </a:rPr>
                <a:t>Level</a:t>
              </a:r>
              <a:r>
                <a:rPr lang="en-US" dirty="0">
                  <a:solidFill>
                    <a:srgbClr val="0070C0"/>
                  </a:solidFill>
                </a:rPr>
                <a:t> 0”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l="6562" r="6563"/>
            <a:stretch>
              <a:fillRect/>
            </a:stretch>
          </p:blipFill>
          <p:spPr bwMode="auto">
            <a:xfrm>
              <a:off x="1120774" y="1371600"/>
              <a:ext cx="5737226" cy="495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Box 4"/>
            <p:cNvSpPr txBox="1">
              <a:spLocks noChangeArrowheads="1"/>
            </p:cNvSpPr>
            <p:nvPr/>
          </p:nvSpPr>
          <p:spPr bwMode="auto">
            <a:xfrm>
              <a:off x="6819266" y="5486400"/>
              <a:ext cx="11817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“Level 1”</a:t>
              </a:r>
            </a:p>
          </p:txBody>
        </p:sp>
        <p:cxnSp>
          <p:nvCxnSpPr>
            <p:cNvPr id="12297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6971596" y="5944175"/>
              <a:ext cx="762070" cy="1588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12299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5257800" y="4038600"/>
              <a:ext cx="1447800" cy="60960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sp>
          <p:nvSpPr>
            <p:cNvPr id="41" name="Rectangle 40"/>
            <p:cNvSpPr/>
            <p:nvPr/>
          </p:nvSpPr>
          <p:spPr>
            <a:xfrm>
              <a:off x="4114800" y="19050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ORGANIZATION: L1 &amp; L2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992688" y="4008438"/>
            <a:ext cx="3228975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L2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assignments</a:t>
            </a:r>
          </a:p>
          <a:p>
            <a:r>
              <a:rPr lang="en-US" dirty="0">
                <a:solidFill>
                  <a:srgbClr val="0070C0"/>
                </a:solidFill>
              </a:rPr>
              <a:t>  - FNAL; 4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½</a:t>
            </a:r>
            <a:r>
              <a:rPr lang="en-US" dirty="0">
                <a:solidFill>
                  <a:srgbClr val="0070C0"/>
                </a:solidFill>
              </a:rPr>
              <a:t> people</a:t>
            </a:r>
          </a:p>
          <a:p>
            <a:r>
              <a:rPr lang="en-US" dirty="0">
                <a:solidFill>
                  <a:srgbClr val="0070C0"/>
                </a:solidFill>
              </a:rPr>
              <a:t>  - Other Labs: 3 people</a:t>
            </a:r>
          </a:p>
          <a:p>
            <a:r>
              <a:rPr lang="en-US" dirty="0">
                <a:solidFill>
                  <a:srgbClr val="0070C0"/>
                </a:solidFill>
              </a:rPr>
              <a:t>  - Universities: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½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people</a:t>
            </a:r>
          </a:p>
          <a:p>
            <a:r>
              <a:rPr lang="en-US" dirty="0">
                <a:solidFill>
                  <a:srgbClr val="0070C0"/>
                </a:solidFill>
              </a:rPr>
              <a:t>  - SBIR Companies: 1 person</a:t>
            </a:r>
          </a:p>
        </p:txBody>
      </p:sp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7010400" y="1600200"/>
            <a:ext cx="108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“Level 1”</a:t>
            </a:r>
          </a:p>
        </p:txBody>
      </p:sp>
      <p:cxnSp>
        <p:nvCxnSpPr>
          <p:cNvPr id="13322" name="Straight Arrow Connector 6"/>
          <p:cNvCxnSpPr>
            <a:cxnSpLocks noChangeShapeType="1"/>
          </p:cNvCxnSpPr>
          <p:nvPr/>
        </p:nvCxnSpPr>
        <p:spPr bwMode="auto">
          <a:xfrm flipH="1">
            <a:off x="7086600" y="1981200"/>
            <a:ext cx="762000" cy="158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INSTITUTIONAL 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744682"/>
            <a:ext cx="327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Harry </a:t>
            </a:r>
            <a:r>
              <a:rPr lang="en-US" dirty="0" err="1" smtClean="0"/>
              <a:t>Weerts</a:t>
            </a:r>
            <a:r>
              <a:rPr lang="en-US" dirty="0" smtClean="0"/>
              <a:t> (ANL) </a:t>
            </a:r>
          </a:p>
          <a:p>
            <a:r>
              <a:rPr lang="en-US" dirty="0" err="1" smtClean="0"/>
              <a:t>Ilan</a:t>
            </a:r>
            <a:r>
              <a:rPr lang="en-US" dirty="0" smtClean="0"/>
              <a:t> Ben-</a:t>
            </a:r>
            <a:r>
              <a:rPr lang="en-US" dirty="0" err="1" smtClean="0"/>
              <a:t>Zvi</a:t>
            </a:r>
            <a:r>
              <a:rPr lang="en-US" dirty="0" smtClean="0"/>
              <a:t> (BNL) </a:t>
            </a:r>
          </a:p>
          <a:p>
            <a:r>
              <a:rPr lang="en-US" dirty="0" smtClean="0"/>
              <a:t>Vladimir </a:t>
            </a:r>
            <a:r>
              <a:rPr lang="en-US" dirty="0" err="1" smtClean="0"/>
              <a:t>Shiltsev</a:t>
            </a:r>
            <a:r>
              <a:rPr lang="en-US" dirty="0" smtClean="0"/>
              <a:t> (FNAL) </a:t>
            </a:r>
          </a:p>
          <a:p>
            <a:r>
              <a:rPr lang="en-US" dirty="0" smtClean="0"/>
              <a:t>Andrew Hutton (</a:t>
            </a:r>
            <a:r>
              <a:rPr lang="en-US" dirty="0" err="1" smtClean="0"/>
              <a:t>JLab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Gourlay</a:t>
            </a:r>
            <a:r>
              <a:rPr lang="en-US" dirty="0" smtClean="0"/>
              <a:t> (LBNL) </a:t>
            </a:r>
          </a:p>
          <a:p>
            <a:r>
              <a:rPr lang="en-US" dirty="0" smtClean="0"/>
              <a:t>Van Graves (ORNL) </a:t>
            </a:r>
          </a:p>
          <a:p>
            <a:r>
              <a:rPr lang="en-US" dirty="0" smtClean="0"/>
              <a:t>Tor </a:t>
            </a:r>
            <a:r>
              <a:rPr lang="en-US" dirty="0" err="1" smtClean="0"/>
              <a:t>Raubenheimer</a:t>
            </a:r>
            <a:r>
              <a:rPr lang="en-US" dirty="0" smtClean="0"/>
              <a:t> (</a:t>
            </a:r>
            <a:r>
              <a:rPr lang="en-US" dirty="0" smtClean="0"/>
              <a:t>SLAC)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Don </a:t>
            </a:r>
            <a:r>
              <a:rPr lang="en-US" dirty="0" err="1" smtClean="0">
                <a:solidFill>
                  <a:srgbClr val="FF0000"/>
                </a:solidFill>
              </a:rPr>
              <a:t>Hartill</a:t>
            </a:r>
            <a:r>
              <a:rPr lang="en-US" dirty="0" smtClean="0">
                <a:solidFill>
                  <a:srgbClr val="FF0000"/>
                </a:solidFill>
              </a:rPr>
              <a:t> (Chair) </a:t>
            </a:r>
            <a:r>
              <a:rPr lang="en-US" dirty="0" smtClean="0"/>
              <a:t>(Cornell)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Dan Kaplan (Secretary)</a:t>
            </a:r>
            <a:r>
              <a:rPr lang="en-US" dirty="0" smtClean="0"/>
              <a:t> (IIT) </a:t>
            </a:r>
          </a:p>
          <a:p>
            <a:r>
              <a:rPr lang="en-US" dirty="0" smtClean="0"/>
              <a:t>Kirk McDonald (Princeton) </a:t>
            </a:r>
          </a:p>
          <a:p>
            <a:r>
              <a:rPr lang="en-US" dirty="0" smtClean="0"/>
              <a:t>Jonathan </a:t>
            </a:r>
            <a:r>
              <a:rPr lang="en-US" dirty="0" err="1" smtClean="0"/>
              <a:t>Wurtele</a:t>
            </a:r>
            <a:r>
              <a:rPr lang="en-US" dirty="0" smtClean="0"/>
              <a:t> (UCB) </a:t>
            </a:r>
          </a:p>
          <a:p>
            <a:r>
              <a:rPr lang="en-US" dirty="0" smtClean="0"/>
              <a:t>David Cline (UCLA) </a:t>
            </a:r>
          </a:p>
          <a:p>
            <a:r>
              <a:rPr lang="en-US" dirty="0" smtClean="0"/>
              <a:t>Gail Hanson (UCR) </a:t>
            </a:r>
          </a:p>
          <a:p>
            <a:r>
              <a:rPr lang="en-US" dirty="0" smtClean="0"/>
              <a:t>Don Summers (U-Miss)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219200"/>
            <a:ext cx="4038599" cy="5029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IB advises MAP Director(s) on matters of policy, and 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Maintains membership list &amp; directory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Annual list of publications based on MAP funded work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Guideline for MAP membership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Publication &amp; presentation policies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Advises on communication &amp; outreach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Scheduling &amp; organizing workshop/meetings requested by the MAP Director(s)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500" dirty="0" smtClean="0"/>
          </a:p>
          <a:p>
            <a:r>
              <a:rPr lang="en-US" sz="2000" dirty="0" smtClean="0"/>
              <a:t>IB members are the first point of contact between the institutions and the MAP Director(s).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042279"/>
            <a:ext cx="350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Alan </a:t>
            </a:r>
            <a:r>
              <a:rPr lang="en-US" dirty="0" err="1" smtClean="0">
                <a:solidFill>
                  <a:schemeClr val="tx2"/>
                </a:solidFill>
              </a:rPr>
              <a:t>Bross</a:t>
            </a:r>
            <a:r>
              <a:rPr lang="en-US" dirty="0" smtClean="0">
                <a:solidFill>
                  <a:schemeClr val="tx2"/>
                </a:solidFill>
              </a:rPr>
              <a:t> (FNAL)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Rick </a:t>
            </a:r>
            <a:r>
              <a:rPr lang="en-US" dirty="0" err="1" smtClean="0">
                <a:solidFill>
                  <a:schemeClr val="tx2"/>
                </a:solidFill>
              </a:rPr>
              <a:t>Fernow</a:t>
            </a:r>
            <a:r>
              <a:rPr lang="en-US" dirty="0" smtClean="0">
                <a:solidFill>
                  <a:schemeClr val="tx2"/>
                </a:solidFill>
              </a:rPr>
              <a:t> (BNL)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Juan Gallardo (Secretary) </a:t>
            </a:r>
            <a:r>
              <a:rPr lang="en-US" dirty="0" smtClean="0"/>
              <a:t>(BNL)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Steve Geer (Co-Chair</a:t>
            </a:r>
            <a:r>
              <a:rPr lang="en-US" dirty="0" smtClean="0"/>
              <a:t>) (FNAL) </a:t>
            </a:r>
          </a:p>
          <a:p>
            <a:r>
              <a:rPr lang="en-US" dirty="0" smtClean="0"/>
              <a:t>Don </a:t>
            </a:r>
            <a:r>
              <a:rPr lang="en-US" dirty="0" err="1" smtClean="0"/>
              <a:t>Hartill</a:t>
            </a:r>
            <a:r>
              <a:rPr lang="en-US" dirty="0" smtClean="0"/>
              <a:t> (Cornell)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Dan Kaplan (IIT) </a:t>
            </a:r>
          </a:p>
          <a:p>
            <a:r>
              <a:rPr lang="en-US" dirty="0" err="1" smtClean="0"/>
              <a:t>Derun</a:t>
            </a:r>
            <a:r>
              <a:rPr lang="en-US" dirty="0" smtClean="0"/>
              <a:t> Li (LBNL) </a:t>
            </a:r>
          </a:p>
          <a:p>
            <a:r>
              <a:rPr lang="en-US" dirty="0" smtClean="0"/>
              <a:t>Kirk McDonald (Princeton) </a:t>
            </a:r>
          </a:p>
          <a:p>
            <a:r>
              <a:rPr lang="en-US" dirty="0" smtClean="0"/>
              <a:t>Bob Palmer (BNL) </a:t>
            </a:r>
          </a:p>
          <a:p>
            <a:r>
              <a:rPr lang="en-US" dirty="0" smtClean="0"/>
              <a:t>John Tompkins (FNAL)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Mike </a:t>
            </a:r>
            <a:r>
              <a:rPr lang="en-US" dirty="0" err="1" smtClean="0">
                <a:solidFill>
                  <a:srgbClr val="FF0000"/>
                </a:solidFill>
              </a:rPr>
              <a:t>Zisman</a:t>
            </a:r>
            <a:r>
              <a:rPr lang="en-US" dirty="0" smtClean="0">
                <a:solidFill>
                  <a:srgbClr val="FF0000"/>
                </a:solidFill>
              </a:rPr>
              <a:t> (Co-Chair) </a:t>
            </a:r>
            <a:r>
              <a:rPr lang="en-US" dirty="0" smtClean="0"/>
              <a:t>(LBNL)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1" y="1513850"/>
            <a:ext cx="4038599" cy="420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IB advises MAP Director(s) on technical matters, and in particular on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Support required to attain milestones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Process to make technical choices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Guideline for MAP membership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Changes to the MAP plan in response to new results</a:t>
            </a:r>
          </a:p>
          <a:p>
            <a:pPr lvl="1" indent="-225425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Proposals from new institutions to carry out MAP supported R&amp;D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500" dirty="0" smtClean="0"/>
          </a:p>
          <a:p>
            <a:r>
              <a:rPr lang="en-US" sz="2000" dirty="0" smtClean="0"/>
              <a:t>Note that the board </a:t>
            </a:r>
            <a:r>
              <a:rPr lang="en-US" sz="2000" dirty="0" smtClean="0"/>
              <a:t>includes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three L1 managers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OTHER MANAGEMENT 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192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There are two other important management groups that,  although not dictated by the “MAP Management Plan”, have been put in place by the present  management to help things run smoothly: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MAP MANAGEMENT COUNCIL </a:t>
            </a:r>
            <a:br>
              <a:rPr lang="en-US" sz="2000" dirty="0" smtClean="0"/>
            </a:br>
            <a:r>
              <a:rPr lang="en-US" sz="2000" dirty="0" smtClean="0"/>
              <a:t>(makes week-by-week management decisions):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- </a:t>
            </a:r>
            <a:r>
              <a:rPr lang="en-US" dirty="0" smtClean="0">
                <a:solidFill>
                  <a:schemeClr val="tx2"/>
                </a:solidFill>
              </a:rPr>
              <a:t>MAP Director(s)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MAP L1 Managers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Additions desired by MAP Director(s)  -  currently Bob Palmer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MC Physics/detectors leader (</a:t>
            </a:r>
            <a:r>
              <a:rPr lang="en-US" dirty="0" err="1" smtClean="0">
                <a:solidFill>
                  <a:schemeClr val="tx2"/>
                </a:solidFill>
              </a:rPr>
              <a:t>Estia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Eichten</a:t>
            </a:r>
            <a:r>
              <a:rPr lang="en-US" dirty="0" smtClean="0">
                <a:solidFill>
                  <a:schemeClr val="tx2"/>
                </a:solidFill>
              </a:rPr>
              <a:t>) – as needed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MAP PROGRAM MANAGEMENT GROUP</a:t>
            </a:r>
          </a:p>
          <a:p>
            <a:r>
              <a:rPr lang="en-US" sz="2000" dirty="0" smtClean="0"/>
              <a:t>(monthly meetings between resource providers &amp; MAP leadership)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Stuart Henderson (chair)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Agenda set in consultation with MAP Director(s)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- Participants include relevant Division Heads &amp; MAP L1’s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sz="2800" dirty="0" smtClean="0"/>
              <a:t>http://map.fnal.gov/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81200" y="1143000"/>
            <a:ext cx="4800600" cy="5129560"/>
            <a:chOff x="838200" y="1295400"/>
            <a:chExt cx="4649588" cy="49682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 l="3188" t="18750" r="4219" b="12500"/>
            <a:stretch>
              <a:fillRect/>
            </a:stretch>
          </p:blipFill>
          <p:spPr bwMode="auto">
            <a:xfrm>
              <a:off x="838200" y="1295400"/>
              <a:ext cx="4516928" cy="251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/>
            <a:srcRect l="3656" t="20250" r="4125" b="7500"/>
            <a:stretch>
              <a:fillRect/>
            </a:stretch>
          </p:blipFill>
          <p:spPr bwMode="auto">
            <a:xfrm>
              <a:off x="838200" y="3620194"/>
              <a:ext cx="4649588" cy="264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MAP PLAN: GOALS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450062"/>
            <a:ext cx="762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Deliver on our commitments to making MICE and the IDS-NF studies a success.</a:t>
            </a:r>
          </a:p>
          <a:p>
            <a:endParaRPr lang="en-US" sz="24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Deliver a Design Study to enable the community to judge the feasibility of a multi-</a:t>
            </a:r>
            <a:r>
              <a:rPr lang="en-US" sz="2400" b="1" dirty="0" err="1" smtClean="0">
                <a:latin typeface="+mj-lt"/>
              </a:rPr>
              <a:t>TeV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Muon</a:t>
            </a:r>
            <a:r>
              <a:rPr lang="en-US" sz="2400" b="1" dirty="0" smtClean="0">
                <a:latin typeface="+mj-lt"/>
              </a:rPr>
              <a:t> Collider, including: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) an end-to-end simulation of a MC complex based on technologies in-hand or that can be developed with a specified R&amp;D program.</a:t>
            </a:r>
          </a:p>
          <a:p>
            <a:r>
              <a:rPr lang="en-US" sz="5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500" dirty="0" smtClean="0">
                <a:solidFill>
                  <a:schemeClr val="tx2"/>
                </a:solidFill>
                <a:latin typeface="+mj-lt"/>
              </a:rPr>
            </a:br>
            <a:r>
              <a:rPr lang="en-US" sz="2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00" dirty="0" smtClean="0">
                <a:solidFill>
                  <a:schemeClr val="tx2"/>
                </a:solidFill>
                <a:latin typeface="+mj-lt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(ii) hardware R&amp;D and experimental tests to guide &amp; validate the design work.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9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(iii) Rough cost range.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295400"/>
            <a:ext cx="8077200" cy="4876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MILESTONES &amp; DELIVERABLES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876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Muon</a:t>
            </a:r>
            <a:r>
              <a:rPr lang="en-US" sz="2000" dirty="0" smtClean="0"/>
              <a:t> Collider Design Feasibility Report  (FY16)</a:t>
            </a:r>
          </a:p>
          <a:p>
            <a:pPr lvl="1" eaLnBrk="1" hangingPunct="1"/>
            <a:r>
              <a:rPr lang="en-US" sz="1800" dirty="0" smtClean="0">
                <a:solidFill>
                  <a:srgbClr val="002060"/>
                </a:solidFill>
              </a:rPr>
              <a:t>Based on end-to-end simulation of MC complex which uses components that are in-hand or can be developed with a specified R&amp;D program</a:t>
            </a:r>
          </a:p>
          <a:p>
            <a:pPr eaLnBrk="1" hangingPunct="1"/>
            <a:r>
              <a:rPr lang="en-US" sz="2000" dirty="0" smtClean="0"/>
              <a:t>Hardware R&amp;D results </a:t>
            </a:r>
            <a:r>
              <a:rPr lang="en-US" sz="2000" dirty="0" smtClean="0">
                <a:cs typeface="Times New Roman" pitchFamily="18" charset="0"/>
              </a:rPr>
              <a:t>→ </a:t>
            </a:r>
            <a:r>
              <a:rPr lang="en-US" sz="2000" dirty="0" smtClean="0"/>
              <a:t>technology choice</a:t>
            </a:r>
          </a:p>
          <a:p>
            <a:pPr eaLnBrk="1" hangingPunct="1"/>
            <a:r>
              <a:rPr lang="en-US" sz="2000" dirty="0" smtClean="0"/>
              <a:t>MC Cost range (FY16)</a:t>
            </a:r>
          </a:p>
          <a:p>
            <a:pPr eaLnBrk="1" hangingPunct="1"/>
            <a:r>
              <a:rPr lang="en-US" sz="2000" dirty="0" smtClean="0"/>
              <a:t>Contributions to the IDS-NF RDR (FY14)</a:t>
            </a:r>
          </a:p>
          <a:p>
            <a:pPr eaLnBrk="1" hangingPunct="1"/>
            <a:r>
              <a:rPr lang="en-US" sz="2000" dirty="0" smtClean="0"/>
              <a:t>R&amp;D plan for longer-term activities (including 6D cooling experiment)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16335-9BBD-4B8A-B3E1-64BE8B1702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733800"/>
          <a:ext cx="7391400" cy="2449017"/>
        </p:xfrm>
        <a:graphic>
          <a:graphicData uri="http://schemas.openxmlformats.org/drawingml/2006/table">
            <a:tbl>
              <a:tblPr/>
              <a:tblGrid>
                <a:gridCol w="3680730"/>
                <a:gridCol w="1756623"/>
                <a:gridCol w="1954047"/>
              </a:tblGrid>
              <a:tr h="234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Deliverable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Nominal schedule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Augmented schedule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MC DFS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	Interim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FY14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–––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	Final + cost range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MICE hardware completion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FY13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RF studies (down-select)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FY12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IDS-NF RDR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FY14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6D cooling definition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FY12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6D cooling section component </a:t>
                      </a: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bench </a:t>
                      </a: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test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6D demonstration proposal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FY16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FY15</a:t>
                      </a:r>
                    </a:p>
                  </a:txBody>
                  <a:tcPr marL="79718" marR="797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PAST-PRESENT-FUTURE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8D3B7-DC15-4AF6-BD56-E89AF3F25D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38200" y="3233882"/>
            <a:ext cx="1018227" cy="923636"/>
            <a:chOff x="1065050" y="2514600"/>
            <a:chExt cx="1344059" cy="1219200"/>
          </a:xfrm>
        </p:grpSpPr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1104738" y="2514600"/>
              <a:ext cx="1217612" cy="1219200"/>
            </a:xfrm>
            <a:prstGeom prst="ellipse">
              <a:avLst/>
            </a:prstGeom>
            <a:solidFill>
              <a:srgbClr val="BBE0E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1065050" y="2895600"/>
              <a:ext cx="1344059" cy="487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NFMCC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057400" y="2858655"/>
            <a:ext cx="1018227" cy="1674091"/>
            <a:chOff x="2589212" y="2057400"/>
            <a:chExt cx="1344059" cy="2209800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630488" y="2057400"/>
              <a:ext cx="1216025" cy="2209800"/>
              <a:chOff x="2593263" y="2057400"/>
              <a:chExt cx="1216025" cy="2209800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2593263" y="2057400"/>
                <a:ext cx="1216025" cy="1219200"/>
              </a:xfrm>
              <a:prstGeom prst="ellipse">
                <a:avLst/>
              </a:prstGeom>
              <a:solidFill>
                <a:srgbClr val="BBE0E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Oval 9"/>
              <p:cNvSpPr>
                <a:spLocks noChangeArrowheads="1"/>
              </p:cNvSpPr>
              <p:nvPr/>
            </p:nvSpPr>
            <p:spPr bwMode="auto">
              <a:xfrm>
                <a:off x="2593263" y="3048000"/>
                <a:ext cx="1216025" cy="1219200"/>
              </a:xfrm>
              <a:prstGeom prst="ellipse">
                <a:avLst/>
              </a:prstGeom>
              <a:solidFill>
                <a:srgbClr val="BBE0E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6" name="TextBox 24"/>
            <p:cNvSpPr txBox="1">
              <a:spLocks noChangeArrowheads="1"/>
            </p:cNvSpPr>
            <p:nvPr/>
          </p:nvSpPr>
          <p:spPr bwMode="auto">
            <a:xfrm>
              <a:off x="2589212" y="2514600"/>
              <a:ext cx="1344059" cy="121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NFMCC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+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MCTF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352800" y="2794914"/>
            <a:ext cx="1051117" cy="1801572"/>
            <a:chOff x="4138613" y="2270180"/>
            <a:chExt cx="1387475" cy="2378075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138613" y="2270180"/>
              <a:ext cx="1387475" cy="2378075"/>
              <a:chOff x="4267620" y="1889180"/>
              <a:chExt cx="1387475" cy="2378075"/>
            </a:xfrm>
          </p:grpSpPr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4267620" y="1889180"/>
                <a:ext cx="1387475" cy="2378075"/>
                <a:chOff x="2591220" y="1889180"/>
                <a:chExt cx="1387475" cy="2378075"/>
              </a:xfrm>
            </p:grpSpPr>
            <p:sp>
              <p:nvSpPr>
                <p:cNvPr id="63" name="Oval 12"/>
                <p:cNvSpPr>
                  <a:spLocks noChangeArrowheads="1"/>
                </p:cNvSpPr>
                <p:nvPr/>
              </p:nvSpPr>
              <p:spPr bwMode="auto">
                <a:xfrm>
                  <a:off x="2591220" y="1889180"/>
                  <a:ext cx="1387475" cy="1387475"/>
                </a:xfrm>
                <a:prstGeom prst="ellipse">
                  <a:avLst/>
                </a:prstGeom>
                <a:solidFill>
                  <a:srgbClr val="BBE0E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Oval 13"/>
                <p:cNvSpPr>
                  <a:spLocks noChangeArrowheads="1"/>
                </p:cNvSpPr>
                <p:nvPr/>
              </p:nvSpPr>
              <p:spPr bwMode="auto">
                <a:xfrm>
                  <a:off x="2591220" y="2879780"/>
                  <a:ext cx="1387475" cy="1387475"/>
                </a:xfrm>
                <a:prstGeom prst="ellipse">
                  <a:avLst/>
                </a:prstGeom>
                <a:solidFill>
                  <a:srgbClr val="BBE0E3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6" name="Rectangle 14"/>
              <p:cNvSpPr>
                <a:spLocks noChangeArrowheads="1"/>
              </p:cNvSpPr>
              <p:nvPr/>
            </p:nvSpPr>
            <p:spPr bwMode="auto">
              <a:xfrm>
                <a:off x="4267620" y="2433692"/>
                <a:ext cx="1387475" cy="1300163"/>
              </a:xfrm>
              <a:prstGeom prst="rect">
                <a:avLst/>
              </a:prstGeom>
              <a:solidFill>
                <a:srgbClr val="BBE0E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Box 25"/>
            <p:cNvSpPr txBox="1">
              <a:spLocks noChangeArrowheads="1"/>
            </p:cNvSpPr>
            <p:nvPr/>
          </p:nvSpPr>
          <p:spPr bwMode="auto">
            <a:xfrm>
              <a:off x="4268786" y="3054405"/>
              <a:ext cx="1174783" cy="85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Interim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MAP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6400800" y="2743200"/>
            <a:ext cx="1905000" cy="1905000"/>
            <a:chOff x="5791200" y="2133600"/>
            <a:chExt cx="2514600" cy="2514600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5791200" y="2133600"/>
              <a:ext cx="2514600" cy="2514600"/>
            </a:xfrm>
            <a:prstGeom prst="ellipse">
              <a:avLst/>
            </a:prstGeom>
            <a:solidFill>
              <a:srgbClr val="BBE0E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6623049" y="3160713"/>
              <a:ext cx="903940" cy="487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</a:rPr>
                <a:t>MAP</a:t>
              </a:r>
            </a:p>
          </p:txBody>
        </p:sp>
      </p:grp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2057400" y="1893887"/>
            <a:ext cx="1011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333399"/>
                </a:solidFill>
              </a:rPr>
              <a:t>FY07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333399"/>
                </a:solidFill>
              </a:rPr>
              <a:t>FY09</a:t>
            </a:r>
            <a:endParaRPr lang="en-US" sz="2000" kern="0" dirty="0">
              <a:solidFill>
                <a:srgbClr val="333399"/>
              </a:solidFill>
            </a:endParaRPr>
          </a:p>
        </p:txBody>
      </p:sp>
      <p:sp>
        <p:nvSpPr>
          <p:cNvPr id="72" name="TextBox 28"/>
          <p:cNvSpPr txBox="1">
            <a:spLocks noChangeArrowheads="1"/>
          </p:cNvSpPr>
          <p:nvPr/>
        </p:nvSpPr>
        <p:spPr bwMode="auto">
          <a:xfrm>
            <a:off x="3468583" y="2047775"/>
            <a:ext cx="798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333399"/>
                </a:solidFill>
              </a:rPr>
              <a:t>FY10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73" name="TextBox 29"/>
          <p:cNvSpPr txBox="1">
            <a:spLocks noChangeArrowheads="1"/>
          </p:cNvSpPr>
          <p:nvPr/>
        </p:nvSpPr>
        <p:spPr bwMode="auto">
          <a:xfrm>
            <a:off x="6781800" y="2049393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333399"/>
                </a:solidFill>
                <a:cs typeface="Arial" charset="0"/>
              </a:rPr>
              <a:t>≥</a:t>
            </a:r>
            <a:r>
              <a:rPr lang="en-US" sz="2000" dirty="0">
                <a:solidFill>
                  <a:srgbClr val="333399"/>
                </a:solidFill>
              </a:rPr>
              <a:t>FY11</a:t>
            </a:r>
          </a:p>
        </p:txBody>
      </p:sp>
      <p:sp>
        <p:nvSpPr>
          <p:cNvPr id="74" name="Right Arrow 35"/>
          <p:cNvSpPr>
            <a:spLocks noChangeArrowheads="1"/>
          </p:cNvSpPr>
          <p:nvPr/>
        </p:nvSpPr>
        <p:spPr bwMode="auto">
          <a:xfrm>
            <a:off x="1143000" y="5562600"/>
            <a:ext cx="6019800" cy="457200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762000" y="4719638"/>
            <a:ext cx="1049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~4 M$</a:t>
            </a:r>
          </a:p>
        </p:txBody>
      </p:sp>
      <p:sp>
        <p:nvSpPr>
          <p:cNvPr id="76" name="TextBox 40"/>
          <p:cNvSpPr txBox="1">
            <a:spLocks noChangeArrowheads="1"/>
          </p:cNvSpPr>
          <p:nvPr/>
        </p:nvSpPr>
        <p:spPr bwMode="auto">
          <a:xfrm>
            <a:off x="1981200" y="4719638"/>
            <a:ext cx="1049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~9 M$</a:t>
            </a:r>
          </a:p>
        </p:txBody>
      </p:sp>
      <p:sp>
        <p:nvSpPr>
          <p:cNvPr id="77" name="TextBox 41"/>
          <p:cNvSpPr txBox="1">
            <a:spLocks noChangeArrowheads="1"/>
          </p:cNvSpPr>
          <p:nvPr/>
        </p:nvSpPr>
        <p:spPr bwMode="auto">
          <a:xfrm>
            <a:off x="3960813" y="4719638"/>
            <a:ext cx="1220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~10 M$</a:t>
            </a:r>
          </a:p>
        </p:txBody>
      </p: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5867400" y="4719638"/>
            <a:ext cx="2965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ysClr val="windowText" lastClr="000000"/>
                </a:solidFill>
              </a:rPr>
              <a:t>~15 M$ (requested)</a:t>
            </a:r>
          </a:p>
        </p:txBody>
      </p:sp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609600" y="1893818"/>
            <a:ext cx="1316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333399"/>
                </a:solidFill>
              </a:rPr>
              <a:t>First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333399"/>
                </a:solidFill>
              </a:rPr>
              <a:t>~10 years</a:t>
            </a:r>
          </a:p>
        </p:txBody>
      </p: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4648200" y="2895600"/>
            <a:ext cx="1600200" cy="1600200"/>
            <a:chOff x="5791200" y="2133600"/>
            <a:chExt cx="2514600" cy="2514600"/>
          </a:xfrm>
        </p:grpSpPr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5791200" y="2133600"/>
              <a:ext cx="2514600" cy="2514600"/>
            </a:xfrm>
            <a:prstGeom prst="ellipse">
              <a:avLst/>
            </a:prstGeom>
            <a:solidFill>
              <a:srgbClr val="BBE0E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26"/>
            <p:cNvSpPr txBox="1">
              <a:spLocks noChangeArrowheads="1"/>
            </p:cNvSpPr>
            <p:nvPr/>
          </p:nvSpPr>
          <p:spPr bwMode="auto">
            <a:xfrm>
              <a:off x="6623049" y="3160713"/>
              <a:ext cx="903940" cy="487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</a:rPr>
                <a:t>MAP</a:t>
              </a:r>
            </a:p>
          </p:txBody>
        </p:sp>
      </p:grp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5029200" y="2047775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333399"/>
                </a:solidFill>
              </a:rPr>
              <a:t>NOW</a:t>
            </a:r>
            <a:endParaRPr lang="en-U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KEY CHALLENGES: </a:t>
            </a:r>
            <a:br>
              <a:rPr lang="en-US" sz="3200" dirty="0" smtClean="0"/>
            </a:br>
            <a:r>
              <a:rPr lang="en-US" sz="3200" dirty="0" smtClean="0"/>
              <a:t>4 MW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7500" t="22500" r="11250" b="23750"/>
          <a:stretch>
            <a:fillRect/>
          </a:stretch>
        </p:blipFill>
        <p:spPr bwMode="auto">
          <a:xfrm>
            <a:off x="609600" y="1249680"/>
            <a:ext cx="79248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51906" y="3982522"/>
            <a:ext cx="692529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4 MW !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MISSION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C13B-2EF4-4865-A20E-1ACBFAF432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1371600"/>
            <a:ext cx="7620000" cy="48936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The mission of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Accelerator Program (MAP) is to develop and demonstrate the concepts and critical technologies required to produce, capture, condition, accelerate, and store intense beams of </a:t>
            </a:r>
            <a:r>
              <a:rPr lang="en-US" sz="2400" dirty="0" err="1" smtClean="0"/>
              <a:t>muons</a:t>
            </a:r>
            <a:r>
              <a:rPr lang="en-US" sz="2400" dirty="0" smtClean="0"/>
              <a:t>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Colliders and Neutrino Factories. </a:t>
            </a:r>
            <a:r>
              <a:rPr lang="en-US" sz="2400" dirty="0" smtClean="0">
                <a:solidFill>
                  <a:schemeClr val="tx2"/>
                </a:solidFill>
              </a:rPr>
              <a:t>The goal of MAP is to deliver results that will permit the high-energy physics community to make an informed choice of the optimal path to a high-energy lepton collider and/or a next-generation neutrino beam facility.</a:t>
            </a:r>
            <a:r>
              <a:rPr lang="en-US" sz="2400" dirty="0" smtClean="0"/>
              <a:t> Coordination with the parallel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 Physics and Detector Study and with the International Design Study of a Neutrino Factory will ensure MAP responsiveness to physics requirements.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1219200"/>
            <a:ext cx="8153400" cy="510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KEY CHALLENGES: </a:t>
            </a:r>
            <a:br>
              <a:rPr lang="en-US" sz="3200" dirty="0" smtClean="0"/>
            </a:br>
            <a:r>
              <a:rPr lang="en-US" sz="3200" dirty="0" smtClean="0"/>
              <a:t>RF in Magnetic Fields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6" descr="SOLv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374315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5896" y="4875074"/>
            <a:ext cx="7958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WE MITIGATE THIS EFFECT?</a:t>
            </a:r>
          </a:p>
          <a:p>
            <a:endParaRPr lang="en-US" sz="1200" dirty="0" smtClean="0"/>
          </a:p>
          <a:p>
            <a:r>
              <a:rPr lang="en-US" sz="2400" dirty="0" smtClean="0"/>
              <a:t>WHAT OPERATIONAL RF PARAMETERS SHOULD WE ASSUME IN OUR COOLING CHANNEL SIMULATIONS?</a:t>
            </a:r>
          </a:p>
          <a:p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 Significant degradation in maximum stable operating gradient for NCRF copper cavities in few Tesla coaxial field</a:t>
            </a:r>
          </a:p>
        </p:txBody>
      </p:sp>
      <p:pic>
        <p:nvPicPr>
          <p:cNvPr id="14" name="Picture 5" descr="06-02-15_11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022" y="213360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438775" y="41910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Mucool Test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KEY CHALLENGES: </a:t>
            </a:r>
            <a:br>
              <a:rPr lang="en-US" sz="3200" dirty="0" smtClean="0"/>
            </a:br>
            <a:r>
              <a:rPr lang="en-US" sz="3200" dirty="0" smtClean="0"/>
              <a:t>Last Stages of Cooling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14800" y="1295400"/>
            <a:ext cx="4045979" cy="3124200"/>
            <a:chOff x="1143000" y="2894540"/>
            <a:chExt cx="4343400" cy="335386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2894540"/>
              <a:ext cx="4343400" cy="335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37860" y="2938046"/>
              <a:ext cx="870715" cy="359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Palmer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1826" t="7056" r="4181" b="9300"/>
          <a:stretch>
            <a:fillRect/>
          </a:stretch>
        </p:blipFill>
        <p:spPr bwMode="auto">
          <a:xfrm>
            <a:off x="4724400" y="4648200"/>
            <a:ext cx="3070252" cy="1439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2096" y="1524000"/>
            <a:ext cx="2853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WE MAKE THIS WORK 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WE DEVELOP THIS TECHNOLOGY?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800600"/>
            <a:ext cx="2853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THERE A BETTER IDEA?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 rot="-1800000">
            <a:off x="4953000" y="1828800"/>
            <a:ext cx="1143000" cy="2209800"/>
          </a:xfrm>
          <a:prstGeom prst="ellipse">
            <a:avLst/>
          </a:prstGeom>
          <a:solidFill>
            <a:srgbClr val="4F81BD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6600" y="2286000"/>
            <a:ext cx="15240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4267200"/>
            <a:ext cx="11430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KEY CHALLENGES: </a:t>
            </a:r>
            <a:br>
              <a:rPr lang="en-US" sz="3200" dirty="0" smtClean="0"/>
            </a:br>
            <a:r>
              <a:rPr lang="en-US" sz="3200" dirty="0" smtClean="0"/>
              <a:t>Cost –Effective Acceleration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10" descr="acceleration-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41462"/>
            <a:ext cx="4660591" cy="143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a baseline acceleration scheme for the NF, which delivers </a:t>
            </a:r>
            <a:r>
              <a:rPr lang="en-US" dirty="0" err="1" smtClean="0"/>
              <a:t>muons</a:t>
            </a:r>
            <a:r>
              <a:rPr lang="en-US" dirty="0" smtClean="0"/>
              <a:t> at 25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429000"/>
            <a:ext cx="736484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COST-EFFECTIVE ACCELERATION IS A HUGE ISSUE FOR A </a:t>
            </a:r>
            <a:br>
              <a:rPr lang="en-US" sz="2000" dirty="0" smtClean="0"/>
            </a:br>
            <a:r>
              <a:rPr lang="en-US" sz="2000" dirty="0" smtClean="0"/>
              <a:t>MULTI-TEV LEPTON COLLIDER</a:t>
            </a:r>
          </a:p>
          <a:p>
            <a:endParaRPr lang="en-US" sz="2000" dirty="0" smtClean="0"/>
          </a:p>
          <a:p>
            <a:r>
              <a:rPr lang="en-US" sz="2000" dirty="0" smtClean="0"/>
              <a:t>WHAT SHOULD WE USE FOR THE MAIN ACCELERATION?</a:t>
            </a:r>
          </a:p>
          <a:p>
            <a:endParaRPr lang="en-US" sz="2000" dirty="0" smtClean="0"/>
          </a:p>
          <a:p>
            <a:r>
              <a:rPr lang="en-US" sz="2000" dirty="0" smtClean="0"/>
              <a:t>CAN WE MAKE RAPID CYCLING SYNCHROTRONS WORK?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MAGNETS?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	LATTICE &amp; DYNAMICS?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KEY CHALLENGES: </a:t>
            </a:r>
            <a:br>
              <a:rPr lang="en-US" sz="3200" dirty="0" smtClean="0"/>
            </a:br>
            <a:r>
              <a:rPr lang="en-US" sz="3200" dirty="0" smtClean="0"/>
              <a:t>The Ring &amp; MDI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4219575" cy="40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367135"/>
            <a:ext cx="781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a growing physics/detector/background 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264008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ENOUGH HAS BEEN DONE TO KNOW WE HAVE A CHALLENGE</a:t>
            </a:r>
          </a:p>
          <a:p>
            <a:endParaRPr lang="en-US" sz="2400" dirty="0" smtClean="0"/>
          </a:p>
          <a:p>
            <a:r>
              <a:rPr lang="en-US" sz="2400" dirty="0" smtClean="0"/>
              <a:t>EVERY FACTOR OF 2 REDUCTION IN BACKGROUND COUNTS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FINAL REMARKS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birth of MAP has already resulted in a much-needed increased  exposure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Accelerator R&amp;D</a:t>
            </a:r>
          </a:p>
          <a:p>
            <a:pPr eaLnBrk="1" hangingPunct="1"/>
            <a:r>
              <a:rPr lang="en-US" sz="2400" dirty="0" smtClean="0"/>
              <a:t>Together, we proposed an R&amp;D plan that was reviewed last August </a:t>
            </a:r>
            <a:r>
              <a:rPr lang="en-US" sz="2400" dirty="0" smtClean="0">
                <a:latin typeface="Arial"/>
                <a:cs typeface="Arial"/>
              </a:rPr>
              <a:t>→ </a:t>
            </a:r>
            <a:r>
              <a:rPr lang="en-US" sz="2400" dirty="0" smtClean="0"/>
              <a:t> the </a:t>
            </a:r>
            <a:r>
              <a:rPr lang="en-US" sz="2400" i="1" dirty="0" smtClean="0">
                <a:solidFill>
                  <a:schemeClr val="tx2"/>
                </a:solidFill>
              </a:rPr>
              <a:t>“proposed work was very important to the field of high energy physics.”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/>
              <a:t>The plan requires us to continue to be inventive, but also to be disciplined in our R&amp;D !</a:t>
            </a:r>
          </a:p>
          <a:p>
            <a:pPr lvl="1" eaLnBrk="1" hangingPunct="1"/>
            <a:r>
              <a:rPr lang="en-US" sz="1800" dirty="0" smtClean="0"/>
              <a:t>Keep in touch with the appropriate  L1/L2 managers to make sure your critical contributions fit within the plan &amp; really count.</a:t>
            </a:r>
          </a:p>
          <a:p>
            <a:pPr eaLnBrk="1" hangingPunct="1"/>
            <a:r>
              <a:rPr lang="en-US" sz="2400" dirty="0" smtClean="0"/>
              <a:t>We are proposing to deliver an option for the future of high energy physics:</a:t>
            </a:r>
          </a:p>
          <a:p>
            <a:pPr lvl="1" eaLnBrk="1" hangingPunct="1"/>
            <a:r>
              <a:rPr lang="en-US" sz="1800" dirty="0" smtClean="0"/>
              <a:t>CHALLENGE </a:t>
            </a:r>
          </a:p>
          <a:p>
            <a:pPr lvl="1" eaLnBrk="1" hangingPunct="1"/>
            <a:r>
              <a:rPr lang="en-US" sz="1800" dirty="0" smtClean="0"/>
              <a:t>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JLab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          28 February,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EE1C-467A-4ABB-98C1-29F5AE0DC90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2188" t="12500" r="14063" b="9375"/>
          <a:stretch>
            <a:fillRect/>
          </a:stretch>
        </p:blipFill>
        <p:spPr bwMode="auto">
          <a:xfrm>
            <a:off x="2057400" y="1781064"/>
            <a:ext cx="5239210" cy="41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43200" y="5943600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http://conferences.fnal.gov/muon11/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143000"/>
            <a:ext cx="763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GIVE TALKS AT UNIVERSITIES NOT PRESENTLY INVOLVED IN MAP</a:t>
            </a:r>
          </a:p>
          <a:p>
            <a:pPr algn="ctr"/>
            <a:r>
              <a:rPr lang="en-US" dirty="0" smtClean="0"/>
              <a:t>LETS SEE IF WE CAN GET A GOOD TURN-OUT FOR TELLURIDE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MUON COLLIDER 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8C97-013E-4415-B36D-0AE0F7F780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40531" y="3107531"/>
            <a:ext cx="2133600" cy="3381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charset="0"/>
              </a:rPr>
              <a:t>COST                                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 rot="16200000">
            <a:off x="-326231" y="5126831"/>
            <a:ext cx="1905000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838200" y="11430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sz="2000" kern="0" dirty="0">
                <a:latin typeface="+mn-lt"/>
              </a:rPr>
              <a:t> </a:t>
            </a:r>
            <a:r>
              <a:rPr lang="en-US" sz="2000" kern="0" dirty="0">
                <a:latin typeface="Comic Sans MS" pitchFamily="66" charset="0"/>
              </a:rPr>
              <a:t>If we can build a </a:t>
            </a:r>
            <a:r>
              <a:rPr lang="en-US" sz="2000" kern="0" dirty="0" err="1">
                <a:latin typeface="Comic Sans MS" pitchFamily="66" charset="0"/>
              </a:rPr>
              <a:t>muon</a:t>
            </a:r>
            <a:r>
              <a:rPr lang="en-US" sz="2000" kern="0" dirty="0">
                <a:latin typeface="Comic Sans MS" pitchFamily="66" charset="0"/>
              </a:rPr>
              <a:t> collider, it is an attractive multi-</a:t>
            </a:r>
            <a:r>
              <a:rPr lang="en-US" sz="2000" kern="0" dirty="0" err="1">
                <a:latin typeface="Comic Sans MS" pitchFamily="66" charset="0"/>
              </a:rPr>
              <a:t>TeV</a:t>
            </a:r>
            <a:r>
              <a:rPr lang="en-US" sz="2000" kern="0" dirty="0">
                <a:latin typeface="Comic Sans MS" pitchFamily="66" charset="0"/>
              </a:rPr>
              <a:t> lepton collider option because </a:t>
            </a:r>
            <a:r>
              <a:rPr lang="en-US" sz="2000" kern="0" dirty="0" err="1">
                <a:latin typeface="Comic Sans MS" pitchFamily="66" charset="0"/>
              </a:rPr>
              <a:t>muons</a:t>
            </a:r>
            <a:r>
              <a:rPr lang="en-US" sz="2000" kern="0" dirty="0">
                <a:latin typeface="Comic Sans MS" pitchFamily="66" charset="0"/>
              </a:rPr>
              <a:t> don’t radiate as readily as electrons  (m</a:t>
            </a:r>
            <a:r>
              <a:rPr lang="en-US" sz="2000" kern="0" baseline="-25000" dirty="0">
                <a:latin typeface="Symbol" pitchFamily="18" charset="2"/>
              </a:rPr>
              <a:t>m</a:t>
            </a:r>
            <a:r>
              <a:rPr lang="en-US" sz="2000" kern="0" dirty="0">
                <a:latin typeface="Comic Sans MS" pitchFamily="66" charset="0"/>
              </a:rPr>
              <a:t> / m</a:t>
            </a:r>
            <a:r>
              <a:rPr lang="en-US" sz="2000" kern="0" baseline="-25000" dirty="0">
                <a:latin typeface="Comic Sans MS" pitchFamily="66" charset="0"/>
              </a:rPr>
              <a:t>e</a:t>
            </a:r>
            <a:r>
              <a:rPr lang="en-US" sz="2000" kern="0" dirty="0">
                <a:latin typeface="Comic Sans MS" pitchFamily="66" charset="0"/>
              </a:rPr>
              <a:t> ~ 207):</a:t>
            </a:r>
          </a:p>
          <a:p>
            <a:pPr>
              <a:lnSpc>
                <a:spcPct val="90000"/>
              </a:lnSpc>
              <a:defRPr/>
            </a:pPr>
            <a:r>
              <a:rPr lang="en-US" sz="400" kern="0" dirty="0">
                <a:latin typeface="Comic Sans MS" pitchFamily="66" charset="0"/>
              </a:rPr>
              <a:t/>
            </a:r>
            <a:br>
              <a:rPr lang="en-US" sz="400" kern="0" dirty="0">
                <a:latin typeface="Comic Sans MS" pitchFamily="66" charset="0"/>
              </a:rPr>
            </a:br>
            <a:r>
              <a:rPr lang="en-US" sz="100" kern="0" dirty="0">
                <a:latin typeface="Comic Sans MS" pitchFamily="66" charset="0"/>
              </a:rPr>
              <a:t/>
            </a:r>
            <a:br>
              <a:rPr lang="en-US" sz="100" kern="0" dirty="0">
                <a:latin typeface="Comic Sans MS" pitchFamily="66" charset="0"/>
              </a:rPr>
            </a:br>
            <a:endParaRPr lang="en-US" sz="200" kern="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kern="0" dirty="0">
                <a:latin typeface="Comic Sans MS" pitchFamily="66" charset="0"/>
              </a:rPr>
              <a:t>- </a:t>
            </a:r>
            <a:r>
              <a:rPr lang="en-US" kern="0" dirty="0">
                <a:latin typeface="Comic Sans MS" pitchFamily="66" charset="0"/>
              </a:rPr>
              <a:t>COMPACT</a:t>
            </a: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Fits on laboratory site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latin typeface="Comic Sans MS" pitchFamily="66" charset="0"/>
              </a:rPr>
              <a:t>- MULTI-PASS ACCELERATION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Cost Effective operation &amp; </a:t>
            </a:r>
            <a:br>
              <a:rPr lang="en-US" kern="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construction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latin typeface="Comic Sans MS" pitchFamily="66" charset="0"/>
              </a:rPr>
              <a:t>- MULTIPASS COLLISIONS IN </a:t>
            </a:r>
            <a:br>
              <a:rPr lang="en-US" kern="0" dirty="0">
                <a:latin typeface="Comic Sans MS" pitchFamily="66" charset="0"/>
              </a:rPr>
            </a:br>
            <a:r>
              <a:rPr lang="en-US" kern="0" dirty="0">
                <a:latin typeface="Comic Sans MS" pitchFamily="66" charset="0"/>
              </a:rPr>
              <a:t>  A RING   (~1000 turns)</a:t>
            </a: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Relaxed </a:t>
            </a:r>
            <a:r>
              <a:rPr lang="en-US" kern="0" dirty="0" err="1">
                <a:solidFill>
                  <a:schemeClr val="tx2"/>
                </a:solidFill>
                <a:latin typeface="Comic Sans MS" pitchFamily="66" charset="0"/>
              </a:rPr>
              <a:t>emittance</a:t>
            </a: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requirements  </a:t>
            </a:r>
            <a:br>
              <a:rPr lang="en-US" kern="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&amp; hence relaxed tolerances</a:t>
            </a:r>
            <a:r>
              <a:rPr lang="en-US" sz="900" kern="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900" kern="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kern="0" dirty="0">
                <a:latin typeface="Comic Sans MS" pitchFamily="66" charset="0"/>
              </a:rPr>
              <a:t>- NARROW ENERGY SPREAD</a:t>
            </a: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Precision scans, kinematic constraints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latin typeface="Comic Sans MS" pitchFamily="66" charset="0"/>
              </a:rPr>
              <a:t>- TWO DETECTORS (2 IPs)</a:t>
            </a:r>
            <a:r>
              <a:rPr lang="en-US" kern="0" dirty="0">
                <a:solidFill>
                  <a:schemeClr val="accent2"/>
                </a:solidFill>
                <a:latin typeface="+mn-lt"/>
              </a:rPr>
              <a:t/>
            </a:r>
            <a:br>
              <a:rPr lang="en-US" kern="0" dirty="0">
                <a:solidFill>
                  <a:schemeClr val="accent2"/>
                </a:solidFill>
                <a:latin typeface="+mn-lt"/>
              </a:rPr>
            </a:br>
            <a:r>
              <a:rPr lang="en-US" kern="0" dirty="0">
                <a:latin typeface="+mn-lt"/>
              </a:rPr>
              <a:t>-</a:t>
            </a:r>
            <a:r>
              <a:rPr lang="en-US" kern="0" dirty="0">
                <a:latin typeface="Symbol" pitchFamily="18" charset="2"/>
              </a:rPr>
              <a:t> </a:t>
            </a:r>
            <a:r>
              <a:rPr lang="en-US" kern="0" dirty="0" err="1">
                <a:latin typeface="Symbol" pitchFamily="18" charset="2"/>
              </a:rPr>
              <a:t>D</a:t>
            </a:r>
            <a:r>
              <a:rPr lang="en-US" kern="0" dirty="0" err="1">
                <a:latin typeface="+mn-lt"/>
              </a:rPr>
              <a:t>T</a:t>
            </a:r>
            <a:r>
              <a:rPr lang="en-US" kern="0" baseline="-25000" dirty="0" err="1">
                <a:latin typeface="+mn-lt"/>
              </a:rPr>
              <a:t>bunch</a:t>
            </a:r>
            <a:r>
              <a:rPr lang="en-US" kern="0" dirty="0">
                <a:latin typeface="+mn-lt"/>
              </a:rPr>
              <a:t> ~ 10 </a:t>
            </a:r>
            <a:r>
              <a:rPr lang="en-US" kern="0" dirty="0">
                <a:latin typeface="Symbol" pitchFamily="18" charset="2"/>
              </a:rPr>
              <a:t>m</a:t>
            </a:r>
            <a:r>
              <a:rPr lang="en-US" kern="0" dirty="0">
                <a:latin typeface="+mn-lt"/>
              </a:rPr>
              <a:t>s </a:t>
            </a:r>
            <a:r>
              <a:rPr lang="en-US" kern="0" dirty="0">
                <a:latin typeface="Comic Sans MS" pitchFamily="66" charset="0"/>
              </a:rPr>
              <a:t>… (e.g. 4 </a:t>
            </a:r>
            <a:r>
              <a:rPr lang="en-US" kern="0" dirty="0" err="1">
                <a:latin typeface="Comic Sans MS" pitchFamily="66" charset="0"/>
              </a:rPr>
              <a:t>TeV</a:t>
            </a:r>
            <a:r>
              <a:rPr lang="en-US" kern="0" dirty="0">
                <a:latin typeface="Comic Sans MS" pitchFamily="66" charset="0"/>
              </a:rPr>
              <a:t> collider</a:t>
            </a: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Lots of time for readout</a:t>
            </a:r>
            <a:br>
              <a:rPr lang="en-US" kern="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Backgrounds don’t pile up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latin typeface="+mn-lt"/>
              </a:rPr>
              <a:t>-</a:t>
            </a:r>
            <a:r>
              <a:rPr lang="en-US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(m</a:t>
            </a:r>
            <a:r>
              <a:rPr lang="en-US" kern="0" baseline="-25000" dirty="0">
                <a:latin typeface="Symbol" pitchFamily="18" charset="2"/>
              </a:rPr>
              <a:t>m</a:t>
            </a:r>
            <a:r>
              <a:rPr lang="en-US" kern="0" dirty="0">
                <a:latin typeface="+mn-lt"/>
              </a:rPr>
              <a:t>/m</a:t>
            </a:r>
            <a:r>
              <a:rPr lang="en-US" kern="0" baseline="-25000" dirty="0">
                <a:latin typeface="+mn-lt"/>
              </a:rPr>
              <a:t>e</a:t>
            </a:r>
            <a:r>
              <a:rPr lang="en-US" kern="0" dirty="0">
                <a:latin typeface="+mn-lt"/>
              </a:rPr>
              <a:t>)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>
                <a:latin typeface="Comic Sans MS" pitchFamily="66" charset="0"/>
              </a:rPr>
              <a:t>=  ~40000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>
                <a:solidFill>
                  <a:schemeClr val="tx2"/>
                </a:solidFill>
                <a:latin typeface="Comic Sans MS" pitchFamily="66" charset="0"/>
              </a:rPr>
              <a:t>   Enhanced s-channel rates for Higgs-like particles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57800" y="1831975"/>
            <a:ext cx="3309938" cy="4187825"/>
            <a:chOff x="5302848" y="1831915"/>
            <a:chExt cx="3310128" cy="4187885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5302848" y="2477219"/>
              <a:ext cx="3310128" cy="3542581"/>
              <a:chOff x="5562600" y="2286000"/>
              <a:chExt cx="2864095" cy="3090455"/>
            </a:xfrm>
          </p:grpSpPr>
          <p:pic>
            <p:nvPicPr>
              <p:cNvPr id="19" name="Picture 9" descr="Site_Map_072809_REVISED.jpg"/>
              <p:cNvPicPr>
                <a:picLocks noChangeAspect="1"/>
              </p:cNvPicPr>
              <p:nvPr/>
            </p:nvPicPr>
            <p:blipFill>
              <a:blip r:embed="rId2"/>
              <a:srcRect l="30226" t="2792" r="2159" b="2792"/>
              <a:stretch>
                <a:fillRect/>
              </a:stretch>
            </p:blipFill>
            <p:spPr bwMode="auto">
              <a:xfrm>
                <a:off x="5562600" y="2286000"/>
                <a:ext cx="2864095" cy="3090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5562600" y="2438400"/>
                <a:ext cx="457200" cy="2286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302849" y="1831915"/>
              <a:ext cx="3307751" cy="68268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 4 TeV Muon Collider would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fit on the Fermilab Site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0C2E9-6662-4BA6-86D0-C36D8B83A9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14400" y="1524000"/>
            <a:ext cx="7086600" cy="4419600"/>
            <a:chOff x="2514600" y="2057400"/>
            <a:chExt cx="5924234" cy="4191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00" y="2057400"/>
              <a:ext cx="5924234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532773" y="3358055"/>
              <a:ext cx="2803913" cy="1079871"/>
            </a:xfrm>
            <a:prstGeom prst="rect">
              <a:avLst/>
            </a:prstGeom>
            <a:solidFill>
              <a:srgbClr val="BBE0E3">
                <a:alpha val="1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40000"/>
                </a:spcBef>
              </a:pPr>
              <a:r>
                <a:rPr lang="en-US" sz="2000" i="1">
                  <a:latin typeface="Rockwell" pitchFamily="18" charset="0"/>
                  <a:ea typeface="MS Mincho" pitchFamily="49" charset="-128"/>
                </a:rPr>
                <a:t>Beamstrahlung </a:t>
              </a:r>
              <a:r>
                <a:rPr lang="en-US" sz="2000">
                  <a:latin typeface="Rockwell" pitchFamily="18" charset="0"/>
                  <a:ea typeface="MS Mincho" pitchFamily="49" charset="-128"/>
                </a:rPr>
                <a:t> in </a:t>
              </a:r>
              <a:br>
                <a:rPr lang="en-US" sz="2000">
                  <a:latin typeface="Rockwell" pitchFamily="18" charset="0"/>
                  <a:ea typeface="MS Mincho" pitchFamily="49" charset="-128"/>
                </a:rPr>
              </a:br>
              <a:r>
                <a:rPr lang="en-US" sz="2000" u="sng">
                  <a:latin typeface="Rockwell" pitchFamily="18" charset="0"/>
                  <a:ea typeface="MS Mincho" pitchFamily="49" charset="-128"/>
                </a:rPr>
                <a:t>any </a:t>
              </a:r>
              <a:r>
                <a:rPr lang="en-US" sz="2000">
                  <a:latin typeface="Rockwell" pitchFamily="18" charset="0"/>
                  <a:ea typeface="MS Mincho" pitchFamily="49" charset="-128"/>
                </a:rPr>
                <a:t> </a:t>
              </a:r>
              <a:r>
                <a:rPr lang="en-US" sz="2000" i="1">
                  <a:latin typeface="Rockwell" pitchFamily="18" charset="0"/>
                  <a:ea typeface="MS Mincho" pitchFamily="49" charset="-128"/>
                </a:rPr>
                <a:t>e+e-</a:t>
              </a:r>
              <a:r>
                <a:rPr lang="en-US" sz="2000">
                  <a:latin typeface="Rockwell" pitchFamily="18" charset="0"/>
                  <a:ea typeface="MS Mincho" pitchFamily="49" charset="-128"/>
                </a:rPr>
                <a:t> collider</a:t>
              </a:r>
            </a:p>
            <a:p>
              <a:pPr algn="ctr">
                <a:lnSpc>
                  <a:spcPts val="2400"/>
                </a:lnSpc>
                <a:spcBef>
                  <a:spcPct val="40000"/>
                </a:spcBef>
              </a:pPr>
              <a:r>
                <a:rPr lang="en-US" sz="2000">
                  <a:ea typeface="MS Mincho" pitchFamily="49" charset="-128"/>
                  <a:sym typeface="Symbol" pitchFamily="18" charset="2"/>
                </a:rPr>
                <a:t>     E/E</a:t>
              </a:r>
              <a:r>
                <a:rPr lang="en-US" sz="2000">
                  <a:latin typeface="Rockwell" pitchFamily="18" charset="0"/>
                  <a:ea typeface="MS Mincho" pitchFamily="49" charset="-128"/>
                  <a:sym typeface="Symbol" pitchFamily="18" charset="2"/>
                </a:rPr>
                <a:t>  </a:t>
              </a:r>
              <a:r>
                <a:rPr lang="en-US" sz="2000" baseline="30000">
                  <a:latin typeface="Rockwell" pitchFamily="18" charset="0"/>
                  <a:ea typeface="MS Mincho" pitchFamily="49" charset="-128"/>
                  <a:sym typeface="Symbol" pitchFamily="18" charset="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NEUTRINO FACTORY MOTIVATION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0C2E9-6662-4BA6-86D0-C36D8B83A9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8" name="TextBox 53"/>
          <p:cNvSpPr txBox="1">
            <a:spLocks noChangeArrowheads="1"/>
          </p:cNvSpPr>
          <p:nvPr/>
        </p:nvSpPr>
        <p:spPr bwMode="auto">
          <a:xfrm>
            <a:off x="609600" y="5570547"/>
            <a:ext cx="81534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If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400" baseline="-25000" dirty="0">
                <a:latin typeface="Comic Sans MS" pitchFamily="66" charset="0"/>
              </a:rPr>
              <a:t>13</a:t>
            </a:r>
            <a:r>
              <a:rPr lang="en-US" sz="2000" dirty="0">
                <a:latin typeface="Comic Sans MS" pitchFamily="66" charset="0"/>
              </a:rPr>
              <a:t> small, a 25 </a:t>
            </a:r>
            <a:r>
              <a:rPr lang="en-US" sz="2000" dirty="0" err="1">
                <a:latin typeface="Comic Sans MS" pitchFamily="66" charset="0"/>
              </a:rPr>
              <a:t>GeV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NF (above) </a:t>
            </a:r>
            <a:r>
              <a:rPr lang="en-US" sz="2000" dirty="0">
                <a:latin typeface="Comic Sans MS" pitchFamily="66" charset="0"/>
              </a:rPr>
              <a:t>has exquisite sensitivity</a:t>
            </a:r>
            <a:r>
              <a:rPr lang="en-US" sz="2000" dirty="0" smtClean="0">
                <a:latin typeface="Comic Sans MS" pitchFamily="66" charset="0"/>
              </a:rPr>
              <a:t>.</a:t>
            </a:r>
            <a:br>
              <a:rPr lang="en-US" sz="2000" dirty="0" smtClean="0">
                <a:latin typeface="Comic Sans MS" pitchFamily="66" charset="0"/>
              </a:rPr>
            </a:br>
            <a:endParaRPr lang="en-US" sz="200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Comic Sans MS" pitchFamily="66" charset="0"/>
              </a:rPr>
              <a:t>13</a:t>
            </a:r>
            <a:r>
              <a:rPr lang="en-US" sz="2000" dirty="0" smtClean="0">
                <a:latin typeface="Comic Sans MS" pitchFamily="66" charset="0"/>
              </a:rPr>
              <a:t> large, a ~5 </a:t>
            </a:r>
            <a:r>
              <a:rPr lang="en-US" sz="2000" dirty="0" err="1" smtClean="0">
                <a:latin typeface="Comic Sans MS" pitchFamily="66" charset="0"/>
              </a:rPr>
              <a:t>GeV</a:t>
            </a:r>
            <a:r>
              <a:rPr lang="en-US" sz="2000" dirty="0" smtClean="0">
                <a:latin typeface="Comic Sans MS" pitchFamily="66" charset="0"/>
              </a:rPr>
              <a:t> NF offers exquisite precision.</a:t>
            </a:r>
          </a:p>
        </p:txBody>
      </p:sp>
      <p:sp>
        <p:nvSpPr>
          <p:cNvPr id="113" name="Text Box 15"/>
          <p:cNvSpPr txBox="1">
            <a:spLocks noChangeArrowheads="1"/>
          </p:cNvSpPr>
          <p:nvPr/>
        </p:nvSpPr>
        <p:spPr bwMode="auto">
          <a:xfrm>
            <a:off x="2108200" y="2214562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sin</a:t>
            </a:r>
            <a:r>
              <a:rPr lang="en-US" sz="2000" baseline="30000"/>
              <a:t>2</a:t>
            </a:r>
            <a:r>
              <a:rPr lang="en-US" sz="2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13</a:t>
            </a: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6940550" y="2244725"/>
            <a:ext cx="654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CPV</a:t>
            </a:r>
          </a:p>
        </p:txBody>
      </p:sp>
      <p:sp>
        <p:nvSpPr>
          <p:cNvPr id="115" name="Text Box 16"/>
          <p:cNvSpPr txBox="1">
            <a:spLocks noChangeArrowheads="1"/>
          </p:cNvSpPr>
          <p:nvPr/>
        </p:nvSpPr>
        <p:spPr bwMode="auto">
          <a:xfrm>
            <a:off x="3881438" y="2244725"/>
            <a:ext cx="2241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HIERARCHY</a:t>
            </a:r>
          </a:p>
        </p:txBody>
      </p:sp>
      <p:grpSp>
        <p:nvGrpSpPr>
          <p:cNvPr id="116" name="Group 5"/>
          <p:cNvGrpSpPr>
            <a:grpSpLocks/>
          </p:cNvGrpSpPr>
          <p:nvPr/>
        </p:nvGrpSpPr>
        <p:grpSpPr bwMode="auto">
          <a:xfrm>
            <a:off x="5788025" y="2471737"/>
            <a:ext cx="2755900" cy="2635250"/>
            <a:chOff x="3850" y="1468"/>
            <a:chExt cx="1447" cy="1427"/>
          </a:xfrm>
        </p:grpSpPr>
        <p:pic>
          <p:nvPicPr>
            <p:cNvPr id="117" name="Picture 6" descr="cp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0" y="1468"/>
              <a:ext cx="1427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Rectangle 7"/>
            <p:cNvSpPr>
              <a:spLocks noChangeArrowheads="1"/>
            </p:cNvSpPr>
            <p:nvPr/>
          </p:nvSpPr>
          <p:spPr bwMode="auto">
            <a:xfrm>
              <a:off x="3850" y="1473"/>
              <a:ext cx="194" cy="1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" name="Group 9"/>
          <p:cNvGrpSpPr>
            <a:grpSpLocks/>
          </p:cNvGrpSpPr>
          <p:nvPr/>
        </p:nvGrpSpPr>
        <p:grpSpPr bwMode="auto">
          <a:xfrm>
            <a:off x="3162300" y="2455862"/>
            <a:ext cx="3162300" cy="2559111"/>
            <a:chOff x="2741" y="1194"/>
            <a:chExt cx="1722" cy="1535"/>
          </a:xfrm>
        </p:grpSpPr>
        <p:pic>
          <p:nvPicPr>
            <p:cNvPr id="120" name="Picture 10" descr="sgn"/>
            <p:cNvPicPr>
              <a:picLocks noChangeAspect="1" noChangeArrowheads="1"/>
            </p:cNvPicPr>
            <p:nvPr/>
          </p:nvPicPr>
          <p:blipFill>
            <a:blip r:embed="rId3"/>
            <a:srcRect b="3750"/>
            <a:stretch>
              <a:fillRect/>
            </a:stretch>
          </p:blipFill>
          <p:spPr bwMode="auto">
            <a:xfrm>
              <a:off x="2885" y="1210"/>
              <a:ext cx="1578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ectangle 11"/>
            <p:cNvSpPr>
              <a:spLocks noChangeArrowheads="1"/>
            </p:cNvSpPr>
            <p:nvPr/>
          </p:nvSpPr>
          <p:spPr bwMode="auto">
            <a:xfrm>
              <a:off x="2741" y="1194"/>
              <a:ext cx="333" cy="1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" name="Picture 12" descr="t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479675"/>
            <a:ext cx="28416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ectangle 13"/>
          <p:cNvSpPr>
            <a:spLocks noChangeArrowheads="1"/>
          </p:cNvSpPr>
          <p:nvPr/>
        </p:nvSpPr>
        <p:spPr bwMode="auto">
          <a:xfrm>
            <a:off x="3606800" y="4773612"/>
            <a:ext cx="376238" cy="204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6046788" y="4887912"/>
            <a:ext cx="31115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19"/>
          <p:cNvSpPr txBox="1">
            <a:spLocks noChangeArrowheads="1"/>
          </p:cNvSpPr>
          <p:nvPr/>
        </p:nvSpPr>
        <p:spPr bwMode="auto">
          <a:xfrm rot="16200000">
            <a:off x="-41275" y="3521075"/>
            <a:ext cx="1647825" cy="396875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Fraction of  </a:t>
            </a:r>
            <a:r>
              <a:rPr lang="en-US" sz="2000">
                <a:latin typeface="Symbol" pitchFamily="18" charset="2"/>
              </a:rPr>
              <a:t>d</a:t>
            </a:r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3967163" y="5024437"/>
            <a:ext cx="14176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sin</a:t>
            </a:r>
            <a:r>
              <a:rPr lang="en-US" sz="2400" baseline="30000" dirty="0"/>
              <a:t>2</a:t>
            </a:r>
            <a:r>
              <a:rPr lang="en-US" sz="2400" dirty="0"/>
              <a:t>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baseline="-25000" dirty="0"/>
              <a:t>13</a:t>
            </a:r>
          </a:p>
        </p:txBody>
      </p:sp>
      <p:sp>
        <p:nvSpPr>
          <p:cNvPr id="126" name="Text Box 20"/>
          <p:cNvSpPr txBox="1">
            <a:spLocks noChangeArrowheads="1"/>
          </p:cNvSpPr>
          <p:nvPr/>
        </p:nvSpPr>
        <p:spPr bwMode="auto">
          <a:xfrm>
            <a:off x="1306513" y="4789487"/>
            <a:ext cx="7380287" cy="336550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      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4</a:t>
            </a:r>
            <a:r>
              <a:rPr lang="en-US" sz="1600"/>
              <a:t>   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3     </a:t>
            </a:r>
            <a:r>
              <a:rPr lang="en-US" sz="1600"/>
              <a:t>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2                    </a:t>
            </a:r>
            <a:r>
              <a:rPr lang="en-US" sz="1600"/>
              <a:t>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4</a:t>
            </a:r>
            <a:r>
              <a:rPr lang="en-US" sz="1600"/>
              <a:t>   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3    </a:t>
            </a:r>
            <a:r>
              <a:rPr lang="en-US" sz="1600"/>
              <a:t>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2                    </a:t>
            </a:r>
            <a:r>
              <a:rPr lang="en-US" sz="1600"/>
              <a:t>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4</a:t>
            </a:r>
            <a:r>
              <a:rPr lang="en-US" sz="1600"/>
              <a:t>   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3   </a:t>
            </a:r>
            <a:r>
              <a:rPr lang="en-US" sz="1600"/>
              <a:t> 10</a:t>
            </a:r>
            <a:r>
              <a:rPr lang="en-US" sz="1600" baseline="30000">
                <a:latin typeface="Symbol" pitchFamily="18" charset="2"/>
              </a:rPr>
              <a:t>-</a:t>
            </a:r>
            <a:r>
              <a:rPr lang="en-US" sz="1600" baseline="30000"/>
              <a:t>2              </a:t>
            </a:r>
          </a:p>
        </p:txBody>
      </p:sp>
      <p:sp>
        <p:nvSpPr>
          <p:cNvPr id="128" name="Rectangle 23"/>
          <p:cNvSpPr>
            <a:spLocks noChangeArrowheads="1"/>
          </p:cNvSpPr>
          <p:nvPr/>
        </p:nvSpPr>
        <p:spPr bwMode="auto">
          <a:xfrm>
            <a:off x="1041400" y="2401887"/>
            <a:ext cx="381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22"/>
          <p:cNvSpPr txBox="1">
            <a:spLocks noChangeArrowheads="1"/>
          </p:cNvSpPr>
          <p:nvPr/>
        </p:nvSpPr>
        <p:spPr bwMode="auto">
          <a:xfrm>
            <a:off x="1041400" y="3240087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0.6</a:t>
            </a:r>
          </a:p>
        </p:txBody>
      </p:sp>
      <p:sp>
        <p:nvSpPr>
          <p:cNvPr id="130" name="Text Box 24"/>
          <p:cNvSpPr txBox="1">
            <a:spLocks noChangeArrowheads="1"/>
          </p:cNvSpPr>
          <p:nvPr/>
        </p:nvSpPr>
        <p:spPr bwMode="auto">
          <a:xfrm>
            <a:off x="1041400" y="3697287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0.4</a:t>
            </a:r>
          </a:p>
        </p:txBody>
      </p: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1041400" y="4122737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0.2</a:t>
            </a:r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1193800" y="450373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133" name="Text Box 27"/>
          <p:cNvSpPr txBox="1">
            <a:spLocks noChangeArrowheads="1"/>
          </p:cNvSpPr>
          <p:nvPr/>
        </p:nvSpPr>
        <p:spPr bwMode="auto">
          <a:xfrm>
            <a:off x="1041400" y="2827337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0.8</a:t>
            </a:r>
          </a:p>
        </p:txBody>
      </p:sp>
      <p:sp>
        <p:nvSpPr>
          <p:cNvPr id="134" name="Rectangle 29"/>
          <p:cNvSpPr>
            <a:spLocks noChangeArrowheads="1"/>
          </p:cNvSpPr>
          <p:nvPr/>
        </p:nvSpPr>
        <p:spPr bwMode="auto">
          <a:xfrm>
            <a:off x="3098800" y="2630487"/>
            <a:ext cx="609600" cy="152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30"/>
          <p:cNvSpPr>
            <a:spLocks noChangeArrowheads="1"/>
          </p:cNvSpPr>
          <p:nvPr/>
        </p:nvSpPr>
        <p:spPr bwMode="auto">
          <a:xfrm>
            <a:off x="4546600" y="2630487"/>
            <a:ext cx="609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31"/>
          <p:cNvSpPr>
            <a:spLocks noChangeArrowheads="1"/>
          </p:cNvSpPr>
          <p:nvPr/>
        </p:nvSpPr>
        <p:spPr bwMode="auto">
          <a:xfrm>
            <a:off x="6223000" y="2630487"/>
            <a:ext cx="609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32"/>
          <p:cNvSpPr>
            <a:spLocks noChangeArrowheads="1"/>
          </p:cNvSpPr>
          <p:nvPr/>
        </p:nvSpPr>
        <p:spPr bwMode="auto">
          <a:xfrm>
            <a:off x="7670800" y="4002087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35"/>
          <p:cNvSpPr>
            <a:spLocks noChangeArrowheads="1"/>
          </p:cNvSpPr>
          <p:nvPr/>
        </p:nvSpPr>
        <p:spPr bwMode="auto">
          <a:xfrm>
            <a:off x="4470400" y="4002087"/>
            <a:ext cx="685800" cy="59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36"/>
          <p:cNvSpPr>
            <a:spLocks/>
          </p:cNvSpPr>
          <p:nvPr/>
        </p:nvSpPr>
        <p:spPr bwMode="auto">
          <a:xfrm>
            <a:off x="1866900" y="2630487"/>
            <a:ext cx="774700" cy="2133600"/>
          </a:xfrm>
          <a:custGeom>
            <a:avLst/>
            <a:gdLst>
              <a:gd name="T0" fmla="*/ 2147483647 w 488"/>
              <a:gd name="T1" fmla="*/ 2147483647 h 1344"/>
              <a:gd name="T2" fmla="*/ 2147483647 w 488"/>
              <a:gd name="T3" fmla="*/ 2147483647 h 1344"/>
              <a:gd name="T4" fmla="*/ 2147483647 w 488"/>
              <a:gd name="T5" fmla="*/ 2147483647 h 1344"/>
              <a:gd name="T6" fmla="*/ 2147483647 w 488"/>
              <a:gd name="T7" fmla="*/ 2147483647 h 1344"/>
              <a:gd name="T8" fmla="*/ 2147483647 w 488"/>
              <a:gd name="T9" fmla="*/ 2147483647 h 1344"/>
              <a:gd name="T10" fmla="*/ 2147483647 w 488"/>
              <a:gd name="T11" fmla="*/ 2147483647 h 1344"/>
              <a:gd name="T12" fmla="*/ 2147483647 w 488"/>
              <a:gd name="T13" fmla="*/ 2147483647 h 1344"/>
              <a:gd name="T14" fmla="*/ 2147483647 w 488"/>
              <a:gd name="T15" fmla="*/ 2147483647 h 1344"/>
              <a:gd name="T16" fmla="*/ 2147483647 w 488"/>
              <a:gd name="T17" fmla="*/ 2147483647 h 1344"/>
              <a:gd name="T18" fmla="*/ 2147483647 w 488"/>
              <a:gd name="T19" fmla="*/ 2147483647 h 1344"/>
              <a:gd name="T20" fmla="*/ 2147483647 w 488"/>
              <a:gd name="T21" fmla="*/ 0 h 1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1344"/>
              <a:gd name="T35" fmla="*/ 488 w 488"/>
              <a:gd name="T36" fmla="*/ 1344 h 1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1344">
                <a:moveTo>
                  <a:pt x="8" y="1344"/>
                </a:moveTo>
                <a:cubicBezTo>
                  <a:pt x="4" y="1280"/>
                  <a:pt x="0" y="1216"/>
                  <a:pt x="8" y="1152"/>
                </a:cubicBezTo>
                <a:cubicBezTo>
                  <a:pt x="16" y="1088"/>
                  <a:pt x="40" y="1032"/>
                  <a:pt x="56" y="960"/>
                </a:cubicBezTo>
                <a:cubicBezTo>
                  <a:pt x="72" y="888"/>
                  <a:pt x="88" y="784"/>
                  <a:pt x="104" y="720"/>
                </a:cubicBezTo>
                <a:cubicBezTo>
                  <a:pt x="120" y="656"/>
                  <a:pt x="136" y="624"/>
                  <a:pt x="152" y="576"/>
                </a:cubicBezTo>
                <a:cubicBezTo>
                  <a:pt x="168" y="528"/>
                  <a:pt x="184" y="480"/>
                  <a:pt x="200" y="432"/>
                </a:cubicBezTo>
                <a:cubicBezTo>
                  <a:pt x="216" y="384"/>
                  <a:pt x="232" y="336"/>
                  <a:pt x="248" y="288"/>
                </a:cubicBezTo>
                <a:cubicBezTo>
                  <a:pt x="264" y="240"/>
                  <a:pt x="280" y="176"/>
                  <a:pt x="296" y="144"/>
                </a:cubicBezTo>
                <a:cubicBezTo>
                  <a:pt x="312" y="112"/>
                  <a:pt x="336" y="112"/>
                  <a:pt x="344" y="96"/>
                </a:cubicBezTo>
                <a:cubicBezTo>
                  <a:pt x="352" y="80"/>
                  <a:pt x="320" y="64"/>
                  <a:pt x="344" y="48"/>
                </a:cubicBezTo>
                <a:cubicBezTo>
                  <a:pt x="368" y="32"/>
                  <a:pt x="464" y="8"/>
                  <a:pt x="488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38"/>
          <p:cNvSpPr>
            <a:spLocks/>
          </p:cNvSpPr>
          <p:nvPr/>
        </p:nvSpPr>
        <p:spPr bwMode="auto">
          <a:xfrm>
            <a:off x="5384800" y="2630487"/>
            <a:ext cx="533400" cy="2057400"/>
          </a:xfrm>
          <a:custGeom>
            <a:avLst/>
            <a:gdLst>
              <a:gd name="T0" fmla="*/ 0 w 336"/>
              <a:gd name="T1" fmla="*/ 2147483647 h 1296"/>
              <a:gd name="T2" fmla="*/ 2147483647 w 336"/>
              <a:gd name="T3" fmla="*/ 2147483647 h 1296"/>
              <a:gd name="T4" fmla="*/ 2147483647 w 336"/>
              <a:gd name="T5" fmla="*/ 2147483647 h 1296"/>
              <a:gd name="T6" fmla="*/ 2147483647 w 336"/>
              <a:gd name="T7" fmla="*/ 2147483647 h 1296"/>
              <a:gd name="T8" fmla="*/ 2147483647 w 336"/>
              <a:gd name="T9" fmla="*/ 2147483647 h 1296"/>
              <a:gd name="T10" fmla="*/ 2147483647 w 336"/>
              <a:gd name="T11" fmla="*/ 2147483647 h 1296"/>
              <a:gd name="T12" fmla="*/ 2147483647 w 336"/>
              <a:gd name="T13" fmla="*/ 2147483647 h 1296"/>
              <a:gd name="T14" fmla="*/ 2147483647 w 336"/>
              <a:gd name="T15" fmla="*/ 0 h 1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1296"/>
              <a:gd name="T26" fmla="*/ 336 w 336"/>
              <a:gd name="T27" fmla="*/ 1296 h 1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1296">
                <a:moveTo>
                  <a:pt x="0" y="1296"/>
                </a:moveTo>
                <a:cubicBezTo>
                  <a:pt x="16" y="1256"/>
                  <a:pt x="32" y="1216"/>
                  <a:pt x="48" y="1152"/>
                </a:cubicBezTo>
                <a:cubicBezTo>
                  <a:pt x="64" y="1088"/>
                  <a:pt x="80" y="992"/>
                  <a:pt x="96" y="912"/>
                </a:cubicBezTo>
                <a:cubicBezTo>
                  <a:pt x="112" y="832"/>
                  <a:pt x="128" y="744"/>
                  <a:pt x="144" y="672"/>
                </a:cubicBezTo>
                <a:cubicBezTo>
                  <a:pt x="160" y="600"/>
                  <a:pt x="168" y="544"/>
                  <a:pt x="192" y="480"/>
                </a:cubicBezTo>
                <a:cubicBezTo>
                  <a:pt x="216" y="416"/>
                  <a:pt x="272" y="344"/>
                  <a:pt x="288" y="288"/>
                </a:cubicBezTo>
                <a:cubicBezTo>
                  <a:pt x="304" y="232"/>
                  <a:pt x="280" y="192"/>
                  <a:pt x="288" y="144"/>
                </a:cubicBezTo>
                <a:cubicBezTo>
                  <a:pt x="296" y="96"/>
                  <a:pt x="316" y="48"/>
                  <a:pt x="336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40"/>
          <p:cNvSpPr>
            <a:spLocks/>
          </p:cNvSpPr>
          <p:nvPr/>
        </p:nvSpPr>
        <p:spPr bwMode="auto">
          <a:xfrm>
            <a:off x="6527800" y="2935287"/>
            <a:ext cx="838200" cy="1752600"/>
          </a:xfrm>
          <a:custGeom>
            <a:avLst/>
            <a:gdLst>
              <a:gd name="T0" fmla="*/ 0 w 528"/>
              <a:gd name="T1" fmla="*/ 2147483647 h 1104"/>
              <a:gd name="T2" fmla="*/ 2147483647 w 528"/>
              <a:gd name="T3" fmla="*/ 2147483647 h 1104"/>
              <a:gd name="T4" fmla="*/ 2147483647 w 528"/>
              <a:gd name="T5" fmla="*/ 2147483647 h 1104"/>
              <a:gd name="T6" fmla="*/ 2147483647 w 528"/>
              <a:gd name="T7" fmla="*/ 2147483647 h 1104"/>
              <a:gd name="T8" fmla="*/ 2147483647 w 528"/>
              <a:gd name="T9" fmla="*/ 2147483647 h 1104"/>
              <a:gd name="T10" fmla="*/ 2147483647 w 528"/>
              <a:gd name="T11" fmla="*/ 2147483647 h 1104"/>
              <a:gd name="T12" fmla="*/ 2147483647 w 528"/>
              <a:gd name="T13" fmla="*/ 2147483647 h 1104"/>
              <a:gd name="T14" fmla="*/ 2147483647 w 528"/>
              <a:gd name="T15" fmla="*/ 0 h 11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1104"/>
              <a:gd name="T26" fmla="*/ 528 w 528"/>
              <a:gd name="T27" fmla="*/ 1104 h 11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1104">
                <a:moveTo>
                  <a:pt x="0" y="1104"/>
                </a:moveTo>
                <a:cubicBezTo>
                  <a:pt x="16" y="1076"/>
                  <a:pt x="32" y="1048"/>
                  <a:pt x="48" y="1008"/>
                </a:cubicBezTo>
                <a:cubicBezTo>
                  <a:pt x="64" y="968"/>
                  <a:pt x="80" y="928"/>
                  <a:pt x="96" y="864"/>
                </a:cubicBezTo>
                <a:cubicBezTo>
                  <a:pt x="112" y="800"/>
                  <a:pt x="128" y="704"/>
                  <a:pt x="144" y="624"/>
                </a:cubicBezTo>
                <a:cubicBezTo>
                  <a:pt x="160" y="544"/>
                  <a:pt x="168" y="448"/>
                  <a:pt x="192" y="384"/>
                </a:cubicBezTo>
                <a:cubicBezTo>
                  <a:pt x="216" y="320"/>
                  <a:pt x="256" y="288"/>
                  <a:pt x="288" y="240"/>
                </a:cubicBezTo>
                <a:cubicBezTo>
                  <a:pt x="320" y="192"/>
                  <a:pt x="344" y="136"/>
                  <a:pt x="384" y="96"/>
                </a:cubicBezTo>
                <a:cubicBezTo>
                  <a:pt x="424" y="56"/>
                  <a:pt x="476" y="28"/>
                  <a:pt x="528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7442200" y="2693987"/>
            <a:ext cx="914400" cy="241300"/>
          </a:xfrm>
          <a:custGeom>
            <a:avLst/>
            <a:gdLst>
              <a:gd name="T0" fmla="*/ 0 w 576"/>
              <a:gd name="T1" fmla="*/ 2147483647 h 152"/>
              <a:gd name="T2" fmla="*/ 2147483647 w 576"/>
              <a:gd name="T3" fmla="*/ 2147483647 h 152"/>
              <a:gd name="T4" fmla="*/ 2147483647 w 576"/>
              <a:gd name="T5" fmla="*/ 2147483647 h 152"/>
              <a:gd name="T6" fmla="*/ 2147483647 w 576"/>
              <a:gd name="T7" fmla="*/ 2147483647 h 152"/>
              <a:gd name="T8" fmla="*/ 2147483647 w 576"/>
              <a:gd name="T9" fmla="*/ 2147483647 h 152"/>
              <a:gd name="T10" fmla="*/ 2147483647 w 576"/>
              <a:gd name="T11" fmla="*/ 2147483647 h 152"/>
              <a:gd name="T12" fmla="*/ 2147483647 w 576"/>
              <a:gd name="T13" fmla="*/ 2147483647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152"/>
              <a:gd name="T23" fmla="*/ 576 w 576"/>
              <a:gd name="T24" fmla="*/ 152 h 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152">
                <a:moveTo>
                  <a:pt x="0" y="152"/>
                </a:moveTo>
                <a:cubicBezTo>
                  <a:pt x="32" y="116"/>
                  <a:pt x="64" y="80"/>
                  <a:pt x="96" y="56"/>
                </a:cubicBezTo>
                <a:cubicBezTo>
                  <a:pt x="128" y="32"/>
                  <a:pt x="152" y="16"/>
                  <a:pt x="192" y="8"/>
                </a:cubicBezTo>
                <a:cubicBezTo>
                  <a:pt x="232" y="0"/>
                  <a:pt x="288" y="8"/>
                  <a:pt x="336" y="8"/>
                </a:cubicBezTo>
                <a:cubicBezTo>
                  <a:pt x="384" y="8"/>
                  <a:pt x="448" y="8"/>
                  <a:pt x="480" y="8"/>
                </a:cubicBezTo>
                <a:cubicBezTo>
                  <a:pt x="512" y="8"/>
                  <a:pt x="512" y="0"/>
                  <a:pt x="528" y="8"/>
                </a:cubicBezTo>
                <a:cubicBezTo>
                  <a:pt x="544" y="16"/>
                  <a:pt x="560" y="36"/>
                  <a:pt x="576" y="56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Rectangle 52"/>
          <p:cNvSpPr>
            <a:spLocks noChangeArrowheads="1"/>
          </p:cNvSpPr>
          <p:nvPr/>
        </p:nvSpPr>
        <p:spPr bwMode="auto">
          <a:xfrm>
            <a:off x="3022600" y="4002087"/>
            <a:ext cx="685800" cy="59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0"/>
          <p:cNvSpPr>
            <a:spLocks/>
          </p:cNvSpPr>
          <p:nvPr/>
        </p:nvSpPr>
        <p:spPr bwMode="auto">
          <a:xfrm>
            <a:off x="2428875" y="2595562"/>
            <a:ext cx="558800" cy="2152650"/>
          </a:xfrm>
          <a:custGeom>
            <a:avLst/>
            <a:gdLst>
              <a:gd name="T0" fmla="*/ 0 w 352"/>
              <a:gd name="T1" fmla="*/ 2147483647 h 1356"/>
              <a:gd name="T2" fmla="*/ 2147483647 w 352"/>
              <a:gd name="T3" fmla="*/ 2147483647 h 1356"/>
              <a:gd name="T4" fmla="*/ 2147483647 w 352"/>
              <a:gd name="T5" fmla="*/ 2147483647 h 1356"/>
              <a:gd name="T6" fmla="*/ 2147483647 w 352"/>
              <a:gd name="T7" fmla="*/ 2147483647 h 1356"/>
              <a:gd name="T8" fmla="*/ 2147483647 w 352"/>
              <a:gd name="T9" fmla="*/ 2147483647 h 1356"/>
              <a:gd name="T10" fmla="*/ 2147483647 w 352"/>
              <a:gd name="T11" fmla="*/ 2147483647 h 1356"/>
              <a:gd name="T12" fmla="*/ 2147483647 w 352"/>
              <a:gd name="T13" fmla="*/ 2147483647 h 1356"/>
              <a:gd name="T14" fmla="*/ 2147483647 w 352"/>
              <a:gd name="T15" fmla="*/ 2147483647 h 1356"/>
              <a:gd name="T16" fmla="*/ 2147483647 w 352"/>
              <a:gd name="T17" fmla="*/ 2147483647 h 1356"/>
              <a:gd name="T18" fmla="*/ 2147483647 w 352"/>
              <a:gd name="T19" fmla="*/ 2147483647 h 1356"/>
              <a:gd name="T20" fmla="*/ 2147483647 w 352"/>
              <a:gd name="T21" fmla="*/ 2147483647 h 1356"/>
              <a:gd name="T22" fmla="*/ 2147483647 w 352"/>
              <a:gd name="T23" fmla="*/ 2147483647 h 1356"/>
              <a:gd name="T24" fmla="*/ 2147483647 w 352"/>
              <a:gd name="T25" fmla="*/ 2147483647 h 1356"/>
              <a:gd name="T26" fmla="*/ 2147483647 w 352"/>
              <a:gd name="T27" fmla="*/ 2147483647 h 1356"/>
              <a:gd name="T28" fmla="*/ 2147483647 w 352"/>
              <a:gd name="T29" fmla="*/ 2147483647 h 1356"/>
              <a:gd name="T30" fmla="*/ 2147483647 w 352"/>
              <a:gd name="T31" fmla="*/ 2147483647 h 1356"/>
              <a:gd name="T32" fmla="*/ 2147483647 w 352"/>
              <a:gd name="T33" fmla="*/ 2147483647 h 1356"/>
              <a:gd name="T34" fmla="*/ 2147483647 w 352"/>
              <a:gd name="T35" fmla="*/ 2147483647 h 1356"/>
              <a:gd name="T36" fmla="*/ 2147483647 w 352"/>
              <a:gd name="T37" fmla="*/ 2147483647 h 1356"/>
              <a:gd name="T38" fmla="*/ 2147483647 w 352"/>
              <a:gd name="T39" fmla="*/ 2147483647 h 1356"/>
              <a:gd name="T40" fmla="*/ 2147483647 w 352"/>
              <a:gd name="T41" fmla="*/ 0 h 1356"/>
              <a:gd name="T42" fmla="*/ 2147483647 w 352"/>
              <a:gd name="T43" fmla="*/ 2147483647 h 1356"/>
              <a:gd name="T44" fmla="*/ 2147483647 w 352"/>
              <a:gd name="T45" fmla="*/ 2147483647 h 1356"/>
              <a:gd name="T46" fmla="*/ 2147483647 w 352"/>
              <a:gd name="T47" fmla="*/ 2147483647 h 1356"/>
              <a:gd name="T48" fmla="*/ 2147483647 w 352"/>
              <a:gd name="T49" fmla="*/ 2147483647 h 1356"/>
              <a:gd name="T50" fmla="*/ 2147483647 w 352"/>
              <a:gd name="T51" fmla="*/ 2147483647 h 1356"/>
              <a:gd name="T52" fmla="*/ 2147483647 w 352"/>
              <a:gd name="T53" fmla="*/ 2147483647 h 1356"/>
              <a:gd name="T54" fmla="*/ 2147483647 w 352"/>
              <a:gd name="T55" fmla="*/ 2147483647 h 1356"/>
              <a:gd name="T56" fmla="*/ 2147483647 w 352"/>
              <a:gd name="T57" fmla="*/ 2147483647 h 1356"/>
              <a:gd name="T58" fmla="*/ 2147483647 w 352"/>
              <a:gd name="T59" fmla="*/ 2147483647 h 1356"/>
              <a:gd name="T60" fmla="*/ 2147483647 w 352"/>
              <a:gd name="T61" fmla="*/ 2147483647 h 1356"/>
              <a:gd name="T62" fmla="*/ 0 w 352"/>
              <a:gd name="T63" fmla="*/ 2147483647 h 13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"/>
              <a:gd name="T97" fmla="*/ 0 h 1356"/>
              <a:gd name="T98" fmla="*/ 352 w 352"/>
              <a:gd name="T99" fmla="*/ 1356 h 13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" h="1356">
                <a:moveTo>
                  <a:pt x="0" y="1356"/>
                </a:moveTo>
                <a:lnTo>
                  <a:pt x="2" y="1284"/>
                </a:lnTo>
                <a:lnTo>
                  <a:pt x="9" y="1224"/>
                </a:lnTo>
                <a:lnTo>
                  <a:pt x="21" y="1150"/>
                </a:lnTo>
                <a:lnTo>
                  <a:pt x="43" y="1068"/>
                </a:lnTo>
                <a:lnTo>
                  <a:pt x="48" y="1040"/>
                </a:lnTo>
                <a:lnTo>
                  <a:pt x="52" y="968"/>
                </a:lnTo>
                <a:lnTo>
                  <a:pt x="60" y="884"/>
                </a:lnTo>
                <a:lnTo>
                  <a:pt x="67" y="828"/>
                </a:lnTo>
                <a:lnTo>
                  <a:pt x="64" y="792"/>
                </a:lnTo>
                <a:lnTo>
                  <a:pt x="79" y="735"/>
                </a:lnTo>
                <a:lnTo>
                  <a:pt x="86" y="670"/>
                </a:lnTo>
                <a:lnTo>
                  <a:pt x="110" y="552"/>
                </a:lnTo>
                <a:lnTo>
                  <a:pt x="115" y="466"/>
                </a:lnTo>
                <a:lnTo>
                  <a:pt x="124" y="377"/>
                </a:lnTo>
                <a:lnTo>
                  <a:pt x="127" y="339"/>
                </a:lnTo>
                <a:lnTo>
                  <a:pt x="218" y="216"/>
                </a:lnTo>
                <a:lnTo>
                  <a:pt x="268" y="135"/>
                </a:lnTo>
                <a:lnTo>
                  <a:pt x="285" y="108"/>
                </a:lnTo>
                <a:lnTo>
                  <a:pt x="297" y="34"/>
                </a:lnTo>
                <a:lnTo>
                  <a:pt x="300" y="0"/>
                </a:lnTo>
                <a:lnTo>
                  <a:pt x="352" y="3"/>
                </a:lnTo>
                <a:lnTo>
                  <a:pt x="352" y="20"/>
                </a:lnTo>
                <a:lnTo>
                  <a:pt x="343" y="108"/>
                </a:lnTo>
                <a:lnTo>
                  <a:pt x="326" y="188"/>
                </a:lnTo>
                <a:lnTo>
                  <a:pt x="304" y="281"/>
                </a:lnTo>
                <a:lnTo>
                  <a:pt x="290" y="332"/>
                </a:lnTo>
                <a:lnTo>
                  <a:pt x="280" y="687"/>
                </a:lnTo>
                <a:lnTo>
                  <a:pt x="199" y="965"/>
                </a:lnTo>
                <a:lnTo>
                  <a:pt x="151" y="1186"/>
                </a:lnTo>
                <a:lnTo>
                  <a:pt x="141" y="1356"/>
                </a:lnTo>
                <a:lnTo>
                  <a:pt x="0" y="1356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Oval 64"/>
          <p:cNvSpPr>
            <a:spLocks noChangeArrowheads="1"/>
          </p:cNvSpPr>
          <p:nvPr/>
        </p:nvSpPr>
        <p:spPr bwMode="auto">
          <a:xfrm>
            <a:off x="7364413" y="29241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>
            <a:off x="6508750" y="4643437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62"/>
          <p:cNvSpPr>
            <a:spLocks/>
          </p:cNvSpPr>
          <p:nvPr/>
        </p:nvSpPr>
        <p:spPr bwMode="auto">
          <a:xfrm>
            <a:off x="7153275" y="2973387"/>
            <a:ext cx="1260475" cy="1760538"/>
          </a:xfrm>
          <a:custGeom>
            <a:avLst/>
            <a:gdLst>
              <a:gd name="T0" fmla="*/ 0 w 794"/>
              <a:gd name="T1" fmla="*/ 2147483647 h 1109"/>
              <a:gd name="T2" fmla="*/ 2147483647 w 794"/>
              <a:gd name="T3" fmla="*/ 2147483647 h 1109"/>
              <a:gd name="T4" fmla="*/ 2147483647 w 794"/>
              <a:gd name="T5" fmla="*/ 2147483647 h 1109"/>
              <a:gd name="T6" fmla="*/ 2147483647 w 794"/>
              <a:gd name="T7" fmla="*/ 2147483647 h 1109"/>
              <a:gd name="T8" fmla="*/ 2147483647 w 794"/>
              <a:gd name="T9" fmla="*/ 2147483647 h 1109"/>
              <a:gd name="T10" fmla="*/ 2147483647 w 794"/>
              <a:gd name="T11" fmla="*/ 2147483647 h 1109"/>
              <a:gd name="T12" fmla="*/ 2147483647 w 794"/>
              <a:gd name="T13" fmla="*/ 2147483647 h 1109"/>
              <a:gd name="T14" fmla="*/ 2147483647 w 794"/>
              <a:gd name="T15" fmla="*/ 2147483647 h 1109"/>
              <a:gd name="T16" fmla="*/ 2147483647 w 794"/>
              <a:gd name="T17" fmla="*/ 2147483647 h 1109"/>
              <a:gd name="T18" fmla="*/ 2147483647 w 794"/>
              <a:gd name="T19" fmla="*/ 2147483647 h 1109"/>
              <a:gd name="T20" fmla="*/ 2147483647 w 794"/>
              <a:gd name="T21" fmla="*/ 2147483647 h 1109"/>
              <a:gd name="T22" fmla="*/ 2147483647 w 794"/>
              <a:gd name="T23" fmla="*/ 2147483647 h 1109"/>
              <a:gd name="T24" fmla="*/ 2147483647 w 794"/>
              <a:gd name="T25" fmla="*/ 2147483647 h 1109"/>
              <a:gd name="T26" fmla="*/ 2147483647 w 794"/>
              <a:gd name="T27" fmla="*/ 2147483647 h 1109"/>
              <a:gd name="T28" fmla="*/ 2147483647 w 794"/>
              <a:gd name="T29" fmla="*/ 2147483647 h 1109"/>
              <a:gd name="T30" fmla="*/ 2147483647 w 794"/>
              <a:gd name="T31" fmla="*/ 2147483647 h 1109"/>
              <a:gd name="T32" fmla="*/ 2147483647 w 794"/>
              <a:gd name="T33" fmla="*/ 0 h 1109"/>
              <a:gd name="T34" fmla="*/ 2147483647 w 794"/>
              <a:gd name="T35" fmla="*/ 2147483647 h 1109"/>
              <a:gd name="T36" fmla="*/ 2147483647 w 794"/>
              <a:gd name="T37" fmla="*/ 2147483647 h 1109"/>
              <a:gd name="T38" fmla="*/ 2147483647 w 794"/>
              <a:gd name="T39" fmla="*/ 2147483647 h 1109"/>
              <a:gd name="T40" fmla="*/ 2147483647 w 794"/>
              <a:gd name="T41" fmla="*/ 2147483647 h 1109"/>
              <a:gd name="T42" fmla="*/ 2147483647 w 794"/>
              <a:gd name="T43" fmla="*/ 2147483647 h 1109"/>
              <a:gd name="T44" fmla="*/ 2147483647 w 794"/>
              <a:gd name="T45" fmla="*/ 2147483647 h 1109"/>
              <a:gd name="T46" fmla="*/ 2147483647 w 794"/>
              <a:gd name="T47" fmla="*/ 2147483647 h 1109"/>
              <a:gd name="T48" fmla="*/ 2147483647 w 794"/>
              <a:gd name="T49" fmla="*/ 2147483647 h 1109"/>
              <a:gd name="T50" fmla="*/ 2147483647 w 794"/>
              <a:gd name="T51" fmla="*/ 2147483647 h 1109"/>
              <a:gd name="T52" fmla="*/ 2147483647 w 794"/>
              <a:gd name="T53" fmla="*/ 2147483647 h 1109"/>
              <a:gd name="T54" fmla="*/ 2147483647 w 794"/>
              <a:gd name="T55" fmla="*/ 2147483647 h 1109"/>
              <a:gd name="T56" fmla="*/ 2147483647 w 794"/>
              <a:gd name="T57" fmla="*/ 2147483647 h 1109"/>
              <a:gd name="T58" fmla="*/ 2147483647 w 794"/>
              <a:gd name="T59" fmla="*/ 2147483647 h 1109"/>
              <a:gd name="T60" fmla="*/ 2147483647 w 794"/>
              <a:gd name="T61" fmla="*/ 2147483647 h 1109"/>
              <a:gd name="T62" fmla="*/ 0 w 794"/>
              <a:gd name="T63" fmla="*/ 2147483647 h 11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94"/>
              <a:gd name="T97" fmla="*/ 0 h 1109"/>
              <a:gd name="T98" fmla="*/ 794 w 794"/>
              <a:gd name="T99" fmla="*/ 1109 h 110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94" h="1109">
                <a:moveTo>
                  <a:pt x="0" y="1109"/>
                </a:moveTo>
                <a:lnTo>
                  <a:pt x="9" y="1006"/>
                </a:lnTo>
                <a:lnTo>
                  <a:pt x="31" y="840"/>
                </a:lnTo>
                <a:lnTo>
                  <a:pt x="50" y="732"/>
                </a:lnTo>
                <a:lnTo>
                  <a:pt x="76" y="610"/>
                </a:lnTo>
                <a:lnTo>
                  <a:pt x="108" y="485"/>
                </a:lnTo>
                <a:lnTo>
                  <a:pt x="192" y="305"/>
                </a:lnTo>
                <a:lnTo>
                  <a:pt x="252" y="216"/>
                </a:lnTo>
                <a:lnTo>
                  <a:pt x="309" y="158"/>
                </a:lnTo>
                <a:lnTo>
                  <a:pt x="376" y="113"/>
                </a:lnTo>
                <a:lnTo>
                  <a:pt x="492" y="84"/>
                </a:lnTo>
                <a:lnTo>
                  <a:pt x="554" y="72"/>
                </a:lnTo>
                <a:lnTo>
                  <a:pt x="612" y="67"/>
                </a:lnTo>
                <a:lnTo>
                  <a:pt x="645" y="74"/>
                </a:lnTo>
                <a:lnTo>
                  <a:pt x="684" y="53"/>
                </a:lnTo>
                <a:lnTo>
                  <a:pt x="722" y="34"/>
                </a:lnTo>
                <a:lnTo>
                  <a:pt x="789" y="0"/>
                </a:lnTo>
                <a:lnTo>
                  <a:pt x="794" y="190"/>
                </a:lnTo>
                <a:lnTo>
                  <a:pt x="763" y="192"/>
                </a:lnTo>
                <a:lnTo>
                  <a:pt x="744" y="175"/>
                </a:lnTo>
                <a:lnTo>
                  <a:pt x="657" y="122"/>
                </a:lnTo>
                <a:lnTo>
                  <a:pt x="604" y="98"/>
                </a:lnTo>
                <a:lnTo>
                  <a:pt x="537" y="151"/>
                </a:lnTo>
                <a:lnTo>
                  <a:pt x="446" y="259"/>
                </a:lnTo>
                <a:lnTo>
                  <a:pt x="374" y="394"/>
                </a:lnTo>
                <a:lnTo>
                  <a:pt x="348" y="509"/>
                </a:lnTo>
                <a:lnTo>
                  <a:pt x="319" y="631"/>
                </a:lnTo>
                <a:lnTo>
                  <a:pt x="264" y="862"/>
                </a:lnTo>
                <a:lnTo>
                  <a:pt x="237" y="917"/>
                </a:lnTo>
                <a:lnTo>
                  <a:pt x="189" y="1049"/>
                </a:lnTo>
                <a:lnTo>
                  <a:pt x="189" y="1109"/>
                </a:lnTo>
                <a:lnTo>
                  <a:pt x="0" y="1109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Oval 66"/>
          <p:cNvSpPr>
            <a:spLocks noChangeArrowheads="1"/>
          </p:cNvSpPr>
          <p:nvPr/>
        </p:nvSpPr>
        <p:spPr bwMode="auto">
          <a:xfrm>
            <a:off x="5299075" y="4643437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61"/>
          <p:cNvSpPr>
            <a:spLocks/>
          </p:cNvSpPr>
          <p:nvPr/>
        </p:nvSpPr>
        <p:spPr bwMode="auto">
          <a:xfrm>
            <a:off x="5243513" y="2581275"/>
            <a:ext cx="938212" cy="2155825"/>
          </a:xfrm>
          <a:custGeom>
            <a:avLst/>
            <a:gdLst>
              <a:gd name="T0" fmla="*/ 0 w 591"/>
              <a:gd name="T1" fmla="*/ 2147483647 h 1358"/>
              <a:gd name="T2" fmla="*/ 2147483647 w 591"/>
              <a:gd name="T3" fmla="*/ 2147483647 h 1358"/>
              <a:gd name="T4" fmla="*/ 2147483647 w 591"/>
              <a:gd name="T5" fmla="*/ 2147483647 h 1358"/>
              <a:gd name="T6" fmla="*/ 2147483647 w 591"/>
              <a:gd name="T7" fmla="*/ 2147483647 h 1358"/>
              <a:gd name="T8" fmla="*/ 2147483647 w 591"/>
              <a:gd name="T9" fmla="*/ 2147483647 h 1358"/>
              <a:gd name="T10" fmla="*/ 2147483647 w 591"/>
              <a:gd name="T11" fmla="*/ 2147483647 h 1358"/>
              <a:gd name="T12" fmla="*/ 2147483647 w 591"/>
              <a:gd name="T13" fmla="*/ 2147483647 h 1358"/>
              <a:gd name="T14" fmla="*/ 2147483647 w 591"/>
              <a:gd name="T15" fmla="*/ 2147483647 h 1358"/>
              <a:gd name="T16" fmla="*/ 2147483647 w 591"/>
              <a:gd name="T17" fmla="*/ 2147483647 h 1358"/>
              <a:gd name="T18" fmla="*/ 2147483647 w 591"/>
              <a:gd name="T19" fmla="*/ 2147483647 h 1358"/>
              <a:gd name="T20" fmla="*/ 2147483647 w 591"/>
              <a:gd name="T21" fmla="*/ 2147483647 h 1358"/>
              <a:gd name="T22" fmla="*/ 2147483647 w 591"/>
              <a:gd name="T23" fmla="*/ 2147483647 h 1358"/>
              <a:gd name="T24" fmla="*/ 2147483647 w 591"/>
              <a:gd name="T25" fmla="*/ 2147483647 h 1358"/>
              <a:gd name="T26" fmla="*/ 2147483647 w 591"/>
              <a:gd name="T27" fmla="*/ 2147483647 h 1358"/>
              <a:gd name="T28" fmla="*/ 2147483647 w 591"/>
              <a:gd name="T29" fmla="*/ 2147483647 h 1358"/>
              <a:gd name="T30" fmla="*/ 2147483647 w 591"/>
              <a:gd name="T31" fmla="*/ 2147483647 h 1358"/>
              <a:gd name="T32" fmla="*/ 2147483647 w 591"/>
              <a:gd name="T33" fmla="*/ 2147483647 h 1358"/>
              <a:gd name="T34" fmla="*/ 2147483647 w 591"/>
              <a:gd name="T35" fmla="*/ 2147483647 h 1358"/>
              <a:gd name="T36" fmla="*/ 2147483647 w 591"/>
              <a:gd name="T37" fmla="*/ 2147483647 h 1358"/>
              <a:gd name="T38" fmla="*/ 2147483647 w 591"/>
              <a:gd name="T39" fmla="*/ 2147483647 h 1358"/>
              <a:gd name="T40" fmla="*/ 2147483647 w 591"/>
              <a:gd name="T41" fmla="*/ 0 h 1358"/>
              <a:gd name="T42" fmla="*/ 2147483647 w 591"/>
              <a:gd name="T43" fmla="*/ 2147483647 h 1358"/>
              <a:gd name="T44" fmla="*/ 2147483647 w 591"/>
              <a:gd name="T45" fmla="*/ 2147483647 h 1358"/>
              <a:gd name="T46" fmla="*/ 2147483647 w 591"/>
              <a:gd name="T47" fmla="*/ 2147483647 h 1358"/>
              <a:gd name="T48" fmla="*/ 2147483647 w 591"/>
              <a:gd name="T49" fmla="*/ 2147483647 h 1358"/>
              <a:gd name="T50" fmla="*/ 2147483647 w 591"/>
              <a:gd name="T51" fmla="*/ 2147483647 h 1358"/>
              <a:gd name="T52" fmla="*/ 2147483647 w 591"/>
              <a:gd name="T53" fmla="*/ 2147483647 h 1358"/>
              <a:gd name="T54" fmla="*/ 2147483647 w 591"/>
              <a:gd name="T55" fmla="*/ 2147483647 h 1358"/>
              <a:gd name="T56" fmla="*/ 2147483647 w 591"/>
              <a:gd name="T57" fmla="*/ 2147483647 h 1358"/>
              <a:gd name="T58" fmla="*/ 2147483647 w 591"/>
              <a:gd name="T59" fmla="*/ 2147483647 h 1358"/>
              <a:gd name="T60" fmla="*/ 2147483647 w 591"/>
              <a:gd name="T61" fmla="*/ 2147483647 h 1358"/>
              <a:gd name="T62" fmla="*/ 0 w 591"/>
              <a:gd name="T63" fmla="*/ 2147483647 h 13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1"/>
              <a:gd name="T97" fmla="*/ 0 h 1358"/>
              <a:gd name="T98" fmla="*/ 591 w 591"/>
              <a:gd name="T99" fmla="*/ 1358 h 13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1" h="1358">
                <a:moveTo>
                  <a:pt x="0" y="1356"/>
                </a:moveTo>
                <a:lnTo>
                  <a:pt x="31" y="1272"/>
                </a:lnTo>
                <a:lnTo>
                  <a:pt x="41" y="1209"/>
                </a:lnTo>
                <a:lnTo>
                  <a:pt x="48" y="1140"/>
                </a:lnTo>
                <a:lnTo>
                  <a:pt x="43" y="1068"/>
                </a:lnTo>
                <a:lnTo>
                  <a:pt x="48" y="1040"/>
                </a:lnTo>
                <a:lnTo>
                  <a:pt x="52" y="968"/>
                </a:lnTo>
                <a:lnTo>
                  <a:pt x="60" y="884"/>
                </a:lnTo>
                <a:lnTo>
                  <a:pt x="67" y="828"/>
                </a:lnTo>
                <a:lnTo>
                  <a:pt x="64" y="792"/>
                </a:lnTo>
                <a:lnTo>
                  <a:pt x="79" y="735"/>
                </a:lnTo>
                <a:lnTo>
                  <a:pt x="86" y="670"/>
                </a:lnTo>
                <a:lnTo>
                  <a:pt x="110" y="552"/>
                </a:lnTo>
                <a:lnTo>
                  <a:pt x="115" y="466"/>
                </a:lnTo>
                <a:lnTo>
                  <a:pt x="124" y="377"/>
                </a:lnTo>
                <a:lnTo>
                  <a:pt x="127" y="339"/>
                </a:lnTo>
                <a:lnTo>
                  <a:pt x="147" y="216"/>
                </a:lnTo>
                <a:lnTo>
                  <a:pt x="180" y="110"/>
                </a:lnTo>
                <a:lnTo>
                  <a:pt x="180" y="65"/>
                </a:lnTo>
                <a:lnTo>
                  <a:pt x="187" y="7"/>
                </a:lnTo>
                <a:lnTo>
                  <a:pt x="300" y="0"/>
                </a:lnTo>
                <a:lnTo>
                  <a:pt x="352" y="3"/>
                </a:lnTo>
                <a:lnTo>
                  <a:pt x="403" y="7"/>
                </a:lnTo>
                <a:lnTo>
                  <a:pt x="588" y="2"/>
                </a:lnTo>
                <a:lnTo>
                  <a:pt x="591" y="290"/>
                </a:lnTo>
                <a:lnTo>
                  <a:pt x="555" y="372"/>
                </a:lnTo>
                <a:lnTo>
                  <a:pt x="535" y="691"/>
                </a:lnTo>
                <a:lnTo>
                  <a:pt x="499" y="957"/>
                </a:lnTo>
                <a:lnTo>
                  <a:pt x="471" y="1039"/>
                </a:lnTo>
                <a:lnTo>
                  <a:pt x="442" y="1171"/>
                </a:lnTo>
                <a:lnTo>
                  <a:pt x="427" y="1358"/>
                </a:lnTo>
                <a:lnTo>
                  <a:pt x="0" y="1356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Oval 67"/>
          <p:cNvSpPr>
            <a:spLocks noChangeArrowheads="1"/>
          </p:cNvSpPr>
          <p:nvPr/>
        </p:nvSpPr>
        <p:spPr bwMode="auto">
          <a:xfrm>
            <a:off x="8316913" y="27209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68"/>
          <p:cNvSpPr>
            <a:spLocks/>
          </p:cNvSpPr>
          <p:nvPr/>
        </p:nvSpPr>
        <p:spPr bwMode="auto">
          <a:xfrm>
            <a:off x="6375400" y="2901950"/>
            <a:ext cx="2039938" cy="1835150"/>
          </a:xfrm>
          <a:custGeom>
            <a:avLst/>
            <a:gdLst>
              <a:gd name="T0" fmla="*/ 0 w 1285"/>
              <a:gd name="T1" fmla="*/ 2147483647 h 1156"/>
              <a:gd name="T2" fmla="*/ 2147483647 w 1285"/>
              <a:gd name="T3" fmla="*/ 2147483647 h 1156"/>
              <a:gd name="T4" fmla="*/ 2147483647 w 1285"/>
              <a:gd name="T5" fmla="*/ 2147483647 h 1156"/>
              <a:gd name="T6" fmla="*/ 2147483647 w 1285"/>
              <a:gd name="T7" fmla="*/ 2147483647 h 1156"/>
              <a:gd name="T8" fmla="*/ 2147483647 w 1285"/>
              <a:gd name="T9" fmla="*/ 2147483647 h 1156"/>
              <a:gd name="T10" fmla="*/ 2147483647 w 1285"/>
              <a:gd name="T11" fmla="*/ 2147483647 h 1156"/>
              <a:gd name="T12" fmla="*/ 2147483647 w 1285"/>
              <a:gd name="T13" fmla="*/ 2147483647 h 1156"/>
              <a:gd name="T14" fmla="*/ 2147483647 w 1285"/>
              <a:gd name="T15" fmla="*/ 2147483647 h 1156"/>
              <a:gd name="T16" fmla="*/ 2147483647 w 1285"/>
              <a:gd name="T17" fmla="*/ 2147483647 h 1156"/>
              <a:gd name="T18" fmla="*/ 2147483647 w 1285"/>
              <a:gd name="T19" fmla="*/ 2147483647 h 1156"/>
              <a:gd name="T20" fmla="*/ 2147483647 w 1285"/>
              <a:gd name="T21" fmla="*/ 2147483647 h 1156"/>
              <a:gd name="T22" fmla="*/ 2147483647 w 1285"/>
              <a:gd name="T23" fmla="*/ 2147483647 h 1156"/>
              <a:gd name="T24" fmla="*/ 2147483647 w 1285"/>
              <a:gd name="T25" fmla="*/ 2147483647 h 1156"/>
              <a:gd name="T26" fmla="*/ 2147483647 w 1285"/>
              <a:gd name="T27" fmla="*/ 2147483647 h 1156"/>
              <a:gd name="T28" fmla="*/ 2147483647 w 1285"/>
              <a:gd name="T29" fmla="*/ 2147483647 h 1156"/>
              <a:gd name="T30" fmla="*/ 2147483647 w 1285"/>
              <a:gd name="T31" fmla="*/ 2147483647 h 1156"/>
              <a:gd name="T32" fmla="*/ 2147483647 w 1285"/>
              <a:gd name="T33" fmla="*/ 2147483647 h 1156"/>
              <a:gd name="T34" fmla="*/ 2147483647 w 1285"/>
              <a:gd name="T35" fmla="*/ 2147483647 h 1156"/>
              <a:gd name="T36" fmla="*/ 2147483647 w 1285"/>
              <a:gd name="T37" fmla="*/ 2147483647 h 1156"/>
              <a:gd name="T38" fmla="*/ 2147483647 w 1285"/>
              <a:gd name="T39" fmla="*/ 2147483647 h 1156"/>
              <a:gd name="T40" fmla="*/ 2147483647 w 1285"/>
              <a:gd name="T41" fmla="*/ 2147483647 h 11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85"/>
              <a:gd name="T64" fmla="*/ 0 h 1156"/>
              <a:gd name="T65" fmla="*/ 1285 w 1285"/>
              <a:gd name="T66" fmla="*/ 1156 h 11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85" h="1156">
                <a:moveTo>
                  <a:pt x="0" y="1156"/>
                </a:moveTo>
                <a:cubicBezTo>
                  <a:pt x="5" y="1114"/>
                  <a:pt x="11" y="1073"/>
                  <a:pt x="17" y="1031"/>
                </a:cubicBezTo>
                <a:cubicBezTo>
                  <a:pt x="23" y="989"/>
                  <a:pt x="29" y="939"/>
                  <a:pt x="34" y="904"/>
                </a:cubicBezTo>
                <a:cubicBezTo>
                  <a:pt x="39" y="869"/>
                  <a:pt x="45" y="842"/>
                  <a:pt x="48" y="818"/>
                </a:cubicBezTo>
                <a:cubicBezTo>
                  <a:pt x="51" y="794"/>
                  <a:pt x="48" y="784"/>
                  <a:pt x="53" y="758"/>
                </a:cubicBezTo>
                <a:cubicBezTo>
                  <a:pt x="58" y="732"/>
                  <a:pt x="70" y="700"/>
                  <a:pt x="79" y="662"/>
                </a:cubicBezTo>
                <a:cubicBezTo>
                  <a:pt x="88" y="624"/>
                  <a:pt x="98" y="568"/>
                  <a:pt x="110" y="530"/>
                </a:cubicBezTo>
                <a:cubicBezTo>
                  <a:pt x="122" y="492"/>
                  <a:pt x="138" y="463"/>
                  <a:pt x="149" y="434"/>
                </a:cubicBezTo>
                <a:cubicBezTo>
                  <a:pt x="160" y="405"/>
                  <a:pt x="164" y="384"/>
                  <a:pt x="175" y="357"/>
                </a:cubicBezTo>
                <a:cubicBezTo>
                  <a:pt x="186" y="330"/>
                  <a:pt x="200" y="300"/>
                  <a:pt x="218" y="273"/>
                </a:cubicBezTo>
                <a:cubicBezTo>
                  <a:pt x="236" y="246"/>
                  <a:pt x="262" y="217"/>
                  <a:pt x="281" y="194"/>
                </a:cubicBezTo>
                <a:cubicBezTo>
                  <a:pt x="300" y="171"/>
                  <a:pt x="312" y="153"/>
                  <a:pt x="331" y="134"/>
                </a:cubicBezTo>
                <a:cubicBezTo>
                  <a:pt x="350" y="115"/>
                  <a:pt x="368" y="99"/>
                  <a:pt x="396" y="81"/>
                </a:cubicBezTo>
                <a:cubicBezTo>
                  <a:pt x="424" y="63"/>
                  <a:pt x="463" y="41"/>
                  <a:pt x="499" y="28"/>
                </a:cubicBezTo>
                <a:cubicBezTo>
                  <a:pt x="535" y="15"/>
                  <a:pt x="536" y="8"/>
                  <a:pt x="612" y="4"/>
                </a:cubicBezTo>
                <a:cubicBezTo>
                  <a:pt x="688" y="0"/>
                  <a:pt x="883" y="0"/>
                  <a:pt x="955" y="2"/>
                </a:cubicBezTo>
                <a:cubicBezTo>
                  <a:pt x="1027" y="4"/>
                  <a:pt x="1016" y="9"/>
                  <a:pt x="1044" y="16"/>
                </a:cubicBezTo>
                <a:cubicBezTo>
                  <a:pt x="1072" y="23"/>
                  <a:pt x="1098" y="34"/>
                  <a:pt x="1123" y="43"/>
                </a:cubicBezTo>
                <a:cubicBezTo>
                  <a:pt x="1148" y="52"/>
                  <a:pt x="1168" y="59"/>
                  <a:pt x="1193" y="71"/>
                </a:cubicBezTo>
                <a:cubicBezTo>
                  <a:pt x="1218" y="83"/>
                  <a:pt x="1255" y="106"/>
                  <a:pt x="1270" y="115"/>
                </a:cubicBezTo>
                <a:cubicBezTo>
                  <a:pt x="1285" y="124"/>
                  <a:pt x="1283" y="125"/>
                  <a:pt x="1282" y="127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69"/>
          <p:cNvSpPr>
            <a:spLocks/>
          </p:cNvSpPr>
          <p:nvPr/>
        </p:nvSpPr>
        <p:spPr bwMode="auto">
          <a:xfrm>
            <a:off x="4103688" y="2595562"/>
            <a:ext cx="271462" cy="2135188"/>
          </a:xfrm>
          <a:custGeom>
            <a:avLst/>
            <a:gdLst>
              <a:gd name="T0" fmla="*/ 0 w 171"/>
              <a:gd name="T1" fmla="*/ 2147483647 h 1345"/>
              <a:gd name="T2" fmla="*/ 2147483647 w 171"/>
              <a:gd name="T3" fmla="*/ 2147483647 h 1345"/>
              <a:gd name="T4" fmla="*/ 2147483647 w 171"/>
              <a:gd name="T5" fmla="*/ 2147483647 h 1345"/>
              <a:gd name="T6" fmla="*/ 2147483647 w 171"/>
              <a:gd name="T7" fmla="*/ 2147483647 h 1345"/>
              <a:gd name="T8" fmla="*/ 2147483647 w 171"/>
              <a:gd name="T9" fmla="*/ 2147483647 h 1345"/>
              <a:gd name="T10" fmla="*/ 2147483647 w 171"/>
              <a:gd name="T11" fmla="*/ 2147483647 h 1345"/>
              <a:gd name="T12" fmla="*/ 2147483647 w 171"/>
              <a:gd name="T13" fmla="*/ 2147483647 h 1345"/>
              <a:gd name="T14" fmla="*/ 2147483647 w 171"/>
              <a:gd name="T15" fmla="*/ 2147483647 h 1345"/>
              <a:gd name="T16" fmla="*/ 2147483647 w 171"/>
              <a:gd name="T17" fmla="*/ 2147483647 h 1345"/>
              <a:gd name="T18" fmla="*/ 2147483647 w 171"/>
              <a:gd name="T19" fmla="*/ 2147483647 h 1345"/>
              <a:gd name="T20" fmla="*/ 2147483647 w 171"/>
              <a:gd name="T21" fmla="*/ 0 h 13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1"/>
              <a:gd name="T34" fmla="*/ 0 h 1345"/>
              <a:gd name="T35" fmla="*/ 171 w 171"/>
              <a:gd name="T36" fmla="*/ 1345 h 13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1" h="1345">
                <a:moveTo>
                  <a:pt x="0" y="1345"/>
                </a:moveTo>
                <a:cubicBezTo>
                  <a:pt x="5" y="1303"/>
                  <a:pt x="11" y="1262"/>
                  <a:pt x="17" y="1220"/>
                </a:cubicBezTo>
                <a:cubicBezTo>
                  <a:pt x="23" y="1178"/>
                  <a:pt x="29" y="1128"/>
                  <a:pt x="34" y="1093"/>
                </a:cubicBezTo>
                <a:cubicBezTo>
                  <a:pt x="39" y="1058"/>
                  <a:pt x="45" y="1031"/>
                  <a:pt x="48" y="1007"/>
                </a:cubicBezTo>
                <a:cubicBezTo>
                  <a:pt x="51" y="983"/>
                  <a:pt x="50" y="977"/>
                  <a:pt x="53" y="947"/>
                </a:cubicBezTo>
                <a:cubicBezTo>
                  <a:pt x="56" y="917"/>
                  <a:pt x="61" y="866"/>
                  <a:pt x="65" y="828"/>
                </a:cubicBezTo>
                <a:cubicBezTo>
                  <a:pt x="69" y="790"/>
                  <a:pt x="74" y="752"/>
                  <a:pt x="77" y="718"/>
                </a:cubicBezTo>
                <a:cubicBezTo>
                  <a:pt x="80" y="684"/>
                  <a:pt x="82" y="664"/>
                  <a:pt x="85" y="622"/>
                </a:cubicBezTo>
                <a:cubicBezTo>
                  <a:pt x="88" y="580"/>
                  <a:pt x="92" y="548"/>
                  <a:pt x="97" y="468"/>
                </a:cubicBezTo>
                <a:cubicBezTo>
                  <a:pt x="102" y="388"/>
                  <a:pt x="104" y="218"/>
                  <a:pt x="116" y="140"/>
                </a:cubicBezTo>
                <a:cubicBezTo>
                  <a:pt x="128" y="62"/>
                  <a:pt x="162" y="23"/>
                  <a:pt x="171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Rectangle 70"/>
          <p:cNvSpPr>
            <a:spLocks noChangeArrowheads="1"/>
          </p:cNvSpPr>
          <p:nvPr/>
        </p:nvSpPr>
        <p:spPr bwMode="auto">
          <a:xfrm>
            <a:off x="6634163" y="3789362"/>
            <a:ext cx="195262" cy="457200"/>
          </a:xfrm>
          <a:prstGeom prst="rect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71"/>
          <p:cNvSpPr>
            <a:spLocks/>
          </p:cNvSpPr>
          <p:nvPr/>
        </p:nvSpPr>
        <p:spPr bwMode="auto">
          <a:xfrm>
            <a:off x="1576388" y="2595562"/>
            <a:ext cx="360362" cy="2163763"/>
          </a:xfrm>
          <a:custGeom>
            <a:avLst/>
            <a:gdLst>
              <a:gd name="T0" fmla="*/ 0 w 227"/>
              <a:gd name="T1" fmla="*/ 2147483647 h 1363"/>
              <a:gd name="T2" fmla="*/ 2147483647 w 227"/>
              <a:gd name="T3" fmla="*/ 2147483647 h 1363"/>
              <a:gd name="T4" fmla="*/ 2147483647 w 227"/>
              <a:gd name="T5" fmla="*/ 2147483647 h 1363"/>
              <a:gd name="T6" fmla="*/ 2147483647 w 227"/>
              <a:gd name="T7" fmla="*/ 2147483647 h 1363"/>
              <a:gd name="T8" fmla="*/ 2147483647 w 227"/>
              <a:gd name="T9" fmla="*/ 2147483647 h 1363"/>
              <a:gd name="T10" fmla="*/ 2147483647 w 227"/>
              <a:gd name="T11" fmla="*/ 2147483647 h 1363"/>
              <a:gd name="T12" fmla="*/ 2147483647 w 227"/>
              <a:gd name="T13" fmla="*/ 2147483647 h 1363"/>
              <a:gd name="T14" fmla="*/ 2147483647 w 227"/>
              <a:gd name="T15" fmla="*/ 2147483647 h 1363"/>
              <a:gd name="T16" fmla="*/ 2147483647 w 227"/>
              <a:gd name="T17" fmla="*/ 2147483647 h 1363"/>
              <a:gd name="T18" fmla="*/ 2147483647 w 227"/>
              <a:gd name="T19" fmla="*/ 0 h 1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7"/>
              <a:gd name="T31" fmla="*/ 0 h 1363"/>
              <a:gd name="T32" fmla="*/ 227 w 227"/>
              <a:gd name="T33" fmla="*/ 1363 h 1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7" h="1363">
                <a:moveTo>
                  <a:pt x="0" y="1363"/>
                </a:moveTo>
                <a:cubicBezTo>
                  <a:pt x="5" y="1340"/>
                  <a:pt x="24" y="1263"/>
                  <a:pt x="33" y="1227"/>
                </a:cubicBezTo>
                <a:cubicBezTo>
                  <a:pt x="42" y="1191"/>
                  <a:pt x="51" y="1179"/>
                  <a:pt x="57" y="1145"/>
                </a:cubicBezTo>
                <a:cubicBezTo>
                  <a:pt x="63" y="1111"/>
                  <a:pt x="66" y="1080"/>
                  <a:pt x="71" y="1025"/>
                </a:cubicBezTo>
                <a:cubicBezTo>
                  <a:pt x="76" y="970"/>
                  <a:pt x="84" y="880"/>
                  <a:pt x="90" y="816"/>
                </a:cubicBezTo>
                <a:cubicBezTo>
                  <a:pt x="96" y="752"/>
                  <a:pt x="101" y="696"/>
                  <a:pt x="109" y="639"/>
                </a:cubicBezTo>
                <a:cubicBezTo>
                  <a:pt x="117" y="582"/>
                  <a:pt x="128" y="539"/>
                  <a:pt x="138" y="473"/>
                </a:cubicBezTo>
                <a:cubicBezTo>
                  <a:pt x="148" y="407"/>
                  <a:pt x="161" y="304"/>
                  <a:pt x="172" y="243"/>
                </a:cubicBezTo>
                <a:cubicBezTo>
                  <a:pt x="183" y="182"/>
                  <a:pt x="196" y="144"/>
                  <a:pt x="205" y="104"/>
                </a:cubicBezTo>
                <a:cubicBezTo>
                  <a:pt x="214" y="64"/>
                  <a:pt x="223" y="22"/>
                  <a:pt x="227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Text Box 72"/>
          <p:cNvSpPr txBox="1">
            <a:spLocks noChangeArrowheads="1"/>
          </p:cNvSpPr>
          <p:nvPr/>
        </p:nvSpPr>
        <p:spPr bwMode="auto">
          <a:xfrm>
            <a:off x="1871663" y="2632075"/>
            <a:ext cx="488950" cy="3667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NF</a:t>
            </a:r>
          </a:p>
        </p:txBody>
      </p:sp>
      <p:sp>
        <p:nvSpPr>
          <p:cNvPr id="156" name="Text Box 73"/>
          <p:cNvSpPr txBox="1">
            <a:spLocks noChangeArrowheads="1"/>
          </p:cNvSpPr>
          <p:nvPr/>
        </p:nvSpPr>
        <p:spPr bwMode="auto">
          <a:xfrm>
            <a:off x="4271963" y="2593975"/>
            <a:ext cx="488950" cy="3667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NF</a:t>
            </a:r>
          </a:p>
        </p:txBody>
      </p:sp>
      <p:sp>
        <p:nvSpPr>
          <p:cNvPr id="157" name="Text Box 74"/>
          <p:cNvSpPr txBox="1">
            <a:spLocks noChangeArrowheads="1"/>
          </p:cNvSpPr>
          <p:nvPr/>
        </p:nvSpPr>
        <p:spPr bwMode="auto">
          <a:xfrm>
            <a:off x="6657975" y="2624137"/>
            <a:ext cx="488950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NF</a:t>
            </a:r>
          </a:p>
        </p:txBody>
      </p:sp>
      <p:sp>
        <p:nvSpPr>
          <p:cNvPr id="158" name="Text Box 76"/>
          <p:cNvSpPr txBox="1">
            <a:spLocks noChangeArrowheads="1"/>
          </p:cNvSpPr>
          <p:nvPr/>
        </p:nvSpPr>
        <p:spPr bwMode="auto">
          <a:xfrm rot="16840675">
            <a:off x="2167731" y="3558381"/>
            <a:ext cx="1584325" cy="2746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Conventional Beams</a:t>
            </a:r>
          </a:p>
        </p:txBody>
      </p:sp>
      <p:sp>
        <p:nvSpPr>
          <p:cNvPr id="159" name="Text Box 78"/>
          <p:cNvSpPr txBox="1">
            <a:spLocks noChangeArrowheads="1"/>
          </p:cNvSpPr>
          <p:nvPr/>
        </p:nvSpPr>
        <p:spPr bwMode="auto">
          <a:xfrm rot="16676573">
            <a:off x="4407694" y="3571081"/>
            <a:ext cx="1584325" cy="2746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Conventional Beams</a:t>
            </a:r>
          </a:p>
        </p:txBody>
      </p:sp>
      <p:sp>
        <p:nvSpPr>
          <p:cNvPr id="160" name="Text Box 79"/>
          <p:cNvSpPr txBox="1">
            <a:spLocks noChangeArrowheads="1"/>
          </p:cNvSpPr>
          <p:nvPr/>
        </p:nvSpPr>
        <p:spPr bwMode="auto">
          <a:xfrm rot="17161984">
            <a:off x="6988969" y="3864769"/>
            <a:ext cx="1584325" cy="2746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Conventional Beams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508000" y="2128836"/>
            <a:ext cx="8102600" cy="3357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3" name="Group 56"/>
          <p:cNvGrpSpPr>
            <a:grpSpLocks/>
          </p:cNvGrpSpPr>
          <p:nvPr/>
        </p:nvGrpSpPr>
        <p:grpSpPr bwMode="auto">
          <a:xfrm>
            <a:off x="533400" y="1112837"/>
            <a:ext cx="7848600" cy="1016000"/>
            <a:chOff x="533400" y="1092200"/>
            <a:chExt cx="7848600" cy="1016000"/>
          </a:xfrm>
        </p:grpSpPr>
        <p:sp>
          <p:nvSpPr>
            <p:cNvPr id="164" name="Rectangle 57"/>
            <p:cNvSpPr>
              <a:spLocks noChangeArrowheads="1"/>
            </p:cNvSpPr>
            <p:nvPr/>
          </p:nvSpPr>
          <p:spPr bwMode="auto">
            <a:xfrm>
              <a:off x="533400" y="1092200"/>
              <a:ext cx="78486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284163"/>
              <a:r>
                <a:rPr lang="en-US" sz="2000" dirty="0">
                  <a:sym typeface="Symbol" pitchFamily="18" charset="2"/>
                </a:rPr>
                <a:t> </a:t>
              </a:r>
              <a:r>
                <a:rPr lang="en-US" sz="2000" dirty="0"/>
                <a:t> Mono-energetic </a:t>
              </a:r>
              <a:r>
                <a:rPr lang="en-US" sz="2000" dirty="0" err="1"/>
                <a:t>muon</a:t>
              </a:r>
              <a:r>
                <a:rPr lang="en-US" sz="2000" dirty="0"/>
                <a:t> decays would produce a unique neutrino beam consisting of </a:t>
              </a:r>
              <a:r>
                <a:rPr lang="en-US" sz="2000" dirty="0">
                  <a:latin typeface="Comic Sans MS" pitchFamily="66" charset="0"/>
                </a:rPr>
                <a:t>50%</a:t>
              </a:r>
              <a:r>
                <a:rPr lang="en-US" sz="2000" dirty="0"/>
                <a:t> </a:t>
              </a:r>
              <a:r>
                <a:rPr lang="en-US" sz="2000" dirty="0">
                  <a:latin typeface="Symbol" pitchFamily="18" charset="2"/>
                </a:rPr>
                <a:t> n</a:t>
              </a:r>
              <a:r>
                <a:rPr lang="en-US" sz="2000" baseline="-25000" dirty="0"/>
                <a:t>e</a:t>
              </a:r>
              <a:r>
                <a:rPr lang="en-US" sz="2000" dirty="0"/>
                <a:t>(</a:t>
              </a:r>
              <a:r>
                <a:rPr lang="en-US" sz="2000" dirty="0">
                  <a:latin typeface="Symbol" pitchFamily="18" charset="2"/>
                </a:rPr>
                <a:t>n</a:t>
              </a:r>
              <a:r>
                <a:rPr lang="en-US" sz="2000" baseline="-25000" dirty="0"/>
                <a:t>e</a:t>
              </a:r>
              <a:r>
                <a:rPr lang="en-US" sz="2000" dirty="0"/>
                <a:t>) </a:t>
              </a:r>
              <a:r>
                <a:rPr lang="en-US" sz="2000" dirty="0">
                  <a:latin typeface="Comic Sans MS" pitchFamily="66" charset="0"/>
                </a:rPr>
                <a:t>&amp; 50%</a:t>
              </a:r>
              <a:r>
                <a:rPr lang="en-US" sz="2000" dirty="0"/>
                <a:t> </a:t>
              </a:r>
              <a:r>
                <a:rPr lang="en-US" sz="2000" dirty="0">
                  <a:latin typeface="Symbol" pitchFamily="18" charset="2"/>
                </a:rPr>
                <a:t>n</a:t>
              </a:r>
              <a:r>
                <a:rPr lang="en-US" sz="2000" baseline="-25000" dirty="0">
                  <a:latin typeface="Symbol" pitchFamily="18" charset="2"/>
                </a:rPr>
                <a:t>m</a:t>
              </a:r>
              <a:r>
                <a:rPr lang="en-US" sz="2000" dirty="0"/>
                <a:t>(</a:t>
              </a:r>
              <a:r>
                <a:rPr lang="en-US" sz="2000" dirty="0">
                  <a:latin typeface="Symbol" pitchFamily="18" charset="2"/>
                </a:rPr>
                <a:t>n</a:t>
              </a:r>
              <a:r>
                <a:rPr lang="en-US" sz="2000" baseline="-25000" dirty="0">
                  <a:latin typeface="Symbol" pitchFamily="18" charset="2"/>
                </a:rPr>
                <a:t>m</a:t>
              </a:r>
              <a:r>
                <a:rPr lang="en-US" sz="2000" dirty="0"/>
                <a:t>) … very well known fluxes &amp; spectrum – hence low systematic uncertainties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165" name="Rectangle 54"/>
            <p:cNvSpPr>
              <a:spLocks noChangeArrowheads="1"/>
            </p:cNvSpPr>
            <p:nvPr/>
          </p:nvSpPr>
          <p:spPr bwMode="auto">
            <a:xfrm>
              <a:off x="4182894" y="127476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sp>
          <p:nvSpPr>
            <p:cNvPr id="166" name="Rectangle 55"/>
            <p:cNvSpPr>
              <a:spLocks noChangeArrowheads="1"/>
            </p:cNvSpPr>
            <p:nvPr/>
          </p:nvSpPr>
          <p:spPr bwMode="auto">
            <a:xfrm>
              <a:off x="5325894" y="127476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solidFill>
                  <a:schemeClr val="tx2"/>
                </a:solidFill>
              </a:rPr>
              <a:t>Muons</a:t>
            </a:r>
            <a:r>
              <a:rPr lang="en-US" sz="2400" dirty="0" smtClean="0">
                <a:solidFill>
                  <a:schemeClr val="tx2"/>
                </a:solidFill>
              </a:rPr>
              <a:t> are produced as tertiary particles</a:t>
            </a:r>
            <a:r>
              <a:rPr lang="en-US" sz="2400" dirty="0" smtClean="0"/>
              <a:t>. To make enough of them we must start with a MW scale proton source &amp; target facility.</a:t>
            </a:r>
          </a:p>
          <a:p>
            <a:pPr eaLnBrk="1" hangingPunct="1"/>
            <a:r>
              <a:rPr lang="en-US" sz="2400" dirty="0" err="1" smtClean="0">
                <a:solidFill>
                  <a:schemeClr val="tx2"/>
                </a:solidFill>
              </a:rPr>
              <a:t>Muons</a:t>
            </a:r>
            <a:r>
              <a:rPr lang="en-US" sz="2400" dirty="0" smtClean="0">
                <a:solidFill>
                  <a:schemeClr val="tx2"/>
                </a:solidFill>
              </a:rPr>
              <a:t> decay </a:t>
            </a:r>
            <a:r>
              <a:rPr lang="en-US" sz="2400" dirty="0" smtClean="0">
                <a:latin typeface="Arial" charset="0"/>
                <a:cs typeface="Arial" charset="0"/>
                <a:sym typeface="Symbol"/>
              </a:rPr>
              <a:t></a:t>
            </a:r>
            <a:r>
              <a:rPr lang="en-US" sz="2400" dirty="0" smtClean="0"/>
              <a:t> everything must be done fast and we must deal with the decay electrons (&amp; neutrinos for CM energies above ~3 </a:t>
            </a:r>
            <a:r>
              <a:rPr lang="en-US" sz="2400" dirty="0" err="1" smtClean="0"/>
              <a:t>TeV</a:t>
            </a:r>
            <a:r>
              <a:rPr lang="en-US" sz="2400" dirty="0" smtClean="0"/>
              <a:t>).</a:t>
            </a:r>
          </a:p>
          <a:p>
            <a:pPr eaLnBrk="1" hangingPunct="1"/>
            <a:r>
              <a:rPr lang="en-US" sz="2400" dirty="0" err="1" smtClean="0">
                <a:solidFill>
                  <a:schemeClr val="tx2"/>
                </a:solidFill>
              </a:rPr>
              <a:t>Muons</a:t>
            </a:r>
            <a:r>
              <a:rPr lang="en-US" sz="2400" dirty="0" smtClean="0">
                <a:solidFill>
                  <a:schemeClr val="tx2"/>
                </a:solidFill>
              </a:rPr>
              <a:t> are born within a large 6D phase-space</a:t>
            </a:r>
            <a:r>
              <a:rPr lang="en-US" sz="2400" dirty="0" smtClean="0"/>
              <a:t>.  For a MC we must cool them by O(10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 before they decay </a:t>
            </a:r>
            <a:r>
              <a:rPr lang="en-US" sz="2400" dirty="0" smtClean="0">
                <a:latin typeface="Arial" charset="0"/>
                <a:cs typeface="Arial" charset="0"/>
                <a:sym typeface="Symbol"/>
              </a:rPr>
              <a:t></a:t>
            </a:r>
            <a:r>
              <a:rPr lang="en-US" sz="2400" dirty="0" smtClean="0"/>
              <a:t> New cooling technique (ionization cooling) must be demonstrated, and it requires components  with demanding performance (NCRF in magnetic channel, high field solenoids.)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After cooling, beams still have relatively large </a:t>
            </a:r>
            <a:r>
              <a:rPr lang="en-US" sz="2400" dirty="0" err="1" smtClean="0">
                <a:solidFill>
                  <a:schemeClr val="tx2"/>
                </a:solidFill>
              </a:rPr>
              <a:t>emittance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0C2E9-6662-4BA6-86D0-C36D8B83A97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 Collider cf.  Neutrino Factory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MAP WINTER MEETING                         JLab                       28 February, 2011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30788-AE49-495D-B156-BC66D9CE68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762000" y="1295400"/>
            <a:ext cx="7899400" cy="4972050"/>
            <a:chOff x="762000" y="1295400"/>
            <a:chExt cx="7899400" cy="4972050"/>
          </a:xfrm>
        </p:grpSpPr>
        <p:pic>
          <p:nvPicPr>
            <p:cNvPr id="9222" name="Picture 2" descr="C:\Documents and Settings\sgeer-admin\My Documents\Papers\Review Articles\AnnRevNuclPartScience-2009\Figures\Fig1.JPG"/>
            <p:cNvPicPr>
              <a:picLocks noChangeAspect="1" noChangeArrowheads="1"/>
            </p:cNvPicPr>
            <p:nvPr/>
          </p:nvPicPr>
          <p:blipFill>
            <a:blip r:embed="rId2"/>
            <a:srcRect t="57533"/>
            <a:stretch>
              <a:fillRect/>
            </a:stretch>
          </p:blipFill>
          <p:spPr bwMode="auto">
            <a:xfrm>
              <a:off x="762000" y="3505200"/>
              <a:ext cx="6477000" cy="207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2" descr="C:\Documents and Settings\sgeer-admin\My Documents\Papers\Review Articles\AnnRevNuclPartScience-2009\Figures\Fig1.JPG"/>
            <p:cNvPicPr>
              <a:picLocks noChangeAspect="1" noChangeArrowheads="1"/>
            </p:cNvPicPr>
            <p:nvPr/>
          </p:nvPicPr>
          <p:blipFill>
            <a:blip r:embed="rId2"/>
            <a:srcRect t="8218" b="49315"/>
            <a:stretch>
              <a:fillRect/>
            </a:stretch>
          </p:blipFill>
          <p:spPr bwMode="auto">
            <a:xfrm>
              <a:off x="762000" y="1295400"/>
              <a:ext cx="6477000" cy="207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Box 165"/>
            <p:cNvSpPr txBox="1">
              <a:spLocks noChangeArrowheads="1"/>
            </p:cNvSpPr>
            <p:nvPr/>
          </p:nvSpPr>
          <p:spPr bwMode="auto">
            <a:xfrm>
              <a:off x="7010400" y="1849438"/>
              <a:ext cx="13906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NEUTRINO</a:t>
              </a:r>
              <a:br>
                <a:rPr lang="en-US" b="1"/>
              </a:br>
              <a:r>
                <a:rPr lang="en-US" b="1"/>
                <a:t>FACTORY</a:t>
              </a:r>
            </a:p>
          </p:txBody>
        </p:sp>
        <p:sp>
          <p:nvSpPr>
            <p:cNvPr id="9225" name="TextBox 166"/>
            <p:cNvSpPr txBox="1">
              <a:spLocks noChangeArrowheads="1"/>
            </p:cNvSpPr>
            <p:nvPr/>
          </p:nvSpPr>
          <p:spPr bwMode="auto">
            <a:xfrm>
              <a:off x="7296150" y="4251325"/>
              <a:ext cx="13652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MUON</a:t>
              </a:r>
              <a:br>
                <a:rPr lang="en-US" b="1"/>
              </a:br>
              <a:r>
                <a:rPr lang="en-US" b="1"/>
                <a:t>COLLIDER</a:t>
              </a:r>
            </a:p>
          </p:txBody>
        </p:sp>
        <p:sp>
          <p:nvSpPr>
            <p:cNvPr id="9226" name="TextBox 167"/>
            <p:cNvSpPr txBox="1">
              <a:spLocks noChangeArrowheads="1"/>
            </p:cNvSpPr>
            <p:nvPr/>
          </p:nvSpPr>
          <p:spPr bwMode="auto">
            <a:xfrm>
              <a:off x="838200" y="5867400"/>
              <a:ext cx="741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In present MC baseline design, Front End is same as for NF</a:t>
              </a:r>
            </a:p>
          </p:txBody>
        </p:sp>
        <p:sp>
          <p:nvSpPr>
            <p:cNvPr id="9227" name="AutoShape 6"/>
            <p:cNvSpPr>
              <a:spLocks/>
            </p:cNvSpPr>
            <p:nvPr/>
          </p:nvSpPr>
          <p:spPr bwMode="auto">
            <a:xfrm rot="5400000">
              <a:off x="2209800" y="4440238"/>
              <a:ext cx="152400" cy="2590800"/>
            </a:xfrm>
            <a:prstGeom prst="rightBrace">
              <a:avLst>
                <a:gd name="adj1" fmla="val 26759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324600" cy="1066800"/>
          </a:xfrm>
        </p:spPr>
        <p:txBody>
          <a:bodyPr/>
          <a:lstStyle/>
          <a:p>
            <a:r>
              <a:rPr lang="en-US" sz="3600" dirty="0" smtClean="0"/>
              <a:t>A DECADE OF PROGRESS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0C2E9-6662-4BA6-86D0-C36D8B83A9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Successful completion of NF feasibility studies 1, 2, 2a, &amp; International Scoping Study; launching of the ongoing International Design Study for a NF (IDS-NF).</a:t>
            </a:r>
          </a:p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Successful demonstration of the target technology (MERIT:  Mercury jet in 15T solenoid hit by intense beam)</a:t>
            </a:r>
          </a:p>
          <a:p>
            <a:pPr eaLnBrk="1" hangingPunct="1"/>
            <a:r>
              <a:rPr lang="en-US" sz="2000" dirty="0" smtClean="0"/>
              <a:t>Conceptual development &amp; simulation of a complete, self-consistent,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cooling scheme (further conceptual development probably needed).</a:t>
            </a:r>
          </a:p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Built a unique accelerator R&amp;D facility (</a:t>
            </a:r>
            <a:r>
              <a:rPr lang="en-US" sz="2000" dirty="0" err="1" smtClean="0">
                <a:solidFill>
                  <a:schemeClr val="accent1"/>
                </a:solidFill>
              </a:rPr>
              <a:t>MuCool</a:t>
            </a:r>
            <a:r>
              <a:rPr lang="en-US" sz="2000" dirty="0" smtClean="0">
                <a:solidFill>
                  <a:schemeClr val="accent1"/>
                </a:solidFill>
              </a:rPr>
              <a:t> Test Area) at end of FNAL </a:t>
            </a:r>
            <a:r>
              <a:rPr lang="en-US" sz="2000" dirty="0" err="1" smtClean="0">
                <a:solidFill>
                  <a:schemeClr val="accent1"/>
                </a:solidFill>
              </a:rPr>
              <a:t>Linac</a:t>
            </a:r>
            <a:r>
              <a:rPr lang="en-US" sz="2000" dirty="0" smtClean="0">
                <a:solidFill>
                  <a:schemeClr val="accent1"/>
                </a:solidFill>
              </a:rPr>
              <a:t> for testing cooling channel components.</a:t>
            </a:r>
          </a:p>
          <a:p>
            <a:pPr eaLnBrk="1" hangingPunct="1"/>
            <a:r>
              <a:rPr lang="en-US" sz="2000" dirty="0" smtClean="0"/>
              <a:t>Launching of MICE: international ionization cooling experiment at RAL.</a:t>
            </a:r>
          </a:p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First multi-</a:t>
            </a:r>
            <a:r>
              <a:rPr lang="en-US" sz="2000" dirty="0" err="1" smtClean="0">
                <a:solidFill>
                  <a:schemeClr val="accent1"/>
                </a:solidFill>
              </a:rPr>
              <a:t>TeV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Muon</a:t>
            </a:r>
            <a:r>
              <a:rPr lang="en-US" sz="2000" dirty="0" smtClean="0">
                <a:solidFill>
                  <a:schemeClr val="accent1"/>
                </a:solidFill>
              </a:rPr>
              <a:t> Collider ring design &amp; magnet concepts (to operate in decay background environment)</a:t>
            </a:r>
          </a:p>
          <a:p>
            <a:pPr eaLnBrk="1" hangingPunct="1"/>
            <a:r>
              <a:rPr lang="en-US" sz="2000" dirty="0" smtClean="0"/>
              <a:t>First detector background studies (10 years ago), &amp; launching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of studies (now).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324600" cy="1066800"/>
          </a:xfrm>
        </p:spPr>
        <p:txBody>
          <a:bodyPr/>
          <a:lstStyle/>
          <a:p>
            <a:r>
              <a:rPr lang="en-US" sz="3600" dirty="0" smtClean="0"/>
              <a:t>THE BIRTH OF MAP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                        JLab                       28 February,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0C2E9-6662-4BA6-86D0-C36D8B83A9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Oct 1, 2009 letter from Denis </a:t>
            </a:r>
            <a:r>
              <a:rPr lang="en-US" sz="2400" dirty="0" err="1" smtClean="0"/>
              <a:t>Kovar</a:t>
            </a:r>
            <a:r>
              <a:rPr lang="en-US" sz="2400" dirty="0" smtClean="0"/>
              <a:t> to FNAL Director:</a:t>
            </a:r>
            <a:br>
              <a:rPr lang="en-US" sz="2400" dirty="0" smtClean="0"/>
            </a:br>
            <a:endParaRPr lang="en-US" sz="600" dirty="0" smtClean="0"/>
          </a:p>
          <a:p>
            <a:pPr marL="463550" lvl="1" indent="-6350" eaLnBrk="1" hangingPunct="1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Our office believes that it is timely to mount a concerted national R&amp;D program that addresses the technical challenges and feasibility issues relevant to the capabilities needed for future Neutrino Factory and multi-</a:t>
            </a:r>
            <a:r>
              <a:rPr lang="en-US" sz="2000" i="1" dirty="0" err="1" smtClean="0"/>
              <a:t>TeV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Muon</a:t>
            </a:r>
            <a:r>
              <a:rPr lang="en-US" sz="2000" i="1" dirty="0" smtClean="0"/>
              <a:t> Collider facilities. ...”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" dirty="0" smtClean="0"/>
          </a:p>
          <a:p>
            <a:pPr eaLnBrk="1" hangingPunct="1"/>
            <a:r>
              <a:rPr lang="en-US" sz="2400" dirty="0" smtClean="0"/>
              <a:t>Letter requested a new organization for a national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 &amp; Neutrino Factory R&amp;D program, hosted at FNAL.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err="1" smtClean="0"/>
              <a:t>uon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ccelerator 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 Organization is now in place &amp; functioning: &gt;200 participants from 15 institutions:</a:t>
            </a:r>
          </a:p>
          <a:p>
            <a:pPr lvl="1" eaLnBrk="1" hangingPunct="1"/>
            <a:r>
              <a:rPr lang="en-US" sz="1800" dirty="0" smtClean="0"/>
              <a:t>ANL, BNL, FNAL, </a:t>
            </a:r>
            <a:r>
              <a:rPr lang="en-US" sz="1800" dirty="0" err="1" smtClean="0"/>
              <a:t>Jlab</a:t>
            </a:r>
            <a:r>
              <a:rPr lang="en-US" sz="1800" dirty="0" smtClean="0"/>
              <a:t>, LBNL, ORNL, SLAC, Cornell, IIT, Princeton, UCB, UCLA, UCR, U-Miss, U. Chicago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400" dirty="0" smtClean="0"/>
              <a:t>MAP R&amp;D proposal reviewed August 2010 … committee concluded that the </a:t>
            </a:r>
            <a:r>
              <a:rPr lang="en-US" sz="2400" i="1" dirty="0" smtClean="0"/>
              <a:t>“proposed work was very important to the field of high energy physics.”</a:t>
            </a: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2565</TotalTime>
  <Words>1592</Words>
  <Application>Microsoft Office PowerPoint</Application>
  <PresentationFormat>On-screen Show (4:3)</PresentationFormat>
  <Paragraphs>312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Presentation1</vt:lpstr>
      <vt:lpstr>  </vt:lpstr>
      <vt:lpstr>MAP MISSION STATEMENT</vt:lpstr>
      <vt:lpstr>MUON COLLIDER MOTIVATION</vt:lpstr>
      <vt:lpstr>ENERGY SPREAD</vt:lpstr>
      <vt:lpstr>NEUTRINO FACTORY MOTIVATION</vt:lpstr>
      <vt:lpstr>CHALLENGES</vt:lpstr>
      <vt:lpstr>Muon Collider cf.  Neutrino Factory</vt:lpstr>
      <vt:lpstr>A DECADE OF PROGRESS</vt:lpstr>
      <vt:lpstr>THE BIRTH OF MAP</vt:lpstr>
      <vt:lpstr>MAP ORGANIZATION</vt:lpstr>
      <vt:lpstr>ORGANIZATION: L1 &amp; L2</vt:lpstr>
      <vt:lpstr>INSTITUTIONAL BOARD</vt:lpstr>
      <vt:lpstr>TECHNICAL BOARD</vt:lpstr>
      <vt:lpstr>OTHER MANAGEMENT GROUPS</vt:lpstr>
      <vt:lpstr>WEBSITE http://map.fnal.gov/</vt:lpstr>
      <vt:lpstr>MAP PLAN: GOALS</vt:lpstr>
      <vt:lpstr>MILESTONES &amp; DELIVERABLES</vt:lpstr>
      <vt:lpstr>PAST-PRESENT-FUTURE</vt:lpstr>
      <vt:lpstr>KEY CHALLENGES:  4 MW</vt:lpstr>
      <vt:lpstr>KEY CHALLENGES:  RF in Magnetic Fields</vt:lpstr>
      <vt:lpstr>KEY CHALLENGES:  Last Stages of Cooling</vt:lpstr>
      <vt:lpstr>KEY CHALLENGES:  Cost –Effective Acceleration</vt:lpstr>
      <vt:lpstr>KEY CHALLENGES:  The Ring &amp; MDI</vt:lpstr>
      <vt:lpstr>FINAL REMARKS</vt:lpstr>
      <vt:lpstr>Slide 25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 </dc:creator>
  <cp:lastModifiedBy> </cp:lastModifiedBy>
  <cp:revision>248</cp:revision>
  <dcterms:created xsi:type="dcterms:W3CDTF">2010-07-20T19:13:29Z</dcterms:created>
  <dcterms:modified xsi:type="dcterms:W3CDTF">2011-02-28T17:40:55Z</dcterms:modified>
</cp:coreProperties>
</file>