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0" r:id="rId6"/>
    <p:sldMasterId id="2147483725" r:id="rId7"/>
    <p:sldMasterId id="2147483737" r:id="rId8"/>
    <p:sldMasterId id="2147483749" r:id="rId9"/>
  </p:sldMasterIdLst>
  <p:sldIdLst>
    <p:sldId id="256" r:id="rId10"/>
    <p:sldId id="29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8" r:id="rId30"/>
    <p:sldId id="279" r:id="rId31"/>
    <p:sldId id="276" r:id="rId32"/>
    <p:sldId id="280" r:id="rId33"/>
    <p:sldId id="272" r:id="rId34"/>
    <p:sldId id="281" r:id="rId35"/>
    <p:sldId id="282" r:id="rId36"/>
    <p:sldId id="283" r:id="rId37"/>
    <p:sldId id="285" r:id="rId38"/>
    <p:sldId id="284" r:id="rId39"/>
    <p:sldId id="286" r:id="rId40"/>
    <p:sldId id="293" r:id="rId41"/>
    <p:sldId id="288" r:id="rId42"/>
    <p:sldId id="289" r:id="rId43"/>
    <p:sldId id="287" r:id="rId44"/>
    <p:sldId id="290" r:id="rId45"/>
    <p:sldId id="29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210" autoAdjust="0"/>
    <p:restoredTop sz="86420" autoAdjust="0"/>
  </p:normalViewPr>
  <p:slideViewPr>
    <p:cSldViewPr showGuides="1">
      <p:cViewPr varScale="1">
        <p:scale>
          <a:sx n="93" d="100"/>
          <a:sy n="93" d="100"/>
        </p:scale>
        <p:origin x="-6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6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612616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757485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 February, 2011</a:t>
            </a:fld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screen"/>
          <a:srcRect l="12043"/>
          <a:stretch>
            <a:fillRect/>
          </a:stretch>
        </p:blipFill>
        <p:spPr bwMode="auto">
          <a:xfrm>
            <a:off x="0" y="0"/>
            <a:ext cx="6157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uro-n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6126162"/>
            <a:ext cx="1077374" cy="731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28 February, 2011</a:t>
            </a:fld>
            <a:endParaRPr lang="en-GB" sz="2800" b="1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 February, 2011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28 February, 2011</a:t>
            </a:fld>
            <a:endParaRPr lang="en-GB" sz="2800" b="1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p:oleObj spid="_x0000_s1026" name="Document" r:id="rId4" imgW="3681984" imgH="1106424" progId="Word.Documen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2743200"/>
          </a:xfrm>
          <a:ln w="57150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2057400"/>
          </a:xfrm>
        </p:spPr>
        <p:txBody>
          <a:bodyPr/>
          <a:lstStyle>
            <a:lvl1pPr marL="0" indent="0">
              <a:buClr>
                <a:srgbClr val="CC00CC"/>
              </a:buClr>
              <a:defRPr sz="2400"/>
            </a:lvl1pPr>
            <a:lvl2pPr marL="457200" lvl="1" indent="0">
              <a:buClr>
                <a:srgbClr val="CC00CC"/>
              </a:buClr>
              <a:defRPr sz="2000"/>
            </a:lvl2pPr>
          </a:lstStyle>
          <a:p>
            <a:r>
              <a:rPr lang="en-GB"/>
              <a:t> Click to edit Master subtitle style</a:t>
            </a:r>
          </a:p>
          <a:p>
            <a:pPr lvl="1"/>
            <a:r>
              <a:rPr lang="en-GB"/>
              <a:t> Second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7719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048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7719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555875" y="6165850"/>
            <a:ext cx="446405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695700"/>
            <a:ext cx="37719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55875" y="6165850"/>
            <a:ext cx="446405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7719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143000"/>
            <a:ext cx="3771900" cy="4953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55875" y="6165850"/>
            <a:ext cx="446405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612616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757485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28 February, 2011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screen"/>
          <a:srcRect l="12043"/>
          <a:stretch>
            <a:fillRect/>
          </a:stretch>
        </p:blipFill>
        <p:spPr bwMode="auto">
          <a:xfrm>
            <a:off x="0" y="0"/>
            <a:ext cx="6157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uro-n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6126162"/>
            <a:ext cx="1077374" cy="731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76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6126162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757485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28 February, 2011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screen"/>
          <a:srcRect l="12043"/>
          <a:stretch>
            <a:fillRect/>
          </a:stretch>
        </p:blipFill>
        <p:spPr bwMode="auto">
          <a:xfrm>
            <a:off x="0" y="0"/>
            <a:ext cx="61577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uro-nu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" y="6126162"/>
            <a:ext cx="1077374" cy="7318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0C5AD3-B61C-47F1-A75A-D8DD8B5A47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EAAB-56BB-48D9-B515-7D675827C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28 February, 2011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949538"/>
            <a:ext cx="862811" cy="9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49538"/>
            <a:ext cx="862811" cy="9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B563-F8B6-412C-AB4D-3045EC85A6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49400-DF64-4077-98CD-C1157BA97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66"/>
            </a:gs>
            <a:gs pos="80000">
              <a:srgbClr val="0033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ABAD56-1CA2-4B74-8138-06F4993EF63E}" type="datetimeFigureOut">
              <a:rPr lang="en-GB" smtClean="0"/>
              <a:pPr/>
              <a:t>28/02/2011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58D898-6C33-4571-9D96-63D328549A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E00"/>
            </a:gs>
            <a:gs pos="100000">
              <a:srgbClr val="00004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66"/>
            </a:gs>
            <a:gs pos="80000">
              <a:srgbClr val="0033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E00"/>
            </a:gs>
            <a:gs pos="100000">
              <a:srgbClr val="00004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696200" cy="6096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165850"/>
            <a:ext cx="4464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9900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EuroNu, RAL,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19 January 2011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477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3E62031A-C7A7-4696-935C-15D0795A53F3}" type="slidenum">
              <a:rPr lang="en-US" sz="1400" smtClean="0">
                <a:solidFill>
                  <a:srgbClr val="009900"/>
                </a:solidFill>
                <a:latin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Monotype Sorts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66"/>
            </a:gs>
            <a:gs pos="80000">
              <a:srgbClr val="0033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ABAD56-1CA2-4B74-8138-06F4993EF63E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658D898-6C33-4571-9D96-63D328549A7F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66"/>
            </a:gs>
            <a:gs pos="80000">
              <a:srgbClr val="0033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0C5AD3-B61C-47F1-A75A-D8DD8B5A474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28/02/2011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DB4EAAB-56BB-48D9-B515-7D675827C0F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80000">
              <a:srgbClr val="00336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BB7B563-F8B6-412C-AB4D-3045EC85A6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2/28/2011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3149400-DF64-4077-98CD-C1157BA979F3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7679"/>
            <a:ext cx="7772400" cy="1692771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Neutrino Factory physics and detectors; </a:t>
            </a:r>
            <a:br>
              <a:rPr lang="en-GB" sz="3600" dirty="0" smtClean="0"/>
            </a:br>
            <a:r>
              <a:rPr lang="en-GB" sz="3200" dirty="0" smtClean="0"/>
              <a:t>IDS-NF IDR and first steps towards the RDR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MIND: new simulation: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343472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Improved simulation:</a:t>
            </a:r>
          </a:p>
          <a:p>
            <a:pPr lvl="1"/>
            <a:r>
              <a:rPr lang="en-GB" dirty="0" smtClean="0"/>
              <a:t>Neutrino interactions with Nuance:</a:t>
            </a:r>
          </a:p>
          <a:p>
            <a:pPr lvl="2"/>
            <a:r>
              <a:rPr lang="en-GB" dirty="0" smtClean="0"/>
              <a:t>Includes non-DIS processes, important at low </a:t>
            </a:r>
            <a:r>
              <a:rPr lang="en-GB" i="1" dirty="0" smtClean="0"/>
              <a:t>E</a:t>
            </a:r>
            <a:r>
              <a:rPr lang="en-GB" dirty="0" smtClean="0"/>
              <a:t> (</a:t>
            </a:r>
            <a:r>
              <a:rPr lang="en-GB" i="1" dirty="0" smtClean="0"/>
              <a:t>Q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Detector simulation with Geant4:</a:t>
            </a:r>
          </a:p>
          <a:p>
            <a:pPr lvl="2"/>
            <a:r>
              <a:rPr lang="en-GB" dirty="0" smtClean="0"/>
              <a:t>Two layers of orthogonal </a:t>
            </a:r>
            <a:r>
              <a:rPr lang="en-GB" dirty="0" err="1" smtClean="0"/>
              <a:t>scintillator</a:t>
            </a:r>
            <a:r>
              <a:rPr lang="en-GB" dirty="0" smtClean="0"/>
              <a:t> bars</a:t>
            </a:r>
          </a:p>
          <a:p>
            <a:pPr lvl="3"/>
            <a:r>
              <a:rPr lang="en-GB" dirty="0" smtClean="0"/>
              <a:t>Perfect matching, but light attenuation in WLS</a:t>
            </a:r>
          </a:p>
          <a:p>
            <a:pPr lvl="3"/>
            <a:r>
              <a:rPr lang="en-GB" dirty="0" smtClean="0"/>
              <a:t>Energy split between bars and views and smeared</a:t>
            </a:r>
          </a:p>
          <a:p>
            <a:pPr lvl="4"/>
            <a:r>
              <a:rPr lang="en-GB" dirty="0" smtClean="0"/>
              <a:t>Low light-yield hits (‘</a:t>
            </a:r>
            <a:r>
              <a:rPr lang="en-GB" dirty="0" err="1" smtClean="0"/>
              <a:t>voxels</a:t>
            </a:r>
            <a:r>
              <a:rPr lang="en-GB" dirty="0" smtClean="0"/>
              <a:t>’) rejected</a:t>
            </a:r>
          </a:p>
          <a:p>
            <a:pPr lvl="3"/>
            <a:r>
              <a:rPr lang="en-GB" dirty="0" err="1" smtClean="0"/>
              <a:t>Voxel</a:t>
            </a:r>
            <a:r>
              <a:rPr lang="en-GB" dirty="0" smtClean="0"/>
              <a:t> clustering implemented</a:t>
            </a:r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41977"/>
            <a:ext cx="7272808" cy="280165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MIND: new reconstruction: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444283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Muon pattern recognition:</a:t>
            </a:r>
          </a:p>
          <a:p>
            <a:pPr lvl="1"/>
            <a:r>
              <a:rPr lang="en-GB" dirty="0" smtClean="0"/>
              <a:t>Start at most upstream cluster:</a:t>
            </a:r>
          </a:p>
          <a:p>
            <a:pPr lvl="2"/>
            <a:r>
              <a:rPr lang="en-GB" dirty="0" smtClean="0"/>
              <a:t>Incremental </a:t>
            </a:r>
            <a:r>
              <a:rPr lang="en-GB" dirty="0" err="1" smtClean="0"/>
              <a:t>Kalman</a:t>
            </a:r>
            <a:r>
              <a:rPr lang="en-GB" dirty="0" smtClean="0"/>
              <a:t> filter used to find long muon tracks</a:t>
            </a:r>
          </a:p>
          <a:p>
            <a:pPr lvl="2"/>
            <a:r>
              <a:rPr lang="en-GB" dirty="0" smtClean="0"/>
              <a:t>Cellular automaton used on short events</a:t>
            </a:r>
          </a:p>
          <a:p>
            <a:pPr lvl="1"/>
            <a:r>
              <a:rPr lang="en-GB" dirty="0" smtClean="0"/>
              <a:t>Muon candidate is the longest track in the event</a:t>
            </a:r>
          </a:p>
          <a:p>
            <a:r>
              <a:rPr lang="en-GB" dirty="0" err="1" smtClean="0"/>
              <a:t>Hadronic</a:t>
            </a:r>
            <a:r>
              <a:rPr lang="en-GB" dirty="0" smtClean="0"/>
              <a:t> shower reconstruction:</a:t>
            </a:r>
          </a:p>
          <a:p>
            <a:pPr lvl="1"/>
            <a:r>
              <a:rPr lang="en-GB" dirty="0" smtClean="0"/>
              <a:t>Interim solution: smear ‘true’ </a:t>
            </a:r>
            <a:r>
              <a:rPr lang="en-GB" dirty="0" err="1" smtClean="0"/>
              <a:t>hadronic</a:t>
            </a:r>
            <a:r>
              <a:rPr lang="en-GB" dirty="0" smtClean="0"/>
              <a:t> quantities: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4968552" cy="9823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730864"/>
            <a:ext cx="4531321" cy="9377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MIND: new analysis: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4" y="980728"/>
            <a:ext cx="9000162" cy="51055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MIND: background rejection:</a:t>
            </a:r>
            <a:endParaRPr lang="en-GB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971506"/>
            <a:ext cx="8964488" cy="574439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MIND: efficiency: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Threshold: 50% of plateau at ~2.25 </a:t>
            </a:r>
            <a:r>
              <a:rPr lang="en-GB" dirty="0" err="1" smtClean="0"/>
              <a:t>GeV</a:t>
            </a:r>
            <a:endParaRPr lang="en-GB" dirty="0" smtClean="0"/>
          </a:p>
          <a:p>
            <a:pPr lvl="1"/>
            <a:r>
              <a:rPr lang="en-GB" dirty="0" smtClean="0"/>
              <a:t>Improved by more than 2 </a:t>
            </a:r>
            <a:r>
              <a:rPr lang="en-GB" dirty="0" err="1" smtClean="0"/>
              <a:t>GeV</a:t>
            </a:r>
            <a:r>
              <a:rPr lang="en-GB" dirty="0" smtClean="0"/>
              <a:t> compared to ISS report</a:t>
            </a:r>
            <a:endParaRPr lang="en-GB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2757636"/>
            <a:ext cx="90392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IDS-NF baseline 2010-2.0: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1202475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Migration matrices and treatment of </a:t>
            </a:r>
            <a:r>
              <a:rPr lang="en-GB" dirty="0" err="1" smtClean="0"/>
              <a:t>taus</a:t>
            </a:r>
            <a:r>
              <a:rPr lang="en-GB" dirty="0" smtClean="0"/>
              <a:t> (see IDR)</a:t>
            </a:r>
          </a:p>
          <a:p>
            <a:pPr lvl="1"/>
            <a:r>
              <a:rPr lang="en-GB" dirty="0" smtClean="0"/>
              <a:t>Significant improvement over IDS-NF baseline 2007/1.0</a:t>
            </a:r>
            <a:endParaRPr lang="en-GB" dirty="0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225" y="1721718"/>
            <a:ext cx="35147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3429000"/>
            <a:ext cx="90963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detector: motivation: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Oscillation analysis:</a:t>
            </a:r>
          </a:p>
          <a:p>
            <a:pPr lvl="1"/>
            <a:r>
              <a:rPr lang="en-GB" dirty="0" smtClean="0"/>
              <a:t>Direct measurement </a:t>
            </a:r>
            <a:br>
              <a:rPr lang="en-GB" dirty="0" smtClean="0"/>
            </a:br>
            <a:r>
              <a:rPr lang="en-GB" dirty="0" smtClean="0"/>
              <a:t>of neutrino flux</a:t>
            </a:r>
          </a:p>
          <a:p>
            <a:pPr lvl="1"/>
            <a:r>
              <a:rPr lang="en-GB" dirty="0" smtClean="0"/>
              <a:t>Detailed study of charm </a:t>
            </a:r>
            <a:br>
              <a:rPr lang="en-GB" dirty="0" smtClean="0"/>
            </a:br>
            <a:r>
              <a:rPr lang="en-GB" dirty="0" smtClean="0"/>
              <a:t>cross sections</a:t>
            </a:r>
          </a:p>
          <a:p>
            <a:pPr lvl="1"/>
            <a:r>
              <a:rPr lang="en-GB" dirty="0" smtClean="0"/>
              <a:t>Detailed study of </a:t>
            </a:r>
            <a:br>
              <a:rPr lang="en-GB" dirty="0" smtClean="0"/>
            </a:br>
            <a:r>
              <a:rPr lang="en-GB" dirty="0" smtClean="0"/>
              <a:t>neutrino-nucleon </a:t>
            </a:r>
            <a:br>
              <a:rPr lang="en-GB" dirty="0" smtClean="0"/>
            </a:br>
            <a:r>
              <a:rPr lang="en-GB" dirty="0" smtClean="0"/>
              <a:t>scattering</a:t>
            </a:r>
          </a:p>
          <a:p>
            <a:pPr lvl="2"/>
            <a:r>
              <a:rPr lang="en-GB" dirty="0" smtClean="0"/>
              <a:t>Including deep inelastic, </a:t>
            </a:r>
            <a:br>
              <a:rPr lang="en-GB" dirty="0" smtClean="0"/>
            </a:br>
            <a:r>
              <a:rPr lang="en-GB" dirty="0" smtClean="0"/>
              <a:t>quasi-elastic, and </a:t>
            </a:r>
            <a:br>
              <a:rPr lang="en-GB" dirty="0" smtClean="0"/>
            </a:br>
            <a:r>
              <a:rPr lang="en-GB" dirty="0" smtClean="0"/>
              <a:t>resonance scattering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r>
              <a:rPr lang="en-GB" dirty="0" smtClean="0"/>
              <a:t>Near detector physics programme:</a:t>
            </a:r>
          </a:p>
          <a:p>
            <a:pPr lvl="1"/>
            <a:r>
              <a:rPr lang="en-GB" dirty="0" smtClean="0"/>
              <a:t>Search for non-standard interactions</a:t>
            </a:r>
          </a:p>
          <a:p>
            <a:pPr lvl="2"/>
            <a:r>
              <a:rPr lang="en-GB" dirty="0" smtClean="0"/>
              <a:t>In particular, require sensitivity to </a:t>
            </a:r>
            <a:r>
              <a:rPr lang="en-GB" dirty="0" err="1" smtClean="0"/>
              <a:t>taus</a:t>
            </a:r>
            <a:endParaRPr lang="en-GB" dirty="0" smtClean="0"/>
          </a:p>
          <a:p>
            <a:pPr lvl="1"/>
            <a:r>
              <a:rPr lang="en-GB" dirty="0" smtClean="0"/>
              <a:t>Neutrino physics:</a:t>
            </a:r>
          </a:p>
          <a:p>
            <a:pPr lvl="2"/>
            <a:r>
              <a:rPr lang="en-GB" dirty="0" smtClean="0"/>
              <a:t>Polarised (and </a:t>
            </a:r>
            <a:r>
              <a:rPr lang="en-GB" dirty="0" err="1" smtClean="0"/>
              <a:t>unpolarised</a:t>
            </a:r>
            <a:r>
              <a:rPr lang="en-GB" dirty="0" smtClean="0"/>
              <a:t>) structure functions</a:t>
            </a:r>
          </a:p>
          <a:p>
            <a:pPr lvl="3"/>
            <a:r>
              <a:rPr lang="en-GB" dirty="0" smtClean="0"/>
              <a:t>Determination of </a:t>
            </a:r>
            <a:r>
              <a:rPr lang="el-GR" dirty="0" smtClean="0"/>
              <a:t>α</a:t>
            </a:r>
            <a:r>
              <a:rPr lang="en-GB" i="1" baseline="-25000" dirty="0" smtClean="0"/>
              <a:t>S</a:t>
            </a:r>
          </a:p>
          <a:p>
            <a:pPr lvl="2"/>
            <a:r>
              <a:rPr lang="en-GB" dirty="0" smtClean="0"/>
              <a:t>Electroweak physics: Weinberg angle</a:t>
            </a:r>
          </a:p>
          <a:p>
            <a:pPr lvl="2"/>
            <a:r>
              <a:rPr lang="en-GB" dirty="0" smtClean="0"/>
              <a:t>CP violation from D</a:t>
            </a:r>
            <a:r>
              <a:rPr lang="en-GB" baseline="30000" dirty="0" smtClean="0"/>
              <a:t>0</a:t>
            </a:r>
            <a:r>
              <a:rPr lang="en-GB" dirty="0" smtClean="0"/>
              <a:t>, D</a:t>
            </a:r>
            <a:r>
              <a:rPr lang="en-GB" baseline="30000" dirty="0" smtClean="0"/>
              <a:t>0</a:t>
            </a:r>
            <a:r>
              <a:rPr lang="en-GB" dirty="0" smtClean="0"/>
              <a:t> mixing, polarised </a:t>
            </a:r>
            <a:r>
              <a:rPr lang="el-GR" dirty="0" smtClean="0"/>
              <a:t>Λ</a:t>
            </a:r>
            <a:r>
              <a:rPr lang="en-GB" dirty="0" smtClean="0"/>
              <a:t> production, …</a:t>
            </a:r>
          </a:p>
          <a:p>
            <a:pPr lvl="1"/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695"/>
          <a:stretch>
            <a:fillRect/>
          </a:stretch>
        </p:blipFill>
        <p:spPr bwMode="auto">
          <a:xfrm>
            <a:off x="4927716" y="692696"/>
            <a:ext cx="4036772" cy="4032448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56734" y="1005615"/>
            <a:ext cx="1728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0000"/>
              </a:buClr>
              <a:buSzPct val="70000"/>
              <a:buFont typeface="Monotype Sorts"/>
              <a:buNone/>
            </a:pPr>
            <a:r>
              <a:rPr lang="en-GB" sz="1600" b="1" i="0" dirty="0">
                <a:latin typeface="Arial" pitchFamily="34" charset="0"/>
              </a:rPr>
              <a:t>Winter, Tang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detector: concept: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257062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ISS:</a:t>
            </a:r>
          </a:p>
          <a:p>
            <a:pPr lvl="1"/>
            <a:r>
              <a:rPr lang="en-GB" dirty="0" smtClean="0"/>
              <a:t>No near detector in the baseline:</a:t>
            </a:r>
          </a:p>
          <a:p>
            <a:pPr lvl="2"/>
            <a:r>
              <a:rPr lang="en-GB" dirty="0" smtClean="0"/>
              <a:t>Known to be a shortcoming</a:t>
            </a:r>
          </a:p>
          <a:p>
            <a:r>
              <a:rPr lang="en-GB" dirty="0" smtClean="0"/>
              <a:t>IDS-NF near detector concept (baseline 2010/2.0)</a:t>
            </a:r>
            <a:endParaRPr lang="en-GB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25" y="3212976"/>
            <a:ext cx="8863549" cy="33318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  <p:pic>
        <p:nvPicPr>
          <p:cNvPr id="565258" name="Picture 10" descr="QE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5178425"/>
            <a:ext cx="3429000" cy="1679575"/>
          </a:xfrm>
          <a:prstGeom prst="rect">
            <a:avLst/>
          </a:prstGeom>
          <a:noFill/>
        </p:spPr>
      </p:pic>
      <p:pic>
        <p:nvPicPr>
          <p:cNvPr id="565260" name="Picture 12" descr="cu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4614863"/>
            <a:ext cx="5000625" cy="2262187"/>
          </a:xfrm>
          <a:prstGeom prst="rect">
            <a:avLst/>
          </a:prstGeom>
          <a:noFill/>
        </p:spPr>
      </p:pic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/>
              <a:t>Option A: Scintillating Fibre Tracker </a:t>
            </a:r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107950" y="981075"/>
            <a:ext cx="88201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GB" sz="2000" smtClean="0">
                <a:solidFill>
                  <a:srgbClr val="000000"/>
                </a:solidFill>
              </a:rPr>
              <a:t>Simulation near detector for Neutrino Factory (Tsenov/Kharadzhov)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endParaRPr lang="en-GB" sz="2000" smtClean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q"/>
            </a:pPr>
            <a:r>
              <a:rPr lang="en-GB" sz="2000" smtClean="0">
                <a:solidFill>
                  <a:srgbClr val="000000"/>
                </a:solidFill>
              </a:rPr>
              <a:t>Measure flux through leptonic                                                           interactions like IMD:</a:t>
            </a:r>
            <a:endParaRPr lang="en-GB" sz="2000" smtClean="0">
              <a:solidFill>
                <a:srgbClr val="3333CC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7688" y="1327150"/>
            <a:ext cx="7510462" cy="3181350"/>
            <a:chOff x="0" y="1026"/>
            <a:chExt cx="5760" cy="2743"/>
          </a:xfrm>
        </p:grpSpPr>
        <p:pic>
          <p:nvPicPr>
            <p:cNvPr id="5652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071"/>
              <a:ext cx="5760" cy="269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565254" name="Rectangle 6"/>
            <p:cNvSpPr>
              <a:spLocks noChangeArrowheads="1"/>
            </p:cNvSpPr>
            <p:nvPr/>
          </p:nvSpPr>
          <p:spPr bwMode="auto">
            <a:xfrm>
              <a:off x="3016" y="1026"/>
              <a:ext cx="1633" cy="1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800" i="1" smtClean="0">
                <a:solidFill>
                  <a:srgbClr val="000000"/>
                </a:solidFill>
                <a:latin typeface="Times" pitchFamily="18" charset="0"/>
              </a:endParaRPr>
            </a:p>
          </p:txBody>
        </p:sp>
      </p:grpSp>
      <p:sp>
        <p:nvSpPr>
          <p:cNvPr id="565261" name="Rectangle 13"/>
          <p:cNvSpPr>
            <a:spLocks noChangeArrowheads="1"/>
          </p:cNvSpPr>
          <p:nvPr/>
        </p:nvSpPr>
        <p:spPr bwMode="auto">
          <a:xfrm>
            <a:off x="4565650" y="3971836"/>
            <a:ext cx="4506913" cy="663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/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Monotype Sorts"/>
              <a:buNone/>
            </a:pPr>
            <a:r>
              <a:rPr lang="en-GB" sz="2000" b="1" dirty="0" smtClean="0">
                <a:solidFill>
                  <a:srgbClr val="3333CC"/>
                </a:solidFill>
              </a:rPr>
              <a:t>Can achieve 1% flux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-36513" y="979488"/>
            <a:ext cx="89646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Monotype Sorts"/>
              <a:buChar char="o"/>
            </a:pPr>
            <a:r>
              <a:rPr lang="en-GB" sz="2400" smtClean="0">
                <a:solidFill>
                  <a:srgbClr val="000000"/>
                </a:solidFill>
              </a:rPr>
              <a:t>NOMAD-like resolution in HiRes detector allows to: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Measure flux (low </a:t>
            </a:r>
            <a:r>
              <a:rPr lang="en-GB" sz="200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sz="2000" baseline="30000" smtClean="0">
                <a:solidFill>
                  <a:srgbClr val="000000"/>
                </a:solidFill>
              </a:rPr>
              <a:t>0</a:t>
            </a:r>
            <a:r>
              <a:rPr lang="en-GB" sz="2000" smtClean="0">
                <a:solidFill>
                  <a:srgbClr val="000000"/>
                </a:solidFill>
              </a:rPr>
              <a:t> method):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endParaRPr lang="en-GB" sz="2000" smtClean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Compare to Inverse Muon Decay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Measure absolute flux using                                                                   </a:t>
            </a:r>
            <a:r>
              <a:rPr lang="en-GB" sz="200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GB" sz="2000" smtClean="0">
                <a:solidFill>
                  <a:srgbClr val="000000"/>
                </a:solidFill>
              </a:rPr>
              <a:t>-e elastic scattering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Measure quasi-elastic scattering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Fermi motion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NC vs CC events (NOMAD with                                                          90% purity)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Coherent </a:t>
            </a:r>
            <a:r>
              <a:rPr lang="en-GB" sz="2000" smtClean="0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GB" sz="2000" baseline="30000" smtClean="0">
                <a:solidFill>
                  <a:srgbClr val="000000"/>
                </a:solidFill>
              </a:rPr>
              <a:t>0</a:t>
            </a:r>
            <a:r>
              <a:rPr lang="en-GB" sz="2000" smtClean="0">
                <a:solidFill>
                  <a:srgbClr val="000000"/>
                </a:solidFill>
              </a:rPr>
              <a:t>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Measure A dependence in                                                              nuclear targets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Comparison sin</a:t>
            </a:r>
            <a:r>
              <a:rPr lang="en-GB" sz="2000" baseline="30000" smtClean="0">
                <a:solidFill>
                  <a:srgbClr val="000000"/>
                </a:solidFill>
              </a:rPr>
              <a:t>2</a:t>
            </a:r>
            <a:r>
              <a:rPr lang="en-GB" sz="200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GB" sz="2000" baseline="-25000" smtClean="0">
                <a:solidFill>
                  <a:srgbClr val="000000"/>
                </a:solidFill>
              </a:rPr>
              <a:t>W</a:t>
            </a:r>
            <a:r>
              <a:rPr lang="en-GB" sz="2000" smtClean="0">
                <a:solidFill>
                  <a:srgbClr val="000000"/>
                </a:solidFill>
              </a:rPr>
              <a:t> from DIS                                                                and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Char char="–"/>
            </a:pPr>
            <a:r>
              <a:rPr lang="en-GB" sz="2000" smtClean="0">
                <a:solidFill>
                  <a:srgbClr val="000000"/>
                </a:solidFill>
              </a:rPr>
              <a:t>77 different physics topics! </a:t>
            </a:r>
            <a:endParaRPr lang="en-GB" sz="2000" smtClean="0">
              <a:solidFill>
                <a:srgbClr val="3333CC"/>
              </a:solidFill>
            </a:endParaRP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dirty="0" smtClean="0"/>
              <a:t>Option B: High </a:t>
            </a:r>
            <a:r>
              <a:rPr lang="en-GB" sz="3200" dirty="0"/>
              <a:t>resolution near detector</a:t>
            </a:r>
          </a:p>
        </p:txBody>
      </p:sp>
      <p:graphicFrame>
        <p:nvGraphicFramePr>
          <p:cNvPr id="652292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051050" y="1485900"/>
          <a:ext cx="6588125" cy="925513"/>
        </p:xfrm>
        <a:graphic>
          <a:graphicData uri="http://schemas.openxmlformats.org/presentationml/2006/ole">
            <p:oleObj spid="_x0000_s61442" name="Equation" r:id="rId3" imgW="3974760" imgH="558720" progId="Equation.3">
              <p:embed/>
            </p:oleObj>
          </a:graphicData>
        </a:graphic>
      </p:graphicFrame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7451725" y="981075"/>
            <a:ext cx="1079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Monotype Sorts"/>
              <a:buNone/>
            </a:pPr>
            <a:r>
              <a:rPr lang="en-GB" sz="2000" smtClean="0">
                <a:solidFill>
                  <a:srgbClr val="0000FF"/>
                </a:solidFill>
              </a:rPr>
              <a:t>Mishra</a:t>
            </a:r>
          </a:p>
        </p:txBody>
      </p:sp>
      <p:graphicFrame>
        <p:nvGraphicFramePr>
          <p:cNvPr id="65229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1331913" y="5838825"/>
          <a:ext cx="1217612" cy="469900"/>
        </p:xfrm>
        <a:graphic>
          <a:graphicData uri="http://schemas.openxmlformats.org/presentationml/2006/ole">
            <p:oleObj spid="_x0000_s61443" name="Equation" r:id="rId4" imgW="723600" imgH="279360" progId="Equation.3">
              <p:embed/>
            </p:oleObj>
          </a:graphicData>
        </a:graphic>
      </p:graphicFrame>
      <p:pic>
        <p:nvPicPr>
          <p:cNvPr id="65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487863"/>
            <a:ext cx="3241675" cy="2370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652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276475"/>
            <a:ext cx="3457575" cy="2301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Acknowledgements: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551"/>
            <a:ext cx="9144000" cy="1977081"/>
          </a:xfrm>
        </p:spPr>
        <p:txBody>
          <a:bodyPr anchor="ctr" anchorCtr="0">
            <a:normAutofit fontScale="77500" lnSpcReduction="20000"/>
          </a:bodyPr>
          <a:lstStyle/>
          <a:p>
            <a:r>
              <a:rPr lang="en-GB" dirty="0" smtClean="0"/>
              <a:t>I have taken material freely from the IDR and from recent talks at the </a:t>
            </a:r>
            <a:r>
              <a:rPr lang="en-GB" dirty="0" err="1" smtClean="0"/>
              <a:t>EUROnu</a:t>
            </a:r>
            <a:r>
              <a:rPr lang="en-GB" dirty="0" smtClean="0"/>
              <a:t>/IDS-NF meeting at RAL ... </a:t>
            </a:r>
          </a:p>
          <a:p>
            <a:pPr lvl="1"/>
            <a:r>
              <a:rPr lang="en-GB" dirty="0" smtClean="0"/>
              <a:t>My thanks to the International Design Study for the Neutrino Factory (the IDS-NF) collaboration and the </a:t>
            </a:r>
            <a:r>
              <a:rPr lang="en-GB" dirty="0" err="1" smtClean="0"/>
              <a:t>EUROnu</a:t>
            </a:r>
            <a:r>
              <a:rPr lang="en-GB" dirty="0" smtClean="0"/>
              <a:t> collaboration!</a:t>
            </a:r>
          </a:p>
        </p:txBody>
      </p:sp>
      <p:pic>
        <p:nvPicPr>
          <p:cNvPr id="44" name="Picture 2" descr="STFC Home P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61394" y="-901540"/>
            <a:ext cx="2588141" cy="661740"/>
          </a:xfrm>
          <a:prstGeom prst="rect">
            <a:avLst/>
          </a:prstGeom>
          <a:noFill/>
        </p:spPr>
      </p:pic>
      <p:pic>
        <p:nvPicPr>
          <p:cNvPr id="41055" name="Picture 9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592" y="2680893"/>
            <a:ext cx="8950216" cy="4003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71901" y="4284795"/>
            <a:ext cx="1073784" cy="3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EuroNu, RAL, </a:t>
            </a:r>
          </a:p>
          <a:p>
            <a:r>
              <a:rPr lang="en-US"/>
              <a:t>19 January 2011</a:t>
            </a:r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sz="3200"/>
              <a:t>Tau/Charm detector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914400"/>
            <a:ext cx="8524875" cy="4953000"/>
          </a:xfrm>
        </p:spPr>
        <p:txBody>
          <a:bodyPr/>
          <a:lstStyle/>
          <a:p>
            <a:r>
              <a:rPr lang="en-GB" sz="2400"/>
              <a:t>We want near detector also to study:</a:t>
            </a:r>
          </a:p>
          <a:p>
            <a:pPr lvl="1"/>
            <a:r>
              <a:rPr lang="en-GB" sz="2000"/>
              <a:t>Charm: to measure main background for oscillation search</a:t>
            </a:r>
          </a:p>
          <a:p>
            <a:pPr lvl="1"/>
            <a:r>
              <a:rPr lang="en-GB" sz="2000"/>
              <a:t>Tau: to search for NSI at source and detection</a:t>
            </a:r>
          </a:p>
          <a:p>
            <a:r>
              <a:rPr lang="en-GB" sz="2400"/>
              <a:t>Can achieve this using a silicon vertex detector</a:t>
            </a:r>
          </a:p>
          <a:p>
            <a:pPr lvl="1"/>
            <a:r>
              <a:rPr lang="en-GB" sz="2000"/>
              <a:t>But also looking at feasibility of replaceable emulsion target</a:t>
            </a:r>
          </a:p>
        </p:txBody>
      </p:sp>
      <p:pic>
        <p:nvPicPr>
          <p:cNvPr id="65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71788"/>
            <a:ext cx="8736013" cy="3986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detector workshop: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Near Detector Workshop:</a:t>
            </a:r>
          </a:p>
          <a:p>
            <a:pPr lvl="1"/>
            <a:r>
              <a:rPr lang="en-GB" dirty="0" smtClean="0"/>
              <a:t>CAPRI; 16—18Mar11</a:t>
            </a:r>
          </a:p>
          <a:p>
            <a:pPr lvl="2"/>
            <a:r>
              <a:rPr lang="en-GB" dirty="0" smtClean="0"/>
              <a:t>https://www.ids-nf.org/wiki/NDW-2011-05-16</a:t>
            </a:r>
          </a:p>
          <a:p>
            <a:pPr lvl="3"/>
            <a:r>
              <a:rPr lang="en-GB" sz="2000" dirty="0" smtClean="0"/>
              <a:t>http://indico.cern.ch/conferenceDisplay.py?confId=124307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29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Migliozzi, Tsenov, Morfin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Detector planning for RDR: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2930667"/>
          </a:xfrm>
        </p:spPr>
        <p:txBody>
          <a:bodyPr>
            <a:normAutofit/>
          </a:bodyPr>
          <a:lstStyle/>
          <a:p>
            <a:r>
              <a:rPr lang="en-GB" dirty="0" smtClean="0"/>
              <a:t>Initial evaluation of tasks presented in IDR:</a:t>
            </a:r>
          </a:p>
          <a:p>
            <a:pPr lvl="1"/>
            <a:r>
              <a:rPr lang="en-GB" dirty="0" smtClean="0"/>
              <a:t>Need to review within working group</a:t>
            </a:r>
          </a:p>
          <a:p>
            <a:pPr lvl="1"/>
            <a:r>
              <a:rPr lang="en-GB" dirty="0" smtClean="0"/>
              <a:t>Engineering investigations of MIND have started</a:t>
            </a:r>
          </a:p>
          <a:p>
            <a:pPr lvl="2"/>
            <a:r>
              <a:rPr lang="en-GB" dirty="0" smtClean="0"/>
              <a:t>Near detector concept needs to converge before engineering considerations can begin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" y="3710384"/>
            <a:ext cx="8984805" cy="29716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IDS-NF IDR and first steps towards the RDR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Factory physics and detectors:</a:t>
            </a:r>
            <a:br>
              <a:rPr lang="en-GB" dirty="0" smtClean="0"/>
            </a:br>
            <a:r>
              <a:rPr lang="en-GB" dirty="0" smtClean="0"/>
              <a:t> IDS-NF IDR and first steps towards the RDR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the IDR: the next steps: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1"/>
            <a:ext cx="9144000" cy="34290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ECFA Panel’s feedback to us on the IDR will come late May or in June</a:t>
            </a:r>
          </a:p>
          <a:p>
            <a:pPr lvl="1"/>
            <a:r>
              <a:rPr lang="en-GB" dirty="0" smtClean="0"/>
              <a:t>We should then:</a:t>
            </a:r>
          </a:p>
          <a:p>
            <a:pPr lvl="2"/>
            <a:r>
              <a:rPr lang="en-GB" dirty="0" smtClean="0"/>
              <a:t>Update IDR where appropriate</a:t>
            </a:r>
          </a:p>
          <a:p>
            <a:pPr lvl="2"/>
            <a:r>
              <a:rPr lang="en-GB" dirty="0" smtClean="0"/>
              <a:t>Respond to panel, explaining where we disagree</a:t>
            </a:r>
          </a:p>
          <a:p>
            <a:pPr lvl="2"/>
            <a:r>
              <a:rPr lang="en-GB" dirty="0" smtClean="0"/>
              <a:t>Publish the report on the </a:t>
            </a:r>
            <a:r>
              <a:rPr lang="en-GB" dirty="0" err="1" smtClean="0"/>
              <a:t>arXiv</a:t>
            </a:r>
            <a:r>
              <a:rPr lang="en-GB" dirty="0" smtClean="0"/>
              <a:t>, as a CERN Yellow Report and laboratory pre-prints</a:t>
            </a:r>
          </a:p>
          <a:p>
            <a:r>
              <a:rPr lang="en-GB" dirty="0" smtClean="0"/>
              <a:t>To publish in a refereed journal?</a:t>
            </a:r>
          </a:p>
          <a:p>
            <a:pPr lvl="1"/>
            <a:r>
              <a:rPr lang="en-GB" dirty="0" smtClean="0"/>
              <a:t>Need to reach an ‘IDS-NF view’ on this</a:t>
            </a:r>
          </a:p>
          <a:p>
            <a:pPr lvl="2"/>
            <a:r>
              <a:rPr lang="en-GB" dirty="0" smtClean="0"/>
              <a:t>Strong views for and against</a:t>
            </a:r>
          </a:p>
          <a:p>
            <a:pPr lvl="2"/>
            <a:r>
              <a:rPr lang="en-GB" dirty="0" smtClean="0"/>
              <a:t>Final decision at the IDS-NF plenary meeting at Virginia Tech 17—19 October 2011 [IDS-NF#7]</a:t>
            </a:r>
          </a:p>
          <a:p>
            <a:r>
              <a:rPr lang="en-GB" dirty="0" smtClean="0"/>
              <a:t>In the mean time, it will be important to step up our ‘out-reach’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785624"/>
          <a:ext cx="8496944" cy="2499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048672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Complete version to be circulated/presented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15Jan11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Deadline for</a:t>
                      </a:r>
                      <a:r>
                        <a:rPr lang="en-GB" sz="2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final comments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20Feb11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Final version</a:t>
                      </a:r>
                      <a:r>
                        <a:rPr lang="en-GB" sz="2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for review panel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07Mar11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ECFA review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5/6 May 2011</a:t>
                      </a:r>
                      <a:endParaRPr lang="en-GB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Costing the Neutrino Factory: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Ducked costing for the IDR:</a:t>
            </a:r>
          </a:p>
          <a:p>
            <a:pPr lvl="1"/>
            <a:r>
              <a:rPr lang="en-GB" dirty="0" smtClean="0"/>
              <a:t>While some subsystems had made a reasonable start on costing, overall the costing was not far enough advanced</a:t>
            </a:r>
          </a:p>
          <a:p>
            <a:r>
              <a:rPr lang="en-GB" dirty="0" smtClean="0"/>
              <a:t>Costing </a:t>
            </a:r>
            <a:r>
              <a:rPr lang="en-GB" i="1" dirty="0" smtClean="0"/>
              <a:t>critical</a:t>
            </a:r>
            <a:r>
              <a:rPr lang="en-GB" dirty="0" smtClean="0"/>
              <a:t> for RDR (and can’t be ducked!)</a:t>
            </a:r>
          </a:p>
          <a:p>
            <a:r>
              <a:rPr lang="en-GB" dirty="0" smtClean="0"/>
              <a:t>Costing conceived as including:</a:t>
            </a:r>
          </a:p>
          <a:p>
            <a:pPr lvl="1"/>
            <a:r>
              <a:rPr lang="en-GB" dirty="0" smtClean="0"/>
              <a:t>Cost of R&amp;D programme by which remaining risks will be addressed;</a:t>
            </a:r>
          </a:p>
          <a:p>
            <a:pPr lvl="1"/>
            <a:r>
              <a:rPr lang="en-GB" dirty="0" smtClean="0"/>
              <a:t>Design and manufacture of components;</a:t>
            </a:r>
          </a:p>
          <a:p>
            <a:pPr lvl="1"/>
            <a:r>
              <a:rPr lang="en-GB" dirty="0" smtClean="0"/>
              <a:t>Construction of facility (including materials, equipment and labour);</a:t>
            </a:r>
          </a:p>
          <a:p>
            <a:pPr lvl="1"/>
            <a:r>
              <a:rPr lang="en-GB" dirty="0" smtClean="0"/>
              <a:t>Cost of inspection, commissioning and testing;</a:t>
            </a:r>
          </a:p>
          <a:p>
            <a:pPr lvl="1"/>
            <a:r>
              <a:rPr lang="en-GB" dirty="0" smtClean="0"/>
              <a:t>Cost of meeting safety and radiation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Costing methodology: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648072"/>
            <a:ext cx="9144000" cy="6453336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Methodology has been agreed:</a:t>
            </a:r>
          </a:p>
          <a:p>
            <a:pPr lvl="1"/>
            <a:r>
              <a:rPr lang="en-GB" dirty="0" smtClean="0"/>
              <a:t>Develop ‘Project Breakdown Structure’ (PBS)</a:t>
            </a:r>
          </a:p>
          <a:p>
            <a:pPr lvl="1"/>
            <a:r>
              <a:rPr lang="en-GB" dirty="0" smtClean="0"/>
              <a:t>Cost elements at ‘appropriate level’;</a:t>
            </a:r>
          </a:p>
          <a:p>
            <a:pPr lvl="2"/>
            <a:r>
              <a:rPr lang="en-GB" dirty="0" smtClean="0"/>
              <a:t>Could be: </a:t>
            </a:r>
          </a:p>
          <a:p>
            <a:pPr lvl="3"/>
            <a:r>
              <a:rPr lang="en-GB" dirty="0" smtClean="0"/>
              <a:t>Component or system based;</a:t>
            </a:r>
          </a:p>
          <a:p>
            <a:pPr lvl="3"/>
            <a:r>
              <a:rPr lang="en-GB" dirty="0" smtClean="0"/>
              <a:t>Scaled from previous experience of existing equipment</a:t>
            </a:r>
          </a:p>
          <a:p>
            <a:pPr lvl="3"/>
            <a:r>
              <a:rPr lang="en-GB" dirty="0" smtClean="0"/>
              <a:t>Based on a cost model (for magnets, for example)</a:t>
            </a:r>
          </a:p>
          <a:p>
            <a:r>
              <a:rPr lang="en-GB" dirty="0" smtClean="0"/>
              <a:t>Will use CERN costing tool which implements PBS and contains organisational structures (e.g. cost of components, justification, change log)</a:t>
            </a:r>
          </a:p>
          <a:p>
            <a:pPr lvl="1"/>
            <a:r>
              <a:rPr lang="en-GB" dirty="0" smtClean="0"/>
              <a:t>Important: CERN colleagues (P. </a:t>
            </a:r>
            <a:r>
              <a:rPr lang="en-GB" dirty="0" err="1" smtClean="0"/>
              <a:t>Bonal</a:t>
            </a:r>
            <a:r>
              <a:rPr lang="en-GB" dirty="0" smtClean="0"/>
              <a:t> et al) have agreed to modify tool to meet our needs</a:t>
            </a:r>
          </a:p>
          <a:p>
            <a:r>
              <a:rPr lang="en-GB" dirty="0" smtClean="0"/>
              <a:t>Some additional discussion</a:t>
            </a:r>
            <a:br>
              <a:rPr lang="en-GB" dirty="0" smtClean="0"/>
            </a:br>
            <a:r>
              <a:rPr lang="en-GB" dirty="0" smtClean="0"/>
              <a:t>in Steering Group:</a:t>
            </a:r>
          </a:p>
          <a:p>
            <a:pPr lvl="1"/>
            <a:r>
              <a:rPr lang="en-GB" dirty="0" smtClean="0"/>
              <a:t>Have agreed:</a:t>
            </a:r>
          </a:p>
          <a:p>
            <a:pPr lvl="2"/>
            <a:r>
              <a:rPr lang="en-GB" dirty="0" smtClean="0"/>
              <a:t>Iterative approach:</a:t>
            </a:r>
          </a:p>
          <a:p>
            <a:pPr lvl="3"/>
            <a:r>
              <a:rPr lang="en-GB" dirty="0" smtClean="0"/>
              <a:t>Must not wait too long</a:t>
            </a:r>
            <a:br>
              <a:rPr lang="en-GB" dirty="0" smtClean="0"/>
            </a:br>
            <a:r>
              <a:rPr lang="en-GB" dirty="0" smtClean="0"/>
              <a:t>before first site of full cost</a:t>
            </a:r>
          </a:p>
          <a:p>
            <a:pPr lvl="3"/>
            <a:r>
              <a:rPr lang="en-GB" dirty="0" smtClean="0"/>
              <a:t>Concentrate on cost drivers</a:t>
            </a:r>
          </a:p>
          <a:p>
            <a:pPr lvl="1"/>
            <a:r>
              <a:rPr lang="en-GB" dirty="0" smtClean="0"/>
              <a:t>To be discussed:</a:t>
            </a:r>
          </a:p>
          <a:p>
            <a:pPr lvl="2"/>
            <a:r>
              <a:rPr lang="en-GB" dirty="0" smtClean="0"/>
              <a:t>‘Secret or full disclosure’</a:t>
            </a:r>
          </a:p>
          <a:p>
            <a:pPr lvl="3"/>
            <a:r>
              <a:rPr lang="en-GB" dirty="0" smtClean="0"/>
              <a:t>Discuss at CERN costing w/s</a:t>
            </a:r>
            <a:br>
              <a:rPr lang="en-GB" dirty="0" smtClean="0"/>
            </a:br>
            <a:r>
              <a:rPr lang="en-GB" dirty="0" smtClean="0"/>
              <a:t>May 2011</a:t>
            </a:r>
          </a:p>
          <a:p>
            <a:pPr lvl="3"/>
            <a:r>
              <a:rPr lang="en-GB" dirty="0" smtClean="0"/>
              <a:t>Close at IDS-NF meeting at VT</a:t>
            </a:r>
            <a:br>
              <a:rPr lang="en-GB" dirty="0" smtClean="0"/>
            </a:br>
            <a:r>
              <a:rPr lang="en-GB" dirty="0" smtClean="0"/>
              <a:t>17—19 October 2011</a:t>
            </a:r>
          </a:p>
          <a:p>
            <a:pPr lvl="2">
              <a:buNone/>
            </a:pPr>
            <a:r>
              <a:rPr lang="en-GB" dirty="0" smtClean="0"/>
              <a:t>	Some preference for ‘secret’ within</a:t>
            </a:r>
            <a:br>
              <a:rPr lang="en-GB" dirty="0" smtClean="0"/>
            </a:br>
            <a:r>
              <a:rPr lang="en-GB" dirty="0" smtClean="0"/>
              <a:t>SG</a:t>
            </a:r>
          </a:p>
          <a:p>
            <a:pPr lvl="2"/>
            <a:endParaRPr lang="en-GB" dirty="0" smtClean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440" y="3312368"/>
            <a:ext cx="5017664" cy="266429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Costing: organisation: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Ilias Efthymiopoulos (CERN) coordinating development of costing tool (P. </a:t>
            </a:r>
            <a:r>
              <a:rPr lang="en-GB" dirty="0" err="1" smtClean="0"/>
              <a:t>Bonal</a:t>
            </a:r>
            <a:r>
              <a:rPr lang="en-GB" dirty="0" smtClean="0"/>
              <a:t> et al, CERN)</a:t>
            </a:r>
          </a:p>
          <a:p>
            <a:r>
              <a:rPr lang="en-GB" dirty="0" smtClean="0"/>
              <a:t>Coordination of accelerator costing:</a:t>
            </a:r>
          </a:p>
          <a:p>
            <a:pPr lvl="1"/>
            <a:r>
              <a:rPr lang="en-GB" dirty="0" smtClean="0"/>
              <a:t>Neil Bliss (DL) </a:t>
            </a:r>
            <a:r>
              <a:rPr lang="en-GB" dirty="0" smtClean="0">
                <a:sym typeface="Symbol"/>
              </a:rPr>
              <a:t> Ajit Kurup (Imperial, </a:t>
            </a:r>
            <a:r>
              <a:rPr lang="en-GB" dirty="0" err="1" smtClean="0">
                <a:sym typeface="Symbol"/>
              </a:rPr>
              <a:t>EUROnu</a:t>
            </a:r>
            <a:r>
              <a:rPr lang="en-GB" dirty="0" smtClean="0">
                <a:sym typeface="Symbol"/>
              </a:rPr>
              <a:t>)</a:t>
            </a:r>
          </a:p>
          <a:p>
            <a:pPr lvl="2"/>
            <a:r>
              <a:rPr lang="en-GB" dirty="0" smtClean="0">
                <a:sym typeface="Symbol"/>
              </a:rPr>
              <a:t>Working towards Costing Workshop at CERN</a:t>
            </a:r>
          </a:p>
          <a:p>
            <a:pPr lvl="1"/>
            <a:r>
              <a:rPr lang="en-GB" dirty="0" smtClean="0">
                <a:sym typeface="Symbol"/>
              </a:rPr>
              <a:t>NB and AK form focal point:</a:t>
            </a:r>
          </a:p>
          <a:p>
            <a:pPr lvl="2"/>
            <a:r>
              <a:rPr lang="en-GB" dirty="0" smtClean="0">
                <a:sym typeface="Symbol"/>
              </a:rPr>
              <a:t>Interface to CERN costing tool;</a:t>
            </a:r>
          </a:p>
          <a:p>
            <a:pPr lvl="2"/>
            <a:r>
              <a:rPr lang="en-GB" dirty="0" smtClean="0">
                <a:sym typeface="Symbol"/>
              </a:rPr>
              <a:t>Help make costing uniform across subsystems</a:t>
            </a:r>
          </a:p>
          <a:p>
            <a:pPr lvl="2"/>
            <a:r>
              <a:rPr lang="en-GB" dirty="0" smtClean="0">
                <a:sym typeface="Symbol"/>
              </a:rPr>
              <a:t>Will be coming to ‘</a:t>
            </a:r>
            <a:r>
              <a:rPr lang="en-GB" i="1" dirty="0" smtClean="0">
                <a:sym typeface="Symbol"/>
              </a:rPr>
              <a:t>you’</a:t>
            </a:r>
            <a:r>
              <a:rPr lang="en-GB" dirty="0" smtClean="0">
                <a:sym typeface="Symbol"/>
              </a:rPr>
              <a:t> to ask for your help!</a:t>
            </a:r>
          </a:p>
          <a:p>
            <a:r>
              <a:rPr lang="en-GB" dirty="0" smtClean="0">
                <a:sym typeface="Symbol"/>
              </a:rPr>
              <a:t>Coordination of detector costing:</a:t>
            </a:r>
          </a:p>
          <a:p>
            <a:pPr lvl="1"/>
            <a:r>
              <a:rPr lang="en-GB" dirty="0" smtClean="0">
                <a:sym typeface="Symbol"/>
              </a:rPr>
              <a:t>In one sense quite advanced (MINOS is good basis for development of MIND costing);</a:t>
            </a:r>
          </a:p>
          <a:p>
            <a:pPr lvl="1"/>
            <a:r>
              <a:rPr lang="en-GB" dirty="0" smtClean="0">
                <a:sym typeface="Symbol"/>
              </a:rPr>
              <a:t>In another sense requires some effort (near detector concept to be defined)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Timescales, responsibilities, stakeholders: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Factory physics and detectors:</a:t>
            </a:r>
            <a:br>
              <a:rPr lang="en-GB" dirty="0" smtClean="0"/>
            </a:br>
            <a:r>
              <a:rPr lang="en-GB" dirty="0" smtClean="0"/>
              <a:t> IDS-NF IDR and first steps towards the RDR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94456" y="5373216"/>
            <a:ext cx="363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[Really the start of a discussion.]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0"/>
            <a:ext cx="9153526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08333" y="626925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A50021"/>
                </a:solidFill>
              </a:rPr>
              <a:t>?</a:t>
            </a:r>
            <a:endParaRPr lang="en-GB" sz="3200" b="1" dirty="0" err="1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The physics case for the Neutrino Factory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Neutrino detectors for the Neutrino Factory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IDS-NF IDR and first steps towards the RDR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Timescales, responsibilities, stakeholders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67682"/>
            <a:ext cx="4710286" cy="49226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56243"/>
            <a:ext cx="3960440" cy="190886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Responsibilities: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Muon Accelerator Programme</a:t>
            </a:r>
          </a:p>
          <a:p>
            <a:pPr lvl="1"/>
            <a:r>
              <a:rPr lang="en-GB" dirty="0" smtClean="0"/>
              <a:t>IDS-NF part of MAP design programme</a:t>
            </a:r>
          </a:p>
          <a:p>
            <a:r>
              <a:rPr lang="en-GB" dirty="0" smtClean="0"/>
              <a:t>Europe:</a:t>
            </a:r>
          </a:p>
          <a:p>
            <a:pPr lvl="1"/>
            <a:r>
              <a:rPr lang="en-GB" dirty="0" err="1" smtClean="0"/>
              <a:t>EUROnu</a:t>
            </a:r>
            <a:r>
              <a:rPr lang="en-GB" dirty="0" smtClean="0"/>
              <a:t>: </a:t>
            </a:r>
            <a:r>
              <a:rPr lang="en-GB" sz="2400" dirty="0" smtClean="0"/>
              <a:t>[~4 FTEs]</a:t>
            </a:r>
            <a:endParaRPr lang="en-GB" dirty="0" smtClean="0"/>
          </a:p>
          <a:p>
            <a:pPr lvl="2"/>
            <a:r>
              <a:rPr lang="en-GB" dirty="0" smtClean="0"/>
              <a:t>FP7 contract with EC,</a:t>
            </a:r>
            <a:br>
              <a:rPr lang="en-GB" dirty="0" smtClean="0"/>
            </a:br>
            <a:r>
              <a:rPr lang="en-GB" dirty="0" smtClean="0"/>
              <a:t>runs until 31Aug12</a:t>
            </a:r>
          </a:p>
          <a:p>
            <a:pPr lvl="2"/>
            <a:r>
              <a:rPr lang="en-GB" dirty="0" smtClean="0"/>
              <a:t>Final report to include</a:t>
            </a:r>
            <a:br>
              <a:rPr lang="en-GB" dirty="0" smtClean="0"/>
            </a:br>
            <a:r>
              <a:rPr lang="en-GB" dirty="0" smtClean="0"/>
              <a:t>cost estimates for SB, BB, and Neutrino Factory</a:t>
            </a:r>
          </a:p>
          <a:p>
            <a:pPr lvl="1"/>
            <a:r>
              <a:rPr lang="en-GB" dirty="0" smtClean="0"/>
              <a:t>UK Neutrino Factory collaboration</a:t>
            </a:r>
            <a:r>
              <a:rPr lang="en-GB" dirty="0" smtClean="0"/>
              <a:t>: </a:t>
            </a:r>
            <a:r>
              <a:rPr lang="en-GB" sz="2400" dirty="0" smtClean="0"/>
              <a:t>[~7 FTEs]</a:t>
            </a:r>
            <a:endParaRPr lang="en-GB" dirty="0" smtClean="0"/>
          </a:p>
          <a:p>
            <a:pPr lvl="2"/>
            <a:r>
              <a:rPr lang="en-GB" dirty="0" smtClean="0"/>
              <a:t>Present programme runs to 31Mar12</a:t>
            </a:r>
          </a:p>
          <a:p>
            <a:pPr lvl="2"/>
            <a:r>
              <a:rPr lang="en-GB" dirty="0" err="1" smtClean="0"/>
              <a:t>SoI</a:t>
            </a:r>
            <a:r>
              <a:rPr lang="en-GB" dirty="0" smtClean="0"/>
              <a:t> for future of programme was submitted at the end of January</a:t>
            </a:r>
          </a:p>
          <a:p>
            <a:pPr lvl="3"/>
            <a:r>
              <a:rPr lang="en-GB" dirty="0" err="1" smtClean="0"/>
              <a:t>SoI</a:t>
            </a:r>
            <a:r>
              <a:rPr lang="en-GB" dirty="0" smtClean="0"/>
              <a:t> to be evaluated by STFC Accelerator Strategy Board 04Mar11</a:t>
            </a:r>
          </a:p>
          <a:p>
            <a:pPr lvl="3"/>
            <a:r>
              <a:rPr lang="en-GB" dirty="0" smtClean="0"/>
              <a:t>Optimistic that ‘call for proposal’ will follow</a:t>
            </a:r>
          </a:p>
          <a:p>
            <a:r>
              <a:rPr lang="en-GB" dirty="0" smtClean="0"/>
              <a:t>Asia:</a:t>
            </a:r>
          </a:p>
          <a:p>
            <a:pPr lvl="1"/>
            <a:r>
              <a:rPr lang="en-GB" dirty="0" smtClean="0"/>
              <a:t>Contributions from Japan (principally Kyoto, Osaka</a:t>
            </a:r>
            <a:r>
              <a:rPr lang="en-GB" dirty="0" smtClean="0"/>
              <a:t>)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140" y="1556792"/>
            <a:ext cx="34273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Delivering the RDR: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Impact!  At least as large as the ISS reports: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Task of delivering RDR is large!</a:t>
            </a:r>
          </a:p>
          <a:p>
            <a:pPr lvl="1"/>
            <a:r>
              <a:rPr lang="en-GB" dirty="0" smtClean="0"/>
              <a:t>Time to review contributions from the various stakeholders and assess the match to the effort required:</a:t>
            </a:r>
          </a:p>
          <a:p>
            <a:pPr lvl="2"/>
            <a:r>
              <a:rPr lang="en-GB" dirty="0" smtClean="0"/>
              <a:t>Hope to begin this discussion at this meeting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355" y="1196752"/>
            <a:ext cx="4846910" cy="367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6" y="264703"/>
            <a:ext cx="4510488" cy="63045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313" y="264569"/>
            <a:ext cx="4522872" cy="63076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4695" b="15899"/>
          <a:stretch>
            <a:fillRect/>
          </a:stretch>
        </p:blipFill>
        <p:spPr bwMode="auto">
          <a:xfrm>
            <a:off x="138586" y="987046"/>
            <a:ext cx="8866828" cy="48839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Composition of the panel: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8" y="714357"/>
            <a:ext cx="8584162" cy="614364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Chair:</a:t>
            </a:r>
          </a:p>
          <a:p>
            <a:pPr lvl="1"/>
            <a:r>
              <a:rPr lang="en-GB" dirty="0" smtClean="0"/>
              <a:t>Prof. Francis </a:t>
            </a:r>
            <a:r>
              <a:rPr lang="en-GB" dirty="0" err="1" smtClean="0"/>
              <a:t>Halzen</a:t>
            </a:r>
            <a:r>
              <a:rPr lang="en-GB" dirty="0" smtClean="0"/>
              <a:t> (US, Wisconsin) </a:t>
            </a:r>
          </a:p>
          <a:p>
            <a:r>
              <a:rPr lang="en-GB" dirty="0" smtClean="0"/>
              <a:t>Accelerator specialists:</a:t>
            </a:r>
          </a:p>
          <a:p>
            <a:pPr lvl="1"/>
            <a:r>
              <a:rPr lang="en-GB" dirty="0" smtClean="0"/>
              <a:t>Terence Garvey (CH, PSI)</a:t>
            </a:r>
          </a:p>
          <a:p>
            <a:pPr lvl="1"/>
            <a:r>
              <a:rPr lang="en-GB" dirty="0" smtClean="0"/>
              <a:t>David Findlay (UK, STFC/RAL)</a:t>
            </a:r>
          </a:p>
          <a:p>
            <a:pPr lvl="1"/>
            <a:r>
              <a:rPr lang="en-GB" dirty="0" smtClean="0"/>
              <a:t>Philippe Lebrun (CERN) </a:t>
            </a:r>
          </a:p>
          <a:p>
            <a:r>
              <a:rPr lang="en-GB" dirty="0" smtClean="0"/>
              <a:t>Experimental physicists:</a:t>
            </a:r>
          </a:p>
          <a:p>
            <a:pPr lvl="1"/>
            <a:r>
              <a:rPr lang="en-GB" dirty="0" err="1" smtClean="0"/>
              <a:t>Koichiro</a:t>
            </a:r>
            <a:r>
              <a:rPr lang="en-GB" dirty="0" smtClean="0"/>
              <a:t> Nishikawa (JP, KEK)</a:t>
            </a:r>
          </a:p>
          <a:p>
            <a:pPr lvl="1"/>
            <a:r>
              <a:rPr lang="en-GB" dirty="0" smtClean="0"/>
              <a:t>Patrick </a:t>
            </a:r>
            <a:r>
              <a:rPr lang="en-GB" dirty="0" err="1" smtClean="0"/>
              <a:t>Decowski</a:t>
            </a:r>
            <a:r>
              <a:rPr lang="en-GB" dirty="0" smtClean="0"/>
              <a:t> (NL. NIKHEF)</a:t>
            </a:r>
          </a:p>
          <a:p>
            <a:pPr lvl="1"/>
            <a:r>
              <a:rPr lang="en-GB" dirty="0" err="1" smtClean="0"/>
              <a:t>Ewa</a:t>
            </a:r>
            <a:r>
              <a:rPr lang="en-GB" dirty="0" smtClean="0"/>
              <a:t> </a:t>
            </a:r>
            <a:r>
              <a:rPr lang="en-GB" dirty="0" err="1" smtClean="0"/>
              <a:t>Rondio</a:t>
            </a:r>
            <a:r>
              <a:rPr lang="en-GB" dirty="0" smtClean="0"/>
              <a:t> (PL, NSI) </a:t>
            </a:r>
          </a:p>
          <a:p>
            <a:r>
              <a:rPr lang="en-GB" dirty="0" smtClean="0"/>
              <a:t>Theoretical physicists:</a:t>
            </a:r>
          </a:p>
          <a:p>
            <a:pPr lvl="1"/>
            <a:r>
              <a:rPr lang="en-GB" dirty="0" err="1" smtClean="0"/>
              <a:t>Gianluigi</a:t>
            </a:r>
            <a:r>
              <a:rPr lang="en-GB" dirty="0" smtClean="0"/>
              <a:t> </a:t>
            </a:r>
            <a:r>
              <a:rPr lang="en-GB" dirty="0" err="1" smtClean="0"/>
              <a:t>Fogli</a:t>
            </a:r>
            <a:r>
              <a:rPr lang="en-GB" dirty="0" smtClean="0"/>
              <a:t> (IT, INFN/Bari)</a:t>
            </a:r>
          </a:p>
          <a:p>
            <a:pPr lvl="1"/>
            <a:r>
              <a:rPr lang="en-GB" dirty="0" err="1" smtClean="0"/>
              <a:t>Pepe</a:t>
            </a:r>
            <a:r>
              <a:rPr lang="en-GB" dirty="0" smtClean="0"/>
              <a:t> </a:t>
            </a:r>
            <a:r>
              <a:rPr lang="en-GB" dirty="0" err="1" smtClean="0"/>
              <a:t>Bernabeu</a:t>
            </a:r>
            <a:r>
              <a:rPr lang="en-GB" dirty="0" smtClean="0"/>
              <a:t> (ES, Valencia IFIC)</a:t>
            </a:r>
          </a:p>
          <a:p>
            <a:pPr lvl="1"/>
            <a:r>
              <a:rPr lang="en-GB" dirty="0" err="1" smtClean="0"/>
              <a:t>Jukka</a:t>
            </a:r>
            <a:r>
              <a:rPr lang="en-GB" dirty="0" smtClean="0"/>
              <a:t> </a:t>
            </a:r>
            <a:r>
              <a:rPr lang="en-GB" dirty="0" err="1" smtClean="0"/>
              <a:t>Maalampi</a:t>
            </a:r>
            <a:r>
              <a:rPr lang="en-GB" dirty="0" smtClean="0"/>
              <a:t> (FI, </a:t>
            </a:r>
            <a:r>
              <a:rPr lang="en-GB" dirty="0" err="1" smtClean="0"/>
              <a:t>Jyi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5005"/>
            <a:ext cx="8608489" cy="611033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Conclusions: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Factory physics and detectors:</a:t>
            </a:r>
            <a:br>
              <a:rPr lang="en-GB" dirty="0" smtClean="0"/>
            </a:br>
            <a:r>
              <a:rPr lang="en-GB" dirty="0" smtClean="0"/>
              <a:t> IDS-NF IDR and first steps towards the RDR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Driven by scientific imperative to make Neutrino Factory an option for the field</a:t>
            </a:r>
          </a:p>
          <a:p>
            <a:r>
              <a:rPr lang="en-GB" dirty="0" smtClean="0"/>
              <a:t>Interim Design Report in the process of being finalised:</a:t>
            </a:r>
          </a:p>
          <a:p>
            <a:pPr lvl="1"/>
            <a:r>
              <a:rPr lang="en-GB" dirty="0" smtClean="0"/>
              <a:t>Excellent document</a:t>
            </a:r>
          </a:p>
          <a:p>
            <a:pPr lvl="1"/>
            <a:r>
              <a:rPr lang="en-GB" dirty="0" smtClean="0"/>
              <a:t>Important step on the way</a:t>
            </a:r>
          </a:p>
          <a:p>
            <a:pPr lvl="2"/>
            <a:r>
              <a:rPr lang="en-GB" dirty="0" smtClean="0"/>
              <a:t>Much remains to be done to deliver the RDR</a:t>
            </a:r>
          </a:p>
          <a:p>
            <a:r>
              <a:rPr lang="en-GB" dirty="0" smtClean="0"/>
              <a:t>ECFA Neutrino Panel convened to review IDS-NF IDR and </a:t>
            </a:r>
            <a:r>
              <a:rPr lang="en-GB" dirty="0" err="1" smtClean="0"/>
              <a:t>EUROnu</a:t>
            </a:r>
            <a:r>
              <a:rPr lang="en-GB" dirty="0" smtClean="0"/>
              <a:t> mid-term report</a:t>
            </a:r>
          </a:p>
          <a:p>
            <a:pPr lvl="1"/>
            <a:r>
              <a:rPr lang="en-GB" dirty="0" smtClean="0"/>
              <a:t>Potentially an important review:</a:t>
            </a:r>
          </a:p>
          <a:p>
            <a:pPr lvl="2"/>
            <a:r>
              <a:rPr lang="en-GB" dirty="0" smtClean="0"/>
              <a:t>In Europe: CERN Council European Strategy Update will be launched at the EPS meeting in Grenoble</a:t>
            </a:r>
          </a:p>
          <a:p>
            <a:pPr lvl="3"/>
            <a:r>
              <a:rPr lang="en-GB" dirty="0" smtClean="0"/>
              <a:t>Expect Strategy Update process to close at the end of 2012</a:t>
            </a:r>
          </a:p>
          <a:p>
            <a:pPr lvl="3"/>
            <a:r>
              <a:rPr lang="en-GB" dirty="0" smtClean="0"/>
              <a:t>IDR, </a:t>
            </a:r>
            <a:r>
              <a:rPr lang="en-GB" dirty="0" err="1" smtClean="0"/>
              <a:t>EUROnu</a:t>
            </a:r>
            <a:r>
              <a:rPr lang="en-GB" dirty="0" smtClean="0"/>
              <a:t> mid-term (and final) reports </a:t>
            </a:r>
            <a:r>
              <a:rPr lang="en-GB" i="1" dirty="0" smtClean="0"/>
              <a:t>and ECFA Panel’s review</a:t>
            </a:r>
            <a:r>
              <a:rPr lang="en-GB" dirty="0" smtClean="0"/>
              <a:t> likely to be important inputs to this process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great opportunity for the IDS-NF collaboration to take the activity to the next level!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physics case for the Neutrino Factory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Factory physics and detectors: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4556" y="5373216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[Emphasis: what changed since ISS report]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knowledge of parameters: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98645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New data, and new analyses, from MINOS, </a:t>
            </a:r>
            <a:r>
              <a:rPr lang="en-GB" dirty="0" err="1" smtClean="0"/>
              <a:t>KamLAND</a:t>
            </a:r>
            <a:r>
              <a:rPr lang="en-GB" dirty="0" smtClean="0"/>
              <a:t>, SNO, </a:t>
            </a:r>
            <a:r>
              <a:rPr lang="en-GB" dirty="0" err="1" smtClean="0"/>
              <a:t>MiniBOONE</a:t>
            </a:r>
            <a:r>
              <a:rPr lang="en-GB" dirty="0" smtClean="0"/>
              <a:t>, </a:t>
            </a:r>
            <a:r>
              <a:rPr lang="en-GB" dirty="0" err="1" smtClean="0"/>
              <a:t>SuperKamiokande</a:t>
            </a:r>
            <a:r>
              <a:rPr lang="en-GB" dirty="0" smtClean="0"/>
              <a:t>, used in updated global fits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367" y="1484784"/>
            <a:ext cx="6042025" cy="252253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6" y="4108773"/>
            <a:ext cx="3589410" cy="26279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987" y="4098783"/>
            <a:ext cx="2913430" cy="266054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00741" y="4825592"/>
            <a:ext cx="2232248" cy="116955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Improvement in precision with which </a:t>
            </a:r>
            <a:r>
              <a:rPr lang="en-GB" sz="1400" b="1" dirty="0" smtClean="0">
                <a:solidFill>
                  <a:schemeClr val="bg1"/>
                </a:solidFill>
                <a:sym typeface="Symbol"/>
              </a:rPr>
              <a:t></a:t>
            </a:r>
            <a:r>
              <a:rPr lang="en-GB" sz="1400" b="1" i="1" dirty="0" smtClean="0">
                <a:solidFill>
                  <a:schemeClr val="bg1"/>
                </a:solidFill>
                <a:sym typeface="Symbol"/>
              </a:rPr>
              <a:t>m</a:t>
            </a:r>
            <a:r>
              <a:rPr lang="en-GB" sz="1400" b="1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GB" sz="1400" b="1" baseline="-25000" dirty="0" smtClean="0">
                <a:solidFill>
                  <a:schemeClr val="bg1"/>
                </a:solidFill>
                <a:sym typeface="Symbol"/>
              </a:rPr>
              <a:t>31</a:t>
            </a:r>
            <a:r>
              <a:rPr lang="en-GB" sz="1400" b="1" dirty="0" smtClean="0">
                <a:solidFill>
                  <a:schemeClr val="bg1"/>
                </a:solidFill>
                <a:sym typeface="Symbol"/>
              </a:rPr>
              <a:t> (MINOS) and </a:t>
            </a:r>
            <a:r>
              <a:rPr lang="en-GB" sz="1400" b="1" i="1" dirty="0" smtClean="0">
                <a:solidFill>
                  <a:schemeClr val="bg1"/>
                </a:solidFill>
                <a:sym typeface="Symbol"/>
              </a:rPr>
              <a:t>m</a:t>
            </a:r>
            <a:r>
              <a:rPr lang="en-GB" sz="1400" b="1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GB" sz="1400" b="1" baseline="-25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GB" sz="1400" b="1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GB" sz="1400" b="1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en-GB" sz="1400" b="1" dirty="0" err="1" smtClean="0">
                <a:solidFill>
                  <a:schemeClr val="bg1"/>
                </a:solidFill>
                <a:sym typeface="Symbol"/>
              </a:rPr>
              <a:t>KamLAND</a:t>
            </a:r>
            <a:r>
              <a:rPr lang="en-GB" sz="1400" b="1" dirty="0" smtClean="0">
                <a:solidFill>
                  <a:schemeClr val="bg1"/>
                </a:solidFill>
                <a:sym typeface="Symbol"/>
              </a:rPr>
              <a:t>) and known.  Evidence for </a:t>
            </a:r>
            <a:br>
              <a:rPr lang="en-GB" sz="1400" b="1" dirty="0" smtClean="0">
                <a:solidFill>
                  <a:schemeClr val="bg1"/>
                </a:solidFill>
                <a:sym typeface="Symbol"/>
              </a:rPr>
            </a:br>
            <a:r>
              <a:rPr lang="el-GR" sz="1400" b="1" dirty="0" smtClean="0">
                <a:solidFill>
                  <a:schemeClr val="bg1"/>
                </a:solidFill>
                <a:sym typeface="Symbol"/>
              </a:rPr>
              <a:t>θ</a:t>
            </a:r>
            <a:r>
              <a:rPr lang="en-GB" sz="1400" b="1" baseline="-25000" dirty="0" smtClean="0">
                <a:solidFill>
                  <a:schemeClr val="bg1"/>
                </a:solidFill>
                <a:sym typeface="Symbol"/>
              </a:rPr>
              <a:t>13</a:t>
            </a:r>
            <a:r>
              <a:rPr lang="en-GB" sz="1400" b="1" dirty="0" smtClean="0">
                <a:solidFill>
                  <a:schemeClr val="bg1"/>
                </a:solidFill>
                <a:sym typeface="Symbol"/>
              </a:rPr>
              <a:t> &gt; 0 far from compelling.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38" y="2290159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bg1"/>
                </a:solidFill>
              </a:rPr>
              <a:t>Gonzales-Garcia, 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err="1" smtClean="0">
                <a:solidFill>
                  <a:schemeClr val="bg1"/>
                </a:solidFill>
              </a:rPr>
              <a:t>Maltoni</a:t>
            </a:r>
            <a:r>
              <a:rPr lang="en-GB" sz="1600" b="1" dirty="0" smtClean="0">
                <a:solidFill>
                  <a:schemeClr val="bg1"/>
                </a:solidFill>
              </a:rPr>
              <a:t>, </a:t>
            </a:r>
            <a:r>
              <a:rPr lang="en-GB" sz="1600" b="1" dirty="0" err="1" smtClean="0">
                <a:solidFill>
                  <a:schemeClr val="bg1"/>
                </a:solidFill>
              </a:rPr>
              <a:t>Salvado</a:t>
            </a:r>
            <a:r>
              <a:rPr lang="en-GB" sz="1600" b="1" dirty="0" smtClean="0">
                <a:solidFill>
                  <a:schemeClr val="bg1"/>
                </a:solidFill>
              </a:rPr>
              <a:t/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Mezzetto, </a:t>
            </a:r>
            <a:r>
              <a:rPr lang="en-GB" sz="1600" b="1" dirty="0" err="1" smtClean="0">
                <a:solidFill>
                  <a:schemeClr val="bg1"/>
                </a:solidFill>
              </a:rPr>
              <a:t>Schwetz</a:t>
            </a:r>
            <a:endParaRPr lang="en-GB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risk of the incremental approach: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196752"/>
            <a:ext cx="4860032" cy="554461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Present, and near future, experiments that seek to measure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Reactor: D-</a:t>
            </a:r>
            <a:r>
              <a:rPr lang="en-GB" dirty="0" err="1" smtClean="0"/>
              <a:t>Chooz</a:t>
            </a:r>
            <a:r>
              <a:rPr lang="en-GB" dirty="0" smtClean="0"/>
              <a:t>; </a:t>
            </a:r>
            <a:r>
              <a:rPr lang="en-GB" dirty="0" err="1" smtClean="0"/>
              <a:t>Daya</a:t>
            </a:r>
            <a:r>
              <a:rPr lang="en-GB" dirty="0" smtClean="0"/>
              <a:t> Bay; Reno</a:t>
            </a:r>
          </a:p>
          <a:p>
            <a:pPr lvl="1"/>
            <a:r>
              <a:rPr lang="en-GB" dirty="0" smtClean="0"/>
              <a:t>Long-baseline: T2K, NO</a:t>
            </a:r>
            <a:r>
              <a:rPr lang="el-GR" dirty="0" smtClean="0"/>
              <a:t>ν</a:t>
            </a:r>
            <a:r>
              <a:rPr lang="en-GB" dirty="0" smtClean="0"/>
              <a:t>A</a:t>
            </a:r>
          </a:p>
          <a:p>
            <a:r>
              <a:rPr lang="en-GB" dirty="0" smtClean="0"/>
              <a:t>‘Sensitivity plateau’ of ~10</a:t>
            </a:r>
            <a:r>
              <a:rPr lang="en-GB" baseline="30000" dirty="0" smtClean="0"/>
              <a:t>-2</a:t>
            </a:r>
            <a:r>
              <a:rPr lang="en-GB" dirty="0" smtClean="0"/>
              <a:t> reached around 2016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1700213"/>
            <a:r>
              <a:rPr lang="en-GB" dirty="0" smtClean="0"/>
              <a:t>Incremental upgrade programme:</a:t>
            </a:r>
          </a:p>
          <a:p>
            <a:pPr marL="1700213" lvl="1" indent="-342900"/>
            <a:r>
              <a:rPr lang="en-GB" dirty="0" smtClean="0"/>
              <a:t>If sin</a:t>
            </a:r>
            <a:r>
              <a:rPr lang="en-GB" baseline="30000" dirty="0" smtClean="0"/>
              <a:t>2</a:t>
            </a:r>
            <a:r>
              <a:rPr lang="en-GB" dirty="0" smtClean="0"/>
              <a:t>2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~ 0.06 then have potential to discover CPV and mass hierarchy over 30% of parameter space at 90% C.L.</a:t>
            </a:r>
          </a:p>
          <a:p>
            <a:pPr marL="1700213"/>
            <a:r>
              <a:rPr lang="en-GB" dirty="0" smtClean="0"/>
              <a:t>Neutrino Factory required to make discovery and to make detailed measurements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84" y="701842"/>
            <a:ext cx="4044180" cy="32105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93" y="3991404"/>
            <a:ext cx="5392737" cy="2746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3356992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Huber, Lindner, 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err="1" smtClean="0">
                <a:solidFill>
                  <a:schemeClr val="bg1"/>
                </a:solidFill>
              </a:rPr>
              <a:t>Schwetz</a:t>
            </a:r>
            <a:r>
              <a:rPr lang="en-GB" sz="1600" b="1" dirty="0" smtClean="0">
                <a:solidFill>
                  <a:schemeClr val="bg1"/>
                </a:solidFill>
              </a:rPr>
              <a:t>, Winter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case: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156251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Were </a:t>
            </a:r>
            <a:r>
              <a:rPr lang="el-GR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to be shown to be &gt; 0 before start of Neutrino Factory project:</a:t>
            </a:r>
          </a:p>
          <a:p>
            <a:pPr lvl="1"/>
            <a:r>
              <a:rPr lang="en-GB" dirty="0" smtClean="0"/>
              <a:t>Re-optimise present IDS-NF baseline</a:t>
            </a:r>
          </a:p>
          <a:p>
            <a:pPr lvl="1"/>
            <a:r>
              <a:rPr lang="en-GB" dirty="0" smtClean="0"/>
              <a:t>For example; 10 </a:t>
            </a:r>
            <a:r>
              <a:rPr lang="en-GB" dirty="0" err="1" smtClean="0"/>
              <a:t>GeV</a:t>
            </a:r>
            <a:r>
              <a:rPr lang="en-GB" dirty="0" smtClean="0"/>
              <a:t> muon energy serving a single 100 </a:t>
            </a:r>
            <a:r>
              <a:rPr lang="en-GB" dirty="0" err="1" smtClean="0"/>
              <a:t>kTon</a:t>
            </a:r>
            <a:r>
              <a:rPr lang="en-GB" dirty="0" smtClean="0"/>
              <a:t> MIND at a baseline of 2000 km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8957934" cy="32403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086" y="5229200"/>
            <a:ext cx="3213828" cy="15787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Neutrino detectors for the Neutrino Factory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Neutrino Factory physics and detectors: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854556" y="5373216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[Emphasis: what changed since ISS report]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Magnetised Iron Neutrino Detector (MIND):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242661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MIND:</a:t>
            </a:r>
          </a:p>
          <a:p>
            <a:pPr lvl="1"/>
            <a:r>
              <a:rPr lang="en-GB" dirty="0" smtClean="0"/>
              <a:t>Re-optimised sampling: Fe/</a:t>
            </a:r>
            <a:r>
              <a:rPr lang="en-GB" dirty="0" err="1" smtClean="0"/>
              <a:t>Sci</a:t>
            </a:r>
            <a:r>
              <a:rPr lang="en-GB" dirty="0" smtClean="0"/>
              <a:t> = 3 cm/2 cm</a:t>
            </a:r>
          </a:p>
          <a:p>
            <a:pPr lvl="1"/>
            <a:r>
              <a:rPr lang="en-GB" dirty="0" err="1" smtClean="0"/>
              <a:t>Cuboid</a:t>
            </a:r>
            <a:r>
              <a:rPr lang="en-GB" dirty="0" smtClean="0"/>
              <a:t> </a:t>
            </a:r>
            <a:r>
              <a:rPr lang="en-GB" dirty="0" err="1" smtClean="0"/>
              <a:t>emersed</a:t>
            </a:r>
            <a:r>
              <a:rPr lang="en-GB" dirty="0" smtClean="0"/>
              <a:t> in 1 T dipole field</a:t>
            </a:r>
          </a:p>
          <a:p>
            <a:pPr lvl="1"/>
            <a:r>
              <a:rPr lang="en-GB" dirty="0" smtClean="0"/>
              <a:t>Detector mass:</a:t>
            </a:r>
          </a:p>
          <a:p>
            <a:pPr lvl="2"/>
            <a:r>
              <a:rPr lang="en-GB" dirty="0" smtClean="0"/>
              <a:t>Intermediate detector [2000—4000 km]:	100 </a:t>
            </a:r>
            <a:r>
              <a:rPr lang="en-GB" dirty="0" err="1" smtClean="0"/>
              <a:t>kT</a:t>
            </a:r>
            <a:endParaRPr lang="en-GB" dirty="0" smtClean="0"/>
          </a:p>
          <a:p>
            <a:pPr lvl="2"/>
            <a:r>
              <a:rPr lang="en-GB" dirty="0" smtClean="0"/>
              <a:t>Far detector [7000—8000 km]:		  50 </a:t>
            </a:r>
            <a:r>
              <a:rPr lang="en-GB" dirty="0" err="1" smtClean="0"/>
              <a:t>kT</a:t>
            </a:r>
            <a:endParaRPr lang="en-GB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460" y="3038690"/>
            <a:ext cx="6366892" cy="3690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84992" y="620688"/>
            <a:ext cx="1759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bg1"/>
                </a:solidFill>
              </a:rPr>
              <a:t>Cervera, Laing,</a:t>
            </a:r>
            <a:br>
              <a:rPr lang="en-GB" sz="1600" b="1" dirty="0" smtClean="0">
                <a:solidFill>
                  <a:schemeClr val="bg1"/>
                </a:solidFill>
              </a:rPr>
            </a:br>
            <a:r>
              <a:rPr lang="en-GB" sz="1600" b="1" dirty="0" smtClean="0">
                <a:solidFill>
                  <a:schemeClr val="bg1"/>
                </a:solidFill>
              </a:rPr>
              <a:t>Martin-</a:t>
            </a:r>
            <a:r>
              <a:rPr lang="en-GB" sz="1600" b="1" dirty="0" err="1" smtClean="0">
                <a:solidFill>
                  <a:schemeClr val="bg1"/>
                </a:solidFill>
              </a:rPr>
              <a:t>Albo</a:t>
            </a:r>
            <a:r>
              <a:rPr lang="en-GB" sz="1600" b="1" dirty="0" smtClean="0">
                <a:solidFill>
                  <a:schemeClr val="bg1"/>
                </a:solidFill>
              </a:rPr>
              <a:t>, Soler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1367</TotalTime>
  <Words>1554</Words>
  <Application>Microsoft Office PowerPoint</Application>
  <PresentationFormat>On-screen Show (4:3)</PresentationFormat>
  <Paragraphs>279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Theme1</vt:lpstr>
      <vt:lpstr>1_Data-proj-slides</vt:lpstr>
      <vt:lpstr>1_Theme1</vt:lpstr>
      <vt:lpstr>Slides</vt:lpstr>
      <vt:lpstr>Presentation1</vt:lpstr>
      <vt:lpstr>Blank Presentation</vt:lpstr>
      <vt:lpstr>2_Theme1</vt:lpstr>
      <vt:lpstr>3_Theme1</vt:lpstr>
      <vt:lpstr>4_Theme1</vt:lpstr>
      <vt:lpstr>Document</vt:lpstr>
      <vt:lpstr>Equation</vt:lpstr>
      <vt:lpstr> Neutrino Factory physics and detectors;  IDS-NF IDR and first steps towards the RDR</vt:lpstr>
      <vt:lpstr>Acknowledgements:</vt:lpstr>
      <vt:lpstr>Contents:</vt:lpstr>
      <vt:lpstr>The physics case for the Neutrino Factory</vt:lpstr>
      <vt:lpstr>Status of knowledge of parameters:</vt:lpstr>
      <vt:lpstr>The risk of the incremental approach:</vt:lpstr>
      <vt:lpstr>Large θ13 case:</vt:lpstr>
      <vt:lpstr>Neutrino detectors for the Neutrino Factory</vt:lpstr>
      <vt:lpstr>Magnetised Iron Neutrino Detector (MIND):</vt:lpstr>
      <vt:lpstr>MIND: new simulation:</vt:lpstr>
      <vt:lpstr>MIND: new reconstruction:</vt:lpstr>
      <vt:lpstr>MIND: new analysis:</vt:lpstr>
      <vt:lpstr>MIND: background rejection:</vt:lpstr>
      <vt:lpstr>MIND: efficiency:</vt:lpstr>
      <vt:lpstr>IDS-NF baseline 2010-2.0: </vt:lpstr>
      <vt:lpstr>Near detector: motivation:</vt:lpstr>
      <vt:lpstr>Near detector: concept:</vt:lpstr>
      <vt:lpstr>Option A: Scintillating Fibre Tracker </vt:lpstr>
      <vt:lpstr>Option B: High resolution near detector</vt:lpstr>
      <vt:lpstr>Tau/Charm detector</vt:lpstr>
      <vt:lpstr>Near detector workshop:</vt:lpstr>
      <vt:lpstr>Detector planning for RDR:</vt:lpstr>
      <vt:lpstr>IDS-NF IDR and first steps towards the RDR</vt:lpstr>
      <vt:lpstr>Closing the IDR: the next steps:</vt:lpstr>
      <vt:lpstr>Costing the Neutrino Factory:</vt:lpstr>
      <vt:lpstr>Costing methodology:</vt:lpstr>
      <vt:lpstr>Costing: organisation:</vt:lpstr>
      <vt:lpstr>Timescales, responsibilities, stakeholders:</vt:lpstr>
      <vt:lpstr>Slide 29</vt:lpstr>
      <vt:lpstr>Responsibilities:</vt:lpstr>
      <vt:lpstr>Stakeholders:</vt:lpstr>
      <vt:lpstr>Delivering the RDR:</vt:lpstr>
      <vt:lpstr>Slide 33</vt:lpstr>
      <vt:lpstr>Composition of the panel:</vt:lpstr>
      <vt:lpstr>Slide 35</vt:lpstr>
      <vt:lpstr>Conclusions:</vt:lpstr>
      <vt:lpstr>Conclusions: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Neutrino Factory physics and detectors;  IDS-NF IDR and first steps towards the RDR</dc:title>
  <dc:creator>Ken</dc:creator>
  <cp:lastModifiedBy>Ken</cp:lastModifiedBy>
  <cp:revision>44</cp:revision>
  <dcterms:created xsi:type="dcterms:W3CDTF">2011-02-26T16:35:54Z</dcterms:created>
  <dcterms:modified xsi:type="dcterms:W3CDTF">2011-02-28T18:38:15Z</dcterms:modified>
</cp:coreProperties>
</file>