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49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notesSlides/notesSlide7.xml" ContentType="application/vnd.openxmlformats-officedocument.presentationml.notesSlide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notesSlides/notesSlide6.xml" ContentType="application/vnd.openxmlformats-officedocument.presentationml.notesSlide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sldIdLst>
    <p:sldId id="262" r:id="rId2"/>
    <p:sldId id="301" r:id="rId3"/>
    <p:sldId id="303" r:id="rId4"/>
    <p:sldId id="264" r:id="rId5"/>
    <p:sldId id="265" r:id="rId6"/>
    <p:sldId id="298" r:id="rId7"/>
    <p:sldId id="267" r:id="rId8"/>
    <p:sldId id="268" r:id="rId9"/>
    <p:sldId id="269" r:id="rId10"/>
    <p:sldId id="270" r:id="rId11"/>
    <p:sldId id="299" r:id="rId12"/>
    <p:sldId id="272" r:id="rId13"/>
    <p:sldId id="273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80" r:id="rId22"/>
  </p:sldIdLst>
  <p:sldSz cx="9144000" cy="6858000" type="screen4x3"/>
  <p:notesSz cx="6805613" cy="9939338"/>
  <p:custDataLst>
    <p:tags r:id="rId24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000" autoAdjust="0"/>
  </p:normalViewPr>
  <p:slideViewPr>
    <p:cSldViewPr showGuides="1">
      <p:cViewPr varScale="1">
        <p:scale>
          <a:sx n="102" d="100"/>
          <a:sy n="102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CD743-8002-4A26-9799-B3325CD81CDD}" type="datetimeFigureOut">
              <a:rPr kumimoji="1" lang="ja-JP" altLang="en-US" smtClean="0"/>
              <a:pPr/>
              <a:t>2008/7/17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8C4FC-0CBC-412A-9898-33013AAFEA4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is </a:t>
            </a:r>
            <a:r>
              <a:rPr kumimoji="1" lang="en-US" altLang="ja-JP" baseline="0" dirty="0" err="1" smtClean="0"/>
              <a:t>te</a:t>
            </a:r>
            <a:r>
              <a:rPr kumimoji="1" lang="en-US" altLang="ja-JP" baseline="0" dirty="0" smtClean="0"/>
              <a:t> summary of our method. We choose the renormalization scheme following equation. Here, g is renormalized coupling and it depends on L, R/L and a/L.</a:t>
            </a:r>
          </a:p>
          <a:p>
            <a:r>
              <a:rPr kumimoji="1" lang="en-US" altLang="ja-JP" baseline="0" dirty="0" smtClean="0"/>
              <a:t>To see the running of the coupling constant, first we fix the free parameter R/L in renormalization condition. For example 0.25, 0.30,0.35.</a:t>
            </a:r>
          </a:p>
          <a:p>
            <a:r>
              <a:rPr kumimoji="1" lang="en-US" altLang="ja-JP" baseline="0" dirty="0" smtClean="0"/>
              <a:t>Secondly, we take the continuum limit. And L is the …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8C4FC-0CBC-412A-9898-33013AAFEA4E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problem is how to take the continuum limit.   That is basic idea of our work.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8C4FC-0CBC-412A-9898-33013AAFEA4E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Let’s show the Simulation parameters.</a:t>
            </a:r>
            <a:r>
              <a:rPr kumimoji="1" lang="en-US" altLang="ja-JP" baseline="0" dirty="0" smtClean="0"/>
              <a:t> We use PHB alg. The remarkable point is the # of conf. is only 100. We study in both periodic and  twisted </a:t>
            </a:r>
            <a:r>
              <a:rPr kumimoji="1" lang="en-US" altLang="ja-JP" baseline="0" dirty="0" err="1" smtClean="0"/>
              <a:t>b.c</a:t>
            </a:r>
            <a:r>
              <a:rPr kumimoji="1" lang="en-US" altLang="ja-JP" baseline="0" dirty="0" smtClean="0"/>
              <a:t>., however, twisted one is now in progress, so in today’s talk I will introduce the periodic case. And the parameter sets of …is following.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8C4FC-0CBC-412A-9898-33013AAFEA4E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As</a:t>
            </a:r>
            <a:r>
              <a:rPr kumimoji="1" lang="en-US" altLang="ja-JP" baseline="0" dirty="0" smtClean="0"/>
              <a:t> I explained in Basic idea, according to Ref1, these parameter sets give the step scaling in SF scheme. The coupling in SF scheme is constant for s=1 of Set1. Second column is double scale of the first one. It corresponds to the this circle. And the first column of Set2 is there, and so on.</a:t>
            </a:r>
          </a:p>
          <a:p>
            <a:r>
              <a:rPr kumimoji="1" lang="en-US" altLang="ja-JP" baseline="0" dirty="0" smtClean="0"/>
              <a:t>In low energy region, we choose these parameter sets to keep </a:t>
            </a:r>
            <a:r>
              <a:rPr kumimoji="1" lang="en-US" altLang="ja-JP" baseline="0" dirty="0" err="1" smtClean="0"/>
              <a:t>Sommer</a:t>
            </a:r>
            <a:r>
              <a:rPr kumimoji="1" lang="en-US" altLang="ja-JP" baseline="0" dirty="0" smtClean="0"/>
              <a:t> scale constant.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8C4FC-0CBC-412A-9898-33013AAFEA4E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Now I’d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8C4FC-0CBC-412A-9898-33013AAFEA4E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There</a:t>
            </a:r>
            <a:r>
              <a:rPr kumimoji="1" lang="en-US" altLang="ja-JP" baseline="0" dirty="0" smtClean="0"/>
              <a:t> are some condition for r and n. First, we’d like to control the </a:t>
            </a:r>
            <a:r>
              <a:rPr kumimoji="1" lang="en-US" altLang="ja-JP" baseline="0" dirty="0" err="1" smtClean="0"/>
              <a:t>discritization</a:t>
            </a:r>
            <a:r>
              <a:rPr kumimoji="1" lang="en-US" altLang="ja-JP" baseline="0" dirty="0" smtClean="0"/>
              <a:t> error then r should be large.</a:t>
            </a:r>
          </a:p>
          <a:p>
            <a:r>
              <a:rPr kumimoji="1" lang="en-US" altLang="ja-JP" baseline="0" dirty="0" smtClean="0"/>
              <a:t>Second, statistical error should be small, then smaller r or higher n is better. In third condition, we have to avoid over smearing. Then, n should be smaller than R/2. This gives the lower bound of lattice size for each r and n. We found these is optimal choice to satisfy these conditions.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8C4FC-0CBC-412A-9898-33013AAFEA4E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 take a quadratic</a:t>
            </a:r>
            <a:r>
              <a:rPr kumimoji="1" lang="en-US" altLang="ja-JP" baseline="0" dirty="0" smtClean="0"/>
              <a:t> fn. As a fit fn. And f</a:t>
            </a:r>
            <a:r>
              <a:rPr kumimoji="1" lang="en-US" altLang="ja-JP" dirty="0" smtClean="0"/>
              <a:t>rom the data</a:t>
            </a:r>
            <a:r>
              <a:rPr kumimoji="1" lang="en-US" altLang="ja-JP" baseline="0" dirty="0" smtClean="0"/>
              <a:t> graphs, we found these fit range is suitable for each lattice size.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8C4FC-0CBC-412A-9898-33013AAFEA4E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 compare the our numerical results with one-loop results.</a:t>
            </a:r>
            <a:r>
              <a:rPr kumimoji="1" lang="en-US" altLang="ja-JP" baseline="0" dirty="0" smtClean="0"/>
              <a:t> There two couplings are matching in high energy region. But in low energy, there is difference because of higher loop effect.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8C4FC-0CBC-412A-9898-33013AAFEA4E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And</a:t>
            </a:r>
            <a:r>
              <a:rPr kumimoji="1" lang="en-US" altLang="ja-JP" baseline="0" dirty="0" smtClean="0"/>
              <a:t> t</a:t>
            </a:r>
            <a:r>
              <a:rPr kumimoji="1" lang="en-US" altLang="ja-JP" dirty="0" smtClean="0"/>
              <a:t>his is two</a:t>
            </a:r>
            <a:r>
              <a:rPr kumimoji="1" lang="en-US" altLang="ja-JP" baseline="0" dirty="0" smtClean="0"/>
              <a:t> loop result. It is better to match with our result. However, still there is difference in low energy region. It shows the higher loop correction or non-</a:t>
            </a:r>
            <a:r>
              <a:rPr kumimoji="1" lang="en-US" altLang="ja-JP" baseline="0" dirty="0" err="1" smtClean="0"/>
              <a:t>perturbative</a:t>
            </a:r>
            <a:r>
              <a:rPr kumimoji="1" lang="en-US" altLang="ja-JP" baseline="0" dirty="0" smtClean="0"/>
              <a:t> effect.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8C4FC-0CBC-412A-9898-33013AAFEA4E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A2F1400-1ECF-4CD5-9CE0-3A584E6F970A}" type="datetimeFigureOut">
              <a:rPr kumimoji="1" lang="ja-JP" altLang="en-US" smtClean="0"/>
              <a:pPr/>
              <a:t>2008/7/17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  <a:prstGeom prst="rect">
            <a:avLst/>
          </a:prstGeom>
        </p:spPr>
        <p:txBody>
          <a:bodyPr/>
          <a:lstStyle/>
          <a:p>
            <a:fld id="{B71159AF-EF89-431B-9F24-A7441AFF034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8A2F1400-1ECF-4CD5-9CE0-3A584E6F970A}" type="datetimeFigureOut">
              <a:rPr kumimoji="1" lang="ja-JP" altLang="en-US" smtClean="0"/>
              <a:pPr/>
              <a:t>2008/7/17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B71159AF-EF89-431B-9F24-A7441AFF034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8A2F1400-1ECF-4CD5-9CE0-3A584E6F970A}" type="datetimeFigureOut">
              <a:rPr kumimoji="1" lang="ja-JP" altLang="en-US" smtClean="0"/>
              <a:pPr/>
              <a:t>2008/7/17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B71159AF-EF89-431B-9F24-A7441AFF034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8A2F1400-1ECF-4CD5-9CE0-3A584E6F970A}" type="datetimeFigureOut">
              <a:rPr kumimoji="1" lang="ja-JP" altLang="en-US" smtClean="0"/>
              <a:pPr/>
              <a:t>2008/7/17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B71159AF-EF89-431B-9F24-A7441AFF034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8A2F1400-1ECF-4CD5-9CE0-3A584E6F970A}" type="datetimeFigureOut">
              <a:rPr kumimoji="1" lang="ja-JP" altLang="en-US" smtClean="0"/>
              <a:pPr/>
              <a:t>2008/7/17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B71159AF-EF89-431B-9F24-A7441AFF034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8A2F1400-1ECF-4CD5-9CE0-3A584E6F970A}" type="datetimeFigureOut">
              <a:rPr kumimoji="1" lang="ja-JP" altLang="en-US" smtClean="0"/>
              <a:pPr/>
              <a:t>2008/7/17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B71159AF-EF89-431B-9F24-A7441AFF034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8A2F1400-1ECF-4CD5-9CE0-3A584E6F970A}" type="datetimeFigureOut">
              <a:rPr kumimoji="1" lang="ja-JP" altLang="en-US" smtClean="0"/>
              <a:pPr/>
              <a:t>2008/7/17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B71159AF-EF89-431B-9F24-A7441AFF034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2.png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image" Target="../media/image31.png"/><Relationship Id="rId5" Type="http://schemas.openxmlformats.org/officeDocument/2006/relationships/image" Target="../media/image30.emf"/><Relationship Id="rId4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tags" Target="../tags/tag34.xml"/><Relationship Id="rId7" Type="http://schemas.openxmlformats.org/officeDocument/2006/relationships/image" Target="../media/image34.png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image" Target="../media/image33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tags" Target="../tags/tag37.xml"/><Relationship Id="rId7" Type="http://schemas.openxmlformats.org/officeDocument/2006/relationships/image" Target="../media/image24.png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image" Target="../media/image38.png"/><Relationship Id="rId5" Type="http://schemas.openxmlformats.org/officeDocument/2006/relationships/image" Target="../media/image37.emf"/><Relationship Id="rId4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image" Target="../media/image41.png"/><Relationship Id="rId5" Type="http://schemas.openxmlformats.org/officeDocument/2006/relationships/image" Target="../media/image38.png"/><Relationship Id="rId4" Type="http://schemas.openxmlformats.org/officeDocument/2006/relationships/image" Target="../media/image4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image" Target="../media/image41.png"/><Relationship Id="rId5" Type="http://schemas.openxmlformats.org/officeDocument/2006/relationships/image" Target="../media/image38.png"/><Relationship Id="rId4" Type="http://schemas.openxmlformats.org/officeDocument/2006/relationships/image" Target="../media/image4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41.png"/><Relationship Id="rId5" Type="http://schemas.openxmlformats.org/officeDocument/2006/relationships/image" Target="../media/image38.png"/><Relationship Id="rId4" Type="http://schemas.openxmlformats.org/officeDocument/2006/relationships/image" Target="../media/image4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image" Target="../media/image41.png"/><Relationship Id="rId5" Type="http://schemas.openxmlformats.org/officeDocument/2006/relationships/image" Target="../media/image38.png"/><Relationship Id="rId4" Type="http://schemas.openxmlformats.org/officeDocument/2006/relationships/image" Target="../media/image4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image" Target="../media/image41.png"/><Relationship Id="rId5" Type="http://schemas.openxmlformats.org/officeDocument/2006/relationships/image" Target="../media/image38.png"/><Relationship Id="rId4" Type="http://schemas.openxmlformats.org/officeDocument/2006/relationships/image" Target="../media/image4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1.png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image" Target="../media/image38.png"/><Relationship Id="rId5" Type="http://schemas.openxmlformats.org/officeDocument/2006/relationships/image" Target="../media/image46.emf"/><Relationship Id="rId4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1.png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image" Target="../media/image38.png"/><Relationship Id="rId5" Type="http://schemas.openxmlformats.org/officeDocument/2006/relationships/image" Target="../media/image47.emf"/><Relationship Id="rId4" Type="http://schemas.openxmlformats.org/officeDocument/2006/relationships/notesSlide" Target="../notesSlides/notesSlid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13" Type="http://schemas.openxmlformats.org/officeDocument/2006/relationships/image" Target="../media/image9.png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8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7.png"/><Relationship Id="rId5" Type="http://schemas.openxmlformats.org/officeDocument/2006/relationships/tags" Target="../tags/tag6.xm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tags" Target="../tags/tag5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tags" Target="../tags/tag10.xml"/><Relationship Id="rId21" Type="http://schemas.openxmlformats.org/officeDocument/2006/relationships/image" Target="../media/image20.png"/><Relationship Id="rId7" Type="http://schemas.openxmlformats.org/officeDocument/2006/relationships/tags" Target="../tags/tag14.xml"/><Relationship Id="rId12" Type="http://schemas.openxmlformats.org/officeDocument/2006/relationships/notesSlide" Target="../notesSlides/notesSlide2.xml"/><Relationship Id="rId17" Type="http://schemas.openxmlformats.org/officeDocument/2006/relationships/image" Target="../media/image16.png"/><Relationship Id="rId2" Type="http://schemas.openxmlformats.org/officeDocument/2006/relationships/tags" Target="../tags/tag9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12.xml"/><Relationship Id="rId15" Type="http://schemas.openxmlformats.org/officeDocument/2006/relationships/image" Target="../media/image14.png"/><Relationship Id="rId10" Type="http://schemas.openxmlformats.org/officeDocument/2006/relationships/tags" Target="../tags/tag17.xml"/><Relationship Id="rId19" Type="http://schemas.openxmlformats.org/officeDocument/2006/relationships/image" Target="../media/image18.png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tags" Target="../tags/tag21.xml"/><Relationship Id="rId7" Type="http://schemas.openxmlformats.org/officeDocument/2006/relationships/image" Target="../media/image16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22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13" Type="http://schemas.openxmlformats.org/officeDocument/2006/relationships/image" Target="../media/image27.png"/><Relationship Id="rId3" Type="http://schemas.openxmlformats.org/officeDocument/2006/relationships/tags" Target="../tags/tag24.xml"/><Relationship Id="rId7" Type="http://schemas.openxmlformats.org/officeDocument/2006/relationships/slideLayout" Target="../slideLayouts/slideLayout6.xml"/><Relationship Id="rId12" Type="http://schemas.openxmlformats.org/officeDocument/2006/relationships/image" Target="../media/image9.pn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image" Target="../media/image8.png"/><Relationship Id="rId5" Type="http://schemas.openxmlformats.org/officeDocument/2006/relationships/tags" Target="../tags/tag26.xml"/><Relationship Id="rId10" Type="http://schemas.openxmlformats.org/officeDocument/2006/relationships/image" Target="../media/image26.png"/><Relationship Id="rId4" Type="http://schemas.openxmlformats.org/officeDocument/2006/relationships/tags" Target="../tags/tag25.xml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1219200" y="2786058"/>
            <a:ext cx="6858000" cy="1066800"/>
          </a:xfrm>
        </p:spPr>
        <p:txBody>
          <a:bodyPr>
            <a:normAutofit fontScale="90000"/>
          </a:bodyPr>
          <a:lstStyle/>
          <a:p>
            <a:r>
              <a:rPr lang="en-US" altLang="ja-JP" sz="3600" dirty="0" smtClean="0"/>
              <a:t>A new method of calculating the running coupling constant  </a:t>
            </a:r>
            <a:br>
              <a:rPr lang="en-US" altLang="ja-JP" sz="3600" dirty="0" smtClean="0"/>
            </a:br>
            <a:r>
              <a:rPr lang="en-US" altLang="ja-JP" sz="2200" dirty="0" smtClean="0"/>
              <a:t>--- numerical results ---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endParaRPr lang="ja-JP" altLang="en-US" sz="3600" dirty="0" smtClean="0"/>
          </a:p>
        </p:txBody>
      </p:sp>
      <p:sp>
        <p:nvSpPr>
          <p:cNvPr id="3075" name="サブタイトル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Etsuko Itou</a:t>
            </a:r>
          </a:p>
          <a:p>
            <a:r>
              <a:rPr lang="en-US" altLang="ja-JP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(YITP, Kyoto University)</a:t>
            </a:r>
          </a:p>
        </p:txBody>
      </p:sp>
      <p:sp>
        <p:nvSpPr>
          <p:cNvPr id="3076" name="テキスト ボックス 3"/>
          <p:cNvSpPr txBox="1">
            <a:spLocks noChangeArrowheads="1"/>
          </p:cNvSpPr>
          <p:nvPr/>
        </p:nvSpPr>
        <p:spPr bwMode="auto">
          <a:xfrm>
            <a:off x="2286000" y="6215063"/>
            <a:ext cx="4714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/>
              <a:t>Lattice 2008@College of William and Mary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角丸四角形 22"/>
          <p:cNvSpPr/>
          <p:nvPr/>
        </p:nvSpPr>
        <p:spPr>
          <a:xfrm>
            <a:off x="357158" y="785794"/>
            <a:ext cx="6500858" cy="15716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6" name="コンテンツ プレースホルダ 4"/>
          <p:cNvSpPr>
            <a:spLocks noGrp="1"/>
          </p:cNvSpPr>
          <p:nvPr>
            <p:ph sz="quarter" idx="1"/>
          </p:nvPr>
        </p:nvSpPr>
        <p:spPr>
          <a:xfrm>
            <a:off x="600091" y="1071554"/>
            <a:ext cx="6186487" cy="1143000"/>
          </a:xfrm>
        </p:spPr>
        <p:txBody>
          <a:bodyPr/>
          <a:lstStyle/>
          <a:p>
            <a:r>
              <a:rPr lang="en-US" altLang="ja-JP" sz="1800" dirty="0" smtClean="0"/>
              <a:t>Smearing  of link variables</a:t>
            </a:r>
          </a:p>
          <a:p>
            <a:r>
              <a:rPr lang="en-US" altLang="ja-JP" sz="1800" dirty="0" smtClean="0"/>
              <a:t>Interpolation of the </a:t>
            </a:r>
            <a:r>
              <a:rPr lang="en-US" altLang="ja-JP" sz="1800" dirty="0" err="1" smtClean="0"/>
              <a:t>Creutz</a:t>
            </a:r>
            <a:r>
              <a:rPr lang="en-US" altLang="ja-JP" sz="1800" dirty="0" smtClean="0"/>
              <a:t> ratios</a:t>
            </a:r>
          </a:p>
          <a:p>
            <a:r>
              <a:rPr lang="en-US" altLang="ja-JP" sz="1800" dirty="0" smtClean="0"/>
              <a:t>Extrapolation to the continuum limit of the running coupling</a:t>
            </a:r>
            <a:endParaRPr lang="ja-JP" altLang="en-US" sz="1800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 smtClean="0"/>
          </a:p>
        </p:txBody>
      </p:sp>
      <p:sp>
        <p:nvSpPr>
          <p:cNvPr id="11267" name="テキスト ボックス 5"/>
          <p:cNvSpPr txBox="1">
            <a:spLocks noChangeArrowheads="1"/>
          </p:cNvSpPr>
          <p:nvPr/>
        </p:nvSpPr>
        <p:spPr bwMode="auto">
          <a:xfrm>
            <a:off x="500092" y="2928934"/>
            <a:ext cx="828675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3200" dirty="0"/>
              <a:t>APE Smearing of the link </a:t>
            </a:r>
            <a:r>
              <a:rPr lang="en-US" altLang="ja-JP" sz="3200" dirty="0" smtClean="0"/>
              <a:t>variables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                                                   Definition:</a:t>
            </a:r>
            <a:endParaRPr lang="en-US" altLang="ja-JP" dirty="0"/>
          </a:p>
          <a:p>
            <a:endParaRPr lang="ja-JP" altLang="en-US" dirty="0"/>
          </a:p>
        </p:txBody>
      </p:sp>
      <p:pic>
        <p:nvPicPr>
          <p:cNvPr id="11303" name="図 11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786446" y="5500702"/>
            <a:ext cx="91598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04" name="テキスト ボックス 12"/>
          <p:cNvSpPr txBox="1">
            <a:spLocks noChangeArrowheads="1"/>
          </p:cNvSpPr>
          <p:nvPr/>
        </p:nvSpPr>
        <p:spPr bwMode="auto">
          <a:xfrm>
            <a:off x="3656033" y="5140123"/>
            <a:ext cx="31432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 smtClean="0"/>
              <a:t>smearing level           : n</a:t>
            </a:r>
          </a:p>
          <a:p>
            <a:r>
              <a:rPr lang="en-US" altLang="ja-JP" dirty="0" smtClean="0"/>
              <a:t>smearing </a:t>
            </a:r>
            <a:r>
              <a:rPr lang="en-US" altLang="ja-JP" dirty="0"/>
              <a:t>parameter:</a:t>
            </a:r>
            <a:endParaRPr lang="ja-JP" altLang="en-US" dirty="0"/>
          </a:p>
        </p:txBody>
      </p:sp>
      <p:cxnSp>
        <p:nvCxnSpPr>
          <p:cNvPr id="13" name="直線コネクタ 12"/>
          <p:cNvCxnSpPr/>
          <p:nvPr/>
        </p:nvCxnSpPr>
        <p:spPr>
          <a:xfrm rot="5400000">
            <a:off x="357158" y="4714090"/>
            <a:ext cx="185738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1357290" y="4928404"/>
            <a:ext cx="428628" cy="285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V="1">
            <a:off x="785786" y="4285462"/>
            <a:ext cx="428628" cy="285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785786" y="5285594"/>
            <a:ext cx="428628" cy="285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1357290" y="3928272"/>
            <a:ext cx="428628" cy="285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rot="5400000">
            <a:off x="1285852" y="4428338"/>
            <a:ext cx="100013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rot="5400000">
            <a:off x="286514" y="5070486"/>
            <a:ext cx="100013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857224" y="3999710"/>
            <a:ext cx="357190" cy="2143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857224" y="4999842"/>
            <a:ext cx="357190" cy="2143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1355702" y="4285462"/>
            <a:ext cx="357190" cy="2143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1355702" y="5285594"/>
            <a:ext cx="357190" cy="2143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rot="5400000">
            <a:off x="357952" y="4498982"/>
            <a:ext cx="100013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rot="5400000">
            <a:off x="1213620" y="4999048"/>
            <a:ext cx="100013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785786" y="714356"/>
            <a:ext cx="264320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コネクタ 29"/>
          <p:cNvCxnSpPr/>
          <p:nvPr/>
        </p:nvCxnSpPr>
        <p:spPr>
          <a:xfrm rot="5400000">
            <a:off x="786580" y="4784734"/>
            <a:ext cx="100013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01" name="テキスト ボックス 8"/>
          <p:cNvSpPr txBox="1">
            <a:spLocks noChangeArrowheads="1"/>
          </p:cNvSpPr>
          <p:nvPr/>
        </p:nvSpPr>
        <p:spPr bwMode="auto">
          <a:xfrm>
            <a:off x="857245" y="500054"/>
            <a:ext cx="2928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3200" dirty="0"/>
              <a:t>Technical steps</a:t>
            </a:r>
            <a:endParaRPr lang="ja-JP" altLang="en-US" sz="3200" dirty="0"/>
          </a:p>
        </p:txBody>
      </p:sp>
      <p:pic>
        <p:nvPicPr>
          <p:cNvPr id="33" name="図 32" descr="txp_fig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2303003" y="4293992"/>
            <a:ext cx="6827236" cy="5463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286380" y="214290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definition </a:t>
            </a:r>
            <a:r>
              <a:rPr lang="en-US" altLang="ja-JP" dirty="0" smtClean="0"/>
              <a:t> </a:t>
            </a:r>
            <a:r>
              <a:rPr lang="en-US" altLang="ja-JP" dirty="0" smtClean="0"/>
              <a:t>: 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214282" y="4416448"/>
          <a:ext cx="46910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769"/>
                <a:gridCol w="1172769"/>
                <a:gridCol w="1172769"/>
                <a:gridCol w="1172769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r=0.25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r=0.30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r=0.35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n=1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L</a:t>
                      </a:r>
                      <a:r>
                        <a:rPr kumimoji="1" lang="en-US" altLang="ja-JP" sz="1400" dirty="0" smtClean="0"/>
                        <a:t>0</a:t>
                      </a:r>
                      <a:r>
                        <a:rPr kumimoji="1" lang="en-US" altLang="ja-JP" dirty="0" smtClean="0"/>
                        <a:t>/a &gt;10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/a &gt;8.3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L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1" lang="en-US" altLang="ja-JP" dirty="0" smtClean="0"/>
                        <a:t>/a &gt;7.1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n=2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L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1" lang="en-US" altLang="ja-JP" dirty="0" smtClean="0"/>
                        <a:t>/a &gt;18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L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1" lang="en-US" altLang="ja-JP" dirty="0" smtClean="0"/>
                        <a:t>/a &gt;15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L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1" lang="en-US" altLang="ja-JP" dirty="0" smtClean="0"/>
                        <a:t>/a &gt;12.8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n=3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L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1" lang="en-US" altLang="ja-JP" dirty="0" smtClean="0"/>
                        <a:t>/a &gt;26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L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1" lang="en-US" altLang="ja-JP" dirty="0" smtClean="0"/>
                        <a:t>/a &gt;21.6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L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1" lang="en-US" altLang="ja-JP" dirty="0" smtClean="0"/>
                        <a:t>/a &gt;18.5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7"/>
          <p:cNvSpPr txBox="1">
            <a:spLocks noChangeArrowheads="1"/>
          </p:cNvSpPr>
          <p:nvPr/>
        </p:nvSpPr>
        <p:spPr bwMode="auto">
          <a:xfrm>
            <a:off x="1071538" y="6072206"/>
            <a:ext cx="3214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/>
              <a:t>Table: The lower bound for </a:t>
            </a:r>
            <a:r>
              <a:rPr lang="en-US" altLang="ja-JP" dirty="0" smtClean="0"/>
              <a:t>L</a:t>
            </a:r>
            <a:r>
              <a:rPr lang="en-US" altLang="ja-JP" sz="1400" dirty="0" smtClean="0">
                <a:solidFill>
                  <a:prstClr val="black"/>
                </a:solidFill>
              </a:rPr>
              <a:t>0</a:t>
            </a:r>
            <a:r>
              <a:rPr lang="en-US" altLang="ja-JP" dirty="0" smtClean="0"/>
              <a:t>/a</a:t>
            </a:r>
            <a:endParaRPr lang="ja-JP" altLang="en-US" dirty="0"/>
          </a:p>
        </p:txBody>
      </p:sp>
      <p:pic>
        <p:nvPicPr>
          <p:cNvPr id="7" name="図 6" descr="SmearPlot_L18_beta6.3831.ep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5784" y="898763"/>
            <a:ext cx="4946810" cy="3530369"/>
          </a:xfrm>
          <a:prstGeom prst="rect">
            <a:avLst/>
          </a:prstGeom>
        </p:spPr>
      </p:pic>
      <p:sp>
        <p:nvSpPr>
          <p:cNvPr id="11" name="コンテンツ プレースホルダ 10"/>
          <p:cNvSpPr>
            <a:spLocks noGrp="1"/>
          </p:cNvSpPr>
          <p:nvPr>
            <p:ph sz="quarter" idx="1"/>
          </p:nvPr>
        </p:nvSpPr>
        <p:spPr>
          <a:xfrm>
            <a:off x="142844" y="785794"/>
            <a:ext cx="4757742" cy="2928958"/>
          </a:xfrm>
        </p:spPr>
        <p:txBody>
          <a:bodyPr>
            <a:normAutofit lnSpcReduction="10000"/>
          </a:bodyPr>
          <a:lstStyle/>
          <a:p>
            <a:r>
              <a:rPr kumimoji="1" lang="en-US" altLang="ja-JP" sz="1800" dirty="0" err="1" smtClean="0"/>
              <a:t>Discretization</a:t>
            </a:r>
            <a:r>
              <a:rPr kumimoji="1" lang="en-US" altLang="ja-JP" sz="1800" dirty="0" smtClean="0"/>
              <a:t> error should be controlled </a:t>
            </a:r>
          </a:p>
          <a:p>
            <a:pPr>
              <a:buNone/>
            </a:pPr>
            <a:r>
              <a:rPr lang="en-US" altLang="ja-JP" sz="1800" dirty="0" smtClean="0"/>
              <a:t>                       larger r </a:t>
            </a:r>
          </a:p>
          <a:p>
            <a:endParaRPr lang="en-US" altLang="ja-JP" sz="1800" dirty="0" smtClean="0"/>
          </a:p>
          <a:p>
            <a:r>
              <a:rPr kumimoji="1" lang="en-US" altLang="ja-JP" sz="1800" dirty="0" smtClean="0"/>
              <a:t>Noise (statistical error) should be small</a:t>
            </a:r>
          </a:p>
          <a:p>
            <a:pPr>
              <a:buNone/>
            </a:pPr>
            <a:r>
              <a:rPr lang="en-US" altLang="ja-JP" sz="1800" dirty="0" smtClean="0"/>
              <a:t>                       smaller r or higher n</a:t>
            </a:r>
          </a:p>
          <a:p>
            <a:endParaRPr lang="en-US" altLang="ja-JP" sz="1800" dirty="0" smtClean="0"/>
          </a:p>
          <a:p>
            <a:r>
              <a:rPr kumimoji="1" lang="en-US" altLang="ja-JP" sz="1800" dirty="0" err="1" smtClean="0"/>
              <a:t>Oversmearing</a:t>
            </a:r>
            <a:r>
              <a:rPr kumimoji="1" lang="en-US" altLang="ja-JP" sz="1800" dirty="0" smtClean="0"/>
              <a:t> should be avoided</a:t>
            </a:r>
          </a:p>
          <a:p>
            <a:pPr>
              <a:buNone/>
            </a:pPr>
            <a:r>
              <a:rPr lang="en-US" altLang="ja-JP" sz="1800" dirty="0" smtClean="0"/>
              <a:t>                       n should be smaller than R/2,</a:t>
            </a:r>
            <a:br>
              <a:rPr lang="en-US" altLang="ja-JP" sz="1800" dirty="0" smtClean="0"/>
            </a:br>
            <a:r>
              <a:rPr lang="en-US" altLang="ja-JP" sz="1800" dirty="0" smtClean="0"/>
              <a:t>               </a:t>
            </a:r>
          </a:p>
          <a:p>
            <a:pPr>
              <a:buNone/>
            </a:pPr>
            <a:endParaRPr kumimoji="1" lang="ja-JP" altLang="en-US" sz="1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7158" y="142852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Conditions </a:t>
            </a:r>
            <a:r>
              <a:rPr kumimoji="1" lang="en-US" altLang="ja-JP" sz="2400" dirty="0" smtClean="0"/>
              <a:t>for good choice of r and n</a:t>
            </a:r>
            <a:endParaRPr kumimoji="1" lang="ja-JP" altLang="en-US" sz="2400" dirty="0"/>
          </a:p>
        </p:txBody>
      </p:sp>
      <p:pic>
        <p:nvPicPr>
          <p:cNvPr id="14" name="図 13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6500826" y="285728"/>
            <a:ext cx="1723573" cy="357621"/>
          </a:xfrm>
          <a:prstGeom prst="rect">
            <a:avLst/>
          </a:prstGeom>
        </p:spPr>
      </p:pic>
      <p:pic>
        <p:nvPicPr>
          <p:cNvPr id="10" name="図 9" descr="txp_fig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lum/>
          </a:blip>
          <a:stretch>
            <a:fillRect/>
          </a:stretch>
        </p:blipFill>
        <p:spPr>
          <a:xfrm>
            <a:off x="1714480" y="3429000"/>
            <a:ext cx="1892361" cy="252492"/>
          </a:xfrm>
          <a:prstGeom prst="rect">
            <a:avLst/>
          </a:prstGeom>
        </p:spPr>
      </p:pic>
      <p:sp>
        <p:nvSpPr>
          <p:cNvPr id="13" name="円/楕円 12"/>
          <p:cNvSpPr/>
          <p:nvPr/>
        </p:nvSpPr>
        <p:spPr>
          <a:xfrm>
            <a:off x="5286380" y="3214686"/>
            <a:ext cx="714380" cy="71438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矢印コネクタ 15"/>
          <p:cNvCxnSpPr/>
          <p:nvPr/>
        </p:nvCxnSpPr>
        <p:spPr>
          <a:xfrm rot="16200000" flipV="1">
            <a:off x="5500694" y="4286256"/>
            <a:ext cx="928694" cy="21431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5929322" y="4929198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Oversmearing</a:t>
            </a:r>
            <a:endParaRPr kumimoji="1" lang="en-US" altLang="ja-JP" dirty="0" smtClean="0"/>
          </a:p>
          <a:p>
            <a:r>
              <a:rPr lang="en-US" altLang="ja-JP" dirty="0" smtClean="0"/>
              <a:t>for n=1,2</a:t>
            </a:r>
            <a:endParaRPr kumimoji="1" lang="ja-JP" altLang="en-US" dirty="0"/>
          </a:p>
        </p:txBody>
      </p:sp>
      <p:sp>
        <p:nvSpPr>
          <p:cNvPr id="15" name="右矢印 14"/>
          <p:cNvSpPr/>
          <p:nvPr/>
        </p:nvSpPr>
        <p:spPr>
          <a:xfrm>
            <a:off x="714348" y="1214422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矢印 17"/>
          <p:cNvSpPr/>
          <p:nvPr/>
        </p:nvSpPr>
        <p:spPr>
          <a:xfrm>
            <a:off x="714348" y="2214554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>
            <a:off x="714348" y="3214686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5786446" y="4857760"/>
            <a:ext cx="1785950" cy="7143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429256" y="585789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Optimal choice!!</a:t>
            </a:r>
            <a:endParaRPr kumimoji="1" lang="ja-JP" altLang="en-US" dirty="0"/>
          </a:p>
        </p:txBody>
      </p:sp>
      <p:sp>
        <p:nvSpPr>
          <p:cNvPr id="22" name="円/楕円 21"/>
          <p:cNvSpPr/>
          <p:nvPr/>
        </p:nvSpPr>
        <p:spPr>
          <a:xfrm>
            <a:off x="5429256" y="5715016"/>
            <a:ext cx="1714512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矢印コネクタ 23"/>
          <p:cNvCxnSpPr/>
          <p:nvPr/>
        </p:nvCxnSpPr>
        <p:spPr>
          <a:xfrm rot="10800000">
            <a:off x="3571868" y="5000636"/>
            <a:ext cx="1928826" cy="92869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円/楕円 24"/>
          <p:cNvSpPr/>
          <p:nvPr/>
        </p:nvSpPr>
        <p:spPr>
          <a:xfrm>
            <a:off x="2571736" y="4786322"/>
            <a:ext cx="928694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5286380" y="142852"/>
            <a:ext cx="3143272" cy="5715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テキスト ボックス 2"/>
          <p:cNvSpPr txBox="1">
            <a:spLocks noChangeArrowheads="1"/>
          </p:cNvSpPr>
          <p:nvPr/>
        </p:nvSpPr>
        <p:spPr bwMode="auto">
          <a:xfrm>
            <a:off x="571500" y="428625"/>
            <a:ext cx="7643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dirty="0"/>
              <a:t>Interpolation </a:t>
            </a:r>
            <a:r>
              <a:rPr lang="en-US" altLang="ja-JP" sz="2400" dirty="0" smtClean="0"/>
              <a:t>of the </a:t>
            </a:r>
            <a:r>
              <a:rPr lang="en-US" altLang="ja-JP" sz="2400" dirty="0" err="1" smtClean="0"/>
              <a:t>Creutz</a:t>
            </a:r>
            <a:r>
              <a:rPr lang="en-US" altLang="ja-JP" sz="2400" dirty="0" smtClean="0"/>
              <a:t> ratios </a:t>
            </a:r>
            <a:endParaRPr lang="en-US" altLang="ja-JP" sz="2400" dirty="0"/>
          </a:p>
        </p:txBody>
      </p:sp>
      <p:sp>
        <p:nvSpPr>
          <p:cNvPr id="13315" name="テキスト ボックス 4"/>
          <p:cNvSpPr txBox="1">
            <a:spLocks noChangeArrowheads="1"/>
          </p:cNvSpPr>
          <p:nvPr/>
        </p:nvSpPr>
        <p:spPr bwMode="auto">
          <a:xfrm>
            <a:off x="142844" y="2148480"/>
            <a:ext cx="15001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/>
              <a:t>Fit </a:t>
            </a:r>
            <a:r>
              <a:rPr lang="en-US" altLang="ja-JP" dirty="0" smtClean="0"/>
              <a:t>function :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Fit ranges :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1472" y="928670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To obtain the value of the </a:t>
            </a:r>
            <a:r>
              <a:rPr kumimoji="1" lang="en-US" altLang="ja-JP" dirty="0" err="1" smtClean="0"/>
              <a:t>Creutz</a:t>
            </a:r>
            <a:r>
              <a:rPr kumimoji="1" lang="en-US" altLang="ja-JP" dirty="0" smtClean="0"/>
              <a:t> ratios for </a:t>
            </a:r>
            <a:r>
              <a:rPr kumimoji="1" lang="en-US" altLang="ja-JP" dirty="0" err="1" smtClean="0"/>
              <a:t>noninteger</a:t>
            </a:r>
            <a:r>
              <a:rPr kumimoji="1" lang="en-US" altLang="ja-JP" dirty="0" smtClean="0"/>
              <a:t> R, we have to interpolate them.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Ex)</a:t>
            </a:r>
            <a:endParaRPr kumimoji="1" lang="ja-JP" altLang="en-US" dirty="0"/>
          </a:p>
        </p:txBody>
      </p:sp>
      <p:sp>
        <p:nvSpPr>
          <p:cNvPr id="10" name="右矢印 9"/>
          <p:cNvSpPr/>
          <p:nvPr/>
        </p:nvSpPr>
        <p:spPr>
          <a:xfrm>
            <a:off x="3643306" y="1571612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142842" y="3262012"/>
          <a:ext cx="414340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365"/>
                <a:gridCol w="943365"/>
                <a:gridCol w="1201992"/>
                <a:gridCol w="10546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</a:t>
                      </a:r>
                      <a:r>
                        <a:rPr kumimoji="1" lang="en-US" altLang="ja-JP" sz="1200" dirty="0" smtClean="0"/>
                        <a:t>0</a:t>
                      </a:r>
                      <a:r>
                        <a:rPr kumimoji="1" lang="en-US" altLang="ja-JP" dirty="0" smtClean="0"/>
                        <a:t>/a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R+1/2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R min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R max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3.6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4.2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4.8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5.4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6.0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7.2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図 12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1145842" y="1545482"/>
            <a:ext cx="2254867" cy="306259"/>
          </a:xfrm>
          <a:prstGeom prst="rect">
            <a:avLst/>
          </a:prstGeom>
        </p:spPr>
      </p:pic>
      <p:pic>
        <p:nvPicPr>
          <p:cNvPr id="14" name="図 13" descr="txp_fig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lum/>
          </a:blip>
          <a:stretch>
            <a:fillRect/>
          </a:stretch>
        </p:blipFill>
        <p:spPr>
          <a:xfrm>
            <a:off x="4281316" y="1555297"/>
            <a:ext cx="1914864" cy="312028"/>
          </a:xfrm>
          <a:prstGeom prst="rect">
            <a:avLst/>
          </a:prstGeom>
        </p:spPr>
      </p:pic>
      <p:pic>
        <p:nvPicPr>
          <p:cNvPr id="11" name="図 10" descr="PlotInterpol_r0.30_L16_beta6.5700.eps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00496" y="2857496"/>
            <a:ext cx="5072531" cy="3620092"/>
          </a:xfrm>
          <a:prstGeom prst="rect">
            <a:avLst/>
          </a:prstGeom>
        </p:spPr>
      </p:pic>
      <p:pic>
        <p:nvPicPr>
          <p:cNvPr id="16" name="図 15" descr="txp_fig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lum/>
          </a:blip>
          <a:stretch>
            <a:fillRect/>
          </a:stretch>
        </p:blipFill>
        <p:spPr>
          <a:xfrm>
            <a:off x="1454486" y="2158644"/>
            <a:ext cx="6617976" cy="341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ContinLimit_r0.30_Nsmr_1.ep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5852" y="1714488"/>
            <a:ext cx="6518012" cy="4651683"/>
          </a:xfrm>
          <a:prstGeom prst="rect">
            <a:avLst/>
          </a:prstGeom>
        </p:spPr>
      </p:pic>
      <p:sp>
        <p:nvSpPr>
          <p:cNvPr id="14338" name="テキスト ボックス 1"/>
          <p:cNvSpPr txBox="1">
            <a:spLocks noChangeArrowheads="1"/>
          </p:cNvSpPr>
          <p:nvPr/>
        </p:nvSpPr>
        <p:spPr bwMode="auto">
          <a:xfrm>
            <a:off x="571500" y="357188"/>
            <a:ext cx="77152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dirty="0"/>
              <a:t>Extrapolation </a:t>
            </a:r>
            <a:r>
              <a:rPr lang="en-US" altLang="ja-JP" sz="2400" dirty="0" smtClean="0"/>
              <a:t>to the </a:t>
            </a:r>
            <a:r>
              <a:rPr lang="en-US" altLang="ja-JP" sz="2400" dirty="0"/>
              <a:t>continuum limit of the running coupling</a:t>
            </a:r>
            <a:endParaRPr lang="ja-JP" altLang="en-US" sz="2400" dirty="0"/>
          </a:p>
          <a:p>
            <a:endParaRPr lang="ja-JP" altLang="en-US" sz="2400" dirty="0"/>
          </a:p>
        </p:txBody>
      </p:sp>
      <p:sp>
        <p:nvSpPr>
          <p:cNvPr id="14340" name="テキスト ボックス 3"/>
          <p:cNvSpPr txBox="1">
            <a:spLocks noChangeArrowheads="1"/>
          </p:cNvSpPr>
          <p:nvPr/>
        </p:nvSpPr>
        <p:spPr bwMode="auto">
          <a:xfrm>
            <a:off x="1285875" y="1000107"/>
            <a:ext cx="1357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/>
              <a:t>Fit function: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57224" y="2110079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Set 1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pic>
        <p:nvPicPr>
          <p:cNvPr id="10" name="図 9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1500166" y="3714752"/>
            <a:ext cx="374332" cy="336899"/>
          </a:xfrm>
          <a:prstGeom prst="rect">
            <a:avLst/>
          </a:prstGeom>
        </p:spPr>
      </p:pic>
      <p:pic>
        <p:nvPicPr>
          <p:cNvPr id="11" name="図 10" descr="txp_fig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lum/>
          </a:blip>
          <a:stretch>
            <a:fillRect/>
          </a:stretch>
        </p:blipFill>
        <p:spPr>
          <a:xfrm>
            <a:off x="4643438" y="6038483"/>
            <a:ext cx="500066" cy="319475"/>
          </a:xfrm>
          <a:prstGeom prst="rect">
            <a:avLst/>
          </a:prstGeom>
        </p:spPr>
      </p:pic>
      <p:pic>
        <p:nvPicPr>
          <p:cNvPr id="13" name="図 12" descr="txp_fig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lum/>
          </a:blip>
          <a:stretch>
            <a:fillRect/>
          </a:stretch>
        </p:blipFill>
        <p:spPr>
          <a:xfrm>
            <a:off x="2606381" y="926197"/>
            <a:ext cx="2225641" cy="439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0Periodic_RunCoupl_r0.30_Nsmr_1.ep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140" y="1214422"/>
            <a:ext cx="6106104" cy="4357718"/>
          </a:xfrm>
          <a:prstGeom prst="rect">
            <a:avLst/>
          </a:prstGeom>
        </p:spPr>
      </p:pic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4.Results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5500694" y="1785926"/>
            <a:ext cx="857256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72132" y="214311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Set1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357818" y="2285992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1214414" y="3071810"/>
            <a:ext cx="374332" cy="336899"/>
          </a:xfrm>
          <a:prstGeom prst="rect">
            <a:avLst/>
          </a:prstGeom>
        </p:spPr>
      </p:pic>
      <p:pic>
        <p:nvPicPr>
          <p:cNvPr id="9" name="図 8" descr="txp_fig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4071934" y="5286388"/>
            <a:ext cx="463103" cy="25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1Periodic_RunCoupl_r0.30_Nsmr_1.ep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1214422"/>
            <a:ext cx="6106104" cy="4357718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5500694" y="1857364"/>
            <a:ext cx="857256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72132" y="205953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2"/>
                </a:solidFill>
              </a:rPr>
              <a:t>Set1</a:t>
            </a:r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Set2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357818" y="2500306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357818" y="2214554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1214414" y="3071810"/>
            <a:ext cx="374332" cy="336899"/>
          </a:xfrm>
          <a:prstGeom prst="rect">
            <a:avLst/>
          </a:prstGeom>
        </p:spPr>
      </p:pic>
      <p:pic>
        <p:nvPicPr>
          <p:cNvPr id="9" name="図 8" descr="txp_fig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4071934" y="5286388"/>
            <a:ext cx="463103" cy="25500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3500430" y="5643578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parameter </a:t>
            </a:r>
            <a:r>
              <a:rPr lang="en-US" dirty="0" smtClean="0"/>
              <a:t>set to give step scaling in SF scheme also gives step scaling in our scheme!</a:t>
            </a:r>
            <a:endParaRPr kumimoji="1" lang="ja-JP" altLang="en-US" dirty="0"/>
          </a:p>
        </p:txBody>
      </p:sp>
      <p:sp>
        <p:nvSpPr>
          <p:cNvPr id="11" name="円/楕円 10"/>
          <p:cNvSpPr/>
          <p:nvPr/>
        </p:nvSpPr>
        <p:spPr>
          <a:xfrm>
            <a:off x="5000628" y="4286256"/>
            <a:ext cx="357190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/>
          <p:cNvCxnSpPr/>
          <p:nvPr/>
        </p:nvCxnSpPr>
        <p:spPr>
          <a:xfrm rot="16200000" flipV="1">
            <a:off x="4822033" y="5107793"/>
            <a:ext cx="928694" cy="142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角丸四角形 13"/>
          <p:cNvSpPr/>
          <p:nvPr/>
        </p:nvSpPr>
        <p:spPr>
          <a:xfrm>
            <a:off x="3428992" y="5643578"/>
            <a:ext cx="5072098" cy="7143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2Periodic_RunCoupl_r0.30_Nsmr_1.ep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1214422"/>
            <a:ext cx="6106104" cy="4357718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5500694" y="1857364"/>
            <a:ext cx="857256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72132" y="2059536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2"/>
                </a:solidFill>
              </a:rPr>
              <a:t>Set1,2</a:t>
            </a:r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Set3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357818" y="2500306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357818" y="2214554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1214414" y="3071810"/>
            <a:ext cx="374332" cy="336899"/>
          </a:xfrm>
          <a:prstGeom prst="rect">
            <a:avLst/>
          </a:prstGeom>
        </p:spPr>
      </p:pic>
      <p:pic>
        <p:nvPicPr>
          <p:cNvPr id="9" name="図 8" descr="txp_fig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4071934" y="5286388"/>
            <a:ext cx="463103" cy="25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3Periodic_RunCoupl_r0.30_Nsmr_1.ep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1214422"/>
            <a:ext cx="6106104" cy="4357718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5500694" y="1857364"/>
            <a:ext cx="857256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72132" y="205953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2"/>
                </a:solidFill>
              </a:rPr>
              <a:t>Set1 - 3</a:t>
            </a:r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Set4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357818" y="2500306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357818" y="2214554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1214414" y="3071810"/>
            <a:ext cx="374332" cy="336899"/>
          </a:xfrm>
          <a:prstGeom prst="rect">
            <a:avLst/>
          </a:prstGeom>
        </p:spPr>
      </p:pic>
      <p:pic>
        <p:nvPicPr>
          <p:cNvPr id="9" name="図 8" descr="txp_fig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4071934" y="5286388"/>
            <a:ext cx="463103" cy="25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4Periodic_RunCoupl_r0.30_Nsmr_1.ep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1214422"/>
            <a:ext cx="6106104" cy="4357718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5500694" y="1857364"/>
            <a:ext cx="857256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72132" y="205953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2"/>
                </a:solidFill>
              </a:rPr>
              <a:t>Set1 -4</a:t>
            </a:r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Set5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357818" y="2500306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357818" y="2214554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1214414" y="3071810"/>
            <a:ext cx="374332" cy="336899"/>
          </a:xfrm>
          <a:prstGeom prst="rect">
            <a:avLst/>
          </a:prstGeom>
        </p:spPr>
      </p:pic>
      <p:pic>
        <p:nvPicPr>
          <p:cNvPr id="9" name="図 8" descr="txp_fig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4071934" y="5286388"/>
            <a:ext cx="463103" cy="25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5Periodic_RunCoupl_r0.30_Nsmr_1.ep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662" y="1214422"/>
            <a:ext cx="6106104" cy="4357718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5286380" y="1643050"/>
            <a:ext cx="1285884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5000628" y="2070090"/>
            <a:ext cx="642942" cy="158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5786446" y="1857364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 loop</a:t>
            </a:r>
          </a:p>
          <a:p>
            <a:r>
              <a:rPr lang="en-US" altLang="ja-JP" dirty="0" smtClean="0">
                <a:solidFill>
                  <a:schemeClr val="tx2"/>
                </a:solidFill>
              </a:rPr>
              <a:t>MC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429256" y="2285992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1214414" y="3071810"/>
            <a:ext cx="374332" cy="336899"/>
          </a:xfrm>
          <a:prstGeom prst="rect">
            <a:avLst/>
          </a:prstGeom>
        </p:spPr>
      </p:pic>
      <p:pic>
        <p:nvPicPr>
          <p:cNvPr id="11" name="図 10" descr="txp_fig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lum/>
          </a:blip>
          <a:stretch>
            <a:fillRect/>
          </a:stretch>
        </p:blipFill>
        <p:spPr>
          <a:xfrm>
            <a:off x="4071934" y="5286388"/>
            <a:ext cx="463103" cy="25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7" y="471488"/>
            <a:ext cx="8843991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8738" y="2786058"/>
            <a:ext cx="223881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2709859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角丸四角形 4"/>
          <p:cNvSpPr/>
          <p:nvPr/>
        </p:nvSpPr>
        <p:spPr>
          <a:xfrm>
            <a:off x="4357686" y="1428736"/>
            <a:ext cx="4286280" cy="15001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14876" y="1643050"/>
            <a:ext cx="371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Numerical simulation was carried out on the vector</a:t>
            </a:r>
            <a:br>
              <a:rPr lang="en-US" sz="2000" dirty="0" smtClean="0"/>
            </a:br>
            <a:r>
              <a:rPr lang="en-US" sz="2000" dirty="0" smtClean="0"/>
              <a:t>supercomputer NEC SX-8 in YITP.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6Periodic_RunCoupl_r0.30_Nsmr_1.ep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662" y="1214422"/>
            <a:ext cx="6106104" cy="4357718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5286380" y="1643050"/>
            <a:ext cx="1285884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5000628" y="2070090"/>
            <a:ext cx="642942" cy="158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5786446" y="1857364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 loop</a:t>
            </a:r>
          </a:p>
          <a:p>
            <a:r>
              <a:rPr lang="en-US" altLang="ja-JP" dirty="0" smtClean="0"/>
              <a:t>2 loop</a:t>
            </a:r>
            <a:endParaRPr kumimoji="1" lang="en-US" altLang="ja-JP" dirty="0" smtClean="0"/>
          </a:p>
          <a:p>
            <a:r>
              <a:rPr lang="en-US" altLang="ja-JP" dirty="0" smtClean="0">
                <a:solidFill>
                  <a:schemeClr val="tx2"/>
                </a:solidFill>
              </a:rPr>
              <a:t>MC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29256" y="2500306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5000628" y="2284404"/>
            <a:ext cx="642942" cy="158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1214414" y="3071810"/>
            <a:ext cx="374332" cy="336899"/>
          </a:xfrm>
          <a:prstGeom prst="rect">
            <a:avLst/>
          </a:prstGeom>
        </p:spPr>
      </p:pic>
      <p:pic>
        <p:nvPicPr>
          <p:cNvPr id="10" name="図 9" descr="txp_fig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lum/>
          </a:blip>
          <a:stretch>
            <a:fillRect/>
          </a:stretch>
        </p:blipFill>
        <p:spPr>
          <a:xfrm>
            <a:off x="4071934" y="5286388"/>
            <a:ext cx="463103" cy="25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タイトル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altLang="ja-JP" dirty="0" smtClean="0"/>
              <a:t>5.Conclusion</a:t>
            </a:r>
            <a:endParaRPr lang="ja-JP" altLang="en-US" dirty="0" smtClean="0"/>
          </a:p>
        </p:txBody>
      </p:sp>
      <p:sp>
        <p:nvSpPr>
          <p:cNvPr id="21507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557338"/>
            <a:ext cx="8229600" cy="4729182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We calculate the running coupling of quenched QCD </a:t>
            </a:r>
            <a:r>
              <a:rPr lang="en-US" altLang="ja-JP" dirty="0" smtClean="0"/>
              <a:t>in</a:t>
            </a:r>
            <a:r>
              <a:rPr lang="en-US" altLang="ja-JP" dirty="0" smtClean="0"/>
              <a:t> “Wilson </a:t>
            </a:r>
            <a:r>
              <a:rPr lang="en-US" altLang="ja-JP" dirty="0" smtClean="0"/>
              <a:t>loop </a:t>
            </a:r>
            <a:r>
              <a:rPr lang="en-US" altLang="ja-JP" dirty="0" smtClean="0"/>
              <a:t>scheme”.</a:t>
            </a:r>
            <a:endParaRPr lang="en-US" altLang="ja-JP" dirty="0" smtClean="0"/>
          </a:p>
          <a:p>
            <a:r>
              <a:rPr lang="en-US" altLang="ja-JP" dirty="0" smtClean="0"/>
              <a:t>The number of gauge configurations is only 100, however, we have shown that smearing drastically reduces the statistical error. </a:t>
            </a:r>
          </a:p>
          <a:p>
            <a:r>
              <a:rPr lang="en-US" altLang="ja-JP" dirty="0" smtClean="0"/>
              <a:t>We found there is a window for the parameters (</a:t>
            </a:r>
            <a:r>
              <a:rPr lang="en-US" altLang="ja-JP" dirty="0" err="1" smtClean="0"/>
              <a:t>r,n</a:t>
            </a:r>
            <a:r>
              <a:rPr lang="en-US" altLang="ja-JP" dirty="0" smtClean="0"/>
              <a:t>) which both the statistical and </a:t>
            </a:r>
            <a:r>
              <a:rPr lang="en-US" altLang="ja-JP" dirty="0" err="1" smtClean="0"/>
              <a:t>discretization</a:t>
            </a:r>
            <a:r>
              <a:rPr lang="en-US" altLang="ja-JP" dirty="0" smtClean="0"/>
              <a:t> errors are under control. </a:t>
            </a:r>
          </a:p>
          <a:p>
            <a:r>
              <a:rPr lang="en-US" altLang="ja-JP" dirty="0" smtClean="0"/>
              <a:t>This method is promising. We will investigate the large flavor QCD using this new renormalization scheme.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kumimoji="1" lang="en-US" altLang="ja-JP" dirty="0" smtClean="0"/>
              <a:t>1.Introduction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528762"/>
            <a:ext cx="8229600" cy="4900634"/>
          </a:xfrm>
        </p:spPr>
        <p:txBody>
          <a:bodyPr>
            <a:normAutofit/>
          </a:bodyPr>
          <a:lstStyle/>
          <a:p>
            <a:r>
              <a:rPr lang="en-US" dirty="0" smtClean="0"/>
              <a:t>Recently, it is suggested that there can exist a conformal fixed point in large flavor QCD using the running coupling in </a:t>
            </a:r>
            <a:r>
              <a:rPr lang="en-US" dirty="0" err="1" smtClean="0"/>
              <a:t>Schroedinger</a:t>
            </a:r>
            <a:r>
              <a:rPr lang="en-US" dirty="0" smtClean="0"/>
              <a:t> Functional scheme.</a:t>
            </a:r>
          </a:p>
          <a:p>
            <a:r>
              <a:rPr lang="en-US" dirty="0" smtClean="0"/>
              <a:t>It is important to confirm this result using an independent method.</a:t>
            </a:r>
          </a:p>
          <a:p>
            <a:r>
              <a:rPr lang="en-US" dirty="0" smtClean="0"/>
              <a:t>We develop a new scheme ("Wilson loop scheme") for the running coupling constant.</a:t>
            </a:r>
          </a:p>
          <a:p>
            <a:r>
              <a:rPr lang="en-US" dirty="0" smtClean="0"/>
              <a:t>We carry out a quenched QCD test of our scheme.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altLang="ja-JP" dirty="0" smtClean="0"/>
              <a:t>Outline </a:t>
            </a:r>
            <a:endParaRPr lang="ja-JP" altLang="en-US" dirty="0" smtClean="0"/>
          </a:p>
        </p:txBody>
      </p:sp>
      <p:sp>
        <p:nvSpPr>
          <p:cNvPr id="512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335280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ja-JP" dirty="0" smtClean="0"/>
              <a:t>1. Introduction</a:t>
            </a:r>
          </a:p>
          <a:p>
            <a:pPr>
              <a:buFont typeface="Wingdings" pitchFamily="2" charset="2"/>
              <a:buNone/>
            </a:pPr>
            <a:r>
              <a:rPr lang="en-US" altLang="ja-JP" dirty="0" smtClean="0"/>
              <a:t>2. Basic idea –summary of the method-</a:t>
            </a:r>
          </a:p>
          <a:p>
            <a:pPr>
              <a:buFont typeface="Wingdings" pitchFamily="2" charset="2"/>
              <a:buNone/>
            </a:pPr>
            <a:r>
              <a:rPr lang="en-US" altLang="ja-JP" dirty="0" smtClean="0"/>
              <a:t>3. Simulation parameters</a:t>
            </a:r>
          </a:p>
          <a:p>
            <a:pPr>
              <a:buFont typeface="Wingdings" pitchFamily="2" charset="2"/>
              <a:buNone/>
            </a:pPr>
            <a:r>
              <a:rPr lang="en-US" altLang="ja-JP" dirty="0" smtClean="0"/>
              <a:t>4. Simulation details</a:t>
            </a:r>
          </a:p>
          <a:p>
            <a:pPr>
              <a:buFont typeface="Wingdings" pitchFamily="2" charset="2"/>
              <a:buNone/>
            </a:pPr>
            <a:r>
              <a:rPr lang="en-US" altLang="ja-JP" dirty="0" smtClean="0"/>
              <a:t>5. Results</a:t>
            </a:r>
          </a:p>
          <a:p>
            <a:pPr>
              <a:buFont typeface="Wingdings" pitchFamily="2" charset="2"/>
              <a:buNone/>
            </a:pPr>
            <a:r>
              <a:rPr lang="en-US" altLang="ja-JP" dirty="0" smtClean="0"/>
              <a:t>6. Conclusion</a:t>
            </a:r>
          </a:p>
          <a:p>
            <a:endParaRPr lang="en-US" altLang="ja-JP" dirty="0" smtClean="0"/>
          </a:p>
          <a:p>
            <a:pPr>
              <a:buFont typeface="Wingdings" pitchFamily="2" charset="2"/>
              <a:buNone/>
            </a:pP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ja-JP" dirty="0" smtClean="0"/>
              <a:t>1.Basic idea –summary of the method-</a:t>
            </a:r>
            <a:endParaRPr lang="ja-JP" altLang="en-US" dirty="0"/>
          </a:p>
        </p:txBody>
      </p:sp>
      <p:sp>
        <p:nvSpPr>
          <p:cNvPr id="20" name="コンテンツ プレースホルダ 19"/>
          <p:cNvSpPr>
            <a:spLocks noGrp="1"/>
          </p:cNvSpPr>
          <p:nvPr>
            <p:ph sz="quarter" idx="1"/>
          </p:nvPr>
        </p:nvSpPr>
        <p:spPr>
          <a:xfrm>
            <a:off x="457200" y="4429153"/>
            <a:ext cx="8229600" cy="23574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ja-JP" sz="3000" dirty="0" smtClean="0"/>
              <a:t>fix the free parameter in the renormalization condition</a:t>
            </a:r>
          </a:p>
          <a:p>
            <a:pPr>
              <a:lnSpc>
                <a:spcPct val="90000"/>
              </a:lnSpc>
            </a:pPr>
            <a:r>
              <a:rPr lang="en-US" altLang="ja-JP" sz="3000" dirty="0" smtClean="0"/>
              <a:t>take the continuum limit</a:t>
            </a:r>
          </a:p>
          <a:p>
            <a:pPr>
              <a:lnSpc>
                <a:spcPct val="90000"/>
              </a:lnSpc>
            </a:pPr>
            <a:r>
              <a:rPr lang="en-US" altLang="ja-JP" sz="3000" dirty="0" smtClean="0"/>
              <a:t>     is the scale which defines the running coupling constant of step scaling</a:t>
            </a:r>
            <a:endParaRPr lang="ja-JP" altLang="en-US" sz="3000" dirty="0" smtClean="0"/>
          </a:p>
        </p:txBody>
      </p:sp>
      <p:sp>
        <p:nvSpPr>
          <p:cNvPr id="6148" name="テキスト ボックス 3"/>
          <p:cNvSpPr txBox="1">
            <a:spLocks noChangeArrowheads="1"/>
          </p:cNvSpPr>
          <p:nvPr/>
        </p:nvSpPr>
        <p:spPr bwMode="auto">
          <a:xfrm>
            <a:off x="642938" y="1285875"/>
            <a:ext cx="7643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We choose the renormalization scheme:</a:t>
            </a:r>
            <a:endParaRPr lang="ja-JP" altLang="en-US"/>
          </a:p>
        </p:txBody>
      </p:sp>
      <p:pic>
        <p:nvPicPr>
          <p:cNvPr id="6149" name="図 16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928662" y="3714752"/>
            <a:ext cx="178593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テキスト ボックス 17"/>
          <p:cNvSpPr txBox="1">
            <a:spLocks noChangeArrowheads="1"/>
          </p:cNvSpPr>
          <p:nvPr/>
        </p:nvSpPr>
        <p:spPr bwMode="auto">
          <a:xfrm>
            <a:off x="2786060" y="3773492"/>
            <a:ext cx="250032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/>
              <a:t>renormalized coupling</a:t>
            </a:r>
            <a:endParaRPr lang="ja-JP" altLang="en-US" dirty="0"/>
          </a:p>
        </p:txBody>
      </p:sp>
      <p:pic>
        <p:nvPicPr>
          <p:cNvPr id="6151" name="図 20" descr="txp_fig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795338" y="5929315"/>
            <a:ext cx="4191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図 21" descr="txp_fig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4814896" y="5424504"/>
            <a:ext cx="1042988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グループ化 10"/>
          <p:cNvGrpSpPr/>
          <p:nvPr/>
        </p:nvGrpSpPr>
        <p:grpSpPr>
          <a:xfrm>
            <a:off x="714348" y="1714488"/>
            <a:ext cx="7574705" cy="943536"/>
            <a:chOff x="557763" y="2502480"/>
            <a:chExt cx="7574705" cy="943536"/>
          </a:xfrm>
        </p:grpSpPr>
        <p:pic>
          <p:nvPicPr>
            <p:cNvPr id="12" name="図 11" descr="txp_fig.bmp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12">
              <a:lum/>
            </a:blip>
            <a:stretch>
              <a:fillRect/>
            </a:stretch>
          </p:blipFill>
          <p:spPr>
            <a:xfrm>
              <a:off x="7786710" y="3000372"/>
              <a:ext cx="345758" cy="445644"/>
            </a:xfrm>
            <a:prstGeom prst="rect">
              <a:avLst/>
            </a:prstGeom>
          </p:spPr>
        </p:pic>
        <p:pic>
          <p:nvPicPr>
            <p:cNvPr id="13" name="図 12" descr="txp_fig.bmp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3">
              <a:lum/>
            </a:blip>
            <a:stretch>
              <a:fillRect/>
            </a:stretch>
          </p:blipFill>
          <p:spPr>
            <a:xfrm>
              <a:off x="557763" y="2502480"/>
              <a:ext cx="7063217" cy="681451"/>
            </a:xfrm>
            <a:prstGeom prst="rect">
              <a:avLst/>
            </a:prstGeom>
          </p:spPr>
        </p:pic>
        <p:cxnSp>
          <p:nvCxnSpPr>
            <p:cNvPr id="14" name="直線コネクタ 13"/>
            <p:cNvCxnSpPr/>
            <p:nvPr/>
          </p:nvCxnSpPr>
          <p:spPr>
            <a:xfrm rot="5400000">
              <a:off x="7322362" y="2750339"/>
              <a:ext cx="785818" cy="4286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424707" y="2500306"/>
            <a:ext cx="2004813" cy="1963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図 14" descr="txp_fig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lum/>
          </a:blip>
          <a:stretch>
            <a:fillRect/>
          </a:stretch>
        </p:blipFill>
        <p:spPr>
          <a:xfrm>
            <a:off x="2877005" y="4911606"/>
            <a:ext cx="4088468" cy="4923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714348" y="500042"/>
            <a:ext cx="8143932" cy="20717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85786" y="1643050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To take the continuum limit, we have to set the scale “     ”. </a:t>
            </a:r>
          </a:p>
          <a:p>
            <a:r>
              <a:rPr lang="en-US" altLang="ja-JP" dirty="0" smtClean="0"/>
              <a:t>It corresponds to  tuning        to keep a certain input physical parameter constant. </a:t>
            </a:r>
            <a:endParaRPr kumimoji="1" lang="ja-JP" altLang="en-US" dirty="0"/>
          </a:p>
        </p:txBody>
      </p:sp>
      <p:pic>
        <p:nvPicPr>
          <p:cNvPr id="10" name="図 9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 cstate="print">
            <a:lum/>
          </a:blip>
          <a:stretch>
            <a:fillRect/>
          </a:stretch>
        </p:blipFill>
        <p:spPr>
          <a:xfrm>
            <a:off x="3284866" y="1946958"/>
            <a:ext cx="206192" cy="267596"/>
          </a:xfrm>
          <a:prstGeom prst="rect">
            <a:avLst/>
          </a:prstGeom>
        </p:spPr>
      </p:pic>
      <p:pic>
        <p:nvPicPr>
          <p:cNvPr id="11" name="図 10" descr="txp_fig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print">
            <a:lum/>
          </a:blip>
          <a:stretch>
            <a:fillRect/>
          </a:stretch>
        </p:blipFill>
        <p:spPr>
          <a:xfrm>
            <a:off x="5929322" y="1785926"/>
            <a:ext cx="148778" cy="148778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1071538" y="357166"/>
            <a:ext cx="3357586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1538" y="345024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How to take the continuum limit</a:t>
            </a:r>
            <a:endParaRPr kumimoji="1" lang="ja-JP" altLang="en-US" dirty="0"/>
          </a:p>
        </p:txBody>
      </p:sp>
      <p:pic>
        <p:nvPicPr>
          <p:cNvPr id="12" name="図 11" descr="txp_fig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>
            <a:lum/>
          </a:blip>
          <a:stretch>
            <a:fillRect/>
          </a:stretch>
        </p:blipFill>
        <p:spPr>
          <a:xfrm>
            <a:off x="1372081" y="857512"/>
            <a:ext cx="5986001" cy="785538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714348" y="2857497"/>
            <a:ext cx="778674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Examples of input physical parameters:</a:t>
            </a:r>
          </a:p>
          <a:p>
            <a:r>
              <a:rPr kumimoji="1" lang="en-US" altLang="ja-JP" dirty="0" smtClean="0"/>
              <a:t>  </a:t>
            </a:r>
            <a:r>
              <a:rPr kumimoji="1" lang="en-US" altLang="ja-JP" dirty="0" err="1" smtClean="0"/>
              <a:t>Sommer</a:t>
            </a:r>
            <a:r>
              <a:rPr kumimoji="1" lang="en-US" altLang="ja-JP" dirty="0" smtClean="0"/>
              <a:t> scale, 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                                Note: </a:t>
            </a:r>
            <a:r>
              <a:rPr lang="en-US" altLang="ja-JP" dirty="0" smtClean="0"/>
              <a:t>available only for low energy scale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 Alpha collaboration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Nucl.Phys</a:t>
            </a:r>
            <a:r>
              <a:rPr lang="en-US" altLang="ja-JP" dirty="0" smtClean="0"/>
              <a:t>. B544 (1999) 669-698, S. </a:t>
            </a:r>
            <a:r>
              <a:rPr lang="en-US" altLang="ja-JP" dirty="0" err="1" smtClean="0"/>
              <a:t>Capitani</a:t>
            </a:r>
            <a:r>
              <a:rPr lang="en-US" altLang="ja-JP" dirty="0" smtClean="0"/>
              <a:t> et. al.)</a:t>
            </a:r>
          </a:p>
          <a:p>
            <a:r>
              <a:rPr kumimoji="1" lang="en-US" altLang="ja-JP" dirty="0" smtClean="0"/>
              <a:t>            step scaling in </a:t>
            </a:r>
            <a:r>
              <a:rPr kumimoji="1" lang="en-US" altLang="ja-JP" dirty="0" err="1" smtClean="0"/>
              <a:t>Schroedinger</a:t>
            </a:r>
            <a:r>
              <a:rPr kumimoji="1" lang="en-US" altLang="ja-JP" dirty="0" smtClean="0"/>
              <a:t> functional scheme</a:t>
            </a:r>
          </a:p>
          <a:p>
            <a:r>
              <a:rPr lang="en-US" altLang="ja-JP" dirty="0" smtClean="0"/>
              <a:t>                        Choose                </a:t>
            </a:r>
            <a:r>
              <a:rPr lang="ja-JP" altLang="en-US" dirty="0" smtClean="0"/>
              <a:t>　　　</a:t>
            </a:r>
            <a:r>
              <a:rPr lang="en-US" altLang="ja-JP" dirty="0" smtClean="0"/>
              <a:t> as a constant input,</a:t>
            </a:r>
          </a:p>
          <a:p>
            <a:r>
              <a:rPr lang="en-US" altLang="ja-JP" dirty="0" smtClean="0"/>
              <a:t>                                                     </a:t>
            </a:r>
            <a:r>
              <a:rPr lang="ja-JP" altLang="en-US" dirty="0" smtClean="0"/>
              <a:t>　　　</a:t>
            </a:r>
            <a:r>
              <a:rPr lang="en-US" altLang="ja-JP" dirty="0" smtClean="0"/>
              <a:t> is an output.</a:t>
            </a:r>
          </a:p>
          <a:p>
            <a:endParaRPr lang="ja-JP" altLang="en-US" dirty="0" smtClean="0"/>
          </a:p>
          <a:p>
            <a:r>
              <a:rPr kumimoji="1" lang="en-US" altLang="ja-JP" dirty="0" smtClean="0"/>
              <a:t> </a:t>
            </a:r>
            <a:r>
              <a:rPr lang="en-US" altLang="ja-JP" dirty="0" smtClean="0"/>
              <a:t>Our choice in </a:t>
            </a:r>
            <a:r>
              <a:rPr lang="en-US" altLang="ja-JP" dirty="0" smtClean="0">
                <a:solidFill>
                  <a:srgbClr val="FF0000"/>
                </a:solidFill>
              </a:rPr>
              <a:t>this quenched QCD test</a:t>
            </a:r>
          </a:p>
          <a:p>
            <a:r>
              <a:rPr kumimoji="1" lang="en-US" altLang="ja-JP" dirty="0" smtClean="0"/>
              <a:t>                        </a:t>
            </a:r>
            <a:r>
              <a:rPr lang="en-US" altLang="ja-JP" dirty="0" smtClean="0"/>
              <a:t>Choose                          </a:t>
            </a:r>
            <a:r>
              <a:rPr lang="ja-JP" altLang="en-US" dirty="0" smtClean="0"/>
              <a:t> </a:t>
            </a:r>
            <a:r>
              <a:rPr lang="en-US" altLang="ja-JP" dirty="0" smtClean="0"/>
              <a:t>or </a:t>
            </a:r>
            <a:r>
              <a:rPr lang="en-US" altLang="ja-JP" dirty="0" err="1" smtClean="0"/>
              <a:t>Sommer</a:t>
            </a:r>
            <a:r>
              <a:rPr lang="en-US" altLang="ja-JP" dirty="0" smtClean="0"/>
              <a:t> scale as inputs,</a:t>
            </a:r>
          </a:p>
          <a:p>
            <a:r>
              <a:rPr lang="en-US" altLang="ja-JP" dirty="0" smtClean="0"/>
              <a:t>                                                                                        are outputs .</a:t>
            </a:r>
            <a:endParaRPr lang="ja-JP" altLang="en-US" dirty="0" smtClean="0"/>
          </a:p>
          <a:p>
            <a:endParaRPr kumimoji="1" lang="en-US" altLang="ja-JP" dirty="0" smtClean="0"/>
          </a:p>
        </p:txBody>
      </p:sp>
      <p:pic>
        <p:nvPicPr>
          <p:cNvPr id="4" name="図 3" descr="txp_fig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print">
            <a:lum/>
          </a:blip>
          <a:stretch>
            <a:fillRect/>
          </a:stretch>
        </p:blipFill>
        <p:spPr>
          <a:xfrm>
            <a:off x="3507819" y="1357578"/>
            <a:ext cx="564115" cy="142876"/>
          </a:xfrm>
          <a:prstGeom prst="rect">
            <a:avLst/>
          </a:prstGeom>
        </p:spPr>
      </p:pic>
      <p:pic>
        <p:nvPicPr>
          <p:cNvPr id="13" name="図 12" descr="txp_fig.bmp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7" cstate="print">
            <a:lum/>
          </a:blip>
          <a:stretch>
            <a:fillRect/>
          </a:stretch>
        </p:blipFill>
        <p:spPr>
          <a:xfrm>
            <a:off x="3571868" y="4643446"/>
            <a:ext cx="874708" cy="222279"/>
          </a:xfrm>
          <a:prstGeom prst="rect">
            <a:avLst/>
          </a:prstGeom>
        </p:spPr>
      </p:pic>
      <p:pic>
        <p:nvPicPr>
          <p:cNvPr id="17" name="図 16" descr="txp_fig.bmp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8" cstate="print">
            <a:lum/>
          </a:blip>
          <a:stretch>
            <a:fillRect/>
          </a:stretch>
        </p:blipFill>
        <p:spPr>
          <a:xfrm>
            <a:off x="3571868" y="4929198"/>
            <a:ext cx="847952" cy="222279"/>
          </a:xfrm>
          <a:prstGeom prst="rect">
            <a:avLst/>
          </a:prstGeom>
        </p:spPr>
      </p:pic>
      <p:pic>
        <p:nvPicPr>
          <p:cNvPr id="19" name="図 18" descr="txp_fig.bmp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 cstate="print">
            <a:lum/>
          </a:blip>
          <a:stretch>
            <a:fillRect/>
          </a:stretch>
        </p:blipFill>
        <p:spPr>
          <a:xfrm>
            <a:off x="6429388" y="5137472"/>
            <a:ext cx="1928826" cy="163091"/>
          </a:xfrm>
          <a:prstGeom prst="rect">
            <a:avLst/>
          </a:prstGeom>
        </p:spPr>
      </p:pic>
      <p:pic>
        <p:nvPicPr>
          <p:cNvPr id="20" name="図 19" descr="txp_fig.bmp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 cstate="print">
            <a:lum/>
          </a:blip>
          <a:stretch>
            <a:fillRect/>
          </a:stretch>
        </p:blipFill>
        <p:spPr>
          <a:xfrm>
            <a:off x="3197226" y="5715016"/>
            <a:ext cx="874708" cy="222279"/>
          </a:xfrm>
          <a:prstGeom prst="rect">
            <a:avLst/>
          </a:prstGeom>
        </p:spPr>
      </p:pic>
      <p:pic>
        <p:nvPicPr>
          <p:cNvPr id="26" name="図 25" descr="txp_fig.bmp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>
            <a:lum/>
          </a:blip>
          <a:stretch>
            <a:fillRect/>
          </a:stretch>
        </p:blipFill>
        <p:spPr>
          <a:xfrm>
            <a:off x="3203548" y="6007088"/>
            <a:ext cx="2082832" cy="222279"/>
          </a:xfrm>
          <a:prstGeom prst="rect">
            <a:avLst/>
          </a:prstGeom>
        </p:spPr>
      </p:pic>
      <p:pic>
        <p:nvPicPr>
          <p:cNvPr id="16" name="図 15" descr="txp_fig.bmp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lum/>
          </a:blip>
          <a:stretch>
            <a:fillRect/>
          </a:stretch>
        </p:blipFill>
        <p:spPr>
          <a:xfrm>
            <a:off x="2325684" y="3214686"/>
            <a:ext cx="1317622" cy="2398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altLang="ja-JP" dirty="0" smtClean="0"/>
              <a:t>2. Simulation parameters</a:t>
            </a:r>
            <a:endParaRPr lang="ja-JP" altLang="en-US" dirty="0" smtClean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1"/>
          </p:nvPr>
        </p:nvSpPr>
        <p:spPr>
          <a:xfrm>
            <a:off x="457200" y="1285875"/>
            <a:ext cx="8472518" cy="457201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ja-JP" dirty="0" smtClean="0"/>
              <a:t>pseudo-</a:t>
            </a:r>
            <a:r>
              <a:rPr lang="en-US" altLang="ja-JP" dirty="0" err="1" smtClean="0"/>
              <a:t>heatbath</a:t>
            </a:r>
            <a:r>
              <a:rPr lang="en-US" altLang="ja-JP" dirty="0" smtClean="0"/>
              <a:t> algorithm and Over-relaxation</a:t>
            </a:r>
          </a:p>
          <a:p>
            <a:pPr>
              <a:defRPr/>
            </a:pPr>
            <a:r>
              <a:rPr lang="en-US" altLang="ja-JP" dirty="0" smtClean="0"/>
              <a:t># of gauge configurations                   </a:t>
            </a:r>
            <a:r>
              <a:rPr lang="en-US" altLang="ja-JP" dirty="0" smtClean="0">
                <a:solidFill>
                  <a:srgbClr val="FF0000"/>
                </a:solidFill>
              </a:rPr>
              <a:t>100</a:t>
            </a:r>
            <a:endParaRPr lang="en-US" altLang="ja-JP" sz="2400" dirty="0" smtClean="0"/>
          </a:p>
          <a:p>
            <a:pPr>
              <a:defRPr/>
            </a:pPr>
            <a:r>
              <a:rPr lang="en-US" altLang="ja-JP" dirty="0" smtClean="0"/>
              <a:t>periodic </a:t>
            </a:r>
            <a:r>
              <a:rPr lang="en-US" altLang="ja-JP" dirty="0" err="1" smtClean="0"/>
              <a:t>b.c</a:t>
            </a:r>
            <a:r>
              <a:rPr lang="en-US" altLang="ja-JP" dirty="0" smtClean="0"/>
              <a:t>. and twisted </a:t>
            </a:r>
            <a:r>
              <a:rPr lang="en-US" altLang="ja-JP" dirty="0" err="1" smtClean="0"/>
              <a:t>b.c</a:t>
            </a:r>
            <a:r>
              <a:rPr lang="en-US" altLang="ja-JP" dirty="0" smtClean="0"/>
              <a:t>. (’t </a:t>
            </a:r>
            <a:r>
              <a:rPr lang="en-US" altLang="ja-JP" dirty="0" err="1" smtClean="0"/>
              <a:t>Hooft</a:t>
            </a:r>
            <a:r>
              <a:rPr lang="en-US" altLang="ja-JP" dirty="0" smtClean="0"/>
              <a:t> ,1979)</a:t>
            </a:r>
          </a:p>
          <a:p>
            <a:pPr>
              <a:buNone/>
              <a:defRPr/>
            </a:pPr>
            <a:r>
              <a:rPr lang="en-US" altLang="ja-JP" dirty="0" smtClean="0"/>
              <a:t>                                                              </a:t>
            </a:r>
            <a:r>
              <a:rPr lang="en-US" altLang="ja-JP" sz="2400" dirty="0" smtClean="0"/>
              <a:t>lattice</a:t>
            </a:r>
          </a:p>
          <a:p>
            <a:pPr>
              <a:defRPr/>
            </a:pPr>
            <a:r>
              <a:rPr lang="en-US" dirty="0" smtClean="0"/>
              <a:t>parameter sets of the lattice size and bare coupling to keep the input physical quantities constant</a:t>
            </a:r>
          </a:p>
          <a:p>
            <a:pPr>
              <a:buNone/>
              <a:defRPr/>
            </a:pPr>
            <a:endParaRPr lang="en-US" altLang="ja-JP" dirty="0" smtClean="0"/>
          </a:p>
        </p:txBody>
      </p:sp>
      <p:pic>
        <p:nvPicPr>
          <p:cNvPr id="6" name="図 5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5857884" y="2857496"/>
            <a:ext cx="329141" cy="35547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928662" y="277391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(Today’s talk)</a:t>
            </a:r>
            <a:endParaRPr kumimoji="1" lang="ja-JP" alt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857224" y="2773916"/>
            <a:ext cx="1571636" cy="121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00760" y="-24"/>
            <a:ext cx="1866889" cy="2498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351" name="Group 135"/>
          <p:cNvGraphicFramePr>
            <a:graphicFrameLocks noGrp="1"/>
          </p:cNvGraphicFramePr>
          <p:nvPr/>
        </p:nvGraphicFramePr>
        <p:xfrm>
          <a:off x="142848" y="3278102"/>
          <a:ext cx="8858308" cy="2726055"/>
        </p:xfrm>
        <a:graphic>
          <a:graphicData uri="http://schemas.openxmlformats.org/drawingml/2006/table">
            <a:tbl>
              <a:tblPr/>
              <a:tblGrid>
                <a:gridCol w="552824"/>
                <a:gridCol w="554465"/>
                <a:gridCol w="552823"/>
                <a:gridCol w="554465"/>
                <a:gridCol w="552824"/>
                <a:gridCol w="554465"/>
                <a:gridCol w="552823"/>
                <a:gridCol w="554465"/>
                <a:gridCol w="554465"/>
                <a:gridCol w="552824"/>
                <a:gridCol w="554465"/>
                <a:gridCol w="552823"/>
                <a:gridCol w="554465"/>
                <a:gridCol w="552824"/>
                <a:gridCol w="554465"/>
                <a:gridCol w="552823"/>
              </a:tblGrid>
              <a:tr h="3714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Set1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Set2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Set3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Set4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Set5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beta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</a:t>
                      </a:r>
                      <a:r>
                        <a:rPr kumimoji="1" lang="en-US" altLang="ja-JP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(s=1)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+mn-cs"/>
                        </a:rPr>
                        <a:t>0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(s=2)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beta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+mn-cs"/>
                        </a:rPr>
                        <a:t>0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(s=1)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+mn-cs"/>
                        </a:rPr>
                        <a:t>0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(s=2)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beta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+mn-cs"/>
                        </a:rPr>
                        <a:t>0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(s=1)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+mn-cs"/>
                        </a:rPr>
                        <a:t>0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(s=2)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beta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+mn-cs"/>
                        </a:rPr>
                        <a:t>0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(s=1)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+mn-cs"/>
                        </a:rPr>
                        <a:t>0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(s=2)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beta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+mn-cs"/>
                        </a:rPr>
                        <a:t>0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(s=1)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+mn-cs"/>
                        </a:rPr>
                        <a:t>0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/a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(s=1.5)</a:t>
                      </a:r>
                      <a:endParaRPr kumimoji="1" lang="ja-JP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+mn-cs"/>
                        </a:rPr>
                        <a:t>0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(s=2)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8.2500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(8)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7.6547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(8)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7.0197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(8)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6.4527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(8)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6.1274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(8)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8.4677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(10)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7.8500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(10)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7.2098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(10)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6.6629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(10)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6.2647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(10)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8.5873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7.9993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7.3551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6.7750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6.3831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8.7289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8.1352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7.4986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6.9169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6.4841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8.8323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8.2415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7.6101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7.0203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6.5700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</a:t>
                      </a: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</a:tbl>
          </a:graphicData>
        </a:graphic>
      </p:graphicFrame>
      <p:sp>
        <p:nvSpPr>
          <p:cNvPr id="9349" name="テキスト ボックス 4"/>
          <p:cNvSpPr txBox="1">
            <a:spLocks noChangeArrowheads="1"/>
          </p:cNvSpPr>
          <p:nvPr/>
        </p:nvSpPr>
        <p:spPr bwMode="auto">
          <a:xfrm>
            <a:off x="928662" y="1211251"/>
            <a:ext cx="414340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Ref 1 :  Set1-4 </a:t>
            </a:r>
          </a:p>
          <a:p>
            <a:r>
              <a:rPr lang="en-US" altLang="ja-JP" sz="1400" dirty="0" smtClean="0"/>
              <a:t>(</a:t>
            </a:r>
            <a:r>
              <a:rPr lang="en-US" altLang="ja-JP" sz="1400" dirty="0" err="1"/>
              <a:t>Nucl.Phys</a:t>
            </a:r>
            <a:r>
              <a:rPr lang="en-US" altLang="ja-JP" sz="1400" dirty="0"/>
              <a:t>. B544 (1999) 669-698, S. </a:t>
            </a:r>
            <a:r>
              <a:rPr lang="en-US" altLang="ja-JP" sz="1400" dirty="0" err="1"/>
              <a:t>Capitani</a:t>
            </a:r>
            <a:r>
              <a:rPr lang="en-US" altLang="ja-JP" sz="1400" dirty="0"/>
              <a:t> et. al.)</a:t>
            </a:r>
          </a:p>
          <a:p>
            <a:r>
              <a:rPr lang="en-US" altLang="ja-JP" sz="1400" dirty="0" smtClean="0"/>
              <a:t>Ref 2 :  Set5 </a:t>
            </a:r>
          </a:p>
          <a:p>
            <a:r>
              <a:rPr lang="en-US" altLang="ja-JP" sz="1400" dirty="0" smtClean="0"/>
              <a:t>(</a:t>
            </a:r>
            <a:r>
              <a:rPr lang="en-US" altLang="ja-JP" sz="1400" dirty="0" err="1"/>
              <a:t>Nucl.Phys</a:t>
            </a:r>
            <a:r>
              <a:rPr lang="en-US" altLang="ja-JP" sz="1400" dirty="0"/>
              <a:t>. B535 (1998) 389-402, M. </a:t>
            </a:r>
            <a:r>
              <a:rPr lang="en-US" altLang="ja-JP" sz="1400" dirty="0" err="1"/>
              <a:t>Guagnelli</a:t>
            </a:r>
            <a:r>
              <a:rPr lang="en-US" altLang="ja-JP" sz="1400" dirty="0"/>
              <a:t> et. al.)</a:t>
            </a:r>
          </a:p>
        </p:txBody>
      </p:sp>
      <p:sp>
        <p:nvSpPr>
          <p:cNvPr id="4" name="左中かっこ 3"/>
          <p:cNvSpPr/>
          <p:nvPr/>
        </p:nvSpPr>
        <p:spPr>
          <a:xfrm rot="5400000">
            <a:off x="3250398" y="-258078"/>
            <a:ext cx="357188" cy="6572296"/>
          </a:xfrm>
          <a:prstGeom prst="lef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71604" y="2416726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is constant for each column.  (Ref.1)  </a:t>
            </a:r>
            <a:endParaRPr kumimoji="1" lang="ja-JP" altLang="en-US" dirty="0"/>
          </a:p>
        </p:txBody>
      </p:sp>
      <p:pic>
        <p:nvPicPr>
          <p:cNvPr id="6" name="図 5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lum/>
          </a:blip>
          <a:stretch>
            <a:fillRect/>
          </a:stretch>
        </p:blipFill>
        <p:spPr>
          <a:xfrm>
            <a:off x="714348" y="2500306"/>
            <a:ext cx="874708" cy="222279"/>
          </a:xfrm>
          <a:prstGeom prst="rect">
            <a:avLst/>
          </a:prstGeom>
        </p:spPr>
      </p:pic>
      <p:sp>
        <p:nvSpPr>
          <p:cNvPr id="8" name="左中かっこ 7"/>
          <p:cNvSpPr/>
          <p:nvPr/>
        </p:nvSpPr>
        <p:spPr>
          <a:xfrm rot="5400000">
            <a:off x="7715272" y="1920780"/>
            <a:ext cx="357190" cy="2214578"/>
          </a:xfrm>
          <a:prstGeom prst="lef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8016" y="2285992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Sommer</a:t>
            </a:r>
            <a:r>
              <a:rPr kumimoji="1" lang="en-US" altLang="ja-JP" dirty="0" smtClean="0"/>
              <a:t> scale is a constant. (Ref.2)</a:t>
            </a:r>
            <a:endParaRPr kumimoji="1" lang="ja-JP" altLang="en-US" dirty="0"/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500034" y="6000768"/>
            <a:ext cx="8286808" cy="1588"/>
          </a:xfrm>
          <a:prstGeom prst="straightConnector1">
            <a:avLst/>
          </a:prstGeom>
          <a:ln w="38100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142844" y="6143644"/>
            <a:ext cx="885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2060"/>
                </a:solidFill>
              </a:rPr>
              <a:t>High energy                                                                                       </a:t>
            </a:r>
            <a:r>
              <a:rPr kumimoji="1" lang="ja-JP" altLang="en-US" dirty="0" smtClean="0">
                <a:solidFill>
                  <a:srgbClr val="002060"/>
                </a:solidFill>
              </a:rPr>
              <a:t>　　　　　</a:t>
            </a:r>
            <a:r>
              <a:rPr kumimoji="1" lang="en-US" altLang="ja-JP" dirty="0" smtClean="0">
                <a:solidFill>
                  <a:srgbClr val="002060"/>
                </a:solidFill>
              </a:rPr>
              <a:t> Low energy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0034" y="214290"/>
            <a:ext cx="5143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Parameter sets of the lattice size and bare coupling</a:t>
            </a:r>
            <a:endParaRPr kumimoji="1" lang="ja-JP" altLang="en-US" sz="2400" dirty="0"/>
          </a:p>
        </p:txBody>
      </p:sp>
      <p:pic>
        <p:nvPicPr>
          <p:cNvPr id="19" name="図 18" descr="txp_fig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lum/>
          </a:blip>
          <a:stretch>
            <a:fillRect/>
          </a:stretch>
        </p:blipFill>
        <p:spPr>
          <a:xfrm>
            <a:off x="5572132" y="785794"/>
            <a:ext cx="353982" cy="263656"/>
          </a:xfrm>
          <a:prstGeom prst="rect">
            <a:avLst/>
          </a:prstGeom>
        </p:spPr>
      </p:pic>
      <p:pic>
        <p:nvPicPr>
          <p:cNvPr id="15" name="図 14" descr="txp_fig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lum/>
          </a:blip>
          <a:stretch>
            <a:fillRect/>
          </a:stretch>
        </p:blipFill>
        <p:spPr>
          <a:xfrm>
            <a:off x="7572396" y="1928802"/>
            <a:ext cx="500066" cy="319475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5929322" y="14285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6858016" y="1571612"/>
            <a:ext cx="642942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6215074" y="1142984"/>
            <a:ext cx="571504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6858016" y="1142984"/>
            <a:ext cx="642942" cy="35719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6215074" y="714356"/>
            <a:ext cx="571504" cy="35719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643834" y="853843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Set 1</a:t>
            </a:r>
          </a:p>
          <a:p>
            <a:r>
              <a:rPr lang="en-US" altLang="ja-JP" dirty="0" smtClean="0">
                <a:solidFill>
                  <a:srgbClr val="0070C0"/>
                </a:solidFill>
              </a:rPr>
              <a:t>Set 2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928810" y="6357958"/>
            <a:ext cx="5000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In this test, we study the step scaling in our scheme.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286512" y="2071678"/>
            <a:ext cx="121444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714348" y="4857760"/>
            <a:ext cx="500066" cy="10715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1285852" y="4143380"/>
            <a:ext cx="500066" cy="10715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2357422" y="4857760"/>
            <a:ext cx="500066" cy="107157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2928926" y="4143380"/>
            <a:ext cx="500066" cy="107157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3.Simulation details</a:t>
            </a:r>
            <a:endParaRPr lang="ja-JP" altLang="en-US" dirty="0" smtClean="0"/>
          </a:p>
        </p:txBody>
      </p:sp>
      <p:pic>
        <p:nvPicPr>
          <p:cNvPr id="10244" name="図 3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1428728" y="3429000"/>
            <a:ext cx="219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図 6" descr="txp_fig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1500166" y="4071942"/>
            <a:ext cx="6324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テキスト ボックス 7"/>
          <p:cNvSpPr txBox="1">
            <a:spLocks noChangeArrowheads="1"/>
          </p:cNvSpPr>
          <p:nvPr/>
        </p:nvSpPr>
        <p:spPr bwMode="auto">
          <a:xfrm>
            <a:off x="1143003" y="1571612"/>
            <a:ext cx="62150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 smtClean="0"/>
              <a:t>We define </a:t>
            </a:r>
            <a:r>
              <a:rPr lang="en-US" altLang="ja-JP" dirty="0" smtClean="0"/>
              <a:t>the </a:t>
            </a:r>
            <a:r>
              <a:rPr lang="en-US" altLang="ja-JP" dirty="0"/>
              <a:t>renormalized coupling </a:t>
            </a:r>
            <a:r>
              <a:rPr lang="en-US" altLang="ja-JP" dirty="0" smtClean="0"/>
              <a:t>constant in our scheme:</a:t>
            </a:r>
            <a:endParaRPr lang="ja-JP" altLang="en-US" dirty="0"/>
          </a:p>
        </p:txBody>
      </p:sp>
      <p:sp>
        <p:nvSpPr>
          <p:cNvPr id="10247" name="テキスト ボックス 8"/>
          <p:cNvSpPr txBox="1">
            <a:spLocks noChangeArrowheads="1"/>
          </p:cNvSpPr>
          <p:nvPr/>
        </p:nvSpPr>
        <p:spPr bwMode="auto">
          <a:xfrm>
            <a:off x="3571875" y="3429000"/>
            <a:ext cx="5143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is estimated by calculating the Creutz ratio.</a:t>
            </a:r>
            <a:endParaRPr lang="ja-JP" altLang="en-US"/>
          </a:p>
        </p:txBody>
      </p:sp>
      <p:grpSp>
        <p:nvGrpSpPr>
          <p:cNvPr id="13" name="グループ化 12"/>
          <p:cNvGrpSpPr/>
          <p:nvPr/>
        </p:nvGrpSpPr>
        <p:grpSpPr>
          <a:xfrm>
            <a:off x="928662" y="2214554"/>
            <a:ext cx="7574705" cy="943536"/>
            <a:chOff x="557763" y="2502480"/>
            <a:chExt cx="7574705" cy="943536"/>
          </a:xfrm>
        </p:grpSpPr>
        <p:pic>
          <p:nvPicPr>
            <p:cNvPr id="11" name="図 10" descr="txp_fig.bmp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11">
              <a:lum/>
            </a:blip>
            <a:stretch>
              <a:fillRect/>
            </a:stretch>
          </p:blipFill>
          <p:spPr>
            <a:xfrm>
              <a:off x="7786710" y="3000372"/>
              <a:ext cx="345758" cy="445644"/>
            </a:xfrm>
            <a:prstGeom prst="rect">
              <a:avLst/>
            </a:prstGeom>
          </p:spPr>
        </p:pic>
        <p:pic>
          <p:nvPicPr>
            <p:cNvPr id="12" name="図 11" descr="txp_fig.bmp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2">
              <a:lum/>
            </a:blip>
            <a:stretch>
              <a:fillRect/>
            </a:stretch>
          </p:blipFill>
          <p:spPr>
            <a:xfrm>
              <a:off x="557763" y="2502480"/>
              <a:ext cx="7063217" cy="681451"/>
            </a:xfrm>
            <a:prstGeom prst="rect">
              <a:avLst/>
            </a:prstGeom>
          </p:spPr>
        </p:pic>
        <p:cxnSp>
          <p:nvCxnSpPr>
            <p:cNvPr id="10" name="直線コネクタ 9"/>
            <p:cNvCxnSpPr/>
            <p:nvPr/>
          </p:nvCxnSpPr>
          <p:spPr>
            <a:xfrm rot="5400000">
              <a:off x="7322362" y="2750339"/>
              <a:ext cx="785818" cy="4286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図 13" descr="txp_fig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>
            <a:lum/>
          </a:blip>
          <a:stretch>
            <a:fillRect/>
          </a:stretch>
        </p:blipFill>
        <p:spPr>
          <a:xfrm>
            <a:off x="1928794" y="5643578"/>
            <a:ext cx="4035559" cy="658370"/>
          </a:xfrm>
          <a:prstGeom prst="rect">
            <a:avLst/>
          </a:prstGeom>
        </p:spPr>
      </p:pic>
      <p:sp>
        <p:nvSpPr>
          <p:cNvPr id="16" name="角丸四角形 15"/>
          <p:cNvSpPr/>
          <p:nvPr/>
        </p:nvSpPr>
        <p:spPr>
          <a:xfrm>
            <a:off x="785786" y="5286388"/>
            <a:ext cx="7000924" cy="12144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928662" y="5143512"/>
            <a:ext cx="4643470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00100" y="5131370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Renormalized coupling in “Wilson loop scheme”</a:t>
            </a:r>
            <a:endParaRPr kumimoji="1" lang="ja-JP" altLang="en-US" dirty="0"/>
          </a:p>
        </p:txBody>
      </p:sp>
      <p:cxnSp>
        <p:nvCxnSpPr>
          <p:cNvPr id="19" name="直線コネクタ 18"/>
          <p:cNvCxnSpPr/>
          <p:nvPr/>
        </p:nvCxnSpPr>
        <p:spPr>
          <a:xfrm rot="5400000">
            <a:off x="5893603" y="5893611"/>
            <a:ext cx="642942" cy="2857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図 19" descr="txp_fig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lum/>
          </a:blip>
          <a:stretch>
            <a:fillRect/>
          </a:stretch>
        </p:blipFill>
        <p:spPr>
          <a:xfrm>
            <a:off x="6429388" y="5857892"/>
            <a:ext cx="357190" cy="4603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_R^2 \left( \frac{1}{L_0}\right) \equiv \left. \mbox{lim} Z_R \left(\frac{a}{L_0}, g_0^2 \right) \right|_{L_0 } g_0^2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288.9605"/>
  <p:tag name="PICTUREFILESIZE" val="2407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a \rightarrow 0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54.96008"/>
  <p:tag name="PICTUREFILESIZE" val="191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^2_{SF}(1/L_0)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102.0002"/>
  <p:tag name="PICTUREFILESIZE" val="611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^2_{SF}(s/L_0)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98.88023"/>
  <p:tag name="PICTUREFILESIZE" val="567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s$ : scaling parameter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212.8805"/>
  <p:tag name="PICTUREFILESIZE" val="846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^2_{SF}(1/L_0)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102.0002"/>
  <p:tag name="PICTUREFILESIZE" val="611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color{red}{$g^2_{W}(1/L_0)$} \color{black}{and} \color{red}{$g^2_{W}(s/L_0)$}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256"/>
  <p:tag name="DEBUGINTERACTIVE" val="True"/>
  <p:tag name="ORIGWIDTH" val="242.8805"/>
  <p:tag name="PICTUREFILESIZE" val="11037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f_{\pi}, \Lambda_{QCD}, \cdots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120.0002"/>
  <p:tag name="PICTUREFILESIZE" val="588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hat{L}_0^4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24.00008"/>
  <p:tag name="PICTUREFILESIZE" val="179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^2_{SF}(1/L_0)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102.0002"/>
  <p:tag name="PICTUREFILESIZE" val="61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^2 \left(L_0,\frac{R}{L_0},\frac{a}{L_0} \right)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133.9202"/>
  <p:tag name="PICTUREFILESIZE" val="992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^2_{SF}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34.80008"/>
  <p:tag name="PICTUREFILESIZE" val="222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left( \frac{a}{L_0} \right)^2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50.88008"/>
  <p:tag name="PICTUREFILESIZE" val="437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-\frac{\partial^2}{\partial R \partial T} \ln \langle W(R,T) \rangle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181.9204"/>
  <p:tag name="PICTUREFILESIZE" val="1321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chi (\hat{R},\hat{T})= -\ln \left( \frac{W(\hat{R},\hat{T}) W(\hat{R}-1,\hat{T}-1)}{W(\hat{R},\hat{T}-1) W(\hat{R}-1,\hat{T})} \right)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348.9607"/>
  <p:tag name="PICTUREFILESIZE" val="3299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_W^2= \hat{R}^2 \chi (\hat{R},\hat{T})$ 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158.8803"/>
  <p:tag name="PICTUREFILESIZE" val="913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k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10.8"/>
  <p:tag name="PICTUREFILESIZE" val="52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k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0.8"/>
  <p:tag name="PICTUREFILESIZE" val="52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^2= -R^2 \frac{\partial^2 }{\partial R \partial T} \ln \langle  W(R,T)\rangle^{\mbox{\scriptsize{NP}}}|_{ \small{T=R}} 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340.8007"/>
  <p:tag name="PICTUREFILESIZE" val="2472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c=2.3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69.84016"/>
  <p:tag name="PICTUREFILESIZE" val="238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U^{(n+1)}_{x,\mu}=Proj_{SU(3)} \left[ U^{(n)}_{x,\mu}+\frac{1}{c} \sum_{\mu \ne \nu}^{4} U^{(n)}_{x,\nu} U^{(n)}_{x+\nu,\mu} U^{(n) \dag}_{x+\mu, \nu} \right]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536.8811"/>
  <p:tag name="PICTUREFILESIZE" val="5018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L_0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24.00008"/>
  <p:tag name="PICTUREFILESIZE" val="126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r\equiv  \left( \hat{R}+\frac{1}{2} \right) / \hat{L}_0  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53.8403"/>
  <p:tag name="PICTUREFILESIZE" val="1123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hat{L}_0&gt; (4n+1)/2r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170.8803"/>
  <p:tag name="PICTUREFILESIZE" val="880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r=0.3, \hat{L}_0=16$ 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160.8003"/>
  <p:tag name="PICTUREFILESIZE" val="770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hat{R}+1/2=4.8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139.9203"/>
  <p:tag name="PICTUREFILESIZE" val="728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CR \cdot (R+1/2)^2=c_0 +c_1 (R+1/2) +c_2 (R+1/2)^2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464.881"/>
  <p:tag name="PICTUREFILESIZE" val="2446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_W^2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28.80008"/>
  <p:tag name="PICTUREFILESIZE" val="179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left( \frac{a}{L_0} \right)^2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50.88008"/>
  <p:tag name="PICTUREFILESIZE" val="437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_W^2=c_0+c_1 \left(\frac{a}{L_0} \right)^2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186.9604"/>
  <p:tag name="PICTUREFILESIZE" val="1546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_W^2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28.80008"/>
  <p:tag name="PICTUREFILESIZE" val="179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mu/\Lambda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37.92008"/>
  <p:tag name="PICTUREFILESIZE" val="180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frac{a}{L_0} \rightarrow 0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66.96016"/>
  <p:tag name="PICTUREFILESIZE" val="423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_W^2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28.80008"/>
  <p:tag name="PICTUREFILESIZE" val="179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mu/\Lambda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37.92008"/>
  <p:tag name="PICTUREFILESIZE" val="180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_W^2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28.80008"/>
  <p:tag name="PICTUREFILESIZE" val="179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mu/\Lambda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37.92008"/>
  <p:tag name="PICTUREFILESIZE" val="180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_W^2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28.80008"/>
  <p:tag name="PICTUREFILESIZE" val="179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mu/\Lambda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37.92008"/>
  <p:tag name="PICTUREFILESIZE" val="180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_W^2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28.80008"/>
  <p:tag name="PICTUREFILESIZE" val="179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mu/\Lambda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37.92008"/>
  <p:tag name="PICTUREFILESIZE" val="180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_W^2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28.80008"/>
  <p:tag name="PICTUREFILESIZE" val="179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mu/\Lambda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37.92008"/>
  <p:tag name="PICTUREFILESIZE" val="180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r \equiv \frac{R+1/2}{L_0} (=0.25,0.30,0.35)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288.9605"/>
  <p:tag name="PICTUREFILESIZE" val="2210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_W^2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28.80008"/>
  <p:tag name="PICTUREFILESIZE" val="179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mu/\Lambda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37.92008"/>
  <p:tag name="PICTUREFILESIZE" val="180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k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0.8"/>
  <p:tag name="PICTUREFILESIZE" val="52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^2= -R^2 \frac{\partial^2 }{\partial R \partial T} \ln \langle  W(R,T)\rangle^{\mbox{\scriptsize{NP}}}|_{ \small{T=R}} 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340.8007"/>
  <p:tag name="PICTUREFILESIZE" val="2472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_0^2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20.88008"/>
  <p:tag name="PICTUREFILESIZE" val="135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a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9.84"/>
  <p:tag name="PICTUREFILESIZE" val="39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1300</TotalTime>
  <Words>1288</Words>
  <Application>Microsoft Office PowerPoint</Application>
  <PresentationFormat>画面に合わせる (4:3)</PresentationFormat>
  <Paragraphs>281</Paragraphs>
  <Slides>21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アース</vt:lpstr>
      <vt:lpstr>A new method of calculating the running coupling constant   --- numerical results --- </vt:lpstr>
      <vt:lpstr>スライド 2</vt:lpstr>
      <vt:lpstr>1.Introduction</vt:lpstr>
      <vt:lpstr>Outline </vt:lpstr>
      <vt:lpstr>1.Basic idea –summary of the method-</vt:lpstr>
      <vt:lpstr>スライド 6</vt:lpstr>
      <vt:lpstr>2. Simulation parameters</vt:lpstr>
      <vt:lpstr>スライド 8</vt:lpstr>
      <vt:lpstr>3.Simulation details</vt:lpstr>
      <vt:lpstr>スライド 10</vt:lpstr>
      <vt:lpstr>スライド 11</vt:lpstr>
      <vt:lpstr>スライド 12</vt:lpstr>
      <vt:lpstr>スライド 13</vt:lpstr>
      <vt:lpstr>4.Results</vt:lpstr>
      <vt:lpstr>スライド 15</vt:lpstr>
      <vt:lpstr>スライド 16</vt:lpstr>
      <vt:lpstr>スライド 17</vt:lpstr>
      <vt:lpstr>スライド 18</vt:lpstr>
      <vt:lpstr>スライド 19</vt:lpstr>
      <vt:lpstr>スライド 20</vt:lpstr>
      <vt:lpstr>5.Conclusion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method of calculating the running coupling constant   --- numerical results --- </dc:title>
  <dc:creator> </dc:creator>
  <cp:lastModifiedBy>etsuko itou</cp:lastModifiedBy>
  <cp:revision>45</cp:revision>
  <dcterms:created xsi:type="dcterms:W3CDTF">2008-07-10T06:52:38Z</dcterms:created>
  <dcterms:modified xsi:type="dcterms:W3CDTF">2008-07-17T10:33:55Z</dcterms:modified>
</cp:coreProperties>
</file>