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6" r:id="rId1"/>
  </p:sldMasterIdLst>
  <p:notesMasterIdLst>
    <p:notesMasterId r:id="rId39"/>
  </p:notesMasterIdLst>
  <p:handoutMasterIdLst>
    <p:handoutMasterId r:id="rId40"/>
  </p:handoutMasterIdLst>
  <p:sldIdLst>
    <p:sldId id="410" r:id="rId2"/>
    <p:sldId id="401" r:id="rId3"/>
    <p:sldId id="519" r:id="rId4"/>
    <p:sldId id="564" r:id="rId5"/>
    <p:sldId id="520" r:id="rId6"/>
    <p:sldId id="573" r:id="rId7"/>
    <p:sldId id="522" r:id="rId8"/>
    <p:sldId id="572" r:id="rId9"/>
    <p:sldId id="523" r:id="rId10"/>
    <p:sldId id="551" r:id="rId11"/>
    <p:sldId id="546" r:id="rId12"/>
    <p:sldId id="470" r:id="rId13"/>
    <p:sldId id="542" r:id="rId14"/>
    <p:sldId id="547" r:id="rId15"/>
    <p:sldId id="543" r:id="rId16"/>
    <p:sldId id="557" r:id="rId17"/>
    <p:sldId id="559" r:id="rId18"/>
    <p:sldId id="558" r:id="rId19"/>
    <p:sldId id="583" r:id="rId20"/>
    <p:sldId id="480" r:id="rId21"/>
    <p:sldId id="577" r:id="rId22"/>
    <p:sldId id="485" r:id="rId23"/>
    <p:sldId id="580" r:id="rId24"/>
    <p:sldId id="567" r:id="rId25"/>
    <p:sldId id="565" r:id="rId26"/>
    <p:sldId id="568" r:id="rId27"/>
    <p:sldId id="566" r:id="rId28"/>
    <p:sldId id="569" r:id="rId29"/>
    <p:sldId id="581" r:id="rId30"/>
    <p:sldId id="527" r:id="rId31"/>
    <p:sldId id="526" r:id="rId32"/>
    <p:sldId id="528" r:id="rId33"/>
    <p:sldId id="489" r:id="rId34"/>
    <p:sldId id="413" r:id="rId35"/>
    <p:sldId id="582" r:id="rId36"/>
    <p:sldId id="555" r:id="rId37"/>
    <p:sldId id="501" r:id="rId38"/>
  </p:sldIdLst>
  <p:sldSz cx="9144000" cy="6858000" type="screen4x3"/>
  <p:notesSz cx="7315200" cy="9601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36EC"/>
    <a:srgbClr val="33CC33"/>
    <a:srgbClr val="CCECFF"/>
    <a:srgbClr val="FFF901"/>
    <a:srgbClr val="FF9900"/>
    <a:srgbClr val="00FFFF"/>
    <a:srgbClr val="669900"/>
    <a:srgbClr val="00B050"/>
    <a:srgbClr val="FDFED2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29" autoAdjust="0"/>
    <p:restoredTop sz="89280" autoAdjust="0"/>
  </p:normalViewPr>
  <p:slideViewPr>
    <p:cSldViewPr>
      <p:cViewPr>
        <p:scale>
          <a:sx n="123" d="100"/>
          <a:sy n="123" d="100"/>
        </p:scale>
        <p:origin x="688" y="-7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5" d="100"/>
        <a:sy n="4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69578" cy="479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093" tIns="44047" rIns="88093" bIns="44047" numCol="1" anchor="t" anchorCtr="0" compatLnSpc="1">
            <a:prstTxWarp prst="textNoShape">
              <a:avLst/>
            </a:prstTxWarp>
          </a:bodyPr>
          <a:lstStyle>
            <a:lvl1pPr algn="l" defTabSz="8810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22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911" y="0"/>
            <a:ext cx="3169578" cy="479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093" tIns="44047" rIns="88093" bIns="44047" numCol="1" anchor="t" anchorCtr="0" compatLnSpc="1">
            <a:prstTxWarp prst="textNoShape">
              <a:avLst/>
            </a:prstTxWarp>
          </a:bodyPr>
          <a:lstStyle>
            <a:lvl1pPr algn="r" defTabSz="8810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22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219"/>
            <a:ext cx="3169578" cy="479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093" tIns="44047" rIns="88093" bIns="44047" numCol="1" anchor="b" anchorCtr="0" compatLnSpc="1">
            <a:prstTxWarp prst="textNoShape">
              <a:avLst/>
            </a:prstTxWarp>
          </a:bodyPr>
          <a:lstStyle>
            <a:lvl1pPr algn="l" defTabSz="8810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22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911" y="9120219"/>
            <a:ext cx="3169578" cy="479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093" tIns="44047" rIns="88093" bIns="44047" numCol="1" anchor="b" anchorCtr="0" compatLnSpc="1">
            <a:prstTxWarp prst="textNoShape">
              <a:avLst/>
            </a:prstTxWarp>
          </a:bodyPr>
          <a:lstStyle>
            <a:lvl1pPr algn="r" defTabSz="881063">
              <a:defRPr sz="1200"/>
            </a:lvl1pPr>
          </a:lstStyle>
          <a:p>
            <a:pPr>
              <a:defRPr/>
            </a:pPr>
            <a:fld id="{2FA0ED4E-A057-4BEC-A655-79EB9D2386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994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69578" cy="479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16" tIns="47709" rIns="95416" bIns="47709" numCol="1" anchor="t" anchorCtr="0" compatLnSpc="1">
            <a:prstTxWarp prst="textNoShape">
              <a:avLst/>
            </a:prstTxWarp>
          </a:bodyPr>
          <a:lstStyle>
            <a:lvl1pPr algn="l" defTabSz="954088">
              <a:defRPr sz="13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911" y="0"/>
            <a:ext cx="3169578" cy="479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16" tIns="47709" rIns="95416" bIns="47709" numCol="1" anchor="t" anchorCtr="0" compatLnSpc="1">
            <a:prstTxWarp prst="textNoShape">
              <a:avLst/>
            </a:prstTxWarp>
          </a:bodyPr>
          <a:lstStyle>
            <a:lvl1pPr algn="r" defTabSz="954088">
              <a:defRPr sz="13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179" y="4560878"/>
            <a:ext cx="5852845" cy="4319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16" tIns="47709" rIns="95416" bIns="47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1095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219"/>
            <a:ext cx="3169578" cy="479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16" tIns="47709" rIns="95416" bIns="47709" numCol="1" anchor="b" anchorCtr="0" compatLnSpc="1">
            <a:prstTxWarp prst="textNoShape">
              <a:avLst/>
            </a:prstTxWarp>
          </a:bodyPr>
          <a:lstStyle>
            <a:lvl1pPr algn="l" defTabSz="954088">
              <a:defRPr sz="13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95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911" y="9120219"/>
            <a:ext cx="3169578" cy="479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16" tIns="47709" rIns="95416" bIns="47709" numCol="1" anchor="b" anchorCtr="0" compatLnSpc="1">
            <a:prstTxWarp prst="textNoShape">
              <a:avLst/>
            </a:prstTxWarp>
          </a:bodyPr>
          <a:lstStyle>
            <a:lvl1pPr algn="r" defTabSz="954088">
              <a:defRPr sz="1300"/>
            </a:lvl1pPr>
          </a:lstStyle>
          <a:p>
            <a:pPr>
              <a:defRPr/>
            </a:pPr>
            <a:fld id="{072EB860-8EA5-4B1A-8923-B22AF2FD037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264683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2EB860-8EA5-4B1A-8923-B22AF2FD037D}" type="slidenum">
              <a:rPr lang="zh-CN" altLang="en-US" smtClean="0"/>
              <a:pPr>
                <a:defRPr/>
              </a:pPr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582402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2EB860-8EA5-4B1A-8923-B22AF2FD037D}" type="slidenum">
              <a:rPr lang="zh-CN" altLang="en-US" smtClean="0"/>
              <a:pPr>
                <a:defRPr/>
              </a:pPr>
              <a:t>25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918872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2EB860-8EA5-4B1A-8923-B22AF2FD037D}" type="slidenum">
              <a:rPr lang="zh-CN" altLang="en-US" smtClean="0"/>
              <a:pPr>
                <a:defRPr/>
              </a:pPr>
              <a:t>28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0350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The first such experiment I am going to discuss</a:t>
            </a:r>
            <a:r>
              <a:rPr lang="en-US" altLang="zh-CN" baseline="0" dirty="0" smtClean="0"/>
              <a:t> is </a:t>
            </a:r>
            <a:r>
              <a:rPr lang="en-US" altLang="zh-CN" baseline="0" dirty="0" err="1" smtClean="0"/>
              <a:t>PandaX</a:t>
            </a:r>
            <a:r>
              <a:rPr lang="en-US" altLang="zh-CN" baseline="0" dirty="0" smtClean="0"/>
              <a:t>, that I work on. This experiment had a rather late start since 2009, but ramped up very quickly. Up-to-now, we have two phases developed in CJPL. The 2</a:t>
            </a:r>
            <a:r>
              <a:rPr lang="en-US" altLang="zh-CN" baseline="30000" dirty="0" smtClean="0"/>
              <a:t>nd</a:t>
            </a:r>
            <a:r>
              <a:rPr lang="en-US" altLang="zh-CN" baseline="0" dirty="0" smtClean="0"/>
              <a:t> phase is running with 500-kg active target. In the future, </a:t>
            </a:r>
            <a:r>
              <a:rPr lang="en-US" altLang="zh-CN" baseline="0" dirty="0" err="1" smtClean="0"/>
              <a:t>PandaX</a:t>
            </a:r>
            <a:r>
              <a:rPr lang="en-US" altLang="zh-CN" baseline="0" dirty="0" smtClean="0"/>
              <a:t> will also move to the new CJPL-II to perform multi-ton DM experiment (we call it </a:t>
            </a:r>
            <a:r>
              <a:rPr lang="en-US" altLang="zh-CN" baseline="0" dirty="0" err="1" smtClean="0"/>
              <a:t>xT</a:t>
            </a:r>
            <a:r>
              <a:rPr lang="en-US" altLang="zh-CN" baseline="0" dirty="0" smtClean="0"/>
              <a:t> for now), as well as ton-scale 136Xe 0vDBD experiment, named </a:t>
            </a:r>
            <a:r>
              <a:rPr lang="en-US" altLang="zh-CN" baseline="0" dirty="0" err="1" smtClean="0"/>
              <a:t>PandaX</a:t>
            </a:r>
            <a:r>
              <a:rPr lang="en-US" altLang="zh-CN" baseline="0" dirty="0" smtClean="0"/>
              <a:t>-III.  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29E554-83F1-414A-B184-60856F2A409C}" type="slidenum">
              <a:rPr lang="zh-CN" altLang="en-US" smtClean="0"/>
              <a:pPr>
                <a:defRPr/>
              </a:pPr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7910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2EB860-8EA5-4B1A-8923-B22AF2FD037D}" type="slidenum">
              <a:rPr lang="zh-CN" altLang="en-US" smtClean="0"/>
              <a:pPr>
                <a:defRPr/>
              </a:pPr>
              <a:t>31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310555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2EB860-8EA5-4B1A-8923-B22AF2FD037D}" type="slidenum">
              <a:rPr lang="zh-CN" altLang="en-US" smtClean="0"/>
              <a:pPr>
                <a:defRPr/>
              </a:pPr>
              <a:t>32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095283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2EB860-8EA5-4B1A-8923-B22AF2FD037D}" type="slidenum">
              <a:rPr lang="zh-CN" altLang="en-US" smtClean="0"/>
              <a:pPr>
                <a:defRPr/>
              </a:pPr>
              <a:t>36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691267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2EB860-8EA5-4B1A-8923-B22AF2FD037D}" type="slidenum">
              <a:rPr lang="zh-CN" altLang="en-US" smtClean="0"/>
              <a:pPr>
                <a:defRPr/>
              </a:pPr>
              <a:t>37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8193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2EB860-8EA5-4B1A-8923-B22AF2FD037D}" type="slidenum">
              <a:rPr lang="zh-CN" altLang="en-US" smtClean="0"/>
              <a:pPr>
                <a:defRPr/>
              </a:pPr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59722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Lambda range,</a:t>
            </a:r>
            <a:r>
              <a:rPr lang="en-US" baseline="0" dirty="0" smtClean="0"/>
              <a:t> window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2EB860-8EA5-4B1A-8923-B22AF2FD037D}" type="slidenum">
              <a:rPr lang="zh-CN" altLang="en-US" smtClean="0"/>
              <a:pPr>
                <a:defRPr/>
              </a:pPr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21019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2EB860-8EA5-4B1A-8923-B22AF2FD037D}" type="slidenum">
              <a:rPr lang="zh-CN" altLang="en-US" smtClean="0"/>
              <a:pPr>
                <a:defRPr/>
              </a:pPr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6621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2EB860-8EA5-4B1A-8923-B22AF2FD037D}" type="slidenum">
              <a:rPr lang="zh-CN" altLang="en-US" smtClean="0"/>
              <a:pPr>
                <a:defRPr/>
              </a:pPr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67048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The first such experiment I am going to discuss</a:t>
            </a:r>
            <a:r>
              <a:rPr lang="en-US" altLang="zh-CN" baseline="0" dirty="0" smtClean="0"/>
              <a:t> is </a:t>
            </a:r>
            <a:r>
              <a:rPr lang="en-US" altLang="zh-CN" baseline="0" dirty="0" err="1" smtClean="0"/>
              <a:t>PandaX</a:t>
            </a:r>
            <a:r>
              <a:rPr lang="en-US" altLang="zh-CN" baseline="0" dirty="0" smtClean="0"/>
              <a:t>, that I work on. This experiment had a rather late start since 2009, but ramped up very quickly. Up-to-now, we have two phases developed in CJPL. The 2</a:t>
            </a:r>
            <a:r>
              <a:rPr lang="en-US" altLang="zh-CN" baseline="30000" dirty="0" smtClean="0"/>
              <a:t>nd</a:t>
            </a:r>
            <a:r>
              <a:rPr lang="en-US" altLang="zh-CN" baseline="0" dirty="0" smtClean="0"/>
              <a:t> phase is running with 500-kg active target. In the future, </a:t>
            </a:r>
            <a:r>
              <a:rPr lang="en-US" altLang="zh-CN" baseline="0" dirty="0" err="1" smtClean="0"/>
              <a:t>PandaX</a:t>
            </a:r>
            <a:r>
              <a:rPr lang="en-US" altLang="zh-CN" baseline="0" dirty="0" smtClean="0"/>
              <a:t> will also move to the new CJPL-II to perform multi-ton DM experiment (we call it </a:t>
            </a:r>
            <a:r>
              <a:rPr lang="en-US" altLang="zh-CN" baseline="0" dirty="0" err="1" smtClean="0"/>
              <a:t>xT</a:t>
            </a:r>
            <a:r>
              <a:rPr lang="en-US" altLang="zh-CN" baseline="0" dirty="0" smtClean="0"/>
              <a:t> for now), as well as ton-scale 136Xe 0vDBD experiment, named </a:t>
            </a:r>
            <a:r>
              <a:rPr lang="en-US" altLang="zh-CN" baseline="0" dirty="0" err="1" smtClean="0"/>
              <a:t>PandaX</a:t>
            </a:r>
            <a:r>
              <a:rPr lang="en-US" altLang="zh-CN" baseline="0" dirty="0" smtClean="0"/>
              <a:t>-III.  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29E554-83F1-414A-B184-60856F2A409C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711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2EB860-8EA5-4B1A-8923-B22AF2FD037D}" type="slidenum">
              <a:rPr lang="zh-CN" altLang="en-US" smtClean="0"/>
              <a:pPr>
                <a:defRPr/>
              </a:pPr>
              <a:t>18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3275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2EB860-8EA5-4B1A-8923-B22AF2FD037D}" type="slidenum">
              <a:rPr lang="zh-CN" altLang="en-US" smtClean="0"/>
              <a:pPr>
                <a:defRPr/>
              </a:pPr>
              <a:t>21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03719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Phys</a:t>
            </a:r>
            <a:r>
              <a:rPr lang="cs-CZ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. </a:t>
            </a:r>
            <a:r>
              <a:rPr lang="cs-CZ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Rev</a:t>
            </a:r>
            <a:r>
              <a:rPr lang="cs-CZ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. </a:t>
            </a:r>
            <a:r>
              <a:rPr lang="cs-CZ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Lett</a:t>
            </a:r>
            <a:r>
              <a:rPr lang="cs-CZ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. 117, 121303 (2016)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2EB860-8EA5-4B1A-8923-B22AF2FD037D}" type="slidenum">
              <a:rPr lang="zh-CN" altLang="en-US" smtClean="0"/>
              <a:pPr>
                <a:defRPr/>
              </a:pPr>
              <a:t>22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1441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tif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81000"/>
            <a:ext cx="7421880" cy="990600"/>
          </a:xfrm>
        </p:spPr>
        <p:txBody>
          <a:bodyPr/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183880" cy="4343400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34232" y="6553200"/>
            <a:ext cx="2286000" cy="228600"/>
          </a:xfrm>
        </p:spPr>
        <p:txBody>
          <a:bodyPr/>
          <a:lstStyle>
            <a:lvl1pPr>
              <a:defRPr sz="1100">
                <a:solidFill>
                  <a:schemeClr val="bg1">
                    <a:lumMod val="8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en-US" altLang="zh-CN" smtClean="0"/>
              <a:t>Changbo Fu @9th-HPCOP</a:t>
            </a:r>
            <a:endParaRPr lang="en-US" altLang="zh-C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19800" y="6400800"/>
            <a:ext cx="2286000" cy="365125"/>
          </a:xfrm>
        </p:spPr>
        <p:txBody>
          <a:bodyPr/>
          <a:lstStyle>
            <a:extLst/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48328" y="6416675"/>
            <a:ext cx="457200" cy="365125"/>
          </a:xfrm>
        </p:spPr>
        <p:txBody>
          <a:bodyPr/>
          <a:lstStyle>
            <a:extLst/>
          </a:lstStyle>
          <a:p>
            <a:pPr>
              <a:defRPr/>
            </a:pPr>
            <a:fld id="{E23FAEE1-48F5-4D69-BDD0-B496C360245A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200" y="457200"/>
            <a:ext cx="990600" cy="990600"/>
          </a:xfrm>
          <a:prstGeom prst="rect">
            <a:avLst/>
          </a:prstGeom>
        </p:spPr>
      </p:pic>
      <p:sp>
        <p:nvSpPr>
          <p:cNvPr id="10" name="Shape 3"/>
          <p:cNvSpPr/>
          <p:nvPr userDrawn="1"/>
        </p:nvSpPr>
        <p:spPr>
          <a:xfrm>
            <a:off x="838200" y="1371600"/>
            <a:ext cx="7773120" cy="71440"/>
          </a:xfrm>
          <a:prstGeom prst="rect">
            <a:avLst/>
          </a:prstGeom>
          <a:solidFill>
            <a:srgbClr val="89C3E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600">
                <a:solidFill>
                  <a:srgbClr val="A5002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1" name="Shape 5"/>
          <p:cNvSpPr/>
          <p:nvPr userDrawn="1"/>
        </p:nvSpPr>
        <p:spPr>
          <a:xfrm>
            <a:off x="395288" y="6251575"/>
            <a:ext cx="8280401" cy="730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600">
                <a:solidFill>
                  <a:srgbClr val="A5002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8331" y="6346693"/>
            <a:ext cx="1415901" cy="439763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ECFF"/>
            </a:gs>
            <a:gs pos="45000">
              <a:schemeClr val="bg1">
                <a:shade val="68000"/>
                <a:satMod val="155000"/>
              </a:schemeClr>
            </a:gs>
            <a:gs pos="100000">
              <a:schemeClr val="bg1">
                <a:tint val="70000"/>
                <a:satMod val="175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en-US" altLang="zh-CN" smtClean="0"/>
              <a:t>Changbo Fu @9th-HPCOP</a:t>
            </a:r>
            <a:endParaRPr lang="en-US" altLang="zh-CN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B8EFCA0F-EEBE-44C2-A622-69743165BF00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" name="Rectangle 14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CCFFFF"/>
              </a:gs>
              <a:gs pos="100000">
                <a:schemeClr val="bg1"/>
              </a:gs>
            </a:gsLst>
            <a:lin ang="5400000" scaled="1"/>
          </a:gradFill>
          <a:ln w="76200">
            <a:solidFill>
              <a:srgbClr val="FFCC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jp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47800"/>
            <a:ext cx="7726680" cy="21336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Recent Results </a:t>
            </a:r>
            <a:r>
              <a:rPr lang="en-US" altLang="zh-CN" sz="4400" dirty="0" smtClean="0"/>
              <a:t>of</a:t>
            </a:r>
            <a:r>
              <a:rPr lang="zh-CN" altLang="en-US" sz="4400" dirty="0" smtClean="0"/>
              <a:t> </a:t>
            </a:r>
            <a:r>
              <a:rPr lang="en-US" sz="4400" dirty="0" err="1" smtClean="0"/>
              <a:t>PandaX</a:t>
            </a:r>
            <a:r>
              <a:rPr lang="zh-CN" altLang="en-US" sz="4400" dirty="0" smtClean="0"/>
              <a:t> </a:t>
            </a:r>
            <a:r>
              <a:rPr lang="en-US" altLang="zh-CN" sz="4400" dirty="0" smtClean="0"/>
              <a:t>Dark</a:t>
            </a:r>
            <a:r>
              <a:rPr lang="zh-CN" altLang="en-US" sz="4400" dirty="0" smtClean="0"/>
              <a:t> </a:t>
            </a:r>
            <a:r>
              <a:rPr lang="en-US" altLang="zh-CN" sz="4400" dirty="0" smtClean="0"/>
              <a:t>Matter</a:t>
            </a:r>
            <a:r>
              <a:rPr lang="zh-CN" altLang="en-US" sz="4400" dirty="0" smtClean="0"/>
              <a:t> </a:t>
            </a:r>
            <a:r>
              <a:rPr lang="en-US" altLang="zh-CN" sz="4400" dirty="0" smtClean="0"/>
              <a:t>Searching</a:t>
            </a:r>
            <a:r>
              <a:rPr lang="en-US" sz="4400" dirty="0" smtClean="0"/>
              <a:t> Experiment 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4191000"/>
            <a:ext cx="6553200" cy="1676400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altLang="zh-CN" sz="3200" dirty="0" smtClean="0">
                <a:solidFill>
                  <a:srgbClr val="006600"/>
                </a:solidFill>
                <a:latin typeface="Arial Unicode MS" charset="0"/>
                <a:ea typeface="Arial Unicode MS" charset="0"/>
              </a:rPr>
              <a:t>Changbo</a:t>
            </a:r>
            <a:r>
              <a:rPr lang="zh-CN" altLang="en-US" sz="3200" dirty="0" smtClean="0">
                <a:solidFill>
                  <a:srgbClr val="006600"/>
                </a:solidFill>
                <a:latin typeface="Arial Unicode MS" charset="0"/>
                <a:ea typeface="Arial Unicode MS" charset="0"/>
              </a:rPr>
              <a:t> </a:t>
            </a:r>
            <a:r>
              <a:rPr lang="en-US" altLang="zh-CN" sz="3200" dirty="0" smtClean="0">
                <a:solidFill>
                  <a:srgbClr val="006600"/>
                </a:solidFill>
                <a:latin typeface="Arial Unicode MS" charset="0"/>
                <a:ea typeface="Arial Unicode MS" charset="0"/>
              </a:rPr>
              <a:t>Fu</a:t>
            </a:r>
          </a:p>
          <a:p>
            <a:pPr marL="0" indent="0" algn="ctr">
              <a:buNone/>
            </a:pPr>
            <a:r>
              <a:rPr lang="en-US" altLang="zh-CN" sz="2600" dirty="0" smtClean="0">
                <a:solidFill>
                  <a:srgbClr val="006600"/>
                </a:solidFill>
                <a:latin typeface="Arial Unicode MS" charset="0"/>
                <a:ea typeface="Arial Unicode MS" charset="0"/>
              </a:rPr>
              <a:t>Shanghai</a:t>
            </a:r>
            <a:r>
              <a:rPr lang="zh-CN" altLang="en-US" sz="2600" dirty="0" smtClean="0">
                <a:solidFill>
                  <a:srgbClr val="006600"/>
                </a:solidFill>
                <a:latin typeface="Arial Unicode MS" charset="0"/>
                <a:ea typeface="Arial Unicode MS" charset="0"/>
              </a:rPr>
              <a:t> </a:t>
            </a:r>
            <a:r>
              <a:rPr lang="en-US" altLang="zh-CN" sz="2600" dirty="0" smtClean="0">
                <a:solidFill>
                  <a:srgbClr val="006600"/>
                </a:solidFill>
                <a:latin typeface="Arial Unicode MS" charset="0"/>
                <a:ea typeface="Arial Unicode MS" charset="0"/>
              </a:rPr>
              <a:t>Jiao</a:t>
            </a:r>
            <a:r>
              <a:rPr lang="zh-CN" altLang="en-US" sz="2600" dirty="0" smtClean="0">
                <a:solidFill>
                  <a:srgbClr val="006600"/>
                </a:solidFill>
                <a:latin typeface="Arial Unicode MS" charset="0"/>
                <a:ea typeface="Arial Unicode MS" charset="0"/>
              </a:rPr>
              <a:t> </a:t>
            </a:r>
            <a:r>
              <a:rPr lang="en-US" altLang="zh-CN" sz="2600" dirty="0" smtClean="0">
                <a:solidFill>
                  <a:srgbClr val="006600"/>
                </a:solidFill>
                <a:latin typeface="Arial Unicode MS" charset="0"/>
                <a:ea typeface="Arial Unicode MS" charset="0"/>
              </a:rPr>
              <a:t>Tong</a:t>
            </a:r>
            <a:r>
              <a:rPr lang="zh-CN" altLang="en-US" sz="2600" dirty="0" smtClean="0">
                <a:solidFill>
                  <a:srgbClr val="006600"/>
                </a:solidFill>
                <a:latin typeface="Arial Unicode MS" charset="0"/>
                <a:ea typeface="Arial Unicode MS" charset="0"/>
              </a:rPr>
              <a:t> </a:t>
            </a:r>
            <a:r>
              <a:rPr lang="en-US" altLang="zh-CN" sz="2600" dirty="0" smtClean="0">
                <a:solidFill>
                  <a:srgbClr val="006600"/>
                </a:solidFill>
                <a:latin typeface="Arial Unicode MS" charset="0"/>
                <a:ea typeface="Arial Unicode MS" charset="0"/>
              </a:rPr>
              <a:t>University</a:t>
            </a:r>
          </a:p>
          <a:p>
            <a:pPr marL="0" indent="0" algn="ctr">
              <a:buNone/>
            </a:pPr>
            <a:endParaRPr lang="zh-CN" altLang="en-US" sz="2600" dirty="0">
              <a:solidFill>
                <a:srgbClr val="006600"/>
              </a:solidFill>
              <a:latin typeface="Arial Unicode MS" charset="0"/>
              <a:ea typeface="Arial Unicode MS" charset="0"/>
            </a:endParaRPr>
          </a:p>
          <a:p>
            <a:pPr marL="0" indent="0">
              <a:buNone/>
            </a:pPr>
            <a:r>
              <a:rPr lang="en-US" altLang="zh-CN" sz="3200" dirty="0" smtClean="0">
                <a:solidFill>
                  <a:srgbClr val="0033CC"/>
                </a:solidFill>
                <a:latin typeface="Arial Unicode MS" charset="0"/>
                <a:ea typeface="Arial Unicode MS" charset="0"/>
              </a:rPr>
              <a:t>On</a:t>
            </a:r>
            <a:r>
              <a:rPr lang="zh-CN" altLang="en-US" sz="3200" dirty="0" smtClean="0">
                <a:solidFill>
                  <a:srgbClr val="0033CC"/>
                </a:solidFill>
                <a:latin typeface="Arial Unicode MS" charset="0"/>
                <a:ea typeface="Arial Unicode MS" charset="0"/>
              </a:rPr>
              <a:t> </a:t>
            </a:r>
            <a:r>
              <a:rPr lang="en-US" altLang="zh-CN" sz="3200" dirty="0" smtClean="0">
                <a:solidFill>
                  <a:srgbClr val="0033CC"/>
                </a:solidFill>
                <a:latin typeface="Arial Unicode MS" charset="0"/>
                <a:ea typeface="Arial Unicode MS" charset="0"/>
              </a:rPr>
              <a:t>Behalf</a:t>
            </a:r>
            <a:r>
              <a:rPr lang="zh-CN" altLang="en-US" sz="3200" dirty="0" smtClean="0">
                <a:solidFill>
                  <a:srgbClr val="0033CC"/>
                </a:solidFill>
                <a:latin typeface="Arial Unicode MS" charset="0"/>
                <a:ea typeface="Arial Unicode MS" charset="0"/>
              </a:rPr>
              <a:t> </a:t>
            </a:r>
            <a:r>
              <a:rPr lang="en-US" altLang="zh-CN" sz="3200" dirty="0" smtClean="0">
                <a:solidFill>
                  <a:srgbClr val="0033CC"/>
                </a:solidFill>
                <a:latin typeface="Arial Unicode MS" charset="0"/>
                <a:ea typeface="Arial Unicode MS" charset="0"/>
              </a:rPr>
              <a:t>of</a:t>
            </a:r>
            <a:r>
              <a:rPr lang="zh-CN" altLang="en-US" sz="3200" dirty="0" smtClean="0">
                <a:solidFill>
                  <a:srgbClr val="0033CC"/>
                </a:solidFill>
                <a:latin typeface="Arial Unicode MS" charset="0"/>
                <a:ea typeface="Arial Unicode MS" charset="0"/>
              </a:rPr>
              <a:t>          </a:t>
            </a:r>
            <a:r>
              <a:rPr lang="en-US" altLang="zh-CN" sz="3200" dirty="0" smtClean="0">
                <a:solidFill>
                  <a:srgbClr val="0033CC"/>
                </a:solidFill>
                <a:latin typeface="Arial Unicode MS" charset="0"/>
                <a:ea typeface="Arial Unicode MS" charset="0"/>
              </a:rPr>
              <a:t>    </a:t>
            </a:r>
            <a:r>
              <a:rPr lang="zh-CN" altLang="en-US" sz="3200" dirty="0" smtClean="0">
                <a:solidFill>
                  <a:srgbClr val="0033CC"/>
                </a:solidFill>
                <a:latin typeface="Arial Unicode MS" charset="0"/>
                <a:ea typeface="Arial Unicode MS" charset="0"/>
              </a:rPr>
              <a:t>         </a:t>
            </a:r>
            <a:r>
              <a:rPr lang="en-US" altLang="zh-CN" sz="3200" dirty="0" smtClean="0">
                <a:solidFill>
                  <a:srgbClr val="0033CC"/>
                </a:solidFill>
                <a:latin typeface="Arial Unicode MS" charset="0"/>
                <a:ea typeface="Arial Unicode MS" charset="0"/>
              </a:rPr>
              <a:t>Collaboration</a:t>
            </a:r>
          </a:p>
          <a:p>
            <a:pPr marL="0" indent="0" algn="ctr">
              <a:buNone/>
            </a:pPr>
            <a:endParaRPr lang="en-US" altLang="zh-CN" sz="3200" dirty="0">
              <a:solidFill>
                <a:srgbClr val="0033CC"/>
              </a:solidFill>
              <a:latin typeface="Arial Unicode MS" charset="0"/>
              <a:ea typeface="Arial Unicode MS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Changbo Fu @9th-HPCOP</a:t>
            </a:r>
            <a:endParaRPr lang="en-US" altLang="zh-C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039" y="5186267"/>
            <a:ext cx="1905001" cy="5916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27159" y="5867400"/>
            <a:ext cx="14975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2136EC"/>
                </a:solidFill>
              </a:rPr>
              <a:t>2</a:t>
            </a:r>
            <a:r>
              <a:rPr lang="en-US" altLang="zh-CN" sz="2000" dirty="0" smtClean="0">
                <a:solidFill>
                  <a:srgbClr val="2136EC"/>
                </a:solidFill>
              </a:rPr>
              <a:t>7July</a:t>
            </a:r>
            <a:r>
              <a:rPr lang="en-US" sz="2000" dirty="0" smtClean="0">
                <a:solidFill>
                  <a:srgbClr val="2136EC"/>
                </a:solidFill>
              </a:rPr>
              <a:t>2017</a:t>
            </a:r>
            <a:endParaRPr lang="en-US" sz="2000" dirty="0">
              <a:solidFill>
                <a:srgbClr val="2136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3FAEE1-48F5-4D69-BDD0-B496C360245A}" type="slidenum">
              <a:rPr lang="en-US" altLang="zh-CN" smtClean="0"/>
              <a:pPr>
                <a:defRPr/>
              </a:pPr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954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err="1" smtClean="0"/>
              <a:t>PandaX</a:t>
            </a:r>
            <a:r>
              <a:rPr lang="en-US" altLang="zh-CN" dirty="0" smtClean="0"/>
              <a:t>-II, </a:t>
            </a:r>
            <a:br>
              <a:rPr lang="en-US" altLang="zh-CN" dirty="0" smtClean="0"/>
            </a:br>
            <a:r>
              <a:rPr lang="en-US" altLang="zh-CN" dirty="0" smtClean="0"/>
              <a:t>New </a:t>
            </a:r>
            <a:r>
              <a:rPr lang="en-US" altLang="zh-CN" dirty="0"/>
              <a:t>F</a:t>
            </a:r>
            <a:r>
              <a:rPr lang="en-US" altLang="zh-CN" dirty="0" smtClean="0"/>
              <a:t>eatures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Changbo Fu @9th-HPCOP</a:t>
            </a:r>
            <a:endParaRPr lang="en-US" altLang="zh-C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50829"/>
            <a:ext cx="4721225" cy="4397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585528" y="2994501"/>
            <a:ext cx="1306512" cy="4016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9" name="Rectangle 8"/>
          <p:cNvSpPr/>
          <p:nvPr/>
        </p:nvSpPr>
        <p:spPr>
          <a:xfrm>
            <a:off x="3585528" y="5181600"/>
            <a:ext cx="1570037" cy="4159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5326322" y="1547030"/>
            <a:ext cx="3314758" cy="462517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1079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346075" indent="-282575" algn="l" eaLnBrk="1" hangingPunct="1">
              <a:lnSpc>
                <a:spcPts val="2800"/>
              </a:lnSpc>
              <a:spcBef>
                <a:spcPts val="400"/>
              </a:spcBef>
              <a:buClr>
                <a:srgbClr val="990000"/>
              </a:buClr>
              <a:buSzPct val="68000"/>
            </a:pPr>
            <a:r>
              <a:rPr lang="en-US" altLang="zh-CN" sz="2000" b="1" dirty="0">
                <a:latin typeface="Abadi MT Condensed Extra Bold" charset="0"/>
              </a:rPr>
              <a:t>More than Large Volume</a:t>
            </a:r>
          </a:p>
          <a:p>
            <a:pPr marL="346075" indent="-282575" algn="l" eaLnBrk="1" hangingPunct="1">
              <a:lnSpc>
                <a:spcPts val="2800"/>
              </a:lnSpc>
              <a:spcBef>
                <a:spcPts val="400"/>
              </a:spcBef>
              <a:buClr>
                <a:srgbClr val="990000"/>
              </a:buClr>
              <a:buSzPct val="68000"/>
              <a:buFont typeface="Wingdings" charset="2"/>
              <a:buChar char="p"/>
            </a:pPr>
            <a:r>
              <a:rPr lang="en-US" altLang="zh-CN" sz="1800" b="1" dirty="0">
                <a:solidFill>
                  <a:srgbClr val="FF0000"/>
                </a:solidFill>
              </a:rPr>
              <a:t>New IV</a:t>
            </a:r>
            <a:r>
              <a:rPr lang="en-US" altLang="zh-CN" sz="1800" b="1" dirty="0"/>
              <a:t>: inner vessel with clean Low Rad. SS</a:t>
            </a:r>
          </a:p>
          <a:p>
            <a:pPr marL="346075" indent="-282575" algn="l" eaLnBrk="1" hangingPunct="1">
              <a:lnSpc>
                <a:spcPts val="2800"/>
              </a:lnSpc>
              <a:spcBef>
                <a:spcPts val="400"/>
              </a:spcBef>
              <a:buClr>
                <a:srgbClr val="990000"/>
              </a:buClr>
              <a:buSzPct val="68000"/>
              <a:buFont typeface="Wingdings" charset="2"/>
              <a:buChar char="p"/>
            </a:pPr>
            <a:r>
              <a:rPr lang="en-US" altLang="zh-CN" sz="1800" b="1" dirty="0">
                <a:solidFill>
                  <a:srgbClr val="FF0000"/>
                </a:solidFill>
              </a:rPr>
              <a:t>New PMTs</a:t>
            </a:r>
            <a:r>
              <a:rPr lang="en-US" altLang="zh-CN" sz="1800" b="1" dirty="0"/>
              <a:t>: 55+55, 3” High Quam Eff., improved base design (±650V).</a:t>
            </a:r>
          </a:p>
          <a:p>
            <a:pPr marL="346075" indent="-282575" algn="l" eaLnBrk="1" hangingPunct="1">
              <a:lnSpc>
                <a:spcPts val="2800"/>
              </a:lnSpc>
              <a:spcBef>
                <a:spcPts val="400"/>
              </a:spcBef>
              <a:buClr>
                <a:srgbClr val="990000"/>
              </a:buClr>
              <a:buSzPct val="68000"/>
              <a:buFont typeface="Wingdings" charset="2"/>
              <a:buChar char="p"/>
            </a:pPr>
            <a:r>
              <a:rPr lang="en-US" altLang="zh-CN" sz="1800" b="1" dirty="0">
                <a:solidFill>
                  <a:srgbClr val="FF0000"/>
                </a:solidFill>
              </a:rPr>
              <a:t>New Veto</a:t>
            </a:r>
            <a:r>
              <a:rPr lang="en-US" altLang="zh-CN" sz="1800" b="1" dirty="0"/>
              <a:t> PMTs in skin</a:t>
            </a:r>
          </a:p>
          <a:p>
            <a:pPr marL="346075" indent="-282575" algn="l" eaLnBrk="1" hangingPunct="1">
              <a:lnSpc>
                <a:spcPts val="2800"/>
              </a:lnSpc>
              <a:spcBef>
                <a:spcPts val="400"/>
              </a:spcBef>
              <a:buClr>
                <a:srgbClr val="990000"/>
              </a:buClr>
              <a:buSzPct val="68000"/>
              <a:buFont typeface="Wingdings" charset="2"/>
              <a:buChar char="p"/>
            </a:pPr>
            <a:r>
              <a:rPr lang="en-US" altLang="zh-CN" sz="1800" b="1" dirty="0">
                <a:solidFill>
                  <a:srgbClr val="FF0000"/>
                </a:solidFill>
              </a:rPr>
              <a:t>New OC</a:t>
            </a:r>
            <a:r>
              <a:rPr lang="en-US" altLang="zh-CN" sz="1800" b="1" dirty="0"/>
              <a:t>: overflow chamber at Bottom, save </a:t>
            </a:r>
            <a:r>
              <a:rPr lang="en-US" altLang="zh-CN" sz="1800" b="1" dirty="0" smtClean="0"/>
              <a:t>expensive </a:t>
            </a:r>
            <a:r>
              <a:rPr lang="en-US" altLang="zh-CN" sz="1800" b="1" dirty="0"/>
              <a:t>Xenon</a:t>
            </a:r>
          </a:p>
          <a:p>
            <a:pPr marL="346075" indent="-282575" algn="l" eaLnBrk="1" hangingPunct="1">
              <a:lnSpc>
                <a:spcPts val="2800"/>
              </a:lnSpc>
              <a:spcBef>
                <a:spcPts val="400"/>
              </a:spcBef>
              <a:buClr>
                <a:srgbClr val="990000"/>
              </a:buClr>
              <a:buSzPct val="68000"/>
              <a:buFont typeface="Wingdings" charset="2"/>
              <a:buChar char="p"/>
            </a:pPr>
            <a:r>
              <a:rPr lang="en-US" altLang="zh-CN" sz="1800" b="1" dirty="0">
                <a:solidFill>
                  <a:srgbClr val="FF0000"/>
                </a:solidFill>
              </a:rPr>
              <a:t>Better Reflector</a:t>
            </a:r>
            <a:r>
              <a:rPr lang="en-US" altLang="zh-CN" sz="1800" b="1" dirty="0"/>
              <a:t>: Improved Reflectivity</a:t>
            </a:r>
          </a:p>
        </p:txBody>
      </p:sp>
      <p:sp>
        <p:nvSpPr>
          <p:cNvPr id="13" name="Down Arrow 12"/>
          <p:cNvSpPr/>
          <p:nvPr/>
        </p:nvSpPr>
        <p:spPr>
          <a:xfrm rot="16200000" flipH="1">
            <a:off x="7110386" y="495652"/>
            <a:ext cx="196743" cy="450113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7279" y="289091"/>
            <a:ext cx="1121005" cy="8632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0"/>
            <a:ext cx="1067052" cy="137278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3FAEE1-48F5-4D69-BDD0-B496C360245A}" type="slidenum">
              <a:rPr lang="en-US" altLang="zh-CN" smtClean="0"/>
              <a:pPr>
                <a:defRPr/>
              </a:pPr>
              <a:t>10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0454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Electron Lifetime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Changbo Fu @9th-HPCOP</a:t>
            </a:r>
            <a:endParaRPr lang="en-US" altLang="zh-CN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371600"/>
            <a:ext cx="6477000" cy="457200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2677232" y="3276600"/>
            <a:ext cx="0" cy="213360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650009" y="5786735"/>
            <a:ext cx="278281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9900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2015.11.22---12.14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1752600" y="5410200"/>
            <a:ext cx="924632" cy="376536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3276600" y="5410200"/>
            <a:ext cx="1053630" cy="376535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648200" y="5786735"/>
            <a:ext cx="297180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99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altLang="zh-CN" sz="240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2016.03.09---06.30</a:t>
            </a:r>
            <a:endParaRPr lang="en-US" sz="24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4648200" y="5410201"/>
            <a:ext cx="97320" cy="376534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7162800" y="5410200"/>
            <a:ext cx="457200" cy="376535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3FAEE1-48F5-4D69-BDD0-B496C360245A}" type="slidenum">
              <a:rPr lang="en-US" altLang="zh-CN" smtClean="0"/>
              <a:pPr>
                <a:defRPr/>
              </a:pPr>
              <a:t>11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9358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Calibration </a:t>
            </a:r>
            <a:r>
              <a:rPr lang="en-US" altLang="zh-CN" dirty="0" smtClean="0"/>
              <a:t>Program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Changbo Fu @9th-HPCOP</a:t>
            </a:r>
            <a:endParaRPr lang="en-US" altLang="zh-CN" dirty="0"/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3258137" y="1923334"/>
            <a:ext cx="5218526" cy="406265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Pct val="68000"/>
              <a:buFont typeface="Wingdings" panose="05000000000000000000" pitchFamily="2" charset="2"/>
              <a:buChar char="p"/>
              <a:defRPr/>
            </a:pPr>
            <a:r>
              <a:rPr lang="en-US" altLang="zh-CN" b="1" dirty="0" smtClean="0">
                <a:solidFill>
                  <a:srgbClr val="0070C0"/>
                </a:solidFill>
              </a:rPr>
              <a:t>Electrical</a:t>
            </a:r>
            <a:r>
              <a:rPr lang="zh-CN" altLang="en-US" b="1" dirty="0" smtClean="0">
                <a:solidFill>
                  <a:srgbClr val="0070C0"/>
                </a:solidFill>
              </a:rPr>
              <a:t> </a:t>
            </a:r>
            <a:r>
              <a:rPr lang="en-US" altLang="zh-CN" b="1" dirty="0" smtClean="0">
                <a:solidFill>
                  <a:srgbClr val="0070C0"/>
                </a:solidFill>
              </a:rPr>
              <a:t>Recoil</a:t>
            </a:r>
            <a:r>
              <a:rPr lang="zh-CN" altLang="en-US" b="1" dirty="0" smtClean="0">
                <a:solidFill>
                  <a:srgbClr val="0070C0"/>
                </a:solidFill>
              </a:rPr>
              <a:t>（</a:t>
            </a:r>
            <a:r>
              <a:rPr lang="en-US" altLang="zh-CN" b="1" dirty="0" smtClean="0">
                <a:solidFill>
                  <a:srgbClr val="0070C0"/>
                </a:solidFill>
              </a:rPr>
              <a:t>ER</a:t>
            </a:r>
            <a:r>
              <a:rPr lang="zh-CN" altLang="en-US" b="1" dirty="0" smtClean="0">
                <a:solidFill>
                  <a:srgbClr val="0070C0"/>
                </a:solidFill>
              </a:rPr>
              <a:t>）</a:t>
            </a:r>
            <a:endParaRPr lang="en-US" altLang="zh-CN" b="1" dirty="0" smtClean="0">
              <a:solidFill>
                <a:srgbClr val="0070C0"/>
              </a:solidFill>
            </a:endParaRPr>
          </a:p>
          <a:p>
            <a:pPr lvl="1" algn="l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Pct val="68000"/>
              <a:buFont typeface="Wingdings" panose="05000000000000000000" pitchFamily="2" charset="2"/>
              <a:buChar char="p"/>
              <a:defRPr/>
            </a:pPr>
            <a:r>
              <a:rPr lang="en-US" altLang="zh-CN" b="1" dirty="0" smtClean="0">
                <a:solidFill>
                  <a:srgbClr val="0070C0"/>
                </a:solidFill>
              </a:rPr>
              <a:t>Internal/external ER </a:t>
            </a:r>
            <a:r>
              <a:rPr lang="en-US" altLang="zh-CN" dirty="0" smtClean="0"/>
              <a:t>peaks: </a:t>
            </a:r>
          </a:p>
          <a:p>
            <a:pPr lvl="2" algn="l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Pct val="68000"/>
              <a:buFont typeface="Wingdings" charset="2"/>
              <a:buChar char="§"/>
              <a:defRPr/>
            </a:pPr>
            <a:r>
              <a:rPr lang="en-US" altLang="zh-CN" dirty="0"/>
              <a:t>Detector uniformity corrections</a:t>
            </a:r>
          </a:p>
          <a:p>
            <a:pPr lvl="2" algn="l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Pct val="68000"/>
              <a:buFont typeface="Wingdings" charset="2"/>
              <a:buChar char="§"/>
              <a:defRPr/>
            </a:pPr>
            <a:r>
              <a:rPr lang="en-US" altLang="zh-CN" dirty="0"/>
              <a:t>Light/charge collection parameters</a:t>
            </a:r>
          </a:p>
          <a:p>
            <a:pPr lvl="1" algn="l" eaLnBrk="1" hangingPunct="1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Pct val="68000"/>
              <a:buFont typeface="Wingdings" panose="05000000000000000000" pitchFamily="2" charset="2"/>
              <a:buChar char="p"/>
              <a:defRPr/>
            </a:pPr>
            <a:endParaRPr lang="en-US" altLang="zh-CN" dirty="0" smtClean="0"/>
          </a:p>
          <a:p>
            <a:pPr lvl="1" algn="l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Pct val="68000"/>
              <a:buFont typeface="Wingdings" panose="05000000000000000000" pitchFamily="2" charset="2"/>
              <a:buChar char="p"/>
              <a:defRPr/>
            </a:pPr>
            <a:r>
              <a:rPr lang="en-US" altLang="zh-CN" b="1" dirty="0">
                <a:solidFill>
                  <a:srgbClr val="0070C0"/>
                </a:solidFill>
                <a:sym typeface="Symbol" panose="05050102010706020507" pitchFamily="18" charset="2"/>
              </a:rPr>
              <a:t>CH</a:t>
            </a:r>
            <a:r>
              <a:rPr lang="en-US" altLang="zh-CN" b="1" baseline="-25000" dirty="0">
                <a:solidFill>
                  <a:srgbClr val="0070C0"/>
                </a:solidFill>
                <a:sym typeface="Symbol" panose="05050102010706020507" pitchFamily="18" charset="2"/>
              </a:rPr>
              <a:t>3</a:t>
            </a:r>
            <a:r>
              <a:rPr lang="en-US" altLang="zh-CN" b="1" dirty="0">
                <a:solidFill>
                  <a:srgbClr val="0070C0"/>
                </a:solidFill>
                <a:sym typeface="Symbol" panose="05050102010706020507" pitchFamily="18" charset="2"/>
              </a:rPr>
              <a:t>T </a:t>
            </a:r>
            <a:r>
              <a:rPr lang="en-US" altLang="zh-CN" dirty="0">
                <a:sym typeface="Symbol" panose="05050102010706020507" pitchFamily="18" charset="2"/>
              </a:rPr>
              <a:t>injection: tritium beta decays</a:t>
            </a:r>
          </a:p>
          <a:p>
            <a:pPr lvl="2" algn="l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Pct val="68000"/>
              <a:buFont typeface="Wingdings" charset="2"/>
              <a:buChar char="§"/>
              <a:defRPr/>
            </a:pPr>
            <a:r>
              <a:rPr lang="en-US" altLang="zh-CN" dirty="0">
                <a:sym typeface="Symbol" panose="05050102010706020507" pitchFamily="18" charset="2"/>
              </a:rPr>
              <a:t>Simulate ER </a:t>
            </a:r>
            <a:r>
              <a:rPr lang="en-US" altLang="zh-CN" dirty="0" smtClean="0">
                <a:sym typeface="Symbol" panose="05050102010706020507" pitchFamily="18" charset="2"/>
              </a:rPr>
              <a:t>background</a:t>
            </a:r>
            <a:endParaRPr lang="en-US" altLang="zh-CN" sz="2800" dirty="0" smtClean="0"/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Pct val="68000"/>
              <a:buFont typeface="Wingdings" panose="05000000000000000000" pitchFamily="2" charset="2"/>
              <a:buChar char="p"/>
              <a:defRPr/>
            </a:pPr>
            <a:endParaRPr lang="en-US" altLang="zh-CN" dirty="0" smtClean="0"/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Pct val="68000"/>
              <a:buFont typeface="Wingdings" panose="05000000000000000000" pitchFamily="2" charset="2"/>
              <a:buChar char="p"/>
              <a:defRPr/>
            </a:pPr>
            <a:r>
              <a:rPr lang="en-US" altLang="zh-CN" b="1" dirty="0" smtClean="0">
                <a:solidFill>
                  <a:srgbClr val="0070C0"/>
                </a:solidFill>
              </a:rPr>
              <a:t>Nuclear</a:t>
            </a:r>
            <a:r>
              <a:rPr lang="zh-CN" altLang="en-US" b="1" dirty="0" smtClean="0">
                <a:solidFill>
                  <a:srgbClr val="0070C0"/>
                </a:solidFill>
              </a:rPr>
              <a:t> </a:t>
            </a:r>
            <a:r>
              <a:rPr lang="en-US" altLang="zh-CN" b="1" dirty="0" smtClean="0">
                <a:solidFill>
                  <a:srgbClr val="0070C0"/>
                </a:solidFill>
              </a:rPr>
              <a:t>Recoil</a:t>
            </a:r>
            <a:r>
              <a:rPr lang="zh-CN" altLang="en-US" b="1" dirty="0" smtClean="0">
                <a:solidFill>
                  <a:srgbClr val="0070C0"/>
                </a:solidFill>
              </a:rPr>
              <a:t>（</a:t>
            </a:r>
            <a:r>
              <a:rPr lang="en-US" altLang="zh-CN" b="1" dirty="0" smtClean="0">
                <a:solidFill>
                  <a:srgbClr val="0070C0"/>
                </a:solidFill>
              </a:rPr>
              <a:t>NR</a:t>
            </a:r>
            <a:r>
              <a:rPr lang="zh-CN" altLang="en-US" b="1" dirty="0" smtClean="0">
                <a:solidFill>
                  <a:srgbClr val="0070C0"/>
                </a:solidFill>
              </a:rPr>
              <a:t>）</a:t>
            </a:r>
            <a:endParaRPr lang="en-US" altLang="zh-CN" b="1" dirty="0" smtClean="0">
              <a:solidFill>
                <a:srgbClr val="0070C0"/>
              </a:solidFill>
            </a:endParaRPr>
          </a:p>
          <a:p>
            <a:pPr lvl="1" algn="l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Pct val="68000"/>
              <a:buFont typeface="Wingdings" panose="05000000000000000000" pitchFamily="2" charset="2"/>
              <a:buChar char="p"/>
              <a:defRPr/>
            </a:pPr>
            <a:r>
              <a:rPr lang="en-US" altLang="zh-CN" dirty="0" smtClean="0"/>
              <a:t>Low rate </a:t>
            </a:r>
            <a:r>
              <a:rPr lang="en-US" altLang="zh-CN" dirty="0" err="1" smtClean="0"/>
              <a:t>AmBe</a:t>
            </a:r>
            <a:r>
              <a:rPr lang="en-US" altLang="zh-CN" dirty="0" smtClean="0"/>
              <a:t> neutron source: </a:t>
            </a:r>
          </a:p>
          <a:p>
            <a:pPr lvl="2" algn="l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Pct val="68000"/>
              <a:buFont typeface="Wingdings" charset="2"/>
              <a:buChar char="§"/>
              <a:defRPr/>
            </a:pPr>
            <a:r>
              <a:rPr lang="en-US" altLang="zh-CN" dirty="0">
                <a:sym typeface="Symbol" panose="05050102010706020507" pitchFamily="18" charset="2"/>
              </a:rPr>
              <a:t>Simulate DM NR </a:t>
            </a:r>
            <a:r>
              <a:rPr lang="en-US" altLang="zh-CN" dirty="0" smtClean="0">
                <a:sym typeface="Symbol" panose="05050102010706020507" pitchFamily="18" charset="2"/>
              </a:rPr>
              <a:t>signal</a:t>
            </a:r>
            <a:endParaRPr lang="en-US" altLang="zh-CN" dirty="0">
              <a:sym typeface="Symbol" panose="05050102010706020507" pitchFamily="18" charset="2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74" y="1481966"/>
            <a:ext cx="2490308" cy="3007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486535" y="4776548"/>
            <a:ext cx="2486156" cy="1384995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Pct val="68000"/>
              <a:buFont typeface="Wingdings" charset="2"/>
              <a:buChar char="Ø"/>
              <a:defRPr/>
            </a:pPr>
            <a:r>
              <a:rPr lang="en-US" altLang="zh-CN" b="1" dirty="0" smtClean="0">
                <a:sym typeface="Symbol" panose="05050102010706020507" pitchFamily="18" charset="2"/>
              </a:rPr>
              <a:t>Energy</a:t>
            </a:r>
            <a:r>
              <a:rPr lang="zh-CN" altLang="en-US" b="1" dirty="0" smtClean="0">
                <a:sym typeface="Symbol" panose="05050102010706020507" pitchFamily="18" charset="2"/>
              </a:rPr>
              <a:t> </a:t>
            </a:r>
            <a:r>
              <a:rPr lang="en-US" altLang="zh-CN" b="1" dirty="0" smtClean="0">
                <a:sym typeface="Symbol" panose="05050102010706020507" pitchFamily="18" charset="2"/>
              </a:rPr>
              <a:t>Cali.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Pct val="68000"/>
              <a:buFont typeface="Wingdings" charset="2"/>
              <a:buChar char="Ø"/>
              <a:defRPr/>
            </a:pPr>
            <a:r>
              <a:rPr lang="en-US" altLang="zh-CN" b="1" dirty="0" smtClean="0">
                <a:sym typeface="Symbol" panose="05050102010706020507" pitchFamily="18" charset="2"/>
              </a:rPr>
              <a:t>Position</a:t>
            </a:r>
            <a:r>
              <a:rPr lang="zh-CN" altLang="en-US" b="1" dirty="0" smtClean="0">
                <a:sym typeface="Symbol" panose="05050102010706020507" pitchFamily="18" charset="2"/>
              </a:rPr>
              <a:t> </a:t>
            </a:r>
            <a:r>
              <a:rPr lang="en-US" altLang="zh-CN" b="1" dirty="0" smtClean="0">
                <a:sym typeface="Symbol" panose="05050102010706020507" pitchFamily="18" charset="2"/>
              </a:rPr>
              <a:t>Cali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Pct val="68000"/>
              <a:buFont typeface="Wingdings" charset="2"/>
              <a:buChar char="Ø"/>
              <a:defRPr/>
            </a:pPr>
            <a:r>
              <a:rPr lang="en-US" altLang="zh-CN" b="1" dirty="0" smtClean="0">
                <a:sym typeface="Symbol" panose="05050102010706020507" pitchFamily="18" charset="2"/>
              </a:rPr>
              <a:t>ER/NR</a:t>
            </a:r>
            <a:r>
              <a:rPr lang="zh-CN" altLang="en-US" b="1" dirty="0" smtClean="0">
                <a:sym typeface="Symbol" panose="05050102010706020507" pitchFamily="18" charset="2"/>
              </a:rPr>
              <a:t> </a:t>
            </a:r>
            <a:r>
              <a:rPr lang="en-US" altLang="zh-CN" b="1" dirty="0" smtClean="0">
                <a:sym typeface="Symbol" panose="05050102010706020507" pitchFamily="18" charset="2"/>
              </a:rPr>
              <a:t>Cali.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3FAEE1-48F5-4D69-BDD0-B496C360245A}" type="slidenum">
              <a:rPr lang="en-US" altLang="zh-CN" smtClean="0"/>
              <a:pPr>
                <a:defRPr/>
              </a:pPr>
              <a:t>12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1289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ER </a:t>
            </a:r>
            <a:r>
              <a:rPr lang="en-US" altLang="zh-CN" dirty="0" smtClean="0"/>
              <a:t>cal. w/ CH</a:t>
            </a:r>
            <a:r>
              <a:rPr lang="en-US" altLang="zh-CN" baseline="-25000" dirty="0" smtClean="0"/>
              <a:t>3</a:t>
            </a:r>
            <a:r>
              <a:rPr lang="en-US" altLang="zh-CN" dirty="0" smtClean="0"/>
              <a:t>T</a:t>
            </a:r>
            <a:r>
              <a:rPr lang="zh-CN" altLang="en-US" dirty="0" smtClean="0"/>
              <a:t> </a:t>
            </a:r>
            <a:r>
              <a:rPr lang="en-US" altLang="zh-CN" dirty="0" smtClean="0"/>
              <a:t>β</a:t>
            </a:r>
            <a:r>
              <a:rPr lang="zh-CN" altLang="en-US" dirty="0" smtClean="0"/>
              <a:t> </a:t>
            </a:r>
            <a:r>
              <a:rPr lang="en-US" altLang="zh-CN" dirty="0" smtClean="0"/>
              <a:t>source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Changbo Fu @9th-HPCOP</a:t>
            </a:r>
            <a:endParaRPr lang="en-US" altLang="zh-CN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0" y="1657350"/>
            <a:ext cx="344487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76200" y="4432300"/>
            <a:ext cx="6800850" cy="16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5125" indent="-255588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l">
              <a:lnSpc>
                <a:spcPct val="100000"/>
              </a:lnSpc>
              <a:spcBef>
                <a:spcPts val="400"/>
              </a:spcBef>
              <a:buClr>
                <a:srgbClr val="990000"/>
              </a:buClr>
              <a:buSzPct val="68000"/>
              <a:buFont typeface="Wingdings" charset="2"/>
              <a:buChar char="p"/>
            </a:pPr>
            <a:r>
              <a:rPr lang="en-US" altLang="zh-CN" sz="2400" dirty="0">
                <a:sym typeface="Symbol" charset="2"/>
              </a:rPr>
              <a:t>18.0 hours of tritium data taken, with ~2800 low energy ER events collected</a:t>
            </a:r>
          </a:p>
          <a:p>
            <a:pPr algn="l">
              <a:lnSpc>
                <a:spcPct val="100000"/>
              </a:lnSpc>
              <a:spcBef>
                <a:spcPts val="400"/>
              </a:spcBef>
              <a:buClr>
                <a:srgbClr val="990000"/>
              </a:buClr>
              <a:buSzPct val="68000"/>
              <a:buFont typeface="Wingdings" charset="2"/>
              <a:buChar char="p"/>
            </a:pPr>
            <a:r>
              <a:rPr lang="en-US" altLang="zh-CN" sz="2400" dirty="0">
                <a:sym typeface="Symbol" charset="2"/>
              </a:rPr>
              <a:t>9 events leaked below NR median, (</a:t>
            </a:r>
            <a:r>
              <a:rPr lang="en-US" altLang="zh-CN" sz="2400" dirty="0" smtClean="0">
                <a:sym typeface="Symbol" charset="2"/>
              </a:rPr>
              <a:t>0.32+/-0.11</a:t>
            </a:r>
            <a:r>
              <a:rPr lang="en-US" altLang="zh-CN" sz="2400" dirty="0">
                <a:sym typeface="Symbol" charset="2"/>
              </a:rPr>
              <a:t>)%</a:t>
            </a:r>
          </a:p>
          <a:p>
            <a:pPr algn="l">
              <a:lnSpc>
                <a:spcPct val="100000"/>
              </a:lnSpc>
              <a:spcBef>
                <a:spcPts val="400"/>
              </a:spcBef>
              <a:buClr>
                <a:srgbClr val="990000"/>
              </a:buClr>
              <a:buSzPct val="68000"/>
              <a:buFont typeface="Wingdings" charset="2"/>
              <a:buChar char="p"/>
            </a:pPr>
            <a:r>
              <a:rPr lang="en-US" altLang="zh-CN" sz="2400" dirty="0">
                <a:sym typeface="Symbol" charset="2"/>
              </a:rPr>
              <a:t>Consistent with Gaussian expectation</a:t>
            </a:r>
          </a:p>
        </p:txBody>
      </p:sp>
      <p:pic>
        <p:nvPicPr>
          <p:cNvPr id="8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338" y="4259263"/>
            <a:ext cx="217328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404938"/>
            <a:ext cx="5475288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28800" y="6248400"/>
            <a:ext cx="53226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Calibri" charset="0"/>
                <a:ea typeface="宋体" charset="-122"/>
                <a:cs typeface="Calibri" charset="0"/>
              </a:rPr>
              <a:t>Following method from PRD93 </a:t>
            </a:r>
            <a:r>
              <a:rPr lang="en-US" sz="2000" dirty="0">
                <a:latin typeface="Calibri" charset="0"/>
                <a:ea typeface="宋体" charset="-122"/>
                <a:cs typeface="Calibri" charset="0"/>
              </a:rPr>
              <a:t>(</a:t>
            </a:r>
            <a:r>
              <a:rPr lang="en-US" sz="2000" dirty="0" smtClean="0">
                <a:latin typeface="Calibri" charset="0"/>
                <a:ea typeface="宋体" charset="-122"/>
                <a:cs typeface="Calibri" charset="0"/>
              </a:rPr>
              <a:t>2016)072009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3FAEE1-48F5-4D69-BDD0-B496C360245A}" type="slidenum">
              <a:rPr lang="en-US" altLang="zh-CN" smtClean="0"/>
              <a:pPr>
                <a:defRPr/>
              </a:pPr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9255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Nuclear</a:t>
            </a:r>
            <a:r>
              <a:rPr lang="zh-CN" altLang="en-US" dirty="0" smtClean="0"/>
              <a:t> </a:t>
            </a:r>
            <a:r>
              <a:rPr lang="en-US" altLang="zh-CN" dirty="0" smtClean="0"/>
              <a:t>Recoil</a:t>
            </a:r>
            <a:r>
              <a:rPr lang="zh-CN" altLang="en-US" dirty="0" smtClean="0"/>
              <a:t> </a:t>
            </a:r>
            <a:r>
              <a:rPr lang="en-US" altLang="zh-CN" dirty="0" smtClean="0"/>
              <a:t>(NR) </a:t>
            </a:r>
            <a:r>
              <a:rPr lang="en-US" altLang="zh-CN" dirty="0"/>
              <a:t>calibration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Changbo Fu @9th-HPCOP</a:t>
            </a:r>
            <a:endParaRPr lang="en-US" altLang="zh-CN" dirty="0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61735" y="4778585"/>
            <a:ext cx="7786593" cy="112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65125" indent="-255588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l">
              <a:lnSpc>
                <a:spcPct val="100000"/>
              </a:lnSpc>
              <a:spcBef>
                <a:spcPts val="400"/>
              </a:spcBef>
              <a:buClr>
                <a:srgbClr val="990000"/>
              </a:buClr>
              <a:buSzPct val="68000"/>
              <a:buFont typeface="Wingdings" charset="2"/>
              <a:buChar char="p"/>
            </a:pPr>
            <a:r>
              <a:rPr lang="en-US" altLang="zh-CN" sz="2000" dirty="0">
                <a:sym typeface="Symbol" charset="2"/>
              </a:rPr>
              <a:t>162.4 hours of </a:t>
            </a:r>
            <a:r>
              <a:rPr lang="en-US" altLang="zh-CN" sz="2400" b="1" dirty="0" err="1">
                <a:solidFill>
                  <a:srgbClr val="FF0000"/>
                </a:solidFill>
                <a:sym typeface="Symbol" charset="2"/>
              </a:rPr>
              <a:t>AmBe</a:t>
            </a:r>
            <a:r>
              <a:rPr lang="en-US" altLang="zh-CN" sz="2000" dirty="0">
                <a:sym typeface="Symbol" charset="2"/>
              </a:rPr>
              <a:t> data taken, with ~3400 low energy single scatter NR events collected</a:t>
            </a:r>
          </a:p>
          <a:p>
            <a:pPr algn="l">
              <a:lnSpc>
                <a:spcPct val="100000"/>
              </a:lnSpc>
              <a:spcBef>
                <a:spcPts val="400"/>
              </a:spcBef>
              <a:buClr>
                <a:srgbClr val="990000"/>
              </a:buClr>
              <a:buSzPct val="68000"/>
              <a:buFont typeface="Wingdings" charset="2"/>
              <a:buChar char="p"/>
            </a:pPr>
            <a:r>
              <a:rPr lang="en-US" altLang="zh-CN" sz="2000" dirty="0">
                <a:sym typeface="Symbol" charset="2"/>
              </a:rPr>
              <a:t>NR median curve and NR detection efficiency determined</a:t>
            </a: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52600"/>
            <a:ext cx="5891912" cy="29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3FAEE1-48F5-4D69-BDD0-B496C360245A}" type="slidenum">
              <a:rPr lang="en-US" altLang="zh-CN" smtClean="0"/>
              <a:pPr>
                <a:defRPr/>
              </a:pPr>
              <a:t>14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4026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Radiation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Background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Changbo Fu @9th-HPCOP</a:t>
            </a:r>
            <a:endParaRPr lang="en-US" altLang="zh-CN" dirty="0"/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624205" y="2133600"/>
            <a:ext cx="801687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SzPct val="68000"/>
              <a:buFont typeface="Wingdings" panose="05000000000000000000" pitchFamily="2" charset="2"/>
              <a:buChar char="p"/>
              <a:defRPr/>
            </a:pPr>
            <a:r>
              <a:rPr lang="en-US" altLang="zh-CN" dirty="0" smtClean="0"/>
              <a:t>ER background</a:t>
            </a:r>
          </a:p>
          <a:p>
            <a:pPr lvl="1" algn="l"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SzPct val="68000"/>
              <a:buFont typeface="Wingdings" panose="05000000000000000000" pitchFamily="2" charset="2"/>
              <a:buChar char="p"/>
              <a:defRPr/>
            </a:pPr>
            <a:r>
              <a:rPr lang="en-US" altLang="zh-CN" b="1" u="sng" baseline="30000" dirty="0">
                <a:solidFill>
                  <a:srgbClr val="0070C0"/>
                </a:solidFill>
              </a:rPr>
              <a:t>85</a:t>
            </a:r>
            <a:r>
              <a:rPr lang="en-US" altLang="zh-CN" b="1" u="sng" dirty="0">
                <a:solidFill>
                  <a:srgbClr val="0070C0"/>
                </a:solidFill>
              </a:rPr>
              <a:t>Kr</a:t>
            </a:r>
            <a:r>
              <a:rPr lang="en-US" altLang="zh-CN" dirty="0"/>
              <a:t> (suppressed by a factor 10)</a:t>
            </a:r>
          </a:p>
          <a:p>
            <a:pPr lvl="1" algn="l" eaLnBrk="1" hangingPunct="1"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SzPct val="68000"/>
              <a:buFont typeface="Wingdings" panose="05000000000000000000" pitchFamily="2" charset="2"/>
              <a:buChar char="p"/>
              <a:defRPr/>
            </a:pPr>
            <a:r>
              <a:rPr lang="en-US" altLang="zh-CN" b="1" u="sng" baseline="30000" dirty="0" smtClean="0">
                <a:solidFill>
                  <a:srgbClr val="0070C0"/>
                </a:solidFill>
              </a:rPr>
              <a:t>127</a:t>
            </a:r>
            <a:r>
              <a:rPr lang="en-US" altLang="zh-CN" b="1" u="sng" dirty="0" smtClean="0">
                <a:solidFill>
                  <a:srgbClr val="0070C0"/>
                </a:solidFill>
              </a:rPr>
              <a:t>Xe</a:t>
            </a:r>
            <a:r>
              <a:rPr lang="en-US" altLang="zh-CN" dirty="0" smtClean="0"/>
              <a:t> (due to surface exposure of </a:t>
            </a:r>
            <a:r>
              <a:rPr lang="en-US" altLang="zh-CN" dirty="0" err="1" smtClean="0"/>
              <a:t>Xe</a:t>
            </a:r>
            <a:r>
              <a:rPr lang="en-US" altLang="zh-CN" dirty="0" smtClean="0"/>
              <a:t> during distillation)</a:t>
            </a:r>
          </a:p>
          <a:p>
            <a:pPr lvl="1" algn="l" eaLnBrk="1" hangingPunct="1"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SzPct val="68000"/>
              <a:buFont typeface="Wingdings" panose="05000000000000000000" pitchFamily="2" charset="2"/>
              <a:buChar char="p"/>
              <a:defRPr/>
            </a:pPr>
            <a:r>
              <a:rPr lang="en-US" altLang="zh-CN" dirty="0" smtClean="0"/>
              <a:t>Others:</a:t>
            </a:r>
            <a:r>
              <a:rPr lang="zh-CN" altLang="en-US" dirty="0" smtClean="0"/>
              <a:t> </a:t>
            </a:r>
            <a:r>
              <a:rPr lang="en-US" altLang="zh-CN" b="1" u="sng" dirty="0" smtClean="0">
                <a:solidFill>
                  <a:srgbClr val="0070C0"/>
                </a:solidFill>
              </a:rPr>
              <a:t>U/</a:t>
            </a:r>
            <a:r>
              <a:rPr lang="en-US" altLang="zh-CN" b="1" u="sng" dirty="0" err="1" smtClean="0">
                <a:solidFill>
                  <a:srgbClr val="0070C0"/>
                </a:solidFill>
              </a:rPr>
              <a:t>Th</a:t>
            </a:r>
            <a:r>
              <a:rPr lang="en-US" altLang="zh-CN" b="1" u="sng" dirty="0" smtClean="0">
                <a:solidFill>
                  <a:srgbClr val="0070C0"/>
                </a:solidFill>
              </a:rPr>
              <a:t>/Rn</a:t>
            </a:r>
            <a:r>
              <a:rPr lang="is-IS" altLang="zh-CN" dirty="0" smtClean="0"/>
              <a:t>…</a:t>
            </a:r>
            <a:endParaRPr lang="en-US" altLang="zh-CN" dirty="0"/>
          </a:p>
          <a:p>
            <a:pPr lvl="1" algn="l" eaLnBrk="1" hangingPunct="1"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SzPct val="68000"/>
              <a:buFont typeface="Wingdings" panose="05000000000000000000" pitchFamily="2" charset="2"/>
              <a:buChar char="p"/>
              <a:defRPr/>
            </a:pPr>
            <a:r>
              <a:rPr lang="en-US" altLang="zh-CN" dirty="0" smtClean="0"/>
              <a:t>Accidental background (determined by data)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3FAEE1-48F5-4D69-BDD0-B496C360245A}" type="slidenum">
              <a:rPr lang="en-US" altLang="zh-CN" smtClean="0"/>
              <a:pPr>
                <a:defRPr/>
              </a:pPr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1285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8601"/>
            <a:ext cx="6947945" cy="1075464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/>
                <a:cs typeface="Times New Roman"/>
              </a:rPr>
              <a:t>Radioactive background: </a:t>
            </a:r>
            <a:r>
              <a:rPr lang="en-US" sz="2800" baseline="30000" dirty="0" smtClean="0">
                <a:latin typeface="Times New Roman"/>
                <a:cs typeface="Times New Roman"/>
              </a:rPr>
              <a:t>85</a:t>
            </a:r>
            <a:r>
              <a:rPr lang="en-US" sz="2800" dirty="0" smtClean="0">
                <a:latin typeface="Times New Roman"/>
                <a:cs typeface="Times New Roman"/>
              </a:rPr>
              <a:t>Kr </a:t>
            </a:r>
            <a:r>
              <a:rPr lang="en-US" sz="2800" dirty="0">
                <a:latin typeface="Times New Roman"/>
                <a:cs typeface="Times New Roman"/>
              </a:rPr>
              <a:t>in </a:t>
            </a:r>
            <a:r>
              <a:rPr lang="en-US" sz="2800" dirty="0" err="1">
                <a:latin typeface="Times New Roman"/>
                <a:cs typeface="Times New Roman"/>
              </a:rPr>
              <a:t>Xe</a:t>
            </a:r>
            <a:endParaRPr lang="en-US" sz="2800" b="1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3647" y="1545090"/>
            <a:ext cx="47500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/>
                <a:cs typeface="Times New Roman"/>
              </a:rPr>
              <a:t>Kr-85, T</a:t>
            </a:r>
            <a:r>
              <a:rPr lang="en-US" sz="2000" b="1" baseline="-25000" dirty="0" smtClean="0">
                <a:latin typeface="Times New Roman"/>
                <a:cs typeface="Times New Roman"/>
              </a:rPr>
              <a:t>1/2</a:t>
            </a:r>
            <a:r>
              <a:rPr lang="en-US" sz="2000" b="1" dirty="0" smtClean="0">
                <a:latin typeface="Times New Roman"/>
                <a:cs typeface="Times New Roman"/>
              </a:rPr>
              <a:t>=10.756 y, Beta </a:t>
            </a:r>
            <a:r>
              <a:rPr lang="en-US" sz="2000" b="1" dirty="0" err="1" smtClean="0">
                <a:latin typeface="Times New Roman"/>
                <a:cs typeface="Times New Roman"/>
              </a:rPr>
              <a:t>E</a:t>
            </a:r>
            <a:r>
              <a:rPr lang="en-US" sz="2000" b="1" baseline="-25000" dirty="0" err="1" smtClean="0">
                <a:latin typeface="Times New Roman"/>
                <a:cs typeface="Times New Roman"/>
              </a:rPr>
              <a:t>max</a:t>
            </a:r>
            <a:r>
              <a:rPr lang="en-US" sz="2000" b="1" dirty="0">
                <a:latin typeface="Times New Roman"/>
                <a:cs typeface="Times New Roman"/>
              </a:rPr>
              <a:t>=</a:t>
            </a:r>
            <a:r>
              <a:rPr lang="en-US" sz="2000" b="1" dirty="0" smtClean="0">
                <a:latin typeface="Times New Roman"/>
                <a:cs typeface="Times New Roman"/>
              </a:rPr>
              <a:t>687 </a:t>
            </a:r>
            <a:r>
              <a:rPr lang="en-US" sz="2000" b="1" dirty="0" err="1" smtClean="0">
                <a:latin typeface="Times New Roman"/>
                <a:cs typeface="Times New Roman"/>
              </a:rPr>
              <a:t>keV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32" y="1580770"/>
            <a:ext cx="2590800" cy="43069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12" y="5930650"/>
            <a:ext cx="29466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Journal of Instrumentation 11/2014; 9:11024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Changbo Fu @9th-HPCOP</a:t>
            </a:r>
            <a:endParaRPr lang="en-US" altLang="zh-CN" dirty="0"/>
          </a:p>
        </p:txBody>
      </p:sp>
      <p:pic>
        <p:nvPicPr>
          <p:cNvPr id="8" name="Picture 7" descr="DSC_0167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67" r="-8076"/>
          <a:stretch/>
        </p:blipFill>
        <p:spPr>
          <a:xfrm rot="16200000">
            <a:off x="2542655" y="2572694"/>
            <a:ext cx="3361215" cy="2520281"/>
          </a:xfrm>
          <a:prstGeom prst="rect">
            <a:avLst/>
          </a:prstGeom>
        </p:spPr>
      </p:pic>
      <p:pic>
        <p:nvPicPr>
          <p:cNvPr id="10" name="Content Placeholder 3" descr="Xe_Kr data.eps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7" t="8730" r="8310" b="858"/>
          <a:stretch/>
        </p:blipFill>
        <p:spPr>
          <a:xfrm>
            <a:off x="5608656" y="2558922"/>
            <a:ext cx="2936808" cy="284585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3FAEE1-48F5-4D69-BDD0-B496C360245A}" type="slidenum">
              <a:rPr lang="en-US" altLang="zh-CN" smtClean="0"/>
              <a:pPr>
                <a:defRPr/>
              </a:pPr>
              <a:t>16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9382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aseline="30000" dirty="0" smtClean="0"/>
              <a:t>85</a:t>
            </a:r>
            <a:r>
              <a:rPr lang="en-US" altLang="zh-CN" dirty="0" smtClean="0"/>
              <a:t>Kr </a:t>
            </a:r>
            <a:r>
              <a:rPr lang="en-US" altLang="zh-CN" dirty="0" err="1" smtClean="0"/>
              <a:t>Indentified</a:t>
            </a:r>
            <a:r>
              <a:rPr lang="en-US" altLang="zh-CN" dirty="0" smtClean="0"/>
              <a:t> by the TPC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Changbo Fu @9th-HPCOP</a:t>
            </a:r>
            <a:endParaRPr lang="en-US" altLang="zh-CN" dirty="0"/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628649" y="1490663"/>
            <a:ext cx="4262437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Pct val="68000"/>
              <a:buFont typeface="Wingdings" charset="2"/>
              <a:buChar char="p"/>
            </a:pPr>
            <a:r>
              <a:rPr lang="en-US" altLang="zh-CN" sz="2400" dirty="0" smtClean="0"/>
              <a:t>Identified by </a:t>
            </a:r>
            <a:r>
              <a:rPr lang="en-US" altLang="zh-CN" sz="2400" dirty="0"/>
              <a:t>delayed </a:t>
            </a:r>
            <a:r>
              <a:rPr lang="en-US" altLang="zh-CN" sz="2400" b="1" dirty="0">
                <a:solidFill>
                  <a:srgbClr val="0070C0"/>
                </a:solidFill>
                <a:latin typeface="Symbol" charset="2"/>
              </a:rPr>
              <a:t>b-g</a:t>
            </a:r>
            <a:r>
              <a:rPr lang="en-US" altLang="zh-CN" sz="2400" dirty="0"/>
              <a:t> coincidence analysis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Pct val="68000"/>
              <a:buFont typeface="Wingdings" charset="2"/>
              <a:buChar char="p"/>
            </a:pPr>
            <a:r>
              <a:rPr lang="en-US" altLang="zh-CN" sz="2400" b="1" dirty="0" smtClean="0">
                <a:solidFill>
                  <a:srgbClr val="0070C0"/>
                </a:solidFill>
              </a:rPr>
              <a:t>Uniform</a:t>
            </a:r>
            <a:r>
              <a:rPr lang="en-US" altLang="zh-CN" sz="2400" dirty="0" smtClean="0"/>
              <a:t> distribution</a:t>
            </a:r>
            <a:endParaRPr lang="en-US" altLang="zh-CN" sz="2400" dirty="0"/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Pct val="68000"/>
              <a:buFont typeface="Wingdings" charset="2"/>
              <a:buChar char="p"/>
            </a:pPr>
            <a:r>
              <a:rPr lang="en-US" altLang="zh-CN" sz="2400" dirty="0"/>
              <a:t>Significantly reduced after distillation</a:t>
            </a:r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33" y="3962400"/>
            <a:ext cx="3395663" cy="167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813" y="3323743"/>
            <a:ext cx="3392987" cy="286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596519" y="4509447"/>
            <a:ext cx="19224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dirty="0"/>
              <a:t>Waveform: one </a:t>
            </a:r>
            <a:r>
              <a:rPr lang="en-US" altLang="zh-CN" sz="1800" dirty="0">
                <a:latin typeface="Symbol" charset="2"/>
              </a:rPr>
              <a:t>b</a:t>
            </a:r>
            <a:r>
              <a:rPr lang="en-US" altLang="zh-CN" sz="1800" dirty="0"/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dirty="0"/>
              <a:t>                     one </a:t>
            </a:r>
            <a:r>
              <a:rPr lang="en-US" altLang="zh-CN" sz="1800" dirty="0">
                <a:latin typeface="Symbol" charset="2"/>
              </a:rPr>
              <a:t>g</a:t>
            </a:r>
            <a:endParaRPr lang="zh-CN" altLang="en-US" sz="1800" dirty="0">
              <a:latin typeface="Symbol" charset="2"/>
            </a:endParaRPr>
          </a:p>
        </p:txBody>
      </p:sp>
      <p:grpSp>
        <p:nvGrpSpPr>
          <p:cNvPr id="13" name="Group 32781"/>
          <p:cNvGrpSpPr>
            <a:grpSpLocks/>
          </p:cNvGrpSpPr>
          <p:nvPr/>
        </p:nvGrpSpPr>
        <p:grpSpPr bwMode="auto">
          <a:xfrm>
            <a:off x="4495800" y="1397000"/>
            <a:ext cx="4264350" cy="2032000"/>
            <a:chOff x="358588" y="1359650"/>
            <a:chExt cx="4263999" cy="2030788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822100" y="1703933"/>
              <a:ext cx="1225449" cy="14278"/>
            </a:xfrm>
            <a:prstGeom prst="line">
              <a:avLst/>
            </a:prstGeom>
            <a:ln w="571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2723769" y="2033936"/>
              <a:ext cx="1611181" cy="3173"/>
            </a:xfrm>
            <a:prstGeom prst="line">
              <a:avLst/>
            </a:prstGeom>
            <a:ln w="571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2736468" y="2898607"/>
              <a:ext cx="1671501" cy="17453"/>
            </a:xfrm>
            <a:prstGeom prst="line">
              <a:avLst/>
            </a:prstGeom>
            <a:ln w="571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2031676" y="1688067"/>
              <a:ext cx="717491" cy="374427"/>
            </a:xfrm>
            <a:prstGeom prst="straightConnector1">
              <a:avLst/>
            </a:prstGeom>
            <a:ln w="5715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2031676" y="1703933"/>
              <a:ext cx="731778" cy="1194674"/>
            </a:xfrm>
            <a:prstGeom prst="straightConnector1">
              <a:avLst/>
            </a:prstGeom>
            <a:ln w="5715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9"/>
            <p:cNvSpPr txBox="1">
              <a:spLocks noChangeArrowheads="1"/>
            </p:cNvSpPr>
            <p:nvPr/>
          </p:nvSpPr>
          <p:spPr bwMode="auto">
            <a:xfrm>
              <a:off x="358588" y="1419411"/>
              <a:ext cx="54373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zh-CN" sz="1800" b="1" baseline="30000"/>
                <a:t>85</a:t>
              </a:r>
              <a:r>
                <a:rPr lang="en-US" altLang="en-US" sz="1800" b="1"/>
                <a:t>Kr</a:t>
              </a:r>
            </a:p>
          </p:txBody>
        </p:sp>
        <p:sp>
          <p:nvSpPr>
            <p:cNvPr id="20" name="TextBox 25"/>
            <p:cNvSpPr txBox="1">
              <a:spLocks noChangeArrowheads="1"/>
            </p:cNvSpPr>
            <p:nvPr/>
          </p:nvSpPr>
          <p:spPr bwMode="auto">
            <a:xfrm>
              <a:off x="2871693" y="3021106"/>
              <a:ext cx="137331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zh-CN" sz="1800" b="1" baseline="30000"/>
                <a:t>85</a:t>
              </a:r>
              <a:r>
                <a:rPr lang="en-US" altLang="zh-CN" sz="1800" b="1"/>
                <a:t>Rb</a:t>
              </a:r>
              <a:r>
                <a:rPr lang="zh-CN" altLang="en-US" sz="1800" b="1"/>
                <a:t> </a:t>
              </a:r>
              <a:r>
                <a:rPr lang="en-US" altLang="zh-CN" sz="1800" b="1"/>
                <a:t>(stable)</a:t>
              </a:r>
              <a:endParaRPr lang="en-US" altLang="en-US" sz="1800" b="1"/>
            </a:p>
          </p:txBody>
        </p:sp>
        <p:sp>
          <p:nvSpPr>
            <p:cNvPr id="21" name="TextBox 12"/>
            <p:cNvSpPr txBox="1">
              <a:spLocks noChangeArrowheads="1"/>
            </p:cNvSpPr>
            <p:nvPr/>
          </p:nvSpPr>
          <p:spPr bwMode="auto">
            <a:xfrm>
              <a:off x="2241182" y="1524001"/>
              <a:ext cx="126928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zh-CN" sz="1800" b="1" dirty="0"/>
                <a:t>β</a:t>
              </a:r>
              <a:r>
                <a:rPr lang="en-US" altLang="zh-CN" sz="1800" b="1" baseline="-25000" dirty="0"/>
                <a:t>1</a:t>
              </a:r>
              <a:r>
                <a:rPr lang="en-US" altLang="zh-CN" sz="1800" b="1" dirty="0"/>
                <a:t>(0.437%)</a:t>
              </a:r>
              <a:endParaRPr lang="en-US" altLang="en-US" sz="1800" b="1" dirty="0"/>
            </a:p>
          </p:txBody>
        </p:sp>
        <p:sp>
          <p:nvSpPr>
            <p:cNvPr id="22" name="TextBox 29"/>
            <p:cNvSpPr txBox="1">
              <a:spLocks noChangeArrowheads="1"/>
            </p:cNvSpPr>
            <p:nvPr/>
          </p:nvSpPr>
          <p:spPr bwMode="auto">
            <a:xfrm>
              <a:off x="1272988" y="2139579"/>
              <a:ext cx="138627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zh-CN" sz="1800" b="1"/>
                <a:t>β</a:t>
              </a:r>
              <a:r>
                <a:rPr lang="en-US" altLang="zh-CN" sz="1800" b="1" baseline="-25000"/>
                <a:t>2</a:t>
              </a:r>
              <a:r>
                <a:rPr lang="en-US" altLang="zh-CN" sz="1800" b="1"/>
                <a:t>(96.563%)</a:t>
              </a:r>
              <a:endParaRPr lang="en-US" altLang="en-US" sz="1800" b="1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3196805" y="2076772"/>
              <a:ext cx="15874" cy="882124"/>
            </a:xfrm>
            <a:prstGeom prst="straightConnector1">
              <a:avLst/>
            </a:prstGeom>
            <a:ln w="5715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0"/>
            <p:cNvSpPr txBox="1">
              <a:spLocks noChangeArrowheads="1"/>
            </p:cNvSpPr>
            <p:nvPr/>
          </p:nvSpPr>
          <p:spPr bwMode="auto">
            <a:xfrm>
              <a:off x="2949175" y="2211296"/>
              <a:ext cx="16734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en-US" sz="1800" b="1"/>
                <a:t>γ</a:t>
              </a:r>
              <a:r>
                <a:rPr lang="en-US" altLang="zh-CN" sz="1800" b="1" baseline="-25000"/>
                <a:t>1</a:t>
              </a:r>
              <a:r>
                <a:rPr lang="en-US" altLang="zh-CN" sz="1800" b="1"/>
                <a:t>(514KeV)</a:t>
              </a:r>
              <a:endParaRPr lang="en-US" altLang="en-US" sz="1800" b="1"/>
            </a:p>
          </p:txBody>
        </p:sp>
        <p:sp>
          <p:nvSpPr>
            <p:cNvPr id="25" name="TextBox 32779"/>
            <p:cNvSpPr txBox="1">
              <a:spLocks noChangeArrowheads="1"/>
            </p:cNvSpPr>
            <p:nvPr/>
          </p:nvSpPr>
          <p:spPr bwMode="auto">
            <a:xfrm>
              <a:off x="1105648" y="1359650"/>
              <a:ext cx="82586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zh-CN" sz="1800" b="1"/>
                <a:t>10.73y</a:t>
              </a:r>
              <a:endParaRPr lang="en-US" altLang="en-US" sz="1800" b="1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3FAEE1-48F5-4D69-BDD0-B496C360245A}" type="slidenum">
              <a:rPr lang="en-US" altLang="zh-CN" smtClean="0"/>
              <a:pPr>
                <a:defRPr/>
              </a:pPr>
              <a:t>17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2542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aseline="30000" dirty="0"/>
              <a:t>127</a:t>
            </a:r>
            <a:r>
              <a:rPr lang="en-US" altLang="zh-CN" dirty="0"/>
              <a:t>Xe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Changbo Fu @9th-HPCOP</a:t>
            </a:r>
            <a:endParaRPr lang="en-US" altLang="zh-CN" dirty="0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738" y="1519238"/>
            <a:ext cx="5470525" cy="391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752600"/>
            <a:ext cx="32194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1676400" y="3187700"/>
            <a:ext cx="1593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aseline="30000" dirty="0"/>
              <a:t>127</a:t>
            </a:r>
            <a:r>
              <a:rPr lang="en-US" altLang="zh-CN" sz="1800" dirty="0"/>
              <a:t>Xe (408 </a:t>
            </a:r>
            <a:r>
              <a:rPr lang="en-US" altLang="zh-CN" sz="1800" dirty="0" err="1"/>
              <a:t>keV</a:t>
            </a:r>
            <a:r>
              <a:rPr lang="en-US" altLang="zh-CN" sz="1800" dirty="0"/>
              <a:t>)</a:t>
            </a:r>
            <a:endParaRPr lang="zh-CN" altLang="en-US" sz="1800" dirty="0"/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1593850" y="1992313"/>
            <a:ext cx="1331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aseline="30000"/>
              <a:t>127</a:t>
            </a:r>
            <a:r>
              <a:rPr lang="en-US" altLang="zh-CN" sz="1800"/>
              <a:t>Xe/</a:t>
            </a:r>
            <a:r>
              <a:rPr lang="en-US" altLang="zh-CN" sz="1800" baseline="30000"/>
              <a:t>129m</a:t>
            </a:r>
            <a:r>
              <a:rPr lang="en-US" altLang="zh-CN" sz="1800"/>
              <a:t>Xe</a:t>
            </a:r>
            <a:endParaRPr lang="zh-CN" altLang="en-US" sz="1800"/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5922963" y="2541588"/>
            <a:ext cx="24939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/>
              <a:t>Fitted half-life: 33.3 day (expected 36.4 day)</a:t>
            </a:r>
            <a:endParaRPr lang="zh-CN" altLang="en-US" sz="1800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0" y="5508625"/>
            <a:ext cx="90852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Pct val="68000"/>
              <a:buFontTx/>
              <a:buNone/>
            </a:pPr>
            <a:r>
              <a:rPr lang="en-US" altLang="zh-CN" sz="2400" dirty="0"/>
              <a:t>Average </a:t>
            </a:r>
            <a:r>
              <a:rPr lang="en-US" altLang="zh-CN" sz="2400" baseline="30000" dirty="0"/>
              <a:t>127</a:t>
            </a:r>
            <a:r>
              <a:rPr lang="en-US" altLang="zh-CN" sz="2400" dirty="0"/>
              <a:t>Xe rate in the low energy DM search region (&lt;10 </a:t>
            </a:r>
            <a:r>
              <a:rPr lang="en-US" altLang="zh-CN" sz="2400" dirty="0" err="1"/>
              <a:t>keV</a:t>
            </a:r>
            <a:r>
              <a:rPr lang="en-US" altLang="zh-CN" sz="2400" dirty="0"/>
              <a:t>) estimated to be </a:t>
            </a:r>
            <a:r>
              <a:rPr lang="en-US" altLang="zh-CN" sz="2400" b="1" dirty="0" smtClean="0">
                <a:solidFill>
                  <a:srgbClr val="0070C0"/>
                </a:solidFill>
              </a:rPr>
              <a:t>0.42±</a:t>
            </a:r>
            <a:r>
              <a:rPr lang="en-US" altLang="zh-CN" sz="2400" b="1" dirty="0" smtClean="0">
                <a:solidFill>
                  <a:srgbClr val="0070C0"/>
                </a:solidFill>
                <a:sym typeface="Symbol" charset="2"/>
              </a:rPr>
              <a:t>0.10</a:t>
            </a:r>
            <a:r>
              <a:rPr lang="en-US" altLang="zh-CN" sz="2400" b="1" dirty="0" smtClean="0">
                <a:solidFill>
                  <a:srgbClr val="0070C0"/>
                </a:solidFill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</a:rPr>
              <a:t>mDRU</a:t>
            </a:r>
            <a:r>
              <a:rPr lang="en-US" altLang="zh-CN" sz="2400" dirty="0"/>
              <a:t> (DRU = </a:t>
            </a:r>
            <a:r>
              <a:rPr lang="en-US" altLang="zh-CN" sz="2400" dirty="0" err="1"/>
              <a:t>evt</a:t>
            </a:r>
            <a:r>
              <a:rPr lang="en-US" altLang="zh-CN" sz="2400" dirty="0"/>
              <a:t>/kg/</a:t>
            </a:r>
            <a:r>
              <a:rPr lang="en-US" altLang="zh-CN" sz="2400" dirty="0" err="1"/>
              <a:t>keV</a:t>
            </a:r>
            <a:r>
              <a:rPr lang="en-US" altLang="zh-CN" sz="2400" dirty="0"/>
              <a:t>/day)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31837" y="602159"/>
            <a:ext cx="51283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aseline="30000" dirty="0" smtClean="0"/>
              <a:t>128,129</a:t>
            </a:r>
            <a:r>
              <a:rPr lang="en-US" altLang="zh-CN" sz="4400" dirty="0" smtClean="0"/>
              <a:t>Xe(</a:t>
            </a:r>
            <a:r>
              <a:rPr lang="en-US" altLang="zh-CN" sz="4400" dirty="0" err="1" smtClean="0"/>
              <a:t>ɣ</a:t>
            </a:r>
            <a:r>
              <a:rPr lang="en-US" altLang="zh-CN" sz="4400" dirty="0" smtClean="0"/>
              <a:t>, </a:t>
            </a:r>
            <a:r>
              <a:rPr lang="en-US" altLang="zh-CN" sz="4400" dirty="0" err="1" smtClean="0"/>
              <a:t>xn</a:t>
            </a:r>
            <a:r>
              <a:rPr lang="en-US" altLang="zh-CN" sz="4400" dirty="0" smtClean="0"/>
              <a:t>)</a:t>
            </a:r>
            <a:r>
              <a:rPr lang="en-US" altLang="zh-CN" sz="4400" baseline="30000" dirty="0" smtClean="0"/>
              <a:t>127</a:t>
            </a:r>
            <a:r>
              <a:rPr lang="en-US" altLang="zh-CN" sz="4400" dirty="0" smtClean="0"/>
              <a:t>Xe</a:t>
            </a:r>
            <a:endParaRPr lang="en-US" sz="4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3FAEE1-48F5-4D69-BDD0-B496C360245A}" type="slidenum">
              <a:rPr lang="en-US" altLang="zh-CN" smtClean="0"/>
              <a:pPr>
                <a:defRPr/>
              </a:pPr>
              <a:t>18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3577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Major Radiation Background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Changbo Fu @9th-HPCOP</a:t>
            </a:r>
            <a:endParaRPr lang="en-US" altLang="zh-C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3FAEE1-48F5-4D69-BDD0-B496C360245A}" type="slidenum">
              <a:rPr lang="en-US" altLang="zh-CN" smtClean="0"/>
              <a:pPr>
                <a:defRPr/>
              </a:pPr>
              <a:t>19</a:t>
            </a:fld>
            <a:endParaRPr lang="en-US" altLang="zh-C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54250"/>
            <a:ext cx="8336280" cy="334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6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Changbo Fu @9th-HPCOP</a:t>
            </a:r>
            <a:endParaRPr lang="en-US" altLang="zh-CN" dirty="0"/>
          </a:p>
        </p:txBody>
      </p:sp>
      <p:sp>
        <p:nvSpPr>
          <p:cNvPr id="5" name="Content Placeholder 4"/>
          <p:cNvSpPr txBox="1">
            <a:spLocks noGrp="1"/>
          </p:cNvSpPr>
          <p:nvPr>
            <p:ph idx="1"/>
          </p:nvPr>
        </p:nvSpPr>
        <p:spPr>
          <a:xfrm>
            <a:off x="838200" y="1353007"/>
            <a:ext cx="7510128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en-US" sz="2000" dirty="0" smtClean="0"/>
              <a:t> </a:t>
            </a:r>
            <a:r>
              <a:rPr lang="en-US" altLang="zh-CN" sz="2000" dirty="0" err="1" smtClean="0"/>
              <a:t>Introduciton</a:t>
            </a:r>
            <a:endParaRPr lang="en-US" sz="2000" dirty="0" smtClean="0"/>
          </a:p>
          <a:p>
            <a:pPr marL="971550" lvl="1" indent="-514350">
              <a:buFont typeface="Arial" pitchFamily="34" charset="0"/>
              <a:buChar char="•"/>
            </a:pPr>
            <a:r>
              <a:rPr lang="en-US" altLang="zh-CN" sz="1600" dirty="0" smtClean="0"/>
              <a:t>Dark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Matter: WIMPs,</a:t>
            </a:r>
            <a:r>
              <a:rPr lang="zh-CN" altLang="en-US" sz="1600" dirty="0" smtClean="0"/>
              <a:t> </a:t>
            </a:r>
            <a:r>
              <a:rPr lang="en-US" altLang="zh-CN" sz="1600" dirty="0" err="1" smtClean="0"/>
              <a:t>Axion</a:t>
            </a:r>
            <a:r>
              <a:rPr lang="en-US" altLang="zh-CN" sz="1600" dirty="0" smtClean="0"/>
              <a:t>,</a:t>
            </a:r>
            <a:r>
              <a:rPr lang="zh-CN" altLang="en-US" sz="1600" dirty="0" smtClean="0"/>
              <a:t> </a:t>
            </a:r>
            <a:r>
              <a:rPr lang="is-IS" altLang="zh-CN" sz="1600" dirty="0" smtClean="0"/>
              <a:t>…</a:t>
            </a:r>
            <a:endParaRPr lang="en-US" sz="1600" dirty="0"/>
          </a:p>
          <a:p>
            <a:pPr marL="971550" lvl="1" indent="-514350" algn="l">
              <a:buFont typeface="Arial" pitchFamily="34" charset="0"/>
              <a:buChar char="•"/>
            </a:pPr>
            <a:r>
              <a:rPr lang="en-US" altLang="zh-CN" sz="1600" dirty="0" err="1" smtClean="0"/>
              <a:t>PandaX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at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China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Jinping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Underground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Lab</a:t>
            </a:r>
            <a:r>
              <a:rPr lang="zh-CN" altLang="en-US" sz="1600" dirty="0" smtClean="0"/>
              <a:t>（</a:t>
            </a:r>
            <a:r>
              <a:rPr lang="en-US" altLang="zh-CN" sz="1600" dirty="0" smtClean="0"/>
              <a:t>CJPL)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altLang="zh-CN" sz="2000" dirty="0" smtClean="0"/>
              <a:t>Operation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and Data Analysis</a:t>
            </a:r>
          </a:p>
          <a:p>
            <a:pPr marL="971550" lvl="1" indent="-514350"/>
            <a:r>
              <a:rPr lang="en-US" altLang="zh-CN" sz="1800" b="1" dirty="0" smtClean="0">
                <a:solidFill>
                  <a:srgbClr val="0070C0"/>
                </a:solidFill>
              </a:rPr>
              <a:t>Calibration</a:t>
            </a:r>
          </a:p>
          <a:p>
            <a:pPr marL="1209294" lvl="2" indent="-514350"/>
            <a:r>
              <a:rPr lang="en-US" altLang="zh-CN" sz="1600" dirty="0" smtClean="0"/>
              <a:t>Energy/Position</a:t>
            </a:r>
            <a:r>
              <a:rPr lang="zh-CN" altLang="en-US" sz="1600" dirty="0" smtClean="0"/>
              <a:t> </a:t>
            </a:r>
            <a:r>
              <a:rPr lang="en-US" altLang="zh-CN" sz="1600" dirty="0"/>
              <a:t>Calibration</a:t>
            </a:r>
          </a:p>
          <a:p>
            <a:pPr marL="1209294" lvl="2" indent="-514350"/>
            <a:r>
              <a:rPr lang="is-IS" altLang="zh-CN" sz="1600" dirty="0"/>
              <a:t>Electrical Recoil (</a:t>
            </a:r>
            <a:r>
              <a:rPr lang="is-IS" altLang="zh-CN" sz="1600" b="1" dirty="0">
                <a:solidFill>
                  <a:srgbClr val="0070C0"/>
                </a:solidFill>
              </a:rPr>
              <a:t>ER</a:t>
            </a:r>
            <a:r>
              <a:rPr lang="is-IS" altLang="zh-CN" sz="1600" dirty="0"/>
              <a:t>) and Nuclear Recoil (</a:t>
            </a:r>
            <a:r>
              <a:rPr lang="is-IS" altLang="zh-CN" sz="1600" b="1" dirty="0">
                <a:solidFill>
                  <a:srgbClr val="0070C0"/>
                </a:solidFill>
              </a:rPr>
              <a:t>NR</a:t>
            </a:r>
            <a:r>
              <a:rPr lang="is-IS" altLang="zh-CN" sz="1600" dirty="0"/>
              <a:t>)</a:t>
            </a:r>
          </a:p>
          <a:p>
            <a:pPr marL="971550" lvl="1" indent="-514350"/>
            <a:r>
              <a:rPr lang="en-US" altLang="zh-CN" sz="1800" b="1" dirty="0">
                <a:solidFill>
                  <a:srgbClr val="0070C0"/>
                </a:solidFill>
              </a:rPr>
              <a:t>Radiation</a:t>
            </a:r>
            <a:r>
              <a:rPr lang="zh-CN" altLang="en-US" sz="1800" b="1" dirty="0">
                <a:solidFill>
                  <a:srgbClr val="0070C0"/>
                </a:solidFill>
              </a:rPr>
              <a:t> </a:t>
            </a:r>
            <a:r>
              <a:rPr lang="en-US" altLang="zh-CN" sz="1800" b="1" dirty="0">
                <a:solidFill>
                  <a:srgbClr val="0070C0"/>
                </a:solidFill>
              </a:rPr>
              <a:t>Background</a:t>
            </a:r>
            <a:r>
              <a:rPr lang="zh-CN" altLang="en-US" sz="1800" b="1" dirty="0">
                <a:solidFill>
                  <a:srgbClr val="0070C0"/>
                </a:solidFill>
              </a:rPr>
              <a:t> </a:t>
            </a:r>
            <a:r>
              <a:rPr lang="en-US" altLang="zh-CN" sz="1800" dirty="0" smtClean="0"/>
              <a:t>Analysis</a:t>
            </a:r>
          </a:p>
          <a:p>
            <a:pPr marL="1209294" lvl="2" indent="-514350"/>
            <a:r>
              <a:rPr lang="en-US" altLang="zh-CN" sz="1600" baseline="30000" dirty="0"/>
              <a:t>85</a:t>
            </a:r>
            <a:r>
              <a:rPr lang="en-US" altLang="zh-CN" sz="1600" dirty="0"/>
              <a:t>Kr,</a:t>
            </a:r>
            <a:r>
              <a:rPr lang="zh-CN" altLang="en-US" sz="1600" dirty="0"/>
              <a:t> </a:t>
            </a:r>
            <a:r>
              <a:rPr lang="en-US" altLang="zh-CN" sz="1600" baseline="30000" dirty="0"/>
              <a:t>137</a:t>
            </a:r>
            <a:r>
              <a:rPr lang="en-US" altLang="zh-CN" sz="1600" dirty="0"/>
              <a:t>Xe</a:t>
            </a:r>
            <a:r>
              <a:rPr lang="is-IS" altLang="zh-CN" sz="1600" dirty="0"/>
              <a:t>…</a:t>
            </a:r>
          </a:p>
          <a:p>
            <a:pPr marL="971550" lvl="1" indent="-514350"/>
            <a:r>
              <a:rPr lang="is-IS" altLang="zh-CN" sz="1800" dirty="0" smtClean="0"/>
              <a:t>Results: </a:t>
            </a:r>
            <a:r>
              <a:rPr lang="is-IS" altLang="zh-CN" sz="1800" b="1" dirty="0">
                <a:solidFill>
                  <a:srgbClr val="FF0000"/>
                </a:solidFill>
              </a:rPr>
              <a:t>WIMPs</a:t>
            </a:r>
            <a:r>
              <a:rPr lang="is-IS" altLang="zh-CN" sz="1800" dirty="0" smtClean="0"/>
              <a:t> (Spin-indep.  and Spin-dep.) </a:t>
            </a:r>
          </a:p>
          <a:p>
            <a:pPr marL="971550" lvl="1" indent="-514350"/>
            <a:r>
              <a:rPr lang="is-IS" altLang="zh-CN" sz="1800" dirty="0" smtClean="0"/>
              <a:t>Results: </a:t>
            </a:r>
            <a:r>
              <a:rPr lang="is-IS" altLang="zh-CN" sz="1800" b="1" dirty="0">
                <a:solidFill>
                  <a:srgbClr val="FF0000"/>
                </a:solidFill>
              </a:rPr>
              <a:t>Axion</a:t>
            </a:r>
            <a:r>
              <a:rPr lang="is-IS" altLang="zh-CN" sz="1800" dirty="0" smtClean="0"/>
              <a:t> (preliminary)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altLang="zh-CN" sz="2000" dirty="0" smtClean="0"/>
              <a:t>Summary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and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Future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Plan</a:t>
            </a:r>
          </a:p>
          <a:p>
            <a:pPr marL="797814" lvl="1" indent="-514350"/>
            <a:r>
              <a:rPr lang="en-US" altLang="zh-CN" sz="1800" dirty="0" smtClean="0"/>
              <a:t>Operation of </a:t>
            </a:r>
            <a:r>
              <a:rPr lang="en-US" altLang="zh-CN" sz="1800" b="1" dirty="0" err="1" smtClean="0">
                <a:solidFill>
                  <a:srgbClr val="0070C0"/>
                </a:solidFill>
              </a:rPr>
              <a:t>PandaX</a:t>
            </a:r>
            <a:r>
              <a:rPr lang="en-US" altLang="zh-CN" sz="1800" b="1" dirty="0" smtClean="0">
                <a:solidFill>
                  <a:srgbClr val="0070C0"/>
                </a:solidFill>
              </a:rPr>
              <a:t>-I&amp;II</a:t>
            </a:r>
            <a:r>
              <a:rPr lang="en-US" altLang="zh-CN" sz="1800" dirty="0" smtClean="0"/>
              <a:t> </a:t>
            </a:r>
          </a:p>
          <a:p>
            <a:pPr marL="797814" lvl="1" indent="-514350"/>
            <a:r>
              <a:rPr lang="en-US" altLang="zh-CN" sz="1800" dirty="0" smtClean="0"/>
              <a:t>Upgrade: </a:t>
            </a:r>
            <a:r>
              <a:rPr lang="en-US" altLang="zh-CN" sz="1800" dirty="0" err="1" smtClean="0"/>
              <a:t>PandaX</a:t>
            </a:r>
            <a:r>
              <a:rPr lang="en-US" altLang="zh-CN" sz="1800" dirty="0" smtClean="0"/>
              <a:t>-IV (</a:t>
            </a:r>
            <a:r>
              <a:rPr lang="en-US" altLang="zh-CN" sz="1800" b="1" dirty="0" smtClean="0">
                <a:solidFill>
                  <a:srgbClr val="0070C0"/>
                </a:solidFill>
              </a:rPr>
              <a:t>4-ton</a:t>
            </a:r>
            <a:r>
              <a:rPr lang="en-US" altLang="zh-CN" sz="1800" dirty="0" smtClean="0"/>
              <a:t> Detector</a:t>
            </a:r>
            <a:r>
              <a:rPr lang="en-US" altLang="zh-CN" sz="1800" dirty="0"/>
              <a:t>)</a:t>
            </a:r>
            <a:endParaRPr lang="en-US" altLang="zh-CN" sz="1800" dirty="0" smtClean="0"/>
          </a:p>
          <a:p>
            <a:pPr marL="797814" lvl="1" indent="-514350"/>
            <a:r>
              <a:rPr lang="en-US" altLang="zh-CN" sz="1800" dirty="0" smtClean="0"/>
              <a:t>Upgrade: </a:t>
            </a:r>
            <a:r>
              <a:rPr lang="en-US" altLang="zh-CN" sz="1800" dirty="0" err="1" smtClean="0"/>
              <a:t>PandaX</a:t>
            </a:r>
            <a:r>
              <a:rPr lang="en-US" altLang="zh-CN" sz="1800" dirty="0" smtClean="0"/>
              <a:t>-III</a:t>
            </a:r>
            <a:r>
              <a:rPr lang="zh-CN" altLang="en-US" sz="1800" dirty="0" smtClean="0"/>
              <a:t> </a:t>
            </a:r>
            <a:r>
              <a:rPr lang="en-US" altLang="zh-CN" sz="1800" dirty="0"/>
              <a:t>(</a:t>
            </a:r>
            <a:r>
              <a:rPr lang="en-US" altLang="zh-CN" sz="1800" b="1" baseline="30000" dirty="0" smtClean="0">
                <a:solidFill>
                  <a:srgbClr val="0070C0"/>
                </a:solidFill>
              </a:rPr>
              <a:t>136</a:t>
            </a:r>
            <a:r>
              <a:rPr lang="en-US" altLang="zh-CN" sz="1800" b="1" dirty="0" smtClean="0">
                <a:solidFill>
                  <a:srgbClr val="0070C0"/>
                </a:solidFill>
              </a:rPr>
              <a:t>Xe</a:t>
            </a:r>
            <a:r>
              <a:rPr lang="en-US" altLang="zh-CN" sz="1800" dirty="0" smtClean="0"/>
              <a:t> </a:t>
            </a:r>
            <a:r>
              <a:rPr lang="en-US" altLang="zh-CN" sz="1800" b="1" dirty="0">
                <a:solidFill>
                  <a:srgbClr val="0070C0"/>
                </a:solidFill>
              </a:rPr>
              <a:t>0vbb</a:t>
            </a:r>
            <a:r>
              <a:rPr lang="en-US" altLang="zh-CN" sz="1800" dirty="0" smtClean="0"/>
              <a:t>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3FAEE1-48F5-4D69-BDD0-B496C360245A}" type="slidenum">
              <a:rPr lang="en-US" altLang="zh-CN" smtClean="0"/>
              <a:pPr>
                <a:defRPr/>
              </a:pPr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8815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Final selection cuts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Changbo Fu @9th-HPCOP</a:t>
            </a:r>
            <a:endParaRPr lang="en-US" altLang="zh-CN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798896" y="3685044"/>
            <a:ext cx="4672012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marL="285750" lvl="2" indent="-285750" algn="l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Font typeface="Wingdings" charset="2"/>
              <a:buChar char="p"/>
            </a:pPr>
            <a:r>
              <a:rPr lang="en-US" altLang="zh-CN" b="1" dirty="0" smtClean="0">
                <a:solidFill>
                  <a:srgbClr val="0070C0"/>
                </a:solidFill>
              </a:rPr>
              <a:t>Volume</a:t>
            </a:r>
            <a:r>
              <a:rPr lang="zh-CN" altLang="en-US" b="1" dirty="0" smtClean="0">
                <a:solidFill>
                  <a:srgbClr val="0070C0"/>
                </a:solidFill>
              </a:rPr>
              <a:t> </a:t>
            </a:r>
            <a:r>
              <a:rPr lang="en-US" altLang="zh-CN" b="1" dirty="0" smtClean="0">
                <a:solidFill>
                  <a:srgbClr val="0070C0"/>
                </a:solidFill>
              </a:rPr>
              <a:t>Cut</a:t>
            </a:r>
            <a:r>
              <a:rPr lang="zh-CN" altLang="en-US" sz="2000" b="1" dirty="0" smtClean="0">
                <a:solidFill>
                  <a:srgbClr val="0070C0"/>
                </a:solidFill>
              </a:rPr>
              <a:t> </a:t>
            </a:r>
            <a:r>
              <a:rPr lang="en-US" altLang="zh-CN" sz="1800" dirty="0" smtClean="0"/>
              <a:t>(FV </a:t>
            </a:r>
            <a:r>
              <a:rPr lang="en-US" altLang="zh-CN" sz="1800" dirty="0"/>
              <a:t>in Run 9 with 328.9 </a:t>
            </a:r>
            <a:r>
              <a:rPr lang="en-US" altLang="zh-CN" sz="1800" dirty="0" smtClean="0"/>
              <a:t>kg)</a:t>
            </a:r>
            <a:endParaRPr lang="en-US" altLang="zh-CN" sz="2000" b="1" dirty="0" smtClean="0">
              <a:solidFill>
                <a:srgbClr val="0070C0"/>
              </a:solidFill>
            </a:endParaRPr>
          </a:p>
          <a:p>
            <a:pPr lvl="1" algn="l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Font typeface="Wingdings" charset="2"/>
              <a:buChar char="p"/>
            </a:pPr>
            <a:r>
              <a:rPr lang="en-US" altLang="zh-CN" sz="1600" b="1" dirty="0" smtClean="0">
                <a:solidFill>
                  <a:srgbClr val="0070C0"/>
                </a:solidFill>
              </a:rPr>
              <a:t>Horizontal </a:t>
            </a:r>
            <a:r>
              <a:rPr lang="en-US" altLang="zh-CN" sz="1600" b="1" dirty="0">
                <a:solidFill>
                  <a:srgbClr val="0070C0"/>
                </a:solidFill>
              </a:rPr>
              <a:t>cut </a:t>
            </a:r>
            <a:r>
              <a:rPr lang="en-US" altLang="zh-CN" sz="1600" dirty="0"/>
              <a:t>determined by distribution</a:t>
            </a:r>
            <a:r>
              <a:rPr lang="zh-CN" altLang="en-US" sz="1600" dirty="0"/>
              <a:t> </a:t>
            </a:r>
            <a:r>
              <a:rPr lang="en-US" altLang="zh-CN" sz="1600" dirty="0"/>
              <a:t>of events with S1 between [45,200] PE and suppressed </a:t>
            </a:r>
            <a:r>
              <a:rPr lang="en-US" altLang="zh-CN" sz="1600" dirty="0" smtClean="0"/>
              <a:t>S2</a:t>
            </a:r>
            <a:endParaRPr lang="en-US" altLang="zh-CN" sz="2000" dirty="0"/>
          </a:p>
          <a:p>
            <a:pPr lvl="1" algn="l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Font typeface="Wingdings" charset="2"/>
              <a:buChar char="p"/>
            </a:pPr>
            <a:r>
              <a:rPr lang="en-US" altLang="zh-CN" sz="1600" b="1" dirty="0">
                <a:solidFill>
                  <a:srgbClr val="0070C0"/>
                </a:solidFill>
              </a:rPr>
              <a:t>Vertical cut: </a:t>
            </a:r>
            <a:r>
              <a:rPr lang="en-US" altLang="zh-CN" sz="1600" dirty="0"/>
              <a:t>Upper boundary consistent with the previous analysis; Lower boundary determined by X-events from </a:t>
            </a:r>
            <a:r>
              <a:rPr lang="en-US" altLang="zh-CN" sz="1600" baseline="30000" dirty="0"/>
              <a:t>127</a:t>
            </a:r>
            <a:r>
              <a:rPr lang="en-US" altLang="zh-CN" sz="1600" dirty="0"/>
              <a:t>Xe </a:t>
            </a:r>
            <a:r>
              <a:rPr lang="en-US" altLang="zh-CN" sz="1600" dirty="0" smtClean="0"/>
              <a:t>MC</a:t>
            </a:r>
            <a:endParaRPr lang="en-US" altLang="zh-CN" sz="2000" dirty="0"/>
          </a:p>
          <a:p>
            <a:pPr algn="l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Font typeface="Wingdings" charset="2"/>
              <a:buChar char="p"/>
            </a:pPr>
            <a:r>
              <a:rPr lang="en-US" altLang="zh-CN" sz="2000" b="1" dirty="0" smtClean="0">
                <a:solidFill>
                  <a:srgbClr val="0070C0"/>
                </a:solidFill>
              </a:rPr>
              <a:t>Threshold</a:t>
            </a:r>
          </a:p>
          <a:p>
            <a:pPr lvl="1" algn="l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Font typeface="Wingdings" charset="2"/>
              <a:buChar char="p"/>
            </a:pPr>
            <a:r>
              <a:rPr lang="en-US" altLang="zh-CN" sz="1600" b="1" dirty="0" smtClean="0">
                <a:solidFill>
                  <a:srgbClr val="0070C0"/>
                </a:solidFill>
              </a:rPr>
              <a:t>S1 </a:t>
            </a:r>
            <a:r>
              <a:rPr lang="en-US" altLang="zh-CN" sz="1600" b="1" dirty="0">
                <a:solidFill>
                  <a:srgbClr val="0070C0"/>
                </a:solidFill>
              </a:rPr>
              <a:t>cut:[</a:t>
            </a:r>
            <a:r>
              <a:rPr lang="en-US" altLang="zh-CN" sz="1600" b="1" dirty="0" smtClean="0">
                <a:solidFill>
                  <a:srgbClr val="0070C0"/>
                </a:solidFill>
              </a:rPr>
              <a:t>3,45]</a:t>
            </a:r>
            <a:r>
              <a:rPr lang="en-US" altLang="zh-CN" sz="1600" dirty="0"/>
              <a:t> PE</a:t>
            </a:r>
            <a:r>
              <a:rPr lang="en-US" altLang="zh-CN" sz="1600" b="1" dirty="0" smtClean="0">
                <a:solidFill>
                  <a:srgbClr val="0070C0"/>
                </a:solidFill>
              </a:rPr>
              <a:t> </a:t>
            </a:r>
          </a:p>
          <a:p>
            <a:pPr lvl="1" algn="l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Font typeface="Wingdings" charset="2"/>
              <a:buChar char="p"/>
            </a:pPr>
            <a:r>
              <a:rPr lang="en-US" altLang="zh-CN" sz="1600" b="1" dirty="0" smtClean="0">
                <a:solidFill>
                  <a:srgbClr val="0070C0"/>
                </a:solidFill>
              </a:rPr>
              <a:t>S2 </a:t>
            </a:r>
            <a:r>
              <a:rPr lang="en-US" altLang="zh-CN" sz="1600" b="1" dirty="0">
                <a:solidFill>
                  <a:srgbClr val="0070C0"/>
                </a:solidFill>
              </a:rPr>
              <a:t>cut[100raw, </a:t>
            </a:r>
            <a:r>
              <a:rPr lang="en-US" altLang="zh-CN" sz="1600" b="1" dirty="0" smtClean="0">
                <a:solidFill>
                  <a:srgbClr val="0070C0"/>
                </a:solidFill>
              </a:rPr>
              <a:t>10000]</a:t>
            </a:r>
            <a:r>
              <a:rPr lang="en-US" altLang="zh-CN" sz="1600" dirty="0" smtClean="0"/>
              <a:t>PE</a:t>
            </a:r>
            <a:endParaRPr lang="en-US" altLang="zh-CN" sz="1600" dirty="0"/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79" y="1458082"/>
            <a:ext cx="2724150" cy="2642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458082"/>
            <a:ext cx="3316470" cy="225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21" y="4038600"/>
            <a:ext cx="3281466" cy="222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3FAEE1-48F5-4D69-BDD0-B496C360245A}" type="slidenum">
              <a:rPr lang="en-US" altLang="zh-CN" smtClean="0"/>
              <a:pPr>
                <a:defRPr/>
              </a:pPr>
              <a:t>20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9131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Franklin Gothic Book" charset="0"/>
              </a:rPr>
              <a:t>Final WIMP candidates </a:t>
            </a:r>
            <a:r>
              <a:rPr lang="en-US" altLang="zh-CN" dirty="0">
                <a:latin typeface="Franklin Gothic Book" charset="0"/>
              </a:rPr>
              <a:t>(run </a:t>
            </a:r>
            <a:r>
              <a:rPr lang="en-US" altLang="zh-CN" dirty="0" smtClean="0">
                <a:latin typeface="Franklin Gothic Book" charset="0"/>
              </a:rPr>
              <a:t>8&amp;9)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Changbo Fu @9th-HPCOP</a:t>
            </a:r>
            <a:endParaRPr lang="en-US" altLang="zh-CN" dirty="0"/>
          </a:p>
        </p:txBody>
      </p:sp>
      <p:grpSp>
        <p:nvGrpSpPr>
          <p:cNvPr id="13" name="Group 12"/>
          <p:cNvGrpSpPr/>
          <p:nvPr/>
        </p:nvGrpSpPr>
        <p:grpSpPr>
          <a:xfrm>
            <a:off x="4267200" y="1341211"/>
            <a:ext cx="4495800" cy="3535589"/>
            <a:chOff x="1125538" y="1258888"/>
            <a:chExt cx="6861848" cy="4959350"/>
          </a:xfrm>
        </p:grpSpPr>
        <p:pic>
          <p:nvPicPr>
            <p:cNvPr id="14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5538" y="1258888"/>
              <a:ext cx="6756400" cy="495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6"/>
            <p:cNvSpPr txBox="1">
              <a:spLocks noChangeArrowheads="1"/>
            </p:cNvSpPr>
            <p:nvPr/>
          </p:nvSpPr>
          <p:spPr bwMode="auto">
            <a:xfrm>
              <a:off x="4882475" y="4743450"/>
              <a:ext cx="3104911" cy="405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solidFill>
                    <a:srgbClr val="FF33CC"/>
                  </a:solidFill>
                  <a:latin typeface="Franklin Gothic Book" charset="0"/>
                </a:rPr>
                <a:t>99.9% NR acceptance </a:t>
              </a:r>
              <a:endParaRPr lang="zh-CN" altLang="en-US" sz="1400">
                <a:solidFill>
                  <a:srgbClr val="FF33CC"/>
                </a:solidFill>
                <a:latin typeface="Franklin Gothic Book" charset="0"/>
              </a:endParaRPr>
            </a:p>
          </p:txBody>
        </p:sp>
        <p:sp>
          <p:nvSpPr>
            <p:cNvPr id="16" name="TextBox 7"/>
            <p:cNvSpPr txBox="1">
              <a:spLocks noChangeArrowheads="1"/>
            </p:cNvSpPr>
            <p:nvPr/>
          </p:nvSpPr>
          <p:spPr bwMode="auto">
            <a:xfrm rot="1104342">
              <a:off x="2516786" y="5036001"/>
              <a:ext cx="2138754" cy="405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solidFill>
                    <a:srgbClr val="FF33CC"/>
                  </a:solidFill>
                  <a:latin typeface="Franklin Gothic Book" charset="0"/>
                </a:rPr>
                <a:t>100 PE S2 cut </a:t>
              </a:r>
              <a:endParaRPr lang="zh-CN" altLang="en-US" sz="1400">
                <a:solidFill>
                  <a:srgbClr val="FF33CC"/>
                </a:solidFill>
                <a:latin typeface="Franklin Gothic Book" charset="0"/>
              </a:endParaRPr>
            </a:p>
          </p:txBody>
        </p:sp>
        <p:sp>
          <p:nvSpPr>
            <p:cNvPr id="18" name="TextBox 9"/>
            <p:cNvSpPr txBox="1">
              <a:spLocks noChangeArrowheads="1"/>
            </p:cNvSpPr>
            <p:nvPr/>
          </p:nvSpPr>
          <p:spPr bwMode="auto">
            <a:xfrm>
              <a:off x="5750095" y="1482762"/>
              <a:ext cx="1974783" cy="1165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 smtClean="0">
                  <a:latin typeface="Franklin Gothic Book" charset="0"/>
                </a:rPr>
                <a:t>Run9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 smtClean="0">
                  <a:solidFill>
                    <a:srgbClr val="0000FF"/>
                  </a:solidFill>
                  <a:latin typeface="Franklin Gothic Book" charset="0"/>
                </a:rPr>
                <a:t>ER </a:t>
              </a:r>
              <a:r>
                <a:rPr lang="en-US" altLang="zh-CN" sz="1600" b="1" dirty="0">
                  <a:solidFill>
                    <a:srgbClr val="0000FF"/>
                  </a:solidFill>
                  <a:latin typeface="Franklin Gothic Book" charset="0"/>
                </a:rPr>
                <a:t>median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solidFill>
                    <a:srgbClr val="FF0000"/>
                  </a:solidFill>
                  <a:latin typeface="Franklin Gothic Book" charset="0"/>
                </a:rPr>
                <a:t>NR median</a:t>
              </a:r>
              <a:endParaRPr lang="zh-CN" altLang="en-US" sz="1600" b="1" dirty="0">
                <a:solidFill>
                  <a:srgbClr val="FF0000"/>
                </a:solidFill>
                <a:latin typeface="Franklin Gothic Book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0" y="1295400"/>
            <a:ext cx="4721900" cy="3733800"/>
            <a:chOff x="1003300" y="1187450"/>
            <a:chExt cx="7124700" cy="5187950"/>
          </a:xfrm>
        </p:grpSpPr>
        <p:pic>
          <p:nvPicPr>
            <p:cNvPr id="20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300" y="1187450"/>
              <a:ext cx="7124700" cy="5187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8"/>
            <p:cNvSpPr txBox="1">
              <a:spLocks noChangeArrowheads="1"/>
            </p:cNvSpPr>
            <p:nvPr/>
          </p:nvSpPr>
          <p:spPr bwMode="auto">
            <a:xfrm>
              <a:off x="5176958" y="4743450"/>
              <a:ext cx="2515944" cy="392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200">
                  <a:solidFill>
                    <a:srgbClr val="FF33CC"/>
                  </a:solidFill>
                  <a:latin typeface="Franklin Gothic Book" charset="0"/>
                </a:rPr>
                <a:t>99.9% NR acceptance </a:t>
              </a:r>
              <a:endParaRPr lang="zh-CN" altLang="en-US" sz="1200">
                <a:solidFill>
                  <a:srgbClr val="FF33CC"/>
                </a:solidFill>
                <a:latin typeface="Franklin Gothic Book" charset="0"/>
              </a:endParaRPr>
            </a:p>
          </p:txBody>
        </p:sp>
        <p:sp>
          <p:nvSpPr>
            <p:cNvPr id="22" name="TextBox 9"/>
            <p:cNvSpPr txBox="1">
              <a:spLocks noChangeArrowheads="1"/>
            </p:cNvSpPr>
            <p:nvPr/>
          </p:nvSpPr>
          <p:spPr bwMode="auto">
            <a:xfrm rot="1104342">
              <a:off x="2714071" y="5042301"/>
              <a:ext cx="1744181" cy="392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200">
                  <a:solidFill>
                    <a:srgbClr val="FF33CC"/>
                  </a:solidFill>
                  <a:latin typeface="Franklin Gothic Book" charset="0"/>
                </a:rPr>
                <a:t>100 PE S2 cut </a:t>
              </a:r>
              <a:endParaRPr lang="zh-CN" altLang="en-US" sz="1200">
                <a:solidFill>
                  <a:srgbClr val="FF33CC"/>
                </a:solidFill>
                <a:latin typeface="Franklin Gothic Book" charset="0"/>
              </a:endParaRPr>
            </a:p>
          </p:txBody>
        </p:sp>
        <p:sp>
          <p:nvSpPr>
            <p:cNvPr id="23" name="TextBox 9"/>
            <p:cNvSpPr txBox="1">
              <a:spLocks noChangeArrowheads="1"/>
            </p:cNvSpPr>
            <p:nvPr/>
          </p:nvSpPr>
          <p:spPr bwMode="auto">
            <a:xfrm>
              <a:off x="5963040" y="1403615"/>
              <a:ext cx="1729863" cy="117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 smtClean="0">
                  <a:latin typeface="Franklin Gothic Book" charset="0"/>
                </a:rPr>
                <a:t>Run8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 smtClean="0">
                  <a:solidFill>
                    <a:srgbClr val="0000FF"/>
                  </a:solidFill>
                  <a:latin typeface="Franklin Gothic Book" charset="0"/>
                </a:rPr>
                <a:t>ER </a:t>
              </a:r>
              <a:r>
                <a:rPr lang="en-US" altLang="zh-CN" sz="1600" b="1" dirty="0">
                  <a:solidFill>
                    <a:srgbClr val="0000FF"/>
                  </a:solidFill>
                  <a:latin typeface="Franklin Gothic Book" charset="0"/>
                </a:rPr>
                <a:t>median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solidFill>
                    <a:srgbClr val="FF0000"/>
                  </a:solidFill>
                  <a:latin typeface="Franklin Gothic Book" charset="0"/>
                </a:rPr>
                <a:t>NR median</a:t>
              </a:r>
              <a:endParaRPr lang="zh-CN" altLang="en-US" sz="1600" b="1" dirty="0">
                <a:solidFill>
                  <a:srgbClr val="FF0000"/>
                </a:solidFill>
                <a:latin typeface="Franklin Gothic Book" charset="0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3FAEE1-48F5-4D69-BDD0-B496C360245A}" type="slidenum">
              <a:rPr lang="en-US" altLang="zh-CN" smtClean="0"/>
              <a:pPr>
                <a:defRPr/>
              </a:pPr>
              <a:t>21</a:t>
            </a:fld>
            <a:endParaRPr lang="en-US" altLang="zh-CN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743200" y="3352800"/>
            <a:ext cx="739105" cy="304800"/>
          </a:xfrm>
          <a:prstGeom prst="straightConnector1">
            <a:avLst/>
          </a:prstGeom>
          <a:ln w="57150">
            <a:solidFill>
              <a:srgbClr val="33CC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451895" y="3352800"/>
            <a:ext cx="739105" cy="304800"/>
          </a:xfrm>
          <a:prstGeom prst="straightConnector1">
            <a:avLst/>
          </a:prstGeom>
          <a:ln w="57150">
            <a:solidFill>
              <a:srgbClr val="33CC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7414295" y="3429000"/>
            <a:ext cx="739105" cy="304800"/>
          </a:xfrm>
          <a:prstGeom prst="straightConnector1">
            <a:avLst/>
          </a:prstGeom>
          <a:ln w="57150">
            <a:solidFill>
              <a:srgbClr val="33CC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514600" y="4866752"/>
            <a:ext cx="5410200" cy="1846836"/>
            <a:chOff x="2514600" y="4866752"/>
            <a:chExt cx="5410200" cy="1846836"/>
          </a:xfrm>
        </p:grpSpPr>
        <p:pic>
          <p:nvPicPr>
            <p:cNvPr id="25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4866752"/>
              <a:ext cx="5410200" cy="1846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6043961" y="5664179"/>
              <a:ext cx="1696806" cy="36629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Franklin Gothic Book" panose="020B0503020102020204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043962" y="6248400"/>
              <a:ext cx="1752600" cy="3048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Franklin Gothic Book" panose="020B0503020102020204" pitchFamily="34" charset="0"/>
              </a:endParaRPr>
            </a:p>
          </p:txBody>
        </p:sp>
      </p:grp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432349" y="5384143"/>
            <a:ext cx="16587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="1">
                <a:solidFill>
                  <a:srgbClr val="2136EC"/>
                </a:solidFill>
                <a:latin typeface="Franklin Gothic Book" charset="0"/>
              </a:rPr>
              <a:t>Total exposure</a:t>
            </a:r>
            <a:r>
              <a:rPr lang="en-US" altLang="zh-CN" sz="1800" b="1" smtClean="0">
                <a:solidFill>
                  <a:srgbClr val="2136EC"/>
                </a:solidFill>
                <a:latin typeface="Franklin Gothic Book" charset="0"/>
              </a:rPr>
              <a:t>: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="1" dirty="0" smtClean="0">
                <a:solidFill>
                  <a:srgbClr val="2136EC"/>
                </a:solidFill>
                <a:latin typeface="Franklin Gothic Book" charset="0"/>
              </a:rPr>
              <a:t> </a:t>
            </a:r>
            <a:r>
              <a:rPr lang="en-US" altLang="zh-CN" sz="1800" b="1" dirty="0">
                <a:solidFill>
                  <a:srgbClr val="2136EC"/>
                </a:solidFill>
                <a:latin typeface="Franklin Gothic Book" charset="0"/>
              </a:rPr>
              <a:t>33,000 kg-day</a:t>
            </a:r>
            <a:endParaRPr lang="zh-CN" altLang="en-US" sz="1800" b="1" dirty="0">
              <a:solidFill>
                <a:srgbClr val="2136EC"/>
              </a:solidFill>
              <a:latin typeface="Franklin Gothic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46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Changbo Fu @9th-HPCOP</a:t>
            </a:r>
            <a:endParaRPr lang="en-US" altLang="zh-CN" dirty="0"/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29" y="1720046"/>
            <a:ext cx="5734001" cy="4653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3470" y="2006313"/>
            <a:ext cx="3073370" cy="3733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67131" y="638169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000" dirty="0" err="1">
                <a:solidFill>
                  <a:srgbClr val="0070C0"/>
                </a:solidFill>
                <a:latin typeface="ArialMT" charset="0"/>
              </a:rPr>
              <a:t>Phys</a:t>
            </a:r>
            <a:r>
              <a:rPr lang="cs-CZ" sz="2000" dirty="0">
                <a:solidFill>
                  <a:srgbClr val="0070C0"/>
                </a:solidFill>
                <a:latin typeface="ArialMT" charset="0"/>
              </a:rPr>
              <a:t>. </a:t>
            </a:r>
            <a:r>
              <a:rPr lang="cs-CZ" sz="2000" dirty="0" err="1">
                <a:solidFill>
                  <a:srgbClr val="0070C0"/>
                </a:solidFill>
                <a:latin typeface="ArialMT" charset="0"/>
              </a:rPr>
              <a:t>Rev</a:t>
            </a:r>
            <a:r>
              <a:rPr lang="cs-CZ" sz="2000" dirty="0">
                <a:solidFill>
                  <a:srgbClr val="0070C0"/>
                </a:solidFill>
                <a:latin typeface="ArialMT" charset="0"/>
              </a:rPr>
              <a:t>. </a:t>
            </a:r>
            <a:r>
              <a:rPr lang="cs-CZ" sz="2000" dirty="0" err="1">
                <a:solidFill>
                  <a:srgbClr val="0070C0"/>
                </a:solidFill>
                <a:latin typeface="ArialMT" charset="0"/>
              </a:rPr>
              <a:t>Lett</a:t>
            </a:r>
            <a:r>
              <a:rPr lang="cs-CZ" sz="2000" dirty="0">
                <a:solidFill>
                  <a:srgbClr val="0070C0"/>
                </a:solidFill>
                <a:latin typeface="ArialMT" charset="0"/>
              </a:rPr>
              <a:t>. 117, 121303 (2016)</a:t>
            </a:r>
            <a:endParaRPr lang="en-US" sz="2000" dirty="0">
              <a:solidFill>
                <a:srgbClr val="0070C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371600" y="5105400"/>
            <a:ext cx="1524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066800" y="4781490"/>
            <a:ext cx="16002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smtClean="0">
                <a:solidFill>
                  <a:srgbClr val="FF0000"/>
                </a:solidFill>
              </a:rPr>
              <a:t>2.5x10</a:t>
            </a:r>
            <a:r>
              <a:rPr lang="en-US" altLang="zh-CN" sz="2000" baseline="30000" smtClean="0">
                <a:solidFill>
                  <a:srgbClr val="FF0000"/>
                </a:solidFill>
              </a:rPr>
              <a:t>-46</a:t>
            </a:r>
            <a:r>
              <a:rPr lang="en-US" altLang="zh-CN" sz="2000" smtClean="0">
                <a:solidFill>
                  <a:srgbClr val="FF0000"/>
                </a:solidFill>
              </a:rPr>
              <a:t> cm</a:t>
            </a:r>
            <a:r>
              <a:rPr lang="en-US" altLang="zh-CN" sz="2000" baseline="30000" smtClean="0">
                <a:solidFill>
                  <a:srgbClr val="FF0000"/>
                </a:solidFill>
              </a:rPr>
              <a:t>2</a:t>
            </a:r>
            <a:r>
              <a:rPr lang="en-US" altLang="zh-CN" sz="2000" smtClean="0"/>
              <a:t> </a:t>
            </a:r>
            <a:endParaRPr lang="zh-CN" altLang="en-US" sz="20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2821197" y="3137296"/>
            <a:ext cx="1522203" cy="520304"/>
            <a:chOff x="2821197" y="3137296"/>
            <a:chExt cx="1522203" cy="520304"/>
          </a:xfrm>
        </p:grpSpPr>
        <p:sp>
          <p:nvSpPr>
            <p:cNvPr id="13" name="Rectangle 12"/>
            <p:cNvSpPr/>
            <p:nvPr/>
          </p:nvSpPr>
          <p:spPr>
            <a:xfrm>
              <a:off x="3357826" y="3137296"/>
              <a:ext cx="96853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 smtClean="0">
                  <a:solidFill>
                    <a:srgbClr val="211E1E"/>
                  </a:solidFill>
                  <a:latin typeface="AdvTTbdb21c9e" charset="0"/>
                </a:rPr>
                <a:t>1</a:t>
              </a:r>
              <a:r>
                <a:rPr lang="en-US" sz="1600" dirty="0" smtClean="0">
                  <a:solidFill>
                    <a:srgbClr val="211E1E"/>
                  </a:solidFill>
                  <a:latin typeface="AdvOT483a8203" charset="0"/>
                </a:rPr>
                <a:t>-</a:t>
              </a:r>
              <a:r>
                <a:rPr lang="en-US" sz="1600" dirty="0" smtClean="0">
                  <a:solidFill>
                    <a:srgbClr val="211E1E"/>
                  </a:solidFill>
                  <a:latin typeface="AdvOTdd3b7348.I+03" charset="0"/>
                </a:rPr>
                <a:t>σ</a:t>
              </a:r>
              <a:r>
                <a:rPr lang="zh-CN" altLang="en-US" sz="1600" dirty="0" smtClean="0">
                  <a:solidFill>
                    <a:srgbClr val="211E1E"/>
                  </a:solidFill>
                  <a:latin typeface="AdvOTdd3b7348.I+03" charset="0"/>
                </a:rPr>
                <a:t> </a:t>
              </a:r>
              <a:r>
                <a:rPr lang="en-US" altLang="zh-CN" sz="1600" dirty="0" smtClean="0">
                  <a:solidFill>
                    <a:srgbClr val="211E1E"/>
                  </a:solidFill>
                  <a:latin typeface="AdvOTdd3b7348.I+03" charset="0"/>
                </a:rPr>
                <a:t>band</a:t>
              </a:r>
              <a:r>
                <a:rPr lang="en-US" sz="1600" dirty="0" smtClean="0">
                  <a:solidFill>
                    <a:srgbClr val="211E1E"/>
                  </a:solidFill>
                  <a:latin typeface="AdvOTdd3b7348.I+03" charset="0"/>
                </a:rPr>
                <a:t> </a:t>
              </a:r>
              <a:endParaRPr lang="en-US" sz="16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374866" y="3319046"/>
              <a:ext cx="96853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solidFill>
                    <a:srgbClr val="211E1E"/>
                  </a:solidFill>
                  <a:latin typeface="AdvTTbdb21c9e" charset="0"/>
                </a:rPr>
                <a:t>2</a:t>
              </a:r>
              <a:r>
                <a:rPr lang="en-US" sz="1600" dirty="0" smtClean="0">
                  <a:solidFill>
                    <a:srgbClr val="211E1E"/>
                  </a:solidFill>
                  <a:latin typeface="AdvOT483a8203" charset="0"/>
                </a:rPr>
                <a:t>-</a:t>
              </a:r>
              <a:r>
                <a:rPr lang="en-US" sz="1600" dirty="0" smtClean="0">
                  <a:solidFill>
                    <a:srgbClr val="211E1E"/>
                  </a:solidFill>
                  <a:latin typeface="AdvOTdd3b7348.I+03" charset="0"/>
                </a:rPr>
                <a:t>σ</a:t>
              </a:r>
              <a:r>
                <a:rPr lang="zh-CN" altLang="en-US" sz="1600" dirty="0" smtClean="0">
                  <a:solidFill>
                    <a:srgbClr val="211E1E"/>
                  </a:solidFill>
                  <a:latin typeface="AdvOTdd3b7348.I+03" charset="0"/>
                </a:rPr>
                <a:t> </a:t>
              </a:r>
              <a:r>
                <a:rPr lang="en-US" altLang="zh-CN" sz="1600" dirty="0" smtClean="0">
                  <a:solidFill>
                    <a:srgbClr val="211E1E"/>
                  </a:solidFill>
                  <a:latin typeface="AdvOTdd3b7348.I+03" charset="0"/>
                </a:rPr>
                <a:t>band</a:t>
              </a:r>
              <a:r>
                <a:rPr lang="en-US" sz="1600" dirty="0" smtClean="0">
                  <a:solidFill>
                    <a:srgbClr val="211E1E"/>
                  </a:solidFill>
                  <a:latin typeface="AdvOTdd3b7348.I+03" charset="0"/>
                </a:rPr>
                <a:t> </a:t>
              </a:r>
              <a:endParaRPr lang="en-US" sz="16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821197" y="3241502"/>
              <a:ext cx="553669" cy="12382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821197" y="3423822"/>
              <a:ext cx="553669" cy="123824"/>
            </a:xfrm>
            <a:prstGeom prst="rect">
              <a:avLst/>
            </a:prstGeom>
            <a:solidFill>
              <a:srgbClr val="FFF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066800" y="381000"/>
            <a:ext cx="7421880" cy="99060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Searching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Results:</a:t>
            </a:r>
            <a:br>
              <a:rPr lang="en-US" altLang="zh-CN" dirty="0" smtClean="0"/>
            </a:br>
            <a:r>
              <a:rPr lang="en-US" altLang="zh-CN" dirty="0" smtClean="0"/>
              <a:t>WIMPs (Spin-</a:t>
            </a:r>
            <a:r>
              <a:rPr lang="en-US" altLang="zh-CN" dirty="0" err="1" smtClean="0"/>
              <a:t>Indep</a:t>
            </a:r>
            <a:r>
              <a:rPr lang="en-US" altLang="zh-CN" dirty="0" smtClean="0"/>
              <a:t>.)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3FAEE1-48F5-4D69-BDD0-B496C360245A}" type="slidenum">
              <a:rPr lang="en-US" altLang="zh-CN" smtClean="0"/>
              <a:pPr>
                <a:defRPr/>
              </a:pPr>
              <a:t>22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0764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Results</a:t>
            </a:r>
            <a:r>
              <a:rPr lang="en-US" altLang="zh-CN" dirty="0"/>
              <a:t>:</a:t>
            </a:r>
            <a:br>
              <a:rPr lang="en-US" altLang="zh-CN" dirty="0"/>
            </a:br>
            <a:r>
              <a:rPr lang="en-US" altLang="zh-CN" dirty="0"/>
              <a:t>WIMPs (</a:t>
            </a:r>
            <a:r>
              <a:rPr lang="en-US" altLang="zh-CN" dirty="0" smtClean="0"/>
              <a:t>Spin-dep</a:t>
            </a:r>
            <a:r>
              <a:rPr lang="en-US" altLang="zh-CN" dirty="0"/>
              <a:t>.)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5801" y="1828800"/>
            <a:ext cx="4343400" cy="355546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Changbo Fu @9th-HPCOP</a:t>
            </a:r>
            <a:endParaRPr lang="en-US" altLang="zh-C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96" y="1752600"/>
            <a:ext cx="4275004" cy="35228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00100" y="5732660"/>
            <a:ext cx="7391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Phys. Rev. Lett. 118, 071301 (2017)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3FAEE1-48F5-4D69-BDD0-B496C360245A}" type="slidenum">
              <a:rPr lang="en-US" altLang="zh-CN" smtClean="0"/>
              <a:pPr>
                <a:defRPr/>
              </a:pPr>
              <a:t>23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5803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Data Set for </a:t>
            </a:r>
            <a:r>
              <a:rPr lang="en-US" altLang="zh-CN" dirty="0" err="1" smtClean="0"/>
              <a:t>Axion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Searching</a:t>
            </a:r>
            <a:r>
              <a:rPr lang="zh-CN" alt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Changbo Fu @9th-HPCOP</a:t>
            </a:r>
            <a:endParaRPr lang="en-US" altLang="zh-C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521910"/>
            <a:ext cx="3932353" cy="36552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46064" y="5327436"/>
            <a:ext cx="37746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charset="0"/>
              <a:buChar char="•"/>
            </a:pPr>
            <a:r>
              <a:rPr lang="en-US" sz="2000" dirty="0" smtClean="0"/>
              <a:t>Almost the same data set as WIMP-search case, but E extended to 25keV</a:t>
            </a:r>
            <a:endParaRPr lang="en-US" sz="2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3FAEE1-48F5-4D69-BDD0-B496C360245A}" type="slidenum">
              <a:rPr lang="en-US" altLang="zh-CN" smtClean="0"/>
              <a:pPr>
                <a:defRPr/>
              </a:pPr>
              <a:t>24</a:t>
            </a:fld>
            <a:endParaRPr lang="en-US" altLang="zh-CN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514983"/>
            <a:ext cx="2888996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61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1458098"/>
            <a:ext cx="5029200" cy="44855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Solar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Axion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Sources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Changbo Fu @9th-HPCOP</a:t>
            </a:r>
            <a:endParaRPr lang="en-US" altLang="zh-CN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600" y="5562600"/>
            <a:ext cx="5257800" cy="2133600"/>
          </a:xfrm>
        </p:spPr>
        <p:txBody>
          <a:bodyPr>
            <a:normAutofit/>
          </a:bodyPr>
          <a:lstStyle/>
          <a:p>
            <a:r>
              <a:rPr lang="en-US" altLang="zh-CN" sz="1800" dirty="0" smtClean="0">
                <a:solidFill>
                  <a:srgbClr val="2136EC"/>
                </a:solidFill>
              </a:rPr>
              <a:t>C</a:t>
            </a:r>
            <a:r>
              <a:rPr lang="en-US" sz="1800" dirty="0" smtClean="0">
                <a:solidFill>
                  <a:srgbClr val="2136EC"/>
                </a:solidFill>
              </a:rPr>
              <a:t>ompton-like </a:t>
            </a:r>
            <a:r>
              <a:rPr lang="en-US" sz="1800" dirty="0">
                <a:solidFill>
                  <a:srgbClr val="2136EC"/>
                </a:solidFill>
              </a:rPr>
              <a:t>scattering (</a:t>
            </a:r>
            <a:r>
              <a:rPr lang="en-US" sz="1800" dirty="0" smtClean="0">
                <a:solidFill>
                  <a:srgbClr val="2136EC"/>
                </a:solidFill>
              </a:rPr>
              <a:t>C)</a:t>
            </a:r>
          </a:p>
          <a:p>
            <a:r>
              <a:rPr lang="en-US" altLang="zh-CN" sz="1800" dirty="0" err="1">
                <a:solidFill>
                  <a:srgbClr val="2136EC"/>
                </a:solidFill>
              </a:rPr>
              <a:t>A</a:t>
            </a:r>
            <a:r>
              <a:rPr lang="en-US" sz="1800" dirty="0" err="1" smtClean="0">
                <a:solidFill>
                  <a:srgbClr val="2136EC"/>
                </a:solidFill>
              </a:rPr>
              <a:t>xion</a:t>
            </a:r>
            <a:r>
              <a:rPr lang="en-US" sz="1800" dirty="0" smtClean="0">
                <a:solidFill>
                  <a:srgbClr val="2136EC"/>
                </a:solidFill>
              </a:rPr>
              <a:t>-bremsstrahlung </a:t>
            </a:r>
            <a:r>
              <a:rPr lang="en-US" sz="1800" dirty="0">
                <a:solidFill>
                  <a:srgbClr val="2136EC"/>
                </a:solidFill>
              </a:rPr>
              <a:t>(B), </a:t>
            </a:r>
            <a:endParaRPr lang="en-US" sz="1800" dirty="0" smtClean="0">
              <a:solidFill>
                <a:srgbClr val="2136EC"/>
              </a:solidFill>
            </a:endParaRPr>
          </a:p>
          <a:p>
            <a:endParaRPr lang="en-US" sz="1800" dirty="0">
              <a:solidFill>
                <a:srgbClr val="2136EC"/>
              </a:solidFill>
            </a:endParaRP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4648200" y="5638800"/>
            <a:ext cx="5257800" cy="914400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lvl1pPr marL="265176" indent="-265176" algn="l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1800">
                <a:solidFill>
                  <a:srgbClr val="2136EC"/>
                </a:solidFill>
                <a:effectLst/>
                <a:latin typeface="+mn-lt"/>
              </a:defRPr>
            </a:lvl1pPr>
            <a:lvl2pPr marL="548640" indent="-201168" algn="l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>
                <a:latin typeface="+mn-lt"/>
              </a:defRPr>
            </a:lvl2pPr>
            <a:lvl3pPr marL="786384" indent="-182880" algn="l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>
                <a:latin typeface="+mn-lt"/>
              </a:defRPr>
            </a:lvl3pPr>
            <a:lvl4pPr marL="1024128" indent="-182880" algn="l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>
                <a:latin typeface="+mn-lt"/>
              </a:defRPr>
            </a:lvl4pPr>
            <a:lvl5pPr marL="1280160" indent="-182880" algn="l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>
                <a:latin typeface="+mn-lt"/>
              </a:defRPr>
            </a:lvl5pPr>
            <a:lvl6pPr marL="1490472" indent="-182880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baseline="0">
                <a:latin typeface="+mn-lt"/>
              </a:defRPr>
            </a:lvl6pPr>
            <a:lvl7pPr marL="1700784" indent="-182880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>
                <a:latin typeface="+mn-lt"/>
              </a:defRPr>
            </a:lvl7pPr>
            <a:lvl8pPr marL="1920240" indent="-182880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baseline="0">
                <a:latin typeface="+mn-lt"/>
              </a:defRPr>
            </a:lvl8pPr>
            <a:lvl9pPr marL="2148840" indent="-182880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>
                <a:latin typeface="+mn-lt"/>
              </a:defRPr>
            </a:lvl9pPr>
            <a:extLst/>
          </a:lstStyle>
          <a:p>
            <a:r>
              <a:rPr lang="en-US" altLang="zh-CN" dirty="0" smtClean="0"/>
              <a:t>A</a:t>
            </a:r>
            <a:r>
              <a:rPr lang="en-US" dirty="0" smtClean="0"/>
              <a:t>tomic-recombination </a:t>
            </a:r>
            <a:r>
              <a:rPr lang="en-US" dirty="0"/>
              <a:t>(R), </a:t>
            </a:r>
          </a:p>
          <a:p>
            <a:r>
              <a:rPr lang="en-US" altLang="zh-CN" dirty="0" smtClean="0"/>
              <a:t>A</a:t>
            </a:r>
            <a:r>
              <a:rPr lang="en-US" dirty="0" smtClean="0"/>
              <a:t>tomic-</a:t>
            </a:r>
            <a:r>
              <a:rPr lang="en-US" dirty="0" err="1" smtClean="0"/>
              <a:t>deexcitation</a:t>
            </a:r>
            <a:r>
              <a:rPr lang="en-US" dirty="0" smtClean="0"/>
              <a:t>(D</a:t>
            </a:r>
            <a:r>
              <a:rPr lang="en-US" dirty="0"/>
              <a:t>) 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94433" y="6322367"/>
            <a:ext cx="5576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E. </a:t>
            </a:r>
            <a:r>
              <a:rPr lang="en-US" sz="1400" dirty="0" err="1"/>
              <a:t>Armengaud</a:t>
            </a:r>
            <a:r>
              <a:rPr lang="en-US" sz="1400" dirty="0"/>
              <a:t>, </a:t>
            </a:r>
            <a:r>
              <a:rPr lang="en-US" sz="1400" dirty="0" smtClean="0"/>
              <a:t>et </a:t>
            </a:r>
            <a:r>
              <a:rPr lang="en-US" sz="1400" dirty="0"/>
              <a:t>al., J. </a:t>
            </a:r>
            <a:r>
              <a:rPr lang="en-US" sz="1400" dirty="0" err="1"/>
              <a:t>Cosmol</a:t>
            </a:r>
            <a:r>
              <a:rPr lang="en-US" sz="1400" dirty="0"/>
              <a:t>. </a:t>
            </a:r>
            <a:r>
              <a:rPr lang="en-US" sz="1400" dirty="0" err="1"/>
              <a:t>Astropart</a:t>
            </a:r>
            <a:r>
              <a:rPr lang="en-US" sz="1400" dirty="0"/>
              <a:t>. Phys. 2013, 067 (2013). </a:t>
            </a:r>
          </a:p>
          <a:p>
            <a:endParaRPr lang="en-US" sz="1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904" y="3505200"/>
            <a:ext cx="1270991" cy="5334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3FAEE1-48F5-4D69-BDD0-B496C360245A}" type="slidenum">
              <a:rPr lang="en-US" altLang="zh-CN" smtClean="0"/>
              <a:pPr>
                <a:defRPr/>
              </a:pPr>
              <a:t>25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9748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Searching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Results:</a:t>
            </a:r>
            <a:br>
              <a:rPr lang="en-US" altLang="zh-CN" dirty="0" smtClean="0"/>
            </a:br>
            <a:r>
              <a:rPr lang="en-US" altLang="zh-CN" dirty="0" smtClean="0"/>
              <a:t>Solar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Axion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(Preliminary)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Changbo Fu @9th-HPCOP</a:t>
            </a:r>
            <a:endParaRPr lang="en-US" altLang="zh-C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492" y="1667728"/>
            <a:ext cx="5369295" cy="469497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3FAEE1-48F5-4D69-BDD0-B496C360245A}" type="slidenum">
              <a:rPr lang="en-US" altLang="zh-CN" smtClean="0"/>
              <a:pPr>
                <a:defRPr/>
              </a:pPr>
              <a:t>26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2776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Galactic</a:t>
            </a:r>
            <a:r>
              <a:rPr lang="zh-CN" altLang="en-US" dirty="0" smtClean="0"/>
              <a:t> </a:t>
            </a:r>
            <a:r>
              <a:rPr lang="en-US" altLang="zh-CN" dirty="0" smtClean="0"/>
              <a:t>ALP</a:t>
            </a:r>
            <a:r>
              <a:rPr lang="zh-CN" altLang="en-US" dirty="0" smtClean="0"/>
              <a:t> </a:t>
            </a:r>
            <a:r>
              <a:rPr lang="en-US" altLang="zh-CN" dirty="0" smtClean="0"/>
              <a:t>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4797972" cy="4343400"/>
          </a:xfrm>
        </p:spPr>
        <p:txBody>
          <a:bodyPr/>
          <a:lstStyle/>
          <a:p>
            <a:r>
              <a:rPr lang="en-US" altLang="zh-CN" dirty="0" smtClean="0"/>
              <a:t>Milky</a:t>
            </a:r>
            <a:r>
              <a:rPr lang="zh-CN" altLang="en-US" dirty="0" smtClean="0"/>
              <a:t> </a:t>
            </a:r>
            <a:r>
              <a:rPr lang="en-US" altLang="zh-CN" dirty="0" smtClean="0"/>
              <a:t>Way</a:t>
            </a:r>
            <a:r>
              <a:rPr lang="zh-CN" altLang="en-US" dirty="0" smtClean="0"/>
              <a:t> </a:t>
            </a:r>
            <a:r>
              <a:rPr lang="en-US" altLang="zh-CN" dirty="0" smtClean="0"/>
              <a:t>Dark</a:t>
            </a:r>
            <a:r>
              <a:rPr lang="zh-CN" altLang="en-US" dirty="0" smtClean="0"/>
              <a:t> </a:t>
            </a:r>
            <a:r>
              <a:rPr lang="en-US" altLang="zh-CN" dirty="0" smtClean="0"/>
              <a:t>Matter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on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Earth</a:t>
            </a:r>
            <a:r>
              <a:rPr lang="zh-CN" altLang="en-US" dirty="0" smtClean="0"/>
              <a:t> </a:t>
            </a:r>
            <a:r>
              <a:rPr lang="en-US" altLang="zh-CN" dirty="0" smtClean="0"/>
              <a:t>location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zh-CN" altLang="en-US" dirty="0" smtClean="0"/>
              <a:t> </a:t>
            </a:r>
            <a:endParaRPr lang="en-US" altLang="zh-CN" dirty="0" smtClean="0"/>
          </a:p>
          <a:p>
            <a:pPr lvl="1"/>
            <a:endParaRPr lang="en-US" dirty="0"/>
          </a:p>
          <a:p>
            <a:r>
              <a:rPr lang="en-US" altLang="zh-CN" dirty="0" smtClean="0"/>
              <a:t>Detecting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Rate by something like </a:t>
            </a:r>
            <a:r>
              <a:rPr lang="en-US" altLang="zh-CN" dirty="0" err="1" smtClean="0"/>
              <a:t>Xe</a:t>
            </a:r>
            <a:endParaRPr lang="en-US" altLang="zh-CN" dirty="0" smtClean="0"/>
          </a:p>
          <a:p>
            <a:pPr lvl="1"/>
            <a:r>
              <a:rPr lang="zh-CN" altLang="en-US" dirty="0"/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923807"/>
            <a:ext cx="2787650" cy="4631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172" y="1714500"/>
            <a:ext cx="3276600" cy="3276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338" y="3501259"/>
            <a:ext cx="4038600" cy="749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5270500"/>
            <a:ext cx="6096000" cy="7493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Changbo Fu @9th-HPCOP</a:t>
            </a:r>
            <a:endParaRPr lang="en-US" altLang="zh-CN" dirty="0"/>
          </a:p>
        </p:txBody>
      </p:sp>
      <p:sp>
        <p:nvSpPr>
          <p:cNvPr id="5" name="Rectangle 4"/>
          <p:cNvSpPr/>
          <p:nvPr/>
        </p:nvSpPr>
        <p:spPr>
          <a:xfrm>
            <a:off x="534016" y="4110006"/>
            <a:ext cx="55805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800" dirty="0" err="1">
                <a:latin typeface="CMR9" charset="0"/>
              </a:rPr>
              <a:t>J</a:t>
            </a:r>
            <a:r>
              <a:rPr lang="it-IT" sz="1800" dirty="0">
                <a:latin typeface="CMR9" charset="0"/>
              </a:rPr>
              <a:t>. </a:t>
            </a:r>
            <a:r>
              <a:rPr lang="it-IT" sz="1800" dirty="0" err="1">
                <a:latin typeface="CMR9" charset="0"/>
              </a:rPr>
              <a:t>Cosmol</a:t>
            </a:r>
            <a:r>
              <a:rPr lang="it-IT" sz="1800" dirty="0">
                <a:latin typeface="CMR9" charset="0"/>
              </a:rPr>
              <a:t>. </a:t>
            </a:r>
            <a:r>
              <a:rPr lang="it-IT" sz="1800" dirty="0" err="1">
                <a:latin typeface="CMR9" charset="0"/>
              </a:rPr>
              <a:t>Astropart</a:t>
            </a:r>
            <a:r>
              <a:rPr lang="it-IT" sz="1800" dirty="0">
                <a:latin typeface="CMR9" charset="0"/>
              </a:rPr>
              <a:t>. </a:t>
            </a:r>
            <a:r>
              <a:rPr lang="it-IT" sz="1800" dirty="0" err="1">
                <a:latin typeface="CMR9" charset="0"/>
              </a:rPr>
              <a:t>Phys</a:t>
            </a:r>
            <a:r>
              <a:rPr lang="it-IT" sz="1800" dirty="0">
                <a:latin typeface="CMR9" charset="0"/>
              </a:rPr>
              <a:t>. </a:t>
            </a:r>
            <a:r>
              <a:rPr lang="it-IT" sz="1800" dirty="0">
                <a:latin typeface="CMBX9" charset="0"/>
              </a:rPr>
              <a:t>2013</a:t>
            </a:r>
            <a:r>
              <a:rPr lang="it-IT" sz="1800" dirty="0">
                <a:latin typeface="CMR9" charset="0"/>
              </a:rPr>
              <a:t>, 067 (2013) </a:t>
            </a:r>
            <a:endParaRPr lang="it-IT" sz="1800" dirty="0"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5625" y="59479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s-IS" sz="1600" dirty="0">
                <a:latin typeface="CMR9" charset="0"/>
              </a:rPr>
              <a:t>Phys. Rev. D </a:t>
            </a:r>
            <a:r>
              <a:rPr lang="is-IS" sz="1600" dirty="0">
                <a:latin typeface="CMBX9" charset="0"/>
              </a:rPr>
              <a:t>78</a:t>
            </a:r>
            <a:r>
              <a:rPr lang="is-IS" sz="1600" dirty="0">
                <a:latin typeface="CMR9" charset="0"/>
              </a:rPr>
              <a:t>, </a:t>
            </a:r>
            <a:r>
              <a:rPr lang="is-IS" sz="1600" dirty="0" smtClean="0">
                <a:latin typeface="CMR9" charset="0"/>
              </a:rPr>
              <a:t>115012 </a:t>
            </a:r>
            <a:r>
              <a:rPr lang="is-IS" sz="1600" dirty="0">
                <a:latin typeface="CMR9" charset="0"/>
              </a:rPr>
              <a:t>(2008) </a:t>
            </a:r>
            <a:endParaRPr lang="is-IS" sz="1600" dirty="0">
              <a:effectLst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3FAEE1-48F5-4D69-BDD0-B496C360245A}" type="slidenum">
              <a:rPr lang="en-US" altLang="zh-CN" smtClean="0"/>
              <a:pPr>
                <a:defRPr/>
              </a:pPr>
              <a:t>27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0245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81000"/>
            <a:ext cx="7696200" cy="99060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Searching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Results</a:t>
            </a:r>
            <a:r>
              <a:rPr lang="en-US" altLang="zh-CN" dirty="0"/>
              <a:t>: (Preliminary)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>Galactic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Axion</a:t>
            </a:r>
            <a:r>
              <a:rPr lang="en-US" altLang="zh-CN" dirty="0" smtClean="0"/>
              <a:t>-Like Particles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Changbo Fu @9th-HPCOP</a:t>
            </a:r>
            <a:endParaRPr lang="en-US" altLang="zh-C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602154"/>
            <a:ext cx="5171368" cy="457004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3FAEE1-48F5-4D69-BDD0-B496C360245A}" type="slidenum">
              <a:rPr lang="en-US" altLang="zh-CN" smtClean="0"/>
              <a:pPr>
                <a:defRPr/>
              </a:pPr>
              <a:t>28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8789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PandaX</a:t>
            </a:r>
            <a:r>
              <a:rPr lang="en-US" altLang="zh-CN" dirty="0" smtClean="0"/>
              <a:t> ---- in Future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altLang="zh-CN" smtClean="0">
                <a:solidFill>
                  <a:srgbClr val="D6ECFF"/>
                </a:solidFill>
              </a:rPr>
              <a:pPr/>
              <a:t>29</a:t>
            </a:fld>
            <a:endParaRPr lang="en-US" altLang="en-US">
              <a:solidFill>
                <a:srgbClr val="D6ECFF"/>
              </a:solidFill>
            </a:endParaRP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490872" y="1947862"/>
            <a:ext cx="8107362" cy="3538538"/>
            <a:chOff x="636129" y="1172758"/>
            <a:chExt cx="8107821" cy="3539226"/>
          </a:xfrm>
        </p:grpSpPr>
        <p:pic>
          <p:nvPicPr>
            <p:cNvPr id="8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8338" y="1579735"/>
              <a:ext cx="1234585" cy="1494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6"/>
            <p:cNvSpPr txBox="1">
              <a:spLocks noChangeArrowheads="1"/>
            </p:cNvSpPr>
            <p:nvPr/>
          </p:nvSpPr>
          <p:spPr bwMode="auto">
            <a:xfrm>
              <a:off x="636129" y="3234344"/>
              <a:ext cx="1964172" cy="1477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 b="1">
                  <a:solidFill>
                    <a:srgbClr val="FF0066"/>
                  </a:solidFill>
                  <a:latin typeface="Franklin Gothic Book" panose="020B0503020102020204" pitchFamily="34" charset="0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PandaX-I: </a:t>
              </a:r>
              <a:r>
                <a:rPr lang="en-US" altLang="zh-CN" sz="1800" b="1">
                  <a:latin typeface="Franklin Gothic Book" panose="020B0503020102020204" pitchFamily="34" charset="0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120 kg DM experiment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 b="1">
                  <a:solidFill>
                    <a:srgbClr val="FF0066"/>
                  </a:solidFill>
                  <a:latin typeface="Franklin Gothic Book" panose="020B0503020102020204" pitchFamily="34" charset="0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2009-2014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zh-CN" sz="1800">
                <a:latin typeface="Franklin Gothic Book" panose="020B05030201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zh-CN" sz="1800">
                <a:latin typeface="Franklin Gothic Book" panose="020B05030201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  <p:sp>
          <p:nvSpPr>
            <p:cNvPr id="10" name="TextBox 7"/>
            <p:cNvSpPr txBox="1">
              <a:spLocks noChangeArrowheads="1"/>
            </p:cNvSpPr>
            <p:nvPr/>
          </p:nvSpPr>
          <p:spPr bwMode="auto">
            <a:xfrm>
              <a:off x="2854630" y="3230324"/>
              <a:ext cx="1967534" cy="1200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 b="1" dirty="0" err="1">
                  <a:solidFill>
                    <a:srgbClr val="FF0066"/>
                  </a:solidFill>
                  <a:latin typeface="Franklin Gothic Book" panose="020B0503020102020204" pitchFamily="34" charset="0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PandaX</a:t>
              </a:r>
              <a:r>
                <a:rPr lang="en-US" altLang="zh-CN" sz="1800" b="1" dirty="0">
                  <a:solidFill>
                    <a:srgbClr val="FF0066"/>
                  </a:solidFill>
                  <a:latin typeface="Franklin Gothic Book" panose="020B0503020102020204" pitchFamily="34" charset="0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-II: </a:t>
              </a:r>
              <a:r>
                <a:rPr lang="en-US" altLang="zh-CN" sz="1800" b="1" dirty="0">
                  <a:latin typeface="Franklin Gothic Book" panose="020B0503020102020204" pitchFamily="34" charset="0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500 kg DM experiment 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 b="1" dirty="0" smtClean="0">
                  <a:solidFill>
                    <a:srgbClr val="FF0066"/>
                  </a:solidFill>
                  <a:latin typeface="Franklin Gothic Book" panose="020B0503020102020204" pitchFamily="34" charset="0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2014-2018</a:t>
              </a:r>
              <a:endParaRPr lang="en-US" altLang="zh-CN" sz="1800" b="1" dirty="0">
                <a:solidFill>
                  <a:srgbClr val="FF0066"/>
                </a:solidFill>
                <a:latin typeface="Franklin Gothic Book" panose="020B05030201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zh-CN" sz="1800" dirty="0">
                <a:latin typeface="Franklin Gothic Book" panose="020B05030201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  <p:sp>
          <p:nvSpPr>
            <p:cNvPr id="11" name="TextBox 9"/>
            <p:cNvSpPr txBox="1">
              <a:spLocks noChangeArrowheads="1"/>
            </p:cNvSpPr>
            <p:nvPr/>
          </p:nvSpPr>
          <p:spPr bwMode="auto">
            <a:xfrm>
              <a:off x="6539097" y="3230323"/>
              <a:ext cx="2204853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 b="1" dirty="0" err="1">
                  <a:solidFill>
                    <a:srgbClr val="FF0066"/>
                  </a:solidFill>
                  <a:latin typeface="Franklin Gothic Book" panose="020B0503020102020204" pitchFamily="34" charset="0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PandaX</a:t>
              </a:r>
              <a:r>
                <a:rPr lang="en-US" altLang="zh-CN" sz="1800" b="1" dirty="0">
                  <a:solidFill>
                    <a:srgbClr val="FF0066"/>
                  </a:solidFill>
                  <a:latin typeface="Franklin Gothic Book" panose="020B0503020102020204" pitchFamily="34" charset="0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-III: </a:t>
              </a:r>
              <a:r>
                <a:rPr lang="en-US" altLang="zh-CN" sz="1800" b="1" dirty="0">
                  <a:latin typeface="Franklin Gothic Book" panose="020B0503020102020204" pitchFamily="34" charset="0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200 kg to 1 ton HP gas </a:t>
              </a:r>
              <a:r>
                <a:rPr lang="en-US" altLang="zh-CN" sz="1800" b="1" baseline="30000" dirty="0">
                  <a:latin typeface="Franklin Gothic Book" panose="020B0503020102020204" pitchFamily="34" charset="0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136</a:t>
              </a:r>
              <a:r>
                <a:rPr lang="en-US" altLang="zh-CN" sz="1800" b="1" dirty="0">
                  <a:latin typeface="Franklin Gothic Book" panose="020B0503020102020204" pitchFamily="34" charset="0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Xe 0vDBD experiment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 b="1" dirty="0" smtClean="0">
                  <a:solidFill>
                    <a:srgbClr val="FF0066"/>
                  </a:solidFill>
                  <a:latin typeface="Franklin Gothic Book" panose="020B0503020102020204" pitchFamily="34" charset="0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Future</a:t>
              </a:r>
              <a:endParaRPr lang="en-US" altLang="zh-CN" sz="1800" b="1" dirty="0">
                <a:solidFill>
                  <a:srgbClr val="FF0066"/>
                </a:solidFill>
                <a:latin typeface="Franklin Gothic Book" panose="020B05030201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zh-CN" sz="1800" dirty="0">
                <a:latin typeface="Franklin Gothic Book" panose="020B05030201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  <p:sp>
          <p:nvSpPr>
            <p:cNvPr id="12" name="TextBox 12"/>
            <p:cNvSpPr txBox="1">
              <a:spLocks noChangeArrowheads="1"/>
            </p:cNvSpPr>
            <p:nvPr/>
          </p:nvSpPr>
          <p:spPr bwMode="auto">
            <a:xfrm>
              <a:off x="4715004" y="3230323"/>
              <a:ext cx="1682623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 b="1" dirty="0" err="1">
                  <a:solidFill>
                    <a:srgbClr val="FF0066"/>
                  </a:solidFill>
                  <a:latin typeface="Franklin Gothic Book" panose="020B0503020102020204" pitchFamily="34" charset="0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PandaX-xT</a:t>
              </a:r>
              <a:r>
                <a:rPr lang="en-US" altLang="zh-CN" sz="1800" b="1" dirty="0">
                  <a:solidFill>
                    <a:srgbClr val="FF0066"/>
                  </a:solidFill>
                  <a:latin typeface="Franklin Gothic Book" panose="020B0503020102020204" pitchFamily="34" charset="0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:   </a:t>
              </a:r>
              <a:r>
                <a:rPr lang="en-US" altLang="zh-CN" sz="1800" b="1" dirty="0">
                  <a:latin typeface="Franklin Gothic Book" panose="020B0503020102020204" pitchFamily="34" charset="0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multi-ton (~4-T) DM experiment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 b="1" dirty="0" smtClean="0">
                  <a:solidFill>
                    <a:srgbClr val="FF0066"/>
                  </a:solidFill>
                  <a:latin typeface="Franklin Gothic Book" panose="020B0503020102020204" pitchFamily="34" charset="0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Future</a:t>
              </a:r>
              <a:endParaRPr lang="en-US" altLang="zh-CN" sz="1800" b="1" dirty="0">
                <a:solidFill>
                  <a:srgbClr val="FF0066"/>
                </a:solidFill>
                <a:latin typeface="Franklin Gothic Book" panose="020B05030201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  <p:pic>
          <p:nvPicPr>
            <p:cNvPr id="13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6913" y="1172758"/>
              <a:ext cx="1758950" cy="2270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图片 4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313" y="1579846"/>
              <a:ext cx="1878012" cy="1471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3825" y="1500471"/>
              <a:ext cx="2114550" cy="1573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右大括号 18"/>
          <p:cNvSpPr/>
          <p:nvPr/>
        </p:nvSpPr>
        <p:spPr>
          <a:xfrm rot="5400000">
            <a:off x="2478986" y="3357409"/>
            <a:ext cx="285396" cy="366583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右大括号 19"/>
          <p:cNvSpPr/>
          <p:nvPr/>
        </p:nvSpPr>
        <p:spPr>
          <a:xfrm rot="5400000">
            <a:off x="6529139" y="3365628"/>
            <a:ext cx="285396" cy="366583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文本框 20"/>
          <p:cNvSpPr txBox="1"/>
          <p:nvPr/>
        </p:nvSpPr>
        <p:spPr>
          <a:xfrm>
            <a:off x="2257770" y="5340043"/>
            <a:ext cx="727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CJPL-I</a:t>
            </a:r>
            <a:endParaRPr lang="en-US" dirty="0"/>
          </a:p>
        </p:txBody>
      </p:sp>
      <p:sp>
        <p:nvSpPr>
          <p:cNvPr id="22" name="文本框 21"/>
          <p:cNvSpPr txBox="1"/>
          <p:nvPr/>
        </p:nvSpPr>
        <p:spPr>
          <a:xfrm>
            <a:off x="6286269" y="5340043"/>
            <a:ext cx="785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CJPL-II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54603" y="1946915"/>
            <a:ext cx="4232197" cy="399668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Changbo Fu @9th-HPCOP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6874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Mass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Our</a:t>
            </a:r>
            <a:r>
              <a:rPr lang="zh-CN" altLang="en-US" dirty="0" smtClean="0"/>
              <a:t> </a:t>
            </a:r>
            <a:r>
              <a:rPr lang="en-US" altLang="zh-CN" dirty="0" smtClean="0"/>
              <a:t>Universe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Changbo Fu @9th-HPCOP</a:t>
            </a:r>
            <a:endParaRPr lang="en-US" altLang="zh-CN" dirty="0"/>
          </a:p>
        </p:txBody>
      </p:sp>
      <p:pic>
        <p:nvPicPr>
          <p:cNvPr id="6" name="Picture 2" descr="http://mail.colonial.net/~hkaiter/A_IMAGES/Dark_Matter_Energy_Piechar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1" t="15921" r="2068" b="6905"/>
          <a:stretch>
            <a:fillRect/>
          </a:stretch>
        </p:blipFill>
        <p:spPr bwMode="auto">
          <a:xfrm>
            <a:off x="838200" y="1563962"/>
            <a:ext cx="7315200" cy="46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99232" y="3573860"/>
            <a:ext cx="3640932" cy="181588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</a:rPr>
              <a:t>Dark matter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</a:rPr>
              <a:t>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</a:rPr>
              <a:t>26.8</a:t>
            </a:r>
            <a:r>
              <a:rPr lang="en-US" altLang="zh-CN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</a:rPr>
              <a:t>%</a:t>
            </a:r>
          </a:p>
          <a:p>
            <a:pPr marL="914400" lvl="1" indent="-457200" algn="l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WIMP?</a:t>
            </a:r>
          </a:p>
          <a:p>
            <a:pPr marL="914400" lvl="1" indent="-457200" algn="l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altLang="zh-CN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Axion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  <a:p>
            <a:pPr marL="914400" lvl="1" indent="-457200" algn="l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Dark</a:t>
            </a:r>
            <a:r>
              <a:rPr lang="zh-CN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Photon?</a:t>
            </a:r>
          </a:p>
          <a:p>
            <a:pPr marL="914400" lvl="1" indent="-457200" algn="l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is-I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…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169" y="4461629"/>
            <a:ext cx="3694819" cy="5847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</a:rPr>
              <a:t>Dark energy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</a:rPr>
              <a:t>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</a:rPr>
              <a:t>68.3%</a:t>
            </a:r>
            <a:endParaRPr lang="zh-CN" altLang="en-US" b="1" dirty="0">
              <a:solidFill>
                <a:schemeClr val="bg1"/>
              </a:solidFill>
              <a:latin typeface="Times New Roman" panose="02020603050405020304" pitchFamily="18" charset="0"/>
              <a:ea typeface="+mn-ea"/>
            </a:endParaRP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4332287" y="5181603"/>
            <a:ext cx="620712" cy="380995"/>
            <a:chOff x="3966259" y="5328005"/>
            <a:chExt cx="665567" cy="408472"/>
          </a:xfrm>
        </p:grpSpPr>
        <p:sp>
          <p:nvSpPr>
            <p:cNvPr id="10" name="Rectangle 9"/>
            <p:cNvSpPr/>
            <p:nvPr/>
          </p:nvSpPr>
          <p:spPr>
            <a:xfrm>
              <a:off x="4059882" y="5481179"/>
              <a:ext cx="464706" cy="255298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100" dirty="0"/>
            </a:p>
          </p:txBody>
        </p:sp>
        <p:sp>
          <p:nvSpPr>
            <p:cNvPr id="11" name="TextBox 10"/>
            <p:cNvSpPr txBox="1">
              <a:spLocks noChangeArrowheads="1"/>
            </p:cNvSpPr>
            <p:nvPr/>
          </p:nvSpPr>
          <p:spPr bwMode="auto">
            <a:xfrm>
              <a:off x="3966259" y="5328005"/>
              <a:ext cx="66556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 dirty="0">
                  <a:solidFill>
                    <a:schemeClr val="bg1"/>
                  </a:solidFill>
                  <a:latin typeface="Times New Roman" charset="0"/>
                </a:rPr>
                <a:t>4.9%</a:t>
              </a:r>
              <a:endParaRPr lang="zh-CN" altLang="en-US" sz="1800" dirty="0">
                <a:solidFill>
                  <a:schemeClr val="bg1"/>
                </a:solidFill>
                <a:latin typeface="Times New Roman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4604543" y="3628063"/>
            <a:ext cx="876893" cy="91968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</a:rPr>
              <a:t>？</a:t>
            </a:r>
            <a:endParaRPr lang="en-US" altLang="zh-CN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66087" y="3114018"/>
            <a:ext cx="876893" cy="91968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</a:rPr>
              <a:t>？</a:t>
            </a:r>
            <a:endParaRPr lang="en-US" altLang="zh-CN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25887" y="5740647"/>
            <a:ext cx="3173345" cy="419298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Ordinary matter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3FAEE1-48F5-4D69-BDD0-B496C360245A}" type="slidenum">
              <a:rPr lang="en-US" altLang="zh-CN" smtClean="0"/>
              <a:pPr>
                <a:defRPr/>
              </a:pPr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7114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New</a:t>
            </a:r>
            <a:r>
              <a:rPr lang="zh-CN" altLang="en-US" dirty="0" smtClean="0"/>
              <a:t> </a:t>
            </a:r>
            <a:r>
              <a:rPr lang="en-US" altLang="zh-CN" dirty="0" smtClean="0"/>
              <a:t>Exp.</a:t>
            </a:r>
            <a:r>
              <a:rPr lang="zh-CN" altLang="en-US" dirty="0" smtClean="0"/>
              <a:t> </a:t>
            </a:r>
            <a:r>
              <a:rPr lang="en-US" altLang="zh-CN" dirty="0" smtClean="0"/>
              <a:t>Hall,</a:t>
            </a:r>
            <a:r>
              <a:rPr lang="zh-CN" altLang="en-US" dirty="0" smtClean="0"/>
              <a:t> </a:t>
            </a:r>
            <a:r>
              <a:rPr lang="en-US" altLang="zh-CN" dirty="0" smtClean="0"/>
              <a:t>CJPL-II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Changbo Fu @9th-HPCOP</a:t>
            </a:r>
            <a:endParaRPr lang="en-US" altLang="zh-C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51" y="1981200"/>
            <a:ext cx="5112333" cy="3825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074" y="1455738"/>
            <a:ext cx="3601141" cy="4876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2190690"/>
            <a:ext cx="1297150" cy="400110"/>
          </a:xfrm>
          <a:prstGeom prst="rect">
            <a:avLst/>
          </a:prstGeom>
          <a:solidFill>
            <a:srgbClr val="CCECFF"/>
          </a:solidFill>
        </p:spPr>
        <p:txBody>
          <a:bodyPr wrap="none" rtlCol="0">
            <a:spAutoFit/>
          </a:bodyPr>
          <a:lstStyle/>
          <a:p>
            <a:r>
              <a:rPr lang="en-US" altLang="zh-CN" sz="2000" dirty="0" smtClean="0"/>
              <a:t>The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Cave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638800" y="1668462"/>
            <a:ext cx="1956113" cy="400110"/>
          </a:xfrm>
          <a:prstGeom prst="rect">
            <a:avLst/>
          </a:prstGeom>
          <a:solidFill>
            <a:srgbClr val="CCECFF"/>
          </a:solidFill>
        </p:spPr>
        <p:txBody>
          <a:bodyPr wrap="none" rtlCol="0">
            <a:spAutoFit/>
          </a:bodyPr>
          <a:lstStyle/>
          <a:p>
            <a:r>
              <a:rPr lang="en-US" altLang="zh-CN" sz="2000" dirty="0" smtClean="0"/>
              <a:t>The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Water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Pool</a:t>
            </a:r>
            <a:endParaRPr lang="en-US" sz="20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8077200" y="3200400"/>
            <a:ext cx="76200" cy="2209800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031506" y="3894137"/>
            <a:ext cx="10054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smtClean="0">
                <a:solidFill>
                  <a:srgbClr val="FF0000"/>
                </a:solidFill>
              </a:rPr>
              <a:t>13m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3FAEE1-48F5-4D69-BDD0-B496C360245A}" type="slidenum">
              <a:rPr lang="en-US" altLang="zh-CN" smtClean="0"/>
              <a:pPr>
                <a:defRPr/>
              </a:pPr>
              <a:t>30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2050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err="1" smtClean="0"/>
              <a:t>PandaX</a:t>
            </a:r>
            <a:r>
              <a:rPr lang="zh-CN" altLang="en-US" dirty="0" smtClean="0"/>
              <a:t> </a:t>
            </a:r>
            <a:r>
              <a:rPr lang="en-US" altLang="zh-CN" dirty="0" smtClean="0"/>
              <a:t>Upgrading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17500"/>
          <a:stretch/>
        </p:blipFill>
        <p:spPr>
          <a:xfrm>
            <a:off x="533400" y="1447800"/>
            <a:ext cx="7543800" cy="5003074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057400" y="4267200"/>
            <a:ext cx="3200400" cy="22228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82880" tIns="91440">
            <a:normAutofit/>
          </a:bodyPr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fontAlgn="auto">
              <a:spcAft>
                <a:spcPts val="0"/>
              </a:spcAft>
            </a:pPr>
            <a:r>
              <a:rPr lang="en-US" altLang="zh-CN" sz="1800" dirty="0" smtClean="0"/>
              <a:t>Water</a:t>
            </a:r>
            <a:r>
              <a:rPr lang="zh-CN" altLang="en-US" sz="1800" dirty="0" smtClean="0"/>
              <a:t> </a:t>
            </a:r>
            <a:r>
              <a:rPr lang="en-US" altLang="zh-CN" sz="1800" dirty="0" smtClean="0"/>
              <a:t>Shielding</a:t>
            </a:r>
          </a:p>
          <a:p>
            <a:pPr lvl="1" fontAlgn="auto">
              <a:spcAft>
                <a:spcPts val="0"/>
              </a:spcAft>
            </a:pPr>
            <a:r>
              <a:rPr lang="en-US" altLang="zh-CN" sz="1600" dirty="0" smtClean="0"/>
              <a:t>5000Ton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pure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water</a:t>
            </a:r>
          </a:p>
          <a:p>
            <a:pPr lvl="1" fontAlgn="auto">
              <a:spcAft>
                <a:spcPts val="0"/>
              </a:spcAft>
            </a:pPr>
            <a:r>
              <a:rPr lang="en-US" altLang="zh-CN" sz="1600" dirty="0" smtClean="0"/>
              <a:t>U/</a:t>
            </a:r>
            <a:r>
              <a:rPr lang="en-US" altLang="zh-CN" sz="1600" dirty="0" err="1" smtClean="0"/>
              <a:t>Th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&lt;10</a:t>
            </a:r>
            <a:r>
              <a:rPr lang="en-US" altLang="zh-CN" sz="1600" baseline="30000" dirty="0" smtClean="0"/>
              <a:t>-14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g/g</a:t>
            </a:r>
          </a:p>
          <a:p>
            <a:pPr fontAlgn="auto">
              <a:spcAft>
                <a:spcPts val="0"/>
              </a:spcAft>
            </a:pPr>
            <a:r>
              <a:rPr lang="en-US" altLang="zh-CN" sz="1800" dirty="0" smtClean="0"/>
              <a:t>Rn</a:t>
            </a:r>
            <a:r>
              <a:rPr lang="zh-CN" altLang="en-US" sz="1800" dirty="0"/>
              <a:t> </a:t>
            </a:r>
            <a:r>
              <a:rPr lang="en-US" altLang="zh-CN" sz="1800" dirty="0" smtClean="0"/>
              <a:t>ctrl.</a:t>
            </a:r>
          </a:p>
          <a:p>
            <a:pPr lvl="1" fontAlgn="auto">
              <a:spcAft>
                <a:spcPts val="0"/>
              </a:spcAft>
            </a:pPr>
            <a:r>
              <a:rPr lang="en-US" altLang="zh-CN" sz="1600" dirty="0" smtClean="0"/>
              <a:t>&lt;1mBq/m</a:t>
            </a:r>
            <a:r>
              <a:rPr lang="en-US" altLang="zh-CN" sz="1600" baseline="30000" dirty="0" smtClean="0"/>
              <a:t>3</a:t>
            </a:r>
            <a:r>
              <a:rPr lang="zh-CN" altLang="en-US" sz="1600" dirty="0"/>
              <a:t> </a:t>
            </a:r>
            <a:r>
              <a:rPr lang="en-US" altLang="zh-CN" sz="1600" dirty="0" smtClean="0"/>
              <a:t>in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water;</a:t>
            </a:r>
          </a:p>
          <a:p>
            <a:pPr lvl="1" fontAlgn="auto">
              <a:spcAft>
                <a:spcPts val="0"/>
              </a:spcAft>
            </a:pPr>
            <a:r>
              <a:rPr lang="en-US" altLang="zh-CN" sz="1600" dirty="0" smtClean="0"/>
              <a:t>~10Bq/m</a:t>
            </a:r>
            <a:r>
              <a:rPr lang="en-US" altLang="zh-CN" sz="1600" baseline="30000" dirty="0" smtClean="0"/>
              <a:t>3</a:t>
            </a:r>
            <a:r>
              <a:rPr lang="zh-CN" altLang="en-US" sz="1600" baseline="30000" dirty="0" smtClean="0"/>
              <a:t> </a:t>
            </a:r>
            <a:r>
              <a:rPr lang="en-US" altLang="zh-CN" sz="1600" dirty="0" smtClean="0"/>
              <a:t>in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the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cave</a:t>
            </a:r>
          </a:p>
          <a:p>
            <a:pPr fontAlgn="auto">
              <a:spcAft>
                <a:spcPts val="0"/>
              </a:spcAft>
            </a:pPr>
            <a:r>
              <a:rPr lang="en-US" altLang="zh-CN" sz="1800" dirty="0" smtClean="0"/>
              <a:t>Fresh</a:t>
            </a:r>
            <a:r>
              <a:rPr lang="zh-CN" altLang="en-US" sz="1800" dirty="0" smtClean="0"/>
              <a:t> </a:t>
            </a:r>
            <a:r>
              <a:rPr lang="en-US" altLang="zh-CN" sz="1800" dirty="0" smtClean="0"/>
              <a:t>air</a:t>
            </a:r>
          </a:p>
          <a:p>
            <a:pPr fontAlgn="auto">
              <a:spcAft>
                <a:spcPts val="0"/>
              </a:spcAft>
            </a:pP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Changbo Fu @9th-HPCOP</a:t>
            </a:r>
            <a:endParaRPr lang="en-US" altLang="zh-C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2761429"/>
            <a:ext cx="2742786" cy="3727545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3FAEE1-48F5-4D69-BDD0-B496C360245A}" type="slidenum">
              <a:rPr lang="en-US" altLang="zh-CN" smtClean="0"/>
              <a:pPr>
                <a:defRPr/>
              </a:pPr>
              <a:t>31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557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err="1" smtClean="0"/>
              <a:t>PandaX</a:t>
            </a:r>
            <a:r>
              <a:rPr lang="en-US" altLang="zh-CN" dirty="0" smtClean="0"/>
              <a:t>-III&amp;IV Modules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Changbo Fu @9th-HPCOP</a:t>
            </a:r>
            <a:endParaRPr lang="en-US" altLang="zh-CN" dirty="0"/>
          </a:p>
        </p:txBody>
      </p:sp>
      <p:grpSp>
        <p:nvGrpSpPr>
          <p:cNvPr id="18" name="Group 17"/>
          <p:cNvGrpSpPr/>
          <p:nvPr/>
        </p:nvGrpSpPr>
        <p:grpSpPr>
          <a:xfrm>
            <a:off x="219273" y="1756063"/>
            <a:ext cx="8614781" cy="2077935"/>
            <a:chOff x="219273" y="1756063"/>
            <a:chExt cx="8614781" cy="2077935"/>
          </a:xfrm>
        </p:grpSpPr>
        <p:grpSp>
          <p:nvGrpSpPr>
            <p:cNvPr id="16" name="Group 15"/>
            <p:cNvGrpSpPr/>
            <p:nvPr/>
          </p:nvGrpSpPr>
          <p:grpSpPr>
            <a:xfrm>
              <a:off x="426492" y="1756063"/>
              <a:ext cx="8407562" cy="2077935"/>
              <a:chOff x="456063" y="1676400"/>
              <a:chExt cx="8407562" cy="2077935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457200" y="1676400"/>
                <a:ext cx="8406425" cy="207793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58771" y="1859424"/>
                <a:ext cx="3758225" cy="1649628"/>
              </a:xfrm>
              <a:prstGeom prst="rect">
                <a:avLst/>
              </a:prstGeom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3446069" y="2446065"/>
                <a:ext cx="2038955" cy="1122092"/>
                <a:chOff x="5302560" y="3840281"/>
                <a:chExt cx="3562191" cy="1967915"/>
              </a:xfrm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706736" y="3840281"/>
                  <a:ext cx="2494785" cy="1772890"/>
                </a:xfrm>
                <a:prstGeom prst="rect">
                  <a:avLst/>
                </a:prstGeom>
              </p:spPr>
            </p:pic>
            <p:sp>
              <p:nvSpPr>
                <p:cNvPr id="11" name="TextBox 10"/>
                <p:cNvSpPr txBox="1"/>
                <p:nvPr/>
              </p:nvSpPr>
              <p:spPr>
                <a:xfrm>
                  <a:off x="5302560" y="5160465"/>
                  <a:ext cx="3562191" cy="64773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n-US" altLang="zh-CN" sz="1600" dirty="0" smtClean="0"/>
                    <a:t>150Kg</a:t>
                  </a:r>
                  <a:r>
                    <a:rPr lang="zh-CN" altLang="en-US" sz="1600" dirty="0" smtClean="0"/>
                    <a:t> </a:t>
                  </a:r>
                  <a:r>
                    <a:rPr lang="en-US" altLang="zh-CN" sz="1400" baseline="30000" dirty="0"/>
                    <a:t>136</a:t>
                  </a:r>
                  <a:r>
                    <a:rPr lang="en-US" altLang="zh-CN" sz="1400" dirty="0"/>
                    <a:t>Xe </a:t>
                  </a:r>
                  <a:r>
                    <a:rPr lang="en-US" altLang="zh-CN" sz="1400" dirty="0" smtClean="0"/>
                    <a:t>(90%</a:t>
                  </a:r>
                  <a:r>
                    <a:rPr lang="en-US" altLang="zh-CN" sz="1800" dirty="0" smtClean="0"/>
                    <a:t>)</a:t>
                  </a:r>
                  <a:endParaRPr lang="en-US" sz="1800" dirty="0"/>
                </a:p>
              </p:txBody>
            </p:sp>
          </p:grpSp>
          <p:sp>
            <p:nvSpPr>
              <p:cNvPr id="3" name="TextBox 2"/>
              <p:cNvSpPr txBox="1"/>
              <p:nvPr/>
            </p:nvSpPr>
            <p:spPr>
              <a:xfrm>
                <a:off x="456063" y="1698977"/>
                <a:ext cx="328166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/>
                  <a:t>PandaX</a:t>
                </a:r>
                <a:r>
                  <a:rPr lang="en-US" dirty="0" smtClean="0"/>
                  <a:t>-III(0vbb)</a:t>
                </a:r>
                <a:endParaRPr lang="en-US" dirty="0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219273" y="2665465"/>
              <a:ext cx="33214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642366" lvl="1" indent="-285750" algn="l">
                <a:buFont typeface="Arial" charset="0"/>
                <a:buChar char="•"/>
              </a:pPr>
              <a:r>
                <a:rPr lang="en-US" sz="1800" dirty="0" smtClean="0"/>
                <a:t>Better E Res. than liquid</a:t>
              </a:r>
              <a:endParaRPr lang="en-US" altLang="zh-CN" sz="1800" dirty="0" smtClean="0"/>
            </a:p>
            <a:p>
              <a:pPr marL="642366" lvl="1" indent="-285750" algn="l">
                <a:buFont typeface="Arial" charset="0"/>
                <a:buChar char="•"/>
              </a:pPr>
              <a:r>
                <a:rPr lang="en-US" altLang="zh-CN" sz="1800" dirty="0" smtClean="0"/>
                <a:t>Position</a:t>
              </a:r>
              <a:r>
                <a:rPr lang="zh-CN" altLang="en-US" sz="1800" dirty="0" smtClean="0"/>
                <a:t> </a:t>
              </a:r>
              <a:r>
                <a:rPr lang="en-US" altLang="zh-CN" sz="1800" dirty="0" smtClean="0"/>
                <a:t>Sensitive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39539" y="3965863"/>
            <a:ext cx="8624085" cy="2282537"/>
            <a:chOff x="239539" y="3965863"/>
            <a:chExt cx="8624085" cy="2282537"/>
          </a:xfrm>
        </p:grpSpPr>
        <p:grpSp>
          <p:nvGrpSpPr>
            <p:cNvPr id="15" name="Group 14"/>
            <p:cNvGrpSpPr/>
            <p:nvPr/>
          </p:nvGrpSpPr>
          <p:grpSpPr>
            <a:xfrm>
              <a:off x="457199" y="3965863"/>
              <a:ext cx="8406425" cy="2282537"/>
              <a:chOff x="457199" y="3803346"/>
              <a:chExt cx="8406425" cy="2282537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62399" y="3803346"/>
                <a:ext cx="3811091" cy="2150672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467545" y="4027904"/>
                <a:ext cx="22573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PandaX-4T</a:t>
                </a:r>
                <a:endParaRPr lang="en-US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57199" y="3820418"/>
                <a:ext cx="8406425" cy="226546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239539" y="4944070"/>
              <a:ext cx="40780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642366" lvl="1" indent="-285750" algn="l">
                <a:buFont typeface="Arial" charset="0"/>
                <a:buChar char="•"/>
              </a:pPr>
              <a:r>
                <a:rPr lang="en-US" sz="1800" b="1" dirty="0" smtClean="0">
                  <a:solidFill>
                    <a:srgbClr val="2136EC"/>
                  </a:solidFill>
                </a:rPr>
                <a:t>6ton </a:t>
              </a:r>
              <a:r>
                <a:rPr lang="en-US" sz="1800" dirty="0" smtClean="0"/>
                <a:t>total, 4ton sensitive target</a:t>
              </a:r>
              <a:endParaRPr lang="en-US" altLang="zh-CN" sz="1800" dirty="0" smtClean="0"/>
            </a:p>
            <a:p>
              <a:pPr marL="642366" lvl="1" indent="-285750" algn="l">
                <a:buFont typeface="Arial" charset="0"/>
                <a:buChar char="•"/>
              </a:pPr>
              <a:r>
                <a:rPr lang="en-US" altLang="zh-CN" sz="1800" dirty="0" smtClean="0"/>
                <a:t>2019—2020 on-site assembling</a:t>
              </a: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3FAEE1-48F5-4D69-BDD0-B496C360245A}" type="slidenum">
              <a:rPr lang="en-US" altLang="zh-CN" smtClean="0"/>
              <a:pPr>
                <a:defRPr/>
              </a:pPr>
              <a:t>32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7457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81000"/>
            <a:ext cx="7421880" cy="9144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Changbo Fu @9th-HPCOP</a:t>
            </a:r>
            <a:endParaRPr lang="en-US" altLang="zh-CN" dirty="0"/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381001" y="1524000"/>
            <a:ext cx="826008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indent="0" algn="l" eaLnBrk="1" hangingPunct="1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Pct val="68000"/>
              <a:buFont typeface="Arial" panose="020B0604020202020204" pitchFamily="34" charset="0"/>
              <a:buNone/>
              <a:defRPr/>
            </a:pPr>
            <a:endParaRPr lang="en-US" altLang="zh-CN" dirty="0" smtClean="0"/>
          </a:p>
          <a:p>
            <a:pPr algn="l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Pct val="68000"/>
              <a:buFont typeface="Wingdings" panose="05000000000000000000" pitchFamily="2" charset="2"/>
              <a:buChar char="p"/>
              <a:defRPr/>
            </a:pPr>
            <a:r>
              <a:rPr lang="en-US" altLang="zh-CN" sz="2400" dirty="0"/>
              <a:t>Using</a:t>
            </a:r>
            <a:r>
              <a:rPr lang="zh-CN" altLang="en-US" sz="2400" dirty="0"/>
              <a:t> </a:t>
            </a:r>
            <a:r>
              <a:rPr lang="en-US" altLang="zh-CN" sz="2400" dirty="0"/>
              <a:t>data</a:t>
            </a:r>
            <a:r>
              <a:rPr lang="zh-CN" altLang="en-US" sz="2400" dirty="0"/>
              <a:t> </a:t>
            </a:r>
            <a:r>
              <a:rPr lang="en-US" altLang="zh-CN" sz="2400" dirty="0"/>
              <a:t>from</a:t>
            </a:r>
            <a:r>
              <a:rPr lang="zh-CN" altLang="en-US" sz="2400" dirty="0"/>
              <a:t> </a:t>
            </a:r>
            <a:r>
              <a:rPr lang="en-US" altLang="zh-CN" sz="2400" dirty="0" err="1"/>
              <a:t>PandaX</a:t>
            </a:r>
            <a:r>
              <a:rPr lang="en-US" altLang="zh-CN" sz="2400" dirty="0"/>
              <a:t>-II</a:t>
            </a:r>
            <a:r>
              <a:rPr lang="zh-CN" altLang="en-US" sz="2400" dirty="0"/>
              <a:t> </a:t>
            </a:r>
            <a:r>
              <a:rPr lang="en-US" altLang="zh-CN" sz="2400" dirty="0"/>
              <a:t>(500kg)</a:t>
            </a:r>
            <a:r>
              <a:rPr lang="zh-CN" altLang="en-US" sz="2400" dirty="0"/>
              <a:t> </a:t>
            </a:r>
            <a:r>
              <a:rPr lang="en-US" altLang="zh-CN" sz="2400" dirty="0"/>
              <a:t>79.6+19.1</a:t>
            </a:r>
            <a:r>
              <a:rPr lang="zh-CN" altLang="en-US" sz="2400" dirty="0"/>
              <a:t> </a:t>
            </a:r>
            <a:r>
              <a:rPr lang="en-US" altLang="zh-CN" sz="2400" dirty="0"/>
              <a:t>days</a:t>
            </a:r>
            <a:r>
              <a:rPr lang="zh-CN" altLang="en-US" sz="2400" dirty="0"/>
              <a:t> </a:t>
            </a:r>
            <a:r>
              <a:rPr lang="en-US" altLang="zh-CN" sz="2400" dirty="0"/>
              <a:t>data</a:t>
            </a:r>
            <a:r>
              <a:rPr lang="zh-CN" altLang="en-US" sz="2400" dirty="0"/>
              <a:t>，</a:t>
            </a:r>
            <a:r>
              <a:rPr lang="en-US" altLang="zh-CN" sz="2400" dirty="0"/>
              <a:t> ~33,000 kg-day exposure,</a:t>
            </a:r>
            <a:r>
              <a:rPr lang="zh-CN" altLang="en-US" sz="2400" dirty="0"/>
              <a:t> </a:t>
            </a:r>
            <a:r>
              <a:rPr lang="en-US" altLang="zh-CN" sz="2400" dirty="0"/>
              <a:t>No</a:t>
            </a:r>
            <a:r>
              <a:rPr lang="zh-CN" altLang="en-US" sz="2400" dirty="0"/>
              <a:t> </a:t>
            </a:r>
            <a:r>
              <a:rPr lang="en-US" altLang="zh-CN" sz="2400" dirty="0" smtClean="0"/>
              <a:t>WIMP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was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found. </a:t>
            </a:r>
          </a:p>
          <a:p>
            <a:pPr lvl="1" algn="l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Pct val="68000"/>
              <a:buFont typeface="Wingdings" panose="05000000000000000000" pitchFamily="2" charset="2"/>
              <a:buChar char="p"/>
              <a:defRPr/>
            </a:pPr>
            <a:r>
              <a:rPr lang="en-US" altLang="zh-CN" sz="2000" dirty="0" smtClean="0"/>
              <a:t>Limits on </a:t>
            </a:r>
            <a:r>
              <a:rPr lang="en-US" altLang="zh-CN" b="1" dirty="0">
                <a:solidFill>
                  <a:srgbClr val="0070C0"/>
                </a:solidFill>
              </a:rPr>
              <a:t>SD and SI </a:t>
            </a:r>
            <a:r>
              <a:rPr lang="en-US" altLang="zh-CN" sz="2000" b="1" u="sng" dirty="0" smtClean="0"/>
              <a:t>WIMP-nucleon cross sections</a:t>
            </a:r>
            <a:r>
              <a:rPr lang="en-US" altLang="zh-CN" sz="2000" dirty="0" smtClean="0"/>
              <a:t> were obtained.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Pct val="68000"/>
              <a:buFont typeface="Wingdings" panose="05000000000000000000" pitchFamily="2" charset="2"/>
              <a:buChar char="p"/>
              <a:defRPr/>
            </a:pPr>
            <a:r>
              <a:rPr lang="en-US" altLang="zh-CN" sz="2400" dirty="0" smtClean="0"/>
              <a:t>Using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data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from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PandaX</a:t>
            </a:r>
            <a:r>
              <a:rPr lang="en-US" altLang="zh-CN" sz="2400" dirty="0" smtClean="0"/>
              <a:t>-II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(500kg)</a:t>
            </a:r>
            <a:r>
              <a:rPr lang="zh-CN" altLang="en-US" sz="2400" dirty="0"/>
              <a:t> </a:t>
            </a:r>
            <a:r>
              <a:rPr lang="en-US" altLang="zh-CN" sz="2400" dirty="0"/>
              <a:t>79.6</a:t>
            </a:r>
            <a:r>
              <a:rPr lang="zh-CN" altLang="en-US" sz="2400" dirty="0"/>
              <a:t> </a:t>
            </a:r>
            <a:r>
              <a:rPr lang="en-US" altLang="zh-CN" sz="2400" dirty="0"/>
              <a:t>days</a:t>
            </a:r>
            <a:r>
              <a:rPr lang="zh-CN" altLang="en-US" sz="2400" dirty="0"/>
              <a:t> </a:t>
            </a:r>
            <a:r>
              <a:rPr lang="en-US" altLang="zh-CN" sz="2400" dirty="0"/>
              <a:t>data</a:t>
            </a:r>
            <a:r>
              <a:rPr lang="zh-CN" altLang="en-US" sz="2400" dirty="0"/>
              <a:t>，</a:t>
            </a:r>
            <a:r>
              <a:rPr lang="en-US" altLang="zh-CN" sz="2400" dirty="0"/>
              <a:t> ~27,000 kg-day </a:t>
            </a:r>
            <a:r>
              <a:rPr lang="en-US" altLang="zh-CN" sz="2400" dirty="0" smtClean="0"/>
              <a:t>exposure,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No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Solar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or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Galactic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ALP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was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found.</a:t>
            </a:r>
          </a:p>
          <a:p>
            <a:pPr lvl="1" algn="l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Pct val="68000"/>
              <a:buFont typeface="Wingdings" panose="05000000000000000000" pitchFamily="2" charset="2"/>
              <a:buChar char="p"/>
              <a:defRPr/>
            </a:pPr>
            <a:r>
              <a:rPr lang="en-US" altLang="zh-CN" sz="2000" dirty="0" smtClean="0"/>
              <a:t>For</a:t>
            </a:r>
            <a:r>
              <a:rPr lang="zh-CN" altLang="en-US" sz="2000" dirty="0" smtClean="0"/>
              <a:t> </a:t>
            </a:r>
            <a:r>
              <a:rPr lang="en-US" altLang="zh-CN" b="1" dirty="0">
                <a:solidFill>
                  <a:srgbClr val="0070C0"/>
                </a:solidFill>
              </a:rPr>
              <a:t>Solar</a:t>
            </a:r>
            <a:r>
              <a:rPr lang="zh-CN" altLang="en-US" b="1" dirty="0">
                <a:solidFill>
                  <a:srgbClr val="0070C0"/>
                </a:solidFill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</a:rPr>
              <a:t>Axion</a:t>
            </a:r>
            <a:r>
              <a:rPr lang="en-US" altLang="zh-CN" sz="2000" dirty="0" smtClean="0"/>
              <a:t>,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we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set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constraints, including </a:t>
            </a:r>
            <a:r>
              <a:rPr lang="en-US" altLang="zh-CN" sz="2000" baseline="30000" dirty="0" smtClean="0"/>
              <a:t>57</a:t>
            </a:r>
            <a:r>
              <a:rPr lang="en-US" altLang="zh-CN" sz="2000" dirty="0" smtClean="0"/>
              <a:t>Fe (preliminary).</a:t>
            </a:r>
          </a:p>
          <a:p>
            <a:pPr lvl="1" algn="l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Pct val="68000"/>
              <a:buFont typeface="Wingdings" panose="05000000000000000000" pitchFamily="2" charset="2"/>
              <a:buChar char="p"/>
              <a:defRPr/>
            </a:pPr>
            <a:r>
              <a:rPr lang="en-US" altLang="zh-CN" sz="2000" dirty="0"/>
              <a:t>For</a:t>
            </a:r>
            <a:r>
              <a:rPr lang="zh-CN" altLang="en-US" sz="2000" dirty="0"/>
              <a:t> </a:t>
            </a:r>
            <a:r>
              <a:rPr lang="en-US" altLang="zh-CN" b="1" dirty="0">
                <a:solidFill>
                  <a:srgbClr val="0070C0"/>
                </a:solidFill>
              </a:rPr>
              <a:t>Galactic</a:t>
            </a:r>
            <a:r>
              <a:rPr lang="zh-CN" altLang="en-US" b="1" dirty="0">
                <a:solidFill>
                  <a:srgbClr val="0070C0"/>
                </a:solidFill>
              </a:rPr>
              <a:t> </a:t>
            </a:r>
            <a:r>
              <a:rPr lang="en-US" altLang="zh-CN" b="1" dirty="0">
                <a:solidFill>
                  <a:srgbClr val="0070C0"/>
                </a:solidFill>
              </a:rPr>
              <a:t>ALP</a:t>
            </a:r>
            <a:r>
              <a:rPr lang="en-US" altLang="zh-CN" sz="2000" dirty="0" smtClean="0"/>
              <a:t>,</a:t>
            </a:r>
            <a:r>
              <a:rPr lang="zh-CN" altLang="en-US" sz="2000" dirty="0" smtClean="0"/>
              <a:t> </a:t>
            </a:r>
            <a:r>
              <a:rPr lang="en-US" altLang="zh-CN" sz="2000" dirty="0"/>
              <a:t>we</a:t>
            </a:r>
            <a:r>
              <a:rPr lang="zh-CN" altLang="en-US" sz="2000" dirty="0"/>
              <a:t> </a:t>
            </a:r>
            <a:r>
              <a:rPr lang="en-US" altLang="zh-CN" sz="2000" dirty="0"/>
              <a:t>set</a:t>
            </a:r>
            <a:r>
              <a:rPr lang="zh-CN" altLang="en-US" sz="2000" dirty="0"/>
              <a:t> </a:t>
            </a:r>
            <a:r>
              <a:rPr lang="en-US" altLang="zh-CN" sz="2000" dirty="0" smtClean="0"/>
              <a:t>constraints in </a:t>
            </a:r>
            <a:r>
              <a:rPr lang="en-US" altLang="zh-CN" sz="2000" dirty="0" err="1" smtClean="0"/>
              <a:t>axion</a:t>
            </a:r>
            <a:r>
              <a:rPr lang="en-US" altLang="zh-CN" sz="2000" dirty="0" smtClean="0"/>
              <a:t> mass range about [1, 10]</a:t>
            </a:r>
            <a:r>
              <a:rPr lang="en-US" altLang="zh-CN" sz="2000" dirty="0" err="1" smtClean="0"/>
              <a:t>keV</a:t>
            </a:r>
            <a:r>
              <a:rPr lang="en-US" altLang="zh-CN" sz="2000" dirty="0" smtClean="0"/>
              <a:t> </a:t>
            </a:r>
            <a:r>
              <a:rPr lang="en-US" altLang="zh-CN" sz="2000" dirty="0"/>
              <a:t>(preliminary</a:t>
            </a:r>
            <a:r>
              <a:rPr lang="en-US" altLang="zh-CN" sz="2000" dirty="0" smtClean="0"/>
              <a:t>).</a:t>
            </a:r>
            <a:endParaRPr lang="en-US" altLang="zh-CN" sz="2400" dirty="0"/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Pct val="68000"/>
              <a:buFont typeface="Wingdings" panose="05000000000000000000" pitchFamily="2" charset="2"/>
              <a:buChar char="p"/>
              <a:defRPr/>
            </a:pPr>
            <a:endParaRPr lang="en-US" sz="2400" dirty="0" smtClean="0"/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Pct val="68000"/>
              <a:buFont typeface="Wingdings" panose="05000000000000000000" pitchFamily="2" charset="2"/>
              <a:buChar char="p"/>
              <a:defRPr/>
            </a:pPr>
            <a:r>
              <a:rPr lang="en-US" sz="2400" dirty="0" smtClean="0"/>
              <a:t>We </a:t>
            </a:r>
            <a:r>
              <a:rPr lang="en-US" sz="2400" dirty="0"/>
              <a:t>are under preparation to the future </a:t>
            </a:r>
            <a:r>
              <a:rPr lang="en-US" sz="2400" b="1" dirty="0">
                <a:solidFill>
                  <a:srgbClr val="0070C0"/>
                </a:solidFill>
              </a:rPr>
              <a:t>PandaX-4T </a:t>
            </a:r>
            <a:r>
              <a:rPr lang="en-US" sz="2400" dirty="0"/>
              <a:t>program. </a:t>
            </a:r>
            <a:endParaRPr lang="en-US" altLang="zh-CN" sz="2400" dirty="0" smtClean="0"/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Pct val="68000"/>
              <a:buFont typeface="Wingdings" panose="05000000000000000000" pitchFamily="2" charset="2"/>
              <a:buChar char="p"/>
              <a:defRPr/>
            </a:pPr>
            <a:r>
              <a:rPr lang="en-US" altLang="zh-CN" sz="2400" dirty="0" smtClean="0"/>
              <a:t>We are working on </a:t>
            </a:r>
            <a:r>
              <a:rPr lang="en-US" altLang="zh-CN" sz="2400" b="1" baseline="30000" dirty="0" smtClean="0">
                <a:solidFill>
                  <a:srgbClr val="0070C0"/>
                </a:solidFill>
              </a:rPr>
              <a:t>136</a:t>
            </a:r>
            <a:r>
              <a:rPr lang="en-US" altLang="zh-CN" sz="2400" b="1" dirty="0" smtClean="0">
                <a:solidFill>
                  <a:srgbClr val="0070C0"/>
                </a:solidFill>
              </a:rPr>
              <a:t>Xe 0vbb.</a:t>
            </a:r>
            <a:endParaRPr lang="en-US" altLang="zh-CN" sz="2400" dirty="0"/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Pct val="68000"/>
              <a:buFont typeface="Wingdings" panose="05000000000000000000" pitchFamily="2" charset="2"/>
              <a:buChar char="p"/>
              <a:defRPr/>
            </a:pPr>
            <a:endParaRPr lang="en-US" altLang="zh-CN" sz="24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3FAEE1-48F5-4D69-BDD0-B496C360245A}" type="slidenum">
              <a:rPr lang="en-US" altLang="zh-CN" smtClean="0"/>
              <a:pPr>
                <a:defRPr/>
              </a:pPr>
              <a:t>33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1337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PandaX</a:t>
            </a:r>
            <a:r>
              <a:rPr lang="en-US" altLang="zh-CN" dirty="0"/>
              <a:t> </a:t>
            </a:r>
            <a:r>
              <a:rPr lang="en-US" altLang="zh-CN" dirty="0" smtClean="0"/>
              <a:t>Collaboration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Changbo Fu @9th-HPCOP</a:t>
            </a:r>
            <a:endParaRPr lang="en-US" altLang="zh-CN" dirty="0"/>
          </a:p>
        </p:txBody>
      </p:sp>
      <p:sp>
        <p:nvSpPr>
          <p:cNvPr id="11" name="Content Placeholder 4"/>
          <p:cNvSpPr txBox="1">
            <a:spLocks/>
          </p:cNvSpPr>
          <p:nvPr/>
        </p:nvSpPr>
        <p:spPr bwMode="auto">
          <a:xfrm>
            <a:off x="923925" y="4572000"/>
            <a:ext cx="433387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4508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indent="0" algn="l" eaLnBrk="1" hangingPunct="1">
              <a:spcBef>
                <a:spcPts val="0"/>
              </a:spcBef>
              <a:buClr>
                <a:srgbClr val="990000"/>
              </a:buClr>
              <a:buSzPct val="68000"/>
              <a:buFont typeface="Arial" charset="0"/>
              <a:buBlip>
                <a:blip r:embed="rId2"/>
              </a:buBlip>
            </a:pPr>
            <a:r>
              <a:rPr lang="en-US" altLang="zh-CN" sz="1600" dirty="0">
                <a:ea typeface="宋体" charset="-122"/>
              </a:rPr>
              <a:t>Shanghai Jiao Tong </a:t>
            </a:r>
            <a:r>
              <a:rPr lang="en-US" altLang="zh-CN" sz="1600" dirty="0" smtClean="0">
                <a:ea typeface="宋体" charset="-122"/>
              </a:rPr>
              <a:t>U </a:t>
            </a:r>
            <a:r>
              <a:rPr lang="en-US" altLang="zh-CN" sz="1600" dirty="0">
                <a:ea typeface="宋体" charset="-122"/>
              </a:rPr>
              <a:t>(2009-)</a:t>
            </a:r>
          </a:p>
          <a:p>
            <a:pPr indent="0" algn="l" eaLnBrk="1" hangingPunct="1">
              <a:spcBef>
                <a:spcPts val="0"/>
              </a:spcBef>
              <a:buClr>
                <a:srgbClr val="990000"/>
              </a:buClr>
              <a:buSzPct val="68000"/>
              <a:buFont typeface="Arial" charset="0"/>
              <a:buBlip>
                <a:blip r:embed="rId2"/>
              </a:buBlip>
            </a:pPr>
            <a:r>
              <a:rPr lang="en-US" altLang="zh-CN" sz="1600" dirty="0">
                <a:ea typeface="宋体" charset="-122"/>
              </a:rPr>
              <a:t>Peking </a:t>
            </a:r>
            <a:r>
              <a:rPr lang="en-US" altLang="zh-CN" sz="1600" dirty="0" smtClean="0">
                <a:ea typeface="宋体" charset="-122"/>
              </a:rPr>
              <a:t>U </a:t>
            </a:r>
            <a:r>
              <a:rPr lang="en-US" altLang="zh-CN" sz="1600" dirty="0">
                <a:ea typeface="宋体" charset="-122"/>
              </a:rPr>
              <a:t>(2009-)</a:t>
            </a:r>
          </a:p>
          <a:p>
            <a:pPr indent="0" algn="l" eaLnBrk="1" hangingPunct="1">
              <a:spcBef>
                <a:spcPts val="0"/>
              </a:spcBef>
              <a:buClr>
                <a:srgbClr val="990000"/>
              </a:buClr>
              <a:buSzPct val="68000"/>
              <a:buFont typeface="Arial" charset="0"/>
              <a:buBlip>
                <a:blip r:embed="rId2"/>
              </a:buBlip>
            </a:pPr>
            <a:r>
              <a:rPr lang="en-US" altLang="zh-CN" sz="1600" dirty="0">
                <a:ea typeface="宋体" charset="-122"/>
              </a:rPr>
              <a:t>Shandong </a:t>
            </a:r>
            <a:r>
              <a:rPr lang="en-US" altLang="zh-CN" sz="1600" dirty="0" smtClean="0">
                <a:ea typeface="宋体" charset="-122"/>
              </a:rPr>
              <a:t>U </a:t>
            </a:r>
            <a:r>
              <a:rPr lang="en-US" altLang="zh-CN" sz="1600" dirty="0">
                <a:ea typeface="宋体" charset="-122"/>
              </a:rPr>
              <a:t>(2009-)</a:t>
            </a:r>
          </a:p>
          <a:p>
            <a:pPr indent="0" algn="l" eaLnBrk="1" hangingPunct="1">
              <a:spcBef>
                <a:spcPts val="0"/>
              </a:spcBef>
              <a:buClr>
                <a:srgbClr val="990000"/>
              </a:buClr>
              <a:buSzPct val="68000"/>
              <a:buFont typeface="Arial" charset="0"/>
              <a:buBlip>
                <a:blip r:embed="rId2"/>
              </a:buBlip>
            </a:pPr>
            <a:r>
              <a:rPr lang="en-US" altLang="zh-CN" sz="1600" dirty="0">
                <a:ea typeface="宋体" charset="-122"/>
              </a:rPr>
              <a:t>Shanghai </a:t>
            </a:r>
            <a:r>
              <a:rPr lang="en-US" altLang="zh-CN" sz="1600" dirty="0" smtClean="0">
                <a:ea typeface="宋体" charset="-122"/>
              </a:rPr>
              <a:t>Inst. App Phys, </a:t>
            </a:r>
            <a:r>
              <a:rPr lang="en-US" altLang="zh-CN" sz="1600" dirty="0">
                <a:ea typeface="宋体" charset="-122"/>
              </a:rPr>
              <a:t>CAS (2009-)</a:t>
            </a:r>
          </a:p>
          <a:p>
            <a:pPr indent="0" algn="l" eaLnBrk="1" hangingPunct="1">
              <a:spcBef>
                <a:spcPts val="0"/>
              </a:spcBef>
              <a:buClr>
                <a:srgbClr val="990000"/>
              </a:buClr>
              <a:buSzPct val="68000"/>
              <a:buFont typeface="Arial" charset="0"/>
              <a:buBlip>
                <a:blip r:embed="rId2"/>
              </a:buBlip>
            </a:pPr>
            <a:r>
              <a:rPr lang="en-US" altLang="zh-CN" sz="1600" dirty="0" smtClean="0">
                <a:ea typeface="宋体" charset="-122"/>
              </a:rPr>
              <a:t>U </a:t>
            </a:r>
            <a:r>
              <a:rPr lang="en-US" altLang="zh-CN" sz="1600" dirty="0">
                <a:ea typeface="宋体" charset="-122"/>
              </a:rPr>
              <a:t>of Science &amp; </a:t>
            </a:r>
            <a:r>
              <a:rPr lang="en-US" altLang="zh-CN" sz="1600" dirty="0" smtClean="0">
                <a:ea typeface="宋体" charset="-122"/>
              </a:rPr>
              <a:t>Tech. (</a:t>
            </a:r>
            <a:r>
              <a:rPr lang="en-US" altLang="zh-CN" sz="1600" dirty="0">
                <a:ea typeface="宋体" charset="-122"/>
              </a:rPr>
              <a:t>2015-</a:t>
            </a:r>
            <a:r>
              <a:rPr lang="en-US" altLang="zh-CN" sz="1600" dirty="0" smtClean="0">
                <a:ea typeface="宋体" charset="-122"/>
              </a:rPr>
              <a:t>)</a:t>
            </a:r>
          </a:p>
          <a:p>
            <a:pPr indent="0" algn="l" eaLnBrk="1" hangingPunct="1">
              <a:spcBef>
                <a:spcPts val="0"/>
              </a:spcBef>
              <a:buClr>
                <a:srgbClr val="990000"/>
              </a:buClr>
              <a:buSzPct val="68000"/>
              <a:buFont typeface="Arial" charset="0"/>
              <a:buBlip>
                <a:blip r:embed="rId2"/>
              </a:buBlip>
            </a:pPr>
            <a:r>
              <a:rPr lang="en-US" altLang="zh-CN" sz="1600" dirty="0">
                <a:solidFill>
                  <a:srgbClr val="000000"/>
                </a:solidFill>
                <a:ea typeface="宋体" charset="-122"/>
              </a:rPr>
              <a:t>China Inst. of Atomic Energy (2015-)</a:t>
            </a:r>
          </a:p>
          <a:p>
            <a:pPr indent="0" algn="l" eaLnBrk="1" hangingPunct="1">
              <a:spcBef>
                <a:spcPts val="0"/>
              </a:spcBef>
              <a:buClr>
                <a:srgbClr val="990000"/>
              </a:buClr>
              <a:buSzPct val="68000"/>
              <a:buFont typeface="Arial" charset="0"/>
              <a:buBlip>
                <a:blip r:embed="rId2"/>
              </a:buBlip>
            </a:pPr>
            <a:r>
              <a:rPr lang="en-US" altLang="zh-CN" sz="1600" dirty="0">
                <a:solidFill>
                  <a:srgbClr val="000000"/>
                </a:solidFill>
                <a:ea typeface="宋体" charset="-122"/>
              </a:rPr>
              <a:t>Sun </a:t>
            </a:r>
            <a:r>
              <a:rPr lang="en-US" altLang="zh-CN" sz="1600" dirty="0" err="1">
                <a:solidFill>
                  <a:srgbClr val="000000"/>
                </a:solidFill>
                <a:ea typeface="宋体" charset="-122"/>
              </a:rPr>
              <a:t>Yat</a:t>
            </a:r>
            <a:r>
              <a:rPr lang="en-US" altLang="zh-CN" sz="1600" dirty="0">
                <a:solidFill>
                  <a:srgbClr val="000000"/>
                </a:solidFill>
                <a:ea typeface="宋体" charset="-122"/>
              </a:rPr>
              <a:t>-Sen U (2015-</a:t>
            </a:r>
            <a:r>
              <a:rPr lang="zh-CN" altLang="en-US" sz="1600" dirty="0" smtClean="0">
                <a:solidFill>
                  <a:srgbClr val="000000"/>
                </a:solidFill>
                <a:ea typeface="宋体" charset="-122"/>
              </a:rPr>
              <a:t>）</a:t>
            </a:r>
            <a:endParaRPr lang="en-US" altLang="zh-CN" sz="1600" dirty="0">
              <a:solidFill>
                <a:srgbClr val="000000"/>
              </a:solidFill>
              <a:ea typeface="宋体" charset="-122"/>
            </a:endParaRP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57165"/>
            <a:ext cx="7562850" cy="3091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4"/>
          <p:cNvSpPr txBox="1">
            <a:spLocks/>
          </p:cNvSpPr>
          <p:nvPr/>
        </p:nvSpPr>
        <p:spPr bwMode="auto">
          <a:xfrm>
            <a:off x="4648200" y="4649788"/>
            <a:ext cx="3838575" cy="159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4508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indent="0" algn="l" eaLnBrk="1" hangingPunct="1">
              <a:spcBef>
                <a:spcPts val="0"/>
              </a:spcBef>
              <a:buClr>
                <a:srgbClr val="990000"/>
              </a:buClr>
              <a:buSzPct val="68000"/>
              <a:buFont typeface="Arial" charset="0"/>
              <a:buBlip>
                <a:blip r:embed="rId2"/>
              </a:buBlip>
            </a:pPr>
            <a:r>
              <a:rPr lang="en-US" altLang="zh-CN" sz="1600" dirty="0" err="1" smtClean="0">
                <a:ea typeface="宋体" charset="-122"/>
              </a:rPr>
              <a:t>Yalong</a:t>
            </a:r>
            <a:r>
              <a:rPr lang="en-US" altLang="zh-CN" sz="1600" dirty="0" smtClean="0">
                <a:ea typeface="宋体" charset="-122"/>
              </a:rPr>
              <a:t> </a:t>
            </a:r>
            <a:r>
              <a:rPr lang="en-US" altLang="zh-CN" sz="1600" dirty="0">
                <a:ea typeface="宋体" charset="-122"/>
              </a:rPr>
              <a:t>Hydropower (2009-)</a:t>
            </a:r>
          </a:p>
          <a:p>
            <a:pPr indent="0" algn="l" eaLnBrk="1" hangingPunct="1">
              <a:spcBef>
                <a:spcPts val="0"/>
              </a:spcBef>
              <a:buClr>
                <a:srgbClr val="990000"/>
              </a:buClr>
              <a:buSzPct val="68000"/>
              <a:buFont typeface="Arial" charset="0"/>
              <a:buBlip>
                <a:blip r:embed="rId4"/>
              </a:buBlip>
            </a:pPr>
            <a:r>
              <a:rPr lang="en-US" altLang="zh-CN" sz="1600" dirty="0" smtClean="0">
                <a:ea typeface="宋体" charset="-122"/>
              </a:rPr>
              <a:t>U </a:t>
            </a:r>
            <a:r>
              <a:rPr lang="en-US" altLang="zh-CN" sz="1600" dirty="0">
                <a:ea typeface="宋体" charset="-122"/>
              </a:rPr>
              <a:t>of Maryland (2009-)</a:t>
            </a:r>
          </a:p>
          <a:p>
            <a:pPr indent="0" algn="l" eaLnBrk="1" hangingPunct="1">
              <a:spcBef>
                <a:spcPts val="0"/>
              </a:spcBef>
              <a:buClr>
                <a:srgbClr val="990000"/>
              </a:buClr>
              <a:buSzPct val="68000"/>
              <a:buFont typeface="Arial" charset="0"/>
              <a:buBlip>
                <a:blip r:embed="rId4"/>
              </a:buBlip>
            </a:pPr>
            <a:r>
              <a:rPr lang="en-US" altLang="zh-CN" sz="1600" dirty="0" smtClean="0">
                <a:ea typeface="宋体" charset="-122"/>
              </a:rPr>
              <a:t>U of Michigan (2011-2015)</a:t>
            </a:r>
          </a:p>
          <a:p>
            <a:pPr indent="0" algn="l" fontAlgn="auto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ct val="68000"/>
              <a:buFont typeface="Arial" panose="020B0604020202020204" pitchFamily="34" charset="0"/>
              <a:buBlip>
                <a:blip r:embed="rId5"/>
              </a:buBlip>
              <a:defRPr/>
            </a:pPr>
            <a:r>
              <a:rPr lang="en-US" altLang="zh-CN" sz="1600" dirty="0"/>
              <a:t>Alt Eng. &amp; Atom Eng. Comm. (2015-)</a:t>
            </a:r>
          </a:p>
          <a:p>
            <a:pPr indent="0" algn="l" fontAlgn="auto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ct val="68000"/>
              <a:buFont typeface="Arial" panose="020B0604020202020204" pitchFamily="34" charset="0"/>
              <a:buBlip>
                <a:blip r:embed="rId6"/>
              </a:buBlip>
              <a:defRPr/>
            </a:pPr>
            <a:r>
              <a:rPr lang="en-US" altLang="zh-CN" sz="1600" dirty="0"/>
              <a:t>U of Zaragoza(2015-)</a:t>
            </a:r>
          </a:p>
          <a:p>
            <a:pPr indent="0" algn="l" fontAlgn="auto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ct val="68000"/>
              <a:buFont typeface="Arial" panose="020B0604020202020204" pitchFamily="34" charset="0"/>
              <a:buBlip>
                <a:blip r:embed="rId7"/>
              </a:buBlip>
              <a:defRPr/>
            </a:pPr>
            <a:r>
              <a:rPr lang="en-US" altLang="zh-CN" sz="1600" dirty="0" err="1"/>
              <a:t>Suranaree</a:t>
            </a:r>
            <a:r>
              <a:rPr lang="en-US" altLang="zh-CN" sz="1600" dirty="0"/>
              <a:t> U of Tech. (2015-)</a:t>
            </a:r>
          </a:p>
          <a:p>
            <a:pPr indent="0" algn="l" eaLnBrk="1" hangingPunct="1">
              <a:spcBef>
                <a:spcPts val="0"/>
              </a:spcBef>
              <a:buClr>
                <a:srgbClr val="990000"/>
              </a:buClr>
              <a:buSzPct val="68000"/>
              <a:buFont typeface="Arial" charset="0"/>
              <a:buBlip>
                <a:blip r:embed="rId4"/>
              </a:buBlip>
            </a:pPr>
            <a:endParaRPr lang="en-US" altLang="zh-CN" sz="1600" dirty="0" smtClean="0">
              <a:ea typeface="宋体" charset="-122"/>
            </a:endParaRPr>
          </a:p>
          <a:p>
            <a:pPr indent="0" algn="l" eaLnBrk="1" hangingPunct="1">
              <a:spcBef>
                <a:spcPts val="0"/>
              </a:spcBef>
              <a:buClr>
                <a:srgbClr val="990000"/>
              </a:buClr>
              <a:buSzPct val="68000"/>
            </a:pPr>
            <a:endParaRPr lang="en-US" altLang="zh-CN" sz="1600" dirty="0">
              <a:solidFill>
                <a:srgbClr val="FF0000"/>
              </a:solidFill>
              <a:ea typeface="宋体" charset="-122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3FAEE1-48F5-4D69-BDD0-B496C360245A}" type="slidenum">
              <a:rPr lang="en-US" altLang="zh-CN" smtClean="0"/>
              <a:pPr>
                <a:defRPr/>
              </a:pPr>
              <a:t>34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3594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Changbo Fu @9th-HPCOP</a:t>
            </a:r>
            <a:endParaRPr lang="en-US" altLang="zh-C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3FAEE1-48F5-4D69-BDD0-B496C360245A}" type="slidenum">
              <a:rPr lang="en-US" altLang="zh-CN" smtClean="0"/>
              <a:pPr>
                <a:defRPr/>
              </a:pPr>
              <a:t>35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5082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Extracting </a:t>
            </a:r>
            <a:r>
              <a:rPr lang="en-US" altLang="zh-CN" dirty="0" smtClean="0"/>
              <a:t>Det. Parameters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Changbo Fu @9th-HPCOP</a:t>
            </a:r>
            <a:endParaRPr lang="en-US" altLang="zh-CN" dirty="0"/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1130300" y="1447800"/>
            <a:ext cx="4737100" cy="971550"/>
            <a:chOff x="2027238" y="1128713"/>
            <a:chExt cx="4737100" cy="971550"/>
          </a:xfrm>
        </p:grpSpPr>
        <p:pic>
          <p:nvPicPr>
            <p:cNvPr id="7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7238" y="1128713"/>
              <a:ext cx="4737100" cy="97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3883025" y="1676401"/>
              <a:ext cx="633413" cy="29051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940300" y="1677988"/>
              <a:ext cx="633413" cy="29051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937250" y="1679576"/>
              <a:ext cx="631825" cy="29051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6386512" y="1747838"/>
            <a:ext cx="1690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/>
              <a:t>W = 13.7 eV</a:t>
            </a:r>
            <a:endParaRPr lang="zh-CN" altLang="en-US" sz="2400" dirty="0"/>
          </a:p>
        </p:txBody>
      </p:sp>
      <p:pic>
        <p:nvPicPr>
          <p:cNvPr id="1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840" y="2495550"/>
            <a:ext cx="4467240" cy="366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309562" y="2488288"/>
            <a:ext cx="3733800" cy="367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65125" indent="-2555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00000"/>
              </a:lnSpc>
              <a:spcBef>
                <a:spcPts val="400"/>
              </a:spcBef>
              <a:buClr>
                <a:srgbClr val="990000"/>
              </a:buClr>
              <a:buSzPct val="68000"/>
              <a:buFont typeface="Wingdings" panose="05000000000000000000" pitchFamily="2" charset="2"/>
              <a:buChar char="p"/>
              <a:defRPr/>
            </a:pPr>
            <a:r>
              <a:rPr lang="en-US" altLang="zh-CN" sz="2400" b="1" dirty="0" smtClean="0">
                <a:solidFill>
                  <a:srgbClr val="0070C0"/>
                </a:solidFill>
                <a:sym typeface="Symbol" panose="05050102010706020507" pitchFamily="18" charset="2"/>
              </a:rPr>
              <a:t>PDE:</a:t>
            </a:r>
            <a:r>
              <a:rPr lang="zh-CN" altLang="en-US" sz="2400" dirty="0" smtClean="0">
                <a:sym typeface="Symbol" panose="05050102010706020507" pitchFamily="18" charset="2"/>
              </a:rPr>
              <a:t> </a:t>
            </a:r>
            <a:r>
              <a:rPr lang="en-US" altLang="zh-CN" sz="2400" dirty="0" smtClean="0">
                <a:sym typeface="Symbol" panose="05050102010706020507" pitchFamily="18" charset="2"/>
              </a:rPr>
              <a:t>Photon</a:t>
            </a:r>
            <a:r>
              <a:rPr lang="zh-CN" altLang="en-US" sz="2400" dirty="0" smtClean="0">
                <a:sym typeface="Symbol" panose="05050102010706020507" pitchFamily="18" charset="2"/>
              </a:rPr>
              <a:t> </a:t>
            </a:r>
            <a:r>
              <a:rPr lang="en-US" altLang="zh-CN" sz="2400" dirty="0" err="1" smtClean="0">
                <a:sym typeface="Symbol" panose="05050102010706020507" pitchFamily="18" charset="2"/>
              </a:rPr>
              <a:t>Det</a:t>
            </a:r>
            <a:r>
              <a:rPr lang="zh-CN" altLang="en-US" sz="2400" dirty="0" smtClean="0">
                <a:sym typeface="Symbol" panose="05050102010706020507" pitchFamily="18" charset="2"/>
              </a:rPr>
              <a:t> </a:t>
            </a:r>
            <a:r>
              <a:rPr lang="en-US" altLang="zh-CN" sz="2400" dirty="0" smtClean="0">
                <a:sym typeface="Symbol" panose="05050102010706020507" pitchFamily="18" charset="2"/>
              </a:rPr>
              <a:t>Eff.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  <a:buClr>
                <a:srgbClr val="990000"/>
              </a:buClr>
              <a:buSzPct val="68000"/>
              <a:buFont typeface="Wingdings" panose="05000000000000000000" pitchFamily="2" charset="2"/>
              <a:buChar char="p"/>
              <a:defRPr/>
            </a:pPr>
            <a:r>
              <a:rPr lang="en-US" altLang="zh-CN" sz="2400" b="1" dirty="0">
                <a:solidFill>
                  <a:srgbClr val="0070C0"/>
                </a:solidFill>
                <a:sym typeface="Symbol" panose="05050102010706020507" pitchFamily="18" charset="2"/>
              </a:rPr>
              <a:t>EEE:</a:t>
            </a:r>
            <a:r>
              <a:rPr lang="zh-CN" altLang="en-US" sz="2400" dirty="0" smtClean="0">
                <a:sym typeface="Symbol" panose="05050102010706020507" pitchFamily="18" charset="2"/>
              </a:rPr>
              <a:t>  </a:t>
            </a:r>
            <a:r>
              <a:rPr lang="en-US" altLang="zh-CN" sz="2400" dirty="0" smtClean="0">
                <a:sym typeface="Symbol" panose="05050102010706020507" pitchFamily="18" charset="2"/>
              </a:rPr>
              <a:t>Electron</a:t>
            </a:r>
            <a:r>
              <a:rPr lang="zh-CN" altLang="en-US" sz="2400" dirty="0" smtClean="0">
                <a:sym typeface="Symbol" panose="05050102010706020507" pitchFamily="18" charset="2"/>
              </a:rPr>
              <a:t> </a:t>
            </a:r>
            <a:r>
              <a:rPr lang="en-US" altLang="zh-CN" sz="2400" dirty="0" err="1" smtClean="0">
                <a:sym typeface="Symbol" panose="05050102010706020507" pitchFamily="18" charset="2"/>
              </a:rPr>
              <a:t>Extr</a:t>
            </a:r>
            <a:r>
              <a:rPr lang="en-US" altLang="zh-CN" sz="2400" dirty="0" smtClean="0">
                <a:sym typeface="Symbol" panose="05050102010706020507" pitchFamily="18" charset="2"/>
              </a:rPr>
              <a:t>.</a:t>
            </a:r>
            <a:r>
              <a:rPr lang="zh-CN" altLang="en-US" sz="2400" dirty="0" smtClean="0">
                <a:sym typeface="Symbol" panose="05050102010706020507" pitchFamily="18" charset="2"/>
              </a:rPr>
              <a:t> </a:t>
            </a:r>
            <a:r>
              <a:rPr lang="en-US" altLang="zh-CN" sz="2400" dirty="0" smtClean="0">
                <a:sym typeface="Symbol" panose="05050102010706020507" pitchFamily="18" charset="2"/>
              </a:rPr>
              <a:t>Eff.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  <a:buClr>
                <a:srgbClr val="990000"/>
              </a:buClr>
              <a:buSzPct val="68000"/>
              <a:buFont typeface="Wingdings" panose="05000000000000000000" pitchFamily="2" charset="2"/>
              <a:buChar char="p"/>
              <a:defRPr/>
            </a:pPr>
            <a:r>
              <a:rPr lang="en-US" altLang="zh-CN" sz="2400" b="1" dirty="0">
                <a:solidFill>
                  <a:srgbClr val="0070C0"/>
                </a:solidFill>
                <a:sym typeface="Symbol" panose="05050102010706020507" pitchFamily="18" charset="2"/>
              </a:rPr>
              <a:t>SEG:</a:t>
            </a:r>
            <a:r>
              <a:rPr lang="zh-CN" altLang="en-US" sz="2400" dirty="0" smtClean="0">
                <a:sym typeface="Symbol" panose="05050102010706020507" pitchFamily="18" charset="2"/>
              </a:rPr>
              <a:t> </a:t>
            </a:r>
            <a:r>
              <a:rPr lang="en-US" altLang="zh-CN" sz="2400" dirty="0" smtClean="0">
                <a:sym typeface="Symbol" panose="05050102010706020507" pitchFamily="18" charset="2"/>
              </a:rPr>
              <a:t>Single</a:t>
            </a:r>
            <a:r>
              <a:rPr lang="zh-CN" altLang="en-US" sz="2400" dirty="0" smtClean="0">
                <a:sym typeface="Symbol" panose="05050102010706020507" pitchFamily="18" charset="2"/>
              </a:rPr>
              <a:t> </a:t>
            </a:r>
            <a:r>
              <a:rPr lang="en-US" altLang="zh-CN" sz="2400" dirty="0" smtClean="0">
                <a:sym typeface="Symbol" panose="05050102010706020507" pitchFamily="18" charset="2"/>
              </a:rPr>
              <a:t>Electron</a:t>
            </a:r>
            <a:r>
              <a:rPr lang="zh-CN" altLang="en-US" sz="2400" dirty="0" smtClean="0">
                <a:sym typeface="Symbol" panose="05050102010706020507" pitchFamily="18" charset="2"/>
              </a:rPr>
              <a:t> </a:t>
            </a:r>
            <a:r>
              <a:rPr lang="en-US" altLang="zh-CN" sz="2400" dirty="0" smtClean="0">
                <a:sym typeface="Symbol" panose="05050102010706020507" pitchFamily="18" charset="2"/>
              </a:rPr>
              <a:t>Gain.</a:t>
            </a:r>
          </a:p>
          <a:p>
            <a:pPr marL="109537" indent="0" algn="just">
              <a:lnSpc>
                <a:spcPct val="100000"/>
              </a:lnSpc>
              <a:spcBef>
                <a:spcPts val="400"/>
              </a:spcBef>
              <a:buClr>
                <a:srgbClr val="990000"/>
              </a:buClr>
              <a:buSzPct val="68000"/>
              <a:buFont typeface="Arial" panose="020B0604020202020204" pitchFamily="34" charset="0"/>
              <a:buNone/>
              <a:defRPr/>
            </a:pPr>
            <a:endParaRPr lang="en-US" altLang="zh-CN" sz="2400" dirty="0" smtClean="0">
              <a:sym typeface="Symbol" panose="05050102010706020507" pitchFamily="18" charset="2"/>
            </a:endParaRPr>
          </a:p>
          <a:p>
            <a:pPr marL="1147763" indent="-1039813" algn="just">
              <a:lnSpc>
                <a:spcPct val="100000"/>
              </a:lnSpc>
              <a:spcBef>
                <a:spcPts val="400"/>
              </a:spcBef>
              <a:buClr>
                <a:srgbClr val="990000"/>
              </a:buClr>
              <a:buSzPct val="68000"/>
              <a:buFont typeface="Arial" panose="020B0604020202020204" pitchFamily="34" charset="0"/>
              <a:buNone/>
              <a:defRPr/>
            </a:pPr>
            <a:r>
              <a:rPr lang="en-US" altLang="zh-CN" sz="24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SEG</a:t>
            </a:r>
            <a:r>
              <a:rPr lang="zh-CN" altLang="en-US" sz="24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sym typeface="Wingdings"/>
              </a:rPr>
              <a:t></a:t>
            </a:r>
            <a:r>
              <a:rPr lang="zh-CN" altLang="en-US" sz="2400" dirty="0" smtClean="0">
                <a:sym typeface="Wingdings"/>
              </a:rPr>
              <a:t> </a:t>
            </a:r>
            <a:r>
              <a:rPr lang="en-US" altLang="zh-CN" sz="2400" dirty="0" smtClean="0">
                <a:sym typeface="Wingdings"/>
              </a:rPr>
              <a:t>Determined</a:t>
            </a:r>
            <a:r>
              <a:rPr lang="zh-CN" altLang="en-US" sz="2400" dirty="0" smtClean="0">
                <a:sym typeface="Wingdings"/>
              </a:rPr>
              <a:t> </a:t>
            </a:r>
            <a:r>
              <a:rPr lang="en-US" altLang="zh-CN" sz="2400" dirty="0" smtClean="0">
                <a:sym typeface="Wingdings"/>
              </a:rPr>
              <a:t>by</a:t>
            </a:r>
            <a:r>
              <a:rPr lang="zh-CN" altLang="en-US" sz="2400" dirty="0" smtClean="0">
                <a:sym typeface="Wingdings"/>
              </a:rPr>
              <a:t>  </a:t>
            </a:r>
            <a:r>
              <a:rPr lang="en-US" altLang="zh-CN" sz="2400" dirty="0" smtClean="0">
                <a:sym typeface="Wingdings"/>
              </a:rPr>
              <a:t>identifying</a:t>
            </a:r>
            <a:r>
              <a:rPr lang="zh-CN" altLang="en-US" sz="2400" dirty="0" smtClean="0">
                <a:sym typeface="Wingdings"/>
              </a:rPr>
              <a:t> </a:t>
            </a:r>
            <a:r>
              <a:rPr lang="en-US" altLang="zh-CN" sz="2400" dirty="0" smtClean="0">
                <a:sym typeface="Wingdings"/>
              </a:rPr>
              <a:t>Single</a:t>
            </a:r>
            <a:r>
              <a:rPr lang="zh-CN" altLang="en-US" sz="2400" dirty="0" smtClean="0">
                <a:sym typeface="Wingdings"/>
              </a:rPr>
              <a:t> </a:t>
            </a:r>
            <a:r>
              <a:rPr lang="en-US" altLang="zh-CN" sz="2400" dirty="0" smtClean="0">
                <a:sym typeface="Wingdings"/>
              </a:rPr>
              <a:t>Electron</a:t>
            </a:r>
            <a:r>
              <a:rPr lang="zh-CN" altLang="en-US" sz="2400" dirty="0" smtClean="0">
                <a:sym typeface="Wingdings"/>
              </a:rPr>
              <a:t> </a:t>
            </a:r>
            <a:r>
              <a:rPr lang="en-US" altLang="zh-CN" sz="2400" dirty="0" smtClean="0">
                <a:sym typeface="Wingdings"/>
              </a:rPr>
              <a:t>Events.</a:t>
            </a:r>
          </a:p>
          <a:p>
            <a:pPr marL="1147763" indent="-1136650" algn="just">
              <a:lnSpc>
                <a:spcPct val="100000"/>
              </a:lnSpc>
              <a:spcBef>
                <a:spcPts val="400"/>
              </a:spcBef>
              <a:buClr>
                <a:srgbClr val="990000"/>
              </a:buClr>
              <a:buSzPct val="68000"/>
              <a:buFont typeface="Arial" panose="020B0604020202020204" pitchFamily="34" charset="0"/>
              <a:buNone/>
              <a:defRPr/>
            </a:pPr>
            <a:r>
              <a:rPr lang="en-US" altLang="zh-CN" sz="2400" b="1" dirty="0" smtClean="0">
                <a:solidFill>
                  <a:srgbClr val="FF0000"/>
                </a:solidFill>
                <a:sym typeface="Wingdings"/>
              </a:rPr>
              <a:t>PDE/EEE</a:t>
            </a:r>
            <a:r>
              <a:rPr lang="zh-CN" altLang="en-US" sz="2400" b="1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sym typeface="Wingdings"/>
              </a:rPr>
              <a:t></a:t>
            </a:r>
            <a:r>
              <a:rPr lang="zh-CN" altLang="en-US" sz="2400" b="1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altLang="zh-CN" sz="2400" dirty="0">
                <a:sym typeface="Wingdings"/>
              </a:rPr>
              <a:t>O</a:t>
            </a:r>
            <a:r>
              <a:rPr lang="en-US" altLang="zh-CN" sz="2400" dirty="0" smtClean="0">
                <a:sym typeface="Wingdings"/>
              </a:rPr>
              <a:t>ne</a:t>
            </a:r>
            <a:r>
              <a:rPr lang="zh-CN" altLang="en-US" sz="2400" dirty="0" smtClean="0">
                <a:sym typeface="Wingdings"/>
              </a:rPr>
              <a:t> </a:t>
            </a:r>
            <a:r>
              <a:rPr lang="en-US" altLang="zh-CN" sz="2400" dirty="0" smtClean="0">
                <a:sym typeface="Wingdings"/>
              </a:rPr>
              <a:t>Eq.;</a:t>
            </a:r>
            <a:r>
              <a:rPr lang="zh-CN" altLang="en-US" sz="2400" dirty="0" smtClean="0">
                <a:sym typeface="Wingdings"/>
              </a:rPr>
              <a:t> </a:t>
            </a:r>
            <a:r>
              <a:rPr lang="en-US" altLang="zh-CN" sz="2400" dirty="0" smtClean="0">
                <a:sym typeface="Wingdings"/>
              </a:rPr>
              <a:t>Two</a:t>
            </a:r>
            <a:r>
              <a:rPr lang="zh-CN" altLang="en-US" sz="2400" dirty="0" smtClean="0">
                <a:sym typeface="Wingdings"/>
              </a:rPr>
              <a:t> </a:t>
            </a:r>
            <a:r>
              <a:rPr lang="en-US" altLang="zh-CN" sz="2400" dirty="0" smtClean="0">
                <a:sym typeface="Wingdings"/>
              </a:rPr>
              <a:t>Variables</a:t>
            </a:r>
            <a:endParaRPr lang="en-US" altLang="zh-CN" sz="2400" dirty="0" smtClean="0">
              <a:sym typeface="Symbol" panose="05050102010706020507" pitchFamily="18" charset="2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3FAEE1-48F5-4D69-BDD0-B496C360245A}" type="slidenum">
              <a:rPr lang="en-US" altLang="zh-CN" smtClean="0"/>
              <a:pPr>
                <a:defRPr/>
              </a:pPr>
              <a:t>36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419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2971800" y="3505200"/>
            <a:ext cx="2971800" cy="2895600"/>
          </a:xfrm>
          <a:prstGeom prst="ellipse">
            <a:avLst/>
          </a:prstGeom>
          <a:solidFill>
            <a:srgbClr val="33CC33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b="1" dirty="0" err="1" smtClean="0">
                <a:solidFill>
                  <a:srgbClr val="FF0000"/>
                </a:solidFill>
              </a:rPr>
              <a:t>PandaX</a:t>
            </a:r>
            <a:endParaRPr lang="en-US" altLang="zh-CN" b="1" dirty="0" smtClean="0">
              <a:solidFill>
                <a:srgbClr val="FF0000"/>
              </a:solidFill>
            </a:endParaRPr>
          </a:p>
          <a:p>
            <a:pPr algn="ctr"/>
            <a:r>
              <a:rPr lang="en-US" altLang="zh-CN" b="1" dirty="0" err="1" smtClean="0">
                <a:solidFill>
                  <a:srgbClr val="FF0000"/>
                </a:solidFill>
              </a:rPr>
              <a:t>Xe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TPC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PandaX</a:t>
            </a:r>
            <a:r>
              <a:rPr lang="zh-CN" altLang="en-US" dirty="0" smtClean="0"/>
              <a:t> </a:t>
            </a:r>
            <a:r>
              <a:rPr lang="en-US" altLang="zh-CN" dirty="0" smtClean="0"/>
              <a:t>Detector</a:t>
            </a:r>
            <a:r>
              <a:rPr lang="zh-CN" altLang="en-US" dirty="0" smtClean="0"/>
              <a:t> </a:t>
            </a:r>
            <a:r>
              <a:rPr lang="en-US" altLang="zh-CN" dirty="0" smtClean="0"/>
              <a:t>System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Changbo Fu @9th-HPCOP</a:t>
            </a:r>
            <a:endParaRPr lang="en-US" altLang="zh-C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0232" y="5105400"/>
            <a:ext cx="1479550" cy="151255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90487" y="3994818"/>
            <a:ext cx="1920875" cy="1905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050924" y="1939435"/>
            <a:ext cx="1920875" cy="1905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2000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497262" y="1390207"/>
            <a:ext cx="1920875" cy="1905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dirty="0" smtClean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943600" y="2067469"/>
            <a:ext cx="1920875" cy="1905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084542" y="4019550"/>
            <a:ext cx="1920875" cy="1905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dirty="0" smtClean="0">
              <a:solidFill>
                <a:schemeClr val="tx1"/>
              </a:solidFill>
            </a:endParaRPr>
          </a:p>
        </p:txBody>
      </p:sp>
      <p:cxnSp>
        <p:nvCxnSpPr>
          <p:cNvPr id="14" name="Straight Connector 13"/>
          <p:cNvCxnSpPr>
            <a:stCxn id="8" idx="6"/>
            <a:endCxn id="7" idx="2"/>
          </p:cNvCxnSpPr>
          <p:nvPr/>
        </p:nvCxnSpPr>
        <p:spPr>
          <a:xfrm>
            <a:off x="2011362" y="4947318"/>
            <a:ext cx="960438" cy="56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9" idx="5"/>
            <a:endCxn id="7" idx="1"/>
          </p:cNvCxnSpPr>
          <p:nvPr/>
        </p:nvCxnSpPr>
        <p:spPr>
          <a:xfrm>
            <a:off x="2690493" y="3565454"/>
            <a:ext cx="716517" cy="3637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0" idx="4"/>
            <a:endCxn id="7" idx="0"/>
          </p:cNvCxnSpPr>
          <p:nvPr/>
        </p:nvCxnSpPr>
        <p:spPr>
          <a:xfrm>
            <a:off x="4457700" y="3295207"/>
            <a:ext cx="0" cy="2099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1" idx="3"/>
            <a:endCxn id="7" idx="7"/>
          </p:cNvCxnSpPr>
          <p:nvPr/>
        </p:nvCxnSpPr>
        <p:spPr>
          <a:xfrm flipH="1">
            <a:off x="5508390" y="3693488"/>
            <a:ext cx="716516" cy="235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2" idx="2"/>
            <a:endCxn id="7" idx="6"/>
          </p:cNvCxnSpPr>
          <p:nvPr/>
        </p:nvCxnSpPr>
        <p:spPr>
          <a:xfrm flipH="1" flipV="1">
            <a:off x="5943600" y="4953000"/>
            <a:ext cx="1140942" cy="19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042313" y="2427982"/>
            <a:ext cx="193809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LowTemp</a:t>
            </a:r>
            <a:endParaRPr lang="en-US" dirty="0" smtClean="0"/>
          </a:p>
          <a:p>
            <a:r>
              <a:rPr lang="en-US" dirty="0" smtClean="0"/>
              <a:t>Vacuum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4191000"/>
            <a:ext cx="20537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Pre-</a:t>
            </a:r>
          </a:p>
          <a:p>
            <a:r>
              <a:rPr lang="en-US" dirty="0" smtClean="0"/>
              <a:t>Distillation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773054" y="1709117"/>
            <a:ext cx="13692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Online</a:t>
            </a:r>
          </a:p>
          <a:p>
            <a:r>
              <a:rPr lang="en-US" dirty="0" smtClean="0"/>
              <a:t>Purify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939961" y="2209800"/>
            <a:ext cx="19848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Electronic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086600" y="4485382"/>
            <a:ext cx="191590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Radiation</a:t>
            </a:r>
          </a:p>
          <a:p>
            <a:r>
              <a:rPr lang="en-US" dirty="0" smtClean="0"/>
              <a:t>Control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3FAEE1-48F5-4D69-BDD0-B496C360245A}" type="slidenum">
              <a:rPr lang="en-US" altLang="zh-CN" smtClean="0"/>
              <a:pPr>
                <a:defRPr/>
              </a:pPr>
              <a:t>37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7041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01844"/>
            <a:ext cx="7620000" cy="1051560"/>
          </a:xfrm>
        </p:spPr>
        <p:txBody>
          <a:bodyPr>
            <a:noAutofit/>
          </a:bodyPr>
          <a:lstStyle/>
          <a:p>
            <a:r>
              <a:rPr lang="en-US" altLang="zh-CN" sz="3200" dirty="0" smtClean="0"/>
              <a:t>WIMP?</a:t>
            </a:r>
            <a:r>
              <a:rPr lang="zh-CN" altLang="en-US" sz="3200" dirty="0" smtClean="0"/>
              <a:t> </a:t>
            </a:r>
            <a:r>
              <a:rPr lang="en-US" sz="3200" dirty="0" err="1" smtClean="0"/>
              <a:t>Axion</a:t>
            </a:r>
            <a:r>
              <a:rPr lang="en-US" altLang="zh-CN" sz="3200" dirty="0" smtClean="0"/>
              <a:t>?</a:t>
            </a:r>
            <a:r>
              <a:rPr lang="zh-CN" altLang="en-US" sz="3200" dirty="0" smtClean="0"/>
              <a:t> </a:t>
            </a:r>
            <a:r>
              <a:rPr lang="is-IS" altLang="zh-CN" sz="3200" dirty="0" smtClean="0"/>
              <a:t>…</a:t>
            </a:r>
            <a:endParaRPr lang="en-US" sz="4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Changbo Fu @9th-HPCOP</a:t>
            </a: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3FAEE1-48F5-4D69-BDD0-B496C360245A}" type="slidenum">
              <a:rPr lang="en-US" altLang="zh-CN" smtClean="0"/>
              <a:pPr>
                <a:defRPr/>
              </a:pPr>
              <a:t>4</a:t>
            </a:fld>
            <a:endParaRPr lang="en-US" altLang="zh-CN"/>
          </a:p>
        </p:txBody>
      </p:sp>
      <p:grpSp>
        <p:nvGrpSpPr>
          <p:cNvPr id="11" name="Group 10"/>
          <p:cNvGrpSpPr/>
          <p:nvPr/>
        </p:nvGrpSpPr>
        <p:grpSpPr>
          <a:xfrm>
            <a:off x="3889042" y="1650194"/>
            <a:ext cx="5410200" cy="4495800"/>
            <a:chOff x="-419101" y="1676400"/>
            <a:chExt cx="5410200" cy="4495800"/>
          </a:xfrm>
        </p:grpSpPr>
        <p:sp>
          <p:nvSpPr>
            <p:cNvPr id="7" name="TextBox 6"/>
            <p:cNvSpPr txBox="1"/>
            <p:nvPr/>
          </p:nvSpPr>
          <p:spPr>
            <a:xfrm>
              <a:off x="-419101" y="2345968"/>
              <a:ext cx="5410200" cy="2431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1977, Peccei-Quinn Sym</a:t>
              </a:r>
              <a:r>
                <a:rPr lang="en-US" altLang="zh-CN" sz="2400" dirty="0" smtClean="0"/>
                <a:t>.</a:t>
              </a:r>
              <a:endParaRPr lang="en-US" sz="2400" dirty="0"/>
            </a:p>
            <a:p>
              <a:r>
                <a:rPr lang="en-US" altLang="zh-CN" sz="2400" dirty="0" smtClean="0"/>
                <a:t>If</a:t>
              </a:r>
              <a:r>
                <a:rPr lang="zh-CN" altLang="en-US" sz="2400" dirty="0" smtClean="0"/>
                <a:t> </a:t>
              </a:r>
              <a:r>
                <a:rPr lang="en-US" altLang="zh-CN" sz="2400" dirty="0" smtClean="0"/>
                <a:t>the</a:t>
              </a:r>
              <a:r>
                <a:rPr lang="en-US" sz="2400" dirty="0" smtClean="0"/>
                <a:t> Symmetry breaks</a:t>
              </a:r>
            </a:p>
            <a:p>
              <a:r>
                <a:rPr lang="en-US" sz="2400" dirty="0" smtClean="0"/>
                <a:t>----&gt;</a:t>
              </a:r>
              <a:r>
                <a:rPr lang="en-US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Axion</a:t>
              </a:r>
              <a:endPara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buFont typeface="Arial" pitchFamily="34" charset="0"/>
                <a:buChar char="•"/>
              </a:pPr>
              <a:r>
                <a:rPr lang="en-US" sz="2400" dirty="0" smtClean="0"/>
                <a:t>Good Theoretical Solution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2400" dirty="0" smtClean="0"/>
                <a:t>Good dark matter candidate</a:t>
              </a:r>
            </a:p>
            <a:p>
              <a:r>
                <a:rPr lang="en-US" sz="2400" dirty="0" smtClean="0"/>
                <a:t> </a:t>
              </a:r>
              <a:endParaRPr lang="en-US" sz="2400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5117" y="4777403"/>
              <a:ext cx="3361765" cy="762000"/>
            </a:xfrm>
            <a:prstGeom prst="rect">
              <a:avLst/>
            </a:prstGeom>
          </p:spPr>
        </p:pic>
        <p:sp>
          <p:nvSpPr>
            <p:cNvPr id="5" name="Rounded Rectangle 4"/>
            <p:cNvSpPr/>
            <p:nvPr/>
          </p:nvSpPr>
          <p:spPr>
            <a:xfrm>
              <a:off x="228600" y="1676400"/>
              <a:ext cx="4114800" cy="4495800"/>
            </a:xfrm>
            <a:prstGeom prst="round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93343" y="1650194"/>
            <a:ext cx="4114800" cy="4495800"/>
            <a:chOff x="228600" y="1676400"/>
            <a:chExt cx="4114800" cy="4495800"/>
          </a:xfrm>
        </p:grpSpPr>
        <p:sp>
          <p:nvSpPr>
            <p:cNvPr id="13" name="TextBox 12"/>
            <p:cNvSpPr txBox="1"/>
            <p:nvPr/>
          </p:nvSpPr>
          <p:spPr>
            <a:xfrm>
              <a:off x="340057" y="2266307"/>
              <a:ext cx="3867752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zh-CN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WIMP</a:t>
              </a:r>
            </a:p>
            <a:p>
              <a:endPara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342900" indent="-342900" algn="l">
                <a:buFont typeface="Wingdings" charset="2"/>
                <a:buChar char="Ø"/>
              </a:pPr>
              <a:r>
                <a:rPr lang="en-US" altLang="zh-CN" sz="2400" dirty="0" smtClean="0"/>
                <a:t>May</a:t>
              </a:r>
              <a:r>
                <a:rPr lang="zh-CN" altLang="en-US" sz="2400" dirty="0" smtClean="0"/>
                <a:t> </a:t>
              </a:r>
              <a:r>
                <a:rPr lang="en-US" altLang="zh-CN" sz="2400" dirty="0" smtClean="0"/>
                <a:t>freeze</a:t>
              </a:r>
              <a:r>
                <a:rPr lang="zh-CN" altLang="en-US" sz="2400" dirty="0" smtClean="0"/>
                <a:t> </a:t>
              </a:r>
              <a:r>
                <a:rPr lang="en-US" altLang="zh-CN" sz="2400" dirty="0" smtClean="0"/>
                <a:t>out</a:t>
              </a:r>
              <a:r>
                <a:rPr lang="zh-CN" altLang="en-US" sz="2400" dirty="0" smtClean="0"/>
                <a:t> </a:t>
              </a:r>
              <a:r>
                <a:rPr lang="en-US" altLang="zh-CN" sz="2400" dirty="0" smtClean="0"/>
                <a:t>early</a:t>
              </a:r>
              <a:r>
                <a:rPr lang="zh-CN" altLang="en-US" sz="2400" dirty="0" smtClean="0"/>
                <a:t> </a:t>
              </a:r>
              <a:r>
                <a:rPr lang="en-US" altLang="zh-CN" sz="2400" dirty="0" smtClean="0"/>
                <a:t>as</a:t>
              </a:r>
              <a:r>
                <a:rPr lang="zh-CN" altLang="en-US" sz="2400" dirty="0" smtClean="0"/>
                <a:t> </a:t>
              </a:r>
              <a:r>
                <a:rPr lang="en-US" altLang="zh-CN" sz="2400" dirty="0" smtClean="0"/>
                <a:t>universe</a:t>
              </a:r>
              <a:r>
                <a:rPr lang="zh-CN" altLang="en-US" sz="2400" dirty="0" smtClean="0"/>
                <a:t> </a:t>
              </a:r>
              <a:r>
                <a:rPr lang="en-US" altLang="zh-CN" sz="2400" dirty="0" smtClean="0"/>
                <a:t>cooling</a:t>
              </a:r>
              <a:r>
                <a:rPr lang="zh-CN" altLang="en-US" sz="2400" dirty="0" smtClean="0"/>
                <a:t> </a:t>
              </a:r>
              <a:r>
                <a:rPr lang="en-US" altLang="zh-CN" sz="2400" dirty="0" smtClean="0"/>
                <a:t>down</a:t>
              </a:r>
              <a:endParaRPr lang="en-US" sz="2400" dirty="0" smtClean="0"/>
            </a:p>
            <a:p>
              <a:pPr marL="342900" indent="-342900" algn="l">
                <a:buFont typeface="Wingdings" charset="2"/>
                <a:buChar char="Ø"/>
              </a:pPr>
              <a:r>
                <a:rPr lang="en-US" altLang="zh-CN" sz="2400" dirty="0" smtClean="0"/>
                <a:t>Extremely</a:t>
              </a:r>
              <a:r>
                <a:rPr lang="zh-CN" altLang="en-US" sz="2400" dirty="0" smtClean="0"/>
                <a:t> </a:t>
              </a:r>
              <a:r>
                <a:rPr lang="en-US" altLang="zh-CN" sz="2400" dirty="0" smtClean="0"/>
                <a:t>small</a:t>
              </a:r>
              <a:r>
                <a:rPr lang="zh-CN" altLang="en-US" sz="2400" dirty="0" smtClean="0"/>
                <a:t> </a:t>
              </a:r>
              <a:r>
                <a:rPr lang="en-US" altLang="zh-CN" sz="2400" dirty="0" smtClean="0"/>
                <a:t>CS</a:t>
              </a:r>
              <a:r>
                <a:rPr lang="zh-CN" altLang="en-US" sz="2400" dirty="0" smtClean="0"/>
                <a:t> </a:t>
              </a:r>
              <a:r>
                <a:rPr lang="en-US" altLang="zh-CN" sz="2400" dirty="0" smtClean="0"/>
                <a:t>with</a:t>
              </a:r>
              <a:r>
                <a:rPr lang="zh-CN" altLang="en-US" sz="2400" dirty="0" smtClean="0"/>
                <a:t> </a:t>
              </a:r>
              <a:r>
                <a:rPr lang="en-US" altLang="zh-CN" sz="2400" dirty="0" smtClean="0"/>
                <a:t>normal</a:t>
              </a:r>
              <a:r>
                <a:rPr lang="zh-CN" altLang="en-US" sz="2400" dirty="0" smtClean="0"/>
                <a:t> </a:t>
              </a:r>
              <a:r>
                <a:rPr lang="en-US" altLang="zh-CN" sz="2400" dirty="0" smtClean="0"/>
                <a:t>matter</a:t>
              </a:r>
            </a:p>
            <a:p>
              <a:pPr marL="342900" indent="-342900" algn="l">
                <a:buFont typeface="Wingdings" charset="2"/>
                <a:buChar char="Ø"/>
              </a:pPr>
              <a:r>
                <a:rPr lang="en-US" altLang="zh-CN" sz="2400" dirty="0" smtClean="0"/>
                <a:t>Spin-Dependent</a:t>
              </a:r>
              <a:r>
                <a:rPr lang="zh-CN" altLang="en-US" sz="2400" dirty="0" smtClean="0"/>
                <a:t> </a:t>
              </a:r>
              <a:r>
                <a:rPr lang="en-US" altLang="zh-CN" sz="2400" dirty="0" smtClean="0"/>
                <a:t>or</a:t>
              </a:r>
              <a:r>
                <a:rPr lang="zh-CN" altLang="en-US" sz="2400" dirty="0" smtClean="0"/>
                <a:t> </a:t>
              </a:r>
              <a:r>
                <a:rPr lang="en-US" altLang="zh-CN" sz="2400" dirty="0" smtClean="0"/>
                <a:t>not?</a:t>
              </a:r>
            </a:p>
            <a:p>
              <a:pPr marL="342900" indent="-342900" algn="l">
                <a:buFont typeface="Wingdings" charset="2"/>
                <a:buChar char="Ø"/>
              </a:pPr>
              <a:endParaRPr lang="en-US" sz="2400" dirty="0" smtClean="0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28600" y="1676400"/>
              <a:ext cx="4114800" cy="4495800"/>
            </a:xfrm>
            <a:prstGeom prst="round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988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Changbo Fu @9th-HPCOP</a:t>
            </a:r>
            <a:endParaRPr lang="en-US" altLang="zh-CN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4000" b="1" dirty="0"/>
              <a:t>China </a:t>
            </a:r>
            <a:r>
              <a:rPr lang="en-US" altLang="zh-CN" sz="4000" b="1" dirty="0" err="1" smtClean="0"/>
              <a:t>JinPing</a:t>
            </a:r>
            <a:r>
              <a:rPr lang="en-US" altLang="zh-CN" sz="4000" b="1" dirty="0" smtClean="0"/>
              <a:t> </a:t>
            </a:r>
            <a:r>
              <a:rPr lang="en-US" altLang="zh-CN" sz="4000" b="1" dirty="0"/>
              <a:t>Underground </a:t>
            </a:r>
            <a:r>
              <a:rPr lang="en-US" altLang="zh-CN" sz="4000" b="1" dirty="0" smtClean="0"/>
              <a:t>Laboratory (CJPL-I)</a:t>
            </a:r>
            <a:endParaRPr lang="en-US" altLang="zh-CN" sz="3600" b="1" dirty="0"/>
          </a:p>
        </p:txBody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137" y="4114800"/>
            <a:ext cx="4353471" cy="246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/>
          <a:stretch>
            <a:fillRect/>
          </a:stretch>
        </p:blipFill>
        <p:spPr bwMode="auto">
          <a:xfrm>
            <a:off x="4402137" y="1487487"/>
            <a:ext cx="440055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15"/>
          <p:cNvCxnSpPr/>
          <p:nvPr/>
        </p:nvCxnSpPr>
        <p:spPr>
          <a:xfrm>
            <a:off x="5773737" y="2025650"/>
            <a:ext cx="76200" cy="1050925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6"/>
          <p:cNvSpPr txBox="1">
            <a:spLocks noChangeArrowheads="1"/>
          </p:cNvSpPr>
          <p:nvPr/>
        </p:nvSpPr>
        <p:spPr bwMode="auto">
          <a:xfrm>
            <a:off x="6159500" y="2625725"/>
            <a:ext cx="769937" cy="36830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en-US" altLang="zh-CN" b="1" dirty="0" smtClean="0">
                <a:solidFill>
                  <a:schemeClr val="bg1"/>
                </a:solidFill>
                <a:latin typeface="+mj-ea"/>
                <a:ea typeface="+mj-ea"/>
              </a:rPr>
              <a:t>2400m</a:t>
            </a:r>
            <a:endParaRPr lang="en-US" altLang="en-US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 rot="840000">
            <a:off x="6216650" y="3279775"/>
            <a:ext cx="83185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zh-CN" sz="1662" dirty="0" smtClean="0">
                <a:solidFill>
                  <a:schemeClr val="bg1"/>
                </a:solidFill>
                <a:latin typeface="Tahoma" panose="020B0604030504040204" pitchFamily="34" charset="0"/>
              </a:rPr>
              <a:t>8000m</a:t>
            </a:r>
            <a:endParaRPr lang="zh-CN" altLang="en-US" sz="1662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12" name="矩形 9"/>
          <p:cNvSpPr>
            <a:spLocks noChangeArrowheads="1"/>
          </p:cNvSpPr>
          <p:nvPr/>
        </p:nvSpPr>
        <p:spPr bwMode="auto">
          <a:xfrm>
            <a:off x="6442075" y="2203450"/>
            <a:ext cx="823912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 b="1">
                <a:solidFill>
                  <a:srgbClr val="FFFF00"/>
                </a:solidFill>
                <a:latin typeface="黑体" charset="-122"/>
                <a:ea typeface="华文仿宋" charset="-122"/>
              </a:rPr>
              <a:t>锦屏山</a:t>
            </a:r>
            <a:endParaRPr lang="zh-CN" altLang="en-US" sz="1600">
              <a:solidFill>
                <a:srgbClr val="FFFF00"/>
              </a:solidFill>
              <a:latin typeface="Tahoma" charset="0"/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1487487"/>
            <a:ext cx="3941762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2"/>
          <p:cNvSpPr>
            <a:spLocks noChangeArrowheads="1"/>
          </p:cNvSpPr>
          <p:nvPr/>
        </p:nvSpPr>
        <p:spPr bwMode="auto">
          <a:xfrm>
            <a:off x="95250" y="1589087"/>
            <a:ext cx="4429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="1">
                <a:solidFill>
                  <a:srgbClr val="1908B8"/>
                </a:solidFill>
              </a:rPr>
              <a:t>Deepest in the world ( 1µ/week/m</a:t>
            </a:r>
            <a:r>
              <a:rPr lang="en-US" altLang="zh-CN" sz="1800" b="1" baseline="30000">
                <a:solidFill>
                  <a:srgbClr val="1908B8"/>
                </a:solidFill>
              </a:rPr>
              <a:t>2</a:t>
            </a:r>
            <a:r>
              <a:rPr lang="en-US" altLang="zh-CN" sz="1800" b="1">
                <a:solidFill>
                  <a:srgbClr val="1908B8"/>
                </a:solidFill>
              </a:rPr>
              <a:t>) </a:t>
            </a:r>
            <a:br>
              <a:rPr lang="en-US" altLang="zh-CN" sz="1800" b="1">
                <a:solidFill>
                  <a:srgbClr val="1908B8"/>
                </a:solidFill>
              </a:rPr>
            </a:br>
            <a:r>
              <a:rPr lang="en-US" altLang="zh-CN" sz="1800" b="1">
                <a:solidFill>
                  <a:srgbClr val="1908B8"/>
                </a:solidFill>
              </a:rPr>
              <a:t>and Horizontal access!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4495800"/>
            <a:ext cx="4030176" cy="1707105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2362200" y="3076575"/>
            <a:ext cx="228600" cy="10774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3FAEE1-48F5-4D69-BDD0-B496C360245A}" type="slidenum">
              <a:rPr lang="en-US" altLang="zh-CN" smtClean="0"/>
              <a:pPr>
                <a:defRPr/>
              </a:pPr>
              <a:t>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2780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04" y="1524000"/>
            <a:ext cx="8077200" cy="46269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CJPL-I  </a:t>
            </a:r>
            <a:r>
              <a:rPr lang="en-US" dirty="0" smtClean="0">
                <a:sym typeface="Wingdings"/>
              </a:rPr>
              <a:t>  CJPL-II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Changbo Fu @9th-HPCOP</a:t>
            </a:r>
            <a:endParaRPr lang="en-US" altLang="zh-CN" dirty="0"/>
          </a:p>
        </p:txBody>
      </p:sp>
      <p:sp>
        <p:nvSpPr>
          <p:cNvPr id="6" name="Oval 5"/>
          <p:cNvSpPr/>
          <p:nvPr/>
        </p:nvSpPr>
        <p:spPr>
          <a:xfrm rot="21050779">
            <a:off x="6326119" y="4024849"/>
            <a:ext cx="1230485" cy="742131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20916517">
            <a:off x="6057542" y="4630581"/>
            <a:ext cx="2031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Exp. Halls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20211392">
            <a:off x="2428207" y="3279872"/>
            <a:ext cx="205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dirty="0" smtClean="0">
                <a:solidFill>
                  <a:srgbClr val="C00000"/>
                </a:solidFill>
              </a:rPr>
              <a:t>Headrace</a:t>
            </a:r>
            <a:r>
              <a:rPr lang="zh-CN" altLang="en-US" sz="1800" dirty="0" smtClean="0">
                <a:solidFill>
                  <a:srgbClr val="C00000"/>
                </a:solidFill>
              </a:rPr>
              <a:t> </a:t>
            </a:r>
            <a:r>
              <a:rPr lang="en-US" altLang="zh-CN" sz="1800" dirty="0" smtClean="0">
                <a:solidFill>
                  <a:srgbClr val="C00000"/>
                </a:solidFill>
              </a:rPr>
              <a:t>Tunnels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9964380">
            <a:off x="2664732" y="3983419"/>
            <a:ext cx="185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smtClean="0">
                <a:solidFill>
                  <a:srgbClr val="92D050"/>
                </a:solidFill>
              </a:rPr>
              <a:t>Traffic</a:t>
            </a:r>
            <a:r>
              <a:rPr lang="zh-CN" altLang="en-US" sz="2000" dirty="0" smtClean="0">
                <a:solidFill>
                  <a:srgbClr val="92D050"/>
                </a:solidFill>
              </a:rPr>
              <a:t> </a:t>
            </a:r>
            <a:r>
              <a:rPr lang="en-US" altLang="zh-CN" sz="2000" dirty="0" smtClean="0">
                <a:solidFill>
                  <a:srgbClr val="92D050"/>
                </a:solidFill>
              </a:rPr>
              <a:t>Tunnels</a:t>
            </a:r>
            <a:endParaRPr lang="en-US" sz="2000" dirty="0">
              <a:solidFill>
                <a:srgbClr val="92D05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3FAEE1-48F5-4D69-BDD0-B496C360245A}" type="slidenum">
              <a:rPr lang="en-US" altLang="zh-CN" smtClean="0"/>
              <a:pPr>
                <a:defRPr/>
              </a:pPr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6222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err="1" smtClean="0"/>
              <a:t>PandaX</a:t>
            </a:r>
            <a:r>
              <a:rPr lang="en-US" altLang="zh-CN" dirty="0" smtClean="0"/>
              <a:t>: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Dual-phase </a:t>
            </a:r>
            <a:r>
              <a:rPr lang="en-US" altLang="zh-CN" dirty="0" err="1" smtClean="0"/>
              <a:t>Xe</a:t>
            </a:r>
            <a:r>
              <a:rPr lang="en-US" altLang="zh-CN" dirty="0" smtClean="0"/>
              <a:t> </a:t>
            </a:r>
            <a:r>
              <a:rPr lang="en-US" altLang="zh-CN" dirty="0"/>
              <a:t>TPC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Changbo Fu @9th-HPCOP</a:t>
            </a:r>
            <a:endParaRPr lang="en-US" altLang="zh-CN" dirty="0"/>
          </a:p>
        </p:txBody>
      </p:sp>
      <p:pic>
        <p:nvPicPr>
          <p:cNvPr id="10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093" y="1586480"/>
            <a:ext cx="531850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3FAEE1-48F5-4D69-BDD0-B496C360245A}" type="slidenum">
              <a:rPr lang="en-US" altLang="zh-CN" smtClean="0"/>
              <a:pPr>
                <a:defRPr/>
              </a:pPr>
              <a:t>7</a:t>
            </a:fld>
            <a:endParaRPr lang="en-US" altLang="zh-CN"/>
          </a:p>
        </p:txBody>
      </p:sp>
      <p:sp>
        <p:nvSpPr>
          <p:cNvPr id="5" name="TextBox 4"/>
          <p:cNvSpPr txBox="1"/>
          <p:nvPr/>
        </p:nvSpPr>
        <p:spPr>
          <a:xfrm>
            <a:off x="2496461" y="4154828"/>
            <a:ext cx="486735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 charset="0"/>
              <a:buChar char="•"/>
            </a:pPr>
            <a:endParaRPr lang="is-IS" sz="2000" dirty="0"/>
          </a:p>
          <a:p>
            <a:pPr marL="342900" indent="-342900" algn="l">
              <a:buFont typeface="Wingdings" charset="2"/>
              <a:buChar char="Ø"/>
            </a:pPr>
            <a:r>
              <a:rPr lang="en-US" altLang="zh-CN" sz="2000" b="1" dirty="0" smtClean="0">
                <a:solidFill>
                  <a:srgbClr val="FF0000"/>
                </a:solidFill>
              </a:rPr>
              <a:t>Energy</a:t>
            </a:r>
            <a:r>
              <a:rPr lang="en-US" altLang="zh-CN" sz="2000" dirty="0" smtClean="0"/>
              <a:t>: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Photon(S1)+e(S2)</a:t>
            </a:r>
          </a:p>
          <a:p>
            <a:pPr marL="342900" indent="-342900" algn="l">
              <a:buFont typeface="Wingdings" charset="2"/>
              <a:buChar char="Ø"/>
            </a:pPr>
            <a:r>
              <a:rPr lang="en-US" altLang="zh-CN" sz="2000" b="1" dirty="0" smtClean="0">
                <a:solidFill>
                  <a:srgbClr val="FF0000"/>
                </a:solidFill>
              </a:rPr>
              <a:t>Position</a:t>
            </a:r>
            <a:r>
              <a:rPr lang="en-US" altLang="zh-CN" sz="2000" dirty="0" smtClean="0"/>
              <a:t>: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XYZ(light</a:t>
            </a:r>
            <a:r>
              <a:rPr lang="zh-CN" altLang="en-US" sz="2000" dirty="0" smtClean="0"/>
              <a:t> </a:t>
            </a:r>
            <a:r>
              <a:rPr lang="en-US" altLang="zh-CN" sz="2000" dirty="0" err="1" smtClean="0"/>
              <a:t>pattern+TOF</a:t>
            </a:r>
            <a:r>
              <a:rPr lang="en-US" altLang="zh-CN" sz="2000" dirty="0" smtClean="0"/>
              <a:t>)</a:t>
            </a:r>
          </a:p>
          <a:p>
            <a:pPr marL="342900" indent="-342900" algn="l">
              <a:buFont typeface="Wingdings" charset="2"/>
              <a:buChar char="Ø"/>
            </a:pPr>
            <a:r>
              <a:rPr lang="en-US" sz="2000" b="1" dirty="0" smtClean="0">
                <a:solidFill>
                  <a:srgbClr val="FF0000"/>
                </a:solidFill>
              </a:rPr>
              <a:t>PID</a:t>
            </a:r>
            <a:r>
              <a:rPr lang="en-US" sz="2000" dirty="0" smtClean="0"/>
              <a:t>: S1/S2</a:t>
            </a:r>
          </a:p>
          <a:p>
            <a:pPr marL="800100" lvl="1" indent="-342900" algn="l">
              <a:buFont typeface="Arial" charset="0"/>
              <a:buChar char="•"/>
            </a:pPr>
            <a:r>
              <a:rPr lang="en-US" altLang="zh-CN" sz="2000" dirty="0">
                <a:solidFill>
                  <a:srgbClr val="2136EC"/>
                </a:solidFill>
              </a:rPr>
              <a:t>ER</a:t>
            </a:r>
            <a:r>
              <a:rPr lang="en-US" altLang="zh-CN" sz="2000" dirty="0"/>
              <a:t>:</a:t>
            </a:r>
            <a:r>
              <a:rPr lang="zh-CN" altLang="en-US" sz="2000" dirty="0"/>
              <a:t> </a:t>
            </a:r>
            <a:r>
              <a:rPr lang="en-US" altLang="zh-CN" sz="2000" dirty="0"/>
              <a:t>photon,</a:t>
            </a:r>
            <a:r>
              <a:rPr lang="zh-CN" altLang="en-US" sz="2000" dirty="0"/>
              <a:t> </a:t>
            </a:r>
            <a:r>
              <a:rPr lang="en-US" altLang="zh-CN" sz="2000" dirty="0" err="1"/>
              <a:t>Axion</a:t>
            </a:r>
            <a:r>
              <a:rPr lang="en-US" altLang="zh-CN" sz="2000" dirty="0"/>
              <a:t>,</a:t>
            </a:r>
            <a:r>
              <a:rPr lang="zh-CN" altLang="en-US" sz="2000" dirty="0"/>
              <a:t> </a:t>
            </a:r>
            <a:r>
              <a:rPr lang="en-US" altLang="zh-CN" sz="2000" dirty="0"/>
              <a:t>Dark</a:t>
            </a:r>
            <a:r>
              <a:rPr lang="zh-CN" altLang="en-US" sz="2000" dirty="0"/>
              <a:t> </a:t>
            </a:r>
            <a:r>
              <a:rPr lang="en-US" altLang="zh-CN" sz="2000" dirty="0"/>
              <a:t>Photon</a:t>
            </a:r>
            <a:r>
              <a:rPr lang="is-IS" altLang="zh-CN" sz="2000" dirty="0" smtClean="0"/>
              <a:t>…</a:t>
            </a:r>
            <a:endParaRPr lang="is-IS" altLang="zh-CN" sz="2000" dirty="0"/>
          </a:p>
          <a:p>
            <a:pPr marL="800100" lvl="1" indent="-342900" algn="l">
              <a:buFont typeface="Arial" charset="0"/>
              <a:buChar char="•"/>
            </a:pPr>
            <a:r>
              <a:rPr lang="en-US" altLang="zh-CN" sz="2000" b="1" dirty="0">
                <a:solidFill>
                  <a:srgbClr val="2136EC"/>
                </a:solidFill>
              </a:rPr>
              <a:t>NR</a:t>
            </a:r>
            <a:r>
              <a:rPr lang="en-US" altLang="zh-CN" sz="2000" dirty="0"/>
              <a:t>:</a:t>
            </a:r>
            <a:r>
              <a:rPr lang="zh-CN" altLang="en-US" sz="2000" dirty="0"/>
              <a:t> </a:t>
            </a:r>
            <a:r>
              <a:rPr lang="en-US" altLang="zh-CN" sz="2000" dirty="0"/>
              <a:t>neutron,</a:t>
            </a:r>
            <a:r>
              <a:rPr lang="zh-CN" altLang="en-US" sz="2000" dirty="0"/>
              <a:t> </a:t>
            </a:r>
            <a:r>
              <a:rPr lang="en-US" altLang="zh-CN" sz="2000" dirty="0"/>
              <a:t>WIMP,</a:t>
            </a:r>
            <a:r>
              <a:rPr lang="zh-CN" altLang="en-US" sz="2000" dirty="0"/>
              <a:t> </a:t>
            </a:r>
            <a:r>
              <a:rPr lang="is-IS" altLang="zh-CN" sz="2000" dirty="0"/>
              <a:t>…</a:t>
            </a:r>
          </a:p>
          <a:p>
            <a:pPr marL="800100" lvl="1" indent="-342900" algn="l">
              <a:buFont typeface="Arial" charset="0"/>
              <a:buChar char="•"/>
            </a:pPr>
            <a:endParaRPr lang="en-US" sz="20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6390461" y="2109221"/>
            <a:ext cx="1229539" cy="1014979"/>
            <a:chOff x="6172200" y="2057401"/>
            <a:chExt cx="1229539" cy="101497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931781" y="2297820"/>
              <a:ext cx="1014979" cy="534141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/>
            <p:nvPr/>
          </p:nvCxnSpPr>
          <p:spPr>
            <a:xfrm>
              <a:off x="6781800" y="2209802"/>
              <a:ext cx="0" cy="76200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6858000" y="2357737"/>
              <a:ext cx="5437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/>
                <a:t>dT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59741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PandaX</a:t>
            </a:r>
            <a:r>
              <a:rPr lang="en-US" altLang="zh-CN" dirty="0" smtClean="0"/>
              <a:t> @ CJPL-I&amp;II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altLang="zh-CN" smtClean="0">
                <a:solidFill>
                  <a:srgbClr val="D6ECFF"/>
                </a:solidFill>
              </a:rPr>
              <a:pPr/>
              <a:t>8</a:t>
            </a:fld>
            <a:endParaRPr lang="en-US" altLang="en-US">
              <a:solidFill>
                <a:srgbClr val="D6ECFF"/>
              </a:solidFill>
            </a:endParaRP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609600" y="1490662"/>
            <a:ext cx="8107362" cy="3538538"/>
            <a:chOff x="636129" y="1172758"/>
            <a:chExt cx="8107821" cy="3539226"/>
          </a:xfrm>
        </p:grpSpPr>
        <p:pic>
          <p:nvPicPr>
            <p:cNvPr id="8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8338" y="1579735"/>
              <a:ext cx="1234585" cy="1494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6"/>
            <p:cNvSpPr txBox="1">
              <a:spLocks noChangeArrowheads="1"/>
            </p:cNvSpPr>
            <p:nvPr/>
          </p:nvSpPr>
          <p:spPr bwMode="auto">
            <a:xfrm>
              <a:off x="636129" y="3234344"/>
              <a:ext cx="1964172" cy="1477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 b="1">
                  <a:solidFill>
                    <a:srgbClr val="FF0066"/>
                  </a:solidFill>
                  <a:latin typeface="Franklin Gothic Book" panose="020B0503020102020204" pitchFamily="34" charset="0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PandaX-I: </a:t>
              </a:r>
              <a:r>
                <a:rPr lang="en-US" altLang="zh-CN" sz="1800" b="1">
                  <a:latin typeface="Franklin Gothic Book" panose="020B0503020102020204" pitchFamily="34" charset="0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120 kg DM experiment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 b="1">
                  <a:solidFill>
                    <a:srgbClr val="FF0066"/>
                  </a:solidFill>
                  <a:latin typeface="Franklin Gothic Book" panose="020B0503020102020204" pitchFamily="34" charset="0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2009-2014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zh-CN" sz="1800">
                <a:latin typeface="Franklin Gothic Book" panose="020B05030201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zh-CN" sz="1800">
                <a:latin typeface="Franklin Gothic Book" panose="020B05030201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  <p:sp>
          <p:nvSpPr>
            <p:cNvPr id="10" name="TextBox 7"/>
            <p:cNvSpPr txBox="1">
              <a:spLocks noChangeArrowheads="1"/>
            </p:cNvSpPr>
            <p:nvPr/>
          </p:nvSpPr>
          <p:spPr bwMode="auto">
            <a:xfrm>
              <a:off x="2854630" y="3230324"/>
              <a:ext cx="1967534" cy="1200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 b="1" dirty="0" err="1">
                  <a:solidFill>
                    <a:srgbClr val="FF0066"/>
                  </a:solidFill>
                  <a:latin typeface="Franklin Gothic Book" panose="020B0503020102020204" pitchFamily="34" charset="0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PandaX</a:t>
              </a:r>
              <a:r>
                <a:rPr lang="en-US" altLang="zh-CN" sz="1800" b="1" dirty="0">
                  <a:solidFill>
                    <a:srgbClr val="FF0066"/>
                  </a:solidFill>
                  <a:latin typeface="Franklin Gothic Book" panose="020B0503020102020204" pitchFamily="34" charset="0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-II: </a:t>
              </a:r>
              <a:r>
                <a:rPr lang="en-US" altLang="zh-CN" sz="1800" b="1" dirty="0">
                  <a:latin typeface="Franklin Gothic Book" panose="020B0503020102020204" pitchFamily="34" charset="0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500 kg DM experiment 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 b="1" dirty="0" smtClean="0">
                  <a:solidFill>
                    <a:srgbClr val="FF0066"/>
                  </a:solidFill>
                  <a:latin typeface="Franklin Gothic Book" panose="020B0503020102020204" pitchFamily="34" charset="0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2014-2018</a:t>
              </a:r>
              <a:endParaRPr lang="en-US" altLang="zh-CN" sz="1800" b="1" dirty="0">
                <a:solidFill>
                  <a:srgbClr val="FF0066"/>
                </a:solidFill>
                <a:latin typeface="Franklin Gothic Book" panose="020B05030201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zh-CN" sz="1800" dirty="0">
                <a:latin typeface="Franklin Gothic Book" panose="020B05030201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  <p:sp>
          <p:nvSpPr>
            <p:cNvPr id="11" name="TextBox 9"/>
            <p:cNvSpPr txBox="1">
              <a:spLocks noChangeArrowheads="1"/>
            </p:cNvSpPr>
            <p:nvPr/>
          </p:nvSpPr>
          <p:spPr bwMode="auto">
            <a:xfrm>
              <a:off x="6539097" y="3230323"/>
              <a:ext cx="2204853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 b="1" dirty="0" err="1">
                  <a:solidFill>
                    <a:srgbClr val="FF0066"/>
                  </a:solidFill>
                  <a:latin typeface="Franklin Gothic Book" panose="020B0503020102020204" pitchFamily="34" charset="0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PandaX</a:t>
              </a:r>
              <a:r>
                <a:rPr lang="en-US" altLang="zh-CN" sz="1800" b="1" dirty="0">
                  <a:solidFill>
                    <a:srgbClr val="FF0066"/>
                  </a:solidFill>
                  <a:latin typeface="Franklin Gothic Book" panose="020B0503020102020204" pitchFamily="34" charset="0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-III: </a:t>
              </a:r>
              <a:r>
                <a:rPr lang="en-US" altLang="zh-CN" sz="1800" b="1" dirty="0">
                  <a:latin typeface="Franklin Gothic Book" panose="020B0503020102020204" pitchFamily="34" charset="0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200 kg to 1 ton HP gas </a:t>
              </a:r>
              <a:r>
                <a:rPr lang="en-US" altLang="zh-CN" sz="1800" b="1" baseline="30000" dirty="0">
                  <a:latin typeface="Franklin Gothic Book" panose="020B0503020102020204" pitchFamily="34" charset="0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136</a:t>
              </a:r>
              <a:r>
                <a:rPr lang="en-US" altLang="zh-CN" sz="1800" b="1" dirty="0">
                  <a:latin typeface="Franklin Gothic Book" panose="020B0503020102020204" pitchFamily="34" charset="0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Xe 0vDBD experiment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 b="1" dirty="0" smtClean="0">
                  <a:solidFill>
                    <a:srgbClr val="FF0066"/>
                  </a:solidFill>
                  <a:latin typeface="Franklin Gothic Book" panose="020B0503020102020204" pitchFamily="34" charset="0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Future</a:t>
              </a:r>
              <a:endParaRPr lang="en-US" altLang="zh-CN" sz="1800" b="1" dirty="0">
                <a:solidFill>
                  <a:srgbClr val="FF0066"/>
                </a:solidFill>
                <a:latin typeface="Franklin Gothic Book" panose="020B05030201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zh-CN" sz="1800" dirty="0">
                <a:latin typeface="Franklin Gothic Book" panose="020B05030201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  <p:sp>
          <p:nvSpPr>
            <p:cNvPr id="12" name="TextBox 12"/>
            <p:cNvSpPr txBox="1">
              <a:spLocks noChangeArrowheads="1"/>
            </p:cNvSpPr>
            <p:nvPr/>
          </p:nvSpPr>
          <p:spPr bwMode="auto">
            <a:xfrm>
              <a:off x="4715004" y="3230323"/>
              <a:ext cx="1682623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 b="1" dirty="0" err="1">
                  <a:solidFill>
                    <a:srgbClr val="FF0066"/>
                  </a:solidFill>
                  <a:latin typeface="Franklin Gothic Book" panose="020B0503020102020204" pitchFamily="34" charset="0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PandaX-xT</a:t>
              </a:r>
              <a:r>
                <a:rPr lang="en-US" altLang="zh-CN" sz="1800" b="1" dirty="0">
                  <a:solidFill>
                    <a:srgbClr val="FF0066"/>
                  </a:solidFill>
                  <a:latin typeface="Franklin Gothic Book" panose="020B0503020102020204" pitchFamily="34" charset="0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:   </a:t>
              </a:r>
              <a:r>
                <a:rPr lang="en-US" altLang="zh-CN" sz="1800" b="1" dirty="0">
                  <a:latin typeface="Franklin Gothic Book" panose="020B0503020102020204" pitchFamily="34" charset="0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multi-ton (~4-T) DM experiment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 b="1" dirty="0" smtClean="0">
                  <a:solidFill>
                    <a:srgbClr val="FF0066"/>
                  </a:solidFill>
                  <a:latin typeface="Franklin Gothic Book" panose="020B0503020102020204" pitchFamily="34" charset="0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Future</a:t>
              </a:r>
              <a:endParaRPr lang="en-US" altLang="zh-CN" sz="1800" b="1" dirty="0">
                <a:solidFill>
                  <a:srgbClr val="FF0066"/>
                </a:solidFill>
                <a:latin typeface="Franklin Gothic Book" panose="020B05030201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  <p:pic>
          <p:nvPicPr>
            <p:cNvPr id="13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6913" y="1172758"/>
              <a:ext cx="1758950" cy="2270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图片 4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313" y="1579846"/>
              <a:ext cx="1878012" cy="1471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3825" y="1500471"/>
              <a:ext cx="2114550" cy="1573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381000" y="5487347"/>
            <a:ext cx="8396287" cy="761053"/>
            <a:chOff x="533400" y="5410200"/>
            <a:chExt cx="8396287" cy="761053"/>
          </a:xfrm>
        </p:grpSpPr>
        <p:sp>
          <p:nvSpPr>
            <p:cNvPr id="5" name="Content Placeholder 6"/>
            <p:cNvSpPr txBox="1">
              <a:spLocks/>
            </p:cNvSpPr>
            <p:nvPr/>
          </p:nvSpPr>
          <p:spPr bwMode="auto">
            <a:xfrm>
              <a:off x="533400" y="5638800"/>
              <a:ext cx="8396287" cy="465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2400" b="1" dirty="0">
                  <a:latin typeface="Franklin Gothic Book" panose="020B0503020102020204" pitchFamily="34" charset="0"/>
                </a:rPr>
                <a:t>                        </a:t>
              </a:r>
              <a:r>
                <a:rPr lang="zh-CN" altLang="en-US" sz="2400" b="1" dirty="0">
                  <a:latin typeface="Franklin Gothic Book" panose="020B0503020102020204" pitchFamily="34" charset="0"/>
                </a:rPr>
                <a:t>＝</a:t>
              </a:r>
              <a:r>
                <a:rPr lang="en-US" altLang="zh-CN" sz="2400" b="1" dirty="0">
                  <a:solidFill>
                    <a:srgbClr val="FF0066"/>
                  </a:solidFill>
                  <a:latin typeface="Franklin Gothic Book" panose="020B0503020102020204" pitchFamily="34" charset="0"/>
                </a:rPr>
                <a:t>P</a:t>
              </a:r>
              <a:r>
                <a:rPr lang="en-US" altLang="zh-CN" sz="2400" b="1" dirty="0">
                  <a:latin typeface="Franklin Gothic Book" panose="020B0503020102020204" pitchFamily="34" charset="0"/>
                </a:rPr>
                <a:t>article </a:t>
              </a:r>
              <a:r>
                <a:rPr lang="en-US" altLang="zh-CN" sz="2400" b="1" dirty="0">
                  <a:solidFill>
                    <a:srgbClr val="FF0066"/>
                  </a:solidFill>
                  <a:latin typeface="Franklin Gothic Book" panose="020B0503020102020204" pitchFamily="34" charset="0"/>
                </a:rPr>
                <a:t>and</a:t>
              </a:r>
              <a:r>
                <a:rPr lang="en-US" altLang="zh-CN" sz="2400" b="1" dirty="0">
                  <a:latin typeface="Franklin Gothic Book" panose="020B0503020102020204" pitchFamily="34" charset="0"/>
                </a:rPr>
                <a:t> </a:t>
              </a:r>
              <a:r>
                <a:rPr lang="en-US" altLang="zh-CN" sz="2400" b="1" dirty="0">
                  <a:solidFill>
                    <a:srgbClr val="FF0066"/>
                  </a:solidFill>
                  <a:latin typeface="Franklin Gothic Book" panose="020B0503020102020204" pitchFamily="34" charset="0"/>
                </a:rPr>
                <a:t>A</a:t>
              </a:r>
              <a:r>
                <a:rPr lang="en-US" altLang="zh-CN" sz="2400" b="1" dirty="0">
                  <a:latin typeface="Franklin Gothic Book" panose="020B0503020102020204" pitchFamily="34" charset="0"/>
                </a:rPr>
                <a:t>strophysical </a:t>
              </a:r>
              <a:r>
                <a:rPr lang="en-US" altLang="zh-CN" sz="2400" b="1" dirty="0">
                  <a:solidFill>
                    <a:srgbClr val="FF0066"/>
                  </a:solidFill>
                  <a:latin typeface="Franklin Gothic Book" panose="020B0503020102020204" pitchFamily="34" charset="0"/>
                </a:rPr>
                <a:t>X</a:t>
              </a:r>
              <a:r>
                <a:rPr lang="en-US" altLang="zh-CN" sz="2400" b="1" dirty="0">
                  <a:latin typeface="Franklin Gothic Book" panose="020B0503020102020204" pitchFamily="34" charset="0"/>
                </a:rPr>
                <a:t>enon Experiments</a:t>
              </a:r>
            </a:p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 dirty="0">
                <a:latin typeface="Franklin Gothic Book" panose="020B050302010202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09600" y="5410200"/>
              <a:ext cx="8195928" cy="761053"/>
            </a:xfrm>
            <a:prstGeom prst="rect">
              <a:avLst/>
            </a:prstGeom>
            <a:solidFill>
              <a:srgbClr val="F8CBAD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4212" y="5557483"/>
              <a:ext cx="1804987" cy="520754"/>
            </a:xfrm>
            <a:prstGeom prst="rect">
              <a:avLst/>
            </a:prstGeom>
          </p:spPr>
        </p:pic>
      </p:grpSp>
      <p:sp>
        <p:nvSpPr>
          <p:cNvPr id="19" name="右大括号 18"/>
          <p:cNvSpPr/>
          <p:nvPr/>
        </p:nvSpPr>
        <p:spPr>
          <a:xfrm rot="5400000">
            <a:off x="2597714" y="2900209"/>
            <a:ext cx="285396" cy="366583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右大括号 19"/>
          <p:cNvSpPr/>
          <p:nvPr/>
        </p:nvSpPr>
        <p:spPr>
          <a:xfrm rot="5400000">
            <a:off x="6647867" y="2908428"/>
            <a:ext cx="285396" cy="366583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文本框 20"/>
          <p:cNvSpPr txBox="1"/>
          <p:nvPr/>
        </p:nvSpPr>
        <p:spPr>
          <a:xfrm>
            <a:off x="2376498" y="4882843"/>
            <a:ext cx="727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CJPL-I</a:t>
            </a:r>
            <a:endParaRPr lang="en-US" dirty="0"/>
          </a:p>
        </p:txBody>
      </p:sp>
      <p:sp>
        <p:nvSpPr>
          <p:cNvPr id="22" name="文本框 21"/>
          <p:cNvSpPr txBox="1"/>
          <p:nvPr/>
        </p:nvSpPr>
        <p:spPr>
          <a:xfrm>
            <a:off x="6404997" y="4882843"/>
            <a:ext cx="785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CJPL-II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Changbo Fu @9th-HPCOP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1144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PandaX</a:t>
            </a:r>
            <a:r>
              <a:rPr lang="en-US" altLang="zh-CN" dirty="0" smtClean="0"/>
              <a:t>-II</a:t>
            </a:r>
            <a:r>
              <a:rPr lang="zh-CN" altLang="en-US" dirty="0" smtClean="0"/>
              <a:t> </a:t>
            </a:r>
            <a:r>
              <a:rPr lang="en-US" altLang="zh-CN" dirty="0" smtClean="0"/>
              <a:t>Running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120" y="1371600"/>
            <a:ext cx="8183880" cy="4724400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buSzPct val="68000"/>
              <a:buFont typeface="Wingdings" charset="2"/>
              <a:buChar char="p"/>
            </a:pPr>
            <a:r>
              <a:rPr lang="en-US" altLang="zh-CN" sz="2400" b="1" dirty="0" err="1" smtClean="0">
                <a:solidFill>
                  <a:srgbClr val="0070C0"/>
                </a:solidFill>
              </a:rPr>
              <a:t>Enginnering</a:t>
            </a:r>
            <a:r>
              <a:rPr lang="zh-CN" altLang="en-US" sz="2400" b="1" dirty="0" smtClean="0">
                <a:solidFill>
                  <a:srgbClr val="0070C0"/>
                </a:solidFill>
              </a:rPr>
              <a:t> </a:t>
            </a:r>
            <a:r>
              <a:rPr lang="en-US" altLang="zh-CN" sz="2400" b="1" dirty="0" smtClean="0">
                <a:solidFill>
                  <a:srgbClr val="0070C0"/>
                </a:solidFill>
              </a:rPr>
              <a:t>Running</a:t>
            </a:r>
            <a:r>
              <a:rPr lang="zh-CN" altLang="en-US" sz="2400" b="1" dirty="0" smtClean="0">
                <a:solidFill>
                  <a:srgbClr val="0070C0"/>
                </a:solidFill>
              </a:rPr>
              <a:t>： </a:t>
            </a:r>
            <a:r>
              <a:rPr lang="en-US" altLang="zh-CN" sz="2400" dirty="0" smtClean="0"/>
              <a:t>from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the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beginning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of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2015,</a:t>
            </a:r>
            <a:r>
              <a:rPr lang="zh-CN" altLang="en-US" sz="2400" dirty="0"/>
              <a:t> </a:t>
            </a:r>
            <a:r>
              <a:rPr lang="en-US" altLang="zh-CN" sz="2400" dirty="0" smtClean="0"/>
              <a:t>Fix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various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problems</a:t>
            </a:r>
            <a:endParaRPr lang="en-US" altLang="zh-CN" sz="2400" dirty="0"/>
          </a:p>
          <a:p>
            <a:pPr>
              <a:spcBef>
                <a:spcPct val="0"/>
              </a:spcBef>
              <a:buSzPct val="68000"/>
              <a:buFont typeface="Wingdings" charset="2"/>
              <a:buChar char="p"/>
            </a:pPr>
            <a:endParaRPr lang="en-US" altLang="zh-CN" sz="2400" dirty="0"/>
          </a:p>
          <a:p>
            <a:pPr>
              <a:spcBef>
                <a:spcPct val="0"/>
              </a:spcBef>
              <a:buSzPct val="68000"/>
              <a:buFont typeface="Wingdings" charset="2"/>
              <a:buChar char="p"/>
            </a:pPr>
            <a:r>
              <a:rPr lang="en-US" altLang="zh-CN" sz="2400" b="1" dirty="0" smtClean="0">
                <a:solidFill>
                  <a:srgbClr val="0070C0"/>
                </a:solidFill>
              </a:rPr>
              <a:t>Commissioning</a:t>
            </a:r>
            <a:r>
              <a:rPr lang="zh-CN" altLang="en-US" sz="2400" b="1" dirty="0" smtClean="0">
                <a:solidFill>
                  <a:srgbClr val="0070C0"/>
                </a:solidFill>
              </a:rPr>
              <a:t> </a:t>
            </a:r>
            <a:r>
              <a:rPr lang="en-US" altLang="zh-CN" sz="2400" b="1" dirty="0" smtClean="0">
                <a:solidFill>
                  <a:srgbClr val="0070C0"/>
                </a:solidFill>
              </a:rPr>
              <a:t>Run I(Run8)</a:t>
            </a:r>
            <a:r>
              <a:rPr lang="zh-CN" altLang="en-US" sz="2400" b="1" dirty="0" smtClean="0">
                <a:solidFill>
                  <a:srgbClr val="0070C0"/>
                </a:solidFill>
              </a:rPr>
              <a:t>：</a:t>
            </a:r>
            <a:r>
              <a:rPr lang="en-US" altLang="zh-CN" sz="2400" dirty="0" smtClean="0"/>
              <a:t> 2015.11. 22 </a:t>
            </a:r>
            <a:r>
              <a:rPr lang="en-US" altLang="zh-CN" sz="2400" dirty="0"/>
              <a:t>– </a:t>
            </a:r>
            <a:r>
              <a:rPr lang="en-US" altLang="zh-CN" sz="2400" dirty="0" smtClean="0"/>
              <a:t>12.14 </a:t>
            </a:r>
            <a:r>
              <a:rPr lang="en-US" altLang="zh-CN" sz="2400" dirty="0"/>
              <a:t>(</a:t>
            </a:r>
            <a:r>
              <a:rPr lang="en-US" altLang="zh-CN" sz="2400" b="1" u="sng" dirty="0" smtClean="0">
                <a:solidFill>
                  <a:srgbClr val="FF0000"/>
                </a:solidFill>
              </a:rPr>
              <a:t>19.1</a:t>
            </a:r>
            <a:r>
              <a:rPr lang="en-US" altLang="zh-CN" sz="2400" dirty="0" smtClean="0"/>
              <a:t>days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306kg</a:t>
            </a:r>
            <a:r>
              <a:rPr lang="zh-CN" altLang="en-US" sz="2400" dirty="0"/>
              <a:t>，</a:t>
            </a:r>
            <a:r>
              <a:rPr lang="en-US" altLang="zh-CN" sz="2400" dirty="0" smtClean="0"/>
              <a:t> FV)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with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high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Kr background </a:t>
            </a:r>
            <a:r>
              <a:rPr lang="en-US" altLang="zh-CN" sz="2400" dirty="0"/>
              <a:t>(Phys. Rev. D. 39, 122009 (2016)) </a:t>
            </a:r>
            <a:endParaRPr lang="en-US" altLang="zh-CN" sz="2400" dirty="0" smtClean="0"/>
          </a:p>
          <a:p>
            <a:pPr>
              <a:spcBef>
                <a:spcPct val="0"/>
              </a:spcBef>
              <a:buSzPct val="68000"/>
              <a:buFont typeface="Wingdings" charset="2"/>
              <a:buChar char="p"/>
            </a:pPr>
            <a:endParaRPr lang="en-US" altLang="zh-CN" sz="2400" dirty="0"/>
          </a:p>
          <a:p>
            <a:pPr>
              <a:spcBef>
                <a:spcPct val="0"/>
              </a:spcBef>
              <a:buSzPct val="68000"/>
              <a:buFont typeface="Wingdings" charset="2"/>
              <a:buChar char="p"/>
            </a:pPr>
            <a:r>
              <a:rPr lang="en-US" altLang="zh-CN" sz="2400" b="1" dirty="0">
                <a:solidFill>
                  <a:srgbClr val="0070C0"/>
                </a:solidFill>
              </a:rPr>
              <a:t>Commissioning </a:t>
            </a:r>
            <a:r>
              <a:rPr lang="en-US" altLang="zh-CN" sz="2400" b="1" dirty="0" smtClean="0">
                <a:solidFill>
                  <a:srgbClr val="0070C0"/>
                </a:solidFill>
              </a:rPr>
              <a:t>Run II</a:t>
            </a:r>
            <a:r>
              <a:rPr lang="zh-CN" altLang="en-US" sz="2400" b="1" dirty="0" smtClean="0">
                <a:solidFill>
                  <a:srgbClr val="0070C0"/>
                </a:solidFill>
              </a:rPr>
              <a:t> </a:t>
            </a:r>
            <a:r>
              <a:rPr lang="en-US" altLang="zh-CN" sz="2400" b="1" dirty="0" smtClean="0">
                <a:solidFill>
                  <a:srgbClr val="0070C0"/>
                </a:solidFill>
              </a:rPr>
              <a:t>(Run9)</a:t>
            </a:r>
            <a:r>
              <a:rPr lang="zh-CN" altLang="en-US" sz="2400" b="1" dirty="0" smtClean="0">
                <a:solidFill>
                  <a:srgbClr val="0070C0"/>
                </a:solidFill>
              </a:rPr>
              <a:t>：</a:t>
            </a:r>
            <a:r>
              <a:rPr lang="en-US" altLang="zh-CN" sz="2400" dirty="0" smtClean="0"/>
              <a:t>First Low background Running, re-distillation to remove Kr,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2016.03.09</a:t>
            </a:r>
            <a:r>
              <a:rPr lang="en-US" altLang="zh-CN" sz="2400" dirty="0"/>
              <a:t>-</a:t>
            </a:r>
            <a:r>
              <a:rPr lang="en-US" altLang="zh-CN" sz="2400" dirty="0" smtClean="0"/>
              <a:t>06.30</a:t>
            </a:r>
            <a:r>
              <a:rPr lang="zh-CN" altLang="en-US" sz="2400" dirty="0" smtClean="0"/>
              <a:t> </a:t>
            </a:r>
            <a:r>
              <a:rPr lang="en-US" altLang="zh-CN" sz="2400" b="1" u="sng" dirty="0" smtClean="0">
                <a:solidFill>
                  <a:srgbClr val="FF0000"/>
                </a:solidFill>
              </a:rPr>
              <a:t>(79.6 days)</a:t>
            </a:r>
            <a:r>
              <a:rPr lang="zh-CN" altLang="en-US" sz="2400" b="1" u="sng" dirty="0" smtClean="0">
                <a:solidFill>
                  <a:srgbClr val="FF0000"/>
                </a:solidFill>
              </a:rPr>
              <a:t> </a:t>
            </a:r>
            <a:r>
              <a:rPr lang="cs-CZ" sz="2400" dirty="0" smtClean="0"/>
              <a:t> PhysRevLett.117.121303</a:t>
            </a:r>
          </a:p>
          <a:p>
            <a:pPr>
              <a:spcBef>
                <a:spcPct val="0"/>
              </a:spcBef>
              <a:buSzPct val="68000"/>
              <a:buFont typeface="Wingdings" charset="2"/>
              <a:buChar char="p"/>
            </a:pPr>
            <a:endParaRPr lang="en-US" altLang="zh-CN" sz="2400" dirty="0" smtClean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SzPct val="68000"/>
              <a:buFont typeface="Wingdings" charset="2"/>
              <a:buChar char="p"/>
            </a:pPr>
            <a:r>
              <a:rPr lang="en-US" altLang="zh-CN" sz="2400" b="1" dirty="0" smtClean="0">
                <a:solidFill>
                  <a:srgbClr val="0070C0"/>
                </a:solidFill>
              </a:rPr>
              <a:t>Running Now</a:t>
            </a:r>
            <a:r>
              <a:rPr lang="en-US" altLang="zh-CN" sz="2400" dirty="0" smtClean="0"/>
              <a:t> smoothly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this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moment!</a:t>
            </a:r>
            <a:endParaRPr lang="en-US" altLang="zh-CN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Changbo Fu @9th-HPCOP</a:t>
            </a:r>
            <a:endParaRPr lang="en-US" altLang="zh-C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3FAEE1-48F5-4D69-BDD0-B496C360245A}" type="slidenum">
              <a:rPr lang="en-US" altLang="zh-CN" smtClean="0"/>
              <a:pPr>
                <a:defRPr/>
              </a:pPr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3695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29836</TotalTime>
  <Words>1694</Words>
  <Application>Microsoft Macintosh PowerPoint</Application>
  <PresentationFormat>On-screen Show (4:3)</PresentationFormat>
  <Paragraphs>361</Paragraphs>
  <Slides>37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60" baseType="lpstr">
      <vt:lpstr>Abadi MT Condensed Extra Bold</vt:lpstr>
      <vt:lpstr>AdvOT483a8203</vt:lpstr>
      <vt:lpstr>AdvOTdd3b7348.I+03</vt:lpstr>
      <vt:lpstr>AdvTTbdb21c9e</vt:lpstr>
      <vt:lpstr>Arial Unicode MS</vt:lpstr>
      <vt:lpstr>ArialMT</vt:lpstr>
      <vt:lpstr>Calibri</vt:lpstr>
      <vt:lpstr>CMBX9</vt:lpstr>
      <vt:lpstr>CMR9</vt:lpstr>
      <vt:lpstr>Franklin Gothic Book</vt:lpstr>
      <vt:lpstr>ＭＳ Ｐゴシック</vt:lpstr>
      <vt:lpstr>Symbol</vt:lpstr>
      <vt:lpstr>Tahoma</vt:lpstr>
      <vt:lpstr>Times New Roman</vt:lpstr>
      <vt:lpstr>Verdana</vt:lpstr>
      <vt:lpstr>Wingdings</vt:lpstr>
      <vt:lpstr>Wingdings 2</vt:lpstr>
      <vt:lpstr>华文仿宋</vt:lpstr>
      <vt:lpstr>宋体</vt:lpstr>
      <vt:lpstr>微软雅黑</vt:lpstr>
      <vt:lpstr>黑体</vt:lpstr>
      <vt:lpstr>Arial</vt:lpstr>
      <vt:lpstr>Aspect</vt:lpstr>
      <vt:lpstr>Recent Results of PandaX Dark Matter Searching Experiment </vt:lpstr>
      <vt:lpstr>Outline</vt:lpstr>
      <vt:lpstr>The Mass in Our Universe</vt:lpstr>
      <vt:lpstr>WIMP? Axion? …</vt:lpstr>
      <vt:lpstr>China JinPing Underground Laboratory (CJPL-I)</vt:lpstr>
      <vt:lpstr>From CJPL-I    CJPL-II</vt:lpstr>
      <vt:lpstr>PandaX: a Dual-phase Xe TPC</vt:lpstr>
      <vt:lpstr>PandaX @ CJPL-I&amp;II</vt:lpstr>
      <vt:lpstr>PandaX-II Running History</vt:lpstr>
      <vt:lpstr>PandaX-II,  New Features</vt:lpstr>
      <vt:lpstr>Electron Lifetime</vt:lpstr>
      <vt:lpstr>Calibration Program</vt:lpstr>
      <vt:lpstr>ER cal. w/ CH3T β source</vt:lpstr>
      <vt:lpstr>Nuclear Recoil (NR) calibration</vt:lpstr>
      <vt:lpstr>Radiation Background</vt:lpstr>
      <vt:lpstr>Radioactive background: 85Kr in Xe</vt:lpstr>
      <vt:lpstr>85Kr Indentified by the TPC</vt:lpstr>
      <vt:lpstr>127Xe</vt:lpstr>
      <vt:lpstr>Major Radiation Background</vt:lpstr>
      <vt:lpstr>Final selection cuts</vt:lpstr>
      <vt:lpstr>Final WIMP candidates (run 8&amp;9)</vt:lpstr>
      <vt:lpstr>Searching Results: WIMPs (Spin-Indep.)</vt:lpstr>
      <vt:lpstr>Results: WIMPs (Spin-dep.)</vt:lpstr>
      <vt:lpstr>Data Set for Axion Searching </vt:lpstr>
      <vt:lpstr>Solar Axion Sources</vt:lpstr>
      <vt:lpstr>Searching Results: Solar Axion (Preliminary)</vt:lpstr>
      <vt:lpstr>Galactic ALP Sources</vt:lpstr>
      <vt:lpstr>Searching Results: (Preliminary) Galactic Axion-Like Particles</vt:lpstr>
      <vt:lpstr>PandaX ---- in Future</vt:lpstr>
      <vt:lpstr>The New Exp. Hall, CJPL-II</vt:lpstr>
      <vt:lpstr>PandaX Upgrading</vt:lpstr>
      <vt:lpstr>PandaX-III&amp;IV Modules</vt:lpstr>
      <vt:lpstr>Summary</vt:lpstr>
      <vt:lpstr>PandaX Collaboration </vt:lpstr>
      <vt:lpstr>PowerPoint Presentation</vt:lpstr>
      <vt:lpstr>Extracting Det. Parameters</vt:lpstr>
      <vt:lpstr>PandaX Detector System</vt:lpstr>
    </vt:vector>
  </TitlesOfParts>
  <Company>TAMU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fcb</dc:creator>
  <cp:lastModifiedBy>Microsoft Office User</cp:lastModifiedBy>
  <cp:revision>1383</cp:revision>
  <cp:lastPrinted>2017-05-21T01:05:41Z</cp:lastPrinted>
  <dcterms:created xsi:type="dcterms:W3CDTF">2006-01-13T17:54:07Z</dcterms:created>
  <dcterms:modified xsi:type="dcterms:W3CDTF">2017-07-27T00:24:14Z</dcterms:modified>
</cp:coreProperties>
</file>