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733" r:id="rId1"/>
    <p:sldMasterId id="2147483746" r:id="rId2"/>
    <p:sldMasterId id="2147484675" r:id="rId3"/>
    <p:sldMasterId id="2147485256" r:id="rId4"/>
    <p:sldMasterId id="2147485604" r:id="rId5"/>
    <p:sldMasterId id="2147488859" r:id="rId6"/>
    <p:sldMasterId id="2147488872" r:id="rId7"/>
    <p:sldMasterId id="2147488923" r:id="rId8"/>
    <p:sldMasterId id="2147488935" r:id="rId9"/>
  </p:sldMasterIdLst>
  <p:notesMasterIdLst>
    <p:notesMasterId r:id="rId56"/>
  </p:notesMasterIdLst>
  <p:handoutMasterIdLst>
    <p:handoutMasterId r:id="rId57"/>
  </p:handoutMasterIdLst>
  <p:sldIdLst>
    <p:sldId id="539" r:id="rId10"/>
    <p:sldId id="895" r:id="rId11"/>
    <p:sldId id="1037" r:id="rId12"/>
    <p:sldId id="1038" r:id="rId13"/>
    <p:sldId id="1070" r:id="rId14"/>
    <p:sldId id="1071" r:id="rId15"/>
    <p:sldId id="1072" r:id="rId16"/>
    <p:sldId id="1073" r:id="rId17"/>
    <p:sldId id="1074" r:id="rId18"/>
    <p:sldId id="1075" r:id="rId19"/>
    <p:sldId id="1076" r:id="rId20"/>
    <p:sldId id="1081" r:id="rId21"/>
    <p:sldId id="1082" r:id="rId22"/>
    <p:sldId id="1083" r:id="rId23"/>
    <p:sldId id="1055" r:id="rId24"/>
    <p:sldId id="1084" r:id="rId25"/>
    <p:sldId id="943" r:id="rId26"/>
    <p:sldId id="944" r:id="rId27"/>
    <p:sldId id="1011" r:id="rId28"/>
    <p:sldId id="1062" r:id="rId29"/>
    <p:sldId id="1054" r:id="rId30"/>
    <p:sldId id="996" r:id="rId31"/>
    <p:sldId id="968" r:id="rId32"/>
    <p:sldId id="950" r:id="rId33"/>
    <p:sldId id="952" r:id="rId34"/>
    <p:sldId id="953" r:id="rId35"/>
    <p:sldId id="1033" r:id="rId36"/>
    <p:sldId id="1018" r:id="rId37"/>
    <p:sldId id="1026" r:id="rId38"/>
    <p:sldId id="1027" r:id="rId39"/>
    <p:sldId id="1034" r:id="rId40"/>
    <p:sldId id="1086" r:id="rId41"/>
    <p:sldId id="1087" r:id="rId42"/>
    <p:sldId id="1088" r:id="rId43"/>
    <p:sldId id="1014" r:id="rId44"/>
    <p:sldId id="1024" r:id="rId45"/>
    <p:sldId id="1025" r:id="rId46"/>
    <p:sldId id="1035" r:id="rId47"/>
    <p:sldId id="786" r:id="rId48"/>
    <p:sldId id="680" r:id="rId49"/>
    <p:sldId id="1016" r:id="rId50"/>
    <p:sldId id="1077" r:id="rId51"/>
    <p:sldId id="1078" r:id="rId52"/>
    <p:sldId id="1079" r:id="rId53"/>
    <p:sldId id="1080" r:id="rId54"/>
    <p:sldId id="1085" r:id="rId55"/>
  </p:sldIdLst>
  <p:sldSz cx="9144000" cy="6858000" type="letter"/>
  <p:notesSz cx="6794500" cy="9906000"/>
  <p:custDataLst>
    <p:tags r:id="rId5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1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9900"/>
    <a:srgbClr val="902320"/>
    <a:srgbClr val="FF0000"/>
    <a:srgbClr val="0326BD"/>
    <a:srgbClr val="3333CC"/>
    <a:srgbClr val="B02A30"/>
    <a:srgbClr val="FEFEFE"/>
    <a:srgbClr val="2E3192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01" autoAdjust="0"/>
    <p:restoredTop sz="90234" autoAdjust="0"/>
  </p:normalViewPr>
  <p:slideViewPr>
    <p:cSldViewPr snapToGrid="0">
      <p:cViewPr varScale="1">
        <p:scale>
          <a:sx n="60" d="100"/>
          <a:sy n="60" d="100"/>
        </p:scale>
        <p:origin x="931" y="43"/>
      </p:cViewPr>
      <p:guideLst>
        <p:guide orient="horz" pos="521"/>
        <p:guide pos="288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320"/>
    </p:cViewPr>
  </p:sorterViewPr>
  <p:notesViewPr>
    <p:cSldViewPr snapToGrid="0">
      <p:cViewPr varScale="1">
        <p:scale>
          <a:sx n="85" d="100"/>
          <a:sy n="85" d="100"/>
        </p:scale>
        <p:origin x="-3816" y="-90"/>
      </p:cViewPr>
      <p:guideLst>
        <p:guide orient="horz" pos="3120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2" Type="http://schemas.openxmlformats.org/officeDocument/2006/relationships/image" Target="../media/image108.wmf"/><Relationship Id="rId1" Type="http://schemas.openxmlformats.org/officeDocument/2006/relationships/image" Target="../media/image106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10" Type="http://schemas.openxmlformats.org/officeDocument/2006/relationships/image" Target="../media/image116.wmf"/><Relationship Id="rId4" Type="http://schemas.openxmlformats.org/officeDocument/2006/relationships/image" Target="../media/image110.wmf"/><Relationship Id="rId9" Type="http://schemas.openxmlformats.org/officeDocument/2006/relationships/image" Target="../media/image11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4130" cy="4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0370" y="1"/>
            <a:ext cx="2954130" cy="4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8820"/>
            <a:ext cx="2954130" cy="4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0370" y="9418820"/>
            <a:ext cx="2954130" cy="4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2ED1883-9DC9-48D8-AFA6-9FFA9867A2C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262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99" cy="49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03" y="1"/>
            <a:ext cx="2944899" cy="49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4538"/>
            <a:ext cx="4949825" cy="3713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242" y="4706027"/>
            <a:ext cx="4982018" cy="44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10364"/>
            <a:ext cx="2944899" cy="4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03" y="9410364"/>
            <a:ext cx="2944899" cy="4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3664347-3CE6-40D1-961E-E20C596F637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2015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120F66-6B3C-41B2-83DB-04CA3ED9737A}" type="slidenum">
              <a:rPr lang="ja-JP" altLang="en-US" smtClean="0">
                <a:solidFill>
                  <a:srgbClr val="000000"/>
                </a:solidFill>
                <a:latin typeface="Arial" charset="0"/>
              </a:rPr>
              <a:pPr/>
              <a:t>1</a:t>
            </a:fld>
            <a:endParaRPr lang="en-US" altLang="ja-JP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3162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51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85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922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1CEAF-B06A-4100-94FD-15F15D322CC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26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468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reason for this is that the physical behavior of the Z-boson spectrum near the peak region and below [2, 3] is controlled by multi-parton QCD radiation, which is not well approximated by truncating the QCD perturbation series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any fixed order but rather requires methods to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resum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arbitrarily many parton emissions, viz., scattering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amplitudes with an infinite number of real and virtual insertions of soft gluons.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This can be accomplished in a systematic manner via a generalized form of QCD factorization [4{6] which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now involves quark distribution functions that, unlike the ordinary ones, explicitly depend on transverse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momentum and polarization (TMD pdfs). Such TMD pdfs obey evolution equations [6{8] which generalize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ordinary renormalization-group evolution equations of collinear pdfs.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369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to the polarization</a:t>
            </a:r>
            <a:r>
              <a:rPr lang="en-US" baseline="0" dirty="0" smtClean="0"/>
              <a:t> of the whole nucleon and the individual </a:t>
            </a:r>
            <a:r>
              <a:rPr lang="en-US" baseline="0" dirty="0" err="1" smtClean="0"/>
              <a:t>partons</a:t>
            </a:r>
            <a:r>
              <a:rPr lang="en-US" baseline="0" dirty="0" smtClean="0"/>
              <a:t> inside, different TMDs could be sorted into this table.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7663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6259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010A-B696-4122-8C11-57E32F8B5C77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99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765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0404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Optical pumping, </a:t>
            </a:r>
            <a:r>
              <a:rPr lang="en-US" altLang="zh-TW" dirty="0" err="1" smtClean="0"/>
              <a:t>colling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64347-3CE6-40D1-961E-E20C596F637A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517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5EE1578-93DC-4489-B76C-4132EB7BCE77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485C7F-2BD0-4101-8D5C-20544732330F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6B02D-F58C-4976-BB6D-79D3D457C5B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A6014-DD34-4D7D-8DC6-FDB2E38219F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57361-E799-4A19-A96A-C329CB80CBD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33B6C-577C-4EB1-B8F3-2105432A8F8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14924-49EE-4D76-B80A-55A8794FBC2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7CAA5-23A8-4204-BF6F-8A978BA7F78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5C1D8-F175-485D-B91F-BADEB26E674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893D3-8127-4DB0-832F-134FB09FE03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7168" y="6536200"/>
            <a:ext cx="2133600" cy="2882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9912" y="6536200"/>
            <a:ext cx="1728192" cy="2882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8816" y="6536200"/>
            <a:ext cx="549424" cy="2882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D8E19-AE03-4F01-B6C8-30571983F0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828" y="14776"/>
            <a:ext cx="9053488" cy="564036"/>
          </a:xfrm>
        </p:spPr>
        <p:txBody>
          <a:bodyPr tIns="0" anchor="ctr"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1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E74390B-6BDF-436C-9FBB-0B14A1FC9C79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FD0299-6630-4F88-94B0-5C45ABC88E87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99B708-1514-4A8E-9651-1B9736F59CC4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B18C4F-26AC-4F49-B04E-D2D9C91C8F85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CC225F-C9DA-43FE-AB28-0939B111F783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6CBF1E-F4FA-4F06-8491-E2DFD5E5BE4D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0F1B7F-AEF4-45C4-B7CD-04475AF88108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18B777B-E270-4FFF-806A-47625EC957F9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4ABDD1-954E-4505-8567-3AAEBDE1F6A0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5A69CDB-3226-40FC-8B99-2D1FB2A5B8EC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5E4853E-F67F-44DB-A2D1-C16C948269C3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836614-74AE-4434-A93D-6866557B2E48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29DDB6-398A-4F23-9D6C-2FF83BA2E590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01E5C2-57B2-45A2-B3F0-163F9600C891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53D4D93-B043-416A-B9C5-9BBD929E250F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69DE102-40C2-4EDB-B205-CA15097F761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65E9757-8478-4F32-A4F9-26A113128E6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9F0BAA1-A180-4223-BA35-AB520805979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E8F45FB-419C-45A7-BFEB-013A8FF0E1F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3824B11-2526-4B3F-B759-67C2B39BA2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FF4677-B59D-4168-BC74-086DFBD965D8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83813D9-AE41-493E-A6A5-E29D236034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7C4F4E6-1367-468F-8CDF-1398A2CD17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D1F2103-8C35-41DB-9769-D26BCA9D50C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B7C096E-27E4-46C2-8100-CC24B6DA77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B5F5D73-01B8-4A8D-8547-0F33CC3B319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1638017-C442-45C4-BEC2-1C8B9F9C044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B080227-3167-4701-946E-73BEF82AD5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F4CBC44-82FD-4AB9-9F94-58BEF12224C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A5F74B3-21FA-442C-87C1-A07E1A5D13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60015B9-C1D3-4E9C-AD20-DE0958888DA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BC16FE-48FF-4316-A1A8-58B08470CAC9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29B61D2-5B6A-4C16-AAE5-65E4A34363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8E49096-5798-4503-873C-18254A2AF82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84264F3-09CF-4572-9809-076511FC760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544055D-EEA4-4C8C-AC82-6D6F7C983AE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947C513-7A21-439A-8426-E9CF054772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0F3D742-A4BC-459A-8134-3B599F2B369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56E7A02-DB05-440E-927C-7B51B54BE1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C6498A9-51AF-4973-8FD7-8DBE4C0C6F7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66DCEFC-F7D0-4B69-9C86-D87EDBC2922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52E778-6ACD-432D-8F0A-E188FE2F88AC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247BC3-DE14-4E81-99CC-E096118F6189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49768" y="6245225"/>
            <a:ext cx="2133600" cy="476250"/>
          </a:xfrm>
        </p:spPr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E96954-A7ED-497E-A915-0DA34950134B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zh-TW"/>
              <a:t>333</a:t>
            </a:r>
            <a:fld id="{31F43822-5969-4480-A0FC-FFB4176CED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11DF4CF-D5CF-4836-82B4-0E9B1F4DD75C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5D7FDA-AC2B-4E48-A3BF-19B0F13E2D3D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C0B1FF-CD96-4D57-B0F2-63AE106C2B0B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zh-TW"/>
              <a:t>333</a:t>
            </a:r>
            <a:fld id="{C787C776-AA97-4896-8E72-141090545E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zh-TW"/>
              <a:t>333</a:t>
            </a:r>
            <a:fld id="{0F9A906C-D827-473E-B205-6D2F0F05B1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zh-TW"/>
              <a:t>333</a:t>
            </a:r>
            <a:fld id="{FFE104D8-251C-4FC9-88DF-E177747D098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zh-TW"/>
              <a:t>333</a:t>
            </a:r>
            <a:fld id="{749C3BCE-14E9-42B8-999A-46D01A09038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78F226-358B-42F2-9B10-DDE7482A01EF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zh-TW"/>
              <a:t>333</a:t>
            </a:r>
            <a:fld id="{6B535F6A-159A-46AD-A3B5-30294B4495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7168" y="6536200"/>
            <a:ext cx="2133600" cy="2882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April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9912" y="6536200"/>
            <a:ext cx="1728192" cy="2882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ea typeface="+mn-ea"/>
              </a:rPr>
              <a:t>Bakur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ea typeface="+mn-ea"/>
              </a:rPr>
              <a:t>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ea typeface="+mn-ea"/>
              </a:rPr>
              <a:t>Parsamyan</a:t>
            </a:r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8816" y="6536200"/>
            <a:ext cx="549424" cy="2882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828" y="14776"/>
            <a:ext cx="9053488" cy="564036"/>
          </a:xfrm>
        </p:spPr>
        <p:txBody>
          <a:bodyPr tIns="0" anchor="ctr"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6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665149"/>
            <a:ext cx="7773120" cy="400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200282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921" y="685512"/>
            <a:ext cx="4082400" cy="541064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560" y="685512"/>
            <a:ext cx="4083840" cy="541064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646058"/>
            <a:ext cx="8229600" cy="40006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788107"/>
            <a:ext cx="3008160" cy="64628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7E34FE8-5A73-47E7-AAAD-F104008E2113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998160"/>
            <a:ext cx="5486400" cy="36928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8709" y="152657"/>
            <a:ext cx="492342" cy="59435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920" y="152657"/>
            <a:ext cx="6091200" cy="59435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150646"/>
            <a:ext cx="6302880" cy="400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921" y="685512"/>
            <a:ext cx="4082400" cy="54106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8560" y="685512"/>
            <a:ext cx="4083840" cy="26354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8560" y="3459244"/>
            <a:ext cx="4083840" cy="26369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665149"/>
            <a:ext cx="7773120" cy="400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200282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921" y="685512"/>
            <a:ext cx="4082400" cy="541064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560" y="685512"/>
            <a:ext cx="4083840" cy="541064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646058"/>
            <a:ext cx="8229600" cy="40006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CFE446-AA15-4522-B96B-E670544991F3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788107"/>
            <a:ext cx="3008160" cy="64628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998160"/>
            <a:ext cx="5486400" cy="36928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8709" y="152657"/>
            <a:ext cx="492342" cy="59435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920" y="152657"/>
            <a:ext cx="6091200" cy="59435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150646"/>
            <a:ext cx="6302880" cy="400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921" y="685512"/>
            <a:ext cx="4082400" cy="54106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8560" y="685512"/>
            <a:ext cx="4083840" cy="26354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8560" y="3459244"/>
            <a:ext cx="4083840" cy="26369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FA0E3-BCA7-49FA-B7EB-A218C8D2EFB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53E46-C6FB-4003-97C6-C46AE62E7D1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D2FD7-0E1C-47FC-9373-FC22639729F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6B02D-F58C-4976-BB6D-79D3D457C5B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 altLang="zh-TW" sz="18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6BEAE9-699D-4C86-9D08-5407EF0E252D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A6014-DD34-4D7D-8DC6-FDB2E38219F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57361-E799-4A19-A96A-C329CB80CBD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33B6C-577C-4EB1-B8F3-2105432A8F8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14924-49EE-4D76-B80A-55A8794FBC2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7CAA5-23A8-4204-BF6F-8A978BA7F78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5C1D8-F175-485D-B91F-BADEB26E674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893D3-8127-4DB0-832F-134FB09FE03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FA0E3-BCA7-49FA-B7EB-A218C8D2EFB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53E46-C6FB-4003-97C6-C46AE62E7D1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D2FD7-0E1C-47FC-9373-FC22639729F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DDDDDD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TW" altLang="zh-TW" sz="2400">
              <a:solidFill>
                <a:srgbClr val="000000"/>
              </a:solidFill>
              <a:latin typeface="Times New Roman" pitchFamily="18" charset="0"/>
              <a:ea typeface="微軟正黑體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6238" y="6400800"/>
            <a:ext cx="3179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6604AD0-64AD-401B-8A0B-C4BBE3AEFA00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  <p:sp>
        <p:nvSpPr>
          <p:cNvPr id="3080" name="Text Box 8"/>
          <p:cNvSpPr txBox="1">
            <a:spLocks noChangeArrowheads="1"/>
          </p:cNvSpPr>
          <p:nvPr userDrawn="1"/>
        </p:nvSpPr>
        <p:spPr bwMode="auto">
          <a:xfrm>
            <a:off x="1187450" y="2205038"/>
            <a:ext cx="676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fr-FR" altLang="zh-TW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52402"/>
            <a:ext cx="7391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Master title style</a:t>
            </a:r>
          </a:p>
        </p:txBody>
      </p:sp>
      <p:sp>
        <p:nvSpPr>
          <p:cNvPr id="717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Master text styles</a:t>
            </a:r>
          </a:p>
          <a:p>
            <a:pPr lvl="1"/>
            <a:r>
              <a:rPr lang="en-GB" altLang="zh-TW" smtClean="0"/>
              <a:t>Second level</a:t>
            </a:r>
          </a:p>
          <a:p>
            <a:pPr lvl="2"/>
            <a:r>
              <a:rPr lang="en-GB" altLang="zh-TW" smtClean="0"/>
              <a:t>Third level</a:t>
            </a:r>
          </a:p>
          <a:p>
            <a:pPr lvl="3"/>
            <a:r>
              <a:rPr lang="en-GB" altLang="zh-TW" smtClean="0"/>
              <a:t>Fourth level</a:t>
            </a:r>
          </a:p>
          <a:p>
            <a:pPr lvl="4"/>
            <a:r>
              <a:rPr lang="en-GB" altLang="zh-TW" smtClean="0"/>
              <a:t>Fifth level</a:t>
            </a:r>
          </a:p>
        </p:txBody>
      </p:sp>
      <p:pic>
        <p:nvPicPr>
          <p:cNvPr id="7177" name="Picture 9" descr="shime-tr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4478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768145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726" r:id="rId1"/>
    <p:sldLayoutId id="2147488727" r:id="rId2"/>
    <p:sldLayoutId id="2147488728" r:id="rId3"/>
    <p:sldLayoutId id="2147488729" r:id="rId4"/>
    <p:sldLayoutId id="2147488730" r:id="rId5"/>
    <p:sldLayoutId id="2147488731" r:id="rId6"/>
    <p:sldLayoutId id="2147488732" r:id="rId7"/>
    <p:sldLayoutId id="2147488733" r:id="rId8"/>
    <p:sldLayoutId id="2147488734" r:id="rId9"/>
    <p:sldLayoutId id="2147488735" r:id="rId10"/>
    <p:sldLayoutId id="2147488736" r:id="rId11"/>
    <p:sldLayoutId id="214748873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DDDDDD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TW" altLang="zh-TW" sz="2400">
              <a:solidFill>
                <a:srgbClr val="000000"/>
              </a:solidFill>
              <a:latin typeface="Times New Roman" pitchFamily="18" charset="0"/>
              <a:ea typeface="微軟正黑體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6238" y="6400800"/>
            <a:ext cx="3179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F74A7B5-FCCC-4FD6-82EB-82EA80B4A89D}" type="slidenum">
              <a:rPr lang="fr-FR" altLang="zh-TW"/>
              <a:pPr>
                <a:defRPr/>
              </a:pPr>
              <a:t>‹#›</a:t>
            </a:fld>
            <a:endParaRPr lang="fr-FR" altLang="zh-TW"/>
          </a:p>
        </p:txBody>
      </p:sp>
      <p:sp>
        <p:nvSpPr>
          <p:cNvPr id="3080" name="Text Box 8"/>
          <p:cNvSpPr txBox="1">
            <a:spLocks noChangeArrowheads="1"/>
          </p:cNvSpPr>
          <p:nvPr userDrawn="1"/>
        </p:nvSpPr>
        <p:spPr bwMode="auto">
          <a:xfrm>
            <a:off x="1187450" y="2205038"/>
            <a:ext cx="676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fr-FR" altLang="zh-TW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52402"/>
            <a:ext cx="7391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Master title style</a:t>
            </a:r>
          </a:p>
        </p:txBody>
      </p:sp>
      <p:sp>
        <p:nvSpPr>
          <p:cNvPr id="820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Master text styles</a:t>
            </a:r>
          </a:p>
          <a:p>
            <a:pPr lvl="1"/>
            <a:r>
              <a:rPr lang="en-GB" altLang="zh-TW" smtClean="0"/>
              <a:t>Second level</a:t>
            </a:r>
          </a:p>
          <a:p>
            <a:pPr lvl="2"/>
            <a:r>
              <a:rPr lang="en-GB" altLang="zh-TW" smtClean="0"/>
              <a:t>Third level</a:t>
            </a:r>
          </a:p>
          <a:p>
            <a:pPr lvl="3"/>
            <a:r>
              <a:rPr lang="en-GB" altLang="zh-TW" smtClean="0"/>
              <a:t>Fourth level</a:t>
            </a:r>
          </a:p>
          <a:p>
            <a:pPr lvl="4"/>
            <a:r>
              <a:rPr lang="en-GB" altLang="zh-TW" smtClean="0"/>
              <a:t>Fifth level</a:t>
            </a:r>
          </a:p>
        </p:txBody>
      </p:sp>
      <p:pic>
        <p:nvPicPr>
          <p:cNvPr id="8201" name="Picture 9" descr="shime-tr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4478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768145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738" r:id="rId1"/>
    <p:sldLayoutId id="2147488739" r:id="rId2"/>
    <p:sldLayoutId id="2147488740" r:id="rId3"/>
    <p:sldLayoutId id="2147488741" r:id="rId4"/>
    <p:sldLayoutId id="2147488742" r:id="rId5"/>
    <p:sldLayoutId id="2147488743" r:id="rId6"/>
    <p:sldLayoutId id="2147488744" r:id="rId7"/>
    <p:sldLayoutId id="2147488745" r:id="rId8"/>
    <p:sldLayoutId id="2147488746" r:id="rId9"/>
    <p:sldLayoutId id="2147488747" r:id="rId10"/>
    <p:sldLayoutId id="2147488748" r:id="rId11"/>
    <p:sldLayoutId id="214748874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DDDDDD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TW" altLang="zh-TW" sz="2400">
              <a:solidFill>
                <a:srgbClr val="000000"/>
              </a:solidFill>
              <a:latin typeface="Times New Roman" pitchFamily="18" charset="0"/>
              <a:ea typeface="微軟正黑體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6238" y="6400800"/>
            <a:ext cx="3179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8600FB39-F3DA-4A8F-819F-E1E40CF1B5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246" name="Picture 7" descr="compass-0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"/>
            <a:ext cx="11430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8"/>
          <p:cNvSpPr txBox="1">
            <a:spLocks noChangeArrowheads="1"/>
          </p:cNvSpPr>
          <p:nvPr userDrawn="1"/>
        </p:nvSpPr>
        <p:spPr bwMode="auto">
          <a:xfrm>
            <a:off x="1187450" y="2205038"/>
            <a:ext cx="676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024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52402"/>
            <a:ext cx="7391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Master title style</a:t>
            </a:r>
          </a:p>
        </p:txBody>
      </p:sp>
      <p:sp>
        <p:nvSpPr>
          <p:cNvPr id="1024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Master text styles</a:t>
            </a:r>
          </a:p>
          <a:p>
            <a:pPr lvl="1"/>
            <a:r>
              <a:rPr lang="en-GB" altLang="zh-TW" smtClean="0"/>
              <a:t>Second level</a:t>
            </a:r>
          </a:p>
          <a:p>
            <a:pPr lvl="2"/>
            <a:r>
              <a:rPr lang="en-GB" altLang="zh-TW" smtClean="0"/>
              <a:t>Third level</a:t>
            </a:r>
          </a:p>
          <a:p>
            <a:pPr lvl="3"/>
            <a:r>
              <a:rPr lang="en-GB" altLang="zh-TW" smtClean="0"/>
              <a:t>Fourth level</a:t>
            </a:r>
          </a:p>
          <a:p>
            <a:pPr lvl="4"/>
            <a:r>
              <a:rPr lang="en-GB" altLang="zh-TW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61" r:id="rId1"/>
    <p:sldLayoutId id="2147488762" r:id="rId2"/>
    <p:sldLayoutId id="2147488763" r:id="rId3"/>
    <p:sldLayoutId id="2147488764" r:id="rId4"/>
    <p:sldLayoutId id="2147488765" r:id="rId5"/>
    <p:sldLayoutId id="2147488766" r:id="rId6"/>
    <p:sldLayoutId id="2147488767" r:id="rId7"/>
    <p:sldLayoutId id="2147488768" r:id="rId8"/>
    <p:sldLayoutId id="2147488769" r:id="rId9"/>
    <p:sldLayoutId id="2147488770" r:id="rId10"/>
    <p:sldLayoutId id="2147488771" r:id="rId11"/>
    <p:sldLayoutId id="21474887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DDDDDD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TW" altLang="zh-TW" sz="2400">
              <a:solidFill>
                <a:srgbClr val="000000"/>
              </a:solidFill>
              <a:latin typeface="Times New Roman" pitchFamily="18" charset="0"/>
              <a:ea typeface="微軟正黑體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6238" y="6400800"/>
            <a:ext cx="3179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 sz="18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62291D6-BE7B-4D64-837D-59FC531B838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2294" name="Picture 7" descr="compass-0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"/>
            <a:ext cx="11430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8"/>
          <p:cNvSpPr txBox="1">
            <a:spLocks noChangeArrowheads="1"/>
          </p:cNvSpPr>
          <p:nvPr userDrawn="1"/>
        </p:nvSpPr>
        <p:spPr bwMode="auto">
          <a:xfrm>
            <a:off x="1187450" y="2205038"/>
            <a:ext cx="676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fr-FR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9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52402"/>
            <a:ext cx="7391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Master title style</a:t>
            </a:r>
          </a:p>
        </p:txBody>
      </p:sp>
      <p:sp>
        <p:nvSpPr>
          <p:cNvPr id="1229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Master text styles</a:t>
            </a:r>
          </a:p>
          <a:p>
            <a:pPr lvl="1"/>
            <a:r>
              <a:rPr lang="en-GB" altLang="zh-TW" smtClean="0"/>
              <a:t>Second level</a:t>
            </a:r>
          </a:p>
          <a:p>
            <a:pPr lvl="2"/>
            <a:r>
              <a:rPr lang="en-GB" altLang="zh-TW" smtClean="0"/>
              <a:t>Third level</a:t>
            </a:r>
          </a:p>
          <a:p>
            <a:pPr lvl="3"/>
            <a:r>
              <a:rPr lang="en-GB" altLang="zh-TW" smtClean="0"/>
              <a:t>Fourth level</a:t>
            </a:r>
          </a:p>
          <a:p>
            <a:pPr lvl="4"/>
            <a:r>
              <a:rPr lang="en-GB" altLang="zh-TW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86" r:id="rId1"/>
    <p:sldLayoutId id="2147488787" r:id="rId2"/>
    <p:sldLayoutId id="2147488788" r:id="rId3"/>
    <p:sldLayoutId id="2147488789" r:id="rId4"/>
    <p:sldLayoutId id="2147488790" r:id="rId5"/>
    <p:sldLayoutId id="2147488791" r:id="rId6"/>
    <p:sldLayoutId id="2147488792" r:id="rId7"/>
    <p:sldLayoutId id="2147488793" r:id="rId8"/>
    <p:sldLayoutId id="2147488794" r:id="rId9"/>
    <p:sldLayoutId id="2147488795" r:id="rId10"/>
    <p:sldLayoutId id="2147488796" r:id="rId11"/>
    <p:sldLayoutId id="21474887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55B74C2-D5CD-45F0-B359-BD40607905F5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145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798" r:id="rId1"/>
    <p:sldLayoutId id="2147488799" r:id="rId2"/>
    <p:sldLayoutId id="2147488800" r:id="rId3"/>
    <p:sldLayoutId id="2147488801" r:id="rId4"/>
    <p:sldLayoutId id="2147488802" r:id="rId5"/>
    <p:sldLayoutId id="2147488803" r:id="rId6"/>
    <p:sldLayoutId id="2147488804" r:id="rId7"/>
    <p:sldLayoutId id="2147488805" r:id="rId8"/>
    <p:sldLayoutId id="2147488806" r:id="rId9"/>
    <p:sldLayoutId id="2147488807" r:id="rId10"/>
    <p:sldLayoutId id="2147488808" r:id="rId11"/>
    <p:sldLayoutId id="2147488809" r:id="rId12"/>
    <p:sldLayoutId id="214748894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920" y="150646"/>
            <a:ext cx="6302880" cy="4000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1" y="685512"/>
            <a:ext cx="8304480" cy="541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4801" y="6539727"/>
            <a:ext cx="2894400" cy="31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4D4D4D"/>
                </a:solidFill>
              </a:defRPr>
            </a:lvl1pPr>
          </a:lstStyle>
          <a:p>
            <a:pPr defTabSz="414726" eaLnBrk="1"/>
            <a:endParaRPr lang="en-US" smtClean="0">
              <a:latin typeface="Arial" pitchFamily="34" charset="0"/>
              <a:ea typeface="+mn-ea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23361" y="6539727"/>
            <a:ext cx="2895840" cy="30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4D4D4D"/>
                </a:solidFill>
              </a:defRPr>
            </a:lvl1pPr>
          </a:lstStyle>
          <a:p>
            <a:pPr defTabSz="414726" eaLnBrk="1"/>
            <a:endParaRPr lang="en-US" smtClean="0">
              <a:latin typeface="Arial" pitchFamily="34" charset="0"/>
              <a:ea typeface="+mn-ea"/>
            </a:endParaRPr>
          </a:p>
        </p:txBody>
      </p:sp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424801" y="6428835"/>
            <a:ext cx="2894400" cy="31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/>
          <a:lstStyle/>
          <a:p>
            <a:pPr defTabSz="414726" eaLnBrk="1" hangingPunct="1"/>
            <a:r>
              <a:rPr lang="en-US" sz="1300" smtClean="0">
                <a:solidFill>
                  <a:srgbClr val="4D4D4D"/>
                </a:solidFill>
                <a:latin typeface="Arial" pitchFamily="34" charset="0"/>
                <a:ea typeface="+mn-ea"/>
              </a:rPr>
              <a:t> Transverity2011 </a:t>
            </a:r>
          </a:p>
        </p:txBody>
      </p:sp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5823361" y="6428836"/>
            <a:ext cx="2895840" cy="30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/>
          <a:lstStyle/>
          <a:p>
            <a:pPr algn="r" defTabSz="414726" eaLnBrk="1" hangingPunct="1"/>
            <a:r>
              <a:rPr lang="en-US" sz="1300" smtClean="0">
                <a:solidFill>
                  <a:srgbClr val="4D4D4D"/>
                </a:solidFill>
                <a:latin typeface="Arial" pitchFamily="34" charset="0"/>
                <a:ea typeface="+mn-ea"/>
              </a:rPr>
              <a:t> Franco Bradamante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60" r:id="rId1"/>
    <p:sldLayoutId id="2147488861" r:id="rId2"/>
    <p:sldLayoutId id="2147488862" r:id="rId3"/>
    <p:sldLayoutId id="2147488863" r:id="rId4"/>
    <p:sldLayoutId id="2147488864" r:id="rId5"/>
    <p:sldLayoutId id="2147488865" r:id="rId6"/>
    <p:sldLayoutId id="2147488866" r:id="rId7"/>
    <p:sldLayoutId id="2147488867" r:id="rId8"/>
    <p:sldLayoutId id="2147488868" r:id="rId9"/>
    <p:sldLayoutId id="2147488869" r:id="rId10"/>
    <p:sldLayoutId id="2147488870" r:id="rId11"/>
    <p:sldLayoutId id="2147488871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14726" algn="l" defTabSz="914414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829452" algn="l" defTabSz="914414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244178" algn="l" defTabSz="914414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658904" algn="l" defTabSz="914414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234724" indent="-234724" algn="l" defTabSz="914414" rtl="0" eaLnBrk="0" fontAlgn="base" hangingPunct="0">
        <a:spcBef>
          <a:spcPct val="20000"/>
        </a:spcBef>
        <a:spcAft>
          <a:spcPct val="0"/>
        </a:spcAft>
        <a:defRPr sz="2400">
          <a:solidFill>
            <a:srgbClr val="FF0000"/>
          </a:solidFill>
          <a:latin typeface="+mn-lt"/>
          <a:ea typeface="+mn-ea"/>
          <a:cs typeface="+mn-cs"/>
        </a:defRPr>
      </a:lvl1pPr>
      <a:lvl2pPr marL="626410" indent="-169923" algn="l" defTabSz="914414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defRPr sz="2000">
          <a:solidFill>
            <a:srgbClr val="FF0000"/>
          </a:solidFill>
          <a:latin typeface="+mn-lt"/>
        </a:defRPr>
      </a:lvl2pPr>
      <a:lvl3pPr marL="1082896" indent="-168483" algn="l" defTabSz="914414" rtl="0" eaLnBrk="0" fontAlgn="base" hangingPunct="0">
        <a:spcBef>
          <a:spcPct val="20000"/>
        </a:spcBef>
        <a:spcAft>
          <a:spcPct val="0"/>
        </a:spcAft>
        <a:defRPr sz="1800">
          <a:solidFill>
            <a:srgbClr val="FF0000"/>
          </a:solidFill>
          <a:latin typeface="+mn-lt"/>
        </a:defRPr>
      </a:lvl3pPr>
      <a:lvl4pPr marL="1539383" indent="-168483" algn="l" defTabSz="914414" rtl="0" eaLnBrk="0" fontAlgn="base" hangingPunct="0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4pPr>
      <a:lvl5pPr marL="1997310" indent="-168483" algn="l" defTabSz="914414" rtl="0" eaLnBrk="0" fontAlgn="base" hangingPunct="0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5pPr>
      <a:lvl6pPr marL="2412036" indent="-168483" algn="l" defTabSz="914414" rtl="0" fontAlgn="base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6pPr>
      <a:lvl7pPr marL="2826762" indent="-168483" algn="l" defTabSz="914414" rtl="0" fontAlgn="base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7pPr>
      <a:lvl8pPr marL="3241488" indent="-168483" algn="l" defTabSz="914414" rtl="0" fontAlgn="base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8pPr>
      <a:lvl9pPr marL="3656214" indent="-168483" algn="l" defTabSz="914414" rtl="0" fontAlgn="base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920" y="150646"/>
            <a:ext cx="6302880" cy="4000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1" y="685512"/>
            <a:ext cx="8304480" cy="541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4801" y="6539727"/>
            <a:ext cx="2894400" cy="31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4D4D4D"/>
                </a:solidFill>
              </a:defRPr>
            </a:lvl1pPr>
          </a:lstStyle>
          <a:p>
            <a:pPr defTabSz="414726" eaLnBrk="1"/>
            <a:endParaRPr lang="en-US" smtClean="0">
              <a:ea typeface="+mn-ea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23361" y="6539727"/>
            <a:ext cx="2895840" cy="30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4D4D4D"/>
                </a:solidFill>
              </a:defRPr>
            </a:lvl1pPr>
          </a:lstStyle>
          <a:p>
            <a:pPr defTabSz="414726" eaLnBrk="1"/>
            <a:endParaRPr lang="en-US" smtClean="0">
              <a:ea typeface="+mn-ea"/>
            </a:endParaRPr>
          </a:p>
        </p:txBody>
      </p:sp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424801" y="6428835"/>
            <a:ext cx="2894400" cy="31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/>
          <a:lstStyle/>
          <a:p>
            <a:pPr defTabSz="414726" eaLnBrk="1" hangingPunct="1"/>
            <a:r>
              <a:rPr lang="en-US" sz="1300" smtClean="0">
                <a:solidFill>
                  <a:srgbClr val="4D4D4D"/>
                </a:solidFill>
                <a:ea typeface="+mn-ea"/>
              </a:rPr>
              <a:t> Transverity2011 </a:t>
            </a:r>
          </a:p>
        </p:txBody>
      </p:sp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5823361" y="6428836"/>
            <a:ext cx="2895840" cy="30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/>
          <a:lstStyle/>
          <a:p>
            <a:pPr algn="r" defTabSz="414726" eaLnBrk="1" hangingPunct="1"/>
            <a:r>
              <a:rPr lang="en-US" sz="1300" smtClean="0">
                <a:solidFill>
                  <a:srgbClr val="4D4D4D"/>
                </a:solidFill>
                <a:ea typeface="+mn-ea"/>
              </a:rPr>
              <a:t> Franco Bradamante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73" r:id="rId1"/>
    <p:sldLayoutId id="2147488874" r:id="rId2"/>
    <p:sldLayoutId id="2147488875" r:id="rId3"/>
    <p:sldLayoutId id="2147488876" r:id="rId4"/>
    <p:sldLayoutId id="2147488877" r:id="rId5"/>
    <p:sldLayoutId id="2147488878" r:id="rId6"/>
    <p:sldLayoutId id="2147488879" r:id="rId7"/>
    <p:sldLayoutId id="2147488880" r:id="rId8"/>
    <p:sldLayoutId id="2147488881" r:id="rId9"/>
    <p:sldLayoutId id="2147488882" r:id="rId10"/>
    <p:sldLayoutId id="2147488883" r:id="rId11"/>
    <p:sldLayoutId id="2147488884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defTabSz="914414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14726" algn="l" defTabSz="914414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829452" algn="l" defTabSz="914414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244178" algn="l" defTabSz="914414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658904" algn="l" defTabSz="914414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234724" indent="-234724" algn="l" defTabSz="914414" rtl="0" eaLnBrk="0" fontAlgn="base" hangingPunct="0">
        <a:spcBef>
          <a:spcPct val="20000"/>
        </a:spcBef>
        <a:spcAft>
          <a:spcPct val="0"/>
        </a:spcAft>
        <a:defRPr sz="2400">
          <a:solidFill>
            <a:srgbClr val="FF0000"/>
          </a:solidFill>
          <a:latin typeface="+mn-lt"/>
          <a:ea typeface="+mn-ea"/>
          <a:cs typeface="+mn-cs"/>
        </a:defRPr>
      </a:lvl1pPr>
      <a:lvl2pPr marL="626410" indent="-169923" algn="l" defTabSz="914414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defRPr sz="2000">
          <a:solidFill>
            <a:srgbClr val="FF0000"/>
          </a:solidFill>
          <a:latin typeface="+mn-lt"/>
        </a:defRPr>
      </a:lvl2pPr>
      <a:lvl3pPr marL="1082896" indent="-168483" algn="l" defTabSz="914414" rtl="0" eaLnBrk="0" fontAlgn="base" hangingPunct="0">
        <a:spcBef>
          <a:spcPct val="20000"/>
        </a:spcBef>
        <a:spcAft>
          <a:spcPct val="0"/>
        </a:spcAft>
        <a:defRPr sz="1800">
          <a:solidFill>
            <a:srgbClr val="FF0000"/>
          </a:solidFill>
          <a:latin typeface="+mn-lt"/>
        </a:defRPr>
      </a:lvl3pPr>
      <a:lvl4pPr marL="1539383" indent="-168483" algn="l" defTabSz="914414" rtl="0" eaLnBrk="0" fontAlgn="base" hangingPunct="0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4pPr>
      <a:lvl5pPr marL="1997310" indent="-168483" algn="l" defTabSz="914414" rtl="0" eaLnBrk="0" fontAlgn="base" hangingPunct="0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5pPr>
      <a:lvl6pPr marL="2412036" indent="-168483" algn="l" defTabSz="914414" rtl="0" fontAlgn="base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6pPr>
      <a:lvl7pPr marL="2826762" indent="-168483" algn="l" defTabSz="914414" rtl="0" fontAlgn="base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7pPr>
      <a:lvl8pPr marL="3241488" indent="-168483" algn="l" defTabSz="914414" rtl="0" fontAlgn="base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8pPr>
      <a:lvl9pPr marL="3656214" indent="-168483" algn="l" defTabSz="914414" rtl="0" fontAlgn="base">
        <a:spcBef>
          <a:spcPct val="20000"/>
        </a:spcBef>
        <a:spcAft>
          <a:spcPct val="0"/>
        </a:spcAft>
        <a:defRPr sz="1400">
          <a:solidFill>
            <a:srgbClr val="FF0000"/>
          </a:solidFill>
          <a:latin typeface="+mn-lt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eaLnBrk="1" hangingPunct="1"/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eaLnBrk="1" hangingPunct="1"/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eaLnBrk="1" hangingPunct="1"/>
            <a:fld id="{2C8E502B-E9E8-4F03-AFBE-DAE1A8FA074E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‹#›</a:t>
            </a:fld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145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924" r:id="rId1"/>
    <p:sldLayoutId id="2147488925" r:id="rId2"/>
    <p:sldLayoutId id="2147488926" r:id="rId3"/>
    <p:sldLayoutId id="2147488927" r:id="rId4"/>
    <p:sldLayoutId id="2147488928" r:id="rId5"/>
    <p:sldLayoutId id="2147488929" r:id="rId6"/>
    <p:sldLayoutId id="2147488930" r:id="rId7"/>
    <p:sldLayoutId id="2147488931" r:id="rId8"/>
    <p:sldLayoutId id="2147488932" r:id="rId9"/>
    <p:sldLayoutId id="2147488933" r:id="rId10"/>
    <p:sldLayoutId id="214748893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eaLnBrk="1" hangingPunct="1"/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eaLnBrk="1" hangingPunct="1"/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eaLnBrk="1" hangingPunct="1"/>
            <a:fld id="{2C8E502B-E9E8-4F03-AFBE-DAE1A8FA074E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‹#›</a:t>
            </a:fld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145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936" r:id="rId1"/>
    <p:sldLayoutId id="2147488937" r:id="rId2"/>
    <p:sldLayoutId id="2147488938" r:id="rId3"/>
    <p:sldLayoutId id="2147488939" r:id="rId4"/>
    <p:sldLayoutId id="2147488940" r:id="rId5"/>
    <p:sldLayoutId id="2147488941" r:id="rId6"/>
    <p:sldLayoutId id="2147488942" r:id="rId7"/>
    <p:sldLayoutId id="2147488943" r:id="rId8"/>
    <p:sldLayoutId id="2147488944" r:id="rId9"/>
    <p:sldLayoutId id="2147488945" r:id="rId10"/>
    <p:sldLayoutId id="2147488946" r:id="rId11"/>
    <p:sldLayoutId id="214748894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75.png"/><Relationship Id="rId7" Type="http://schemas.openxmlformats.org/officeDocument/2006/relationships/image" Target="../media/image231.png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35.png"/><Relationship Id="rId7" Type="http://schemas.openxmlformats.org/officeDocument/2006/relationships/image" Target="../media/image260.png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90.png"/><Relationship Id="rId4" Type="http://schemas.openxmlformats.org/officeDocument/2006/relationships/image" Target="../media/image36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0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png"/><Relationship Id="rId11" Type="http://schemas.openxmlformats.org/officeDocument/2006/relationships/image" Target="../media/image50.emf"/><Relationship Id="rId5" Type="http://schemas.openxmlformats.org/officeDocument/2006/relationships/image" Target="../media/image48.png"/><Relationship Id="rId10" Type="http://schemas.openxmlformats.org/officeDocument/2006/relationships/image" Target="../media/image45.w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8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0.xml"/><Relationship Id="rId4" Type="http://schemas.openxmlformats.org/officeDocument/2006/relationships/hyperlink" Target="https://science.energy.gov/~/media/np/nsac/pdf/2015LRP/2015_LRPNS_091815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emf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" Type="http://schemas.openxmlformats.org/officeDocument/2006/relationships/image" Target="../media/image58.emf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8.pn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0.png"/><Relationship Id="rId5" Type="http://schemas.openxmlformats.org/officeDocument/2006/relationships/image" Target="../media/image89.w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7.png"/><Relationship Id="rId9" Type="http://schemas.openxmlformats.org/officeDocument/2006/relationships/image" Target="../media/image96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101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0.wmf"/><Relationship Id="rId4" Type="http://schemas.openxmlformats.org/officeDocument/2006/relationships/image" Target="../media/image102.png"/><Relationship Id="rId9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19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114.wmf"/><Relationship Id="rId3" Type="http://schemas.openxmlformats.org/officeDocument/2006/relationships/oleObject" Target="../embeddings/oleObject21.bin"/><Relationship Id="rId21" Type="http://schemas.openxmlformats.org/officeDocument/2006/relationships/oleObject" Target="../embeddings/oleObject30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111.wmf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13.wmf"/><Relationship Id="rId20" Type="http://schemas.openxmlformats.org/officeDocument/2006/relationships/image" Target="../media/image115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110.wmf"/><Relationship Id="rId19" Type="http://schemas.openxmlformats.org/officeDocument/2006/relationships/oleObject" Target="../embeddings/oleObject29.bin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112.wmf"/><Relationship Id="rId22" Type="http://schemas.openxmlformats.org/officeDocument/2006/relationships/image" Target="../media/image11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17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13" Type="http://schemas.openxmlformats.org/officeDocument/2006/relationships/image" Target="../media/image123.png"/><Relationship Id="rId3" Type="http://schemas.openxmlformats.org/officeDocument/2006/relationships/image" Target="../media/image120.png"/><Relationship Id="rId7" Type="http://schemas.openxmlformats.org/officeDocument/2006/relationships/oleObject" Target="../embeddings/oleObject33.bin"/><Relationship Id="rId12" Type="http://schemas.microsoft.com/office/2007/relationships/hdphoto" Target="../media/hdphoto2.wdp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6.vml"/><Relationship Id="rId6" Type="http://schemas.microsoft.com/office/2007/relationships/hdphoto" Target="../media/hdphoto1.wdp"/><Relationship Id="rId11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19.wmf"/><Relationship Id="rId4" Type="http://schemas.openxmlformats.org/officeDocument/2006/relationships/image" Target="../media/image107.png"/><Relationship Id="rId9" Type="http://schemas.openxmlformats.org/officeDocument/2006/relationships/oleObject" Target="../embeddings/oleObject34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.washington.edu/PROGRAMS/17-3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直線接點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12185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6507" y="5002255"/>
            <a:ext cx="5352288" cy="144288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000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Wen-Chen Chang</a:t>
            </a:r>
            <a:r>
              <a:rPr lang="zh-TW" altLang="en-US" sz="2000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章文箴</a:t>
            </a:r>
            <a:endParaRPr lang="en-US" altLang="zh-TW" sz="2000" dirty="0" smtClean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z="2000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Physics, Academia </a:t>
            </a:r>
            <a:r>
              <a:rPr lang="en-US" altLang="zh-TW" sz="2000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Sinica</a:t>
            </a:r>
            <a:endParaRPr lang="en-US" altLang="zh-TW" sz="2000" dirty="0" smtClean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000" dirty="0" smtClean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z="24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COMPASS Collaboration</a:t>
            </a: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27" y="1345060"/>
            <a:ext cx="8323798" cy="2041542"/>
          </a:xfrm>
          <a:noFill/>
        </p:spPr>
        <p:txBody>
          <a:bodyPr/>
          <a:lstStyle/>
          <a:p>
            <a:pPr eaLnBrk="1" hangingPunct="1"/>
            <a:r>
              <a:rPr lang="en-US" altLang="zh-TW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transverse spin asymmetries measured in polarized </a:t>
            </a:r>
            <a:r>
              <a:rPr lang="en-US" altLang="zh-TW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Drell</a:t>
            </a:r>
            <a:r>
              <a:rPr lang="en-US" altLang="zh-TW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-Yan at COMPASS</a:t>
            </a:r>
            <a:endParaRPr lang="ja-JP" alt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862" name="Text Box 13"/>
          <p:cNvSpPr txBox="1">
            <a:spLocks noChangeArrowheads="1"/>
          </p:cNvSpPr>
          <p:nvPr/>
        </p:nvSpPr>
        <p:spPr bwMode="auto">
          <a:xfrm>
            <a:off x="1055077" y="421730"/>
            <a:ext cx="7675148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 smtClean="0">
                <a:solidFill>
                  <a:srgbClr val="000000"/>
                </a:solidFill>
                <a:ea typeface="新細明體" pitchFamily="18" charset="-120"/>
              </a:rPr>
              <a:t>9</a:t>
            </a:r>
            <a:r>
              <a:rPr lang="en-US" altLang="zh-TW" baseline="30000" dirty="0" smtClean="0">
                <a:solidFill>
                  <a:srgbClr val="000000"/>
                </a:solidFill>
                <a:ea typeface="新細明體" pitchFamily="18" charset="-120"/>
              </a:rPr>
              <a:t>th</a:t>
            </a:r>
            <a:r>
              <a:rPr lang="en-US" altLang="zh-TW" dirty="0" smtClean="0">
                <a:solidFill>
                  <a:srgbClr val="000000"/>
                </a:solidFill>
                <a:ea typeface="新細明體" pitchFamily="18" charset="-120"/>
              </a:rPr>
              <a:t> Workshop on Hadron physics in China and Opportunities Worldwide</a:t>
            </a:r>
          </a:p>
          <a:p>
            <a:pPr algn="ctr"/>
            <a:r>
              <a:rPr lang="en-US" dirty="0"/>
              <a:t>24-29 July 2017</a:t>
            </a:r>
          </a:p>
          <a:p>
            <a:pPr algn="ctr"/>
            <a:r>
              <a:rPr lang="en-US" dirty="0"/>
              <a:t>Nanjing University, Nanjing, </a:t>
            </a:r>
            <a:r>
              <a:rPr lang="en-US" dirty="0" smtClean="0"/>
              <a:t>China</a:t>
            </a:r>
            <a:endParaRPr 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4452"/>
            <a:ext cx="920915" cy="913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7383"/>
            <a:ext cx="4470424" cy="284376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</a:t>
            </a:r>
            <a:r>
              <a:rPr lang="en-US" dirty="0" smtClean="0"/>
              <a:t>cross-sections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778103"/>
            <a:ext cx="8581116" cy="275486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253453" y="2938951"/>
                <a:ext cx="3459033" cy="717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: Structure Functions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53" y="2938951"/>
                <a:ext cx="3459033" cy="717440"/>
              </a:xfrm>
              <a:prstGeom prst="rect">
                <a:avLst/>
              </a:prstGeom>
              <a:blipFill rotWithShape="0">
                <a:blip r:embed="rId4"/>
                <a:stretch>
                  <a:fillRect l="-1587" b="-127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 bwMode="auto">
          <a:xfrm>
            <a:off x="6301564" y="4323907"/>
            <a:ext cx="574158" cy="34733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078819" y="5155536"/>
            <a:ext cx="769087" cy="34733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086470" y="5166168"/>
            <a:ext cx="741790" cy="34733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017232" y="6488650"/>
            <a:ext cx="3585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altLang="zh-TW" sz="1400" dirty="0" err="1" smtClean="0"/>
              <a:t>Avakian</a:t>
            </a:r>
            <a:r>
              <a:rPr lang="en-US" altLang="zh-TW" sz="1400" dirty="0" smtClean="0"/>
              <a:t> et al., Eur. </a:t>
            </a:r>
            <a:r>
              <a:rPr lang="en-US" altLang="zh-TW" sz="1400" dirty="0" err="1" smtClean="0"/>
              <a:t>Phys.J</a:t>
            </a:r>
            <a:r>
              <a:rPr lang="en-US" altLang="zh-TW" sz="1400" dirty="0"/>
              <a:t>. A52 (2016) </a:t>
            </a:r>
            <a:r>
              <a:rPr lang="en-US" altLang="zh-TW" sz="1400" dirty="0" smtClean="0"/>
              <a:t>150</a:t>
            </a:r>
            <a:endParaRPr lang="en-US" sz="1400" dirty="0"/>
          </a:p>
        </p:txBody>
      </p:sp>
      <p:sp>
        <p:nvSpPr>
          <p:cNvPr id="11" name="橢圓 10"/>
          <p:cNvSpPr/>
          <p:nvPr/>
        </p:nvSpPr>
        <p:spPr bwMode="auto">
          <a:xfrm>
            <a:off x="688258" y="4788311"/>
            <a:ext cx="265471" cy="280930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695719" y="5188736"/>
            <a:ext cx="336668" cy="324762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688258" y="6059233"/>
            <a:ext cx="530942" cy="337593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Polarization-dependent Terms:</a:t>
                </a:r>
                <a:br>
                  <a:rPr lang="en-US" dirty="0" smtClean="0"/>
                </a:br>
                <a:r>
                  <a:rPr lang="en-US" dirty="0" smtClean="0"/>
                  <a:t>Transverse Spin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7021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graphicFrame>
        <p:nvGraphicFramePr>
          <p:cNvPr id="5" name="內容版面配置區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622610" y="1574772"/>
          <a:ext cx="5716587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968" name="Equation" r:id="rId4" imgW="1663560" imgH="469800" progId="Equation.DSMT4">
                  <p:embed/>
                </p:oleObj>
              </mc:Choice>
              <mc:Fallback>
                <p:oleObj name="Equation" r:id="rId4" imgW="1663560" imgH="469800" progId="Equation.DSMT4">
                  <p:embed/>
                  <p:pic>
                    <p:nvPicPr>
                      <p:cNvPr id="5" name="內容版面配置區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2610" y="1574772"/>
                        <a:ext cx="5716587" cy="1614488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524000" y="3269413"/>
                <a:ext cx="6711517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: dilution factor due to non-polarizable component of the target</a:t>
                </a:r>
                <a:endParaRPr 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269413"/>
                <a:ext cx="6711517" cy="453137"/>
              </a:xfrm>
              <a:prstGeom prst="rect">
                <a:avLst/>
              </a:prstGeom>
              <a:blipFill>
                <a:blip r:embed="rId6"/>
                <a:stretch>
                  <a:fillRect l="-72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523999" y="3745265"/>
                <a:ext cx="4478470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/>
                  <a:t>: polarization degree of transverse spin</a:t>
                </a:r>
                <a:endParaRPr 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3745265"/>
                <a:ext cx="4478470" cy="453137"/>
              </a:xfrm>
              <a:prstGeom prst="rect">
                <a:avLst/>
              </a:prstGeom>
              <a:blipFill>
                <a:blip r:embed="rId7"/>
                <a:stretch>
                  <a:fillRect l="-272" r="-272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20361" y="4609947"/>
                <a:ext cx="82203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Advantage</a:t>
                </a:r>
                <a:r>
                  <a:rPr lang="en-US" dirty="0" smtClean="0"/>
                  <a:t>: most of the systematics due to instrumental artifacts cancel.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Disadvantage</a:t>
                </a:r>
                <a:r>
                  <a:rPr lang="en-US" dirty="0" smtClean="0"/>
                  <a:t>: the </a:t>
                </a:r>
                <a:r>
                  <a:rPr lang="en-US" dirty="0" err="1" smtClean="0"/>
                  <a:t>unpolarized</a:t>
                </a:r>
                <a:r>
                  <a:rPr lang="en-US" dirty="0" smtClean="0"/>
                  <a:t> structure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</m:sSub>
                  </m:oMath>
                </a14:m>
                <a:r>
                  <a:rPr lang="en-US" dirty="0" smtClean="0"/>
                  <a:t> has to be well known.</a:t>
                </a:r>
                <a:endParaRPr 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61" y="4609947"/>
                <a:ext cx="8220327" cy="646331"/>
              </a:xfrm>
              <a:prstGeom prst="rect">
                <a:avLst/>
              </a:prstGeom>
              <a:blipFill>
                <a:blip r:embed="rId8"/>
                <a:stretch>
                  <a:fillRect l="-51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92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662488" y="549275"/>
          <a:ext cx="4375150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134" name="Equation" r:id="rId3" imgW="3555720" imgH="2222280" progId="Equation.DSMT4">
                  <p:embed/>
                </p:oleObj>
              </mc:Choice>
              <mc:Fallback>
                <p:oleObj name="Equation" r:id="rId3" imgW="3555720" imgH="2222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549275"/>
                        <a:ext cx="4375150" cy="273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April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Bakur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Parsamyan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DIS2017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ED8E19-AE03-4F01-B6C8-30571983F06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SIDIS and single-polarized DY x-sections at twist-2 (LO)</a:t>
            </a: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/>
          </p:nvPr>
        </p:nvGraphicFramePr>
        <p:xfrm>
          <a:off x="1346200" y="3622675"/>
          <a:ext cx="344805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135" name="Equation" r:id="rId5" imgW="2298600" imgH="1752480" progId="Equation.DSMT4">
                  <p:embed/>
                </p:oleObj>
              </mc:Choice>
              <mc:Fallback>
                <p:oleObj name="Equation" r:id="rId5" imgW="2298600" imgH="1752480" progId="Equation.DSMT4">
                  <p:embed/>
                  <p:pic>
                    <p:nvPicPr>
                      <p:cNvPr id="6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3622675"/>
                        <a:ext cx="344805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" name="Straight Arrow Connector 60"/>
          <p:cNvCxnSpPr/>
          <p:nvPr/>
        </p:nvCxnSpPr>
        <p:spPr>
          <a:xfrm>
            <a:off x="3657600" y="3835632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76626" y="3527169"/>
            <a:ext cx="118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Boer-Mulders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50496" y="395648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29217" y="4373676"/>
            <a:ext cx="1076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150921" y="4819863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Pretzelosity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3657600" y="4264257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657600" y="4683357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657600" y="5131032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Object 68"/>
          <p:cNvGraphicFramePr>
            <a:graphicFrameLocks noChangeAspect="1"/>
          </p:cNvGraphicFramePr>
          <p:nvPr>
            <p:extLst/>
          </p:nvPr>
        </p:nvGraphicFramePr>
        <p:xfrm>
          <a:off x="5930900" y="3622675"/>
          <a:ext cx="22288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136" name="Equation" r:id="rId7" imgW="1485720" imgH="1396800" progId="Equation.DSMT4">
                  <p:embed/>
                </p:oleObj>
              </mc:Choice>
              <mc:Fallback>
                <p:oleObj name="Equation" r:id="rId7" imgW="1485720" imgH="1396800" progId="Equation.DSMT4">
                  <p:embed/>
                  <p:pic>
                    <p:nvPicPr>
                      <p:cNvPr id="69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3622675"/>
                        <a:ext cx="22288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150921" y="5240367"/>
            <a:ext cx="115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Worm-gear L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657600" y="5551536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Brace 9"/>
          <p:cNvSpPr/>
          <p:nvPr/>
        </p:nvSpPr>
        <p:spPr>
          <a:xfrm rot="16200000">
            <a:off x="4464055" y="-937558"/>
            <a:ext cx="207504" cy="8787267"/>
          </a:xfrm>
          <a:prstGeom prst="leftBrace">
            <a:avLst>
              <a:gd name="adj1" fmla="val 3136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881763" y="6052279"/>
            <a:ext cx="833369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30900" y="5867613"/>
            <a:ext cx="2631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polarized DY only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76200" y="548640"/>
          <a:ext cx="3749675" cy="290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137" name="Equation" r:id="rId9" imgW="3048000" imgH="2362200" progId="Equation.DSMT4">
                  <p:embed/>
                </p:oleObj>
              </mc:Choice>
              <mc:Fallback>
                <p:oleObj name="Equation" r:id="rId9" imgW="3048000" imgH="236220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548640"/>
                        <a:ext cx="3749675" cy="290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72877" y="1865442"/>
            <a:ext cx="3039408" cy="11117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124431" y="1782980"/>
            <a:ext cx="3803904" cy="11081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52690" y="1370329"/>
            <a:ext cx="3332615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5277" y="1114328"/>
            <a:ext cx="1179723" cy="3334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308165" y="1104802"/>
            <a:ext cx="1865523" cy="3715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3618997" y="2407187"/>
            <a:ext cx="1476797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768261" y="476115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SIDIS                                                 DY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2255" y="1972666"/>
            <a:ext cx="805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SIDIS-DY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橢圓 31"/>
          <p:cNvSpPr/>
          <p:nvPr/>
        </p:nvSpPr>
        <p:spPr bwMode="auto">
          <a:xfrm>
            <a:off x="2727220" y="3612880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橢圓 32"/>
          <p:cNvSpPr/>
          <p:nvPr/>
        </p:nvSpPr>
        <p:spPr bwMode="auto">
          <a:xfrm>
            <a:off x="2953000" y="4070013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橢圓 34"/>
          <p:cNvSpPr/>
          <p:nvPr/>
        </p:nvSpPr>
        <p:spPr bwMode="auto">
          <a:xfrm>
            <a:off x="2866506" y="4483844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橢圓 36"/>
          <p:cNvSpPr/>
          <p:nvPr/>
        </p:nvSpPr>
        <p:spPr bwMode="auto">
          <a:xfrm>
            <a:off x="3000719" y="4932227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橢圓 38"/>
          <p:cNvSpPr/>
          <p:nvPr/>
        </p:nvSpPr>
        <p:spPr bwMode="auto">
          <a:xfrm>
            <a:off x="2723680" y="5354808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橢圓 39"/>
          <p:cNvSpPr/>
          <p:nvPr/>
        </p:nvSpPr>
        <p:spPr bwMode="auto">
          <a:xfrm>
            <a:off x="4457046" y="5885595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橢圓 40"/>
          <p:cNvSpPr/>
          <p:nvPr/>
        </p:nvSpPr>
        <p:spPr bwMode="auto">
          <a:xfrm>
            <a:off x="2401645" y="5878414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橢圓 41"/>
          <p:cNvSpPr/>
          <p:nvPr/>
        </p:nvSpPr>
        <p:spPr bwMode="auto">
          <a:xfrm>
            <a:off x="146105" y="6202858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4049" y="6259697"/>
            <a:ext cx="385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: FFs, further constrained by the </a:t>
            </a:r>
            <a:r>
              <a:rPr lang="en-US" sz="1400" dirty="0" err="1" smtClean="0"/>
              <a:t>e+e</a:t>
            </a:r>
            <a:r>
              <a:rPr lang="en-US" sz="1400" dirty="0" smtClean="0"/>
              <a:t>- process.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Key Issues of TMDs to be Answered/Tested by Experiments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Signals</a:t>
                </a:r>
              </a:p>
              <a:p>
                <a:r>
                  <a:rPr lang="en-US" altLang="zh-TW" dirty="0"/>
                  <a:t>Factorization and </a:t>
                </a:r>
                <a:r>
                  <a:rPr lang="en-US" altLang="zh-TW" dirty="0" smtClean="0"/>
                  <a:t>universality: different processes</a:t>
                </a:r>
                <a:endParaRPr lang="en-US" altLang="zh-TW" dirty="0"/>
              </a:p>
              <a:p>
                <a:r>
                  <a:rPr lang="en-US" altLang="zh-TW" dirty="0" smtClean="0"/>
                  <a:t>Properties of QCD evolution: different energies</a:t>
                </a:r>
              </a:p>
              <a:p>
                <a:r>
                  <a:rPr lang="en-US" altLang="zh-TW" dirty="0" smtClean="0"/>
                  <a:t>Flavor dependence (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TW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zh-TW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altLang="zh-TW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TW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altLang="zh-TW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zh-TW" dirty="0" smtClean="0"/>
                  <a:t>): different targets and tagged hadrons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5" name="內容版面配置區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D7FDA-AC2B-4E48-A3BF-19B0F13E2D3D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7850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43509" y="65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Leading-Twist </a:t>
            </a:r>
            <a:r>
              <a:rPr lang="en-US" sz="3200" dirty="0" smtClean="0"/>
              <a:t>Transverse-momentum Dependent </a:t>
            </a:r>
            <a:r>
              <a:rPr lang="en-US" sz="3200" b="1" dirty="0" smtClean="0"/>
              <a:t>Parton </a:t>
            </a:r>
            <a:r>
              <a:rPr lang="en-US" sz="3200" b="1" dirty="0"/>
              <a:t>Density Function </a:t>
            </a:r>
            <a:r>
              <a:rPr lang="en-US" sz="3200" dirty="0"/>
              <a:t>(TMDs)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D7FDA-AC2B-4E48-A3BF-19B0F13E2D3D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cxnSp>
        <p:nvCxnSpPr>
          <p:cNvPr id="461" name="Straight Connector 226"/>
          <p:cNvCxnSpPr/>
          <p:nvPr/>
        </p:nvCxnSpPr>
        <p:spPr>
          <a:xfrm>
            <a:off x="2116197" y="1297567"/>
            <a:ext cx="1358542" cy="6966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7" name="Table 22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098785" y="1271634"/>
              <a:ext cx="5956662" cy="54374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08131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11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Quark, Gluon</a:t>
                          </a:r>
                        </a:p>
                        <a:p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400" dirty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1638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density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Boer-Mulders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1638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Helicity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worm-gear L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224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Sivers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Kotzinian-Mulders</a:t>
                          </a: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worm-gear T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/>
                          </a:r>
                          <a:b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kern="1200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kern="1200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Transversity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kern="1200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0" dirty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0" dirty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Pretzelosity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7" name="Table 2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1868230"/>
                  </p:ext>
                </p:extLst>
              </p:nvPr>
            </p:nvGraphicFramePr>
            <p:xfrm>
              <a:off x="2098785" y="1271634"/>
              <a:ext cx="5956662" cy="54374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11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Quark, Gluon</a:t>
                          </a:r>
                        </a:p>
                        <a:p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400" dirty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037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2000" t="-61111" r="-200400" b="-2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61111" r="-800" b="-2939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2037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2771" t="-161111" r="-101205" b="-1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161111" r="-800" b="-1939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983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2000" t="-137135" r="-200400" b="-1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2771" t="-137135" r="-101205" b="-1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137135" r="-800" b="-1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2" name="Group 201"/>
          <p:cNvGrpSpPr>
            <a:grpSpLocks noChangeAspect="1"/>
          </p:cNvGrpSpPr>
          <p:nvPr/>
        </p:nvGrpSpPr>
        <p:grpSpPr>
          <a:xfrm>
            <a:off x="3841088" y="4792614"/>
            <a:ext cx="842577" cy="602877"/>
            <a:chOff x="306668" y="1362469"/>
            <a:chExt cx="1188720" cy="850548"/>
          </a:xfrm>
        </p:grpSpPr>
        <p:grpSp>
          <p:nvGrpSpPr>
            <p:cNvPr id="123" name="Group 202"/>
            <p:cNvGrpSpPr/>
            <p:nvPr/>
          </p:nvGrpSpPr>
          <p:grpSpPr>
            <a:xfrm>
              <a:off x="306668" y="1362469"/>
              <a:ext cx="457200" cy="653874"/>
              <a:chOff x="306668" y="1362469"/>
              <a:chExt cx="457200" cy="653874"/>
            </a:xfrm>
          </p:grpSpPr>
          <p:sp>
            <p:nvSpPr>
              <p:cNvPr id="130" name="Down Arrow 209"/>
              <p:cNvSpPr/>
              <p:nvPr/>
            </p:nvSpPr>
            <p:spPr>
              <a:xfrm rot="10800000" flipH="1">
                <a:off x="488831" y="1362469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210"/>
              <p:cNvSpPr>
                <a:spLocks noChangeAspect="1"/>
              </p:cNvSpPr>
              <p:nvPr/>
            </p:nvSpPr>
            <p:spPr>
              <a:xfrm>
                <a:off x="30666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32" name="Straight Arrow Connector 211"/>
              <p:cNvCxnSpPr>
                <a:stCxn id="133" idx="7"/>
                <a:endCxn id="131" idx="7"/>
              </p:cNvCxnSpPr>
              <p:nvPr/>
            </p:nvCxnSpPr>
            <p:spPr>
              <a:xfrm flipV="1">
                <a:off x="562207" y="1626098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Oval 212"/>
              <p:cNvSpPr>
                <a:spLocks noChangeAspect="1"/>
              </p:cNvSpPr>
              <p:nvPr/>
            </p:nvSpPr>
            <p:spPr>
              <a:xfrm>
                <a:off x="497169" y="17496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4" name="Straight Connector 203"/>
            <p:cNvCxnSpPr/>
            <p:nvPr/>
          </p:nvCxnSpPr>
          <p:spPr>
            <a:xfrm flipV="1">
              <a:off x="855308" y="1787744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204"/>
            <p:cNvGrpSpPr/>
            <p:nvPr/>
          </p:nvGrpSpPr>
          <p:grpSpPr>
            <a:xfrm>
              <a:off x="1038188" y="1559143"/>
              <a:ext cx="457200" cy="653874"/>
              <a:chOff x="1038188" y="1559143"/>
              <a:chExt cx="457200" cy="653874"/>
            </a:xfrm>
          </p:grpSpPr>
          <p:sp>
            <p:nvSpPr>
              <p:cNvPr id="126" name="Down Arrow 205"/>
              <p:cNvSpPr/>
              <p:nvPr/>
            </p:nvSpPr>
            <p:spPr>
              <a:xfrm flipH="1">
                <a:off x="1220353" y="19505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206"/>
              <p:cNvSpPr>
                <a:spLocks noChangeAspect="1"/>
              </p:cNvSpPr>
              <p:nvPr/>
            </p:nvSpPr>
            <p:spPr>
              <a:xfrm>
                <a:off x="103818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28" name="Straight Arrow Connector 207"/>
              <p:cNvCxnSpPr>
                <a:stCxn id="129" idx="7"/>
              </p:cNvCxnSpPr>
              <p:nvPr/>
            </p:nvCxnSpPr>
            <p:spPr>
              <a:xfrm flipV="1">
                <a:off x="1239849" y="16260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208"/>
              <p:cNvSpPr>
                <a:spLocks noChangeAspect="1"/>
              </p:cNvSpPr>
              <p:nvPr/>
            </p:nvSpPr>
            <p:spPr>
              <a:xfrm rot="10800000">
                <a:off x="1228690" y="17496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4" name="Group 60"/>
          <p:cNvGrpSpPr>
            <a:grpSpLocks noChangeAspect="1"/>
          </p:cNvGrpSpPr>
          <p:nvPr/>
        </p:nvGrpSpPr>
        <p:grpSpPr>
          <a:xfrm>
            <a:off x="4096547" y="2177974"/>
            <a:ext cx="324068" cy="324068"/>
            <a:chOff x="385279" y="76776"/>
            <a:chExt cx="457200" cy="457200"/>
          </a:xfrm>
        </p:grpSpPr>
        <p:sp>
          <p:nvSpPr>
            <p:cNvPr id="135" name="Oval 61"/>
            <p:cNvSpPr>
              <a:spLocks noChangeAspect="1"/>
            </p:cNvSpPr>
            <p:nvPr/>
          </p:nvSpPr>
          <p:spPr>
            <a:xfrm>
              <a:off x="385279" y="76776"/>
              <a:ext cx="457200" cy="457200"/>
            </a:xfrm>
            <a:prstGeom prst="ellipse">
              <a:avLst/>
            </a:prstGeom>
            <a:solidFill>
              <a:srgbClr val="FFBDBF"/>
            </a:solidFill>
            <a:ln w="15875" cap="flat" cmpd="sng" algn="ctr">
              <a:solidFill>
                <a:schemeClr val="tx1">
                  <a:alpha val="30000"/>
                </a:schemeClr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44450" h="38100"/>
            </a:sp3d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cxnSp>
          <p:nvCxnSpPr>
            <p:cNvPr id="136" name="Straight Arrow Connector 62"/>
            <p:cNvCxnSpPr>
              <a:stCxn id="137" idx="7"/>
              <a:endCxn id="135" idx="7"/>
            </p:cNvCxnSpPr>
            <p:nvPr/>
          </p:nvCxnSpPr>
          <p:spPr>
            <a:xfrm flipV="1">
              <a:off x="640818" y="143731"/>
              <a:ext cx="134706" cy="1347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softEdge rad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63"/>
            <p:cNvSpPr>
              <a:spLocks noChangeAspect="1"/>
            </p:cNvSpPr>
            <p:nvPr/>
          </p:nvSpPr>
          <p:spPr>
            <a:xfrm>
              <a:off x="575780" y="267277"/>
              <a:ext cx="76197" cy="76197"/>
            </a:xfrm>
            <a:prstGeom prst="ellipse">
              <a:avLst/>
            </a:prstGeom>
            <a:solidFill>
              <a:srgbClr val="FF0000"/>
            </a:solidFill>
            <a:ln w="0">
              <a:noFill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13"/>
          <p:cNvGrpSpPr>
            <a:grpSpLocks noChangeAspect="1"/>
          </p:cNvGrpSpPr>
          <p:nvPr/>
        </p:nvGrpSpPr>
        <p:grpSpPr>
          <a:xfrm>
            <a:off x="5275981" y="3444809"/>
            <a:ext cx="1081577" cy="324068"/>
            <a:chOff x="174712" y="5019666"/>
            <a:chExt cx="1525905" cy="457201"/>
          </a:xfrm>
        </p:grpSpPr>
        <p:cxnSp>
          <p:nvCxnSpPr>
            <p:cNvPr id="139" name="Straight Connector 114"/>
            <p:cNvCxnSpPr/>
            <p:nvPr/>
          </p:nvCxnSpPr>
          <p:spPr>
            <a:xfrm flipV="1">
              <a:off x="884008" y="5250946"/>
              <a:ext cx="109728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15"/>
            <p:cNvGrpSpPr/>
            <p:nvPr/>
          </p:nvGrpSpPr>
          <p:grpSpPr>
            <a:xfrm>
              <a:off x="174712" y="5019666"/>
              <a:ext cx="666760" cy="457200"/>
              <a:chOff x="174712" y="5019666"/>
              <a:chExt cx="666760" cy="457200"/>
            </a:xfrm>
          </p:grpSpPr>
          <p:sp>
            <p:nvSpPr>
              <p:cNvPr id="147" name="Down Arrow 122"/>
              <p:cNvSpPr/>
              <p:nvPr/>
            </p:nvSpPr>
            <p:spPr>
              <a:xfrm rot="16200000" flipH="1">
                <a:off x="663792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23"/>
              <p:cNvSpPr>
                <a:spLocks noChangeAspect="1"/>
              </p:cNvSpPr>
              <p:nvPr/>
            </p:nvSpPr>
            <p:spPr>
              <a:xfrm>
                <a:off x="174712" y="5019666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49" name="Straight Arrow Connector 124"/>
              <p:cNvCxnSpPr>
                <a:stCxn id="150" idx="7"/>
              </p:cNvCxnSpPr>
              <p:nvPr/>
            </p:nvCxnSpPr>
            <p:spPr>
              <a:xfrm flipV="1">
                <a:off x="376372" y="5086997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Oval 125"/>
              <p:cNvSpPr>
                <a:spLocks noChangeAspect="1"/>
              </p:cNvSpPr>
              <p:nvPr/>
            </p:nvSpPr>
            <p:spPr>
              <a:xfrm rot="10800000">
                <a:off x="365213" y="52105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1" name="Straight Arrow Connector 126"/>
              <p:cNvCxnSpPr>
                <a:stCxn id="153" idx="7"/>
              </p:cNvCxnSpPr>
              <p:nvPr/>
            </p:nvCxnSpPr>
            <p:spPr>
              <a:xfrm flipV="1">
                <a:off x="376373" y="5086621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Down Arrow 171"/>
              <p:cNvSpPr/>
              <p:nvPr/>
            </p:nvSpPr>
            <p:spPr>
              <a:xfrm rot="5400000">
                <a:off x="287180" y="5183404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72"/>
              <p:cNvSpPr>
                <a:spLocks noChangeAspect="1"/>
              </p:cNvSpPr>
              <p:nvPr/>
            </p:nvSpPr>
            <p:spPr>
              <a:xfrm rot="10800000">
                <a:off x="365214" y="521016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16"/>
            <p:cNvGrpSpPr/>
            <p:nvPr/>
          </p:nvGrpSpPr>
          <p:grpSpPr>
            <a:xfrm>
              <a:off x="1035771" y="5019667"/>
              <a:ext cx="664846" cy="457200"/>
              <a:chOff x="1035771" y="5019667"/>
              <a:chExt cx="664846" cy="457200"/>
            </a:xfrm>
          </p:grpSpPr>
          <p:sp>
            <p:nvSpPr>
              <p:cNvPr id="142" name="Down Arrow 117"/>
              <p:cNvSpPr/>
              <p:nvPr/>
            </p:nvSpPr>
            <p:spPr>
              <a:xfrm rot="5400000" flipH="1">
                <a:off x="1120580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18"/>
              <p:cNvSpPr>
                <a:spLocks noChangeAspect="1"/>
              </p:cNvSpPr>
              <p:nvPr/>
            </p:nvSpPr>
            <p:spPr>
              <a:xfrm>
                <a:off x="1243417" y="5019667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44" name="Straight Arrow Connector 119"/>
              <p:cNvCxnSpPr>
                <a:stCxn id="146" idx="7"/>
              </p:cNvCxnSpPr>
              <p:nvPr/>
            </p:nvCxnSpPr>
            <p:spPr>
              <a:xfrm flipV="1">
                <a:off x="1445078" y="5086622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Down Arrow 120"/>
              <p:cNvSpPr/>
              <p:nvPr/>
            </p:nvSpPr>
            <p:spPr>
              <a:xfrm rot="5400000">
                <a:off x="1355885" y="5183405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21"/>
              <p:cNvSpPr>
                <a:spLocks noChangeAspect="1"/>
              </p:cNvSpPr>
              <p:nvPr/>
            </p:nvSpPr>
            <p:spPr>
              <a:xfrm rot="10800000">
                <a:off x="1433919" y="521016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4" name="Group 189"/>
          <p:cNvGrpSpPr>
            <a:grpSpLocks noChangeAspect="1"/>
          </p:cNvGrpSpPr>
          <p:nvPr/>
        </p:nvGrpSpPr>
        <p:grpSpPr>
          <a:xfrm>
            <a:off x="6925984" y="2225432"/>
            <a:ext cx="842577" cy="324684"/>
            <a:chOff x="306668" y="755869"/>
            <a:chExt cx="1188720" cy="458069"/>
          </a:xfrm>
        </p:grpSpPr>
        <p:grpSp>
          <p:nvGrpSpPr>
            <p:cNvPr id="155" name="Group 190"/>
            <p:cNvGrpSpPr/>
            <p:nvPr/>
          </p:nvGrpSpPr>
          <p:grpSpPr>
            <a:xfrm>
              <a:off x="306668" y="755869"/>
              <a:ext cx="457200" cy="457200"/>
              <a:chOff x="306668" y="755869"/>
              <a:chExt cx="457200" cy="457200"/>
            </a:xfrm>
          </p:grpSpPr>
          <p:sp>
            <p:nvSpPr>
              <p:cNvPr id="162" name="Oval 197"/>
              <p:cNvSpPr>
                <a:spLocks noChangeAspect="1"/>
              </p:cNvSpPr>
              <p:nvPr/>
            </p:nvSpPr>
            <p:spPr>
              <a:xfrm>
                <a:off x="306668" y="755869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63" name="Straight Arrow Connector 198"/>
              <p:cNvCxnSpPr>
                <a:stCxn id="165" idx="7"/>
              </p:cNvCxnSpPr>
              <p:nvPr/>
            </p:nvCxnSpPr>
            <p:spPr>
              <a:xfrm flipV="1">
                <a:off x="508329" y="822824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Down Arrow 199"/>
              <p:cNvSpPr/>
              <p:nvPr/>
            </p:nvSpPr>
            <p:spPr>
              <a:xfrm rot="10800000">
                <a:off x="512409" y="84018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200"/>
              <p:cNvSpPr>
                <a:spLocks noChangeAspect="1"/>
              </p:cNvSpPr>
              <p:nvPr/>
            </p:nvSpPr>
            <p:spPr>
              <a:xfrm rot="10800000">
                <a:off x="497170" y="946371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6" name="Straight Connector 191"/>
            <p:cNvCxnSpPr/>
            <p:nvPr/>
          </p:nvCxnSpPr>
          <p:spPr>
            <a:xfrm flipV="1">
              <a:off x="855308" y="988330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oup 192"/>
            <p:cNvGrpSpPr/>
            <p:nvPr/>
          </p:nvGrpSpPr>
          <p:grpSpPr>
            <a:xfrm>
              <a:off x="1038188" y="756738"/>
              <a:ext cx="457200" cy="457200"/>
              <a:chOff x="1038188" y="756738"/>
              <a:chExt cx="457200" cy="457200"/>
            </a:xfrm>
          </p:grpSpPr>
          <p:sp>
            <p:nvSpPr>
              <p:cNvPr id="158" name="Oval 193"/>
              <p:cNvSpPr>
                <a:spLocks noChangeAspect="1"/>
              </p:cNvSpPr>
              <p:nvPr/>
            </p:nvSpPr>
            <p:spPr>
              <a:xfrm>
                <a:off x="1038188" y="756738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59" name="Straight Arrow Connector 194"/>
              <p:cNvCxnSpPr>
                <a:stCxn id="161" idx="7"/>
              </p:cNvCxnSpPr>
              <p:nvPr/>
            </p:nvCxnSpPr>
            <p:spPr>
              <a:xfrm flipV="1">
                <a:off x="1293727" y="823693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Down Arrow 195"/>
              <p:cNvSpPr/>
              <p:nvPr/>
            </p:nvSpPr>
            <p:spPr>
              <a:xfrm>
                <a:off x="1243928" y="100103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96"/>
              <p:cNvSpPr>
                <a:spLocks noChangeAspect="1"/>
              </p:cNvSpPr>
              <p:nvPr/>
            </p:nvSpPr>
            <p:spPr>
              <a:xfrm>
                <a:off x="1228689" y="94723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6" name="Group 173"/>
          <p:cNvGrpSpPr>
            <a:grpSpLocks noChangeAspect="1"/>
          </p:cNvGrpSpPr>
          <p:nvPr/>
        </p:nvGrpSpPr>
        <p:grpSpPr>
          <a:xfrm>
            <a:off x="6812965" y="3444809"/>
            <a:ext cx="1081577" cy="324068"/>
            <a:chOff x="182649" y="5818440"/>
            <a:chExt cx="1525905" cy="457201"/>
          </a:xfrm>
        </p:grpSpPr>
        <p:cxnSp>
          <p:nvCxnSpPr>
            <p:cNvPr id="167" name="Straight Connector 174"/>
            <p:cNvCxnSpPr/>
            <p:nvPr/>
          </p:nvCxnSpPr>
          <p:spPr>
            <a:xfrm flipV="1">
              <a:off x="888769" y="6049535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75"/>
            <p:cNvGrpSpPr/>
            <p:nvPr/>
          </p:nvGrpSpPr>
          <p:grpSpPr>
            <a:xfrm>
              <a:off x="1043708" y="5818441"/>
              <a:ext cx="664846" cy="457200"/>
              <a:chOff x="1043708" y="5818441"/>
              <a:chExt cx="664846" cy="457200"/>
            </a:xfrm>
          </p:grpSpPr>
          <p:sp>
            <p:nvSpPr>
              <p:cNvPr id="177" name="Down Arrow 184"/>
              <p:cNvSpPr/>
              <p:nvPr/>
            </p:nvSpPr>
            <p:spPr>
              <a:xfrm rot="5400000" flipH="1">
                <a:off x="1128517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85"/>
              <p:cNvSpPr>
                <a:spLocks noChangeAspect="1"/>
              </p:cNvSpPr>
              <p:nvPr/>
            </p:nvSpPr>
            <p:spPr>
              <a:xfrm>
                <a:off x="1251354" y="581844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79" name="Straight Arrow Connector 186"/>
              <p:cNvCxnSpPr>
                <a:stCxn id="181" idx="7"/>
              </p:cNvCxnSpPr>
              <p:nvPr/>
            </p:nvCxnSpPr>
            <p:spPr>
              <a:xfrm flipV="1">
                <a:off x="1453015" y="588539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Down Arrow 187"/>
              <p:cNvSpPr/>
              <p:nvPr/>
            </p:nvSpPr>
            <p:spPr>
              <a:xfrm rot="10800000">
                <a:off x="1456068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8"/>
              <p:cNvSpPr>
                <a:spLocks noChangeAspect="1"/>
              </p:cNvSpPr>
              <p:nvPr/>
            </p:nvSpPr>
            <p:spPr>
              <a:xfrm rot="10800000">
                <a:off x="1441856" y="600894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9" name="Group 176"/>
            <p:cNvGrpSpPr/>
            <p:nvPr/>
          </p:nvGrpSpPr>
          <p:grpSpPr>
            <a:xfrm>
              <a:off x="182649" y="5818440"/>
              <a:ext cx="666760" cy="457200"/>
              <a:chOff x="182649" y="5818440"/>
              <a:chExt cx="666760" cy="457200"/>
            </a:xfrm>
          </p:grpSpPr>
          <p:sp>
            <p:nvSpPr>
              <p:cNvPr id="170" name="Down Arrow 177"/>
              <p:cNvSpPr/>
              <p:nvPr/>
            </p:nvSpPr>
            <p:spPr>
              <a:xfrm rot="16200000" flipH="1">
                <a:off x="671729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8"/>
              <p:cNvSpPr>
                <a:spLocks noChangeAspect="1"/>
              </p:cNvSpPr>
              <p:nvPr/>
            </p:nvSpPr>
            <p:spPr>
              <a:xfrm>
                <a:off x="182649" y="5818440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72" name="Straight Arrow Connector 179"/>
              <p:cNvCxnSpPr>
                <a:stCxn id="173" idx="7"/>
              </p:cNvCxnSpPr>
              <p:nvPr/>
            </p:nvCxnSpPr>
            <p:spPr>
              <a:xfrm flipV="1">
                <a:off x="384309" y="5885771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Oval 180"/>
              <p:cNvSpPr>
                <a:spLocks noChangeAspect="1"/>
              </p:cNvSpPr>
              <p:nvPr/>
            </p:nvSpPr>
            <p:spPr>
              <a:xfrm rot="10800000">
                <a:off x="373150" y="600931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Arrow Connector 181"/>
              <p:cNvCxnSpPr>
                <a:stCxn id="176" idx="7"/>
              </p:cNvCxnSpPr>
              <p:nvPr/>
            </p:nvCxnSpPr>
            <p:spPr>
              <a:xfrm flipV="1">
                <a:off x="384310" y="5885395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Down Arrow 182"/>
              <p:cNvSpPr/>
              <p:nvPr/>
            </p:nvSpPr>
            <p:spPr>
              <a:xfrm rot="10800000">
                <a:off x="387363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83"/>
              <p:cNvSpPr>
                <a:spLocks noChangeAspect="1"/>
              </p:cNvSpPr>
              <p:nvPr/>
            </p:nvSpPr>
            <p:spPr>
              <a:xfrm rot="10800000">
                <a:off x="373151" y="6008942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2" name="Group 79"/>
          <p:cNvGrpSpPr>
            <a:grpSpLocks noChangeAspect="1"/>
          </p:cNvGrpSpPr>
          <p:nvPr/>
        </p:nvGrpSpPr>
        <p:grpSpPr>
          <a:xfrm>
            <a:off x="6905406" y="5592269"/>
            <a:ext cx="842577" cy="603143"/>
            <a:chOff x="306668" y="3096020"/>
            <a:chExt cx="1188720" cy="850923"/>
          </a:xfrm>
        </p:grpSpPr>
        <p:grpSp>
          <p:nvGrpSpPr>
            <p:cNvPr id="183" name="Group 80"/>
            <p:cNvGrpSpPr/>
            <p:nvPr/>
          </p:nvGrpSpPr>
          <p:grpSpPr>
            <a:xfrm>
              <a:off x="1038188" y="3292693"/>
              <a:ext cx="457200" cy="654250"/>
              <a:chOff x="1038188" y="3292693"/>
              <a:chExt cx="457200" cy="654250"/>
            </a:xfrm>
          </p:grpSpPr>
          <p:grpSp>
            <p:nvGrpSpPr>
              <p:cNvPr id="191" name="Group 88"/>
              <p:cNvGrpSpPr/>
              <p:nvPr/>
            </p:nvGrpSpPr>
            <p:grpSpPr>
              <a:xfrm rot="10800000">
                <a:off x="1220352" y="3360024"/>
                <a:ext cx="208080" cy="586919"/>
                <a:chOff x="1118512" y="1938331"/>
                <a:chExt cx="208080" cy="586919"/>
              </a:xfrm>
            </p:grpSpPr>
            <p:sp>
              <p:nvSpPr>
                <p:cNvPr id="196" name="Down Arrow 93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7" name="Straight Arrow Connector 94"/>
                <p:cNvCxnSpPr>
                  <a:stCxn id="198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Oval 95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2" name="Oval 89"/>
              <p:cNvSpPr>
                <a:spLocks noChangeAspect="1"/>
              </p:cNvSpPr>
              <p:nvPr/>
            </p:nvSpPr>
            <p:spPr>
              <a:xfrm>
                <a:off x="1038188" y="3292693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93" name="Straight Arrow Connector 90"/>
              <p:cNvCxnSpPr>
                <a:stCxn id="195" idx="7"/>
              </p:cNvCxnSpPr>
              <p:nvPr/>
            </p:nvCxnSpPr>
            <p:spPr>
              <a:xfrm flipV="1">
                <a:off x="1239849" y="335964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Down Arrow 91"/>
              <p:cNvSpPr/>
              <p:nvPr/>
            </p:nvSpPr>
            <p:spPr>
              <a:xfrm rot="2700000">
                <a:off x="1176847" y="352548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92"/>
              <p:cNvSpPr>
                <a:spLocks noChangeAspect="1"/>
              </p:cNvSpPr>
              <p:nvPr/>
            </p:nvSpPr>
            <p:spPr>
              <a:xfrm rot="10800000">
                <a:off x="1228690" y="348319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81"/>
            <p:cNvGrpSpPr/>
            <p:nvPr/>
          </p:nvGrpSpPr>
          <p:grpSpPr>
            <a:xfrm>
              <a:off x="306668" y="3096020"/>
              <a:ext cx="457200" cy="653874"/>
              <a:chOff x="306668" y="3096020"/>
              <a:chExt cx="457200" cy="653874"/>
            </a:xfrm>
          </p:grpSpPr>
          <p:sp>
            <p:nvSpPr>
              <p:cNvPr id="186" name="Down Arrow 83"/>
              <p:cNvSpPr/>
              <p:nvPr/>
            </p:nvSpPr>
            <p:spPr>
              <a:xfrm rot="10800000" flipH="1">
                <a:off x="488832" y="309602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84"/>
              <p:cNvSpPr>
                <a:spLocks noChangeAspect="1"/>
              </p:cNvSpPr>
              <p:nvPr/>
            </p:nvSpPr>
            <p:spPr>
              <a:xfrm>
                <a:off x="306668" y="3292694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88" name="Straight Arrow Connector 85"/>
              <p:cNvCxnSpPr>
                <a:stCxn id="190" idx="7"/>
              </p:cNvCxnSpPr>
              <p:nvPr/>
            </p:nvCxnSpPr>
            <p:spPr>
              <a:xfrm flipV="1">
                <a:off x="508329" y="3359649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Down Arrow 86"/>
              <p:cNvSpPr/>
              <p:nvPr/>
            </p:nvSpPr>
            <p:spPr>
              <a:xfrm rot="2700000">
                <a:off x="445327" y="352548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87"/>
              <p:cNvSpPr>
                <a:spLocks noChangeAspect="1"/>
              </p:cNvSpPr>
              <p:nvPr/>
            </p:nvSpPr>
            <p:spPr>
              <a:xfrm rot="10800000">
                <a:off x="497170" y="3483196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5" name="Straight Connector 82"/>
            <p:cNvCxnSpPr/>
            <p:nvPr/>
          </p:nvCxnSpPr>
          <p:spPr>
            <a:xfrm flipV="1">
              <a:off x="855308" y="3523788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65"/>
          <p:cNvGrpSpPr>
            <a:grpSpLocks noChangeAspect="1"/>
          </p:cNvGrpSpPr>
          <p:nvPr/>
        </p:nvGrpSpPr>
        <p:grpSpPr>
          <a:xfrm>
            <a:off x="6905406" y="4491174"/>
            <a:ext cx="842577" cy="607805"/>
            <a:chOff x="306668" y="2168317"/>
            <a:chExt cx="1188720" cy="857500"/>
          </a:xfrm>
        </p:grpSpPr>
        <p:grpSp>
          <p:nvGrpSpPr>
            <p:cNvPr id="200" name="Group 66"/>
            <p:cNvGrpSpPr/>
            <p:nvPr/>
          </p:nvGrpSpPr>
          <p:grpSpPr>
            <a:xfrm>
              <a:off x="306668" y="2168317"/>
              <a:ext cx="457200" cy="653874"/>
              <a:chOff x="306668" y="2168317"/>
              <a:chExt cx="457200" cy="653874"/>
            </a:xfrm>
          </p:grpSpPr>
          <p:sp>
            <p:nvSpPr>
              <p:cNvPr id="208" name="Down Arrow 74"/>
              <p:cNvSpPr/>
              <p:nvPr/>
            </p:nvSpPr>
            <p:spPr>
              <a:xfrm rot="10800000" flipH="1">
                <a:off x="488832" y="2168317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75"/>
              <p:cNvSpPr>
                <a:spLocks noChangeAspect="1"/>
              </p:cNvSpPr>
              <p:nvPr/>
            </p:nvSpPr>
            <p:spPr>
              <a:xfrm>
                <a:off x="306668" y="236499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10" name="Straight Arrow Connector 76"/>
              <p:cNvCxnSpPr>
                <a:stCxn id="212" idx="7"/>
              </p:cNvCxnSpPr>
              <p:nvPr/>
            </p:nvCxnSpPr>
            <p:spPr>
              <a:xfrm flipV="1">
                <a:off x="508329" y="243194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Down Arrow 77"/>
              <p:cNvSpPr/>
              <p:nvPr/>
            </p:nvSpPr>
            <p:spPr>
              <a:xfrm rot="10800000">
                <a:off x="512409" y="244931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78"/>
              <p:cNvSpPr>
                <a:spLocks noChangeAspect="1"/>
              </p:cNvSpPr>
              <p:nvPr/>
            </p:nvSpPr>
            <p:spPr>
              <a:xfrm rot="10800000">
                <a:off x="497170" y="255549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67"/>
            <p:cNvGrpSpPr/>
            <p:nvPr/>
          </p:nvGrpSpPr>
          <p:grpSpPr>
            <a:xfrm>
              <a:off x="1038188" y="2371943"/>
              <a:ext cx="457200" cy="653874"/>
              <a:chOff x="1038188" y="2371943"/>
              <a:chExt cx="457200" cy="653874"/>
            </a:xfrm>
          </p:grpSpPr>
          <p:sp>
            <p:nvSpPr>
              <p:cNvPr id="203" name="Down Arrow 69"/>
              <p:cNvSpPr/>
              <p:nvPr/>
            </p:nvSpPr>
            <p:spPr>
              <a:xfrm flipH="1">
                <a:off x="1220353" y="27633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70"/>
              <p:cNvSpPr>
                <a:spLocks noChangeAspect="1"/>
              </p:cNvSpPr>
              <p:nvPr/>
            </p:nvSpPr>
            <p:spPr>
              <a:xfrm>
                <a:off x="1038188" y="2371943"/>
                <a:ext cx="457200" cy="457199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05" name="Straight Arrow Connector 71"/>
              <p:cNvCxnSpPr>
                <a:stCxn id="207" idx="7"/>
              </p:cNvCxnSpPr>
              <p:nvPr/>
            </p:nvCxnSpPr>
            <p:spPr>
              <a:xfrm flipV="1">
                <a:off x="1239849" y="24388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Down Arrow 72"/>
              <p:cNvSpPr/>
              <p:nvPr/>
            </p:nvSpPr>
            <p:spPr>
              <a:xfrm rot="10800000">
                <a:off x="1243929" y="2456263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73"/>
              <p:cNvSpPr>
                <a:spLocks noChangeAspect="1"/>
              </p:cNvSpPr>
              <p:nvPr/>
            </p:nvSpPr>
            <p:spPr>
              <a:xfrm rot="10800000">
                <a:off x="1228690" y="25624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2" name="Straight Connector 68"/>
            <p:cNvCxnSpPr/>
            <p:nvPr/>
          </p:nvCxnSpPr>
          <p:spPr>
            <a:xfrm flipV="1">
              <a:off x="855308" y="260254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96"/>
          <p:cNvGrpSpPr>
            <a:grpSpLocks noChangeAspect="1"/>
          </p:cNvGrpSpPr>
          <p:nvPr/>
        </p:nvGrpSpPr>
        <p:grpSpPr>
          <a:xfrm>
            <a:off x="5366699" y="4765609"/>
            <a:ext cx="842577" cy="603143"/>
            <a:chOff x="275427" y="3968098"/>
            <a:chExt cx="1188720" cy="850923"/>
          </a:xfrm>
        </p:grpSpPr>
        <p:grpSp>
          <p:nvGrpSpPr>
            <p:cNvPr id="214" name="Group 97"/>
            <p:cNvGrpSpPr/>
            <p:nvPr/>
          </p:nvGrpSpPr>
          <p:grpSpPr>
            <a:xfrm>
              <a:off x="1006947" y="4164771"/>
              <a:ext cx="457200" cy="654250"/>
              <a:chOff x="1006947" y="4164771"/>
              <a:chExt cx="457200" cy="654250"/>
            </a:xfrm>
          </p:grpSpPr>
          <p:grpSp>
            <p:nvGrpSpPr>
              <p:cNvPr id="222" name="Group 105"/>
              <p:cNvGrpSpPr/>
              <p:nvPr/>
            </p:nvGrpSpPr>
            <p:grpSpPr>
              <a:xfrm rot="10800000">
                <a:off x="1189111" y="4232102"/>
                <a:ext cx="208080" cy="586919"/>
                <a:chOff x="1118512" y="1938331"/>
                <a:chExt cx="208080" cy="586919"/>
              </a:xfrm>
            </p:grpSpPr>
            <p:sp>
              <p:nvSpPr>
                <p:cNvPr id="227" name="Down Arrow 110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8" name="Straight Arrow Connector 111"/>
                <p:cNvCxnSpPr>
                  <a:stCxn id="229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Oval 112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3" name="Oval 106"/>
              <p:cNvSpPr>
                <a:spLocks noChangeAspect="1"/>
              </p:cNvSpPr>
              <p:nvPr/>
            </p:nvSpPr>
            <p:spPr>
              <a:xfrm>
                <a:off x="1006947" y="416477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24" name="Straight Arrow Connector 107"/>
              <p:cNvCxnSpPr>
                <a:stCxn id="226" idx="7"/>
              </p:cNvCxnSpPr>
              <p:nvPr/>
            </p:nvCxnSpPr>
            <p:spPr>
              <a:xfrm flipV="1">
                <a:off x="1208608" y="423172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Down Arrow 108"/>
              <p:cNvSpPr/>
              <p:nvPr/>
            </p:nvSpPr>
            <p:spPr>
              <a:xfrm rot="5400000">
                <a:off x="1119415" y="432850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109"/>
              <p:cNvSpPr>
                <a:spLocks noChangeAspect="1"/>
              </p:cNvSpPr>
              <p:nvPr/>
            </p:nvSpPr>
            <p:spPr>
              <a:xfrm rot="10800000">
                <a:off x="1197449" y="435527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98"/>
            <p:cNvGrpSpPr/>
            <p:nvPr/>
          </p:nvGrpSpPr>
          <p:grpSpPr>
            <a:xfrm>
              <a:off x="275427" y="3968098"/>
              <a:ext cx="457200" cy="653874"/>
              <a:chOff x="275427" y="3968098"/>
              <a:chExt cx="457200" cy="653874"/>
            </a:xfrm>
          </p:grpSpPr>
          <p:sp>
            <p:nvSpPr>
              <p:cNvPr id="217" name="Down Arrow 100"/>
              <p:cNvSpPr/>
              <p:nvPr/>
            </p:nvSpPr>
            <p:spPr>
              <a:xfrm rot="10800000" flipH="1">
                <a:off x="457591" y="396809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101"/>
              <p:cNvSpPr>
                <a:spLocks noChangeAspect="1"/>
              </p:cNvSpPr>
              <p:nvPr/>
            </p:nvSpPr>
            <p:spPr>
              <a:xfrm>
                <a:off x="275427" y="4164772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19" name="Straight Arrow Connector 102"/>
              <p:cNvCxnSpPr>
                <a:stCxn id="221" idx="7"/>
              </p:cNvCxnSpPr>
              <p:nvPr/>
            </p:nvCxnSpPr>
            <p:spPr>
              <a:xfrm flipV="1">
                <a:off x="477088" y="4231727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Down Arrow 103"/>
              <p:cNvSpPr/>
              <p:nvPr/>
            </p:nvSpPr>
            <p:spPr>
              <a:xfrm rot="5400000">
                <a:off x="387895" y="432851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104"/>
              <p:cNvSpPr>
                <a:spLocks noChangeAspect="1"/>
              </p:cNvSpPr>
              <p:nvPr/>
            </p:nvSpPr>
            <p:spPr>
              <a:xfrm rot="10800000">
                <a:off x="465929" y="435527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6" name="Straight Connector 99"/>
            <p:cNvCxnSpPr/>
            <p:nvPr/>
          </p:nvCxnSpPr>
          <p:spPr>
            <a:xfrm flipV="1">
              <a:off x="824067" y="439586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Down Arrow 229"/>
          <p:cNvSpPr/>
          <p:nvPr/>
        </p:nvSpPr>
        <p:spPr>
          <a:xfrm rot="10800000" flipH="1">
            <a:off x="266089" y="1666646"/>
            <a:ext cx="99417" cy="375140"/>
          </a:xfrm>
          <a:prstGeom prst="downArrow">
            <a:avLst>
              <a:gd name="adj1" fmla="val 50000"/>
              <a:gd name="adj2" fmla="val 103123"/>
            </a:avLst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65975" y="1719254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of the nucleon</a:t>
            </a:r>
            <a:endParaRPr lang="en-US" sz="1400" dirty="0"/>
          </a:p>
        </p:txBody>
      </p:sp>
      <p:sp>
        <p:nvSpPr>
          <p:cNvPr id="232" name="Down Arrow 230"/>
          <p:cNvSpPr/>
          <p:nvPr/>
        </p:nvSpPr>
        <p:spPr bwMode="auto">
          <a:xfrm rot="10800000">
            <a:off x="271636" y="2158056"/>
            <a:ext cx="88322" cy="264239"/>
          </a:xfrm>
          <a:prstGeom prst="downArrow">
            <a:avLst>
              <a:gd name="adj1" fmla="val 50000"/>
              <a:gd name="adj2" fmla="val 165432"/>
            </a:avLst>
          </a:prstGeom>
          <a:solidFill>
            <a:srgbClr val="C00000"/>
          </a:solidFill>
          <a:ln w="635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50789" tIns="50789" rIns="50789" bIns="50789" numCol="1" rtlCol="0" anchor="ctr" anchorCtr="0" compatLnSpc="1">
            <a:prstTxWarp prst="textNoShape">
              <a:avLst/>
            </a:prstTxWarp>
          </a:bodyPr>
          <a:lstStyle/>
          <a:p>
            <a:pPr marL="342829" algn="ctr" defTabSz="58408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cxnSp>
        <p:nvCxnSpPr>
          <p:cNvPr id="233" name="Straight Arrow Connector 231"/>
          <p:cNvCxnSpPr>
            <a:cxnSpLocks noChangeAspect="1"/>
          </p:cNvCxnSpPr>
          <p:nvPr/>
        </p:nvCxnSpPr>
        <p:spPr bwMode="auto">
          <a:xfrm flipV="1">
            <a:off x="228744" y="2579007"/>
            <a:ext cx="228456" cy="228454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4445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stealth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34" name="文字方塊 233"/>
          <p:cNvSpPr txBox="1"/>
          <p:nvPr/>
        </p:nvSpPr>
        <p:spPr>
          <a:xfrm>
            <a:off x="465974" y="2173019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of the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文字方塊 234"/>
              <p:cNvSpPr txBox="1"/>
              <p:nvPr/>
            </p:nvSpPr>
            <p:spPr>
              <a:xfrm>
                <a:off x="525574" y="2579007"/>
                <a:ext cx="14248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</a:t>
                </a:r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</a:t>
                </a:r>
                <a:endParaRPr lang="en-US" sz="1400" dirty="0"/>
              </a:p>
            </p:txBody>
          </p:sp>
        </mc:Choice>
        <mc:Fallback xmlns="">
          <p:sp>
            <p:nvSpPr>
              <p:cNvPr id="235" name="文字方塊 2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74" y="2579007"/>
                <a:ext cx="1424814" cy="307777"/>
              </a:xfrm>
              <a:prstGeom prst="rect">
                <a:avLst/>
              </a:prstGeom>
              <a:blipFill>
                <a:blip r:embed="rId5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6" name="矩形 235"/>
          <p:cNvSpPr/>
          <p:nvPr/>
        </p:nvSpPr>
        <p:spPr bwMode="auto">
          <a:xfrm>
            <a:off x="3605850" y="4472139"/>
            <a:ext cx="1324266" cy="21387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內容版面配置區 3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17510"/>
            <a:ext cx="4038600" cy="3589866"/>
          </a:xfrm>
          <a:prstGeom prst="rect">
            <a:avLst/>
          </a:prstGeom>
        </p:spPr>
      </p:pic>
      <p:pic>
        <p:nvPicPr>
          <p:cNvPr id="32" name="內容版面配置區 3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5300" y="2524193"/>
            <a:ext cx="4038600" cy="3589866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Sivers Function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8196-9BEB-4767-A74A-45CC1236D4D8}" type="slidenum">
              <a:rPr lang="zh-TW" altLang="en-US" smtClean="0"/>
              <a:pPr/>
              <a:t>15</a:t>
            </a:fld>
            <a:endParaRPr lang="zh-TW" altLang="en-US"/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063199"/>
              </p:ext>
            </p:extLst>
          </p:nvPr>
        </p:nvGraphicFramePr>
        <p:xfrm>
          <a:off x="6722247" y="2666947"/>
          <a:ext cx="544330" cy="653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892" name="Equation" r:id="rId5" imgW="190440" imgH="228600" progId="Equation.DSMT4">
                  <p:embed/>
                </p:oleObj>
              </mc:Choice>
              <mc:Fallback>
                <p:oleObj name="Equation" r:id="rId5" imgW="190440" imgH="228600" progId="Equation.DSMT4">
                  <p:embed/>
                  <p:pic>
                    <p:nvPicPr>
                      <p:cNvPr id="10" name="物件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2247" y="2666947"/>
                        <a:ext cx="544330" cy="653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1472025" y="2097111"/>
            <a:ext cx="216308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proton</a:t>
            </a:r>
            <a:endParaRPr 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166379" y="2097111"/>
            <a:ext cx="326224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Transversely-polarized proton</a:t>
            </a:r>
            <a:endParaRPr lang="en-US" dirty="0"/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6699638" y="2600631"/>
            <a:ext cx="0" cy="6401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019300" y="5877693"/>
                <a:ext cx="91440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300" y="5877693"/>
                <a:ext cx="9144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242438" y="5929393"/>
                <a:ext cx="91440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438" y="5929393"/>
                <a:ext cx="9144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572000" y="3994942"/>
                <a:ext cx="211832" cy="39126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994942"/>
                <a:ext cx="211832" cy="391261"/>
              </a:xfrm>
              <a:prstGeom prst="rect">
                <a:avLst/>
              </a:prstGeom>
              <a:blipFill>
                <a:blip r:embed="rId9"/>
                <a:stretch>
                  <a:fillRect r="-82857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51284" y="3921182"/>
                <a:ext cx="211832" cy="3912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84" y="3921182"/>
                <a:ext cx="211832" cy="391261"/>
              </a:xfrm>
              <a:prstGeom prst="rect">
                <a:avLst/>
              </a:prstGeom>
              <a:blipFill>
                <a:blip r:embed="rId10"/>
                <a:stretch>
                  <a:fillRect r="-88235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867780" y="6286030"/>
            <a:ext cx="756084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A </a:t>
            </a:r>
            <a:r>
              <a:rPr lang="en-US" sz="1400" b="1" dirty="0">
                <a:solidFill>
                  <a:srgbClr val="FF0000"/>
                </a:solidFill>
              </a:rPr>
              <a:t>nonzero Sivers function is considered to be strong evidence for the presence of quark orbital angular momentum</a:t>
            </a:r>
            <a:r>
              <a:rPr lang="en-US" sz="1400" b="1" dirty="0"/>
              <a:t>. </a:t>
            </a:r>
          </a:p>
        </p:txBody>
      </p:sp>
      <p:graphicFrame>
        <p:nvGraphicFramePr>
          <p:cNvPr id="19" name="內容版面配置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719649"/>
              </p:ext>
            </p:extLst>
          </p:nvPr>
        </p:nvGraphicFramePr>
        <p:xfrm>
          <a:off x="817563" y="1217613"/>
          <a:ext cx="7516812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893" name="Equation" r:id="rId11" imgW="3543120" imgH="431640" progId="Equation.DSMT4">
                  <p:embed/>
                </p:oleObj>
              </mc:Choice>
              <mc:Fallback>
                <p:oleObj name="Equation" r:id="rId11" imgW="3543120" imgH="431640" progId="Equation.DSMT4">
                  <p:embed/>
                  <p:pic>
                    <p:nvPicPr>
                      <p:cNvPr id="5" name="內容版面配置區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7563" y="1217613"/>
                        <a:ext cx="7516812" cy="9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75696" cy="1143000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Nonzero Sivers Asymmetries from SIDIS</a:t>
            </a:r>
            <a:endParaRPr lang="zh-TW" altLang="en-US" sz="3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92300"/>
            <a:ext cx="6029637" cy="392655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896" y="1892300"/>
            <a:ext cx="2942804" cy="438273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426258" y="1555659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Sivers Functions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277324" y="6245225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/>
              <a:t>PRD 86, 014028 (2012) </a:t>
            </a:r>
            <a:br>
              <a:rPr lang="en-US" altLang="zh-TW" sz="1400" dirty="0" smtClean="0"/>
            </a:br>
            <a:r>
              <a:rPr lang="en-US" altLang="zh-TW" sz="1400" dirty="0" smtClean="0"/>
              <a:t>[</a:t>
            </a:r>
            <a:r>
              <a:rPr lang="en-US" sz="1400" dirty="0" smtClean="0"/>
              <a:t>arXiv:1204.1239]</a:t>
            </a:r>
            <a:endParaRPr lang="zh-TW" altLang="en-US" sz="1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329525" y="1598424"/>
            <a:ext cx="351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COMPASS, </a:t>
            </a:r>
            <a:r>
              <a:rPr lang="en-US" altLang="zh-TW" dirty="0">
                <a:solidFill>
                  <a:srgbClr val="FF0000"/>
                </a:solidFill>
              </a:rPr>
              <a:t>PLB 744 (2015) </a:t>
            </a:r>
            <a:r>
              <a:rPr lang="en-US" altLang="zh-TW" dirty="0" smtClean="0">
                <a:solidFill>
                  <a:srgbClr val="FF0000"/>
                </a:solidFill>
              </a:rPr>
              <a:t>250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0" name="Picture 18" descr="Screen shot 2013-02-10 at 4.38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59" y="360134"/>
            <a:ext cx="2756529" cy="1192609"/>
          </a:xfrm>
          <a:prstGeom prst="rect">
            <a:avLst/>
          </a:prstGeom>
        </p:spPr>
      </p:pic>
      <p:cxnSp>
        <p:nvCxnSpPr>
          <p:cNvPr id="11" name="直線單箭頭接點 10"/>
          <p:cNvCxnSpPr/>
          <p:nvPr/>
        </p:nvCxnSpPr>
        <p:spPr>
          <a:xfrm flipV="1">
            <a:off x="6876256" y="908720"/>
            <a:ext cx="0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物件 11"/>
          <p:cNvGraphicFramePr>
            <a:graphicFrameLocks noChangeAspect="1"/>
          </p:cNvGraphicFramePr>
          <p:nvPr>
            <p:extLst/>
          </p:nvPr>
        </p:nvGraphicFramePr>
        <p:xfrm>
          <a:off x="7383839" y="1197187"/>
          <a:ext cx="472322" cy="56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111" name="Equation" r:id="rId6" imgW="190440" imgH="228600" progId="Equation.DSMT4">
                  <p:embed/>
                </p:oleObj>
              </mc:Choice>
              <mc:Fallback>
                <p:oleObj name="Equation" r:id="rId6" imgW="190440" imgH="228600" progId="Equation.DSMT4">
                  <p:embed/>
                  <p:pic>
                    <p:nvPicPr>
                      <p:cNvPr id="12" name="物件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3839" y="1197187"/>
                        <a:ext cx="472322" cy="566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直線單箭頭接點 14"/>
          <p:cNvCxnSpPr/>
          <p:nvPr/>
        </p:nvCxnSpPr>
        <p:spPr>
          <a:xfrm flipV="1">
            <a:off x="8316416" y="908720"/>
            <a:ext cx="0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593279" y="6026898"/>
            <a:ext cx="5239617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Signals of Sivers functions in SIDIS. </a:t>
            </a:r>
          </a:p>
          <a:p>
            <a:r>
              <a:rPr lang="en-US" sz="1600" dirty="0" smtClean="0"/>
              <a:t>Flavor dependence.</a:t>
            </a:r>
            <a:endParaRPr lang="en-US" sz="1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4143" y="1342182"/>
            <a:ext cx="156555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326BD"/>
                </a:solidFill>
              </a:rPr>
              <a:t>T. Iwata’s talk</a:t>
            </a:r>
            <a:endParaRPr lang="en-US" i="1" dirty="0">
              <a:solidFill>
                <a:srgbClr val="0326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8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72256" y="169125"/>
            <a:ext cx="8571744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3200" dirty="0" smtClean="0">
                <a:solidFill>
                  <a:srgbClr val="000000"/>
                </a:solidFill>
                <a:ea typeface="ＭＳ Ｐゴシック" pitchFamily="34" charset="-128"/>
              </a:rPr>
              <a:t>Universality of Sivers Functions</a:t>
            </a:r>
            <a:br>
              <a:rPr lang="en-US" altLang="zh-TW" sz="3200" dirty="0" smtClean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J.C. 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Collins, Phys. </a:t>
            </a:r>
            <a:r>
              <a:rPr kumimoji="0" lang="en-US" altLang="zh-TW" sz="1600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Lett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. </a:t>
            </a: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 536 (2002) 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43</a:t>
            </a: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/>
            </a:r>
            <a:b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A.V</a:t>
            </a: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. </a:t>
            </a:r>
            <a:r>
              <a:rPr kumimoji="0" lang="en-US" altLang="zh-TW" sz="16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Belitsky</a:t>
            </a: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X. </a:t>
            </a:r>
            <a:r>
              <a:rPr kumimoji="0" lang="en-US" altLang="zh-TW" sz="1600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Ji</a:t>
            </a: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F. 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Yuan, </a:t>
            </a:r>
            <a:r>
              <a:rPr kumimoji="0" lang="nl-NL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Nucl. Phys. </a:t>
            </a: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 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656 </a:t>
            </a: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(2003) 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165</a:t>
            </a:r>
            <a:b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nl-NL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D. Boer, P.J. Mulders, F. </a:t>
            </a:r>
            <a:r>
              <a:rPr kumimoji="0" lang="nl-NL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Pijlman, Nucl. Phys. 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 667 (2003) 201</a:t>
            </a:r>
            <a:b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Z.B. Kang, J.W. </a:t>
            </a:r>
            <a:r>
              <a:rPr kumimoji="0" lang="en-US" altLang="zh-TW" sz="1600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Qiu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Phys. Rev. </a:t>
            </a:r>
            <a:r>
              <a:rPr kumimoji="0" lang="en-US" altLang="zh-TW" sz="1600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Lett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. 103 </a:t>
            </a:r>
            <a:r>
              <a:rPr kumimoji="0" lang="en-US" altLang="zh-TW" sz="1600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</a:t>
            </a:r>
            <a:r>
              <a:rPr kumimoji="0" lang="en-US" altLang="zh-TW" sz="1600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2009) 172001</a:t>
            </a:r>
            <a:endParaRPr lang="zh-TW" alt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pic>
        <p:nvPicPr>
          <p:cNvPr id="124" name="內容版面配置區 12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4589" y="1910818"/>
            <a:ext cx="3615179" cy="2650288"/>
          </a:xfrm>
          <a:prstGeom prst="rect">
            <a:avLst/>
          </a:prstGeom>
        </p:spPr>
      </p:pic>
      <p:pic>
        <p:nvPicPr>
          <p:cNvPr id="182" name="內容版面配置區 18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01066" y="1836078"/>
            <a:ext cx="4427878" cy="2839617"/>
          </a:xfrm>
          <a:prstGeom prst="rect">
            <a:avLst/>
          </a:prstGeom>
        </p:spPr>
      </p:pic>
      <p:graphicFrame>
        <p:nvGraphicFramePr>
          <p:cNvPr id="183" name="物件 1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984921"/>
              </p:ext>
            </p:extLst>
          </p:nvPr>
        </p:nvGraphicFramePr>
        <p:xfrm>
          <a:off x="2954338" y="4675188"/>
          <a:ext cx="2971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313" name="Equation" r:id="rId5" imgW="1485720" imgH="228600" progId="Equation.DSMT4">
                  <p:embed/>
                </p:oleObj>
              </mc:Choice>
              <mc:Fallback>
                <p:oleObj name="Equation" r:id="rId5" imgW="1485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4338" y="4675188"/>
                        <a:ext cx="2971800" cy="45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" name="Text Box 8"/>
          <p:cNvSpPr txBox="1">
            <a:spLocks noChangeArrowheads="1"/>
          </p:cNvSpPr>
          <p:nvPr/>
        </p:nvSpPr>
        <p:spPr bwMode="auto">
          <a:xfrm>
            <a:off x="1879676" y="1466746"/>
            <a:ext cx="118500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en-US" altLang="zh-TW" b="1" dirty="0">
                <a:latin typeface="+mn-lt"/>
              </a:rPr>
              <a:t>Drell-Yan</a:t>
            </a:r>
          </a:p>
        </p:txBody>
      </p:sp>
      <p:sp>
        <p:nvSpPr>
          <p:cNvPr id="185" name="Text Box 8"/>
          <p:cNvSpPr txBox="1">
            <a:spLocks noChangeArrowheads="1"/>
          </p:cNvSpPr>
          <p:nvPr/>
        </p:nvSpPr>
        <p:spPr bwMode="auto">
          <a:xfrm>
            <a:off x="6292992" y="1466746"/>
            <a:ext cx="78739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/>
            <a:r>
              <a:rPr lang="en-US" altLang="zh-TW" b="1" dirty="0" smtClean="0">
                <a:latin typeface="+mn-lt"/>
              </a:rPr>
              <a:t>SIDIS</a:t>
            </a:r>
            <a:endParaRPr lang="en-US" altLang="zh-TW" b="1" dirty="0">
              <a:latin typeface="+mn-lt"/>
            </a:endParaRPr>
          </a:p>
        </p:txBody>
      </p:sp>
      <p:sp>
        <p:nvSpPr>
          <p:cNvPr id="186" name="Rectangle 3"/>
          <p:cNvSpPr txBox="1">
            <a:spLocks noChangeArrowheads="1"/>
          </p:cNvSpPr>
          <p:nvPr/>
        </p:nvSpPr>
        <p:spPr bwMode="auto">
          <a:xfrm>
            <a:off x="559030" y="5197319"/>
            <a:ext cx="8025938" cy="142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TW" sz="2000" kern="0" dirty="0" smtClean="0">
                <a:solidFill>
                  <a:srgbClr val="902320"/>
                </a:solidFill>
                <a:ea typeface="ＭＳ Ｐゴシック" pitchFamily="34" charset="-128"/>
              </a:rPr>
              <a:t>QCD gluon gauge link (Wilson line) </a:t>
            </a:r>
            <a:r>
              <a:rPr lang="en-US" altLang="zh-TW" sz="2000" kern="0" dirty="0" smtClean="0">
                <a:ea typeface="ＭＳ Ｐゴシック" pitchFamily="34" charset="-128"/>
              </a:rPr>
              <a:t>in the initial state (DY) vs. final state interactions (SIDIS).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200" b="1" i="1" kern="0" dirty="0" smtClean="0">
                <a:ea typeface="ＭＳ Ｐゴシック" pitchFamily="34" charset="-128"/>
              </a:rPr>
              <a:t>Fundamental predictions from </a:t>
            </a:r>
            <a:r>
              <a:rPr lang="en-US" altLang="ja-JP" sz="2200" b="1" i="1" kern="0" dirty="0" smtClean="0">
                <a:solidFill>
                  <a:srgbClr val="FF9900"/>
                </a:solidFill>
                <a:ea typeface="ＭＳ Ｐゴシック" pitchFamily="34" charset="-128"/>
              </a:rPr>
              <a:t>TMD physics</a:t>
            </a:r>
            <a:r>
              <a:rPr lang="en-US" altLang="ja-JP" sz="2200" b="1" i="1" kern="0" dirty="0" smtClean="0">
                <a:ea typeface="ＭＳ Ｐゴシック" pitchFamily="34" charset="-128"/>
              </a:rPr>
              <a:t> </a:t>
            </a:r>
            <a:r>
              <a:rPr lang="en-US" altLang="ja-JP" sz="2200" b="1" i="1" kern="0" dirty="0">
                <a:ea typeface="ＭＳ Ｐゴシック" pitchFamily="34" charset="-128"/>
              </a:rPr>
              <a:t>w</a:t>
            </a:r>
            <a:r>
              <a:rPr lang="en-US" altLang="ja-JP" sz="2200" b="1" i="1" kern="0" dirty="0" smtClean="0">
                <a:ea typeface="ＭＳ Ｐゴシック" pitchFamily="34" charset="-128"/>
              </a:rPr>
              <a:t>ill be tested.</a:t>
            </a:r>
            <a:endParaRPr lang="en-US" altLang="zh-TW" sz="2200" b="1" i="1" kern="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20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5676" y="335279"/>
            <a:ext cx="7772400" cy="1143000"/>
          </a:xfrm>
        </p:spPr>
        <p:txBody>
          <a:bodyPr/>
          <a:lstStyle/>
          <a:p>
            <a:r>
              <a:rPr lang="en-US" altLang="zh-TW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TW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Opposite Sign of SSA for SIDIS and DY</a:t>
            </a:r>
            <a:r>
              <a:rPr lang="en-US" altLang="zh-TW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Preserved in NLO QCD</a:t>
            </a:r>
            <a:endParaRPr lang="zh-TW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BE9-A334-4979-A211-62B1079BC0E5}" type="slidenum">
              <a:rPr lang="en-US" altLang="zh-TW" smtClean="0"/>
              <a:pPr/>
              <a:t>18</a:t>
            </a:fld>
            <a:endParaRPr lang="en-US" altLang="zh-TW"/>
          </a:p>
        </p:txBody>
      </p:sp>
      <p:pic>
        <p:nvPicPr>
          <p:cNvPr id="76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72" y="5030636"/>
            <a:ext cx="6361376" cy="16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3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52" y="2234721"/>
            <a:ext cx="4387261" cy="172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1615756" y="1509582"/>
            <a:ext cx="689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i="1" dirty="0" smtClean="0">
                <a:solidFill>
                  <a:srgbClr val="FF0000"/>
                </a:solidFill>
                <a:latin typeface="+mn-lt"/>
              </a:rPr>
              <a:t>Z-B Kang, B-W Xiao and F. Yuan, PRL 107, 152002 (2011)</a:t>
            </a:r>
            <a:endParaRPr lang="zh-TW" altLang="en-US" sz="20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橢圓 16"/>
          <p:cNvSpPr/>
          <p:nvPr/>
        </p:nvSpPr>
        <p:spPr bwMode="auto">
          <a:xfrm>
            <a:off x="2013735" y="5609690"/>
            <a:ext cx="965771" cy="77056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rgbClr val="33CC33"/>
              </a:solidFill>
              <a:effectLst/>
              <a:latin typeface="Arial" charset="0"/>
            </a:endParaRPr>
          </a:p>
        </p:txBody>
      </p:sp>
      <p:pic>
        <p:nvPicPr>
          <p:cNvPr id="7639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862" y="3642805"/>
            <a:ext cx="4128070" cy="69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4966856" y="2427458"/>
            <a:ext cx="3719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400" dirty="0" err="1" smtClean="0">
                <a:latin typeface="+mj-ea"/>
                <a:ea typeface="+mj-ea"/>
              </a:rPr>
              <a:t>Ji</a:t>
            </a:r>
            <a:r>
              <a:rPr lang="en-US" altLang="zh-TW" sz="2400" dirty="0" smtClean="0">
                <a:latin typeface="+mj-ea"/>
                <a:ea typeface="+mj-ea"/>
              </a:rPr>
              <a:t>-Ma-Yuan factorization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dirty="0" smtClean="0">
                <a:latin typeface="+mj-ea"/>
                <a:ea typeface="+mj-ea"/>
              </a:rPr>
              <a:t>Collins-Soper-</a:t>
            </a:r>
            <a:r>
              <a:rPr lang="en-US" altLang="zh-TW" sz="2400" dirty="0" err="1" smtClean="0">
                <a:latin typeface="+mj-ea"/>
                <a:ea typeface="+mj-ea"/>
              </a:rPr>
              <a:t>Sterman</a:t>
            </a:r>
            <a:r>
              <a:rPr lang="en-US" altLang="zh-TW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err="1" smtClean="0">
                <a:latin typeface="+mj-ea"/>
                <a:ea typeface="+mj-ea"/>
              </a:rPr>
              <a:t>resummation</a:t>
            </a:r>
            <a:r>
              <a:rPr lang="en-US" altLang="zh-TW" sz="2400" dirty="0" smtClean="0">
                <a:latin typeface="+mj-ea"/>
                <a:ea typeface="+mj-ea"/>
              </a:rPr>
              <a:t> </a:t>
            </a:r>
            <a:endParaRPr lang="zh-TW" altLang="en-US" sz="2400" dirty="0">
              <a:latin typeface="+mj-ea"/>
              <a:ea typeface="+mj-ea"/>
            </a:endParaRPr>
          </a:p>
        </p:txBody>
      </p:sp>
      <p:pic>
        <p:nvPicPr>
          <p:cNvPr id="7639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956" y="4223491"/>
            <a:ext cx="4656426" cy="82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物件 21"/>
          <p:cNvGraphicFramePr>
            <a:graphicFrameLocks noChangeAspect="1"/>
          </p:cNvGraphicFramePr>
          <p:nvPr>
            <p:extLst/>
          </p:nvPr>
        </p:nvGraphicFramePr>
        <p:xfrm>
          <a:off x="336550" y="4835525"/>
          <a:ext cx="706438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56" name="Equation" r:id="rId7" imgW="507960" imgH="228600" progId="Equation.DSMT4">
                  <p:embed/>
                </p:oleObj>
              </mc:Choice>
              <mc:Fallback>
                <p:oleObj name="Equation" r:id="rId7" imgW="507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4835525"/>
                        <a:ext cx="706438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橢圓 22"/>
          <p:cNvSpPr/>
          <p:nvPr/>
        </p:nvSpPr>
        <p:spPr bwMode="auto">
          <a:xfrm>
            <a:off x="5170516" y="3740727"/>
            <a:ext cx="906088" cy="79802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rgbClr val="33CC33"/>
              </a:solidFill>
              <a:effectLst/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6350924" y="4804756"/>
            <a:ext cx="1213658" cy="665019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rgbClr val="33CC33"/>
              </a:solidFill>
              <a:effectLst/>
              <a:latin typeface="Arial" charset="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5960225" y="4447309"/>
            <a:ext cx="947651" cy="8811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rgbClr val="33CC33"/>
              </a:solidFill>
              <a:effectLst/>
              <a:latin typeface="Arial" charset="0"/>
            </a:endParaRPr>
          </a:p>
        </p:txBody>
      </p:sp>
      <p:sp>
        <p:nvSpPr>
          <p:cNvPr id="27" name="橢圓 26"/>
          <p:cNvSpPr/>
          <p:nvPr/>
        </p:nvSpPr>
        <p:spPr bwMode="auto">
          <a:xfrm>
            <a:off x="1753986" y="6001789"/>
            <a:ext cx="972589" cy="6899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rgbClr val="33CC33"/>
              </a:solidFill>
              <a:effectLst/>
              <a:latin typeface="Arial" charset="0"/>
            </a:endParaRPr>
          </a:p>
        </p:txBody>
      </p:sp>
      <p:graphicFrame>
        <p:nvGraphicFramePr>
          <p:cNvPr id="28" name="物件 27"/>
          <p:cNvGraphicFramePr>
            <a:graphicFrameLocks noChangeAspect="1"/>
          </p:cNvGraphicFramePr>
          <p:nvPr/>
        </p:nvGraphicFramePr>
        <p:xfrm>
          <a:off x="4996640" y="4222287"/>
          <a:ext cx="3836535" cy="865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57" name="Equation" r:id="rId9" imgW="1295280" imgH="291960" progId="Equation.DSMT4">
                  <p:embed/>
                </p:oleObj>
              </mc:Choice>
              <mc:Fallback>
                <p:oleObj name="Equation" r:id="rId9" imgW="12952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6640" y="4222287"/>
                        <a:ext cx="3836535" cy="86510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550" y="4804756"/>
            <a:ext cx="831109" cy="375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487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534" y="1538356"/>
            <a:ext cx="5280932" cy="334485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6668" y="4499380"/>
            <a:ext cx="2787578" cy="122117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754" y="4600980"/>
            <a:ext cx="2787578" cy="12211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Sivers F</a:t>
            </a:r>
            <a:r>
              <a:rPr lang="en-US" altLang="zh-TW" sz="4000" dirty="0" smtClean="0"/>
              <a:t>unction with Lattice QCD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47257" y="1077059"/>
            <a:ext cx="511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i="1" dirty="0" smtClean="0">
                <a:solidFill>
                  <a:srgbClr val="FF0000"/>
                </a:solidFill>
                <a:latin typeface="+mn-lt"/>
              </a:rPr>
              <a:t>B. U. </a:t>
            </a:r>
            <a:r>
              <a:rPr lang="en-US" altLang="zh-TW" sz="2000" i="1" dirty="0" err="1" smtClean="0">
                <a:solidFill>
                  <a:srgbClr val="FF0000"/>
                </a:solidFill>
                <a:latin typeface="+mn-lt"/>
              </a:rPr>
              <a:t>Musch</a:t>
            </a:r>
            <a:r>
              <a:rPr lang="en-US" altLang="zh-TW" sz="2000" i="1" dirty="0" smtClean="0">
                <a:solidFill>
                  <a:srgbClr val="FF0000"/>
                </a:solidFill>
                <a:latin typeface="+mn-lt"/>
              </a:rPr>
              <a:t> et al., </a:t>
            </a:r>
            <a:r>
              <a:rPr lang="en-US" altLang="zh-TW" sz="2000" i="1" dirty="0">
                <a:solidFill>
                  <a:srgbClr val="FF0000"/>
                </a:solidFill>
                <a:latin typeface="+mn-lt"/>
              </a:rPr>
              <a:t>PRD </a:t>
            </a:r>
            <a:r>
              <a:rPr lang="en-US" altLang="zh-TW" sz="2000" i="1" dirty="0" smtClean="0">
                <a:solidFill>
                  <a:srgbClr val="FF0000"/>
                </a:solidFill>
                <a:latin typeface="+mn-lt"/>
              </a:rPr>
              <a:t>85, 094510 (2012)</a:t>
            </a:r>
            <a:endParaRPr lang="zh-TW" altLang="en-US" sz="2000" i="1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 flipH="1">
                <a:off x="769258" y="5819834"/>
                <a:ext cx="76054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 smtClean="0">
                    <a:solidFill>
                      <a:srgbClr val="0326BD"/>
                    </a:solidFill>
                  </a:rPr>
                  <a:t>As the vertical gauge link (</a:t>
                </a:r>
                <a14:m>
                  <m:oMath xmlns:m="http://schemas.openxmlformats.org/officeDocument/2006/math">
                    <m:r>
                      <a:rPr lang="zh-TW" altLang="en-US" sz="2400" i="1" smtClean="0">
                        <a:solidFill>
                          <a:srgbClr val="0326BD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TW" sz="2400" b="0" i="1" smtClean="0">
                        <a:solidFill>
                          <a:srgbClr val="0326BD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2400" dirty="0" smtClean="0">
                    <a:solidFill>
                      <a:srgbClr val="0326BD"/>
                    </a:solidFill>
                  </a:rPr>
                  <a:t>) goes from </a:t>
                </a:r>
                <a14:m>
                  <m:oMath xmlns:m="http://schemas.openxmlformats.org/officeDocument/2006/math">
                    <m:r>
                      <a:rPr lang="en-US" altLang="zh-TW" sz="2400" b="1" i="1" smtClean="0">
                        <a:solidFill>
                          <a:srgbClr val="0326B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zh-TW" sz="2400" b="1" dirty="0" smtClean="0">
                    <a:solidFill>
                      <a:srgbClr val="0326BD"/>
                    </a:solidFill>
                  </a:rPr>
                  <a:t>(</a:t>
                </a:r>
                <a:r>
                  <a:rPr lang="en-US" altLang="zh-TW" sz="2400" b="1" dirty="0">
                    <a:solidFill>
                      <a:srgbClr val="0326BD"/>
                    </a:solidFill>
                  </a:rPr>
                  <a:t>SIDIS)</a:t>
                </a:r>
                <a:r>
                  <a:rPr lang="en-US" altLang="zh-TW" sz="2400" dirty="0">
                    <a:solidFill>
                      <a:srgbClr val="0326BD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altLang="zh-TW" sz="2400" b="1" i="0" smtClean="0">
                        <a:solidFill>
                          <a:srgbClr val="0326B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TW" sz="2400" b="1" i="1">
                        <a:solidFill>
                          <a:srgbClr val="0326B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zh-TW" sz="2400" b="1" dirty="0" smtClean="0">
                    <a:solidFill>
                      <a:srgbClr val="0326BD"/>
                    </a:solidFill>
                  </a:rPr>
                  <a:t> </a:t>
                </a:r>
                <a:r>
                  <a:rPr lang="en-US" altLang="zh-TW" sz="2400" b="1" dirty="0">
                    <a:solidFill>
                      <a:srgbClr val="0326BD"/>
                    </a:solidFill>
                  </a:rPr>
                  <a:t>(</a:t>
                </a:r>
                <a:r>
                  <a:rPr lang="en-US" altLang="zh-TW" sz="2400" b="1" dirty="0" err="1">
                    <a:solidFill>
                      <a:srgbClr val="0326BD"/>
                    </a:solidFill>
                  </a:rPr>
                  <a:t>Drell</a:t>
                </a:r>
                <a:r>
                  <a:rPr lang="en-US" altLang="zh-TW" sz="2400" b="1" dirty="0">
                    <a:solidFill>
                      <a:srgbClr val="0326BD"/>
                    </a:solidFill>
                  </a:rPr>
                  <a:t>-Yan), </a:t>
                </a:r>
                <a:r>
                  <a:rPr lang="en-US" altLang="zh-TW" sz="2400" dirty="0" smtClean="0">
                    <a:solidFill>
                      <a:srgbClr val="0326BD"/>
                    </a:solidFill>
                  </a:rPr>
                  <a:t>the </a:t>
                </a:r>
                <a:r>
                  <a:rPr lang="en-US" altLang="zh-TW" sz="2400" dirty="0">
                    <a:solidFill>
                      <a:srgbClr val="0326BD"/>
                    </a:solidFill>
                  </a:rPr>
                  <a:t>sign of Sivers </a:t>
                </a:r>
                <a:r>
                  <a:rPr lang="en-US" altLang="zh-TW" sz="2400" dirty="0" smtClean="0">
                    <a:solidFill>
                      <a:srgbClr val="0326BD"/>
                    </a:solidFill>
                  </a:rPr>
                  <a:t>function reverses.</a:t>
                </a:r>
                <a:endParaRPr lang="zh-TW" altLang="en-US" sz="2400" dirty="0">
                  <a:solidFill>
                    <a:srgbClr val="0326BD"/>
                  </a:solidFill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9258" y="5819834"/>
                <a:ext cx="7605486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202" t="-5147" b="-1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13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Transverse </a:t>
            </a:r>
            <a:r>
              <a:rPr lang="en-US" dirty="0" smtClean="0"/>
              <a:t>momentum dependent distributions </a:t>
            </a:r>
            <a:r>
              <a:rPr lang="en-US" dirty="0"/>
              <a:t>(</a:t>
            </a:r>
            <a:r>
              <a:rPr lang="en-US" dirty="0" smtClean="0"/>
              <a:t>TMDs) </a:t>
            </a:r>
            <a:r>
              <a:rPr lang="en-US" altLang="zh-TW" dirty="0" smtClean="0"/>
              <a:t>and transverse single-spin asymmetries (TSAs)</a:t>
            </a:r>
          </a:p>
          <a:p>
            <a:r>
              <a:rPr lang="en-US" altLang="zh-TW" dirty="0"/>
              <a:t>U</a:t>
            </a:r>
            <a:r>
              <a:rPr lang="en-US" altLang="zh-TW" dirty="0" smtClean="0"/>
              <a:t>niversality test of </a:t>
            </a:r>
            <a:r>
              <a:rPr lang="en-US" altLang="zh-TW" dirty="0"/>
              <a:t>Sivers </a:t>
            </a:r>
            <a:r>
              <a:rPr lang="en-US" altLang="zh-TW" dirty="0" smtClean="0"/>
              <a:t>Functions: a </a:t>
            </a:r>
            <a:r>
              <a:rPr lang="en-US" altLang="zh-TW" dirty="0" smtClean="0"/>
              <a:t>predicted sign </a:t>
            </a:r>
            <a:r>
              <a:rPr lang="en-US" altLang="zh-TW" dirty="0" smtClean="0"/>
              <a:t>change </a:t>
            </a:r>
            <a:r>
              <a:rPr lang="en-US" altLang="zh-TW" dirty="0" smtClean="0"/>
              <a:t>between</a:t>
            </a:r>
            <a:r>
              <a:rPr lang="en-US" altLang="zh-TW" dirty="0" smtClean="0"/>
              <a:t> </a:t>
            </a:r>
            <a:r>
              <a:rPr lang="en-US" altLang="zh-TW" dirty="0" smtClean="0"/>
              <a:t>SIDIS and </a:t>
            </a:r>
            <a:r>
              <a:rPr lang="en-US" altLang="zh-TW" dirty="0" err="1" smtClean="0"/>
              <a:t>Drell</a:t>
            </a:r>
            <a:r>
              <a:rPr lang="en-US" altLang="zh-TW" dirty="0" smtClean="0"/>
              <a:t>-Yan processes</a:t>
            </a:r>
          </a:p>
          <a:p>
            <a:r>
              <a:rPr lang="en-US" altLang="zh-TW" dirty="0" smtClean="0"/>
              <a:t>First measurement of TSAs </a:t>
            </a:r>
            <a:r>
              <a:rPr lang="en-US" altLang="zh-TW" dirty="0" smtClean="0"/>
              <a:t>from the 2015 polarized </a:t>
            </a:r>
            <a:r>
              <a:rPr lang="en-US" altLang="zh-TW" dirty="0" err="1" smtClean="0"/>
              <a:t>Drell</a:t>
            </a:r>
            <a:r>
              <a:rPr lang="en-US" altLang="zh-TW" dirty="0" smtClean="0"/>
              <a:t>-Yan </a:t>
            </a:r>
            <a:r>
              <a:rPr lang="en-US" altLang="zh-TW" dirty="0" smtClean="0"/>
              <a:t>runs</a:t>
            </a:r>
            <a:r>
              <a:rPr lang="en-US" altLang="zh-TW" dirty="0" smtClean="0"/>
              <a:t> of </a:t>
            </a:r>
            <a:r>
              <a:rPr lang="en-US" altLang="zh-TW" dirty="0" smtClean="0"/>
              <a:t>COMPASS </a:t>
            </a:r>
          </a:p>
          <a:p>
            <a:r>
              <a:rPr lang="en-US" altLang="zh-TW" dirty="0" smtClean="0"/>
              <a:t>Summary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065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U.S. Long Range Plan </a:t>
            </a:r>
            <a:endParaRPr 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4660" y="1600200"/>
            <a:ext cx="3503680" cy="4525963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89855"/>
            <a:ext cx="4038600" cy="374665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20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39257" y="6413698"/>
            <a:ext cx="6852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https://science.energy.gov/~/</a:t>
            </a:r>
            <a:r>
              <a:rPr lang="en-US" sz="1400" dirty="0" smtClean="0">
                <a:hlinkClick r:id="rId4"/>
              </a:rPr>
              <a:t>media/np/nsac/pdf/2015LRP/2015_LRPNS_091815.pdf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cxnSp>
        <p:nvCxnSpPr>
          <p:cNvPr id="3" name="直線接點 2"/>
          <p:cNvCxnSpPr/>
          <p:nvPr/>
        </p:nvCxnSpPr>
        <p:spPr bwMode="auto">
          <a:xfrm>
            <a:off x="6895476" y="4137285"/>
            <a:ext cx="159645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接點 10"/>
          <p:cNvCxnSpPr/>
          <p:nvPr/>
        </p:nvCxnSpPr>
        <p:spPr bwMode="auto">
          <a:xfrm flipV="1">
            <a:off x="4791856" y="4347148"/>
            <a:ext cx="3700072" cy="174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接點 11"/>
          <p:cNvCxnSpPr/>
          <p:nvPr/>
        </p:nvCxnSpPr>
        <p:spPr bwMode="auto">
          <a:xfrm flipV="1">
            <a:off x="4765579" y="4574498"/>
            <a:ext cx="2437195" cy="174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00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Transverse SSA of W in polarized pp collisions at RHIC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600" y="1600200"/>
            <a:ext cx="7734800" cy="452596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99" y="5967409"/>
            <a:ext cx="5072402" cy="8081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65130" y="4530361"/>
            <a:ext cx="2641600" cy="46058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488994" y="4530360"/>
            <a:ext cx="2193465" cy="46058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866019" y="1413202"/>
            <a:ext cx="342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STAR</a:t>
            </a:r>
            <a:r>
              <a:rPr lang="en-US" altLang="zh-TW" dirty="0">
                <a:solidFill>
                  <a:srgbClr val="FF0000"/>
                </a:solidFill>
              </a:rPr>
              <a:t>, PRL </a:t>
            </a:r>
            <a:r>
              <a:rPr lang="en-US" altLang="zh-TW" dirty="0" smtClean="0">
                <a:solidFill>
                  <a:srgbClr val="FF0000"/>
                </a:solidFill>
              </a:rPr>
              <a:t>116 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en-US" altLang="zh-TW" dirty="0" smtClean="0">
                <a:solidFill>
                  <a:srgbClr val="FF0000"/>
                </a:solidFill>
              </a:rPr>
              <a:t>2016) 132301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21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8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COMPASS Collaboration</a:t>
            </a:r>
            <a:br>
              <a:rPr lang="en-US" altLang="zh-TW" dirty="0"/>
            </a:br>
            <a:r>
              <a:rPr lang="en-US" altLang="zh-TW" sz="1800" i="1" dirty="0"/>
              <a:t>(Common Muon and Proton Apparatus for Structure and Spectroscopy)</a:t>
            </a:r>
            <a:endParaRPr lang="zh-TW" altLang="en-US" sz="1800" i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292" y="1568450"/>
            <a:ext cx="6063216" cy="452596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22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510" y="5156200"/>
            <a:ext cx="770979" cy="7617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34911" y="1993692"/>
            <a:ext cx="260828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24 institutions from 13 countries – nearly 250 </a:t>
            </a:r>
            <a:r>
              <a:rPr lang="en-US" altLang="zh-TW" sz="2000" dirty="0" smtClean="0"/>
              <a:t>physicists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 smtClean="0"/>
              <a:t>Fixed-target experiment at SPS north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 smtClean="0"/>
              <a:t>Physics programs: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 smtClean="0"/>
              <a:t>Nucleon spin and </a:t>
            </a:r>
            <a:r>
              <a:rPr lang="en-US" altLang="zh-TW" sz="2000" dirty="0" err="1" smtClean="0"/>
              <a:t>partonic</a:t>
            </a:r>
            <a:r>
              <a:rPr lang="en-US" altLang="zh-TW" sz="2000" dirty="0" smtClean="0"/>
              <a:t> structures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000" dirty="0" smtClean="0"/>
              <a:t>Hadron spectroscopy</a:t>
            </a:r>
          </a:p>
        </p:txBody>
      </p:sp>
      <p:pic>
        <p:nvPicPr>
          <p:cNvPr id="10" name="Picture 5" descr="D:\talks\icons\experiments_labs\cer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1005" y="6336101"/>
            <a:ext cx="336548" cy="33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21"/>
          <p:cNvGrpSpPr/>
          <p:nvPr/>
        </p:nvGrpSpPr>
        <p:grpSpPr>
          <a:xfrm>
            <a:off x="2391542" y="6368841"/>
            <a:ext cx="4752975" cy="304800"/>
            <a:chOff x="4138613" y="838200"/>
            <a:chExt cx="4752975" cy="304800"/>
          </a:xfrm>
        </p:grpSpPr>
        <p:pic>
          <p:nvPicPr>
            <p:cNvPr id="12" name="Picture 10" descr="Cze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24363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13" name="Picture 12" descr="France"/>
            <p:cNvPicPr>
              <a:picLocks noChangeAspect="1" noChangeArrowheads="1"/>
            </p:cNvPicPr>
            <p:nvPr/>
          </p:nvPicPr>
          <p:blipFill>
            <a:blip r:embed="rId6">
              <a:lum bright="20000"/>
            </a:blip>
            <a:srcRect/>
            <a:stretch>
              <a:fillRect/>
            </a:stretch>
          </p:blipFill>
          <p:spPr bwMode="auto">
            <a:xfrm>
              <a:off x="4872038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14" name="Picture 13" descr="German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9713" y="838200"/>
              <a:ext cx="490538" cy="301625"/>
            </a:xfrm>
            <a:prstGeom prst="rect">
              <a:avLst/>
            </a:prstGeom>
            <a:noFill/>
          </p:spPr>
        </p:pic>
        <p:pic>
          <p:nvPicPr>
            <p:cNvPr id="15" name="Picture 14" descr="Indi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10413" y="838200"/>
              <a:ext cx="446088" cy="301625"/>
            </a:xfrm>
            <a:prstGeom prst="rect">
              <a:avLst/>
            </a:prstGeom>
            <a:noFill/>
          </p:spPr>
        </p:pic>
        <p:pic>
          <p:nvPicPr>
            <p:cNvPr id="16" name="Picture 15" descr="Israel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10250" y="838200"/>
              <a:ext cx="404813" cy="301625"/>
            </a:xfrm>
            <a:prstGeom prst="rect">
              <a:avLst/>
            </a:prstGeom>
            <a:noFill/>
          </p:spPr>
        </p:pic>
        <p:pic>
          <p:nvPicPr>
            <p:cNvPr id="17" name="Picture 16" descr="Ital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15063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18" name="Picture 17" descr="Japa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62738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19" name="Picture 18" descr="Poland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546975" y="838200"/>
              <a:ext cx="466725" cy="301625"/>
            </a:xfrm>
            <a:prstGeom prst="rect">
              <a:avLst/>
            </a:prstGeom>
            <a:noFill/>
          </p:spPr>
        </p:pic>
        <p:pic>
          <p:nvPicPr>
            <p:cNvPr id="20" name="Picture 19" descr="Portugal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008938" y="838200"/>
              <a:ext cx="436563" cy="301625"/>
            </a:xfrm>
            <a:prstGeom prst="rect">
              <a:avLst/>
            </a:prstGeom>
            <a:noFill/>
          </p:spPr>
        </p:pic>
        <p:pic>
          <p:nvPicPr>
            <p:cNvPr id="21" name="Picture 20" descr="Russia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445500" y="838200"/>
              <a:ext cx="446088" cy="301625"/>
            </a:xfrm>
            <a:prstGeom prst="rect">
              <a:avLst/>
            </a:prstGeom>
            <a:noFill/>
          </p:spPr>
        </p:pic>
        <p:pic>
          <p:nvPicPr>
            <p:cNvPr id="22" name="Picture 5" descr="D:\talks\icons\experiments_labs\cern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38613" y="838201"/>
              <a:ext cx="304799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2" descr="Flagge der Vereinigten Staat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31" y="6368842"/>
            <a:ext cx="453695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compass.cern.ch/Pictures/China-Taipei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53" y="6368840"/>
            <a:ext cx="457202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134911" y="1417638"/>
            <a:ext cx="251447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326BD"/>
                </a:solidFill>
              </a:rPr>
              <a:t>M.G. </a:t>
            </a:r>
            <a:r>
              <a:rPr lang="en-US" i="1" dirty="0" err="1" smtClean="0">
                <a:solidFill>
                  <a:srgbClr val="0326BD"/>
                </a:solidFill>
              </a:rPr>
              <a:t>Perdekamp’s</a:t>
            </a:r>
            <a:r>
              <a:rPr lang="en-US" i="1" dirty="0" smtClean="0">
                <a:solidFill>
                  <a:srgbClr val="0326BD"/>
                </a:solidFill>
              </a:rPr>
              <a:t> talk</a:t>
            </a:r>
            <a:endParaRPr lang="en-US" i="1" dirty="0">
              <a:solidFill>
                <a:srgbClr val="0326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2884" y="-200023"/>
            <a:ext cx="5035139" cy="9080907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>
                <a:ea typeface="Arial Unicode MS" panose="020B0604020202020204" pitchFamily="34" charset="-120"/>
                <a:cs typeface="Arial" panose="020B0604020202020204" pitchFamily="34" charset="0"/>
              </a:rPr>
              <a:t>COMPASS </a:t>
            </a:r>
            <a:r>
              <a:rPr lang="en-US" altLang="ja-JP" sz="4000" dirty="0" smtClean="0">
                <a:ea typeface="Arial Unicode MS" panose="020B0604020202020204" pitchFamily="34" charset="-120"/>
                <a:cs typeface="Arial" panose="020B0604020202020204" pitchFamily="34" charset="0"/>
              </a:rPr>
              <a:t>Setup (</a:t>
            </a:r>
            <a:r>
              <a:rPr lang="en-US" altLang="ja-JP" sz="4000" dirty="0" err="1" smtClean="0">
                <a:ea typeface="Arial Unicode MS" panose="020B0604020202020204" pitchFamily="34" charset="-120"/>
                <a:cs typeface="Arial" panose="020B0604020202020204" pitchFamily="34" charset="0"/>
              </a:rPr>
              <a:t>Drell</a:t>
            </a:r>
            <a:r>
              <a:rPr lang="en-US" altLang="ja-JP" sz="4000" dirty="0" smtClean="0">
                <a:ea typeface="Arial Unicode MS" panose="020B0604020202020204" pitchFamily="34" charset="-120"/>
                <a:cs typeface="Arial" panose="020B0604020202020204" pitchFamily="34" charset="0"/>
              </a:rPr>
              <a:t>-Yan Runs)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テキスト ボックス 11"/>
          <p:cNvSpPr txBox="1"/>
          <p:nvPr/>
        </p:nvSpPr>
        <p:spPr>
          <a:xfrm>
            <a:off x="135840" y="1451644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Times New Roman"/>
              </a:rPr>
              <a:t>Beam:</a:t>
            </a:r>
            <a:endParaRPr kumimoji="1" lang="ja-JP" altLang="en-US" sz="24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9" name="テキスト ボックス 12"/>
          <p:cNvSpPr txBox="1"/>
          <p:nvPr/>
        </p:nvSpPr>
        <p:spPr>
          <a:xfrm>
            <a:off x="95123" y="1776371"/>
            <a:ext cx="114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Times New Roman"/>
              </a:rPr>
              <a:t>Target:</a:t>
            </a:r>
            <a:endParaRPr kumimoji="1" lang="ja-JP" altLang="en-US" sz="24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0" name="テキスト ボックス 13"/>
          <p:cNvSpPr txBox="1"/>
          <p:nvPr/>
        </p:nvSpPr>
        <p:spPr>
          <a:xfrm>
            <a:off x="1205185" y="1451644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Times New Roman"/>
              </a:rPr>
              <a:t>π</a:t>
            </a:r>
            <a:r>
              <a:rPr kumimoji="1" lang="en-US" altLang="ja-JP" sz="2400" baseline="30000" dirty="0" smtClean="0">
                <a:solidFill>
                  <a:srgbClr val="FF0000"/>
                </a:solidFill>
                <a:latin typeface="Times New Roman"/>
              </a:rPr>
              <a:t>-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Times New Roman"/>
              </a:rPr>
              <a:t> 190 GeV/c</a:t>
            </a:r>
            <a:endParaRPr kumimoji="1" lang="ja-JP" altLang="en-US" sz="24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1" name="テキスト ボックス 43"/>
          <p:cNvSpPr txBox="1"/>
          <p:nvPr/>
        </p:nvSpPr>
        <p:spPr>
          <a:xfrm>
            <a:off x="1174907" y="1835267"/>
            <a:ext cx="2740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Times New Roman"/>
              </a:rPr>
              <a:t>Polarized NH</a:t>
            </a:r>
            <a:r>
              <a:rPr lang="en-US" altLang="ja-JP" sz="2400" baseline="-25000" dirty="0" smtClean="0">
                <a:solidFill>
                  <a:srgbClr val="FF0000"/>
                </a:solidFill>
                <a:latin typeface="Times New Roman"/>
              </a:rPr>
              <a:t>3</a:t>
            </a:r>
            <a:r>
              <a:rPr lang="en-US" altLang="ja-JP" sz="2400" dirty="0" smtClean="0">
                <a:solidFill>
                  <a:srgbClr val="FF0000"/>
                </a:solidFill>
                <a:latin typeface="Times New Roman"/>
              </a:rPr>
              <a:t> target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  <a:latin typeface="Times New Roman"/>
              </a:rPr>
              <a:t>N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Times New Roman"/>
              </a:rPr>
              <a:t>uclear targets</a:t>
            </a:r>
            <a:endParaRPr kumimoji="1" lang="ja-JP" altLang="en-US" sz="24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9489" y="3615507"/>
            <a:ext cx="2539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Target </a:t>
            </a: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R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egion</a:t>
            </a:r>
            <a:endParaRPr lang="en-US" sz="20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左中かっこ 35"/>
          <p:cNvSpPr/>
          <p:nvPr/>
        </p:nvSpPr>
        <p:spPr>
          <a:xfrm rot="5040000">
            <a:off x="726076" y="3674865"/>
            <a:ext cx="568188" cy="1089971"/>
          </a:xfrm>
          <a:prstGeom prst="leftBrace">
            <a:avLst>
              <a:gd name="adj1" fmla="val 232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00"/>
              </a:solidFill>
            </a:endParaRPr>
          </a:p>
        </p:txBody>
      </p:sp>
      <p:sp>
        <p:nvSpPr>
          <p:cNvPr id="14" name="TextBox 100"/>
          <p:cNvSpPr txBox="1"/>
          <p:nvPr/>
        </p:nvSpPr>
        <p:spPr>
          <a:xfrm>
            <a:off x="6946900" y="4793820"/>
            <a:ext cx="173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Small Angle Spectrometer</a:t>
            </a:r>
            <a:br>
              <a:rPr lang="en-US" sz="20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 (SAS)</a:t>
            </a:r>
            <a:endParaRPr lang="en-US" sz="20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左中かっこ 7"/>
          <p:cNvSpPr/>
          <p:nvPr/>
        </p:nvSpPr>
        <p:spPr>
          <a:xfrm rot="14568155">
            <a:off x="7093430" y="2853547"/>
            <a:ext cx="537022" cy="3610597"/>
          </a:xfrm>
          <a:prstGeom prst="leftBrace">
            <a:avLst>
              <a:gd name="adj1" fmla="val 3215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00"/>
              </a:solidFill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3858772" y="6483350"/>
            <a:ext cx="426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Large Angle Spectrometer (LAS)</a:t>
            </a:r>
            <a:endParaRPr lang="en-US" sz="20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左中かっこ 34"/>
          <p:cNvSpPr/>
          <p:nvPr/>
        </p:nvSpPr>
        <p:spPr>
          <a:xfrm rot="14442179">
            <a:off x="4287905" y="4923923"/>
            <a:ext cx="568188" cy="2486599"/>
          </a:xfrm>
          <a:prstGeom prst="leftBrace">
            <a:avLst>
              <a:gd name="adj1" fmla="val 3464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68" y="740186"/>
            <a:ext cx="7647268" cy="61178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/>
              <a:t>Polarized NH</a:t>
            </a:r>
            <a:r>
              <a:rPr lang="en-US" altLang="zh-TW" sz="3200" baseline="-25000" dirty="0" smtClean="0"/>
              <a:t>3</a:t>
            </a:r>
            <a:r>
              <a:rPr lang="en-US" altLang="zh-TW" sz="3200" dirty="0" smtClean="0"/>
              <a:t> Target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4ABE9-A334-4979-A211-62B1079BC0E5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505" name="文字方塊 1504"/>
          <p:cNvSpPr txBox="1"/>
          <p:nvPr/>
        </p:nvSpPr>
        <p:spPr>
          <a:xfrm>
            <a:off x="2752627" y="1396593"/>
            <a:ext cx="2315827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Cryogenic</a:t>
            </a:r>
            <a:endParaRPr lang="en-US" altLang="zh-TW" b="1" baseline="30000" dirty="0" smtClean="0">
              <a:solidFill>
                <a:srgbClr val="FF0000"/>
              </a:solidFill>
            </a:endParaRPr>
          </a:p>
          <a:p>
            <a:pPr marL="171450" indent="-171450" eaLnBrk="1" hangingPunct="1">
              <a:buClr>
                <a:srgbClr val="336600"/>
              </a:buClr>
              <a:buSzPct val="55000"/>
              <a:buFont typeface="Wingdings" charset="0"/>
              <a:buChar char="n"/>
            </a:pPr>
            <a:r>
              <a:rPr lang="en-US" altLang="zh-TW" sz="1200" baseline="30000" dirty="0">
                <a:solidFill>
                  <a:srgbClr val="0326BD"/>
                </a:solidFill>
                <a:latin typeface="Tahoma"/>
                <a:ea typeface="ＭＳ Ｐゴシック"/>
              </a:rPr>
              <a:t>3</a:t>
            </a:r>
            <a:r>
              <a:rPr lang="en-US" altLang="zh-TW" sz="1200" dirty="0">
                <a:solidFill>
                  <a:srgbClr val="0326BD"/>
                </a:solidFill>
                <a:latin typeface="Tahoma"/>
                <a:ea typeface="ＭＳ Ｐゴシック"/>
              </a:rPr>
              <a:t>He-4He dilution refrigerator</a:t>
            </a:r>
          </a:p>
          <a:p>
            <a:pPr marL="171450" indent="-171450" eaLnBrk="1" hangingPunct="1">
              <a:buClr>
                <a:srgbClr val="336600"/>
              </a:buClr>
              <a:buSzPct val="55000"/>
              <a:buFont typeface="Wingdings" charset="0"/>
              <a:buChar char="n"/>
            </a:pPr>
            <a:r>
              <a:rPr lang="en-US" altLang="zh-TW" sz="1200" dirty="0">
                <a:solidFill>
                  <a:srgbClr val="0326BD"/>
                </a:solidFill>
                <a:latin typeface="Tahoma"/>
                <a:ea typeface="ＭＳ Ｐゴシック"/>
              </a:rPr>
              <a:t>T~50mK</a:t>
            </a:r>
          </a:p>
        </p:txBody>
      </p:sp>
      <p:sp>
        <p:nvSpPr>
          <p:cNvPr id="1506" name="文字方塊 1505"/>
          <p:cNvSpPr txBox="1"/>
          <p:nvPr/>
        </p:nvSpPr>
        <p:spPr>
          <a:xfrm>
            <a:off x="5662782" y="2305590"/>
            <a:ext cx="2490618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Magnet</a:t>
            </a:r>
            <a:endParaRPr lang="en-US" altLang="zh-TW" b="1" baseline="30000" dirty="0" smtClean="0">
              <a:solidFill>
                <a:srgbClr val="FF0000"/>
              </a:solidFill>
            </a:endParaRPr>
          </a:p>
          <a:p>
            <a:pPr eaLnBrk="1" hangingPunct="1">
              <a:buClr>
                <a:srgbClr val="336600"/>
              </a:buClr>
              <a:buSzPct val="55000"/>
              <a:buFont typeface="Wingdings" charset="0"/>
              <a:buChar char="n"/>
            </a:pPr>
            <a:r>
              <a:rPr lang="en-US" altLang="zh-TW" sz="1200" dirty="0">
                <a:solidFill>
                  <a:srgbClr val="0326BD"/>
                </a:solidFill>
                <a:latin typeface="Tahoma"/>
                <a:ea typeface="ＭＳ Ｐゴシック"/>
              </a:rPr>
              <a:t>Superconducting solenoid : 2.5 T</a:t>
            </a:r>
          </a:p>
          <a:p>
            <a:pPr eaLnBrk="1" hangingPunct="1">
              <a:buClr>
                <a:srgbClr val="336600"/>
              </a:buClr>
              <a:buSzPct val="55000"/>
              <a:buFont typeface="Wingdings" charset="0"/>
              <a:buChar char="n"/>
            </a:pPr>
            <a:r>
              <a:rPr lang="en-US" altLang="zh-TW" sz="1200" dirty="0">
                <a:solidFill>
                  <a:srgbClr val="0326BD"/>
                </a:solidFill>
                <a:latin typeface="Tahoma"/>
                <a:ea typeface="ＭＳ Ｐゴシック"/>
              </a:rPr>
              <a:t>Dipole filed: 0.5 </a:t>
            </a:r>
            <a:r>
              <a:rPr lang="en-US" altLang="zh-TW" sz="1200" dirty="0" smtClean="0">
                <a:solidFill>
                  <a:srgbClr val="0326BD"/>
                </a:solidFill>
                <a:latin typeface="Tahoma"/>
                <a:ea typeface="ＭＳ Ｐゴシック"/>
              </a:rPr>
              <a:t>T</a:t>
            </a:r>
            <a:endParaRPr lang="en-US" altLang="zh-TW" sz="1200" dirty="0">
              <a:solidFill>
                <a:srgbClr val="0326BD"/>
              </a:solidFill>
              <a:latin typeface="Tahoma"/>
              <a:ea typeface="ＭＳ Ｐゴシック"/>
            </a:endParaRPr>
          </a:p>
        </p:txBody>
      </p:sp>
      <p:sp>
        <p:nvSpPr>
          <p:cNvPr id="3006" name="文字方塊 3005"/>
          <p:cNvSpPr txBox="1"/>
          <p:nvPr/>
        </p:nvSpPr>
        <p:spPr>
          <a:xfrm>
            <a:off x="6932326" y="4852398"/>
            <a:ext cx="171380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Target</a:t>
            </a:r>
          </a:p>
          <a:p>
            <a:pPr eaLnBrk="1" hangingPunct="1">
              <a:buClr>
                <a:srgbClr val="336600"/>
              </a:buClr>
              <a:buSzPct val="55000"/>
              <a:buFont typeface="Wingdings" charset="0"/>
              <a:buChar char="n"/>
            </a:pPr>
            <a:r>
              <a:rPr lang="en-US" altLang="zh-TW" sz="1200" dirty="0">
                <a:solidFill>
                  <a:srgbClr val="4F5649"/>
                </a:solidFill>
                <a:latin typeface="Tahoma"/>
                <a:ea typeface="ＭＳ Ｐゴシック"/>
              </a:rPr>
              <a:t>Materials: </a:t>
            </a:r>
            <a:r>
              <a:rPr lang="en-US" altLang="zh-TW" sz="1200" dirty="0">
                <a:solidFill>
                  <a:srgbClr val="FF0000"/>
                </a:solidFill>
                <a:latin typeface="Tahoma"/>
                <a:ea typeface="ＭＳ Ｐゴシック"/>
              </a:rPr>
              <a:t>p(NH</a:t>
            </a:r>
            <a:r>
              <a:rPr lang="en-US" altLang="zh-TW" sz="1200" baseline="-25000" dirty="0">
                <a:solidFill>
                  <a:srgbClr val="FF0000"/>
                </a:solidFill>
                <a:latin typeface="Tahoma"/>
                <a:ea typeface="ＭＳ Ｐゴシック"/>
              </a:rPr>
              <a:t>3</a:t>
            </a:r>
            <a:r>
              <a:rPr lang="en-US" altLang="zh-TW" sz="1200" dirty="0">
                <a:solidFill>
                  <a:srgbClr val="FF0000"/>
                </a:solidFill>
                <a:latin typeface="Tahoma"/>
                <a:ea typeface="ＭＳ Ｐゴシック"/>
              </a:rPr>
              <a:t>)</a:t>
            </a:r>
            <a:r>
              <a:rPr lang="en-US" altLang="zh-TW" sz="1200" dirty="0">
                <a:solidFill>
                  <a:srgbClr val="4F5649"/>
                </a:solidFill>
                <a:latin typeface="Tahoma"/>
                <a:ea typeface="ＭＳ Ｐゴシック"/>
              </a:rPr>
              <a:t> </a:t>
            </a:r>
          </a:p>
          <a:p>
            <a:pPr eaLnBrk="1" hangingPunct="1">
              <a:buClr>
                <a:srgbClr val="336600"/>
              </a:buClr>
              <a:buSzPct val="55000"/>
              <a:buFont typeface="Wingdings" charset="0"/>
              <a:buChar char="n"/>
            </a:pPr>
            <a:r>
              <a:rPr lang="en-US" altLang="zh-TW" sz="1200" dirty="0">
                <a:solidFill>
                  <a:srgbClr val="4F5649"/>
                </a:solidFill>
                <a:latin typeface="Tahoma"/>
                <a:ea typeface="ＭＳ Ｐゴシック"/>
              </a:rPr>
              <a:t>Dilution factor: </a:t>
            </a:r>
            <a:r>
              <a:rPr lang="en-US" altLang="zh-TW" sz="1200" dirty="0" smtClean="0">
                <a:solidFill>
                  <a:srgbClr val="FF0000"/>
                </a:solidFill>
                <a:latin typeface="Tahoma"/>
                <a:ea typeface="ＭＳ Ｐゴシック"/>
              </a:rPr>
              <a:t>~0.15</a:t>
            </a:r>
            <a:endParaRPr lang="en-US" altLang="zh-TW" sz="1200" dirty="0">
              <a:solidFill>
                <a:srgbClr val="FF0000"/>
              </a:solidFill>
              <a:latin typeface="Tahoma"/>
              <a:ea typeface="ＭＳ Ｐゴシック"/>
            </a:endParaRPr>
          </a:p>
          <a:p>
            <a:pPr eaLnBrk="1" hangingPunct="1">
              <a:buClr>
                <a:srgbClr val="336600"/>
              </a:buClr>
              <a:buSzPct val="55000"/>
              <a:buFont typeface="Wingdings" charset="0"/>
              <a:buChar char="n"/>
            </a:pPr>
            <a:r>
              <a:rPr lang="en-US" altLang="zh-TW" sz="1200" dirty="0">
                <a:solidFill>
                  <a:srgbClr val="000000"/>
                </a:solidFill>
                <a:latin typeface="Tahoma"/>
                <a:ea typeface="ＭＳ Ｐゴシック"/>
              </a:rPr>
              <a:t>Polarization:</a:t>
            </a:r>
            <a:r>
              <a:rPr lang="en-US" altLang="zh-TW" sz="1200" dirty="0">
                <a:solidFill>
                  <a:srgbClr val="FF0000"/>
                </a:solidFill>
                <a:latin typeface="Tahoma"/>
                <a:ea typeface="ＭＳ Ｐゴシック"/>
              </a:rPr>
              <a:t> &gt;90%</a:t>
            </a:r>
            <a:endParaRPr lang="en-US" altLang="zh-TW" sz="1200" dirty="0">
              <a:solidFill>
                <a:srgbClr val="0070C0"/>
              </a:solidFill>
              <a:latin typeface="Tahoma"/>
              <a:ea typeface="ＭＳ Ｐゴシック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744791" y="5524523"/>
            <a:ext cx="4647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rgbClr val="000000"/>
                </a:solidFill>
              </a:rPr>
              <a:t>Two 55 </a:t>
            </a:r>
            <a:r>
              <a:rPr lang="en-US" altLang="zh-TW" sz="1400" dirty="0">
                <a:solidFill>
                  <a:srgbClr val="000000"/>
                </a:solidFill>
              </a:rPr>
              <a:t>cm long </a:t>
            </a:r>
            <a:r>
              <a:rPr lang="en-US" altLang="zh-TW" sz="1400" dirty="0" smtClean="0">
                <a:solidFill>
                  <a:srgbClr val="000000"/>
                </a:solidFill>
              </a:rPr>
              <a:t>target cells </a:t>
            </a:r>
            <a:r>
              <a:rPr lang="en-US" altLang="zh-TW" sz="1400" dirty="0">
                <a:solidFill>
                  <a:srgbClr val="000000"/>
                </a:solidFill>
              </a:rPr>
              <a:t>spaced by 20 cm</a:t>
            </a:r>
            <a:endParaRPr lang="zh-TW" altLang="en-US" sz="1400" dirty="0">
              <a:solidFill>
                <a:srgbClr val="00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0" y="898840"/>
            <a:ext cx="156555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326BD"/>
                </a:solidFill>
              </a:rPr>
              <a:t>T. Iwata’s talk</a:t>
            </a:r>
            <a:endParaRPr lang="en-US" i="1" dirty="0">
              <a:solidFill>
                <a:srgbClr val="0326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3166"/>
            <a:ext cx="5432007" cy="39566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023" y="4073237"/>
            <a:ext cx="5140354" cy="24097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>
                <a:solidFill>
                  <a:srgbClr val="000000"/>
                </a:solidFill>
              </a:rPr>
              <a:t>Hadron Absorber &amp; Nuclear Targets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4ABE9-A334-4979-A211-62B1079BC0E5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6" name="內容版面配置區 5"/>
          <p:cNvSpPr txBox="1">
            <a:spLocks/>
          </p:cNvSpPr>
          <p:nvPr/>
        </p:nvSpPr>
        <p:spPr>
          <a:xfrm>
            <a:off x="5292436" y="1584890"/>
            <a:ext cx="3701093" cy="26051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kern="0" dirty="0" smtClean="0"/>
              <a:t>Absorber: 236 cm long, made of Al</a:t>
            </a:r>
            <a:r>
              <a:rPr lang="en-US" altLang="zh-TW" kern="0" baseline="-25000" dirty="0" smtClean="0"/>
              <a:t>2</a:t>
            </a:r>
            <a:r>
              <a:rPr lang="en-US" altLang="zh-TW" kern="0" dirty="0" smtClean="0"/>
              <a:t>O</a:t>
            </a:r>
            <a:r>
              <a:rPr lang="en-US" altLang="zh-TW" kern="0" baseline="-25000" dirty="0" smtClean="0"/>
              <a:t>3</a:t>
            </a:r>
            <a:r>
              <a:rPr lang="en-US" altLang="zh-TW" kern="0" dirty="0" smtClean="0"/>
              <a:t>.</a:t>
            </a:r>
            <a:endParaRPr lang="it-IT" altLang="zh-TW" kern="0" dirty="0" smtClean="0"/>
          </a:p>
          <a:p>
            <a:pPr eaLnBrk="1" hangingPunct="1"/>
            <a:r>
              <a:rPr lang="en-US" altLang="zh-TW" kern="0" dirty="0" smtClean="0"/>
              <a:t>Radiation lengths (</a:t>
            </a:r>
            <a:r>
              <a:rPr lang="en-US" altLang="zh-TW" sz="2200" kern="0" dirty="0" smtClean="0"/>
              <a:t>multiple scattering for </a:t>
            </a:r>
            <a:r>
              <a:rPr lang="en-US" altLang="zh-TW" sz="2200" kern="0" dirty="0" smtClean="0">
                <a:sym typeface="Symbol" panose="05050102010706020507" pitchFamily="18" charset="2"/>
              </a:rPr>
              <a:t></a:t>
            </a:r>
            <a:r>
              <a:rPr lang="en-US" altLang="zh-TW" kern="0" dirty="0" smtClean="0"/>
              <a:t>): x/X</a:t>
            </a:r>
            <a:r>
              <a:rPr lang="en-US" altLang="zh-TW" kern="0" baseline="-25000" dirty="0" smtClean="0"/>
              <a:t>0</a:t>
            </a:r>
            <a:r>
              <a:rPr lang="en-US" altLang="zh-TW" kern="0" dirty="0" smtClean="0"/>
              <a:t> = 33.53 </a:t>
            </a:r>
          </a:p>
          <a:p>
            <a:pPr eaLnBrk="1" hangingPunct="1"/>
            <a:r>
              <a:rPr lang="en-US" altLang="zh-TW" kern="0" dirty="0" err="1" smtClean="0"/>
              <a:t>Hadronic</a:t>
            </a:r>
            <a:r>
              <a:rPr lang="en-US" altLang="zh-TW" kern="0" dirty="0" smtClean="0"/>
              <a:t> interaction lengths (</a:t>
            </a:r>
            <a:r>
              <a:rPr lang="en-US" altLang="zh-TW" sz="2200" kern="0" dirty="0" smtClean="0"/>
              <a:t>stopping power for </a:t>
            </a:r>
            <a:r>
              <a:rPr lang="en-US" altLang="zh-TW" sz="2200" kern="0" dirty="0" smtClean="0">
                <a:sym typeface="Symbol" panose="05050102010706020507" pitchFamily="18" charset="2"/>
              </a:rPr>
              <a:t></a:t>
            </a:r>
            <a:r>
              <a:rPr lang="en-US" altLang="zh-TW" kern="0" dirty="0" smtClean="0"/>
              <a:t>): x/</a:t>
            </a:r>
            <a:r>
              <a:rPr lang="en-US" altLang="zh-TW" kern="0" dirty="0" smtClean="0">
                <a:sym typeface="Symbol" panose="05050102010706020507" pitchFamily="18" charset="2"/>
              </a:rPr>
              <a:t></a:t>
            </a:r>
            <a:r>
              <a:rPr lang="en-US" altLang="zh-TW" kern="0" baseline="-25000" dirty="0" err="1" smtClean="0"/>
              <a:t>int</a:t>
            </a:r>
            <a:r>
              <a:rPr lang="en-US" altLang="zh-TW" kern="0" dirty="0" smtClean="0"/>
              <a:t> = 7.25</a:t>
            </a:r>
          </a:p>
          <a:p>
            <a:pPr eaLnBrk="1" hangingPunct="1"/>
            <a:r>
              <a:rPr lang="en-US" altLang="zh-TW" kern="0" dirty="0" smtClean="0">
                <a:solidFill>
                  <a:srgbClr val="FF0000"/>
                </a:solidFill>
              </a:rPr>
              <a:t>7 cm Al target</a:t>
            </a:r>
          </a:p>
          <a:p>
            <a:pPr eaLnBrk="1" hangingPunct="1"/>
            <a:r>
              <a:rPr lang="en-US" altLang="zh-TW" kern="0" dirty="0" smtClean="0">
                <a:solidFill>
                  <a:srgbClr val="0326BD"/>
                </a:solidFill>
              </a:rPr>
              <a:t>120 cm W beam dump</a:t>
            </a:r>
            <a:endParaRPr lang="it-IT" altLang="zh-TW" kern="0" dirty="0">
              <a:solidFill>
                <a:srgbClr val="0326BD"/>
              </a:solidFill>
            </a:endParaRPr>
          </a:p>
        </p:txBody>
      </p:sp>
      <p:pic>
        <p:nvPicPr>
          <p:cNvPr id="9" name="內容版面配置區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9748" y="4291087"/>
            <a:ext cx="3323161" cy="234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テキスト ボックス 13"/>
          <p:cNvSpPr txBox="1"/>
          <p:nvPr/>
        </p:nvSpPr>
        <p:spPr>
          <a:xfrm>
            <a:off x="6674844" y="4870922"/>
            <a:ext cx="35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W</a:t>
            </a:r>
            <a:endParaRPr lang="ja-JP" altLang="en-US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865104" y="4870922"/>
            <a:ext cx="395614" cy="415711"/>
            <a:chOff x="5865104" y="4870922"/>
            <a:chExt cx="395614" cy="415711"/>
          </a:xfrm>
        </p:grpSpPr>
        <p:sp>
          <p:nvSpPr>
            <p:cNvPr id="11" name="テキスト ボックス 12"/>
            <p:cNvSpPr txBox="1"/>
            <p:nvPr/>
          </p:nvSpPr>
          <p:spPr>
            <a:xfrm>
              <a:off x="5865104" y="4870922"/>
              <a:ext cx="395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b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Al</a:t>
              </a:r>
              <a:endParaRPr lang="ja-JP" altLang="en-US" b="1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6016552" y="5172383"/>
              <a:ext cx="46359" cy="114250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7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solidFill>
                  <a:srgbClr val="000000"/>
                </a:solidFill>
              </a:rPr>
              <a:t>Hadron Absorber &amp; Nuclear </a:t>
            </a:r>
            <a:r>
              <a:rPr lang="en-US" altLang="zh-TW" sz="3600" dirty="0" smtClean="0">
                <a:solidFill>
                  <a:srgbClr val="000000"/>
                </a:solidFill>
              </a:rPr>
              <a:t>Targets</a:t>
            </a:r>
            <a:endParaRPr lang="zh-TW" altLang="en-US" sz="36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456" y="1600200"/>
            <a:ext cx="8053088" cy="452596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26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橢圓 2"/>
          <p:cNvSpPr/>
          <p:nvPr/>
        </p:nvSpPr>
        <p:spPr bwMode="auto">
          <a:xfrm>
            <a:off x="4965700" y="2908300"/>
            <a:ext cx="3124200" cy="284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TW" dirty="0"/>
              <a:t>COMPASS-II </a:t>
            </a:r>
            <a:r>
              <a:rPr lang="en-GB" altLang="zh-TW" dirty="0" smtClean="0"/>
              <a:t>T</a:t>
            </a:r>
            <a:r>
              <a:rPr lang="en-GB" altLang="zh-TW" dirty="0" smtClean="0"/>
              <a:t>ransversely Polarized </a:t>
            </a:r>
            <a:r>
              <a:rPr lang="en-GB" altLang="zh-TW" dirty="0" err="1" smtClean="0"/>
              <a:t>Drell</a:t>
            </a:r>
            <a:r>
              <a:rPr lang="en-GB" altLang="zh-TW" dirty="0" smtClean="0"/>
              <a:t>-Yan Program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 smtClean="0"/>
                  <a:t>Schedules:</a:t>
                </a:r>
              </a:p>
              <a:p>
                <a:pPr lvl="1"/>
                <a:r>
                  <a:rPr lang="en-US" altLang="zh-TW" dirty="0" smtClean="0"/>
                  <a:t>2014 Oct – Dec: </a:t>
                </a:r>
                <a:r>
                  <a:rPr lang="en-GB" altLang="zh-TW" dirty="0" smtClean="0"/>
                  <a:t>commission </a:t>
                </a:r>
                <a:r>
                  <a:rPr lang="en-GB" altLang="zh-TW" dirty="0" err="1" smtClean="0"/>
                  <a:t>Drell</a:t>
                </a:r>
                <a:r>
                  <a:rPr lang="en-GB" altLang="zh-TW" dirty="0" smtClean="0"/>
                  <a:t>-Yan runs</a:t>
                </a:r>
              </a:p>
              <a:p>
                <a:pPr lvl="1"/>
                <a:r>
                  <a:rPr lang="en-US" altLang="zh-TW" dirty="0" smtClean="0">
                    <a:solidFill>
                      <a:srgbClr val="FF0000"/>
                    </a:solidFill>
                  </a:rPr>
                  <a:t>2015: first year of transversely </a:t>
                </a:r>
                <a:r>
                  <a:rPr lang="en-GB" altLang="zh-TW" dirty="0" smtClean="0">
                    <a:solidFill>
                      <a:srgbClr val="FF0000"/>
                    </a:solidFill>
                  </a:rPr>
                  <a:t>polarized </a:t>
                </a:r>
                <a:r>
                  <a:rPr lang="en-GB" altLang="zh-TW" dirty="0" err="1" smtClean="0">
                    <a:solidFill>
                      <a:srgbClr val="FF0000"/>
                    </a:solidFill>
                  </a:rPr>
                  <a:t>Drell</a:t>
                </a:r>
                <a:r>
                  <a:rPr lang="en-GB" altLang="zh-TW" dirty="0" smtClean="0">
                    <a:solidFill>
                      <a:srgbClr val="FF0000"/>
                    </a:solidFill>
                  </a:rPr>
                  <a:t>-Yan runs with </a:t>
                </a:r>
                <a:r>
                  <a:rPr lang="en-GB" altLang="zh-TW" dirty="0" smtClean="0">
                    <a:solidFill>
                      <a:srgbClr val="FF0000"/>
                    </a:solidFill>
                  </a:rPr>
                  <a:t>190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altLang="zh-TW" dirty="0" smtClean="0">
                    <a:solidFill>
                      <a:srgbClr val="FF0000"/>
                    </a:solidFill>
                  </a:rPr>
                  <a:t> beam</a:t>
                </a:r>
                <a:endParaRPr lang="en-GB" altLang="zh-TW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1752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A207-07FB-42F6-B213-05D7673CECAA}" type="slidenum">
              <a:rPr lang="en-US" altLang="ja-JP" smtClean="0"/>
              <a:pPr/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48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44" y="3869478"/>
            <a:ext cx="3542198" cy="2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53"/>
          <p:cNvCxnSpPr/>
          <p:nvPr/>
        </p:nvCxnSpPr>
        <p:spPr>
          <a:xfrm>
            <a:off x="3163507" y="6180814"/>
            <a:ext cx="135441" cy="26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5"/>
          <p:cNvCxnSpPr/>
          <p:nvPr/>
        </p:nvCxnSpPr>
        <p:spPr>
          <a:xfrm flipV="1">
            <a:off x="5364094" y="6535778"/>
            <a:ext cx="301816" cy="176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5"/>
          <p:cNvSpPr txBox="1"/>
          <p:nvPr/>
        </p:nvSpPr>
        <p:spPr>
          <a:xfrm>
            <a:off x="5042716" y="4052421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Tungsten 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plug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/>
          <p:cNvSpPr txBox="1"/>
          <p:nvPr/>
        </p:nvSpPr>
        <p:spPr>
          <a:xfrm>
            <a:off x="4863918" y="5443907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7"/>
          <p:cNvSpPr txBox="1"/>
          <p:nvPr/>
        </p:nvSpPr>
        <p:spPr>
          <a:xfrm>
            <a:off x="3765893" y="5443907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1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974" y="21170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err="1" smtClean="0"/>
              <a:t>Dimuon</a:t>
            </a:r>
            <a:r>
              <a:rPr lang="en-US" altLang="zh-TW" dirty="0" smtClean="0"/>
              <a:t> Vertex Distributions (2015 Trans.-pol. </a:t>
            </a:r>
            <a:r>
              <a:rPr lang="en-US" altLang="zh-TW" dirty="0" err="1" smtClean="0"/>
              <a:t>Drell</a:t>
            </a:r>
            <a:r>
              <a:rPr lang="en-US" altLang="zh-TW" dirty="0" smtClean="0"/>
              <a:t>-Yan Runs) 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7361-E799-4A19-A96A-C329CB80CBD2}" type="slidenum">
              <a:rPr lang="en-US" altLang="zh-TW" smtClean="0">
                <a:solidFill>
                  <a:srgbClr val="000000"/>
                </a:solidFill>
              </a:rPr>
              <a:pPr/>
              <a:t>28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49" y="1364652"/>
            <a:ext cx="6641651" cy="25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單箭頭接點 6"/>
          <p:cNvCxnSpPr/>
          <p:nvPr/>
        </p:nvCxnSpPr>
        <p:spPr>
          <a:xfrm>
            <a:off x="2733840" y="2734317"/>
            <a:ext cx="1186308" cy="2620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4927219" y="2946705"/>
            <a:ext cx="104910" cy="2407816"/>
          </a:xfrm>
          <a:prstGeom prst="straightConnector1">
            <a:avLst/>
          </a:prstGeom>
          <a:ln>
            <a:solidFill>
              <a:srgbClr val="E70998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5263300" y="2697431"/>
            <a:ext cx="29669" cy="13454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3951187" y="644346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arXiv:1704.00488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Dimuon</a:t>
            </a:r>
            <a:r>
              <a:rPr lang="en-US" sz="3200" dirty="0"/>
              <a:t> Invariant-mass </a:t>
            </a:r>
            <a:r>
              <a:rPr lang="en-US" sz="3200" dirty="0" smtClean="0"/>
              <a:t>Distributions </a:t>
            </a:r>
            <a:br>
              <a:rPr lang="en-US" sz="3200" dirty="0" smtClean="0"/>
            </a:br>
            <a:r>
              <a:rPr lang="en-US" altLang="zh-TW" sz="3200" dirty="0" smtClean="0"/>
              <a:t>(</a:t>
            </a:r>
            <a:r>
              <a:rPr lang="en-US" altLang="zh-TW" sz="3200" dirty="0"/>
              <a:t>2015 </a:t>
            </a:r>
            <a:r>
              <a:rPr lang="en-US" sz="3200" dirty="0"/>
              <a:t>Trans.-pol.</a:t>
            </a:r>
            <a:r>
              <a:rPr lang="en-US" altLang="zh-TW" sz="3200" dirty="0" smtClean="0"/>
              <a:t> </a:t>
            </a:r>
            <a:r>
              <a:rPr lang="en-US" altLang="zh-TW" sz="3200" dirty="0" err="1"/>
              <a:t>Drell</a:t>
            </a:r>
            <a:r>
              <a:rPr lang="en-US" altLang="zh-TW" sz="3200" dirty="0"/>
              <a:t>-Yan Runs</a:t>
            </a:r>
            <a:r>
              <a:rPr lang="en-US" altLang="zh-TW" sz="3200" dirty="0" smtClean="0"/>
              <a:t>)</a:t>
            </a:r>
            <a:endParaRPr 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7361-E799-4A19-A96A-C329CB80CBD2}" type="slidenum">
              <a:rPr lang="en-US" altLang="zh-TW" smtClean="0">
                <a:solidFill>
                  <a:srgbClr val="000000"/>
                </a:solidFill>
              </a:rPr>
              <a:pPr/>
              <a:t>29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6" name="Picture 23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31" y="1600200"/>
            <a:ext cx="65575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543513" y="635214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arXiv:1704.00488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9718" y="2447121"/>
            <a:ext cx="3858221" cy="3735152"/>
          </a:xfrm>
          <a:prstGeom prst="rect">
            <a:avLst/>
          </a:prstGeom>
        </p:spPr>
      </p:pic>
      <p:pic>
        <p:nvPicPr>
          <p:cNvPr id="9" name="Picture 4" descr="slide3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6969" y="2084391"/>
            <a:ext cx="4038600" cy="4038600"/>
          </a:xfr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Factorization of Hard Processes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BE9-A334-4979-A211-62B1079BC0E5}" type="slidenum">
              <a:rPr lang="en-US" altLang="zh-TW" smtClean="0"/>
              <a:pPr/>
              <a:t>3</a:t>
            </a:fld>
            <a:endParaRPr lang="en-US" altLang="zh-TW" dirty="0"/>
          </a:p>
        </p:txBody>
      </p:sp>
      <p:pic>
        <p:nvPicPr>
          <p:cNvPr id="10" name="Picture 2" descr="slide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21" y="1185068"/>
            <a:ext cx="1752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lide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07529"/>
            <a:ext cx="18288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534721" y="6223838"/>
                <a:ext cx="6177076" cy="497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𝑝𝑟𝑜𝑡𝑜𝑛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𝑝𝑎𝑟𝑡𝑜𝑛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326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rgbClr val="0326B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326B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rgbClr val="0326BD"/>
                              </a:solidFill>
                              <a:latin typeface="Cambria Math" panose="02040503050406030204" pitchFamily="18" charset="0"/>
                            </a:rPr>
                            <m:t>𝑝𝑎𝑟𝑡𝑜𝑛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721" y="6223838"/>
                <a:ext cx="6177076" cy="497637"/>
              </a:xfrm>
              <a:prstGeom prst="rect">
                <a:avLst/>
              </a:prstGeom>
              <a:blipFill>
                <a:blip r:embed="rId6"/>
                <a:stretch>
                  <a:fillRect t="-1220"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141023" y="167814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51405" y="1614212"/>
            <a:ext cx="112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Kinematic Acceptance</a:t>
            </a:r>
            <a:br>
              <a:rPr lang="en-US" altLang="zh-TW" dirty="0" smtClean="0"/>
            </a:br>
            <a:r>
              <a:rPr lang="en-US" altLang="zh-TW" dirty="0"/>
              <a:t>(2015 </a:t>
            </a:r>
            <a:r>
              <a:rPr lang="en-US" dirty="0"/>
              <a:t>Trans.-pol.</a:t>
            </a:r>
            <a:r>
              <a:rPr lang="en-US" altLang="zh-TW" dirty="0" smtClean="0"/>
              <a:t> </a:t>
            </a:r>
            <a:r>
              <a:rPr lang="en-US" altLang="zh-TW" dirty="0" err="1"/>
              <a:t>Drell</a:t>
            </a:r>
            <a:r>
              <a:rPr lang="en-US" altLang="zh-TW" dirty="0"/>
              <a:t>-Yan Runs)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30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4" y="1600200"/>
            <a:ext cx="73487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543513" y="635214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arXiv:1704.00488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Transverse Spin Asymmetries </a:t>
            </a:r>
            <a:br>
              <a:rPr lang="en-US" sz="4000" dirty="0" smtClean="0"/>
            </a:br>
            <a:r>
              <a:rPr lang="en-US" sz="4000" dirty="0" smtClean="0"/>
              <a:t>in Trans.-pol. </a:t>
            </a:r>
            <a:r>
              <a:rPr lang="en-US" sz="4000" dirty="0" err="1" smtClean="0"/>
              <a:t>Drell</a:t>
            </a:r>
            <a:r>
              <a:rPr lang="en-US" sz="4000" dirty="0" smtClean="0"/>
              <a:t>-Yan: </a:t>
            </a:r>
            <a:r>
              <a:rPr lang="en-US" dirty="0" smtClean="0"/>
              <a:t>Sivers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6B02D-F58C-4976-BB6D-79D3D457C5B7}" type="slidenum">
              <a:rPr lang="en-US" altLang="zh-TW" smtClean="0">
                <a:solidFill>
                  <a:srgbClr val="000000"/>
                </a:solidFill>
              </a:rPr>
              <a:pPr/>
              <a:t>31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8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6" y="4107590"/>
            <a:ext cx="8229600" cy="204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6"/>
              <p:cNvSpPr txBox="1"/>
              <p:nvPr/>
            </p:nvSpPr>
            <p:spPr>
              <a:xfrm>
                <a:off x="502668" y="1567728"/>
                <a:ext cx="7990337" cy="239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𝐿𝑂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</a:rPr>
                            <m:t>𝑞𝑑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/>
                            </a:rPr>
                            <m:t>Ω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𝐹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σ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𝑈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𝐿𝑂</m:t>
                          </m:r>
                        </m:sup>
                      </m:sSubSup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 smtClean="0"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fNam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i="1">
                                              <a:latin typeface="Cambria Math"/>
                                            </a:rPr>
                                            <m:t>θ</m:t>
                                          </m:r>
                                        </m:e>
                                      </m:func>
                                    </m:e>
                                  </m:d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𝐿𝑂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/>
                                    </a:rPr>
                                    <m:t>𝑈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φ</m:t>
                                      </m:r>
                                    </m:e>
                                  </m:func>
                                </m:sup>
                              </m:sSubSup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d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 smtClean="0"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fNam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b="0" i="1" smtClean="0">
                                              <a:latin typeface="Cambria Math"/>
                                            </a:rPr>
                                            <m:t>θ</m:t>
                                          </m:r>
                                        </m:e>
                                      </m:func>
                                    </m:e>
                                  </m:d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𝐿𝑂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func>
                                            <m:funcPr>
                                              <m:ctrlPr>
                                                <a:rPr lang="en-US" sz="2000" i="1">
                                                  <a:solidFill>
                                                    <a:srgbClr val="FF66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solidFill>
                                                    <a:srgbClr val="FF66FF"/>
                                                  </a:solidFill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𝑠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func>
                                        </m:sup>
                                      </m:sSubSup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rgbClr val="00B050"/>
                                              </a:solidFill>
                                              <a:latin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9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68" y="1567728"/>
                <a:ext cx="7990337" cy="2394951"/>
              </a:xfrm>
              <a:prstGeom prst="rect">
                <a:avLst/>
              </a:prstGeom>
              <a:blipFill>
                <a:blip r:embed="rId4"/>
                <a:stretch>
                  <a:fillRect b="-36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903967"/>
              </p:ext>
            </p:extLst>
          </p:nvPr>
        </p:nvGraphicFramePr>
        <p:xfrm>
          <a:off x="4162425" y="1533525"/>
          <a:ext cx="3979863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15" name="Equation" r:id="rId5" imgW="2133360" imgH="253800" progId="Equation.DSMT4">
                  <p:embed/>
                </p:oleObj>
              </mc:Choice>
              <mc:Fallback>
                <p:oleObj name="Equation" r:id="rId5" imgW="2133360" imgH="253800" progId="Equation.DSMT4">
                  <p:embed/>
                  <p:pic>
                    <p:nvPicPr>
                      <p:cNvPr id="10" name="物件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2425" y="1533525"/>
                        <a:ext cx="3979863" cy="4730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3543513" y="635214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arXiv:1704.00488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Transverse Spin Asymmetries </a:t>
            </a:r>
            <a:br>
              <a:rPr lang="en-US" sz="4000" dirty="0"/>
            </a:br>
            <a:r>
              <a:rPr lang="en-US" sz="4000" dirty="0"/>
              <a:t>in Trans.-pol. </a:t>
            </a:r>
            <a:r>
              <a:rPr lang="en-US" sz="4000" dirty="0" err="1"/>
              <a:t>Drell</a:t>
            </a:r>
            <a:r>
              <a:rPr lang="en-US" sz="4000" dirty="0"/>
              <a:t>-Yan: </a:t>
            </a:r>
            <a:r>
              <a:rPr lang="en-US" dirty="0" smtClean="0"/>
              <a:t>Transversity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6B02D-F58C-4976-BB6D-79D3D457C5B7}" type="slidenum">
              <a:rPr lang="en-US" altLang="zh-TW" smtClean="0">
                <a:solidFill>
                  <a:srgbClr val="000000"/>
                </a:solidFill>
              </a:rPr>
              <a:pPr/>
              <a:t>32</a:t>
            </a:fld>
            <a:endParaRPr lang="en-US" altLang="zh-TW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6"/>
              <p:cNvSpPr txBox="1"/>
              <p:nvPr/>
            </p:nvSpPr>
            <p:spPr>
              <a:xfrm>
                <a:off x="502668" y="1567728"/>
                <a:ext cx="7990337" cy="236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𝐿𝑂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</a:rPr>
                            <m:t>𝑞𝑑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/>
                            </a:rPr>
                            <m:t>Ω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𝐹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σ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𝑈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𝐿𝑂</m:t>
                          </m:r>
                        </m:sup>
                      </m:sSubSup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 smtClean="0"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fNam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i="1">
                                              <a:latin typeface="Cambria Math"/>
                                            </a:rPr>
                                            <m:t>θ</m:t>
                                          </m:r>
                                        </m:e>
                                      </m:func>
                                    </m:e>
                                  </m:d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𝐿𝑂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/>
                                    </a:rPr>
                                    <m:t>𝑈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φ</m:t>
                                      </m:r>
                                    </m:e>
                                  </m:func>
                                </m:sup>
                              </m:sSubSup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d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 smtClean="0"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fNam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b="0" i="1" smtClean="0">
                                              <a:latin typeface="Cambria Math"/>
                                            </a:rPr>
                                            <m:t>θ</m:t>
                                          </m:r>
                                        </m:e>
                                      </m:func>
                                    </m:e>
                                  </m:d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𝐿𝑂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func>
                                            <m:funcPr>
                                              <m:ctrlPr>
                                                <a:rPr lang="en-US" sz="2000" i="1">
                                                  <a:solidFill>
                                                    <a:srgbClr val="FF66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solidFill>
                                                    <a:srgbClr val="FF66FF"/>
                                                  </a:solidFill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𝑠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func>
                                        </m:sup>
                                      </m:sSubSup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9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68" y="1567728"/>
                <a:ext cx="7990337" cy="2365328"/>
              </a:xfrm>
              <a:prstGeom prst="rect">
                <a:avLst/>
              </a:prstGeom>
              <a:blipFill>
                <a:blip r:embed="rId3"/>
                <a:stretch>
                  <a:fillRect b="-38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899103"/>
              </p:ext>
            </p:extLst>
          </p:nvPr>
        </p:nvGraphicFramePr>
        <p:xfrm>
          <a:off x="3806825" y="1533525"/>
          <a:ext cx="4691063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39" name="Equation" r:id="rId4" imgW="2514600" imgH="253800" progId="Equation.DSMT4">
                  <p:embed/>
                </p:oleObj>
              </mc:Choice>
              <mc:Fallback>
                <p:oleObj name="Equation" r:id="rId4" imgW="2514600" imgH="253800" progId="Equation.DSMT4">
                  <p:embed/>
                  <p:pic>
                    <p:nvPicPr>
                      <p:cNvPr id="10" name="物件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06825" y="1533525"/>
                        <a:ext cx="4691063" cy="4730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5" y="4107590"/>
            <a:ext cx="8229600" cy="204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543513" y="635214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arXiv:1704.00488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Transverse Spin Asymmetries </a:t>
            </a:r>
            <a:br>
              <a:rPr lang="en-US" sz="4000" dirty="0"/>
            </a:br>
            <a:r>
              <a:rPr lang="en-US" sz="4000" dirty="0"/>
              <a:t>in Trans.-pol. </a:t>
            </a:r>
            <a:r>
              <a:rPr lang="en-US" sz="4000" dirty="0" err="1"/>
              <a:t>Drell</a:t>
            </a:r>
            <a:r>
              <a:rPr lang="en-US" sz="4000" dirty="0"/>
              <a:t>-Yan</a:t>
            </a:r>
            <a:r>
              <a:rPr lang="en-US" dirty="0"/>
              <a:t>: </a:t>
            </a:r>
            <a:r>
              <a:rPr lang="en-US" dirty="0" err="1" smtClean="0"/>
              <a:t>Pretzelosity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6B02D-F58C-4976-BB6D-79D3D457C5B7}" type="slidenum">
              <a:rPr lang="en-US" altLang="zh-TW" smtClean="0">
                <a:solidFill>
                  <a:srgbClr val="000000"/>
                </a:solidFill>
              </a:rPr>
              <a:pPr/>
              <a:t>33</a:t>
            </a:fld>
            <a:endParaRPr lang="en-US" altLang="zh-TW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6"/>
              <p:cNvSpPr txBox="1"/>
              <p:nvPr/>
            </p:nvSpPr>
            <p:spPr>
              <a:xfrm>
                <a:off x="502668" y="1567728"/>
                <a:ext cx="7990337" cy="239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𝐿𝑂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</a:rPr>
                            <m:t>𝑞𝑑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/>
                            </a:rPr>
                            <m:t>Ω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𝐹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σ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𝑈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𝐿𝑂</m:t>
                          </m:r>
                        </m:sup>
                      </m:sSubSup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 smtClean="0"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fNam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i="1">
                                              <a:latin typeface="Cambria Math"/>
                                            </a:rPr>
                                            <m:t>θ</m:t>
                                          </m:r>
                                        </m:e>
                                      </m:func>
                                    </m:e>
                                  </m:d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𝐿𝑂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326BD"/>
                                      </a:solidFill>
                                      <a:latin typeface="Cambria Math"/>
                                    </a:rPr>
                                    <m:t>𝑈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2000" b="0" i="1" smtClean="0">
                                          <a:solidFill>
                                            <a:srgbClr val="0326BD"/>
                                          </a:solidFill>
                                          <a:latin typeface="Cambria Math"/>
                                        </a:rPr>
                                        <m:t>φ</m:t>
                                      </m:r>
                                    </m:e>
                                  </m:func>
                                </m:sup>
                              </m:sSubSup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d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 smtClean="0"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fNam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b="0" i="1" smtClean="0">
                                              <a:latin typeface="Cambria Math"/>
                                            </a:rPr>
                                            <m:t>θ</m:t>
                                          </m:r>
                                        </m:e>
                                      </m:func>
                                    </m:e>
                                  </m:d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𝐿𝑂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FF66FF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func>
                                            <m:funcPr>
                                              <m:ctrlPr>
                                                <a:rPr lang="en-US" sz="2000" i="1">
                                                  <a:solidFill>
                                                    <a:srgbClr val="FF66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solidFill>
                                                    <a:srgbClr val="FF66FF"/>
                                                  </a:solidFill>
                                                  <a:latin typeface="Cambria Math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FF66FF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FF66FF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𝑠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func>
                                        </m:sup>
                                      </m:sSubSup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rgbClr val="00B050"/>
                                              </a:solidFill>
                                              <a:latin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9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68" y="1567728"/>
                <a:ext cx="7990337" cy="2394951"/>
              </a:xfrm>
              <a:prstGeom prst="rect">
                <a:avLst/>
              </a:prstGeom>
              <a:blipFill>
                <a:blip r:embed="rId3"/>
                <a:stretch>
                  <a:fillRect b="-36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405927"/>
              </p:ext>
            </p:extLst>
          </p:nvPr>
        </p:nvGraphicFramePr>
        <p:xfrm>
          <a:off x="3783013" y="1533525"/>
          <a:ext cx="47402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164" name="Equation" r:id="rId4" imgW="2539800" imgH="253800" progId="Equation.DSMT4">
                  <p:embed/>
                </p:oleObj>
              </mc:Choice>
              <mc:Fallback>
                <p:oleObj name="Equation" r:id="rId4" imgW="2539800" imgH="253800" progId="Equation.DSMT4">
                  <p:embed/>
                  <p:pic>
                    <p:nvPicPr>
                      <p:cNvPr id="10" name="物件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83013" y="1533525"/>
                        <a:ext cx="4740275" cy="4730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543513" y="635214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arXiv:1704.00488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5" y="4107590"/>
            <a:ext cx="8229600" cy="204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3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794552" y="3986041"/>
            <a:ext cx="7670578" cy="1319347"/>
          </a:xfrm>
          <a:prstGeom prst="rect">
            <a:avLst/>
          </a:prstGeom>
          <a:solidFill>
            <a:srgbClr val="66FFFF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662488" y="549275"/>
          <a:ext cx="4375150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22" name="Equation" r:id="rId3" imgW="3555720" imgH="2222280" progId="Equation.DSMT4">
                  <p:embed/>
                </p:oleObj>
              </mc:Choice>
              <mc:Fallback>
                <p:oleObj name="Equation" r:id="rId3" imgW="3555720" imgH="2222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549275"/>
                        <a:ext cx="4375150" cy="273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April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Bakur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Parsamyan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DIS2017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ED8E19-AE03-4F01-B6C8-30571983F06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SIDIS and single-polarized DY x-sections at twist-2 (LO)</a:t>
            </a: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/>
          </p:nvPr>
        </p:nvGraphicFramePr>
        <p:xfrm>
          <a:off x="1346200" y="3622675"/>
          <a:ext cx="344805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23" name="Equation" r:id="rId5" imgW="2298600" imgH="1752480" progId="Equation.DSMT4">
                  <p:embed/>
                </p:oleObj>
              </mc:Choice>
              <mc:Fallback>
                <p:oleObj name="Equation" r:id="rId5" imgW="2298600" imgH="1752480" progId="Equation.DSMT4">
                  <p:embed/>
                  <p:pic>
                    <p:nvPicPr>
                      <p:cNvPr id="6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3622675"/>
                        <a:ext cx="344805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" name="Straight Arrow Connector 60"/>
          <p:cNvCxnSpPr/>
          <p:nvPr/>
        </p:nvCxnSpPr>
        <p:spPr>
          <a:xfrm>
            <a:off x="3657600" y="3835632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76626" y="3527169"/>
            <a:ext cx="118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Boer-Mulders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50496" y="395648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29217" y="4373676"/>
            <a:ext cx="1076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150921" y="4819863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Pretzelosity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3657600" y="4264257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657600" y="4683357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657600" y="5131032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Object 68"/>
          <p:cNvGraphicFramePr>
            <a:graphicFrameLocks noChangeAspect="1"/>
          </p:cNvGraphicFramePr>
          <p:nvPr>
            <p:extLst/>
          </p:nvPr>
        </p:nvGraphicFramePr>
        <p:xfrm>
          <a:off x="5930900" y="3622675"/>
          <a:ext cx="22288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24" name="Equation" r:id="rId7" imgW="1485720" imgH="1396800" progId="Equation.DSMT4">
                  <p:embed/>
                </p:oleObj>
              </mc:Choice>
              <mc:Fallback>
                <p:oleObj name="Equation" r:id="rId7" imgW="1485720" imgH="1396800" progId="Equation.DSMT4">
                  <p:embed/>
                  <p:pic>
                    <p:nvPicPr>
                      <p:cNvPr id="69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3622675"/>
                        <a:ext cx="22288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150921" y="5240367"/>
            <a:ext cx="115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Worm-gear L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657600" y="5551536"/>
            <a:ext cx="205753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Brace 9"/>
          <p:cNvSpPr/>
          <p:nvPr/>
        </p:nvSpPr>
        <p:spPr>
          <a:xfrm rot="16200000">
            <a:off x="4464055" y="-937558"/>
            <a:ext cx="207504" cy="8787267"/>
          </a:xfrm>
          <a:prstGeom prst="leftBrace">
            <a:avLst>
              <a:gd name="adj1" fmla="val 31361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881763" y="6052279"/>
            <a:ext cx="833369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30900" y="5867613"/>
            <a:ext cx="2631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polarized DY only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76200" y="548640"/>
          <a:ext cx="3749675" cy="290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25" name="Equation" r:id="rId9" imgW="3048000" imgH="2362200" progId="Equation.DSMT4">
                  <p:embed/>
                </p:oleObj>
              </mc:Choice>
              <mc:Fallback>
                <p:oleObj name="Equation" r:id="rId9" imgW="3048000" imgH="236220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548640"/>
                        <a:ext cx="3749675" cy="290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72877" y="1865442"/>
            <a:ext cx="3039408" cy="11117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124431" y="1782980"/>
            <a:ext cx="3803904" cy="11081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52690" y="1370329"/>
            <a:ext cx="3332615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5277" y="1114328"/>
            <a:ext cx="1179723" cy="3334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308165" y="1104802"/>
            <a:ext cx="1865523" cy="3715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3618997" y="2407187"/>
            <a:ext cx="1476797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768261" y="476115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SIDIS                                                 DY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2255" y="1972666"/>
            <a:ext cx="805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SIDIS-DY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橢圓 31"/>
          <p:cNvSpPr/>
          <p:nvPr/>
        </p:nvSpPr>
        <p:spPr bwMode="auto">
          <a:xfrm>
            <a:off x="2727220" y="3612880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橢圓 32"/>
          <p:cNvSpPr/>
          <p:nvPr/>
        </p:nvSpPr>
        <p:spPr bwMode="auto">
          <a:xfrm>
            <a:off x="2953000" y="4070013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橢圓 34"/>
          <p:cNvSpPr/>
          <p:nvPr/>
        </p:nvSpPr>
        <p:spPr bwMode="auto">
          <a:xfrm>
            <a:off x="2866506" y="4483844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橢圓 36"/>
          <p:cNvSpPr/>
          <p:nvPr/>
        </p:nvSpPr>
        <p:spPr bwMode="auto">
          <a:xfrm>
            <a:off x="3000719" y="4932227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橢圓 38"/>
          <p:cNvSpPr/>
          <p:nvPr/>
        </p:nvSpPr>
        <p:spPr bwMode="auto">
          <a:xfrm>
            <a:off x="2723680" y="5354808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橢圓 39"/>
          <p:cNvSpPr/>
          <p:nvPr/>
        </p:nvSpPr>
        <p:spPr bwMode="auto">
          <a:xfrm>
            <a:off x="4457046" y="5885595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橢圓 40"/>
          <p:cNvSpPr/>
          <p:nvPr/>
        </p:nvSpPr>
        <p:spPr bwMode="auto">
          <a:xfrm>
            <a:off x="2401645" y="5878414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橢圓 41"/>
          <p:cNvSpPr/>
          <p:nvPr/>
        </p:nvSpPr>
        <p:spPr bwMode="auto">
          <a:xfrm>
            <a:off x="146105" y="6202858"/>
            <a:ext cx="458639" cy="373161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4049" y="6259697"/>
            <a:ext cx="385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: FFs, further constrained by the </a:t>
            </a:r>
            <a:r>
              <a:rPr lang="en-US" sz="1400" dirty="0" err="1" smtClean="0"/>
              <a:t>e+e</a:t>
            </a:r>
            <a:r>
              <a:rPr lang="en-US" sz="1400" dirty="0" smtClean="0"/>
              <a:t>- process.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28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69" y="1907626"/>
            <a:ext cx="5096228" cy="3252497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Predicted Sivers Asymmetries in COMPASS with QCD Evolution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25672" y="1907625"/>
            <a:ext cx="4038600" cy="325249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35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525631" y="5179351"/>
            <a:ext cx="3625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err="1" smtClean="0"/>
              <a:t>Echevarria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Idilbi</a:t>
            </a:r>
            <a:r>
              <a:rPr lang="en-US" altLang="zh-TW" dirty="0" smtClean="0"/>
              <a:t>, Kang and </a:t>
            </a:r>
            <a:r>
              <a:rPr lang="en-US" altLang="zh-TW" dirty="0" err="1" smtClean="0"/>
              <a:t>Vitev</a:t>
            </a:r>
            <a:r>
              <a:rPr lang="en-US" altLang="zh-TW" dirty="0" smtClean="0"/>
              <a:t>,</a:t>
            </a:r>
            <a:br>
              <a:rPr lang="en-US" altLang="zh-TW" dirty="0" smtClean="0"/>
            </a:br>
            <a:r>
              <a:rPr lang="en-US" altLang="zh-TW" dirty="0" smtClean="0"/>
              <a:t>PRD </a:t>
            </a:r>
            <a:r>
              <a:rPr lang="en-US" altLang="zh-TW" dirty="0"/>
              <a:t>89, 074013 (2014)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294027" y="5179351"/>
            <a:ext cx="2604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/>
              <a:t>Sun and Yuan, </a:t>
            </a:r>
            <a:br>
              <a:rPr lang="en-US" altLang="zh-TW" dirty="0" smtClean="0"/>
            </a:br>
            <a:r>
              <a:rPr lang="en-US" altLang="zh-TW" dirty="0" smtClean="0"/>
              <a:t>PRD </a:t>
            </a:r>
            <a:r>
              <a:rPr lang="en-US" altLang="zh-TW" dirty="0"/>
              <a:t>88, 114012 (2013)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26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標題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Sivers Asymmetries (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) </a:t>
                </a:r>
                <a:endParaRPr lang="en-US" dirty="0"/>
              </a:p>
            </p:txBody>
          </p:sp>
        </mc:Choice>
        <mc:Fallback xmlns="">
          <p:sp>
            <p:nvSpPr>
              <p:cNvPr id="5" name="標題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81" r="-3185" b="-9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內容版面配置區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24685" y="1571050"/>
            <a:ext cx="4617092" cy="508008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427603" y="6114018"/>
            <a:ext cx="351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COMPASS, </a:t>
            </a:r>
            <a:r>
              <a:rPr lang="en-US" altLang="zh-TW" dirty="0">
                <a:solidFill>
                  <a:srgbClr val="FF0000"/>
                </a:solidFill>
              </a:rPr>
              <a:t>PLB </a:t>
            </a:r>
            <a:r>
              <a:rPr lang="en-US" altLang="zh-TW" dirty="0" smtClean="0">
                <a:solidFill>
                  <a:srgbClr val="FF0000"/>
                </a:solidFill>
              </a:rPr>
              <a:t>770 (</a:t>
            </a:r>
            <a:r>
              <a:rPr lang="en-US" altLang="zh-TW" dirty="0">
                <a:solidFill>
                  <a:srgbClr val="FF0000"/>
                </a:solidFill>
              </a:rPr>
              <a:t>2017</a:t>
            </a:r>
            <a:r>
              <a:rPr lang="en-US" altLang="zh-TW" dirty="0" smtClean="0">
                <a:solidFill>
                  <a:srgbClr val="FF0000"/>
                </a:solidFill>
              </a:rPr>
              <a:t>) 138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8" name="內容版面配置區 27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58596" y="1710790"/>
            <a:ext cx="4038600" cy="3106996"/>
          </a:xfrm>
          <a:prstGeom prst="rect">
            <a:avLst/>
          </a:prstGeom>
        </p:spPr>
      </p:pic>
      <p:sp>
        <p:nvSpPr>
          <p:cNvPr id="29" name="Rectangle 18"/>
          <p:cNvSpPr/>
          <p:nvPr/>
        </p:nvSpPr>
        <p:spPr>
          <a:xfrm>
            <a:off x="1659793" y="2228549"/>
            <a:ext cx="1809948" cy="783305"/>
          </a:xfrm>
          <a:prstGeom prst="rect">
            <a:avLst/>
          </a:prstGeom>
          <a:solidFill>
            <a:srgbClr val="FF0000">
              <a:alpha val="5000"/>
            </a:srgb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27604" y="4897536"/>
            <a:ext cx="3514616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Sivers asymmetry extracted in SIDIS at the hard scales of the</a:t>
            </a:r>
          </a:p>
          <a:p>
            <a:r>
              <a:rPr lang="en-US" dirty="0" err="1"/>
              <a:t>Drell</a:t>
            </a:r>
            <a:r>
              <a:rPr lang="en-US" dirty="0"/>
              <a:t>–Yan process at COMPASS</a:t>
            </a:r>
          </a:p>
        </p:txBody>
      </p:sp>
    </p:spTree>
    <p:extLst>
      <p:ext uri="{BB962C8B-B14F-4D97-AF65-F5344CB8AC3E}">
        <p14:creationId xmlns:p14="http://schemas.microsoft.com/office/powerpoint/2010/main" val="34203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3" y="3377348"/>
            <a:ext cx="3773714" cy="343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ED8E19-AE03-4F01-B6C8-30571983F06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SIDIS </a:t>
            </a:r>
            <a:r>
              <a:rPr lang="en-US" sz="2800" dirty="0" smtClean="0"/>
              <a:t>and DY TSAs at COMPASS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557080" y="617633"/>
            <a:ext cx="4059" cy="56692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7080" y="617633"/>
            <a:ext cx="4059" cy="56692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5297" y="3208071"/>
            <a:ext cx="2989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COMPASS,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 770 (2017)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374" y="4100231"/>
            <a:ext cx="4029075" cy="1330152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9375" y="548640"/>
          <a:ext cx="3763963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690" name="Equation" r:id="rId5" imgW="3060360" imgH="1955520" progId="Equation.DSMT4">
                  <p:embed/>
                </p:oleObj>
              </mc:Choice>
              <mc:Fallback>
                <p:oleObj name="Equation" r:id="rId5" imgW="3060360" imgH="195552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" y="548640"/>
                        <a:ext cx="3763963" cy="240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5" y="3304778"/>
            <a:ext cx="3600099" cy="348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007429" y="3844157"/>
            <a:ext cx="3951514" cy="151365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862513" y="549275"/>
          <a:ext cx="3970337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691" name="Equation" r:id="rId8" imgW="3225600" imgH="1904760" progId="Equation.DSMT4">
                  <p:embed/>
                </p:oleObj>
              </mc:Choice>
              <mc:Fallback>
                <p:oleObj name="Equation" r:id="rId8" imgW="3225600" imgH="19047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549275"/>
                        <a:ext cx="3970337" cy="234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460435" y="2958767"/>
            <a:ext cx="2891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COMPASS, arXiv:1704.00488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20" y="4819108"/>
            <a:ext cx="2140186" cy="1995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Sivers A</a:t>
            </a:r>
            <a:r>
              <a:rPr lang="en-US" dirty="0" smtClean="0"/>
              <a:t>symmetry </a:t>
            </a:r>
            <a:r>
              <a:rPr lang="en-US" dirty="0"/>
              <a:t>in </a:t>
            </a:r>
            <a:r>
              <a:rPr lang="en-US" dirty="0" err="1" smtClean="0"/>
              <a:t>Drell</a:t>
            </a:r>
            <a:r>
              <a:rPr lang="en-US" dirty="0" smtClean="0"/>
              <a:t>-Yan:</a:t>
            </a:r>
            <a:br>
              <a:rPr lang="en-US" dirty="0" smtClean="0"/>
            </a:br>
            <a:r>
              <a:rPr lang="en-US" dirty="0" smtClean="0"/>
              <a:t>Hint of Sign Change!   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38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0403"/>
            <a:ext cx="5936148" cy="399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4067944" y="2096427"/>
            <a:ext cx="163378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 change</a:t>
            </a: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sign change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67" y="1316887"/>
            <a:ext cx="2290466" cy="1824081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67" y="3008467"/>
            <a:ext cx="2477020" cy="1813717"/>
          </a:xfrm>
          <a:prstGeom prst="rect">
            <a:avLst/>
          </a:prstGeom>
        </p:spPr>
      </p:pic>
      <p:cxnSp>
        <p:nvCxnSpPr>
          <p:cNvPr id="21" name="直線單箭頭接點 20"/>
          <p:cNvCxnSpPr/>
          <p:nvPr/>
        </p:nvCxnSpPr>
        <p:spPr bwMode="auto">
          <a:xfrm flipH="1">
            <a:off x="5701725" y="2636912"/>
            <a:ext cx="1030515" cy="3715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直線單箭頭接點 21"/>
          <p:cNvCxnSpPr/>
          <p:nvPr/>
        </p:nvCxnSpPr>
        <p:spPr bwMode="auto">
          <a:xfrm flipH="1" flipV="1">
            <a:off x="4685552" y="3324662"/>
            <a:ext cx="1831016" cy="5761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216DA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直線單箭頭接點 23"/>
          <p:cNvCxnSpPr>
            <a:stCxn id="19" idx="1"/>
          </p:cNvCxnSpPr>
          <p:nvPr/>
        </p:nvCxnSpPr>
        <p:spPr bwMode="auto">
          <a:xfrm flipH="1" flipV="1">
            <a:off x="5023655" y="2636912"/>
            <a:ext cx="1512365" cy="31797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文字方塊 2"/>
          <p:cNvSpPr txBox="1"/>
          <p:nvPr/>
        </p:nvSpPr>
        <p:spPr>
          <a:xfrm>
            <a:off x="1537474" y="6298684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arXiv:1704.00488, to </a:t>
            </a:r>
            <a:r>
              <a:rPr lang="en-US" dirty="0"/>
              <a:t>appear in </a:t>
            </a:r>
            <a:r>
              <a:rPr lang="en-US" dirty="0" smtClean="0"/>
              <a:t>PRL.</a:t>
            </a:r>
            <a:endParaRPr lang="en-US" dirty="0"/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061555"/>
              </p:ext>
            </p:extLst>
          </p:nvPr>
        </p:nvGraphicFramePr>
        <p:xfrm>
          <a:off x="4114800" y="3338513"/>
          <a:ext cx="914400" cy="17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204" name="Equation" r:id="rId7" imgW="914400" imgH="179640" progId="Equation.DSMT4">
                  <p:embed/>
                </p:oleObj>
              </mc:Choice>
              <mc:Fallback>
                <p:oleObj name="Equation" r:id="rId7" imgW="914400" imgH="179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3338513"/>
                        <a:ext cx="914400" cy="17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248668"/>
              </p:ext>
            </p:extLst>
          </p:nvPr>
        </p:nvGraphicFramePr>
        <p:xfrm>
          <a:off x="388376" y="5738519"/>
          <a:ext cx="6025783" cy="57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205" name="Equation" r:id="rId9" imgW="2527200" imgH="241200" progId="Equation.DSMT4">
                  <p:embed/>
                </p:oleObj>
              </mc:Choice>
              <mc:Fallback>
                <p:oleObj name="Equation" r:id="rId9" imgW="2527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8376" y="5738519"/>
                        <a:ext cx="6025783" cy="575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2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655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TW" sz="4000" dirty="0" smtClean="0"/>
              <a:t>COMPASS-II Program</a:t>
            </a:r>
            <a:r>
              <a:rPr lang="en-US" altLang="zh-TW" sz="4000" dirty="0" smtClean="0"/>
              <a:t>s</a:t>
            </a:r>
            <a:endParaRPr lang="en-GB" altLang="zh-TW" sz="4000" dirty="0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18000"/>
          </a:xfrm>
        </p:spPr>
        <p:txBody>
          <a:bodyPr>
            <a:normAutofit fontScale="85000" lnSpcReduction="10000"/>
          </a:bodyPr>
          <a:lstStyle/>
          <a:p>
            <a:r>
              <a:rPr lang="en-GB" altLang="zh-TW" b="1" dirty="0" smtClean="0"/>
              <a:t>2014-2018</a:t>
            </a:r>
            <a:r>
              <a:rPr lang="en-US" altLang="zh-TW" b="1" dirty="0" smtClean="0"/>
              <a:t>:</a:t>
            </a:r>
            <a:endParaRPr lang="en-GB" altLang="zh-TW" b="1" dirty="0" smtClean="0"/>
          </a:p>
          <a:p>
            <a:pPr lvl="1"/>
            <a:r>
              <a:rPr lang="en-GB" altLang="zh-TW" dirty="0" smtClean="0"/>
              <a:t>Commissioning of polarized </a:t>
            </a:r>
            <a:r>
              <a:rPr lang="en-GB" altLang="zh-TW" dirty="0" err="1" smtClean="0"/>
              <a:t>Drell</a:t>
            </a:r>
            <a:r>
              <a:rPr lang="en-GB" altLang="zh-TW" dirty="0" smtClean="0"/>
              <a:t>-Yan experiment started in mid-October 2014.</a:t>
            </a:r>
          </a:p>
          <a:p>
            <a:pPr lvl="1"/>
            <a:r>
              <a:rPr lang="en-GB" altLang="zh-TW" dirty="0" smtClean="0"/>
              <a:t>2015</a:t>
            </a:r>
            <a:r>
              <a:rPr lang="en-GB" altLang="zh-TW" dirty="0"/>
              <a:t>: Polarized </a:t>
            </a:r>
            <a:r>
              <a:rPr lang="en-GB" altLang="zh-TW" dirty="0" err="1"/>
              <a:t>Drell</a:t>
            </a:r>
            <a:r>
              <a:rPr lang="en-GB" altLang="zh-TW" dirty="0"/>
              <a:t>-Yan </a:t>
            </a:r>
            <a:r>
              <a:rPr lang="en-GB" altLang="zh-TW" dirty="0" smtClean="0"/>
              <a:t>program.</a:t>
            </a:r>
          </a:p>
          <a:p>
            <a:pPr lvl="1"/>
            <a:r>
              <a:rPr lang="en-GB" altLang="zh-TW" dirty="0" smtClean="0">
                <a:solidFill>
                  <a:srgbClr val="FF0000"/>
                </a:solidFill>
              </a:rPr>
              <a:t>2016-2017: DVCS program. </a:t>
            </a:r>
          </a:p>
          <a:p>
            <a:pPr lvl="1"/>
            <a:r>
              <a:rPr lang="en-GB" altLang="zh-TW" dirty="0" smtClean="0">
                <a:solidFill>
                  <a:srgbClr val="00B0F0"/>
                </a:solidFill>
              </a:rPr>
              <a:t>2018: Polarized </a:t>
            </a:r>
            <a:r>
              <a:rPr lang="en-GB" altLang="zh-TW" dirty="0" err="1" smtClean="0">
                <a:solidFill>
                  <a:srgbClr val="00B0F0"/>
                </a:solidFill>
              </a:rPr>
              <a:t>Drell</a:t>
            </a:r>
            <a:r>
              <a:rPr lang="en-GB" altLang="zh-TW" dirty="0" smtClean="0">
                <a:solidFill>
                  <a:srgbClr val="00B0F0"/>
                </a:solidFill>
              </a:rPr>
              <a:t>-Yan program (</a:t>
            </a:r>
            <a:r>
              <a:rPr lang="en-US" altLang="zh-TW" dirty="0" smtClean="0">
                <a:solidFill>
                  <a:srgbClr val="00B0F0"/>
                </a:solidFill>
              </a:rPr>
              <a:t>improved statistics errors of Sivers asymmetries are </a:t>
            </a:r>
            <a:r>
              <a:rPr lang="en-US" altLang="zh-TW" smtClean="0">
                <a:solidFill>
                  <a:srgbClr val="00B0F0"/>
                </a:solidFill>
              </a:rPr>
              <a:t>expected).</a:t>
            </a:r>
            <a:endParaRPr lang="en-GB" altLang="zh-TW" dirty="0" smtClean="0">
              <a:solidFill>
                <a:srgbClr val="00B0F0"/>
              </a:solidFill>
            </a:endParaRPr>
          </a:p>
          <a:p>
            <a:r>
              <a:rPr lang="en-US" altLang="zh-TW" b="1" dirty="0" smtClean="0"/>
              <a:t>2020-2024 (</a:t>
            </a:r>
            <a:r>
              <a:rPr lang="en-US" altLang="zh-TW" b="1" dirty="0" smtClean="0">
                <a:solidFill>
                  <a:srgbClr val="C00000"/>
                </a:solidFill>
              </a:rPr>
              <a:t>under planning</a:t>
            </a:r>
            <a:r>
              <a:rPr lang="en-US" altLang="zh-TW" b="1" dirty="0" smtClean="0"/>
              <a:t>) :</a:t>
            </a:r>
          </a:p>
          <a:p>
            <a:pPr lvl="1"/>
            <a:r>
              <a:rPr lang="en-US" altLang="zh-TW" dirty="0" smtClean="0"/>
              <a:t>Polarized </a:t>
            </a:r>
            <a:r>
              <a:rPr lang="en-US" altLang="zh-TW" baseline="30000" dirty="0" smtClean="0"/>
              <a:t>6</a:t>
            </a:r>
            <a:r>
              <a:rPr lang="en-US" altLang="zh-TW" dirty="0" smtClean="0"/>
              <a:t>LiD target: flavor separation of TMD SSAs.</a:t>
            </a:r>
          </a:p>
          <a:p>
            <a:pPr lvl="1"/>
            <a:r>
              <a:rPr lang="en-US" altLang="zh-TW" dirty="0" smtClean="0"/>
              <a:t>Long LH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 and nuclei targets: un-polarized pion-induced DY.</a:t>
            </a:r>
          </a:p>
        </p:txBody>
      </p:sp>
      <p:sp>
        <p:nvSpPr>
          <p:cNvPr id="6554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46DA49-B7E6-4ECD-B2D5-586564569711}" type="slidenum">
              <a:rPr lang="it-IT" sz="1400">
                <a:solidFill>
                  <a:srgbClr val="000000"/>
                </a:solidFill>
                <a:latin typeface="Arial" charset="0"/>
                <a:ea typeface="新細明體" pitchFamily="18" charset="-120"/>
              </a:rPr>
              <a:pPr/>
              <a:t>39</a:t>
            </a:fld>
            <a:endParaRPr lang="it-IT" sz="1400" dirty="0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58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Universality of </a:t>
            </a:r>
            <a:br>
              <a:rPr lang="en-US" dirty="0" smtClean="0"/>
            </a:br>
            <a:r>
              <a:rPr lang="en-US" dirty="0" smtClean="0"/>
              <a:t>Parton Density Functions (PDFs)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99" y="1600200"/>
            <a:ext cx="6045201" cy="452596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ABE9-A334-4979-A211-62B1079BC0E5}" type="slidenum">
              <a:rPr lang="en-US" altLang="zh-TW" smtClean="0"/>
              <a:pPr/>
              <a:t>4</a:t>
            </a:fld>
            <a:endParaRPr lang="en-US" altLang="zh-TW" dirty="0"/>
          </a:p>
        </p:txBody>
      </p:sp>
      <p:sp>
        <p:nvSpPr>
          <p:cNvPr id="3" name="文字方塊 2"/>
          <p:cNvSpPr txBox="1"/>
          <p:nvPr/>
        </p:nvSpPr>
        <p:spPr>
          <a:xfrm>
            <a:off x="6052008" y="3582186"/>
            <a:ext cx="175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Valence quarks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502890" y="35821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Sea quarks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3071041" y="6083240"/>
            <a:ext cx="35670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TW" sz="2000" dirty="0" smtClean="0">
                <a:latin typeface="Times New Roman" pitchFamily="96" charset="0"/>
                <a:ea typeface="新細明體" charset="-120"/>
              </a:rPr>
              <a:t>x: momentum fraction of </a:t>
            </a:r>
            <a:r>
              <a:rPr lang="en-US" altLang="zh-TW" sz="2000" dirty="0" err="1" smtClean="0">
                <a:latin typeface="Times New Roman" pitchFamily="96" charset="0"/>
                <a:ea typeface="新細明體" charset="-120"/>
              </a:rPr>
              <a:t>partons</a:t>
            </a:r>
            <a:endParaRPr lang="en-US" altLang="zh-TW" sz="2000" dirty="0" smtClean="0">
              <a:latin typeface="Times New Roman" pitchFamily="96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62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Summary</a:t>
            </a:r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 smtClean="0"/>
              <a:t>In 2015 COMPASS has successfully collected first ever transversely polarized </a:t>
            </a:r>
            <a:r>
              <a:rPr lang="en-US" altLang="zh-TW" dirty="0" err="1" smtClean="0"/>
              <a:t>Drell</a:t>
            </a:r>
            <a:r>
              <a:rPr lang="en-US" altLang="zh-TW" dirty="0" smtClean="0"/>
              <a:t>-Yan data: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Sivers asymmetry is found to be above zero at about 1 sigma.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1st measurement of the DY Sivers asymmetry is consistent with the predicted change of sign for the Sivers function.</a:t>
            </a:r>
          </a:p>
          <a:p>
            <a:r>
              <a:rPr lang="en-US" altLang="zh-TW" dirty="0" smtClean="0"/>
              <a:t>Other TMDs like transversity and </a:t>
            </a:r>
            <a:r>
              <a:rPr lang="en-US" altLang="zh-TW" dirty="0" err="1" smtClean="0"/>
              <a:t>p</a:t>
            </a:r>
            <a:r>
              <a:rPr lang="en-US" dirty="0" err="1" smtClean="0"/>
              <a:t>retzelosity</a:t>
            </a:r>
            <a:r>
              <a:rPr lang="en-US" dirty="0" smtClean="0"/>
              <a:t> as well as pion BMs are also accessed by TSAs of </a:t>
            </a:r>
            <a:r>
              <a:rPr lang="en-US" dirty="0" err="1" smtClean="0"/>
              <a:t>Drell</a:t>
            </a:r>
            <a:r>
              <a:rPr lang="en-US" dirty="0" smtClean="0"/>
              <a:t>-Yan process.</a:t>
            </a:r>
          </a:p>
          <a:p>
            <a:r>
              <a:rPr lang="en-US" altLang="zh-TW" dirty="0" smtClean="0"/>
              <a:t>A second year of polarized DY data-taking will take place in 2018. Hopefully it will provide more stringent quantitative test of Sivers universality.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30F-409F-46B2-B560-D7D333F2524D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3E46-C6FB-4003-97C6-C46AE62E7D1C}" type="slidenum">
              <a:rPr lang="en-US" altLang="zh-TW" smtClean="0">
                <a:solidFill>
                  <a:srgbClr val="000000"/>
                </a:solidFill>
              </a:rPr>
              <a:pPr/>
              <a:t>41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April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Bakur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Parsamyan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DIS2017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SIDIS x-section</a:t>
            </a:r>
            <a:endParaRPr lang="en-US" dirty="0"/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1729222" y="450342"/>
            <a:ext cx="58295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A.Kotzinian, Nucl. Phys. B441, 234 (1995</a:t>
            </a: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Bacchetta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Diehl,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Goeke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Metz, Mulders and Schlegel JHEP 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0702:093 (2007).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816" y="2246207"/>
            <a:ext cx="4459699" cy="343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195198" y="513232"/>
            <a:ext cx="3024367" cy="1622216"/>
            <a:chOff x="5195198" y="513232"/>
            <a:chExt cx="3024367" cy="1622216"/>
          </a:xfrm>
        </p:grpSpPr>
        <p:grpSp>
          <p:nvGrpSpPr>
            <p:cNvPr id="54" name="Group 53"/>
            <p:cNvGrpSpPr/>
            <p:nvPr/>
          </p:nvGrpSpPr>
          <p:grpSpPr>
            <a:xfrm rot="851247">
              <a:off x="5517421" y="1706264"/>
              <a:ext cx="903977" cy="370029"/>
              <a:chOff x="752475" y="6165058"/>
              <a:chExt cx="561976" cy="226217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V="1">
                <a:off x="752475" y="6165058"/>
                <a:ext cx="561976" cy="226217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804868" y="6257326"/>
                <a:ext cx="280988" cy="113109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6644646" y="1493385"/>
              <a:ext cx="5388" cy="329038"/>
            </a:xfrm>
            <a:prstGeom prst="straightConnector1">
              <a:avLst/>
            </a:prstGeom>
            <a:ln w="12700">
              <a:solidFill>
                <a:srgbClr val="0099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650034" y="1493385"/>
              <a:ext cx="339712" cy="0"/>
            </a:xfrm>
            <a:prstGeom prst="straightConnector1">
              <a:avLst/>
            </a:prstGeom>
            <a:ln w="12700">
              <a:solidFill>
                <a:srgbClr val="0099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 rot="2468654">
              <a:off x="6243975" y="1309773"/>
              <a:ext cx="457200" cy="64402"/>
            </a:xfrm>
            <a:custGeom>
              <a:avLst/>
              <a:gdLst>
                <a:gd name="connsiteX0" fmla="*/ 0 w 1965325"/>
                <a:gd name="connsiteY0" fmla="*/ 134252 h 270777"/>
                <a:gd name="connsiteX1" fmla="*/ 139700 w 1965325"/>
                <a:gd name="connsiteY1" fmla="*/ 4077 h 270777"/>
                <a:gd name="connsiteX2" fmla="*/ 336550 w 1965325"/>
                <a:gd name="connsiteY2" fmla="*/ 270777 h 270777"/>
                <a:gd name="connsiteX3" fmla="*/ 527050 w 1965325"/>
                <a:gd name="connsiteY3" fmla="*/ 7252 h 270777"/>
                <a:gd name="connsiteX4" fmla="*/ 692150 w 1965325"/>
                <a:gd name="connsiteY4" fmla="*/ 264427 h 270777"/>
                <a:gd name="connsiteX5" fmla="*/ 882650 w 1965325"/>
                <a:gd name="connsiteY5" fmla="*/ 10427 h 270777"/>
                <a:gd name="connsiteX6" fmla="*/ 1047750 w 1965325"/>
                <a:gd name="connsiteY6" fmla="*/ 251727 h 270777"/>
                <a:gd name="connsiteX7" fmla="*/ 1203325 w 1965325"/>
                <a:gd name="connsiteY7" fmla="*/ 19952 h 270777"/>
                <a:gd name="connsiteX8" fmla="*/ 1362075 w 1965325"/>
                <a:gd name="connsiteY8" fmla="*/ 245377 h 270777"/>
                <a:gd name="connsiteX9" fmla="*/ 1517650 w 1965325"/>
                <a:gd name="connsiteY9" fmla="*/ 23127 h 270777"/>
                <a:gd name="connsiteX10" fmla="*/ 1657350 w 1965325"/>
                <a:gd name="connsiteY10" fmla="*/ 248552 h 270777"/>
                <a:gd name="connsiteX11" fmla="*/ 1825625 w 1965325"/>
                <a:gd name="connsiteY11" fmla="*/ 29477 h 270777"/>
                <a:gd name="connsiteX12" fmla="*/ 1965325 w 1965325"/>
                <a:gd name="connsiteY12" fmla="*/ 146952 h 270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65325" h="270777">
                  <a:moveTo>
                    <a:pt x="0" y="134252"/>
                  </a:moveTo>
                  <a:cubicBezTo>
                    <a:pt x="41804" y="57787"/>
                    <a:pt x="83608" y="-18677"/>
                    <a:pt x="139700" y="4077"/>
                  </a:cubicBezTo>
                  <a:cubicBezTo>
                    <a:pt x="195792" y="26831"/>
                    <a:pt x="271992" y="270248"/>
                    <a:pt x="336550" y="270777"/>
                  </a:cubicBezTo>
                  <a:cubicBezTo>
                    <a:pt x="401108" y="271306"/>
                    <a:pt x="467783" y="8310"/>
                    <a:pt x="527050" y="7252"/>
                  </a:cubicBezTo>
                  <a:cubicBezTo>
                    <a:pt x="586317" y="6194"/>
                    <a:pt x="632883" y="263898"/>
                    <a:pt x="692150" y="264427"/>
                  </a:cubicBezTo>
                  <a:cubicBezTo>
                    <a:pt x="751417" y="264956"/>
                    <a:pt x="823383" y="12544"/>
                    <a:pt x="882650" y="10427"/>
                  </a:cubicBezTo>
                  <a:cubicBezTo>
                    <a:pt x="941917" y="8310"/>
                    <a:pt x="994304" y="250140"/>
                    <a:pt x="1047750" y="251727"/>
                  </a:cubicBezTo>
                  <a:cubicBezTo>
                    <a:pt x="1101196" y="253314"/>
                    <a:pt x="1150938" y="21010"/>
                    <a:pt x="1203325" y="19952"/>
                  </a:cubicBezTo>
                  <a:cubicBezTo>
                    <a:pt x="1255712" y="18894"/>
                    <a:pt x="1309688" y="244848"/>
                    <a:pt x="1362075" y="245377"/>
                  </a:cubicBezTo>
                  <a:cubicBezTo>
                    <a:pt x="1414462" y="245906"/>
                    <a:pt x="1468438" y="22598"/>
                    <a:pt x="1517650" y="23127"/>
                  </a:cubicBezTo>
                  <a:cubicBezTo>
                    <a:pt x="1566862" y="23656"/>
                    <a:pt x="1606021" y="247494"/>
                    <a:pt x="1657350" y="248552"/>
                  </a:cubicBezTo>
                  <a:cubicBezTo>
                    <a:pt x="1708679" y="249610"/>
                    <a:pt x="1774296" y="46410"/>
                    <a:pt x="1825625" y="29477"/>
                  </a:cubicBezTo>
                  <a:cubicBezTo>
                    <a:pt x="1876954" y="12544"/>
                    <a:pt x="1921139" y="79748"/>
                    <a:pt x="1965325" y="146952"/>
                  </a:cubicBezTo>
                </a:path>
              </a:pathLst>
            </a:custGeom>
            <a:noFill/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6644646" y="1631107"/>
              <a:ext cx="0" cy="191316"/>
            </a:xfrm>
            <a:prstGeom prst="straightConnector1">
              <a:avLst/>
            </a:prstGeom>
            <a:ln w="12700">
              <a:solidFill>
                <a:srgbClr val="0099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681784" y="1493383"/>
              <a:ext cx="153981" cy="1"/>
            </a:xfrm>
            <a:prstGeom prst="straightConnector1">
              <a:avLst/>
            </a:prstGeom>
            <a:ln w="12700">
              <a:solidFill>
                <a:srgbClr val="0099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 rot="1265246">
              <a:off x="5531768" y="1042823"/>
              <a:ext cx="745497" cy="293971"/>
              <a:chOff x="752475" y="6165058"/>
              <a:chExt cx="561976" cy="226217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flipV="1">
                <a:off x="752475" y="6165058"/>
                <a:ext cx="561976" cy="22621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804868" y="6257326"/>
                <a:ext cx="280988" cy="11310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rot="20878198">
              <a:off x="6254906" y="730891"/>
              <a:ext cx="903977" cy="370029"/>
              <a:chOff x="752475" y="6165058"/>
              <a:chExt cx="561976" cy="226217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flipV="1">
                <a:off x="752475" y="6165058"/>
                <a:ext cx="561976" cy="22621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804868" y="6257326"/>
                <a:ext cx="280988" cy="11310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/>
            <p:cNvCxnSpPr/>
            <p:nvPr/>
          </p:nvCxnSpPr>
          <p:spPr>
            <a:xfrm>
              <a:off x="7007747" y="1709809"/>
              <a:ext cx="847724" cy="11261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04572" y="1748701"/>
              <a:ext cx="819149" cy="16331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04571" y="1782981"/>
              <a:ext cx="819150" cy="21659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056246" y="1307352"/>
              <a:ext cx="503883" cy="21517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529987" y="87076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1279" y="513232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l'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039" y="1290301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γ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868187" y="176611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568105" y="105582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" name="Oval 16"/>
            <p:cNvSpPr/>
            <p:nvPr/>
          </p:nvSpPr>
          <p:spPr>
            <a:xfrm rot="20160416">
              <a:off x="6405689" y="1463396"/>
              <a:ext cx="706167" cy="449761"/>
            </a:xfrm>
            <a:prstGeom prst="ellips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95198" y="163110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</a:t>
              </a:r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627563" y="5665788"/>
          <a:ext cx="4452937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006" name="Equation" r:id="rId4" imgW="3784320" imgH="761760" progId="Equation.DSMT4">
                  <p:embed/>
                </p:oleObj>
              </mc:Choice>
              <mc:Fallback>
                <p:oleObj name="Equation" r:id="rId4" imgW="3784320" imgH="76176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7563" y="5665788"/>
                        <a:ext cx="4452937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7788" y="473075"/>
          <a:ext cx="4233862" cy="609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007" name="Equation" r:id="rId6" imgW="3441700" imgH="4953000" progId="Equation.DSMT4">
                  <p:embed/>
                </p:oleObj>
              </mc:Choice>
              <mc:Fallback>
                <p:oleObj name="Equation" r:id="rId6" imgW="3441700" imgH="49530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473075"/>
                        <a:ext cx="4233862" cy="609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12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7788" y="473075"/>
          <a:ext cx="4233862" cy="609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2" name="Equation" r:id="rId3" imgW="3441600" imgH="4952880" progId="Equation.DSMT4">
                  <p:embed/>
                </p:oleObj>
              </mc:Choice>
              <mc:Fallback>
                <p:oleObj name="Equation" r:id="rId3" imgW="3441600" imgH="495288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473075"/>
                        <a:ext cx="4233862" cy="609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April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Bakur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Parsamyan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DIS2017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SIDIS x-section and TMDs at twist-2</a:t>
            </a:r>
            <a:endParaRPr lang="en-US" dirty="0"/>
          </a:p>
        </p:txBody>
      </p:sp>
      <p:graphicFrame>
        <p:nvGraphicFramePr>
          <p:cNvPr id="128" name="Table 127"/>
          <p:cNvGraphicFramePr>
            <a:graphicFrameLocks noGrp="1"/>
          </p:cNvGraphicFramePr>
          <p:nvPr>
            <p:extLst/>
          </p:nvPr>
        </p:nvGraphicFramePr>
        <p:xfrm>
          <a:off x="4616067" y="2401674"/>
          <a:ext cx="4434804" cy="3710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24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Quark</a:t>
                      </a:r>
                    </a:p>
                    <a:p>
                      <a:endParaRPr lang="en-US" sz="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18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density</a:t>
                      </a:r>
                      <a:endParaRPr lang="en-US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Boer-Mulders</a:t>
                      </a:r>
                      <a:endParaRPr lang="en-US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6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helicity</a:t>
                      </a:r>
                      <a:endParaRPr lang="en-US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worm-gear L</a:t>
                      </a:r>
                      <a:endParaRPr lang="en-US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00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Sivers</a:t>
                      </a:r>
                      <a:endParaRPr lang="en-US" sz="11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9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Kotzinian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-Mulders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worm-gear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1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1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transversity</a:t>
                      </a:r>
                    </a:p>
                    <a:p>
                      <a:pPr algn="ctr"/>
                      <a:endParaRPr lang="en-US" sz="5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7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pretzelosity</a:t>
                      </a:r>
                      <a:endParaRPr lang="en-US" sz="11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9" name="Object 128"/>
          <p:cNvGraphicFramePr>
            <a:graphicFrameLocks noChangeAspect="1"/>
          </p:cNvGraphicFramePr>
          <p:nvPr>
            <p:extLst/>
          </p:nvPr>
        </p:nvGraphicFramePr>
        <p:xfrm>
          <a:off x="6884588" y="5105214"/>
          <a:ext cx="990288" cy="3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3" name="Equation" r:id="rId5" imgW="761760" imgH="253800" progId="Equation.DSMT4">
                  <p:embed/>
                </p:oleObj>
              </mc:Choice>
              <mc:Fallback>
                <p:oleObj name="Equation" r:id="rId5" imgW="761760" imgH="253800" progId="Equation.DSMT4">
                  <p:embed/>
                  <p:pic>
                    <p:nvPicPr>
                      <p:cNvPr id="129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4588" y="5105214"/>
                        <a:ext cx="990288" cy="329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ject 129"/>
          <p:cNvGraphicFramePr>
            <a:graphicFrameLocks noChangeAspect="1"/>
          </p:cNvGraphicFramePr>
          <p:nvPr>
            <p:extLst/>
          </p:nvPr>
        </p:nvGraphicFramePr>
        <p:xfrm>
          <a:off x="8043287" y="3868111"/>
          <a:ext cx="973908" cy="3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4" name="Equation" r:id="rId7" imgW="749160" imgH="253800" progId="Equation.DSMT4">
                  <p:embed/>
                </p:oleObj>
              </mc:Choice>
              <mc:Fallback>
                <p:oleObj name="Equation" r:id="rId7" imgW="749160" imgH="253800" progId="Equation.DSMT4">
                  <p:embed/>
                  <p:pic>
                    <p:nvPicPr>
                      <p:cNvPr id="130" name="Object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287" y="3868111"/>
                        <a:ext cx="973908" cy="329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/>
          <p:cNvGraphicFramePr>
            <a:graphicFrameLocks noChangeAspect="1"/>
          </p:cNvGraphicFramePr>
          <p:nvPr>
            <p:extLst/>
          </p:nvPr>
        </p:nvGraphicFramePr>
        <p:xfrm>
          <a:off x="5722480" y="5105214"/>
          <a:ext cx="1006668" cy="3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5" name="Equation" r:id="rId9" imgW="774360" imgH="253800" progId="Equation.DSMT4">
                  <p:embed/>
                </p:oleObj>
              </mc:Choice>
              <mc:Fallback>
                <p:oleObj name="Equation" r:id="rId9" imgW="774360" imgH="253800" progId="Equation.DSMT4">
                  <p:embed/>
                  <p:pic>
                    <p:nvPicPr>
                      <p:cNvPr id="131" name="Object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2480" y="5105214"/>
                        <a:ext cx="1006668" cy="329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131"/>
          <p:cNvGraphicFramePr>
            <a:graphicFrameLocks noChangeAspect="1"/>
          </p:cNvGraphicFramePr>
          <p:nvPr>
            <p:extLst/>
          </p:nvPr>
        </p:nvGraphicFramePr>
        <p:xfrm>
          <a:off x="5791200" y="3180309"/>
          <a:ext cx="924300" cy="3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6" name="Equation" r:id="rId11" imgW="711000" imgH="253800" progId="Equation.DSMT4">
                  <p:embed/>
                </p:oleObj>
              </mc:Choice>
              <mc:Fallback>
                <p:oleObj name="Equation" r:id="rId11" imgW="711000" imgH="253800" progId="Equation.DSMT4">
                  <p:embed/>
                  <p:pic>
                    <p:nvPicPr>
                      <p:cNvPr id="132" name="Object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180309"/>
                        <a:ext cx="924300" cy="329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132"/>
          <p:cNvGraphicFramePr>
            <a:graphicFrameLocks noChangeAspect="1"/>
          </p:cNvGraphicFramePr>
          <p:nvPr>
            <p:extLst/>
          </p:nvPr>
        </p:nvGraphicFramePr>
        <p:xfrm>
          <a:off x="8033353" y="3168937"/>
          <a:ext cx="973908" cy="3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7" name="Equation" r:id="rId13" imgW="749160" imgH="253800" progId="Equation.DSMT4">
                  <p:embed/>
                </p:oleObj>
              </mc:Choice>
              <mc:Fallback>
                <p:oleObj name="Equation" r:id="rId13" imgW="749160" imgH="253800" progId="Equation.DSMT4">
                  <p:embed/>
                  <p:pic>
                    <p:nvPicPr>
                      <p:cNvPr id="133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3353" y="3168937"/>
                        <a:ext cx="973908" cy="329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33"/>
          <p:cNvGraphicFramePr>
            <a:graphicFrameLocks noChangeAspect="1"/>
          </p:cNvGraphicFramePr>
          <p:nvPr>
            <p:extLst/>
          </p:nvPr>
        </p:nvGraphicFramePr>
        <p:xfrm>
          <a:off x="8067675" y="4648535"/>
          <a:ext cx="890588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8" name="Equation" r:id="rId15" imgW="685800" imgH="253800" progId="Equation.DSMT4">
                  <p:embed/>
                </p:oleObj>
              </mc:Choice>
              <mc:Fallback>
                <p:oleObj name="Equation" r:id="rId15" imgW="685800" imgH="253800" progId="Equation.DSMT4">
                  <p:embed/>
                  <p:pic>
                    <p:nvPicPr>
                      <p:cNvPr id="134" name="Object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7675" y="4648535"/>
                        <a:ext cx="890588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134"/>
          <p:cNvGraphicFramePr>
            <a:graphicFrameLocks noChangeAspect="1"/>
          </p:cNvGraphicFramePr>
          <p:nvPr>
            <p:extLst/>
          </p:nvPr>
        </p:nvGraphicFramePr>
        <p:xfrm>
          <a:off x="8025007" y="5497364"/>
          <a:ext cx="973908" cy="3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49" name="Equation" r:id="rId17" imgW="749160" imgH="253800" progId="Equation.DSMT4">
                  <p:embed/>
                </p:oleObj>
              </mc:Choice>
              <mc:Fallback>
                <p:oleObj name="Equation" r:id="rId17" imgW="749160" imgH="253800" progId="Equation.DSMT4">
                  <p:embed/>
                  <p:pic>
                    <p:nvPicPr>
                      <p:cNvPr id="135" name="Object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5007" y="5497364"/>
                        <a:ext cx="973908" cy="329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135"/>
          <p:cNvGraphicFramePr>
            <a:graphicFrameLocks noChangeAspect="1"/>
          </p:cNvGraphicFramePr>
          <p:nvPr>
            <p:extLst/>
          </p:nvPr>
        </p:nvGraphicFramePr>
        <p:xfrm>
          <a:off x="6937375" y="3867476"/>
          <a:ext cx="9080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50" name="Equation" r:id="rId19" imgW="698400" imgH="253800" progId="Equation.DSMT4">
                  <p:embed/>
                </p:oleObj>
              </mc:Choice>
              <mc:Fallback>
                <p:oleObj name="Equation" r:id="rId19" imgW="698400" imgH="253800" progId="Equation.DSMT4">
                  <p:embed/>
                  <p:pic>
                    <p:nvPicPr>
                      <p:cNvPr id="136" name="Object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75" y="3867476"/>
                        <a:ext cx="9080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7" name="Straight Connector 136"/>
          <p:cNvCxnSpPr/>
          <p:nvPr/>
        </p:nvCxnSpPr>
        <p:spPr>
          <a:xfrm>
            <a:off x="4616067" y="2401674"/>
            <a:ext cx="1039366" cy="65321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/>
          <p:nvPr/>
        </p:nvGrpSpPr>
        <p:grpSpPr>
          <a:xfrm>
            <a:off x="5373534" y="513232"/>
            <a:ext cx="2773544" cy="1761550"/>
            <a:chOff x="5373534" y="513232"/>
            <a:chExt cx="2773544" cy="1761550"/>
          </a:xfrm>
        </p:grpSpPr>
        <p:grpSp>
          <p:nvGrpSpPr>
            <p:cNvPr id="139" name="Group 138"/>
            <p:cNvGrpSpPr/>
            <p:nvPr/>
          </p:nvGrpSpPr>
          <p:grpSpPr>
            <a:xfrm>
              <a:off x="5531768" y="730891"/>
              <a:ext cx="2315228" cy="1540644"/>
              <a:chOff x="5531768" y="730891"/>
              <a:chExt cx="2315228" cy="1540644"/>
            </a:xfrm>
          </p:grpSpPr>
          <p:cxnSp>
            <p:nvCxnSpPr>
              <p:cNvPr id="148" name="Straight Arrow Connector 147"/>
              <p:cNvCxnSpPr/>
              <p:nvPr/>
            </p:nvCxnSpPr>
            <p:spPr>
              <a:xfrm rot="851247" flipV="1">
                <a:off x="5573574" y="1901506"/>
                <a:ext cx="903977" cy="370029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9" name="Group 148"/>
              <p:cNvGrpSpPr/>
              <p:nvPr/>
            </p:nvGrpSpPr>
            <p:grpSpPr>
              <a:xfrm>
                <a:off x="5531768" y="730891"/>
                <a:ext cx="2315228" cy="1505624"/>
                <a:chOff x="510855" y="4975894"/>
                <a:chExt cx="2315228" cy="1505624"/>
              </a:xfrm>
            </p:grpSpPr>
            <p:cxnSp>
              <p:nvCxnSpPr>
                <p:cNvPr id="151" name="Straight Arrow Connector 150"/>
                <p:cNvCxnSpPr>
                  <a:stCxn id="163" idx="0"/>
                </p:cNvCxnSpPr>
                <p:nvPr/>
              </p:nvCxnSpPr>
              <p:spPr>
                <a:xfrm flipV="1">
                  <a:off x="1623733" y="5738388"/>
                  <a:ext cx="5388" cy="329038"/>
                </a:xfrm>
                <a:prstGeom prst="straightConnector1">
                  <a:avLst/>
                </a:prstGeom>
                <a:ln w="12700">
                  <a:solidFill>
                    <a:srgbClr val="0099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2" name="Group 151"/>
                <p:cNvGrpSpPr/>
                <p:nvPr/>
              </p:nvGrpSpPr>
              <p:grpSpPr>
                <a:xfrm>
                  <a:off x="510855" y="4975894"/>
                  <a:ext cx="2315228" cy="1505624"/>
                  <a:chOff x="364472" y="4801843"/>
                  <a:chExt cx="2315228" cy="1505624"/>
                </a:xfrm>
              </p:grpSpPr>
              <p:cxnSp>
                <p:nvCxnSpPr>
                  <p:cNvPr id="153" name="Straight Arrow Connector 152"/>
                  <p:cNvCxnSpPr/>
                  <p:nvPr/>
                </p:nvCxnSpPr>
                <p:spPr>
                  <a:xfrm>
                    <a:off x="1482738" y="5564337"/>
                    <a:ext cx="339712" cy="0"/>
                  </a:xfrm>
                  <a:prstGeom prst="straightConnector1">
                    <a:avLst/>
                  </a:prstGeom>
                  <a:ln w="12700">
                    <a:solidFill>
                      <a:srgbClr val="009900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364472" y="4801843"/>
                    <a:ext cx="2315228" cy="1505624"/>
                    <a:chOff x="364472" y="4801843"/>
                    <a:chExt cx="2315228" cy="1505624"/>
                  </a:xfrm>
                </p:grpSpPr>
                <p:sp>
                  <p:nvSpPr>
                    <p:cNvPr id="155" name="Freeform 154"/>
                    <p:cNvSpPr/>
                    <p:nvPr/>
                  </p:nvSpPr>
                  <p:spPr>
                    <a:xfrm rot="2468654">
                      <a:off x="1076679" y="5380725"/>
                      <a:ext cx="457200" cy="64402"/>
                    </a:xfrm>
                    <a:custGeom>
                      <a:avLst/>
                      <a:gdLst>
                        <a:gd name="connsiteX0" fmla="*/ 0 w 1965325"/>
                        <a:gd name="connsiteY0" fmla="*/ 134252 h 270777"/>
                        <a:gd name="connsiteX1" fmla="*/ 139700 w 1965325"/>
                        <a:gd name="connsiteY1" fmla="*/ 4077 h 270777"/>
                        <a:gd name="connsiteX2" fmla="*/ 336550 w 1965325"/>
                        <a:gd name="connsiteY2" fmla="*/ 270777 h 270777"/>
                        <a:gd name="connsiteX3" fmla="*/ 527050 w 1965325"/>
                        <a:gd name="connsiteY3" fmla="*/ 7252 h 270777"/>
                        <a:gd name="connsiteX4" fmla="*/ 692150 w 1965325"/>
                        <a:gd name="connsiteY4" fmla="*/ 264427 h 270777"/>
                        <a:gd name="connsiteX5" fmla="*/ 882650 w 1965325"/>
                        <a:gd name="connsiteY5" fmla="*/ 10427 h 270777"/>
                        <a:gd name="connsiteX6" fmla="*/ 1047750 w 1965325"/>
                        <a:gd name="connsiteY6" fmla="*/ 251727 h 270777"/>
                        <a:gd name="connsiteX7" fmla="*/ 1203325 w 1965325"/>
                        <a:gd name="connsiteY7" fmla="*/ 19952 h 270777"/>
                        <a:gd name="connsiteX8" fmla="*/ 1362075 w 1965325"/>
                        <a:gd name="connsiteY8" fmla="*/ 245377 h 270777"/>
                        <a:gd name="connsiteX9" fmla="*/ 1517650 w 1965325"/>
                        <a:gd name="connsiteY9" fmla="*/ 23127 h 270777"/>
                        <a:gd name="connsiteX10" fmla="*/ 1657350 w 1965325"/>
                        <a:gd name="connsiteY10" fmla="*/ 248552 h 270777"/>
                        <a:gd name="connsiteX11" fmla="*/ 1825625 w 1965325"/>
                        <a:gd name="connsiteY11" fmla="*/ 29477 h 270777"/>
                        <a:gd name="connsiteX12" fmla="*/ 1965325 w 1965325"/>
                        <a:gd name="connsiteY12" fmla="*/ 146952 h 270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65325" h="270777">
                          <a:moveTo>
                            <a:pt x="0" y="134252"/>
                          </a:moveTo>
                          <a:cubicBezTo>
                            <a:pt x="41804" y="57787"/>
                            <a:pt x="83608" y="-18677"/>
                            <a:pt x="139700" y="4077"/>
                          </a:cubicBezTo>
                          <a:cubicBezTo>
                            <a:pt x="195792" y="26831"/>
                            <a:pt x="271992" y="270248"/>
                            <a:pt x="336550" y="270777"/>
                          </a:cubicBezTo>
                          <a:cubicBezTo>
                            <a:pt x="401108" y="271306"/>
                            <a:pt x="467783" y="8310"/>
                            <a:pt x="527050" y="7252"/>
                          </a:cubicBezTo>
                          <a:cubicBezTo>
                            <a:pt x="586317" y="6194"/>
                            <a:pt x="632883" y="263898"/>
                            <a:pt x="692150" y="264427"/>
                          </a:cubicBezTo>
                          <a:cubicBezTo>
                            <a:pt x="751417" y="264956"/>
                            <a:pt x="823383" y="12544"/>
                            <a:pt x="882650" y="10427"/>
                          </a:cubicBezTo>
                          <a:cubicBezTo>
                            <a:pt x="941917" y="8310"/>
                            <a:pt x="994304" y="250140"/>
                            <a:pt x="1047750" y="251727"/>
                          </a:cubicBezTo>
                          <a:cubicBezTo>
                            <a:pt x="1101196" y="253314"/>
                            <a:pt x="1150938" y="21010"/>
                            <a:pt x="1203325" y="19952"/>
                          </a:cubicBezTo>
                          <a:cubicBezTo>
                            <a:pt x="1255712" y="18894"/>
                            <a:pt x="1309688" y="244848"/>
                            <a:pt x="1362075" y="245377"/>
                          </a:cubicBezTo>
                          <a:cubicBezTo>
                            <a:pt x="1414462" y="245906"/>
                            <a:pt x="1468438" y="22598"/>
                            <a:pt x="1517650" y="23127"/>
                          </a:cubicBezTo>
                          <a:cubicBezTo>
                            <a:pt x="1566862" y="23656"/>
                            <a:pt x="1606021" y="247494"/>
                            <a:pt x="1657350" y="248552"/>
                          </a:cubicBezTo>
                          <a:cubicBezTo>
                            <a:pt x="1708679" y="249610"/>
                            <a:pt x="1774296" y="46410"/>
                            <a:pt x="1825625" y="29477"/>
                          </a:cubicBezTo>
                          <a:cubicBezTo>
                            <a:pt x="1876954" y="12544"/>
                            <a:pt x="1921139" y="79748"/>
                            <a:pt x="1965325" y="146952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FF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56" name="Straight Arrow Connector 155"/>
                    <p:cNvCxnSpPr>
                      <a:stCxn id="163" idx="0"/>
                    </p:cNvCxnSpPr>
                    <p:nvPr/>
                  </p:nvCxnSpPr>
                  <p:spPr>
                    <a:xfrm flipV="1">
                      <a:off x="1477350" y="5702059"/>
                      <a:ext cx="0" cy="191316"/>
                    </a:xfrm>
                    <a:prstGeom prst="straightConnector1">
                      <a:avLst/>
                    </a:prstGeom>
                    <a:ln w="12700">
                      <a:solidFill>
                        <a:srgbClr val="0099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Straight Arrow Connector 156"/>
                    <p:cNvCxnSpPr/>
                    <p:nvPr/>
                  </p:nvCxnSpPr>
                  <p:spPr>
                    <a:xfrm flipV="1">
                      <a:off x="1514488" y="5564335"/>
                      <a:ext cx="153981" cy="1"/>
                    </a:xfrm>
                    <a:prstGeom prst="straightConnector1">
                      <a:avLst/>
                    </a:prstGeom>
                    <a:ln w="12700">
                      <a:solidFill>
                        <a:srgbClr val="0099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8" name="Group 157"/>
                    <p:cNvGrpSpPr/>
                    <p:nvPr/>
                  </p:nvGrpSpPr>
                  <p:grpSpPr>
                    <a:xfrm rot="1265246">
                      <a:off x="364472" y="5113775"/>
                      <a:ext cx="745497" cy="293971"/>
                      <a:chOff x="752475" y="6165058"/>
                      <a:chExt cx="561976" cy="226217"/>
                    </a:xfrm>
                  </p:grpSpPr>
                  <p:cxnSp>
                    <p:nvCxnSpPr>
                      <p:cNvPr id="170" name="Straight Arrow Connector 169"/>
                      <p:cNvCxnSpPr/>
                      <p:nvPr/>
                    </p:nvCxnSpPr>
                    <p:spPr>
                      <a:xfrm flipV="1">
                        <a:off x="752475" y="6165058"/>
                        <a:ext cx="561976" cy="226217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FF0000"/>
                        </a:solidFill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Straight Arrow Connector 170"/>
                      <p:cNvCxnSpPr/>
                      <p:nvPr/>
                    </p:nvCxnSpPr>
                    <p:spPr>
                      <a:xfrm flipV="1">
                        <a:off x="804868" y="6257326"/>
                        <a:ext cx="280988" cy="113109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FF0000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9" name="Group 158"/>
                    <p:cNvGrpSpPr/>
                    <p:nvPr/>
                  </p:nvGrpSpPr>
                  <p:grpSpPr>
                    <a:xfrm rot="20878198">
                      <a:off x="1087610" y="4801843"/>
                      <a:ext cx="903977" cy="370029"/>
                      <a:chOff x="752475" y="6165058"/>
                      <a:chExt cx="561976" cy="226217"/>
                    </a:xfrm>
                  </p:grpSpPr>
                  <p:cxnSp>
                    <p:nvCxnSpPr>
                      <p:cNvPr id="168" name="Straight Arrow Connector 167"/>
                      <p:cNvCxnSpPr/>
                      <p:nvPr/>
                    </p:nvCxnSpPr>
                    <p:spPr>
                      <a:xfrm flipV="1">
                        <a:off x="752475" y="6165058"/>
                        <a:ext cx="561976" cy="226217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FF0000"/>
                        </a:solidFill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" name="Straight Arrow Connector 168"/>
                      <p:cNvCxnSpPr/>
                      <p:nvPr/>
                    </p:nvCxnSpPr>
                    <p:spPr>
                      <a:xfrm flipV="1">
                        <a:off x="804868" y="6257326"/>
                        <a:ext cx="280988" cy="113109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FF0000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60" name="Straight Connector 159"/>
                    <p:cNvCxnSpPr/>
                    <p:nvPr/>
                  </p:nvCxnSpPr>
                  <p:spPr>
                    <a:xfrm>
                      <a:off x="1645286" y="6017698"/>
                      <a:ext cx="847724" cy="112614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Straight Connector 160"/>
                    <p:cNvCxnSpPr/>
                    <p:nvPr/>
                  </p:nvCxnSpPr>
                  <p:spPr>
                    <a:xfrm>
                      <a:off x="1642111" y="6056590"/>
                      <a:ext cx="819149" cy="163319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Straight Connector 161"/>
                    <p:cNvCxnSpPr/>
                    <p:nvPr/>
                  </p:nvCxnSpPr>
                  <p:spPr>
                    <a:xfrm>
                      <a:off x="1642110" y="6090870"/>
                      <a:ext cx="819150" cy="216597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1295755" y="5893375"/>
                      <a:ext cx="363190" cy="330808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64" name="Straight Connector 163"/>
                    <p:cNvCxnSpPr>
                      <a:stCxn id="166" idx="5"/>
                    </p:cNvCxnSpPr>
                    <p:nvPr/>
                  </p:nvCxnSpPr>
                  <p:spPr>
                    <a:xfrm>
                      <a:off x="2140892" y="5722846"/>
                      <a:ext cx="503883" cy="253456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Straight Connector 164"/>
                    <p:cNvCxnSpPr/>
                    <p:nvPr/>
                  </p:nvCxnSpPr>
                  <p:spPr>
                    <a:xfrm>
                      <a:off x="2160588" y="5657961"/>
                      <a:ext cx="519112" cy="209360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6" name="Oval 165"/>
                    <p:cNvSpPr/>
                    <p:nvPr/>
                  </p:nvSpPr>
                  <p:spPr>
                    <a:xfrm>
                      <a:off x="1807939" y="5397642"/>
                      <a:ext cx="390079" cy="381000"/>
                    </a:xfrm>
                    <a:prstGeom prst="ellipse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67" name="Straight Connector 166"/>
                    <p:cNvCxnSpPr>
                      <a:stCxn id="166" idx="7"/>
                    </p:cNvCxnSpPr>
                    <p:nvPr/>
                  </p:nvCxnSpPr>
                  <p:spPr>
                    <a:xfrm flipV="1">
                      <a:off x="2140892" y="5238267"/>
                      <a:ext cx="503883" cy="215171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150" name="Straight Arrow Connector 149"/>
              <p:cNvCxnSpPr/>
              <p:nvPr/>
            </p:nvCxnSpPr>
            <p:spPr>
              <a:xfrm rot="851247" flipV="1">
                <a:off x="5647856" y="2015915"/>
                <a:ext cx="451989" cy="185015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/>
            <p:cNvSpPr txBox="1"/>
            <p:nvPr/>
          </p:nvSpPr>
          <p:spPr>
            <a:xfrm>
              <a:off x="6444200" y="1833938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DF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978566" y="135250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529987" y="87076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701279" y="513232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l'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167039" y="1290301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γ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692498" y="190545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846996" y="9055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373534" y="175157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</a:t>
              </a: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266275" y="6150033"/>
          <a:ext cx="356393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51" name="Equation" r:id="rId21" imgW="2286000" imgH="279360" progId="Equation.DSMT4">
                  <p:embed/>
                </p:oleObj>
              </mc:Choice>
              <mc:Fallback>
                <p:oleObj name="Equation" r:id="rId21" imgW="2286000" imgH="2793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6275" y="6150033"/>
                        <a:ext cx="3563938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609600" y="3429331"/>
            <a:ext cx="3702050" cy="3134337"/>
            <a:chOff x="176255" y="3007150"/>
            <a:chExt cx="5914189" cy="3421931"/>
          </a:xfrm>
          <a:solidFill>
            <a:srgbClr val="FF0000">
              <a:alpha val="5000"/>
            </a:srgbClr>
          </a:solidFill>
        </p:grpSpPr>
        <p:cxnSp>
          <p:nvCxnSpPr>
            <p:cNvPr id="56" name="Straight Connector 55"/>
            <p:cNvCxnSpPr/>
            <p:nvPr/>
          </p:nvCxnSpPr>
          <p:spPr>
            <a:xfrm>
              <a:off x="183469" y="5033793"/>
              <a:ext cx="5906975" cy="0"/>
            </a:xfrm>
            <a:prstGeom prst="line">
              <a:avLst/>
            </a:prstGeom>
            <a:grpFill/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176255" y="3007150"/>
              <a:ext cx="5914189" cy="3421931"/>
            </a:xfrm>
            <a:prstGeom prst="rect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9600" y="1678248"/>
            <a:ext cx="3702050" cy="712527"/>
          </a:xfrm>
          <a:prstGeom prst="rect">
            <a:avLst/>
          </a:prstGeom>
          <a:solidFill>
            <a:srgbClr val="009900">
              <a:alpha val="5000"/>
            </a:srgbClr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09600" y="2430723"/>
            <a:ext cx="3702050" cy="941127"/>
          </a:xfrm>
          <a:prstGeom prst="rect">
            <a:avLst/>
          </a:prstGeom>
          <a:solidFill>
            <a:srgbClr val="0000FF">
              <a:alpha val="5000"/>
            </a:srgbClr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9375" y="457200"/>
          <a:ext cx="3763963" cy="368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054" name="Equation" r:id="rId3" imgW="3060700" imgH="2997200" progId="Equation.DSMT4">
                  <p:embed/>
                </p:oleObj>
              </mc:Choice>
              <mc:Fallback>
                <p:oleObj name="Equation" r:id="rId3" imgW="3060700" imgH="2997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" y="457200"/>
                        <a:ext cx="3763963" cy="368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" name="Object 213"/>
          <p:cNvGraphicFramePr>
            <a:graphicFrameLocks noChangeAspect="1"/>
          </p:cNvGraphicFramePr>
          <p:nvPr>
            <p:extLst/>
          </p:nvPr>
        </p:nvGraphicFramePr>
        <p:xfrm>
          <a:off x="5041900" y="606425"/>
          <a:ext cx="4037013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055" name="Equation" r:id="rId5" imgW="2730240" imgH="3022560" progId="Equation.DSMT4">
                  <p:embed/>
                </p:oleObj>
              </mc:Choice>
              <mc:Fallback>
                <p:oleObj name="Equation" r:id="rId5" imgW="2730240" imgH="3022560" progId="Equation.DSMT4">
                  <p:embed/>
                  <p:pic>
                    <p:nvPicPr>
                      <p:cNvPr id="214" name="Object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606425"/>
                        <a:ext cx="4037013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April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Bakur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Parsamyan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DIS2017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SIDIS </a:t>
            </a:r>
            <a:r>
              <a:rPr lang="en-US" dirty="0" smtClean="0"/>
              <a:t>x-section: transverse spin dependent part</a:t>
            </a:r>
            <a:endParaRPr lang="en-US" dirty="0"/>
          </a:p>
        </p:txBody>
      </p:sp>
      <p:sp>
        <p:nvSpPr>
          <p:cNvPr id="215" name="TextBox 214"/>
          <p:cNvSpPr txBox="1"/>
          <p:nvPr/>
        </p:nvSpPr>
        <p:spPr>
          <a:xfrm>
            <a:off x="7826022" y="1140157"/>
            <a:ext cx="85690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Twist-2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7832216" y="1566594"/>
            <a:ext cx="85690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18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Twist-3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18E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41288" y="1013463"/>
            <a:ext cx="3702050" cy="3134337"/>
            <a:chOff x="176255" y="3007150"/>
            <a:chExt cx="5914189" cy="3421931"/>
          </a:xfrm>
          <a:solidFill>
            <a:srgbClr val="FF0000">
              <a:alpha val="5000"/>
            </a:srgbClr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183469" y="5033793"/>
              <a:ext cx="5906975" cy="0"/>
            </a:xfrm>
            <a:prstGeom prst="line">
              <a:avLst/>
            </a:prstGeom>
            <a:grpFill/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176255" y="3007150"/>
              <a:ext cx="5914189" cy="3421931"/>
            </a:xfrm>
            <a:prstGeom prst="rect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9" name="Straight Connector 58"/>
          <p:cNvCxnSpPr/>
          <p:nvPr/>
        </p:nvCxnSpPr>
        <p:spPr>
          <a:xfrm flipV="1">
            <a:off x="3957121" y="606425"/>
            <a:ext cx="1084779" cy="3961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919021" y="4211150"/>
            <a:ext cx="1084779" cy="598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93664" y="4521110"/>
            <a:ext cx="5040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ight transverse-spin-dependent azimuthal asymmetries (TSA) appear in SIDIS x-section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Four “twist-2” TSAs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Sivers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Collins,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pretzelosity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Kotzinian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-Mulders)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Four “higher-twist”</a:t>
            </a:r>
          </a:p>
        </p:txBody>
      </p:sp>
    </p:spTree>
    <p:extLst>
      <p:ext uri="{BB962C8B-B14F-4D97-AF65-F5344CB8AC3E}">
        <p14:creationId xmlns:p14="http://schemas.microsoft.com/office/powerpoint/2010/main" val="37142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96301"/>
            <a:ext cx="2104681" cy="138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270" y="4592906"/>
            <a:ext cx="2526603" cy="194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61" y="4835343"/>
            <a:ext cx="2455990" cy="126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9375" y="457200"/>
          <a:ext cx="3763963" cy="368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078" name="Equation" r:id="rId7" imgW="3060700" imgH="2997200" progId="Equation.DSMT4">
                  <p:embed/>
                </p:oleObj>
              </mc:Choice>
              <mc:Fallback>
                <p:oleObj name="Equation" r:id="rId7" imgW="3060700" imgH="2997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" y="457200"/>
                        <a:ext cx="3763963" cy="368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April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Bakur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Parsamyan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DIS2017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ED8E19-AE03-4F01-B6C8-30571983F06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SIDIS </a:t>
            </a:r>
            <a:r>
              <a:rPr lang="en-US" sz="2800" dirty="0"/>
              <a:t>and </a:t>
            </a:r>
            <a:r>
              <a:rPr lang="en-US" sz="2800" dirty="0" smtClean="0"/>
              <a:t>single-polarized </a:t>
            </a:r>
            <a:r>
              <a:rPr lang="en-US" sz="2800" dirty="0"/>
              <a:t>DY x-sections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57080" y="519659"/>
            <a:ext cx="4059" cy="56692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68261" y="476115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SIDIS                                                 DY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586288" y="457200"/>
          <a:ext cx="4498975" cy="321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079" name="Equation" r:id="rId9" imgW="3809880" imgH="2717640" progId="Equation.DSMT4">
                  <p:embed/>
                </p:oleObj>
              </mc:Choice>
              <mc:Fallback>
                <p:oleObj name="Equation" r:id="rId9" imgW="3809880" imgH="271764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6288" y="457200"/>
                        <a:ext cx="4498975" cy="321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39" y="5025872"/>
            <a:ext cx="2858902" cy="167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97" y="3750183"/>
            <a:ext cx="3320457" cy="121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5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Predicted</a:t>
            </a:r>
            <a:r>
              <a:rPr lang="en-US" sz="3200" dirty="0" smtClean="0"/>
              <a:t> </a:t>
            </a:r>
            <a:r>
              <a:rPr lang="en-US" sz="3200" dirty="0"/>
              <a:t>Sivers asymmetry </a:t>
            </a:r>
            <a:r>
              <a:rPr lang="en-US" sz="3200" dirty="0" smtClean="0"/>
              <a:t>A</a:t>
            </a:r>
            <a:r>
              <a:rPr lang="en-US" sz="3200" baseline="-25000" dirty="0" smtClean="0"/>
              <a:t>N</a:t>
            </a:r>
            <a:r>
              <a:rPr lang="en-US" sz="3200" dirty="0" smtClean="0"/>
              <a:t>, assuming a </a:t>
            </a:r>
            <a:r>
              <a:rPr lang="en-US" sz="3200" dirty="0"/>
              <a:t>sign change of the SIDIS Sivers functions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81761"/>
            <a:ext cx="8229600" cy="276284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  <p:sp>
        <p:nvSpPr>
          <p:cNvPr id="6" name="文字方塊 5"/>
          <p:cNvSpPr txBox="1"/>
          <p:nvPr/>
        </p:nvSpPr>
        <p:spPr>
          <a:xfrm>
            <a:off x="1612061" y="5341921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Anselmino</a:t>
            </a:r>
            <a:r>
              <a:rPr lang="en-US" altLang="zh-TW" dirty="0"/>
              <a:t> et al., , </a:t>
            </a:r>
            <a:r>
              <a:rPr lang="en-US" dirty="0" smtClean="0"/>
              <a:t>JHEP04 (</a:t>
            </a:r>
            <a:r>
              <a:rPr lang="en-US" dirty="0"/>
              <a:t>2017</a:t>
            </a:r>
            <a:r>
              <a:rPr lang="en-US" dirty="0" smtClean="0"/>
              <a:t>) 046 [arXiv:1612.06413]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694492" y="6016337"/>
            <a:ext cx="5239617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Signals of Sivers functions in W production.</a:t>
            </a:r>
          </a:p>
          <a:p>
            <a:r>
              <a:rPr lang="en-US" sz="1600" dirty="0" smtClean="0"/>
              <a:t>Hints of (non)universality.</a:t>
            </a:r>
          </a:p>
        </p:txBody>
      </p:sp>
    </p:spTree>
    <p:extLst>
      <p:ext uri="{BB962C8B-B14F-4D97-AF65-F5344CB8AC3E}">
        <p14:creationId xmlns:p14="http://schemas.microsoft.com/office/powerpoint/2010/main" val="220423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TMDs?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1569" y="1725415"/>
            <a:ext cx="5051699" cy="477997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6" name="橢圓 5"/>
          <p:cNvSpPr/>
          <p:nvPr/>
        </p:nvSpPr>
        <p:spPr bwMode="auto">
          <a:xfrm>
            <a:off x="3208133" y="3858008"/>
            <a:ext cx="857693" cy="18223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04934" y="6463818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Angeles-Martinez et al., </a:t>
            </a:r>
            <a:r>
              <a:rPr lang="en-US" dirty="0" err="1" smtClean="0"/>
              <a:t>arXiv</a:t>
            </a:r>
            <a:r>
              <a:rPr lang="en-US" dirty="0" smtClean="0"/>
              <a:t>: 1507.05267</a:t>
            </a:r>
            <a:endParaRPr 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677314" y="1417638"/>
            <a:ext cx="625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Z-boson transverse momentum </a:t>
            </a:r>
            <a:r>
              <a:rPr lang="en-US" sz="1400" dirty="0" err="1"/>
              <a:t>q</a:t>
            </a:r>
            <a:r>
              <a:rPr lang="en-US" sz="1400" baseline="-25000" dirty="0" err="1"/>
              <a:t>T</a:t>
            </a:r>
            <a:r>
              <a:rPr lang="en-US" sz="1400" dirty="0"/>
              <a:t> spectrum in </a:t>
            </a:r>
            <a:r>
              <a:rPr lang="en-US" sz="1400" dirty="0" smtClean="0"/>
              <a:t>pp collisions </a:t>
            </a:r>
            <a:r>
              <a:rPr lang="en-US" sz="1400" dirty="0"/>
              <a:t>at the LHC</a:t>
            </a:r>
          </a:p>
        </p:txBody>
      </p:sp>
      <p:sp>
        <p:nvSpPr>
          <p:cNvPr id="9" name="內容版面配置區 6"/>
          <p:cNvSpPr txBox="1">
            <a:spLocks/>
          </p:cNvSpPr>
          <p:nvPr/>
        </p:nvSpPr>
        <p:spPr>
          <a:xfrm>
            <a:off x="6854455" y="2106301"/>
            <a:ext cx="2158410" cy="29647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 smtClean="0"/>
              <a:t>At large </a:t>
            </a:r>
            <a:r>
              <a:rPr lang="en-US" sz="1800" kern="0" dirty="0" err="1" smtClean="0"/>
              <a:t>qT</a:t>
            </a:r>
            <a:r>
              <a:rPr lang="en-US" sz="1800" kern="0" dirty="0" smtClean="0"/>
              <a:t>, the </a:t>
            </a:r>
            <a:r>
              <a:rPr lang="en-US" altLang="zh-TW" sz="1800" kern="0" dirty="0" smtClean="0"/>
              <a:t>NNLO</a:t>
            </a:r>
            <a:r>
              <a:rPr lang="en-US" sz="1800" kern="0" dirty="0" smtClean="0"/>
              <a:t> </a:t>
            </a:r>
            <a:r>
              <a:rPr lang="en-US" sz="1800" kern="0" dirty="0" err="1" smtClean="0"/>
              <a:t>pQCD</a:t>
            </a:r>
            <a:r>
              <a:rPr lang="en-US" sz="1800" kern="0" dirty="0" smtClean="0"/>
              <a:t> describes the data better than 10%.</a:t>
            </a:r>
          </a:p>
          <a:p>
            <a:r>
              <a:rPr lang="en-US" sz="1800" kern="0" dirty="0" smtClean="0">
                <a:solidFill>
                  <a:srgbClr val="FF0000"/>
                </a:solidFill>
              </a:rPr>
              <a:t>For </a:t>
            </a:r>
            <a:r>
              <a:rPr lang="en-US" sz="1800" kern="0" dirty="0" err="1" smtClean="0">
                <a:solidFill>
                  <a:srgbClr val="FF0000"/>
                </a:solidFill>
              </a:rPr>
              <a:t>qT</a:t>
            </a:r>
            <a:r>
              <a:rPr lang="en-US" sz="1800" kern="0" dirty="0" smtClean="0">
                <a:solidFill>
                  <a:srgbClr val="FF0000"/>
                </a:solidFill>
              </a:rPr>
              <a:t>&lt;10 GeV, </a:t>
            </a:r>
            <a:r>
              <a:rPr lang="en-US" sz="1800" kern="0" dirty="0" err="1" smtClean="0">
                <a:solidFill>
                  <a:srgbClr val="FF0000"/>
                </a:solidFill>
              </a:rPr>
              <a:t>pQCD</a:t>
            </a:r>
            <a:r>
              <a:rPr lang="en-US" sz="1800" kern="0" dirty="0" smtClean="0">
                <a:solidFill>
                  <a:srgbClr val="FF0000"/>
                </a:solidFill>
              </a:rPr>
              <a:t> calculation fails: multi-parton QCD radiation.</a:t>
            </a:r>
            <a:endParaRPr lang="en-US" sz="1800" kern="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348" y="2201092"/>
            <a:ext cx="1846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PRD </a:t>
            </a:r>
            <a:r>
              <a:rPr lang="fr-FR" sz="1200" dirty="0"/>
              <a:t>85, 032002 (2012</a:t>
            </a:r>
            <a:r>
              <a:rPr lang="fr-FR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1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Multi-dimensional Partonic Structure</a:t>
            </a:r>
            <a:r>
              <a:rPr lang="en-US" altLang="zh-TW" sz="3600" dirty="0" smtClean="0">
                <a:solidFill>
                  <a:srgbClr val="000000"/>
                </a:solidFill>
              </a:rPr>
              <a:t>s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A207-07FB-42F6-B213-05D7673CECAA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pic>
        <p:nvPicPr>
          <p:cNvPr id="627714" name="Picture 2" descr="http://www.int.washington.edu/PROGRAMS/17-3/images/Wigner_GPD_TMD_truncat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66" y="1212112"/>
            <a:ext cx="6815500" cy="52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521882" y="6304831"/>
            <a:ext cx="3592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http://www.int.washington.edu/PROGRAMS/17-3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5188" y="4272811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b="1" dirty="0" smtClean="0">
                <a:solidFill>
                  <a:srgbClr val="FF0000"/>
                </a:solidFill>
              </a:rPr>
              <a:t>Beyond collinear approximation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b="1" dirty="0" smtClean="0">
                <a:solidFill>
                  <a:srgbClr val="0326BD"/>
                </a:solidFill>
              </a:rPr>
              <a:t>Related to the orbital motion and spin-orbit effects.</a:t>
            </a:r>
            <a:endParaRPr lang="zh-TW" altLang="en-US" sz="1600" b="1" dirty="0">
              <a:solidFill>
                <a:srgbClr val="0326BD"/>
              </a:solidFill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63795" y="1587796"/>
            <a:ext cx="4040371" cy="40687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43509" y="65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Leading-Twist </a:t>
            </a:r>
            <a:r>
              <a:rPr lang="en-US" sz="3200" dirty="0" smtClean="0"/>
              <a:t>Transverse-momentum Dependent </a:t>
            </a:r>
            <a:r>
              <a:rPr lang="en-US" sz="3200" b="1" dirty="0" smtClean="0"/>
              <a:t>Parton </a:t>
            </a:r>
            <a:r>
              <a:rPr lang="en-US" sz="3200" b="1" dirty="0"/>
              <a:t>Density Function </a:t>
            </a:r>
            <a:r>
              <a:rPr lang="en-US" sz="3200" dirty="0"/>
              <a:t>(TMDs)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D7FDA-AC2B-4E48-A3BF-19B0F13E2D3D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cxnSp>
        <p:nvCxnSpPr>
          <p:cNvPr id="461" name="Straight Connector 226"/>
          <p:cNvCxnSpPr/>
          <p:nvPr/>
        </p:nvCxnSpPr>
        <p:spPr>
          <a:xfrm>
            <a:off x="2116197" y="1297567"/>
            <a:ext cx="1358542" cy="6966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7" name="Table 22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098785" y="1271634"/>
              <a:ext cx="5956662" cy="54374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08131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11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Quark, Gluon</a:t>
                          </a:r>
                        </a:p>
                        <a:p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400" dirty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1638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density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Boer-Mulders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1638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Helicity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worm-gear L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224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Sivers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Kotzinian-Mulders</a:t>
                          </a: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worm-gear T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/>
                          </a:r>
                          <a:b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kern="1200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kern="1200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Transversity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kern="1200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0" dirty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0" dirty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Pretzelosity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7" name="Table 2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1868230"/>
                  </p:ext>
                </p:extLst>
              </p:nvPr>
            </p:nvGraphicFramePr>
            <p:xfrm>
              <a:off x="2098785" y="1271634"/>
              <a:ext cx="5956662" cy="54374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11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Quark, Gluon</a:t>
                          </a:r>
                        </a:p>
                        <a:p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400" dirty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037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2000" t="-61111" r="-200400" b="-2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61111" r="-800" b="-2939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2037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2771" t="-161111" r="-101205" b="-1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161111" r="-800" b="-1939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983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2000" t="-137135" r="-200400" b="-1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2771" t="-137135" r="-101205" b="-1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137135" r="-800" b="-1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2" name="Group 201"/>
          <p:cNvGrpSpPr>
            <a:grpSpLocks noChangeAspect="1"/>
          </p:cNvGrpSpPr>
          <p:nvPr/>
        </p:nvGrpSpPr>
        <p:grpSpPr>
          <a:xfrm>
            <a:off x="3841088" y="4792614"/>
            <a:ext cx="842577" cy="602877"/>
            <a:chOff x="306668" y="1362469"/>
            <a:chExt cx="1188720" cy="850548"/>
          </a:xfrm>
        </p:grpSpPr>
        <p:grpSp>
          <p:nvGrpSpPr>
            <p:cNvPr id="123" name="Group 202"/>
            <p:cNvGrpSpPr/>
            <p:nvPr/>
          </p:nvGrpSpPr>
          <p:grpSpPr>
            <a:xfrm>
              <a:off x="306668" y="1362469"/>
              <a:ext cx="457200" cy="653874"/>
              <a:chOff x="306668" y="1362469"/>
              <a:chExt cx="457200" cy="653874"/>
            </a:xfrm>
          </p:grpSpPr>
          <p:sp>
            <p:nvSpPr>
              <p:cNvPr id="130" name="Down Arrow 209"/>
              <p:cNvSpPr/>
              <p:nvPr/>
            </p:nvSpPr>
            <p:spPr>
              <a:xfrm rot="10800000" flipH="1">
                <a:off x="488831" y="1362469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210"/>
              <p:cNvSpPr>
                <a:spLocks noChangeAspect="1"/>
              </p:cNvSpPr>
              <p:nvPr/>
            </p:nvSpPr>
            <p:spPr>
              <a:xfrm>
                <a:off x="30666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32" name="Straight Arrow Connector 211"/>
              <p:cNvCxnSpPr>
                <a:stCxn id="133" idx="7"/>
                <a:endCxn id="131" idx="7"/>
              </p:cNvCxnSpPr>
              <p:nvPr/>
            </p:nvCxnSpPr>
            <p:spPr>
              <a:xfrm flipV="1">
                <a:off x="562207" y="1626098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Oval 212"/>
              <p:cNvSpPr>
                <a:spLocks noChangeAspect="1"/>
              </p:cNvSpPr>
              <p:nvPr/>
            </p:nvSpPr>
            <p:spPr>
              <a:xfrm>
                <a:off x="497169" y="17496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4" name="Straight Connector 203"/>
            <p:cNvCxnSpPr/>
            <p:nvPr/>
          </p:nvCxnSpPr>
          <p:spPr>
            <a:xfrm flipV="1">
              <a:off x="855308" y="1787744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204"/>
            <p:cNvGrpSpPr/>
            <p:nvPr/>
          </p:nvGrpSpPr>
          <p:grpSpPr>
            <a:xfrm>
              <a:off x="1038188" y="1559143"/>
              <a:ext cx="457200" cy="653874"/>
              <a:chOff x="1038188" y="1559143"/>
              <a:chExt cx="457200" cy="653874"/>
            </a:xfrm>
          </p:grpSpPr>
          <p:sp>
            <p:nvSpPr>
              <p:cNvPr id="126" name="Down Arrow 205"/>
              <p:cNvSpPr/>
              <p:nvPr/>
            </p:nvSpPr>
            <p:spPr>
              <a:xfrm flipH="1">
                <a:off x="1220353" y="19505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206"/>
              <p:cNvSpPr>
                <a:spLocks noChangeAspect="1"/>
              </p:cNvSpPr>
              <p:nvPr/>
            </p:nvSpPr>
            <p:spPr>
              <a:xfrm>
                <a:off x="103818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28" name="Straight Arrow Connector 207"/>
              <p:cNvCxnSpPr>
                <a:stCxn id="129" idx="7"/>
              </p:cNvCxnSpPr>
              <p:nvPr/>
            </p:nvCxnSpPr>
            <p:spPr>
              <a:xfrm flipV="1">
                <a:off x="1239849" y="16260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208"/>
              <p:cNvSpPr>
                <a:spLocks noChangeAspect="1"/>
              </p:cNvSpPr>
              <p:nvPr/>
            </p:nvSpPr>
            <p:spPr>
              <a:xfrm rot="10800000">
                <a:off x="1228690" y="17496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4" name="Group 60"/>
          <p:cNvGrpSpPr>
            <a:grpSpLocks noChangeAspect="1"/>
          </p:cNvGrpSpPr>
          <p:nvPr/>
        </p:nvGrpSpPr>
        <p:grpSpPr>
          <a:xfrm>
            <a:off x="4096547" y="2177974"/>
            <a:ext cx="324068" cy="324068"/>
            <a:chOff x="385279" y="76776"/>
            <a:chExt cx="457200" cy="457200"/>
          </a:xfrm>
        </p:grpSpPr>
        <p:sp>
          <p:nvSpPr>
            <p:cNvPr id="135" name="Oval 61"/>
            <p:cNvSpPr>
              <a:spLocks noChangeAspect="1"/>
            </p:cNvSpPr>
            <p:nvPr/>
          </p:nvSpPr>
          <p:spPr>
            <a:xfrm>
              <a:off x="385279" y="76776"/>
              <a:ext cx="457200" cy="457200"/>
            </a:xfrm>
            <a:prstGeom prst="ellipse">
              <a:avLst/>
            </a:prstGeom>
            <a:solidFill>
              <a:srgbClr val="FFBDBF"/>
            </a:solidFill>
            <a:ln w="15875" cap="flat" cmpd="sng" algn="ctr">
              <a:solidFill>
                <a:schemeClr val="tx1">
                  <a:alpha val="30000"/>
                </a:schemeClr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44450" h="38100"/>
            </a:sp3d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cxnSp>
          <p:nvCxnSpPr>
            <p:cNvPr id="136" name="Straight Arrow Connector 62"/>
            <p:cNvCxnSpPr>
              <a:stCxn id="137" idx="7"/>
              <a:endCxn id="135" idx="7"/>
            </p:cNvCxnSpPr>
            <p:nvPr/>
          </p:nvCxnSpPr>
          <p:spPr>
            <a:xfrm flipV="1">
              <a:off x="640818" y="143731"/>
              <a:ext cx="134706" cy="1347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softEdge rad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63"/>
            <p:cNvSpPr>
              <a:spLocks noChangeAspect="1"/>
            </p:cNvSpPr>
            <p:nvPr/>
          </p:nvSpPr>
          <p:spPr>
            <a:xfrm>
              <a:off x="575780" y="267277"/>
              <a:ext cx="76197" cy="76197"/>
            </a:xfrm>
            <a:prstGeom prst="ellipse">
              <a:avLst/>
            </a:prstGeom>
            <a:solidFill>
              <a:srgbClr val="FF0000"/>
            </a:solidFill>
            <a:ln w="0">
              <a:noFill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13"/>
          <p:cNvGrpSpPr>
            <a:grpSpLocks noChangeAspect="1"/>
          </p:cNvGrpSpPr>
          <p:nvPr/>
        </p:nvGrpSpPr>
        <p:grpSpPr>
          <a:xfrm>
            <a:off x="5275981" y="3444809"/>
            <a:ext cx="1081577" cy="324068"/>
            <a:chOff x="174712" y="5019666"/>
            <a:chExt cx="1525905" cy="457201"/>
          </a:xfrm>
        </p:grpSpPr>
        <p:cxnSp>
          <p:nvCxnSpPr>
            <p:cNvPr id="139" name="Straight Connector 114"/>
            <p:cNvCxnSpPr/>
            <p:nvPr/>
          </p:nvCxnSpPr>
          <p:spPr>
            <a:xfrm flipV="1">
              <a:off x="884008" y="5250946"/>
              <a:ext cx="109728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15"/>
            <p:cNvGrpSpPr/>
            <p:nvPr/>
          </p:nvGrpSpPr>
          <p:grpSpPr>
            <a:xfrm>
              <a:off x="174712" y="5019666"/>
              <a:ext cx="666760" cy="457200"/>
              <a:chOff x="174712" y="5019666"/>
              <a:chExt cx="666760" cy="457200"/>
            </a:xfrm>
          </p:grpSpPr>
          <p:sp>
            <p:nvSpPr>
              <p:cNvPr id="147" name="Down Arrow 122"/>
              <p:cNvSpPr/>
              <p:nvPr/>
            </p:nvSpPr>
            <p:spPr>
              <a:xfrm rot="16200000" flipH="1">
                <a:off x="663792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23"/>
              <p:cNvSpPr>
                <a:spLocks noChangeAspect="1"/>
              </p:cNvSpPr>
              <p:nvPr/>
            </p:nvSpPr>
            <p:spPr>
              <a:xfrm>
                <a:off x="174712" y="5019666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49" name="Straight Arrow Connector 124"/>
              <p:cNvCxnSpPr>
                <a:stCxn id="150" idx="7"/>
              </p:cNvCxnSpPr>
              <p:nvPr/>
            </p:nvCxnSpPr>
            <p:spPr>
              <a:xfrm flipV="1">
                <a:off x="376372" y="5086997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Oval 125"/>
              <p:cNvSpPr>
                <a:spLocks noChangeAspect="1"/>
              </p:cNvSpPr>
              <p:nvPr/>
            </p:nvSpPr>
            <p:spPr>
              <a:xfrm rot="10800000">
                <a:off x="365213" y="52105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1" name="Straight Arrow Connector 126"/>
              <p:cNvCxnSpPr>
                <a:stCxn id="153" idx="7"/>
              </p:cNvCxnSpPr>
              <p:nvPr/>
            </p:nvCxnSpPr>
            <p:spPr>
              <a:xfrm flipV="1">
                <a:off x="376373" y="5086621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Down Arrow 171"/>
              <p:cNvSpPr/>
              <p:nvPr/>
            </p:nvSpPr>
            <p:spPr>
              <a:xfrm rot="5400000">
                <a:off x="287180" y="5183404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72"/>
              <p:cNvSpPr>
                <a:spLocks noChangeAspect="1"/>
              </p:cNvSpPr>
              <p:nvPr/>
            </p:nvSpPr>
            <p:spPr>
              <a:xfrm rot="10800000">
                <a:off x="365214" y="521016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16"/>
            <p:cNvGrpSpPr/>
            <p:nvPr/>
          </p:nvGrpSpPr>
          <p:grpSpPr>
            <a:xfrm>
              <a:off x="1035771" y="5019667"/>
              <a:ext cx="664846" cy="457200"/>
              <a:chOff x="1035771" y="5019667"/>
              <a:chExt cx="664846" cy="457200"/>
            </a:xfrm>
          </p:grpSpPr>
          <p:sp>
            <p:nvSpPr>
              <p:cNvPr id="142" name="Down Arrow 117"/>
              <p:cNvSpPr/>
              <p:nvPr/>
            </p:nvSpPr>
            <p:spPr>
              <a:xfrm rot="5400000" flipH="1">
                <a:off x="1120580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18"/>
              <p:cNvSpPr>
                <a:spLocks noChangeAspect="1"/>
              </p:cNvSpPr>
              <p:nvPr/>
            </p:nvSpPr>
            <p:spPr>
              <a:xfrm>
                <a:off x="1243417" y="5019667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44" name="Straight Arrow Connector 119"/>
              <p:cNvCxnSpPr>
                <a:stCxn id="146" idx="7"/>
              </p:cNvCxnSpPr>
              <p:nvPr/>
            </p:nvCxnSpPr>
            <p:spPr>
              <a:xfrm flipV="1">
                <a:off x="1445078" y="5086622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Down Arrow 120"/>
              <p:cNvSpPr/>
              <p:nvPr/>
            </p:nvSpPr>
            <p:spPr>
              <a:xfrm rot="5400000">
                <a:off x="1355885" y="5183405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21"/>
              <p:cNvSpPr>
                <a:spLocks noChangeAspect="1"/>
              </p:cNvSpPr>
              <p:nvPr/>
            </p:nvSpPr>
            <p:spPr>
              <a:xfrm rot="10800000">
                <a:off x="1433919" y="521016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4" name="Group 189"/>
          <p:cNvGrpSpPr>
            <a:grpSpLocks noChangeAspect="1"/>
          </p:cNvGrpSpPr>
          <p:nvPr/>
        </p:nvGrpSpPr>
        <p:grpSpPr>
          <a:xfrm>
            <a:off x="6925984" y="2225432"/>
            <a:ext cx="842577" cy="324684"/>
            <a:chOff x="306668" y="755869"/>
            <a:chExt cx="1188720" cy="458069"/>
          </a:xfrm>
        </p:grpSpPr>
        <p:grpSp>
          <p:nvGrpSpPr>
            <p:cNvPr id="155" name="Group 190"/>
            <p:cNvGrpSpPr/>
            <p:nvPr/>
          </p:nvGrpSpPr>
          <p:grpSpPr>
            <a:xfrm>
              <a:off x="306668" y="755869"/>
              <a:ext cx="457200" cy="457200"/>
              <a:chOff x="306668" y="755869"/>
              <a:chExt cx="457200" cy="457200"/>
            </a:xfrm>
          </p:grpSpPr>
          <p:sp>
            <p:nvSpPr>
              <p:cNvPr id="162" name="Oval 197"/>
              <p:cNvSpPr>
                <a:spLocks noChangeAspect="1"/>
              </p:cNvSpPr>
              <p:nvPr/>
            </p:nvSpPr>
            <p:spPr>
              <a:xfrm>
                <a:off x="306668" y="755869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63" name="Straight Arrow Connector 198"/>
              <p:cNvCxnSpPr>
                <a:stCxn id="165" idx="7"/>
              </p:cNvCxnSpPr>
              <p:nvPr/>
            </p:nvCxnSpPr>
            <p:spPr>
              <a:xfrm flipV="1">
                <a:off x="508329" y="822824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Down Arrow 199"/>
              <p:cNvSpPr/>
              <p:nvPr/>
            </p:nvSpPr>
            <p:spPr>
              <a:xfrm rot="10800000">
                <a:off x="512409" y="84018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200"/>
              <p:cNvSpPr>
                <a:spLocks noChangeAspect="1"/>
              </p:cNvSpPr>
              <p:nvPr/>
            </p:nvSpPr>
            <p:spPr>
              <a:xfrm rot="10800000">
                <a:off x="497170" y="946371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6" name="Straight Connector 191"/>
            <p:cNvCxnSpPr/>
            <p:nvPr/>
          </p:nvCxnSpPr>
          <p:spPr>
            <a:xfrm flipV="1">
              <a:off x="855308" y="988330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oup 192"/>
            <p:cNvGrpSpPr/>
            <p:nvPr/>
          </p:nvGrpSpPr>
          <p:grpSpPr>
            <a:xfrm>
              <a:off x="1038188" y="756738"/>
              <a:ext cx="457200" cy="457200"/>
              <a:chOff x="1038188" y="756738"/>
              <a:chExt cx="457200" cy="457200"/>
            </a:xfrm>
          </p:grpSpPr>
          <p:sp>
            <p:nvSpPr>
              <p:cNvPr id="158" name="Oval 193"/>
              <p:cNvSpPr>
                <a:spLocks noChangeAspect="1"/>
              </p:cNvSpPr>
              <p:nvPr/>
            </p:nvSpPr>
            <p:spPr>
              <a:xfrm>
                <a:off x="1038188" y="756738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59" name="Straight Arrow Connector 194"/>
              <p:cNvCxnSpPr>
                <a:stCxn id="161" idx="7"/>
              </p:cNvCxnSpPr>
              <p:nvPr/>
            </p:nvCxnSpPr>
            <p:spPr>
              <a:xfrm flipV="1">
                <a:off x="1293727" y="823693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Down Arrow 195"/>
              <p:cNvSpPr/>
              <p:nvPr/>
            </p:nvSpPr>
            <p:spPr>
              <a:xfrm>
                <a:off x="1243928" y="100103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96"/>
              <p:cNvSpPr>
                <a:spLocks noChangeAspect="1"/>
              </p:cNvSpPr>
              <p:nvPr/>
            </p:nvSpPr>
            <p:spPr>
              <a:xfrm>
                <a:off x="1228689" y="94723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6" name="Group 173"/>
          <p:cNvGrpSpPr>
            <a:grpSpLocks noChangeAspect="1"/>
          </p:cNvGrpSpPr>
          <p:nvPr/>
        </p:nvGrpSpPr>
        <p:grpSpPr>
          <a:xfrm>
            <a:off x="6812965" y="3444809"/>
            <a:ext cx="1081577" cy="324068"/>
            <a:chOff x="182649" y="5818440"/>
            <a:chExt cx="1525905" cy="457201"/>
          </a:xfrm>
        </p:grpSpPr>
        <p:cxnSp>
          <p:nvCxnSpPr>
            <p:cNvPr id="167" name="Straight Connector 174"/>
            <p:cNvCxnSpPr/>
            <p:nvPr/>
          </p:nvCxnSpPr>
          <p:spPr>
            <a:xfrm flipV="1">
              <a:off x="888769" y="6049535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75"/>
            <p:cNvGrpSpPr/>
            <p:nvPr/>
          </p:nvGrpSpPr>
          <p:grpSpPr>
            <a:xfrm>
              <a:off x="1043708" y="5818441"/>
              <a:ext cx="664846" cy="457200"/>
              <a:chOff x="1043708" y="5818441"/>
              <a:chExt cx="664846" cy="457200"/>
            </a:xfrm>
          </p:grpSpPr>
          <p:sp>
            <p:nvSpPr>
              <p:cNvPr id="177" name="Down Arrow 184"/>
              <p:cNvSpPr/>
              <p:nvPr/>
            </p:nvSpPr>
            <p:spPr>
              <a:xfrm rot="5400000" flipH="1">
                <a:off x="1128517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85"/>
              <p:cNvSpPr>
                <a:spLocks noChangeAspect="1"/>
              </p:cNvSpPr>
              <p:nvPr/>
            </p:nvSpPr>
            <p:spPr>
              <a:xfrm>
                <a:off x="1251354" y="581844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79" name="Straight Arrow Connector 186"/>
              <p:cNvCxnSpPr>
                <a:stCxn id="181" idx="7"/>
              </p:cNvCxnSpPr>
              <p:nvPr/>
            </p:nvCxnSpPr>
            <p:spPr>
              <a:xfrm flipV="1">
                <a:off x="1453015" y="588539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Down Arrow 187"/>
              <p:cNvSpPr/>
              <p:nvPr/>
            </p:nvSpPr>
            <p:spPr>
              <a:xfrm rot="10800000">
                <a:off x="1456068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8"/>
              <p:cNvSpPr>
                <a:spLocks noChangeAspect="1"/>
              </p:cNvSpPr>
              <p:nvPr/>
            </p:nvSpPr>
            <p:spPr>
              <a:xfrm rot="10800000">
                <a:off x="1441856" y="600894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9" name="Group 176"/>
            <p:cNvGrpSpPr/>
            <p:nvPr/>
          </p:nvGrpSpPr>
          <p:grpSpPr>
            <a:xfrm>
              <a:off x="182649" y="5818440"/>
              <a:ext cx="666760" cy="457200"/>
              <a:chOff x="182649" y="5818440"/>
              <a:chExt cx="666760" cy="457200"/>
            </a:xfrm>
          </p:grpSpPr>
          <p:sp>
            <p:nvSpPr>
              <p:cNvPr id="170" name="Down Arrow 177"/>
              <p:cNvSpPr/>
              <p:nvPr/>
            </p:nvSpPr>
            <p:spPr>
              <a:xfrm rot="16200000" flipH="1">
                <a:off x="671729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8"/>
              <p:cNvSpPr>
                <a:spLocks noChangeAspect="1"/>
              </p:cNvSpPr>
              <p:nvPr/>
            </p:nvSpPr>
            <p:spPr>
              <a:xfrm>
                <a:off x="182649" y="5818440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72" name="Straight Arrow Connector 179"/>
              <p:cNvCxnSpPr>
                <a:stCxn id="173" idx="7"/>
              </p:cNvCxnSpPr>
              <p:nvPr/>
            </p:nvCxnSpPr>
            <p:spPr>
              <a:xfrm flipV="1">
                <a:off x="384309" y="5885771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Oval 180"/>
              <p:cNvSpPr>
                <a:spLocks noChangeAspect="1"/>
              </p:cNvSpPr>
              <p:nvPr/>
            </p:nvSpPr>
            <p:spPr>
              <a:xfrm rot="10800000">
                <a:off x="373150" y="600931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Arrow Connector 181"/>
              <p:cNvCxnSpPr>
                <a:stCxn id="176" idx="7"/>
              </p:cNvCxnSpPr>
              <p:nvPr/>
            </p:nvCxnSpPr>
            <p:spPr>
              <a:xfrm flipV="1">
                <a:off x="384310" y="5885395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Down Arrow 182"/>
              <p:cNvSpPr/>
              <p:nvPr/>
            </p:nvSpPr>
            <p:spPr>
              <a:xfrm rot="10800000">
                <a:off x="387363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83"/>
              <p:cNvSpPr>
                <a:spLocks noChangeAspect="1"/>
              </p:cNvSpPr>
              <p:nvPr/>
            </p:nvSpPr>
            <p:spPr>
              <a:xfrm rot="10800000">
                <a:off x="373151" y="6008942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2" name="Group 79"/>
          <p:cNvGrpSpPr>
            <a:grpSpLocks noChangeAspect="1"/>
          </p:cNvGrpSpPr>
          <p:nvPr/>
        </p:nvGrpSpPr>
        <p:grpSpPr>
          <a:xfrm>
            <a:off x="6905406" y="5592269"/>
            <a:ext cx="842577" cy="603143"/>
            <a:chOff x="306668" y="3096020"/>
            <a:chExt cx="1188720" cy="850923"/>
          </a:xfrm>
        </p:grpSpPr>
        <p:grpSp>
          <p:nvGrpSpPr>
            <p:cNvPr id="183" name="Group 80"/>
            <p:cNvGrpSpPr/>
            <p:nvPr/>
          </p:nvGrpSpPr>
          <p:grpSpPr>
            <a:xfrm>
              <a:off x="1038188" y="3292693"/>
              <a:ext cx="457200" cy="654250"/>
              <a:chOff x="1038188" y="3292693"/>
              <a:chExt cx="457200" cy="654250"/>
            </a:xfrm>
          </p:grpSpPr>
          <p:grpSp>
            <p:nvGrpSpPr>
              <p:cNvPr id="191" name="Group 88"/>
              <p:cNvGrpSpPr/>
              <p:nvPr/>
            </p:nvGrpSpPr>
            <p:grpSpPr>
              <a:xfrm rot="10800000">
                <a:off x="1220352" y="3360024"/>
                <a:ext cx="208080" cy="586919"/>
                <a:chOff x="1118512" y="1938331"/>
                <a:chExt cx="208080" cy="586919"/>
              </a:xfrm>
            </p:grpSpPr>
            <p:sp>
              <p:nvSpPr>
                <p:cNvPr id="196" name="Down Arrow 93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7" name="Straight Arrow Connector 94"/>
                <p:cNvCxnSpPr>
                  <a:stCxn id="198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Oval 95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2" name="Oval 89"/>
              <p:cNvSpPr>
                <a:spLocks noChangeAspect="1"/>
              </p:cNvSpPr>
              <p:nvPr/>
            </p:nvSpPr>
            <p:spPr>
              <a:xfrm>
                <a:off x="1038188" y="3292693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93" name="Straight Arrow Connector 90"/>
              <p:cNvCxnSpPr>
                <a:stCxn id="195" idx="7"/>
              </p:cNvCxnSpPr>
              <p:nvPr/>
            </p:nvCxnSpPr>
            <p:spPr>
              <a:xfrm flipV="1">
                <a:off x="1239849" y="335964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Down Arrow 91"/>
              <p:cNvSpPr/>
              <p:nvPr/>
            </p:nvSpPr>
            <p:spPr>
              <a:xfrm rot="2700000">
                <a:off x="1176847" y="352548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92"/>
              <p:cNvSpPr>
                <a:spLocks noChangeAspect="1"/>
              </p:cNvSpPr>
              <p:nvPr/>
            </p:nvSpPr>
            <p:spPr>
              <a:xfrm rot="10800000">
                <a:off x="1228690" y="348319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81"/>
            <p:cNvGrpSpPr/>
            <p:nvPr/>
          </p:nvGrpSpPr>
          <p:grpSpPr>
            <a:xfrm>
              <a:off x="306668" y="3096020"/>
              <a:ext cx="457200" cy="653874"/>
              <a:chOff x="306668" y="3096020"/>
              <a:chExt cx="457200" cy="653874"/>
            </a:xfrm>
          </p:grpSpPr>
          <p:sp>
            <p:nvSpPr>
              <p:cNvPr id="186" name="Down Arrow 83"/>
              <p:cNvSpPr/>
              <p:nvPr/>
            </p:nvSpPr>
            <p:spPr>
              <a:xfrm rot="10800000" flipH="1">
                <a:off x="488832" y="309602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84"/>
              <p:cNvSpPr>
                <a:spLocks noChangeAspect="1"/>
              </p:cNvSpPr>
              <p:nvPr/>
            </p:nvSpPr>
            <p:spPr>
              <a:xfrm>
                <a:off x="306668" y="3292694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88" name="Straight Arrow Connector 85"/>
              <p:cNvCxnSpPr>
                <a:stCxn id="190" idx="7"/>
              </p:cNvCxnSpPr>
              <p:nvPr/>
            </p:nvCxnSpPr>
            <p:spPr>
              <a:xfrm flipV="1">
                <a:off x="508329" y="3359649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Down Arrow 86"/>
              <p:cNvSpPr/>
              <p:nvPr/>
            </p:nvSpPr>
            <p:spPr>
              <a:xfrm rot="2700000">
                <a:off x="445327" y="352548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87"/>
              <p:cNvSpPr>
                <a:spLocks noChangeAspect="1"/>
              </p:cNvSpPr>
              <p:nvPr/>
            </p:nvSpPr>
            <p:spPr>
              <a:xfrm rot="10800000">
                <a:off x="497170" y="3483196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5" name="Straight Connector 82"/>
            <p:cNvCxnSpPr/>
            <p:nvPr/>
          </p:nvCxnSpPr>
          <p:spPr>
            <a:xfrm flipV="1">
              <a:off x="855308" y="3523788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65"/>
          <p:cNvGrpSpPr>
            <a:grpSpLocks noChangeAspect="1"/>
          </p:cNvGrpSpPr>
          <p:nvPr/>
        </p:nvGrpSpPr>
        <p:grpSpPr>
          <a:xfrm>
            <a:off x="6905406" y="4491174"/>
            <a:ext cx="842577" cy="607805"/>
            <a:chOff x="306668" y="2168317"/>
            <a:chExt cx="1188720" cy="857500"/>
          </a:xfrm>
        </p:grpSpPr>
        <p:grpSp>
          <p:nvGrpSpPr>
            <p:cNvPr id="200" name="Group 66"/>
            <p:cNvGrpSpPr/>
            <p:nvPr/>
          </p:nvGrpSpPr>
          <p:grpSpPr>
            <a:xfrm>
              <a:off x="306668" y="2168317"/>
              <a:ext cx="457200" cy="653874"/>
              <a:chOff x="306668" y="2168317"/>
              <a:chExt cx="457200" cy="653874"/>
            </a:xfrm>
          </p:grpSpPr>
          <p:sp>
            <p:nvSpPr>
              <p:cNvPr id="208" name="Down Arrow 74"/>
              <p:cNvSpPr/>
              <p:nvPr/>
            </p:nvSpPr>
            <p:spPr>
              <a:xfrm rot="10800000" flipH="1">
                <a:off x="488832" y="2168317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75"/>
              <p:cNvSpPr>
                <a:spLocks noChangeAspect="1"/>
              </p:cNvSpPr>
              <p:nvPr/>
            </p:nvSpPr>
            <p:spPr>
              <a:xfrm>
                <a:off x="306668" y="236499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10" name="Straight Arrow Connector 76"/>
              <p:cNvCxnSpPr>
                <a:stCxn id="212" idx="7"/>
              </p:cNvCxnSpPr>
              <p:nvPr/>
            </p:nvCxnSpPr>
            <p:spPr>
              <a:xfrm flipV="1">
                <a:off x="508329" y="243194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Down Arrow 77"/>
              <p:cNvSpPr/>
              <p:nvPr/>
            </p:nvSpPr>
            <p:spPr>
              <a:xfrm rot="10800000">
                <a:off x="512409" y="244931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78"/>
              <p:cNvSpPr>
                <a:spLocks noChangeAspect="1"/>
              </p:cNvSpPr>
              <p:nvPr/>
            </p:nvSpPr>
            <p:spPr>
              <a:xfrm rot="10800000">
                <a:off x="497170" y="255549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67"/>
            <p:cNvGrpSpPr/>
            <p:nvPr/>
          </p:nvGrpSpPr>
          <p:grpSpPr>
            <a:xfrm>
              <a:off x="1038188" y="2371943"/>
              <a:ext cx="457200" cy="653874"/>
              <a:chOff x="1038188" y="2371943"/>
              <a:chExt cx="457200" cy="653874"/>
            </a:xfrm>
          </p:grpSpPr>
          <p:sp>
            <p:nvSpPr>
              <p:cNvPr id="203" name="Down Arrow 69"/>
              <p:cNvSpPr/>
              <p:nvPr/>
            </p:nvSpPr>
            <p:spPr>
              <a:xfrm flipH="1">
                <a:off x="1220353" y="27633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70"/>
              <p:cNvSpPr>
                <a:spLocks noChangeAspect="1"/>
              </p:cNvSpPr>
              <p:nvPr/>
            </p:nvSpPr>
            <p:spPr>
              <a:xfrm>
                <a:off x="1038188" y="2371943"/>
                <a:ext cx="457200" cy="457199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05" name="Straight Arrow Connector 71"/>
              <p:cNvCxnSpPr>
                <a:stCxn id="207" idx="7"/>
              </p:cNvCxnSpPr>
              <p:nvPr/>
            </p:nvCxnSpPr>
            <p:spPr>
              <a:xfrm flipV="1">
                <a:off x="1239849" y="24388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Down Arrow 72"/>
              <p:cNvSpPr/>
              <p:nvPr/>
            </p:nvSpPr>
            <p:spPr>
              <a:xfrm rot="10800000">
                <a:off x="1243929" y="2456263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73"/>
              <p:cNvSpPr>
                <a:spLocks noChangeAspect="1"/>
              </p:cNvSpPr>
              <p:nvPr/>
            </p:nvSpPr>
            <p:spPr>
              <a:xfrm rot="10800000">
                <a:off x="1228690" y="25624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2" name="Straight Connector 68"/>
            <p:cNvCxnSpPr/>
            <p:nvPr/>
          </p:nvCxnSpPr>
          <p:spPr>
            <a:xfrm flipV="1">
              <a:off x="855308" y="260254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96"/>
          <p:cNvGrpSpPr>
            <a:grpSpLocks noChangeAspect="1"/>
          </p:cNvGrpSpPr>
          <p:nvPr/>
        </p:nvGrpSpPr>
        <p:grpSpPr>
          <a:xfrm>
            <a:off x="5366699" y="4765609"/>
            <a:ext cx="842577" cy="603143"/>
            <a:chOff x="275427" y="3968098"/>
            <a:chExt cx="1188720" cy="850923"/>
          </a:xfrm>
        </p:grpSpPr>
        <p:grpSp>
          <p:nvGrpSpPr>
            <p:cNvPr id="214" name="Group 97"/>
            <p:cNvGrpSpPr/>
            <p:nvPr/>
          </p:nvGrpSpPr>
          <p:grpSpPr>
            <a:xfrm>
              <a:off x="1006947" y="4164771"/>
              <a:ext cx="457200" cy="654250"/>
              <a:chOff x="1006947" y="4164771"/>
              <a:chExt cx="457200" cy="654250"/>
            </a:xfrm>
          </p:grpSpPr>
          <p:grpSp>
            <p:nvGrpSpPr>
              <p:cNvPr id="222" name="Group 105"/>
              <p:cNvGrpSpPr/>
              <p:nvPr/>
            </p:nvGrpSpPr>
            <p:grpSpPr>
              <a:xfrm rot="10800000">
                <a:off x="1189111" y="4232102"/>
                <a:ext cx="208080" cy="586919"/>
                <a:chOff x="1118512" y="1938331"/>
                <a:chExt cx="208080" cy="586919"/>
              </a:xfrm>
            </p:grpSpPr>
            <p:sp>
              <p:nvSpPr>
                <p:cNvPr id="227" name="Down Arrow 110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8" name="Straight Arrow Connector 111"/>
                <p:cNvCxnSpPr>
                  <a:stCxn id="229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Oval 112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3" name="Oval 106"/>
              <p:cNvSpPr>
                <a:spLocks noChangeAspect="1"/>
              </p:cNvSpPr>
              <p:nvPr/>
            </p:nvSpPr>
            <p:spPr>
              <a:xfrm>
                <a:off x="1006947" y="416477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24" name="Straight Arrow Connector 107"/>
              <p:cNvCxnSpPr>
                <a:stCxn id="226" idx="7"/>
              </p:cNvCxnSpPr>
              <p:nvPr/>
            </p:nvCxnSpPr>
            <p:spPr>
              <a:xfrm flipV="1">
                <a:off x="1208608" y="423172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Down Arrow 108"/>
              <p:cNvSpPr/>
              <p:nvPr/>
            </p:nvSpPr>
            <p:spPr>
              <a:xfrm rot="5400000">
                <a:off x="1119415" y="432850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109"/>
              <p:cNvSpPr>
                <a:spLocks noChangeAspect="1"/>
              </p:cNvSpPr>
              <p:nvPr/>
            </p:nvSpPr>
            <p:spPr>
              <a:xfrm rot="10800000">
                <a:off x="1197449" y="435527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98"/>
            <p:cNvGrpSpPr/>
            <p:nvPr/>
          </p:nvGrpSpPr>
          <p:grpSpPr>
            <a:xfrm>
              <a:off x="275427" y="3968098"/>
              <a:ext cx="457200" cy="653874"/>
              <a:chOff x="275427" y="3968098"/>
              <a:chExt cx="457200" cy="653874"/>
            </a:xfrm>
          </p:grpSpPr>
          <p:sp>
            <p:nvSpPr>
              <p:cNvPr id="217" name="Down Arrow 100"/>
              <p:cNvSpPr/>
              <p:nvPr/>
            </p:nvSpPr>
            <p:spPr>
              <a:xfrm rot="10800000" flipH="1">
                <a:off x="457591" y="396809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101"/>
              <p:cNvSpPr>
                <a:spLocks noChangeAspect="1"/>
              </p:cNvSpPr>
              <p:nvPr/>
            </p:nvSpPr>
            <p:spPr>
              <a:xfrm>
                <a:off x="275427" y="4164772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19" name="Straight Arrow Connector 102"/>
              <p:cNvCxnSpPr>
                <a:stCxn id="221" idx="7"/>
              </p:cNvCxnSpPr>
              <p:nvPr/>
            </p:nvCxnSpPr>
            <p:spPr>
              <a:xfrm flipV="1">
                <a:off x="477088" y="4231727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Down Arrow 103"/>
              <p:cNvSpPr/>
              <p:nvPr/>
            </p:nvSpPr>
            <p:spPr>
              <a:xfrm rot="5400000">
                <a:off x="387895" y="432851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104"/>
              <p:cNvSpPr>
                <a:spLocks noChangeAspect="1"/>
              </p:cNvSpPr>
              <p:nvPr/>
            </p:nvSpPr>
            <p:spPr>
              <a:xfrm rot="10800000">
                <a:off x="465929" y="435527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6" name="Straight Connector 99"/>
            <p:cNvCxnSpPr/>
            <p:nvPr/>
          </p:nvCxnSpPr>
          <p:spPr>
            <a:xfrm flipV="1">
              <a:off x="824067" y="439586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Down Arrow 229"/>
          <p:cNvSpPr/>
          <p:nvPr/>
        </p:nvSpPr>
        <p:spPr>
          <a:xfrm rot="10800000" flipH="1">
            <a:off x="266089" y="1666646"/>
            <a:ext cx="99417" cy="375140"/>
          </a:xfrm>
          <a:prstGeom prst="downArrow">
            <a:avLst>
              <a:gd name="adj1" fmla="val 50000"/>
              <a:gd name="adj2" fmla="val 103123"/>
            </a:avLst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65975" y="1719254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of the nucleon</a:t>
            </a:r>
            <a:endParaRPr lang="en-US" sz="1400" dirty="0"/>
          </a:p>
        </p:txBody>
      </p:sp>
      <p:sp>
        <p:nvSpPr>
          <p:cNvPr id="232" name="Down Arrow 230"/>
          <p:cNvSpPr/>
          <p:nvPr/>
        </p:nvSpPr>
        <p:spPr bwMode="auto">
          <a:xfrm rot="10800000">
            <a:off x="271636" y="2158056"/>
            <a:ext cx="88322" cy="264239"/>
          </a:xfrm>
          <a:prstGeom prst="downArrow">
            <a:avLst>
              <a:gd name="adj1" fmla="val 50000"/>
              <a:gd name="adj2" fmla="val 165432"/>
            </a:avLst>
          </a:prstGeom>
          <a:solidFill>
            <a:srgbClr val="C00000"/>
          </a:solidFill>
          <a:ln w="635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50789" tIns="50789" rIns="50789" bIns="50789" numCol="1" rtlCol="0" anchor="ctr" anchorCtr="0" compatLnSpc="1">
            <a:prstTxWarp prst="textNoShape">
              <a:avLst/>
            </a:prstTxWarp>
          </a:bodyPr>
          <a:lstStyle/>
          <a:p>
            <a:pPr marL="342829" algn="ctr" defTabSz="58408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cxnSp>
        <p:nvCxnSpPr>
          <p:cNvPr id="233" name="Straight Arrow Connector 231"/>
          <p:cNvCxnSpPr>
            <a:cxnSpLocks noChangeAspect="1"/>
          </p:cNvCxnSpPr>
          <p:nvPr/>
        </p:nvCxnSpPr>
        <p:spPr bwMode="auto">
          <a:xfrm flipV="1">
            <a:off x="228744" y="2579007"/>
            <a:ext cx="228456" cy="228454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4445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stealth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34" name="文字方塊 233"/>
          <p:cNvSpPr txBox="1"/>
          <p:nvPr/>
        </p:nvSpPr>
        <p:spPr>
          <a:xfrm>
            <a:off x="465974" y="2173019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of the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文字方塊 234"/>
              <p:cNvSpPr txBox="1"/>
              <p:nvPr/>
            </p:nvSpPr>
            <p:spPr>
              <a:xfrm>
                <a:off x="525574" y="2579007"/>
                <a:ext cx="14248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</a:t>
                </a:r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</a:t>
                </a:r>
                <a:endParaRPr lang="en-US" sz="1400" dirty="0"/>
              </a:p>
            </p:txBody>
          </p:sp>
        </mc:Choice>
        <mc:Fallback xmlns="">
          <p:sp>
            <p:nvSpPr>
              <p:cNvPr id="235" name="文字方塊 2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74" y="2579007"/>
                <a:ext cx="1424814" cy="307777"/>
              </a:xfrm>
              <a:prstGeom prst="rect">
                <a:avLst/>
              </a:prstGeom>
              <a:blipFill>
                <a:blip r:embed="rId5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6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43509" y="65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Leading-Twist </a:t>
            </a:r>
            <a:r>
              <a:rPr lang="en-US" sz="3200" dirty="0" smtClean="0"/>
              <a:t>Transverse-momentum Dependent </a:t>
            </a:r>
            <a:r>
              <a:rPr lang="en-US" sz="3200" b="1" dirty="0" smtClean="0"/>
              <a:t>Fragmentation Function </a:t>
            </a:r>
            <a:r>
              <a:rPr lang="en-US" sz="3200" dirty="0"/>
              <a:t>(TMDs)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D7FDA-AC2B-4E48-A3BF-19B0F13E2D3D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cxnSp>
        <p:nvCxnSpPr>
          <p:cNvPr id="461" name="Straight Connector 226"/>
          <p:cNvCxnSpPr/>
          <p:nvPr/>
        </p:nvCxnSpPr>
        <p:spPr>
          <a:xfrm>
            <a:off x="2116197" y="1297567"/>
            <a:ext cx="1358542" cy="6966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7" name="Table 22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098785" y="1271634"/>
              <a:ext cx="5956662" cy="54374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0813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kumimoji="0" lang="en-US" sz="11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Quark, Gluon</a:t>
                          </a:r>
                        </a:p>
                        <a:p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400" dirty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1638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err="1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unpolarized</a:t>
                          </a:r>
                          <a:endParaRPr lang="en-US" sz="1400" b="1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0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𝐃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0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𝐪</m:t>
                                    </m:r>
                                    <m:r>
                                      <a:rPr lang="en-US" sz="1400" b="1" i="0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0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𝐠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solidFill>
                                <a:srgbClr val="3333CC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Collins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1638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224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1" i="1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1" i="1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1" i="1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/>
                          </a:r>
                          <a:b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kern="1200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1" kern="1200" dirty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kern="1200" dirty="0" smtClean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0" dirty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0" dirty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b="0" dirty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𝒒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𝒈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𝑻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3333CC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400" b="1" i="1" smtClean="0">
                                    <a:solidFill>
                                      <a:srgbClr val="3333CC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3333CC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7" name="Table 2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1887254"/>
                  </p:ext>
                </p:extLst>
              </p:nvPr>
            </p:nvGraphicFramePr>
            <p:xfrm>
              <a:off x="2098785" y="1271634"/>
              <a:ext cx="5956662" cy="54374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2076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kumimoji="0" lang="en-US" sz="11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Quark, Gluon</a:t>
                          </a:r>
                        </a:p>
                        <a:p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400" dirty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037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2000" t="-61111" r="-200400" b="-2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99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61111" r="-800" b="-2939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2037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400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4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FF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2771" t="-161111" r="-101205" b="-1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161111" r="-800" b="-1939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983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4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>
                            <a:alpha val="1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2000" t="-137135" r="-200400" b="-1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2771" t="-137135" r="-101205" b="-1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600" t="-137135" r="-800" b="-1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2" name="Group 201"/>
          <p:cNvGrpSpPr>
            <a:grpSpLocks noChangeAspect="1"/>
          </p:cNvGrpSpPr>
          <p:nvPr/>
        </p:nvGrpSpPr>
        <p:grpSpPr>
          <a:xfrm>
            <a:off x="3841088" y="4792614"/>
            <a:ext cx="842577" cy="602877"/>
            <a:chOff x="306668" y="1362469"/>
            <a:chExt cx="1188720" cy="850548"/>
          </a:xfrm>
        </p:grpSpPr>
        <p:grpSp>
          <p:nvGrpSpPr>
            <p:cNvPr id="123" name="Group 202"/>
            <p:cNvGrpSpPr/>
            <p:nvPr/>
          </p:nvGrpSpPr>
          <p:grpSpPr>
            <a:xfrm>
              <a:off x="306668" y="1362469"/>
              <a:ext cx="457200" cy="653874"/>
              <a:chOff x="306668" y="1362469"/>
              <a:chExt cx="457200" cy="653874"/>
            </a:xfrm>
          </p:grpSpPr>
          <p:sp>
            <p:nvSpPr>
              <p:cNvPr id="130" name="Down Arrow 209"/>
              <p:cNvSpPr/>
              <p:nvPr/>
            </p:nvSpPr>
            <p:spPr>
              <a:xfrm rot="10800000" flipH="1">
                <a:off x="488831" y="1362469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210"/>
              <p:cNvSpPr>
                <a:spLocks noChangeAspect="1"/>
              </p:cNvSpPr>
              <p:nvPr/>
            </p:nvSpPr>
            <p:spPr>
              <a:xfrm>
                <a:off x="30666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32" name="Straight Arrow Connector 211"/>
              <p:cNvCxnSpPr>
                <a:stCxn id="133" idx="7"/>
                <a:endCxn id="131" idx="7"/>
              </p:cNvCxnSpPr>
              <p:nvPr/>
            </p:nvCxnSpPr>
            <p:spPr>
              <a:xfrm flipV="1">
                <a:off x="562207" y="1626098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Oval 212"/>
              <p:cNvSpPr>
                <a:spLocks noChangeAspect="1"/>
              </p:cNvSpPr>
              <p:nvPr/>
            </p:nvSpPr>
            <p:spPr>
              <a:xfrm>
                <a:off x="497169" y="17496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4" name="Straight Connector 203"/>
            <p:cNvCxnSpPr/>
            <p:nvPr/>
          </p:nvCxnSpPr>
          <p:spPr>
            <a:xfrm flipV="1">
              <a:off x="855308" y="1787744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204"/>
            <p:cNvGrpSpPr/>
            <p:nvPr/>
          </p:nvGrpSpPr>
          <p:grpSpPr>
            <a:xfrm>
              <a:off x="1038188" y="1559143"/>
              <a:ext cx="457200" cy="653874"/>
              <a:chOff x="1038188" y="1559143"/>
              <a:chExt cx="457200" cy="653874"/>
            </a:xfrm>
          </p:grpSpPr>
          <p:sp>
            <p:nvSpPr>
              <p:cNvPr id="126" name="Down Arrow 205"/>
              <p:cNvSpPr/>
              <p:nvPr/>
            </p:nvSpPr>
            <p:spPr>
              <a:xfrm flipH="1">
                <a:off x="1220353" y="19505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206"/>
              <p:cNvSpPr>
                <a:spLocks noChangeAspect="1"/>
              </p:cNvSpPr>
              <p:nvPr/>
            </p:nvSpPr>
            <p:spPr>
              <a:xfrm>
                <a:off x="1038188" y="1559143"/>
                <a:ext cx="457200" cy="457200"/>
              </a:xfrm>
              <a:prstGeom prst="ellipse">
                <a:avLst/>
              </a:prstGeom>
              <a:solidFill>
                <a:srgbClr val="FFBDBF"/>
              </a:solidFill>
              <a:ln w="15875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28" name="Straight Arrow Connector 207"/>
              <p:cNvCxnSpPr>
                <a:stCxn id="129" idx="7"/>
              </p:cNvCxnSpPr>
              <p:nvPr/>
            </p:nvCxnSpPr>
            <p:spPr>
              <a:xfrm flipV="1">
                <a:off x="1239849" y="16260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208"/>
              <p:cNvSpPr>
                <a:spLocks noChangeAspect="1"/>
              </p:cNvSpPr>
              <p:nvPr/>
            </p:nvSpPr>
            <p:spPr>
              <a:xfrm rot="10800000">
                <a:off x="1228690" y="17496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4" name="Group 60"/>
          <p:cNvGrpSpPr>
            <a:grpSpLocks noChangeAspect="1"/>
          </p:cNvGrpSpPr>
          <p:nvPr/>
        </p:nvGrpSpPr>
        <p:grpSpPr>
          <a:xfrm>
            <a:off x="4096547" y="2177974"/>
            <a:ext cx="324068" cy="324068"/>
            <a:chOff x="385279" y="76776"/>
            <a:chExt cx="457200" cy="457200"/>
          </a:xfrm>
        </p:grpSpPr>
        <p:sp>
          <p:nvSpPr>
            <p:cNvPr id="135" name="Oval 61"/>
            <p:cNvSpPr>
              <a:spLocks noChangeAspect="1"/>
            </p:cNvSpPr>
            <p:nvPr/>
          </p:nvSpPr>
          <p:spPr>
            <a:xfrm>
              <a:off x="385279" y="76776"/>
              <a:ext cx="457200" cy="457200"/>
            </a:xfrm>
            <a:prstGeom prst="ellipse">
              <a:avLst/>
            </a:prstGeom>
            <a:solidFill>
              <a:srgbClr val="FFBDBF"/>
            </a:solidFill>
            <a:ln w="15875" cap="flat" cmpd="sng" algn="ctr">
              <a:solidFill>
                <a:schemeClr val="tx1">
                  <a:alpha val="30000"/>
                </a:schemeClr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44450" h="38100"/>
            </a:sp3d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cxnSp>
          <p:nvCxnSpPr>
            <p:cNvPr id="136" name="Straight Arrow Connector 62"/>
            <p:cNvCxnSpPr>
              <a:stCxn id="137" idx="7"/>
              <a:endCxn id="135" idx="7"/>
            </p:cNvCxnSpPr>
            <p:nvPr/>
          </p:nvCxnSpPr>
          <p:spPr>
            <a:xfrm flipV="1">
              <a:off x="640818" y="143731"/>
              <a:ext cx="134706" cy="1347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softEdge rad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63"/>
            <p:cNvSpPr>
              <a:spLocks noChangeAspect="1"/>
            </p:cNvSpPr>
            <p:nvPr/>
          </p:nvSpPr>
          <p:spPr>
            <a:xfrm>
              <a:off x="575780" y="267277"/>
              <a:ext cx="76197" cy="76197"/>
            </a:xfrm>
            <a:prstGeom prst="ellipse">
              <a:avLst/>
            </a:prstGeom>
            <a:solidFill>
              <a:srgbClr val="FF0000"/>
            </a:solidFill>
            <a:ln w="0">
              <a:noFill/>
            </a:ln>
            <a:effectLst>
              <a:glow rad="254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13"/>
          <p:cNvGrpSpPr>
            <a:grpSpLocks noChangeAspect="1"/>
          </p:cNvGrpSpPr>
          <p:nvPr/>
        </p:nvGrpSpPr>
        <p:grpSpPr>
          <a:xfrm>
            <a:off x="5275981" y="3444809"/>
            <a:ext cx="1081577" cy="324068"/>
            <a:chOff x="174712" y="5019666"/>
            <a:chExt cx="1525905" cy="457201"/>
          </a:xfrm>
        </p:grpSpPr>
        <p:cxnSp>
          <p:nvCxnSpPr>
            <p:cNvPr id="139" name="Straight Connector 114"/>
            <p:cNvCxnSpPr/>
            <p:nvPr/>
          </p:nvCxnSpPr>
          <p:spPr>
            <a:xfrm flipV="1">
              <a:off x="884008" y="5250946"/>
              <a:ext cx="109728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15"/>
            <p:cNvGrpSpPr/>
            <p:nvPr/>
          </p:nvGrpSpPr>
          <p:grpSpPr>
            <a:xfrm>
              <a:off x="174712" y="5019666"/>
              <a:ext cx="666760" cy="457200"/>
              <a:chOff x="174712" y="5019666"/>
              <a:chExt cx="666760" cy="457200"/>
            </a:xfrm>
          </p:grpSpPr>
          <p:sp>
            <p:nvSpPr>
              <p:cNvPr id="147" name="Down Arrow 122"/>
              <p:cNvSpPr/>
              <p:nvPr/>
            </p:nvSpPr>
            <p:spPr>
              <a:xfrm rot="16200000" flipH="1">
                <a:off x="663792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23"/>
              <p:cNvSpPr>
                <a:spLocks noChangeAspect="1"/>
              </p:cNvSpPr>
              <p:nvPr/>
            </p:nvSpPr>
            <p:spPr>
              <a:xfrm>
                <a:off x="174712" y="5019666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49" name="Straight Arrow Connector 124"/>
              <p:cNvCxnSpPr>
                <a:stCxn id="150" idx="7"/>
              </p:cNvCxnSpPr>
              <p:nvPr/>
            </p:nvCxnSpPr>
            <p:spPr>
              <a:xfrm flipV="1">
                <a:off x="376372" y="5086997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Oval 125"/>
              <p:cNvSpPr>
                <a:spLocks noChangeAspect="1"/>
              </p:cNvSpPr>
              <p:nvPr/>
            </p:nvSpPr>
            <p:spPr>
              <a:xfrm rot="10800000">
                <a:off x="365213" y="521054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1" name="Straight Arrow Connector 126"/>
              <p:cNvCxnSpPr>
                <a:stCxn id="153" idx="7"/>
              </p:cNvCxnSpPr>
              <p:nvPr/>
            </p:nvCxnSpPr>
            <p:spPr>
              <a:xfrm flipV="1">
                <a:off x="376373" y="5086621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Down Arrow 171"/>
              <p:cNvSpPr/>
              <p:nvPr/>
            </p:nvSpPr>
            <p:spPr>
              <a:xfrm rot="5400000">
                <a:off x="287180" y="5183404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72"/>
              <p:cNvSpPr>
                <a:spLocks noChangeAspect="1"/>
              </p:cNvSpPr>
              <p:nvPr/>
            </p:nvSpPr>
            <p:spPr>
              <a:xfrm rot="10800000">
                <a:off x="365214" y="521016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16"/>
            <p:cNvGrpSpPr/>
            <p:nvPr/>
          </p:nvGrpSpPr>
          <p:grpSpPr>
            <a:xfrm>
              <a:off x="1035771" y="5019667"/>
              <a:ext cx="664846" cy="457200"/>
              <a:chOff x="1035771" y="5019667"/>
              <a:chExt cx="664846" cy="457200"/>
            </a:xfrm>
          </p:grpSpPr>
          <p:sp>
            <p:nvSpPr>
              <p:cNvPr id="142" name="Down Arrow 117"/>
              <p:cNvSpPr/>
              <p:nvPr/>
            </p:nvSpPr>
            <p:spPr>
              <a:xfrm rot="5400000" flipH="1">
                <a:off x="1120580" y="5117526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18"/>
              <p:cNvSpPr>
                <a:spLocks noChangeAspect="1"/>
              </p:cNvSpPr>
              <p:nvPr/>
            </p:nvSpPr>
            <p:spPr>
              <a:xfrm>
                <a:off x="1243417" y="5019667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44" name="Straight Arrow Connector 119"/>
              <p:cNvCxnSpPr>
                <a:stCxn id="146" idx="7"/>
              </p:cNvCxnSpPr>
              <p:nvPr/>
            </p:nvCxnSpPr>
            <p:spPr>
              <a:xfrm flipV="1">
                <a:off x="1445078" y="5086622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Down Arrow 120"/>
              <p:cNvSpPr/>
              <p:nvPr/>
            </p:nvSpPr>
            <p:spPr>
              <a:xfrm rot="5400000">
                <a:off x="1355885" y="5183405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21"/>
              <p:cNvSpPr>
                <a:spLocks noChangeAspect="1"/>
              </p:cNvSpPr>
              <p:nvPr/>
            </p:nvSpPr>
            <p:spPr>
              <a:xfrm rot="10800000">
                <a:off x="1433919" y="521016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4" name="Group 189"/>
          <p:cNvGrpSpPr>
            <a:grpSpLocks noChangeAspect="1"/>
          </p:cNvGrpSpPr>
          <p:nvPr/>
        </p:nvGrpSpPr>
        <p:grpSpPr>
          <a:xfrm>
            <a:off x="6925984" y="2225432"/>
            <a:ext cx="842577" cy="324684"/>
            <a:chOff x="306668" y="755869"/>
            <a:chExt cx="1188720" cy="458069"/>
          </a:xfrm>
        </p:grpSpPr>
        <p:grpSp>
          <p:nvGrpSpPr>
            <p:cNvPr id="155" name="Group 190"/>
            <p:cNvGrpSpPr/>
            <p:nvPr/>
          </p:nvGrpSpPr>
          <p:grpSpPr>
            <a:xfrm>
              <a:off x="306668" y="755869"/>
              <a:ext cx="457200" cy="457200"/>
              <a:chOff x="306668" y="755869"/>
              <a:chExt cx="457200" cy="457200"/>
            </a:xfrm>
          </p:grpSpPr>
          <p:sp>
            <p:nvSpPr>
              <p:cNvPr id="162" name="Oval 197"/>
              <p:cNvSpPr>
                <a:spLocks noChangeAspect="1"/>
              </p:cNvSpPr>
              <p:nvPr/>
            </p:nvSpPr>
            <p:spPr>
              <a:xfrm>
                <a:off x="306668" y="755869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63" name="Straight Arrow Connector 198"/>
              <p:cNvCxnSpPr>
                <a:stCxn id="165" idx="7"/>
              </p:cNvCxnSpPr>
              <p:nvPr/>
            </p:nvCxnSpPr>
            <p:spPr>
              <a:xfrm flipV="1">
                <a:off x="508329" y="822824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Down Arrow 199"/>
              <p:cNvSpPr/>
              <p:nvPr/>
            </p:nvSpPr>
            <p:spPr>
              <a:xfrm rot="10800000">
                <a:off x="512409" y="84018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200"/>
              <p:cNvSpPr>
                <a:spLocks noChangeAspect="1"/>
              </p:cNvSpPr>
              <p:nvPr/>
            </p:nvSpPr>
            <p:spPr>
              <a:xfrm rot="10800000">
                <a:off x="497170" y="946371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6" name="Straight Connector 191"/>
            <p:cNvCxnSpPr/>
            <p:nvPr/>
          </p:nvCxnSpPr>
          <p:spPr>
            <a:xfrm flipV="1">
              <a:off x="855308" y="988330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oup 192"/>
            <p:cNvGrpSpPr/>
            <p:nvPr/>
          </p:nvGrpSpPr>
          <p:grpSpPr>
            <a:xfrm>
              <a:off x="1038188" y="756738"/>
              <a:ext cx="457200" cy="457200"/>
              <a:chOff x="1038188" y="756738"/>
              <a:chExt cx="457200" cy="457200"/>
            </a:xfrm>
          </p:grpSpPr>
          <p:sp>
            <p:nvSpPr>
              <p:cNvPr id="158" name="Oval 193"/>
              <p:cNvSpPr>
                <a:spLocks noChangeAspect="1"/>
              </p:cNvSpPr>
              <p:nvPr/>
            </p:nvSpPr>
            <p:spPr>
              <a:xfrm>
                <a:off x="1038188" y="756738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59" name="Straight Arrow Connector 194"/>
              <p:cNvCxnSpPr>
                <a:stCxn id="161" idx="7"/>
              </p:cNvCxnSpPr>
              <p:nvPr/>
            </p:nvCxnSpPr>
            <p:spPr>
              <a:xfrm flipV="1">
                <a:off x="1293727" y="823693"/>
                <a:ext cx="134706" cy="1347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Down Arrow 195"/>
              <p:cNvSpPr/>
              <p:nvPr/>
            </p:nvSpPr>
            <p:spPr>
              <a:xfrm>
                <a:off x="1243928" y="100103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96"/>
              <p:cNvSpPr>
                <a:spLocks noChangeAspect="1"/>
              </p:cNvSpPr>
              <p:nvPr/>
            </p:nvSpPr>
            <p:spPr>
              <a:xfrm>
                <a:off x="1228689" y="947239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6" name="Group 173"/>
          <p:cNvGrpSpPr>
            <a:grpSpLocks noChangeAspect="1"/>
          </p:cNvGrpSpPr>
          <p:nvPr/>
        </p:nvGrpSpPr>
        <p:grpSpPr>
          <a:xfrm>
            <a:off x="6812965" y="3444809"/>
            <a:ext cx="1081577" cy="324068"/>
            <a:chOff x="182649" y="5818440"/>
            <a:chExt cx="1525905" cy="457201"/>
          </a:xfrm>
        </p:grpSpPr>
        <p:cxnSp>
          <p:nvCxnSpPr>
            <p:cNvPr id="167" name="Straight Connector 174"/>
            <p:cNvCxnSpPr/>
            <p:nvPr/>
          </p:nvCxnSpPr>
          <p:spPr>
            <a:xfrm flipV="1">
              <a:off x="888769" y="6049535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75"/>
            <p:cNvGrpSpPr/>
            <p:nvPr/>
          </p:nvGrpSpPr>
          <p:grpSpPr>
            <a:xfrm>
              <a:off x="1043708" y="5818441"/>
              <a:ext cx="664846" cy="457200"/>
              <a:chOff x="1043708" y="5818441"/>
              <a:chExt cx="664846" cy="457200"/>
            </a:xfrm>
          </p:grpSpPr>
          <p:sp>
            <p:nvSpPr>
              <p:cNvPr id="177" name="Down Arrow 184"/>
              <p:cNvSpPr/>
              <p:nvPr/>
            </p:nvSpPr>
            <p:spPr>
              <a:xfrm rot="5400000" flipH="1">
                <a:off x="1128517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85"/>
              <p:cNvSpPr>
                <a:spLocks noChangeAspect="1"/>
              </p:cNvSpPr>
              <p:nvPr/>
            </p:nvSpPr>
            <p:spPr>
              <a:xfrm>
                <a:off x="1251354" y="581844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79" name="Straight Arrow Connector 186"/>
              <p:cNvCxnSpPr>
                <a:stCxn id="181" idx="7"/>
              </p:cNvCxnSpPr>
              <p:nvPr/>
            </p:nvCxnSpPr>
            <p:spPr>
              <a:xfrm flipV="1">
                <a:off x="1453015" y="588539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Down Arrow 187"/>
              <p:cNvSpPr/>
              <p:nvPr/>
            </p:nvSpPr>
            <p:spPr>
              <a:xfrm rot="10800000">
                <a:off x="1456068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8"/>
              <p:cNvSpPr>
                <a:spLocks noChangeAspect="1"/>
              </p:cNvSpPr>
              <p:nvPr/>
            </p:nvSpPr>
            <p:spPr>
              <a:xfrm rot="10800000">
                <a:off x="1441856" y="600894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9" name="Group 176"/>
            <p:cNvGrpSpPr/>
            <p:nvPr/>
          </p:nvGrpSpPr>
          <p:grpSpPr>
            <a:xfrm>
              <a:off x="182649" y="5818440"/>
              <a:ext cx="666760" cy="457200"/>
              <a:chOff x="182649" y="5818440"/>
              <a:chExt cx="666760" cy="457200"/>
            </a:xfrm>
          </p:grpSpPr>
          <p:sp>
            <p:nvSpPr>
              <p:cNvPr id="170" name="Down Arrow 177"/>
              <p:cNvSpPr/>
              <p:nvPr/>
            </p:nvSpPr>
            <p:spPr>
              <a:xfrm rot="16200000" flipH="1">
                <a:off x="671729" y="591630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8"/>
              <p:cNvSpPr>
                <a:spLocks noChangeAspect="1"/>
              </p:cNvSpPr>
              <p:nvPr/>
            </p:nvSpPr>
            <p:spPr>
              <a:xfrm>
                <a:off x="182649" y="5818440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72" name="Straight Arrow Connector 179"/>
              <p:cNvCxnSpPr>
                <a:stCxn id="173" idx="7"/>
              </p:cNvCxnSpPr>
              <p:nvPr/>
            </p:nvCxnSpPr>
            <p:spPr>
              <a:xfrm flipV="1">
                <a:off x="384309" y="5885771"/>
                <a:ext cx="188584" cy="18858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Oval 180"/>
              <p:cNvSpPr>
                <a:spLocks noChangeAspect="1"/>
              </p:cNvSpPr>
              <p:nvPr/>
            </p:nvSpPr>
            <p:spPr>
              <a:xfrm rot="10800000">
                <a:off x="373150" y="6009318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Arrow Connector 181"/>
              <p:cNvCxnSpPr>
                <a:stCxn id="176" idx="7"/>
              </p:cNvCxnSpPr>
              <p:nvPr/>
            </p:nvCxnSpPr>
            <p:spPr>
              <a:xfrm flipV="1">
                <a:off x="384310" y="5885395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Down Arrow 182"/>
              <p:cNvSpPr/>
              <p:nvPr/>
            </p:nvSpPr>
            <p:spPr>
              <a:xfrm rot="10800000">
                <a:off x="387363" y="590216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83"/>
              <p:cNvSpPr>
                <a:spLocks noChangeAspect="1"/>
              </p:cNvSpPr>
              <p:nvPr/>
            </p:nvSpPr>
            <p:spPr>
              <a:xfrm rot="10800000">
                <a:off x="373151" y="6008942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2" name="Group 79"/>
          <p:cNvGrpSpPr>
            <a:grpSpLocks noChangeAspect="1"/>
          </p:cNvGrpSpPr>
          <p:nvPr/>
        </p:nvGrpSpPr>
        <p:grpSpPr>
          <a:xfrm>
            <a:off x="6905406" y="5592269"/>
            <a:ext cx="842577" cy="603143"/>
            <a:chOff x="306668" y="3096020"/>
            <a:chExt cx="1188720" cy="850923"/>
          </a:xfrm>
        </p:grpSpPr>
        <p:grpSp>
          <p:nvGrpSpPr>
            <p:cNvPr id="183" name="Group 80"/>
            <p:cNvGrpSpPr/>
            <p:nvPr/>
          </p:nvGrpSpPr>
          <p:grpSpPr>
            <a:xfrm>
              <a:off x="1038188" y="3292693"/>
              <a:ext cx="457200" cy="654250"/>
              <a:chOff x="1038188" y="3292693"/>
              <a:chExt cx="457200" cy="654250"/>
            </a:xfrm>
          </p:grpSpPr>
          <p:grpSp>
            <p:nvGrpSpPr>
              <p:cNvPr id="191" name="Group 88"/>
              <p:cNvGrpSpPr/>
              <p:nvPr/>
            </p:nvGrpSpPr>
            <p:grpSpPr>
              <a:xfrm rot="10800000">
                <a:off x="1220352" y="3360024"/>
                <a:ext cx="208080" cy="586919"/>
                <a:chOff x="1118512" y="1938331"/>
                <a:chExt cx="208080" cy="586919"/>
              </a:xfrm>
            </p:grpSpPr>
            <p:sp>
              <p:nvSpPr>
                <p:cNvPr id="196" name="Down Arrow 93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7" name="Straight Arrow Connector 94"/>
                <p:cNvCxnSpPr>
                  <a:stCxn id="198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Oval 95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2" name="Oval 89"/>
              <p:cNvSpPr>
                <a:spLocks noChangeAspect="1"/>
              </p:cNvSpPr>
              <p:nvPr/>
            </p:nvSpPr>
            <p:spPr>
              <a:xfrm>
                <a:off x="1038188" y="3292693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93" name="Straight Arrow Connector 90"/>
              <p:cNvCxnSpPr>
                <a:stCxn id="195" idx="7"/>
              </p:cNvCxnSpPr>
              <p:nvPr/>
            </p:nvCxnSpPr>
            <p:spPr>
              <a:xfrm flipV="1">
                <a:off x="1239849" y="335964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Down Arrow 91"/>
              <p:cNvSpPr/>
              <p:nvPr/>
            </p:nvSpPr>
            <p:spPr>
              <a:xfrm rot="2700000">
                <a:off x="1176847" y="352548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92"/>
              <p:cNvSpPr>
                <a:spLocks noChangeAspect="1"/>
              </p:cNvSpPr>
              <p:nvPr/>
            </p:nvSpPr>
            <p:spPr>
              <a:xfrm rot="10800000">
                <a:off x="1228690" y="348319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81"/>
            <p:cNvGrpSpPr/>
            <p:nvPr/>
          </p:nvGrpSpPr>
          <p:grpSpPr>
            <a:xfrm>
              <a:off x="306668" y="3096020"/>
              <a:ext cx="457200" cy="653874"/>
              <a:chOff x="306668" y="3096020"/>
              <a:chExt cx="457200" cy="653874"/>
            </a:xfrm>
          </p:grpSpPr>
          <p:sp>
            <p:nvSpPr>
              <p:cNvPr id="186" name="Down Arrow 83"/>
              <p:cNvSpPr/>
              <p:nvPr/>
            </p:nvSpPr>
            <p:spPr>
              <a:xfrm rot="10800000" flipH="1">
                <a:off x="488832" y="3096020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84"/>
              <p:cNvSpPr>
                <a:spLocks noChangeAspect="1"/>
              </p:cNvSpPr>
              <p:nvPr/>
            </p:nvSpPr>
            <p:spPr>
              <a:xfrm>
                <a:off x="306668" y="3292694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188" name="Straight Arrow Connector 85"/>
              <p:cNvCxnSpPr>
                <a:stCxn id="190" idx="7"/>
              </p:cNvCxnSpPr>
              <p:nvPr/>
            </p:nvCxnSpPr>
            <p:spPr>
              <a:xfrm flipV="1">
                <a:off x="508329" y="3359649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Down Arrow 86"/>
              <p:cNvSpPr/>
              <p:nvPr/>
            </p:nvSpPr>
            <p:spPr>
              <a:xfrm rot="2700000">
                <a:off x="445327" y="352548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87"/>
              <p:cNvSpPr>
                <a:spLocks noChangeAspect="1"/>
              </p:cNvSpPr>
              <p:nvPr/>
            </p:nvSpPr>
            <p:spPr>
              <a:xfrm rot="10800000">
                <a:off x="497170" y="3483196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5" name="Straight Connector 82"/>
            <p:cNvCxnSpPr/>
            <p:nvPr/>
          </p:nvCxnSpPr>
          <p:spPr>
            <a:xfrm flipV="1">
              <a:off x="855308" y="3523788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65"/>
          <p:cNvGrpSpPr>
            <a:grpSpLocks noChangeAspect="1"/>
          </p:cNvGrpSpPr>
          <p:nvPr/>
        </p:nvGrpSpPr>
        <p:grpSpPr>
          <a:xfrm>
            <a:off x="6905406" y="4491174"/>
            <a:ext cx="842577" cy="607805"/>
            <a:chOff x="306668" y="2168317"/>
            <a:chExt cx="1188720" cy="857500"/>
          </a:xfrm>
        </p:grpSpPr>
        <p:grpSp>
          <p:nvGrpSpPr>
            <p:cNvPr id="200" name="Group 66"/>
            <p:cNvGrpSpPr/>
            <p:nvPr/>
          </p:nvGrpSpPr>
          <p:grpSpPr>
            <a:xfrm>
              <a:off x="306668" y="2168317"/>
              <a:ext cx="457200" cy="653874"/>
              <a:chOff x="306668" y="2168317"/>
              <a:chExt cx="457200" cy="653874"/>
            </a:xfrm>
          </p:grpSpPr>
          <p:sp>
            <p:nvSpPr>
              <p:cNvPr id="208" name="Down Arrow 74"/>
              <p:cNvSpPr/>
              <p:nvPr/>
            </p:nvSpPr>
            <p:spPr>
              <a:xfrm rot="10800000" flipH="1">
                <a:off x="488832" y="2168317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75"/>
              <p:cNvSpPr>
                <a:spLocks noChangeAspect="1"/>
              </p:cNvSpPr>
              <p:nvPr/>
            </p:nvSpPr>
            <p:spPr>
              <a:xfrm>
                <a:off x="306668" y="236499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10" name="Straight Arrow Connector 76"/>
              <p:cNvCxnSpPr>
                <a:stCxn id="212" idx="7"/>
              </p:cNvCxnSpPr>
              <p:nvPr/>
            </p:nvCxnSpPr>
            <p:spPr>
              <a:xfrm flipV="1">
                <a:off x="508329" y="243194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Down Arrow 77"/>
              <p:cNvSpPr/>
              <p:nvPr/>
            </p:nvSpPr>
            <p:spPr>
              <a:xfrm rot="10800000">
                <a:off x="512409" y="2449311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78"/>
              <p:cNvSpPr>
                <a:spLocks noChangeAspect="1"/>
              </p:cNvSpPr>
              <p:nvPr/>
            </p:nvSpPr>
            <p:spPr>
              <a:xfrm rot="10800000">
                <a:off x="497170" y="255549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67"/>
            <p:cNvGrpSpPr/>
            <p:nvPr/>
          </p:nvGrpSpPr>
          <p:grpSpPr>
            <a:xfrm>
              <a:off x="1038188" y="2371943"/>
              <a:ext cx="457200" cy="653874"/>
              <a:chOff x="1038188" y="2371943"/>
              <a:chExt cx="457200" cy="653874"/>
            </a:xfrm>
          </p:grpSpPr>
          <p:sp>
            <p:nvSpPr>
              <p:cNvPr id="203" name="Down Arrow 69"/>
              <p:cNvSpPr/>
              <p:nvPr/>
            </p:nvSpPr>
            <p:spPr>
              <a:xfrm flipH="1">
                <a:off x="1220353" y="276332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70"/>
              <p:cNvSpPr>
                <a:spLocks noChangeAspect="1"/>
              </p:cNvSpPr>
              <p:nvPr/>
            </p:nvSpPr>
            <p:spPr>
              <a:xfrm>
                <a:off x="1038188" y="2371943"/>
                <a:ext cx="457200" cy="457199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05" name="Straight Arrow Connector 71"/>
              <p:cNvCxnSpPr>
                <a:stCxn id="207" idx="7"/>
              </p:cNvCxnSpPr>
              <p:nvPr/>
            </p:nvCxnSpPr>
            <p:spPr>
              <a:xfrm flipV="1">
                <a:off x="1239849" y="2438898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Down Arrow 72"/>
              <p:cNvSpPr/>
              <p:nvPr/>
            </p:nvSpPr>
            <p:spPr>
              <a:xfrm rot="10800000">
                <a:off x="1243929" y="2456263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73"/>
              <p:cNvSpPr>
                <a:spLocks noChangeAspect="1"/>
              </p:cNvSpPr>
              <p:nvPr/>
            </p:nvSpPr>
            <p:spPr>
              <a:xfrm rot="10800000">
                <a:off x="1228690" y="2562445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2" name="Straight Connector 68"/>
            <p:cNvCxnSpPr/>
            <p:nvPr/>
          </p:nvCxnSpPr>
          <p:spPr>
            <a:xfrm flipV="1">
              <a:off x="855308" y="260254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96"/>
          <p:cNvGrpSpPr>
            <a:grpSpLocks noChangeAspect="1"/>
          </p:cNvGrpSpPr>
          <p:nvPr/>
        </p:nvGrpSpPr>
        <p:grpSpPr>
          <a:xfrm>
            <a:off x="5366699" y="4765609"/>
            <a:ext cx="842577" cy="603143"/>
            <a:chOff x="275427" y="3968098"/>
            <a:chExt cx="1188720" cy="850923"/>
          </a:xfrm>
        </p:grpSpPr>
        <p:grpSp>
          <p:nvGrpSpPr>
            <p:cNvPr id="214" name="Group 97"/>
            <p:cNvGrpSpPr/>
            <p:nvPr/>
          </p:nvGrpSpPr>
          <p:grpSpPr>
            <a:xfrm>
              <a:off x="1006947" y="4164771"/>
              <a:ext cx="457200" cy="654250"/>
              <a:chOff x="1006947" y="4164771"/>
              <a:chExt cx="457200" cy="654250"/>
            </a:xfrm>
          </p:grpSpPr>
          <p:grpSp>
            <p:nvGrpSpPr>
              <p:cNvPr id="222" name="Group 105"/>
              <p:cNvGrpSpPr/>
              <p:nvPr/>
            </p:nvGrpSpPr>
            <p:grpSpPr>
              <a:xfrm rot="10800000">
                <a:off x="1189111" y="4232102"/>
                <a:ext cx="208080" cy="586919"/>
                <a:chOff x="1118512" y="1938331"/>
                <a:chExt cx="208080" cy="586919"/>
              </a:xfrm>
            </p:grpSpPr>
            <p:sp>
              <p:nvSpPr>
                <p:cNvPr id="227" name="Down Arrow 110"/>
                <p:cNvSpPr/>
                <p:nvPr/>
              </p:nvSpPr>
              <p:spPr>
                <a:xfrm rot="10800000" flipH="1">
                  <a:off x="1233720" y="1938331"/>
                  <a:ext cx="92872" cy="262489"/>
                </a:xfrm>
                <a:prstGeom prst="downArrow">
                  <a:avLst>
                    <a:gd name="adj1" fmla="val 50000"/>
                    <a:gd name="adj2" fmla="val 103123"/>
                  </a:avLst>
                </a:prstGeom>
                <a:solidFill>
                  <a:srgbClr val="0000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8" name="Straight Arrow Connector 111"/>
                <p:cNvCxnSpPr>
                  <a:stCxn id="229" idx="7"/>
                </p:cNvCxnSpPr>
                <p:nvPr/>
              </p:nvCxnSpPr>
              <p:spPr>
                <a:xfrm rot="10800000" flipV="1">
                  <a:off x="1118512" y="2336665"/>
                  <a:ext cx="188584" cy="188585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Oval 112"/>
                <p:cNvSpPr>
                  <a:spLocks noChangeAspect="1"/>
                </p:cNvSpPr>
                <p:nvPr/>
              </p:nvSpPr>
              <p:spPr>
                <a:xfrm>
                  <a:off x="1242058" y="2325506"/>
                  <a:ext cx="76197" cy="76197"/>
                </a:xfrm>
                <a:prstGeom prst="ellipse">
                  <a:avLst/>
                </a:prstGeom>
                <a:solidFill>
                  <a:srgbClr val="FF0000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3" name="Oval 106"/>
              <p:cNvSpPr>
                <a:spLocks noChangeAspect="1"/>
              </p:cNvSpPr>
              <p:nvPr/>
            </p:nvSpPr>
            <p:spPr>
              <a:xfrm>
                <a:off x="1006947" y="4164771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24" name="Straight Arrow Connector 107"/>
              <p:cNvCxnSpPr>
                <a:stCxn id="226" idx="7"/>
              </p:cNvCxnSpPr>
              <p:nvPr/>
            </p:nvCxnSpPr>
            <p:spPr>
              <a:xfrm flipV="1">
                <a:off x="1208608" y="4231726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Down Arrow 108"/>
              <p:cNvSpPr/>
              <p:nvPr/>
            </p:nvSpPr>
            <p:spPr>
              <a:xfrm rot="5400000">
                <a:off x="1119415" y="4328509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109"/>
              <p:cNvSpPr>
                <a:spLocks noChangeAspect="1"/>
              </p:cNvSpPr>
              <p:nvPr/>
            </p:nvSpPr>
            <p:spPr>
              <a:xfrm rot="10800000">
                <a:off x="1197449" y="4355273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98"/>
            <p:cNvGrpSpPr/>
            <p:nvPr/>
          </p:nvGrpSpPr>
          <p:grpSpPr>
            <a:xfrm>
              <a:off x="275427" y="3968098"/>
              <a:ext cx="457200" cy="653874"/>
              <a:chOff x="275427" y="3968098"/>
              <a:chExt cx="457200" cy="653874"/>
            </a:xfrm>
          </p:grpSpPr>
          <p:sp>
            <p:nvSpPr>
              <p:cNvPr id="217" name="Down Arrow 100"/>
              <p:cNvSpPr/>
              <p:nvPr/>
            </p:nvSpPr>
            <p:spPr>
              <a:xfrm rot="10800000" flipH="1">
                <a:off x="457591" y="3968098"/>
                <a:ext cx="92872" cy="262489"/>
              </a:xfrm>
              <a:prstGeom prst="downArrow">
                <a:avLst>
                  <a:gd name="adj1" fmla="val 50000"/>
                  <a:gd name="adj2" fmla="val 103123"/>
                </a:avLst>
              </a:prstGeom>
              <a:solidFill>
                <a:srgbClr val="0000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101"/>
              <p:cNvSpPr>
                <a:spLocks noChangeAspect="1"/>
              </p:cNvSpPr>
              <p:nvPr/>
            </p:nvSpPr>
            <p:spPr>
              <a:xfrm>
                <a:off x="275427" y="4164772"/>
                <a:ext cx="457200" cy="457200"/>
              </a:xfrm>
              <a:prstGeom prst="ellipse">
                <a:avLst/>
              </a:prstGeom>
              <a:solidFill>
                <a:srgbClr val="99CCFF"/>
              </a:solidFill>
              <a:ln w="0" cap="flat" cmpd="sng" algn="ctr">
                <a:solidFill>
                  <a:schemeClr val="tx1">
                    <a:alpha val="30000"/>
                  </a:schemeClr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44450" h="38100"/>
              </a:sp3d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endParaRPr>
              </a:p>
            </p:txBody>
          </p:sp>
          <p:cxnSp>
            <p:nvCxnSpPr>
              <p:cNvPr id="219" name="Straight Arrow Connector 102"/>
              <p:cNvCxnSpPr>
                <a:stCxn id="221" idx="7"/>
              </p:cNvCxnSpPr>
              <p:nvPr/>
            </p:nvCxnSpPr>
            <p:spPr>
              <a:xfrm flipV="1">
                <a:off x="477088" y="4231727"/>
                <a:ext cx="188584" cy="18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Down Arrow 103"/>
              <p:cNvSpPr/>
              <p:nvPr/>
            </p:nvSpPr>
            <p:spPr>
              <a:xfrm rot="5400000">
                <a:off x="387895" y="4328510"/>
                <a:ext cx="45719" cy="128588"/>
              </a:xfrm>
              <a:prstGeom prst="downArrow">
                <a:avLst>
                  <a:gd name="adj1" fmla="val 50000"/>
                  <a:gd name="adj2" fmla="val 146664"/>
                </a:avLst>
              </a:prstGeom>
              <a:solidFill>
                <a:srgbClr val="C00000"/>
              </a:solidFill>
              <a:ln w="31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104"/>
              <p:cNvSpPr>
                <a:spLocks noChangeAspect="1"/>
              </p:cNvSpPr>
              <p:nvPr/>
            </p:nvSpPr>
            <p:spPr>
              <a:xfrm rot="10800000">
                <a:off x="465929" y="4355274"/>
                <a:ext cx="76197" cy="76197"/>
              </a:xfrm>
              <a:prstGeom prst="ellipse">
                <a:avLst/>
              </a:prstGeom>
              <a:solidFill>
                <a:srgbClr val="FF0000"/>
              </a:solidFill>
              <a:ln w="0">
                <a:noFill/>
              </a:ln>
              <a:effectLst>
                <a:glow rad="254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6" name="Straight Connector 99"/>
            <p:cNvCxnSpPr/>
            <p:nvPr/>
          </p:nvCxnSpPr>
          <p:spPr>
            <a:xfrm flipV="1">
              <a:off x="824067" y="4395866"/>
              <a:ext cx="109728" cy="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Down Arrow 229"/>
          <p:cNvSpPr/>
          <p:nvPr/>
        </p:nvSpPr>
        <p:spPr>
          <a:xfrm rot="10800000" flipH="1">
            <a:off x="266089" y="1666646"/>
            <a:ext cx="99417" cy="375140"/>
          </a:xfrm>
          <a:prstGeom prst="downArrow">
            <a:avLst>
              <a:gd name="adj1" fmla="val 50000"/>
              <a:gd name="adj2" fmla="val 103123"/>
            </a:avLst>
          </a:prstGeom>
          <a:solidFill>
            <a:srgbClr val="00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65975" y="1719254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of the nucleon</a:t>
            </a:r>
            <a:endParaRPr lang="en-US" sz="1400" dirty="0"/>
          </a:p>
        </p:txBody>
      </p:sp>
      <p:sp>
        <p:nvSpPr>
          <p:cNvPr id="232" name="Down Arrow 230"/>
          <p:cNvSpPr/>
          <p:nvPr/>
        </p:nvSpPr>
        <p:spPr bwMode="auto">
          <a:xfrm rot="10800000">
            <a:off x="271636" y="2158056"/>
            <a:ext cx="88322" cy="264239"/>
          </a:xfrm>
          <a:prstGeom prst="downArrow">
            <a:avLst>
              <a:gd name="adj1" fmla="val 50000"/>
              <a:gd name="adj2" fmla="val 165432"/>
            </a:avLst>
          </a:prstGeom>
          <a:solidFill>
            <a:srgbClr val="C00000"/>
          </a:solidFill>
          <a:ln w="635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50789" tIns="50789" rIns="50789" bIns="50789" numCol="1" rtlCol="0" anchor="ctr" anchorCtr="0" compatLnSpc="1">
            <a:prstTxWarp prst="textNoShape">
              <a:avLst/>
            </a:prstTxWarp>
          </a:bodyPr>
          <a:lstStyle/>
          <a:p>
            <a:pPr marL="342829" algn="ctr" defTabSz="58408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cxnSp>
        <p:nvCxnSpPr>
          <p:cNvPr id="233" name="Straight Arrow Connector 231"/>
          <p:cNvCxnSpPr>
            <a:cxnSpLocks noChangeAspect="1"/>
          </p:cNvCxnSpPr>
          <p:nvPr/>
        </p:nvCxnSpPr>
        <p:spPr bwMode="auto">
          <a:xfrm flipV="1">
            <a:off x="228744" y="2579007"/>
            <a:ext cx="228456" cy="228454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4445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stealth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34" name="文字方塊 233"/>
          <p:cNvSpPr txBox="1"/>
          <p:nvPr/>
        </p:nvSpPr>
        <p:spPr>
          <a:xfrm>
            <a:off x="465974" y="2173019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of the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文字方塊 234"/>
              <p:cNvSpPr txBox="1"/>
              <p:nvPr/>
            </p:nvSpPr>
            <p:spPr>
              <a:xfrm>
                <a:off x="525574" y="2579007"/>
                <a:ext cx="14248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</a:t>
                </a:r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</a:t>
                </a:r>
                <a:endParaRPr lang="en-US" sz="1400" dirty="0"/>
              </a:p>
            </p:txBody>
          </p:sp>
        </mc:Choice>
        <mc:Fallback xmlns="">
          <p:sp>
            <p:nvSpPr>
              <p:cNvPr id="235" name="文字方塊 2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74" y="2579007"/>
                <a:ext cx="1424814" cy="307777"/>
              </a:xfrm>
              <a:prstGeom prst="rect">
                <a:avLst/>
              </a:prstGeom>
              <a:blipFill>
                <a:blip r:embed="rId5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942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/>
          <p:cNvGrpSpPr/>
          <p:nvPr/>
        </p:nvGrpSpPr>
        <p:grpSpPr>
          <a:xfrm>
            <a:off x="298107" y="3789465"/>
            <a:ext cx="8216238" cy="1532648"/>
            <a:chOff x="299112" y="2286000"/>
            <a:chExt cx="8216238" cy="1532648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9400" y="2838450"/>
              <a:ext cx="2762250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CasellaDiTesto 19"/>
            <p:cNvSpPr txBox="1"/>
            <p:nvPr/>
          </p:nvSpPr>
          <p:spPr>
            <a:xfrm>
              <a:off x="2438400" y="2373868"/>
              <a:ext cx="3567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Dihadron</a:t>
              </a:r>
              <a:r>
                <a:rPr lang="en-US" b="1" dirty="0"/>
                <a:t> </a:t>
              </a:r>
              <a:r>
                <a:rPr lang="en-US" b="1" dirty="0" smtClean="0"/>
                <a:t>in </a:t>
              </a:r>
              <a:r>
                <a:rPr lang="en-US" b="1" dirty="0" err="1" smtClean="0"/>
                <a:t>e+e</a:t>
              </a:r>
              <a:r>
                <a:rPr lang="en-US" b="1" dirty="0" smtClean="0"/>
                <a:t>-: </a:t>
              </a:r>
              <a:r>
                <a:rPr lang="en-US" b="1" dirty="0" err="1" smtClean="0"/>
                <a:t>e</a:t>
              </a:r>
              <a:r>
                <a:rPr lang="en-US" b="1" baseline="30000" dirty="0" err="1" smtClean="0"/>
                <a:t>+</a:t>
              </a:r>
              <a:r>
                <a:rPr lang="en-US" b="1" dirty="0" err="1" smtClean="0"/>
                <a:t>e</a:t>
              </a:r>
              <a:r>
                <a:rPr lang="en-US" b="1" baseline="30000" dirty="0" smtClean="0"/>
                <a:t>-</a:t>
              </a:r>
              <a:r>
                <a:rPr lang="en-US" b="1" dirty="0" smtClean="0"/>
                <a:t> →h</a:t>
              </a:r>
              <a:r>
                <a:rPr lang="en-US" b="1" baseline="-25000" dirty="0" smtClean="0"/>
                <a:t>1</a:t>
              </a:r>
              <a:r>
                <a:rPr lang="en-US" b="1" dirty="0" smtClean="0"/>
                <a:t> h</a:t>
              </a:r>
              <a:r>
                <a:rPr lang="en-US" b="1" baseline="-25000" dirty="0" smtClean="0"/>
                <a:t>2</a:t>
              </a:r>
              <a:r>
                <a:rPr lang="en-US" b="1" dirty="0" smtClean="0"/>
                <a:t> X</a:t>
              </a:r>
              <a:endParaRPr lang="it-IT" b="1" dirty="0"/>
            </a:p>
          </p:txBody>
        </p:sp>
        <p:pic>
          <p:nvPicPr>
            <p:cNvPr id="15372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4200" y="2438399"/>
              <a:ext cx="1581150" cy="1046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8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9112" y="2286000"/>
              <a:ext cx="1753115" cy="153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260" y="45771"/>
            <a:ext cx="8229600" cy="1143000"/>
          </a:xfrm>
        </p:spPr>
        <p:txBody>
          <a:bodyPr/>
          <a:lstStyle/>
          <a:p>
            <a:r>
              <a:rPr lang="en-US" dirty="0" smtClean="0"/>
              <a:t>Accessing TMDs</a:t>
            </a:r>
            <a:endParaRPr lang="it-IT" dirty="0"/>
          </a:p>
        </p:txBody>
      </p:sp>
      <p:grpSp>
        <p:nvGrpSpPr>
          <p:cNvPr id="29" name="Gruppo 28"/>
          <p:cNvGrpSpPr/>
          <p:nvPr/>
        </p:nvGrpSpPr>
        <p:grpSpPr>
          <a:xfrm>
            <a:off x="285750" y="5276850"/>
            <a:ext cx="8387934" cy="1504950"/>
            <a:chOff x="285750" y="5320352"/>
            <a:chExt cx="8387934" cy="1504950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50" y="5320352"/>
              <a:ext cx="1771650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19400" y="6019800"/>
              <a:ext cx="306705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CasellaDiTesto 21"/>
            <p:cNvSpPr txBox="1"/>
            <p:nvPr/>
          </p:nvSpPr>
          <p:spPr>
            <a:xfrm>
              <a:off x="2514600" y="5498068"/>
              <a:ext cx="395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Hadron production in pp: pp → </a:t>
              </a:r>
              <a:r>
                <a:rPr lang="en-US" b="1" dirty="0" err="1" smtClean="0"/>
                <a:t>hX</a:t>
              </a:r>
              <a:endParaRPr lang="it-IT" b="1" dirty="0"/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86600" y="5867400"/>
              <a:ext cx="1587084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uppo 27"/>
          <p:cNvGrpSpPr/>
          <p:nvPr/>
        </p:nvGrpSpPr>
        <p:grpSpPr>
          <a:xfrm>
            <a:off x="310978" y="2314864"/>
            <a:ext cx="8001000" cy="1485900"/>
            <a:chOff x="304800" y="3810000"/>
            <a:chExt cx="8001000" cy="1485900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4800" y="3810000"/>
              <a:ext cx="1743075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95600" y="4495800"/>
              <a:ext cx="2619375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CasellaDiTesto 20"/>
            <p:cNvSpPr txBox="1"/>
            <p:nvPr/>
          </p:nvSpPr>
          <p:spPr>
            <a:xfrm>
              <a:off x="2438400" y="3821668"/>
              <a:ext cx="2518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Drell</a:t>
              </a:r>
              <a:r>
                <a:rPr lang="en-US" b="1" dirty="0" smtClean="0"/>
                <a:t>-Yan: pp → </a:t>
              </a:r>
              <a:r>
                <a:rPr lang="en-US" b="1" dirty="0" err="1" smtClean="0"/>
                <a:t>e</a:t>
              </a:r>
              <a:r>
                <a:rPr lang="en-US" b="1" baseline="30000" dirty="0" err="1" smtClean="0"/>
                <a:t>+</a:t>
              </a:r>
              <a:r>
                <a:rPr lang="en-US" b="1" dirty="0" err="1" smtClean="0"/>
                <a:t>e</a:t>
              </a:r>
              <a:r>
                <a:rPr lang="en-US" b="1" baseline="30000" dirty="0" err="1" smtClean="0"/>
                <a:t>-</a:t>
              </a:r>
              <a:r>
                <a:rPr lang="en-US" b="1" dirty="0" err="1" smtClean="0"/>
                <a:t>X</a:t>
              </a:r>
              <a:endParaRPr lang="it-IT" b="1" dirty="0"/>
            </a:p>
          </p:txBody>
        </p:sp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978283" y="3810000"/>
              <a:ext cx="1327517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uppo 25"/>
          <p:cNvGrpSpPr/>
          <p:nvPr/>
        </p:nvGrpSpPr>
        <p:grpSpPr>
          <a:xfrm>
            <a:off x="304800" y="810904"/>
            <a:ext cx="8134350" cy="1524000"/>
            <a:chOff x="304800" y="810904"/>
            <a:chExt cx="8134350" cy="1524000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810904"/>
              <a:ext cx="1762125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819400" y="1371600"/>
              <a:ext cx="27432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CasellaDiTesto 18"/>
            <p:cNvSpPr txBox="1"/>
            <p:nvPr/>
          </p:nvSpPr>
          <p:spPr>
            <a:xfrm>
              <a:off x="2514600" y="914400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SIDIS: ep → </a:t>
              </a:r>
              <a:r>
                <a:rPr lang="en-US" b="1" dirty="0" err="1" smtClean="0"/>
                <a:t>ehX</a:t>
              </a:r>
              <a:endParaRPr lang="it-IT" b="1" dirty="0"/>
            </a:p>
          </p:txBody>
        </p:sp>
        <p:pic>
          <p:nvPicPr>
            <p:cNvPr id="15373" name="Picture 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34200" y="838200"/>
              <a:ext cx="1504950" cy="1409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995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article}\pagestyle{empty}&#10;\begin{document}&#10;&#10;\end{document}&#10;"/>
  <p:tag name="TEX2PS" val="pdfetex -progname 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555"/>
  <p:tag name="DEFAULTHEIGHT" val="296"/>
</p:tagLst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6600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6600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1547</Words>
  <Application>Microsoft Office PowerPoint</Application>
  <PresentationFormat>Letter 紙張 (8.5x11 英吋)</PresentationFormat>
  <Paragraphs>546</Paragraphs>
  <Slides>46</Slides>
  <Notes>12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9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71" baseType="lpstr">
      <vt:lpstr>Arial Unicode MS</vt:lpstr>
      <vt:lpstr>Gill Sans</vt:lpstr>
      <vt:lpstr>ＭＳ Ｐゴシック</vt:lpstr>
      <vt:lpstr>ＭＳ Ｐゴシック</vt:lpstr>
      <vt:lpstr>微軟正黑體</vt:lpstr>
      <vt:lpstr>新細明體</vt:lpstr>
      <vt:lpstr>Arial</vt:lpstr>
      <vt:lpstr>Calibri</vt:lpstr>
      <vt:lpstr>Cambria Math</vt:lpstr>
      <vt:lpstr>Comic Sans MS</vt:lpstr>
      <vt:lpstr>Symbol</vt:lpstr>
      <vt:lpstr>Tahoma</vt:lpstr>
      <vt:lpstr>Times New Roman</vt:lpstr>
      <vt:lpstr>Verdana</vt:lpstr>
      <vt:lpstr>Wingdings</vt:lpstr>
      <vt:lpstr>Modèle par défaut</vt:lpstr>
      <vt:lpstr>1_Modèle par défaut</vt:lpstr>
      <vt:lpstr>2_Modèle par défaut</vt:lpstr>
      <vt:lpstr>3_Modèle par défaut</vt:lpstr>
      <vt:lpstr>3_Default Design</vt:lpstr>
      <vt:lpstr>2_Default Design</vt:lpstr>
      <vt:lpstr>5_Default Design</vt:lpstr>
      <vt:lpstr>7_Default Design</vt:lpstr>
      <vt:lpstr>8_Default Design</vt:lpstr>
      <vt:lpstr>Equation</vt:lpstr>
      <vt:lpstr>First transverse spin asymmetries measured in polarized Drell-Yan at COMPASS</vt:lpstr>
      <vt:lpstr>Outline</vt:lpstr>
      <vt:lpstr>Factorization of Hard Processes</vt:lpstr>
      <vt:lpstr>Universality of  Parton Density Functions (PDFs)</vt:lpstr>
      <vt:lpstr>Why TMDs?</vt:lpstr>
      <vt:lpstr>Multi-dimensional Partonic Structures</vt:lpstr>
      <vt:lpstr>Leading-Twist Transverse-momentum Dependent Parton Density Function (TMDs)</vt:lpstr>
      <vt:lpstr>Leading-Twist Transverse-momentum Dependent Fragmentation Function (TMDs)</vt:lpstr>
      <vt:lpstr>Accessing TMDs</vt:lpstr>
      <vt:lpstr>SIDIS cross-sections</vt:lpstr>
      <vt:lpstr>Polarization-dependent Terms: Transverse Spin Asymmetry A_UT</vt:lpstr>
      <vt:lpstr>SIDIS and single-polarized DY x-sections at twist-2 (LO)</vt:lpstr>
      <vt:lpstr>Key Issues of TMDs to be Answered/Tested by Experiments</vt:lpstr>
      <vt:lpstr>Leading-Twist Transverse-momentum Dependent Parton Density Function (TMDs)</vt:lpstr>
      <vt:lpstr>TMD Sivers Function</vt:lpstr>
      <vt:lpstr>Nonzero Sivers Asymmetries from SIDIS</vt:lpstr>
      <vt:lpstr>Universality of Sivers Functions J.C. Collins, Phys. Lett. B 536 (2002) 43 A.V. Belitsky, X. Ji, F. Yuan, Nucl. Phys. B 656 (2003) 165 D. Boer, P.J. Mulders, F. Pijlman, Nucl. Phys. B 667 (2003) 201 Z.B. Kang, J.W. Qiu, Phys. Rev. Lett. 103 (2009) 172001</vt:lpstr>
      <vt:lpstr>“Opposite Sign of SSA for SIDIS and DY” Preserved in NLO QCD</vt:lpstr>
      <vt:lpstr>Sivers Function with Lattice QCD</vt:lpstr>
      <vt:lpstr>2015 U.S. Long Range Plan </vt:lpstr>
      <vt:lpstr>Transverse SSA of W in polarized pp collisions at RHIC</vt:lpstr>
      <vt:lpstr>COMPASS Collaboration (Common Muon and Proton Apparatus for Structure and Spectroscopy)</vt:lpstr>
      <vt:lpstr>COMPASS Setup (Drell-Yan Runs)</vt:lpstr>
      <vt:lpstr>Polarized NH3 Target</vt:lpstr>
      <vt:lpstr>Hadron Absorber &amp; Nuclear Targets</vt:lpstr>
      <vt:lpstr>Hadron Absorber &amp; Nuclear Targets</vt:lpstr>
      <vt:lpstr>COMPASS-II Transversely Polarized Drell-Yan Program</vt:lpstr>
      <vt:lpstr>Dimuon Vertex Distributions (2015 Trans.-pol. Drell-Yan Runs) </vt:lpstr>
      <vt:lpstr>Dimuon Invariant-mass Distributions  (2015 Trans.-pol. Drell-Yan Runs)</vt:lpstr>
      <vt:lpstr>Kinematic Acceptance (2015 Trans.-pol. Drell-Yan Runs)</vt:lpstr>
      <vt:lpstr>Transverse Spin Asymmetries  in Trans.-pol. Drell-Yan: Sivers</vt:lpstr>
      <vt:lpstr>Transverse Spin Asymmetries  in Trans.-pol. Drell-Yan: Transversity</vt:lpstr>
      <vt:lpstr>Transverse Spin Asymmetries  in Trans.-pol. Drell-Yan: Pretzelosity</vt:lpstr>
      <vt:lpstr>SIDIS and single-polarized DY x-sections at twist-2 (LO)</vt:lpstr>
      <vt:lpstr>Predicted Sivers Asymmetries in COMPASS with QCD Evolution</vt:lpstr>
      <vt:lpstr>Sivers Asymmetries (x,z,p_T^h,Q^2) </vt:lpstr>
      <vt:lpstr>SIDIS and DY TSAs at COMPASS</vt:lpstr>
      <vt:lpstr>Sivers Asymmetry in Drell-Yan: Hint of Sign Change!   </vt:lpstr>
      <vt:lpstr>COMPASS-II Programs</vt:lpstr>
      <vt:lpstr>Summary</vt:lpstr>
      <vt:lpstr>Backup slides</vt:lpstr>
      <vt:lpstr>SIDIS x-section</vt:lpstr>
      <vt:lpstr>SIDIS x-section and TMDs at twist-2</vt:lpstr>
      <vt:lpstr>SIDIS x-section: transverse spin dependent part</vt:lpstr>
      <vt:lpstr>SIDIS and single-polarized DY x-sections </vt:lpstr>
      <vt:lpstr>Predicted Sivers asymmetry AN, assuming a sign change of the SIDIS Sivers functions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E906 at FNAL:  Drell-Yan Measurements of Light Antiquarks in the Nucleon and in Nuclei</dc:title>
  <dc:creator/>
  <cp:lastModifiedBy/>
  <cp:revision>85</cp:revision>
  <dcterms:created xsi:type="dcterms:W3CDTF">2006-10-09T19:40:07Z</dcterms:created>
  <dcterms:modified xsi:type="dcterms:W3CDTF">2017-07-25T04:17:17Z</dcterms:modified>
</cp:coreProperties>
</file>