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6"/>
  </p:notesMasterIdLst>
  <p:handoutMasterIdLst>
    <p:handoutMasterId r:id="rId97"/>
  </p:handoutMasterIdLst>
  <p:sldIdLst>
    <p:sldId id="375" r:id="rId2"/>
    <p:sldId id="1643" r:id="rId3"/>
    <p:sldId id="1548" r:id="rId4"/>
    <p:sldId id="1549" r:id="rId5"/>
    <p:sldId id="1470" r:id="rId6"/>
    <p:sldId id="1550" r:id="rId7"/>
    <p:sldId id="1551" r:id="rId8"/>
    <p:sldId id="1552" r:id="rId9"/>
    <p:sldId id="1553" r:id="rId10"/>
    <p:sldId id="1554" r:id="rId11"/>
    <p:sldId id="1471" r:id="rId12"/>
    <p:sldId id="1414" r:id="rId13"/>
    <p:sldId id="1474" r:id="rId14"/>
    <p:sldId id="1592" r:id="rId15"/>
    <p:sldId id="1594" r:id="rId16"/>
    <p:sldId id="1444" r:id="rId17"/>
    <p:sldId id="1616" r:id="rId18"/>
    <p:sldId id="1534" r:id="rId19"/>
    <p:sldId id="1555" r:id="rId20"/>
    <p:sldId id="1556" r:id="rId21"/>
    <p:sldId id="1557" r:id="rId22"/>
    <p:sldId id="1558" r:id="rId23"/>
    <p:sldId id="1559" r:id="rId24"/>
    <p:sldId id="1560" r:id="rId25"/>
    <p:sldId id="1561" r:id="rId26"/>
    <p:sldId id="1562" r:id="rId27"/>
    <p:sldId id="1563" r:id="rId28"/>
    <p:sldId id="1597" r:id="rId29"/>
    <p:sldId id="1598" r:id="rId30"/>
    <p:sldId id="1599" r:id="rId31"/>
    <p:sldId id="1600" r:id="rId32"/>
    <p:sldId id="1601" r:id="rId33"/>
    <p:sldId id="1569" r:id="rId34"/>
    <p:sldId id="1570" r:id="rId35"/>
    <p:sldId id="1571" r:id="rId36"/>
    <p:sldId id="1572" r:id="rId37"/>
    <p:sldId id="1573" r:id="rId38"/>
    <p:sldId id="1574" r:id="rId39"/>
    <p:sldId id="1575" r:id="rId40"/>
    <p:sldId id="1608" r:id="rId41"/>
    <p:sldId id="1615" r:id="rId42"/>
    <p:sldId id="1618" r:id="rId43"/>
    <p:sldId id="1582" r:id="rId44"/>
    <p:sldId id="1583" r:id="rId45"/>
    <p:sldId id="1584" r:id="rId46"/>
    <p:sldId id="1619" r:id="rId47"/>
    <p:sldId id="1620" r:id="rId48"/>
    <p:sldId id="1590" r:id="rId49"/>
    <p:sldId id="1585" r:id="rId50"/>
    <p:sldId id="1586" r:id="rId51"/>
    <p:sldId id="1588" r:id="rId52"/>
    <p:sldId id="1589" r:id="rId53"/>
    <p:sldId id="1625" r:id="rId54"/>
    <p:sldId id="1626" r:id="rId55"/>
    <p:sldId id="1631" r:id="rId56"/>
    <p:sldId id="1632" r:id="rId57"/>
    <p:sldId id="1633" r:id="rId58"/>
    <p:sldId id="1652" r:id="rId59"/>
    <p:sldId id="1634" r:id="rId60"/>
    <p:sldId id="1644" r:id="rId61"/>
    <p:sldId id="1645" r:id="rId62"/>
    <p:sldId id="1636" r:id="rId63"/>
    <p:sldId id="1509" r:id="rId64"/>
    <p:sldId id="1510" r:id="rId65"/>
    <p:sldId id="1513" r:id="rId66"/>
    <p:sldId id="1514" r:id="rId67"/>
    <p:sldId id="1518" r:id="rId68"/>
    <p:sldId id="1591" r:id="rId69"/>
    <p:sldId id="1519" r:id="rId70"/>
    <p:sldId id="1521" r:id="rId71"/>
    <p:sldId id="1525" r:id="rId72"/>
    <p:sldId id="1526" r:id="rId73"/>
    <p:sldId id="1651" r:id="rId74"/>
    <p:sldId id="1646" r:id="rId75"/>
    <p:sldId id="1489" r:id="rId76"/>
    <p:sldId id="1272" r:id="rId77"/>
    <p:sldId id="1656" r:id="rId78"/>
    <p:sldId id="1613" r:id="rId79"/>
    <p:sldId id="1614" r:id="rId80"/>
    <p:sldId id="1648" r:id="rId81"/>
    <p:sldId id="1610" r:id="rId82"/>
    <p:sldId id="1611" r:id="rId83"/>
    <p:sldId id="1649" r:id="rId84"/>
    <p:sldId id="1647" r:id="rId85"/>
    <p:sldId id="1650" r:id="rId86"/>
    <p:sldId id="1653" r:id="rId87"/>
    <p:sldId id="1654" r:id="rId88"/>
    <p:sldId id="1655" r:id="rId89"/>
    <p:sldId id="1602" r:id="rId90"/>
    <p:sldId id="1639" r:id="rId91"/>
    <p:sldId id="1641" r:id="rId92"/>
    <p:sldId id="1640" r:id="rId93"/>
    <p:sldId id="1637" r:id="rId94"/>
    <p:sldId id="1638" r:id="rId95"/>
  </p:sldIdLst>
  <p:sldSz cx="9144000" cy="6858000" type="screen4x3"/>
  <p:notesSz cx="7315200" cy="9601200"/>
  <p:custDataLst>
    <p:tags r:id="rId9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FFCC"/>
    <a:srgbClr val="008000"/>
    <a:srgbClr val="FFA520"/>
    <a:srgbClr val="FFD700"/>
    <a:srgbClr val="000099"/>
    <a:srgbClr val="003300"/>
    <a:srgbClr val="CC00CC"/>
    <a:srgbClr val="BF070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2060" autoAdjust="0"/>
  </p:normalViewPr>
  <p:slideViewPr>
    <p:cSldViewPr>
      <p:cViewPr varScale="1">
        <p:scale>
          <a:sx n="107" d="100"/>
          <a:sy n="107" d="100"/>
        </p:scale>
        <p:origin x="135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0"/>
    </p:cViewPr>
  </p:sorterViewPr>
  <p:notesViewPr>
    <p:cSldViewPr>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5" descr="slide footer_blue_646.jpg"/>
          <p:cNvPicPr>
            <a:picLocks noChangeAspect="1"/>
          </p:cNvPicPr>
          <p:nvPr/>
        </p:nvPicPr>
        <p:blipFill>
          <a:blip r:embed="rId2" cstate="print"/>
          <a:srcRect/>
          <a:stretch>
            <a:fillRect/>
          </a:stretch>
        </p:blipFill>
        <p:spPr bwMode="auto">
          <a:xfrm>
            <a:off x="0" y="9044464"/>
            <a:ext cx="9753600" cy="556736"/>
          </a:xfrm>
          <a:prstGeom prst="rect">
            <a:avLst/>
          </a:prstGeom>
          <a:noFill/>
          <a:ln w="9525">
            <a:noFill/>
            <a:miter lim="800000"/>
            <a:headEnd/>
            <a:tailEnd/>
          </a:ln>
        </p:spPr>
      </p:pic>
      <p:pic>
        <p:nvPicPr>
          <p:cNvPr id="6" name="Picture 7" descr="slide header_646.jpg"/>
          <p:cNvPicPr>
            <a:picLocks noChangeAspect="1"/>
          </p:cNvPicPr>
          <p:nvPr/>
        </p:nvPicPr>
        <p:blipFill>
          <a:blip r:embed="rId3" cstate="print"/>
          <a:srcRect/>
          <a:stretch>
            <a:fillRect/>
          </a:stretch>
        </p:blipFill>
        <p:spPr bwMode="auto">
          <a:xfrm>
            <a:off x="-2438400" y="0"/>
            <a:ext cx="9753600" cy="163354"/>
          </a:xfrm>
          <a:prstGeom prst="rect">
            <a:avLst/>
          </a:prstGeom>
          <a:noFill/>
          <a:ln w="9525">
            <a:noFill/>
            <a:miter lim="800000"/>
            <a:headEnd/>
            <a:tailEnd/>
          </a:ln>
        </p:spPr>
      </p:pic>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5283201" y="160020"/>
            <a:ext cx="2030307" cy="320040"/>
          </a:xfrm>
          <a:prstGeom prst="rect">
            <a:avLst/>
          </a:prstGeom>
        </p:spPr>
        <p:txBody>
          <a:bodyPr vert="horz" lIns="95747" tIns="47873" rIns="95747" bIns="47873" rtlCol="0"/>
          <a:lstStyle>
            <a:lvl1pPr algn="r">
              <a:defRPr sz="1300"/>
            </a:lvl1pPr>
          </a:lstStyle>
          <a:p>
            <a:fld id="{80B18B65-4CBA-DB46-9D73-AD0C58E7BE22}" type="datetime1">
              <a:rPr lang="en-US" smtClean="0"/>
              <a:pPr/>
              <a:t>7/23/2017</a:t>
            </a:fld>
            <a:endParaRPr lang="en-US"/>
          </a:p>
        </p:txBody>
      </p:sp>
      <p:sp>
        <p:nvSpPr>
          <p:cNvPr id="4" name="Footer Placeholder 3"/>
          <p:cNvSpPr>
            <a:spLocks noGrp="1"/>
          </p:cNvSpPr>
          <p:nvPr>
            <p:ph type="ftr" sz="quarter" idx="2"/>
          </p:nvPr>
        </p:nvSpPr>
        <p:spPr>
          <a:xfrm>
            <a:off x="812800" y="9041131"/>
            <a:ext cx="5852160" cy="240030"/>
          </a:xfrm>
          <a:prstGeom prst="rect">
            <a:avLst/>
          </a:prstGeom>
        </p:spPr>
        <p:txBody>
          <a:bodyPr vert="horz" lIns="95747" tIns="47873" rIns="95747" bIns="47873" rtlCol="0" anchor="b"/>
          <a:lstStyle>
            <a:lvl1pPr algn="l">
              <a:defRPr sz="1300"/>
            </a:lvl1pPr>
          </a:lstStyle>
          <a:p>
            <a:r>
              <a:rPr lang="en-US"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3"/>
          </p:nvPr>
        </p:nvSpPr>
        <p:spPr>
          <a:xfrm>
            <a:off x="6746241" y="9119474"/>
            <a:ext cx="567267" cy="480060"/>
          </a:xfrm>
          <a:prstGeom prst="rect">
            <a:avLst/>
          </a:prstGeom>
        </p:spPr>
        <p:txBody>
          <a:bodyPr vert="horz" lIns="95747" tIns="47873" rIns="95747" bIns="47873" rtlCol="0" anchor="b"/>
          <a:lstStyle>
            <a:lvl1pPr algn="r">
              <a:defRPr sz="1300"/>
            </a:lvl1pPr>
          </a:lstStyle>
          <a:p>
            <a:fld id="{9CA05E24-A365-DF40-BF27-0C4D1E380F5C}" type="slidenum">
              <a:rPr lang="en-US" smtClean="0"/>
              <a:pPr/>
              <a:t>‹#›</a:t>
            </a:fld>
            <a:endParaRPr lang="en-US" dirty="0"/>
          </a:p>
        </p:txBody>
      </p:sp>
    </p:spTree>
    <p:extLst>
      <p:ext uri="{BB962C8B-B14F-4D97-AF65-F5344CB8AC3E}">
        <p14:creationId xmlns:p14="http://schemas.microsoft.com/office/powerpoint/2010/main" val="8958635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4C269693-4B73-3F4B-BE08-27CE2957F7EB}" type="datetime1">
              <a:rPr lang="en-US" smtClean="0"/>
              <a:pPr/>
              <a:t>7/23/2017</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r>
              <a:rPr lang="en-US" smtClean="0"/>
              <a:t>Go to ”Insert (View) | Header and Footer" to add your organization, sponsor, meeting name here; then, click "Apply to All"</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BB1A7F71-A600-874B-8C52-75C3F91F2DFD}" type="slidenum">
              <a:rPr lang="en-US" smtClean="0"/>
              <a:pPr/>
              <a:t>‹#›</a:t>
            </a:fld>
            <a:endParaRPr lang="en-US"/>
          </a:p>
        </p:txBody>
      </p:sp>
    </p:spTree>
    <p:extLst>
      <p:ext uri="{BB962C8B-B14F-4D97-AF65-F5344CB8AC3E}">
        <p14:creationId xmlns:p14="http://schemas.microsoft.com/office/powerpoint/2010/main" val="25999009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1</a:t>
            </a:fld>
            <a:endParaRPr lang="en-US"/>
          </a:p>
        </p:txBody>
      </p:sp>
    </p:spTree>
    <p:extLst>
      <p:ext uri="{BB962C8B-B14F-4D97-AF65-F5344CB8AC3E}">
        <p14:creationId xmlns:p14="http://schemas.microsoft.com/office/powerpoint/2010/main" val="3243819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18</a:t>
            </a:fld>
            <a:endParaRPr lang="en-US"/>
          </a:p>
        </p:txBody>
      </p:sp>
    </p:spTree>
    <p:extLst>
      <p:ext uri="{BB962C8B-B14F-4D97-AF65-F5344CB8AC3E}">
        <p14:creationId xmlns:p14="http://schemas.microsoft.com/office/powerpoint/2010/main" val="933558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20</a:t>
            </a:fld>
            <a:endParaRPr lang="en-US"/>
          </a:p>
        </p:txBody>
      </p:sp>
    </p:spTree>
    <p:extLst>
      <p:ext uri="{BB962C8B-B14F-4D97-AF65-F5344CB8AC3E}">
        <p14:creationId xmlns:p14="http://schemas.microsoft.com/office/powerpoint/2010/main" val="255494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34</a:t>
            </a:fld>
            <a:endParaRPr lang="en-US"/>
          </a:p>
        </p:txBody>
      </p:sp>
    </p:spTree>
    <p:extLst>
      <p:ext uri="{BB962C8B-B14F-4D97-AF65-F5344CB8AC3E}">
        <p14:creationId xmlns:p14="http://schemas.microsoft.com/office/powerpoint/2010/main" val="3340306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36</a:t>
            </a:fld>
            <a:endParaRPr lang="en-US"/>
          </a:p>
        </p:txBody>
      </p:sp>
    </p:spTree>
    <p:extLst>
      <p:ext uri="{BB962C8B-B14F-4D97-AF65-F5344CB8AC3E}">
        <p14:creationId xmlns:p14="http://schemas.microsoft.com/office/powerpoint/2010/main" val="829075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39</a:t>
            </a:fld>
            <a:endParaRPr lang="en-US"/>
          </a:p>
        </p:txBody>
      </p:sp>
    </p:spTree>
    <p:extLst>
      <p:ext uri="{BB962C8B-B14F-4D97-AF65-F5344CB8AC3E}">
        <p14:creationId xmlns:p14="http://schemas.microsoft.com/office/powerpoint/2010/main" val="2095648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44</a:t>
            </a:fld>
            <a:endParaRPr lang="en-US"/>
          </a:p>
        </p:txBody>
      </p:sp>
    </p:spTree>
    <p:extLst>
      <p:ext uri="{BB962C8B-B14F-4D97-AF65-F5344CB8AC3E}">
        <p14:creationId xmlns:p14="http://schemas.microsoft.com/office/powerpoint/2010/main" val="3692694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46</a:t>
            </a:fld>
            <a:endParaRPr lang="en-US"/>
          </a:p>
        </p:txBody>
      </p:sp>
    </p:spTree>
    <p:extLst>
      <p:ext uri="{BB962C8B-B14F-4D97-AF65-F5344CB8AC3E}">
        <p14:creationId xmlns:p14="http://schemas.microsoft.com/office/powerpoint/2010/main" val="1904421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49</a:t>
            </a:fld>
            <a:endParaRPr lang="en-US"/>
          </a:p>
        </p:txBody>
      </p:sp>
    </p:spTree>
    <p:extLst>
      <p:ext uri="{BB962C8B-B14F-4D97-AF65-F5344CB8AC3E}">
        <p14:creationId xmlns:p14="http://schemas.microsoft.com/office/powerpoint/2010/main" val="1642657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dirty="0"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11"/>
          </p:nvPr>
        </p:nvSpPr>
        <p:spPr/>
        <p:txBody>
          <a:bodyPr/>
          <a:lstStyle/>
          <a:p>
            <a:fld id="{BB1A7F71-A600-874B-8C52-75C3F91F2DFD}" type="slidenum">
              <a:rPr lang="en-US" smtClean="0"/>
              <a:pPr/>
              <a:t>52</a:t>
            </a:fld>
            <a:endParaRPr lang="en-US"/>
          </a:p>
        </p:txBody>
      </p:sp>
    </p:spTree>
    <p:extLst>
      <p:ext uri="{BB962C8B-B14F-4D97-AF65-F5344CB8AC3E}">
        <p14:creationId xmlns:p14="http://schemas.microsoft.com/office/powerpoint/2010/main" val="1911037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54</a:t>
            </a:fld>
            <a:endParaRPr lang="en-US"/>
          </a:p>
        </p:txBody>
      </p:sp>
    </p:spTree>
    <p:extLst>
      <p:ext uri="{BB962C8B-B14F-4D97-AF65-F5344CB8AC3E}">
        <p14:creationId xmlns:p14="http://schemas.microsoft.com/office/powerpoint/2010/main" val="337077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2</a:t>
            </a:fld>
            <a:endParaRPr lang="en-US"/>
          </a:p>
        </p:txBody>
      </p:sp>
    </p:spTree>
    <p:extLst>
      <p:ext uri="{BB962C8B-B14F-4D97-AF65-F5344CB8AC3E}">
        <p14:creationId xmlns:p14="http://schemas.microsoft.com/office/powerpoint/2010/main" val="3596567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56</a:t>
            </a:fld>
            <a:endParaRPr lang="en-US"/>
          </a:p>
        </p:txBody>
      </p:sp>
    </p:spTree>
    <p:extLst>
      <p:ext uri="{BB962C8B-B14F-4D97-AF65-F5344CB8AC3E}">
        <p14:creationId xmlns:p14="http://schemas.microsoft.com/office/powerpoint/2010/main" val="780999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57</a:t>
            </a:fld>
            <a:endParaRPr lang="en-US"/>
          </a:p>
        </p:txBody>
      </p:sp>
    </p:spTree>
    <p:extLst>
      <p:ext uri="{BB962C8B-B14F-4D97-AF65-F5344CB8AC3E}">
        <p14:creationId xmlns:p14="http://schemas.microsoft.com/office/powerpoint/2010/main" val="44324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58</a:t>
            </a:fld>
            <a:endParaRPr lang="en-US"/>
          </a:p>
        </p:txBody>
      </p:sp>
    </p:spTree>
    <p:extLst>
      <p:ext uri="{BB962C8B-B14F-4D97-AF65-F5344CB8AC3E}">
        <p14:creationId xmlns:p14="http://schemas.microsoft.com/office/powerpoint/2010/main" val="2558384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calculation is done using </a:t>
            </a:r>
            <a:r>
              <a:rPr lang="en-AU" dirty="0" err="1" smtClean="0"/>
              <a:t>Nf</a:t>
            </a:r>
            <a:r>
              <a:rPr lang="en-AU" dirty="0" smtClean="0"/>
              <a:t> = 2 + 1 </a:t>
            </a:r>
            <a:r>
              <a:rPr lang="en-AU" dirty="0" err="1" smtClean="0"/>
              <a:t>flavors</a:t>
            </a:r>
            <a:r>
              <a:rPr lang="en-AU" dirty="0" smtClean="0"/>
              <a:t> of dynamical (clover) fermions on lattices of different volumes and pion masses down to 222 MeV. Significant SU(3) </a:t>
            </a:r>
            <a:r>
              <a:rPr lang="en-AU" dirty="0" err="1" smtClean="0"/>
              <a:t>flavor</a:t>
            </a:r>
            <a:r>
              <a:rPr lang="en-AU" dirty="0" smtClean="0"/>
              <a:t> symmetry violation effects in the shape of the distribution amplitudes are observed.</a:t>
            </a:r>
            <a:endParaRPr lang="en-GB"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61</a:t>
            </a:fld>
            <a:endParaRPr lang="en-US"/>
          </a:p>
        </p:txBody>
      </p:sp>
    </p:spTree>
    <p:extLst>
      <p:ext uri="{BB962C8B-B14F-4D97-AF65-F5344CB8AC3E}">
        <p14:creationId xmlns:p14="http://schemas.microsoft.com/office/powerpoint/2010/main" val="3667116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71</a:t>
            </a:fld>
            <a:endParaRPr lang="en-US"/>
          </a:p>
        </p:txBody>
      </p:sp>
    </p:spTree>
    <p:extLst>
      <p:ext uri="{BB962C8B-B14F-4D97-AF65-F5344CB8AC3E}">
        <p14:creationId xmlns:p14="http://schemas.microsoft.com/office/powerpoint/2010/main" val="1024879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72</a:t>
            </a:fld>
            <a:endParaRPr lang="en-US"/>
          </a:p>
        </p:txBody>
      </p:sp>
    </p:spTree>
    <p:extLst>
      <p:ext uri="{BB962C8B-B14F-4D97-AF65-F5344CB8AC3E}">
        <p14:creationId xmlns:p14="http://schemas.microsoft.com/office/powerpoint/2010/main" val="2541448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73</a:t>
            </a:fld>
            <a:endParaRPr lang="en-US"/>
          </a:p>
        </p:txBody>
      </p:sp>
    </p:spTree>
    <p:extLst>
      <p:ext uri="{BB962C8B-B14F-4D97-AF65-F5344CB8AC3E}">
        <p14:creationId xmlns:p14="http://schemas.microsoft.com/office/powerpoint/2010/main" val="3341034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75</a:t>
            </a:fld>
            <a:endParaRPr lang="en-US"/>
          </a:p>
        </p:txBody>
      </p:sp>
    </p:spTree>
    <p:extLst>
      <p:ext uri="{BB962C8B-B14F-4D97-AF65-F5344CB8AC3E}">
        <p14:creationId xmlns:p14="http://schemas.microsoft.com/office/powerpoint/2010/main" val="3260160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76</a:t>
            </a:fld>
            <a:endParaRPr lang="en-US"/>
          </a:p>
        </p:txBody>
      </p:sp>
    </p:spTree>
    <p:extLst>
      <p:ext uri="{BB962C8B-B14F-4D97-AF65-F5344CB8AC3E}">
        <p14:creationId xmlns:p14="http://schemas.microsoft.com/office/powerpoint/2010/main" val="3909136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81</a:t>
            </a:fld>
            <a:endParaRPr lang="en-US"/>
          </a:p>
        </p:txBody>
      </p:sp>
    </p:spTree>
    <p:extLst>
      <p:ext uri="{BB962C8B-B14F-4D97-AF65-F5344CB8AC3E}">
        <p14:creationId xmlns:p14="http://schemas.microsoft.com/office/powerpoint/2010/main" val="2632511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3</a:t>
            </a:fld>
            <a:endParaRPr lang="en-US"/>
          </a:p>
        </p:txBody>
      </p:sp>
    </p:spTree>
    <p:extLst>
      <p:ext uri="{BB962C8B-B14F-4D97-AF65-F5344CB8AC3E}">
        <p14:creationId xmlns:p14="http://schemas.microsoft.com/office/powerpoint/2010/main" val="999631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82</a:t>
            </a:fld>
            <a:endParaRPr lang="en-US"/>
          </a:p>
        </p:txBody>
      </p:sp>
    </p:spTree>
    <p:extLst>
      <p:ext uri="{BB962C8B-B14F-4D97-AF65-F5344CB8AC3E}">
        <p14:creationId xmlns:p14="http://schemas.microsoft.com/office/powerpoint/2010/main" val="87288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4</a:t>
            </a:fld>
            <a:endParaRPr lang="en-US"/>
          </a:p>
        </p:txBody>
      </p:sp>
    </p:spTree>
    <p:extLst>
      <p:ext uri="{BB962C8B-B14F-4D97-AF65-F5344CB8AC3E}">
        <p14:creationId xmlns:p14="http://schemas.microsoft.com/office/powerpoint/2010/main" val="3966764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6</a:t>
            </a:fld>
            <a:endParaRPr lang="en-US"/>
          </a:p>
        </p:txBody>
      </p:sp>
    </p:spTree>
    <p:extLst>
      <p:ext uri="{BB962C8B-B14F-4D97-AF65-F5344CB8AC3E}">
        <p14:creationId xmlns:p14="http://schemas.microsoft.com/office/powerpoint/2010/main" val="180977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7</a:t>
            </a:fld>
            <a:endParaRPr lang="en-US"/>
          </a:p>
        </p:txBody>
      </p:sp>
    </p:spTree>
    <p:extLst>
      <p:ext uri="{BB962C8B-B14F-4D97-AF65-F5344CB8AC3E}">
        <p14:creationId xmlns:p14="http://schemas.microsoft.com/office/powerpoint/2010/main" val="370379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Alpha -&gt; alpha(zeta)</a:t>
            </a:r>
            <a:r>
              <a:rPr lang="en-GB" baseline="0" dirty="0" smtClean="0"/>
              <a:t> seems to be enough to generate M(zeta), which is large for zeta small.</a:t>
            </a:r>
            <a:endParaRPr lang="en-GB"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9</a:t>
            </a:fld>
            <a:endParaRPr lang="en-US"/>
          </a:p>
        </p:txBody>
      </p:sp>
    </p:spTree>
    <p:extLst>
      <p:ext uri="{BB962C8B-B14F-4D97-AF65-F5344CB8AC3E}">
        <p14:creationId xmlns:p14="http://schemas.microsoft.com/office/powerpoint/2010/main" val="397704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14</a:t>
            </a:fld>
            <a:endParaRPr lang="en-US"/>
          </a:p>
        </p:txBody>
      </p:sp>
    </p:spTree>
    <p:extLst>
      <p:ext uri="{BB962C8B-B14F-4D97-AF65-F5344CB8AC3E}">
        <p14:creationId xmlns:p14="http://schemas.microsoft.com/office/powerpoint/2010/main" val="1609310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16</a:t>
            </a:fld>
            <a:endParaRPr lang="en-US"/>
          </a:p>
        </p:txBody>
      </p:sp>
    </p:spTree>
    <p:extLst>
      <p:ext uri="{BB962C8B-B14F-4D97-AF65-F5344CB8AC3E}">
        <p14:creationId xmlns:p14="http://schemas.microsoft.com/office/powerpoint/2010/main" val="1027597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85838" y="1671638"/>
            <a:ext cx="7696200" cy="1069975"/>
          </a:xfrm>
        </p:spPr>
        <p:txBody>
          <a:bodyPr/>
          <a:lstStyle>
            <a:lvl1pPr>
              <a:defRPr sz="300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985838" y="3125788"/>
            <a:ext cx="6400800" cy="1752600"/>
          </a:xfrm>
        </p:spPr>
        <p:txBody>
          <a:bodyPr/>
          <a:lstStyle>
            <a:lvl1pPr marL="0" indent="0">
              <a:buFont typeface="Wingdings" pitchFamily="2" charset="2"/>
              <a:buNone/>
              <a:defRPr/>
            </a:lvl1pPr>
          </a:lstStyle>
          <a:p>
            <a:r>
              <a:rPr lang="en-US" smtClean="0"/>
              <a:t>Click to edit Master subtitle style</a:t>
            </a:r>
            <a:endParaRPr lang="en-US" dirty="0"/>
          </a:p>
        </p:txBody>
      </p:sp>
      <p:pic>
        <p:nvPicPr>
          <p:cNvPr id="3079" name="Picture 7" descr="title header_Blue_646.jpg"/>
          <p:cNvPicPr>
            <a:picLocks noChangeAspect="1"/>
          </p:cNvPicPr>
          <p:nvPr/>
        </p:nvPicPr>
        <p:blipFill>
          <a:blip r:embed="rId2" cstate="print"/>
          <a:srcRect/>
          <a:stretch>
            <a:fillRect/>
          </a:stretch>
        </p:blipFill>
        <p:spPr bwMode="auto">
          <a:xfrm>
            <a:off x="0" y="0"/>
            <a:ext cx="9144000" cy="1106488"/>
          </a:xfrm>
          <a:prstGeom prst="rect">
            <a:avLst/>
          </a:prstGeom>
          <a:noFill/>
          <a:ln w="9525">
            <a:noFill/>
            <a:miter lim="800000"/>
            <a:headEnd/>
            <a:tailEnd/>
          </a:ln>
        </p:spPr>
      </p:pic>
      <p:pic>
        <p:nvPicPr>
          <p:cNvPr id="3080" name="Picture 7" descr="doe_black.jpg"/>
          <p:cNvPicPr>
            <a:picLocks noChangeAspect="1"/>
          </p:cNvPicPr>
          <p:nvPr/>
        </p:nvPicPr>
        <p:blipFill>
          <a:blip r:embed="rId3" cstate="print"/>
          <a:srcRect/>
          <a:stretch>
            <a:fillRect/>
          </a:stretch>
        </p:blipFill>
        <p:spPr bwMode="auto">
          <a:xfrm>
            <a:off x="7954963" y="6456363"/>
            <a:ext cx="960437" cy="231775"/>
          </a:xfrm>
          <a:prstGeom prst="rect">
            <a:avLst/>
          </a:prstGeom>
          <a:noFill/>
          <a:ln w="9525">
            <a:noFill/>
            <a:miter lim="800000"/>
            <a:headEnd/>
            <a:tailEnd/>
          </a:ln>
        </p:spPr>
      </p:pic>
      <p:pic>
        <p:nvPicPr>
          <p:cNvPr id="3081" name="Picture 8" descr="title footer_Blue_646.jpg"/>
          <p:cNvPicPr>
            <a:picLocks noChangeAspect="1"/>
          </p:cNvPicPr>
          <p:nvPr/>
        </p:nvPicPr>
        <p:blipFill>
          <a:blip r:embed="rId4" cstate="print"/>
          <a:srcRect/>
          <a:stretch>
            <a:fillRect/>
          </a:stretch>
        </p:blipFill>
        <p:spPr bwMode="auto">
          <a:xfrm>
            <a:off x="0" y="6794500"/>
            <a:ext cx="9144000" cy="635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24-29 July 2017, U. Nanjing: 9th Workshop on Hadron physics in China (76p)</a:t>
            </a:r>
            <a:endParaRPr lang="en-US"/>
          </a:p>
        </p:txBody>
      </p:sp>
      <p:sp>
        <p:nvSpPr>
          <p:cNvPr id="5" name="Footer Placeholder 4"/>
          <p:cNvSpPr>
            <a:spLocks noGrp="1"/>
          </p:cNvSpPr>
          <p:nvPr>
            <p:ph type="ftr" sz="quarter" idx="11"/>
          </p:nvPr>
        </p:nvSpPr>
        <p:spPr/>
        <p:txBody>
          <a:bodyPr/>
          <a:lstStyle>
            <a:lvl1pPr>
              <a:defRPr/>
            </a:lvl1pPr>
          </a:lstStyle>
          <a:p>
            <a:r>
              <a:rPr lang="en-AU" smtClean="0"/>
              <a:t>Craig Roberts. Strong QCD: Atlas for the Standard Model</a:t>
            </a:r>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24-29 July 2017, U. Nanjing: 9th Workshop on Hadron physics in China (76p)</a:t>
            </a:r>
            <a:endParaRPr lang="en-US"/>
          </a:p>
        </p:txBody>
      </p:sp>
      <p:sp>
        <p:nvSpPr>
          <p:cNvPr id="5" name="Footer Placeholder 4"/>
          <p:cNvSpPr>
            <a:spLocks noGrp="1"/>
          </p:cNvSpPr>
          <p:nvPr>
            <p:ph type="ftr" sz="quarter" idx="11"/>
          </p:nvPr>
        </p:nvSpPr>
        <p:spPr/>
        <p:txBody>
          <a:bodyPr/>
          <a:lstStyle>
            <a:lvl1pPr>
              <a:defRPr/>
            </a:lvl1pPr>
          </a:lstStyle>
          <a:p>
            <a:r>
              <a:rPr lang="en-AU" smtClean="0"/>
              <a:t>Craig Roberts. Strong QCD: Atlas for the Standard Model</a:t>
            </a:r>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Ø"/>
              <a:defRPr sz="2200">
                <a:solidFill>
                  <a:schemeClr val="tx2">
                    <a:lumMod val="75000"/>
                  </a:schemeClr>
                </a:solidFill>
              </a:defRPr>
            </a:lvl1pPr>
            <a:lvl2pPr>
              <a:defRPr sz="2000">
                <a:solidFill>
                  <a:schemeClr val="tx2">
                    <a:lumMod val="75000"/>
                  </a:schemeClr>
                </a:solidFill>
              </a:defRPr>
            </a:lvl2pPr>
            <a:lvl3pPr>
              <a:defRPr sz="16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724400" y="6477000"/>
            <a:ext cx="4343400" cy="304800"/>
          </a:xfrm>
        </p:spPr>
        <p:txBody>
          <a:bodyPr/>
          <a:lstStyle>
            <a:lvl1pPr>
              <a:defRPr>
                <a:solidFill>
                  <a:schemeClr val="accent1">
                    <a:lumMod val="50000"/>
                  </a:schemeClr>
                </a:solidFill>
              </a:defRPr>
            </a:lvl1p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lvl1pPr>
              <a:defRPr i="1">
                <a:solidFill>
                  <a:schemeClr val="accent1">
                    <a:lumMod val="50000"/>
                  </a:schemeClr>
                </a:solidFill>
              </a:defRPr>
            </a:lvl1p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lstStyle>
            <a:lvl1pPr algn="l">
              <a:defRPr sz="3000" b="1" cap="none" baseline="0"/>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495800" y="6477000"/>
            <a:ext cx="4114800" cy="381000"/>
          </a:xfrm>
        </p:spPr>
        <p:txBody>
          <a:bodyPr/>
          <a:lstStyle>
            <a:lvl1pPr>
              <a:defRPr/>
            </a:lvl1p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lvl1pPr>
              <a:defRPr/>
            </a:lvl1pPr>
          </a:lstStyle>
          <a:p>
            <a:r>
              <a:rPr lang="en-AU" smtClean="0"/>
              <a:t>Craig Roberts. Strong QCD: Atlas for the Standard Model</a:t>
            </a:r>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600"/>
            </a:lvl2pPr>
            <a:lvl3pPr>
              <a:defRPr sz="1400"/>
            </a:lvl3pPr>
            <a:lvl4pPr>
              <a:defRPr sz="1400"/>
            </a:lvl4pPr>
            <a:lvl5pPr>
              <a:defRPr sz="1400" u="none"/>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en-US" smtClean="0"/>
              <a:t>24-29 July 2017, U. Nanjing: 9th Workshop on Hadron physics in China (76p)</a:t>
            </a:r>
            <a:endParaRPr lang="en-US"/>
          </a:p>
        </p:txBody>
      </p:sp>
      <p:sp>
        <p:nvSpPr>
          <p:cNvPr id="6" name="Footer Placeholder 5"/>
          <p:cNvSpPr>
            <a:spLocks noGrp="1"/>
          </p:cNvSpPr>
          <p:nvPr>
            <p:ph type="ftr" sz="quarter" idx="11"/>
          </p:nvPr>
        </p:nvSpPr>
        <p:spPr/>
        <p:txBody>
          <a:bodyPr/>
          <a:lstStyle>
            <a:lvl1pPr>
              <a:defRPr/>
            </a:lvl1pPr>
          </a:lstStyle>
          <a:p>
            <a:r>
              <a:rPr lang="en-AU" smtClean="0"/>
              <a:t>Craig Roberts. Strong QCD: Atlas for the Standard Model</a:t>
            </a:r>
            <a:endParaRPr lang="en-US"/>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r>
              <a:rPr lang="en-US" smtClean="0"/>
              <a:t>24-29 July 2017, U. Nanjing: 9th Workshop on Hadron physics in China (76p)</a:t>
            </a:r>
            <a:endParaRPr lang="en-US"/>
          </a:p>
        </p:txBody>
      </p:sp>
      <p:sp>
        <p:nvSpPr>
          <p:cNvPr id="8" name="Footer Placeholder 7"/>
          <p:cNvSpPr>
            <a:spLocks noGrp="1"/>
          </p:cNvSpPr>
          <p:nvPr>
            <p:ph type="ftr" sz="quarter" idx="11"/>
          </p:nvPr>
        </p:nvSpPr>
        <p:spPr/>
        <p:txBody>
          <a:bodyPr/>
          <a:lstStyle>
            <a:lvl1pPr>
              <a:defRPr/>
            </a:lvl1pPr>
          </a:lstStyle>
          <a:p>
            <a:r>
              <a:rPr lang="en-AU" smtClean="0"/>
              <a:t>Craig Roberts. Strong QCD: Atlas for the Standard Model</a:t>
            </a:r>
            <a:endParaRPr lang="en-US"/>
          </a:p>
        </p:txBody>
      </p:sp>
      <p:sp>
        <p:nvSpPr>
          <p:cNvPr id="9" name="Slide Number Placeholder 8"/>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i="1">
                <a:solidFill>
                  <a:schemeClr val="tx2">
                    <a:lumMod val="75000"/>
                  </a:schemeClr>
                </a:solidFill>
              </a:defRPr>
            </a:lvl1pPr>
          </a:lstStyle>
          <a:p>
            <a:r>
              <a:rPr lang="en-US" smtClean="0"/>
              <a:t>24-29 July 2017, U. Nanjing: 9th Workshop on Hadron physics in China (76p)</a:t>
            </a:r>
            <a:endParaRPr lang="en-US" dirty="0"/>
          </a:p>
        </p:txBody>
      </p:sp>
      <p:sp>
        <p:nvSpPr>
          <p:cNvPr id="4" name="Footer Placeholder 3"/>
          <p:cNvSpPr>
            <a:spLocks noGrp="1"/>
          </p:cNvSpPr>
          <p:nvPr>
            <p:ph type="ftr" sz="quarter" idx="11"/>
          </p:nvPr>
        </p:nvSpPr>
        <p:spPr/>
        <p:txBody>
          <a:bodyPr/>
          <a:lstStyle>
            <a:lvl1pPr>
              <a:defRPr i="1">
                <a:solidFill>
                  <a:schemeClr val="tx2">
                    <a:lumMod val="75000"/>
                  </a:schemeClr>
                </a:solidFill>
              </a:defRPr>
            </a:lvl1pPr>
          </a:lstStyle>
          <a:p>
            <a:r>
              <a:rPr lang="en-AU" smtClean="0"/>
              <a:t>Craig Roberts. Strong QCD: Atlas for the Standard Model</a:t>
            </a:r>
            <a:endParaRPr lang="en-US" dirty="0"/>
          </a:p>
        </p:txBody>
      </p:sp>
      <p:sp>
        <p:nvSpPr>
          <p:cNvPr id="5" name="Slide Number Placeholder 4"/>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24-29 July 2017, U. Nanjing: 9th Workshop on Hadron physics in China (76p)</a:t>
            </a:r>
            <a:endParaRPr lang="en-US"/>
          </a:p>
        </p:txBody>
      </p:sp>
      <p:sp>
        <p:nvSpPr>
          <p:cNvPr id="3" name="Footer Placeholder 2"/>
          <p:cNvSpPr>
            <a:spLocks noGrp="1"/>
          </p:cNvSpPr>
          <p:nvPr>
            <p:ph type="ftr" sz="quarter" idx="11"/>
          </p:nvPr>
        </p:nvSpPr>
        <p:spPr/>
        <p:txBody>
          <a:bodyPr/>
          <a:lstStyle>
            <a:lvl1pPr>
              <a:defRPr/>
            </a:lvl1pPr>
          </a:lstStyle>
          <a:p>
            <a:r>
              <a:rPr lang="en-AU" smtClean="0"/>
              <a:t>Craig Roberts. Strong QCD: Atlas for the Standard Model</a:t>
            </a:r>
            <a:endParaRPr lang="en-US"/>
          </a:p>
        </p:txBody>
      </p:sp>
      <p:sp>
        <p:nvSpPr>
          <p:cNvPr id="4" name="Slide Number Placeholder 3"/>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nchor="t"/>
          <a:lstStyle>
            <a:lvl1pPr algn="l">
              <a:defRPr sz="26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1"/>
            <a:ext cx="3008313"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24-29 July 2017, U. Nanjing: 9th Workshop on Hadron physics in China (76p)</a:t>
            </a:r>
            <a:endParaRPr lang="en-US"/>
          </a:p>
        </p:txBody>
      </p:sp>
      <p:sp>
        <p:nvSpPr>
          <p:cNvPr id="6" name="Footer Placeholder 5"/>
          <p:cNvSpPr>
            <a:spLocks noGrp="1"/>
          </p:cNvSpPr>
          <p:nvPr>
            <p:ph type="ftr" sz="quarter" idx="11"/>
          </p:nvPr>
        </p:nvSpPr>
        <p:spPr/>
        <p:txBody>
          <a:bodyPr/>
          <a:lstStyle>
            <a:lvl1pPr>
              <a:defRPr/>
            </a:lvl1pPr>
          </a:lstStyle>
          <a:p>
            <a:r>
              <a:rPr lang="en-AU" smtClean="0"/>
              <a:t>Craig Roberts. Strong QCD: Atlas for the Standard Model</a:t>
            </a:r>
            <a:endParaRPr lang="en-US"/>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24-29 July 2017, U. Nanjing: 9th Workshop on Hadron physics in China (76p)</a:t>
            </a:r>
            <a:endParaRPr lang="en-US"/>
          </a:p>
        </p:txBody>
      </p:sp>
      <p:sp>
        <p:nvSpPr>
          <p:cNvPr id="6" name="Footer Placeholder 5"/>
          <p:cNvSpPr>
            <a:spLocks noGrp="1"/>
          </p:cNvSpPr>
          <p:nvPr>
            <p:ph type="ftr" sz="quarter" idx="11"/>
          </p:nvPr>
        </p:nvSpPr>
        <p:spPr/>
        <p:txBody>
          <a:bodyPr/>
          <a:lstStyle>
            <a:lvl1pPr>
              <a:defRPr/>
            </a:lvl1pPr>
          </a:lstStyle>
          <a:p>
            <a:r>
              <a:rPr lang="en-AU" smtClean="0"/>
              <a:t>Craig Roberts. Strong QCD: Atlas for the Standard Model</a:t>
            </a:r>
            <a:endParaRPr lang="en-US"/>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5" descr="slide footer_blue_646.jpg"/>
          <p:cNvPicPr>
            <a:picLocks noChangeAspect="1"/>
          </p:cNvPicPr>
          <p:nvPr/>
        </p:nvPicPr>
        <p:blipFill>
          <a:blip r:embed="rId13" cstate="print"/>
          <a:srcRect/>
          <a:stretch>
            <a:fillRect/>
          </a:stretch>
        </p:blipFill>
        <p:spPr bwMode="auto">
          <a:xfrm>
            <a:off x="0" y="6324600"/>
            <a:ext cx="9144000" cy="530225"/>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611687" y="6505575"/>
            <a:ext cx="419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i="1">
                <a:solidFill>
                  <a:schemeClr val="tx2">
                    <a:lumMod val="75000"/>
                  </a:schemeClr>
                </a:solidFill>
              </a:defRPr>
            </a:lvl1pPr>
          </a:lstStyle>
          <a:p>
            <a:r>
              <a:rPr lang="en-US" smtClean="0"/>
              <a:t>24-29 July 2017, U. Nanjing: 9th Workshop on Hadron physics in China (76p)</a:t>
            </a:r>
            <a:endParaRPr lang="en-US" dirty="0"/>
          </a:p>
        </p:txBody>
      </p:sp>
      <p:sp>
        <p:nvSpPr>
          <p:cNvPr id="1029" name="Rectangle 5"/>
          <p:cNvSpPr>
            <a:spLocks noGrp="1" noChangeArrowheads="1"/>
          </p:cNvSpPr>
          <p:nvPr>
            <p:ph type="ftr" sz="quarter" idx="3"/>
          </p:nvPr>
        </p:nvSpPr>
        <p:spPr bwMode="auto">
          <a:xfrm>
            <a:off x="657225" y="6307138"/>
            <a:ext cx="594201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i="1">
                <a:solidFill>
                  <a:schemeClr val="tx2">
                    <a:lumMod val="75000"/>
                  </a:schemeClr>
                </a:solidFill>
              </a:defRPr>
            </a:lvl1pPr>
          </a:lstStyle>
          <a:p>
            <a:r>
              <a:rPr lang="en-AU" smtClean="0"/>
              <a:t>Craig Roberts. Strong QCD: Atlas for the Standard Model</a:t>
            </a:r>
            <a:endParaRPr lang="en-US" dirty="0"/>
          </a:p>
        </p:txBody>
      </p:sp>
      <p:sp>
        <p:nvSpPr>
          <p:cNvPr id="1030" name="Rectangle 6"/>
          <p:cNvSpPr>
            <a:spLocks noGrp="1" noChangeArrowheads="1"/>
          </p:cNvSpPr>
          <p:nvPr>
            <p:ph type="sldNum" sz="quarter" idx="4"/>
          </p:nvPr>
        </p:nvSpPr>
        <p:spPr bwMode="auto">
          <a:xfrm>
            <a:off x="8610600" y="6489700"/>
            <a:ext cx="38417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fld id="{87034D8C-3CB4-402A-BC46-2AB14C0FE90A}" type="slidenum">
              <a:rPr lang="en-US" smtClean="0"/>
              <a:pPr/>
              <a:t>‹#›</a:t>
            </a:fld>
            <a:endParaRPr lang="en-US"/>
          </a:p>
        </p:txBody>
      </p:sp>
      <p:pic>
        <p:nvPicPr>
          <p:cNvPr id="1031" name="Picture 7" descr="slide header_646.jpg"/>
          <p:cNvPicPr>
            <a:picLocks noChangeAspect="1"/>
          </p:cNvPicPr>
          <p:nvPr/>
        </p:nvPicPr>
        <p:blipFill>
          <a:blip r:embed="rId14" cstate="print"/>
          <a:srcRect/>
          <a:stretch>
            <a:fillRect/>
          </a:stretch>
        </p:blipFill>
        <p:spPr bwMode="auto">
          <a:xfrm>
            <a:off x="0" y="0"/>
            <a:ext cx="9144000" cy="155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inspirebeta.net/record/921792?ln=en" TargetMode="External"/><Relationship Id="rId3" Type="http://schemas.openxmlformats.org/officeDocument/2006/relationships/notesSlide" Target="../notesSlides/notesSlide11.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7.png"/><Relationship Id="rId5" Type="http://schemas.openxmlformats.org/officeDocument/2006/relationships/image" Target="../media/image26.jpeg"/><Relationship Id="rId10" Type="http://schemas.openxmlformats.org/officeDocument/2006/relationships/hyperlink" Target="http://inspirehep.net/record/1334528?ln=en" TargetMode="External"/><Relationship Id="rId4" Type="http://schemas.openxmlformats.org/officeDocument/2006/relationships/image" Target="../media/image25.gif"/><Relationship Id="rId9" Type="http://schemas.openxmlformats.org/officeDocument/2006/relationships/hyperlink" Target="http://link.aps.org/doi/10.1103/PhysRevC.84.04220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inspirehep.net/record/1504060?ln=en"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hyperlink" Target="http://inspirehep.net/record/1504060?ln=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inspirebeta.net/record/445150?ln=en" TargetMode="External"/><Relationship Id="rId5" Type="http://schemas.openxmlformats.org/officeDocument/2006/relationships/image" Target="../media/image45.jpe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0.jpg"/></Relationships>
</file>

<file path=ppt/slides/_rels/slide4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prl.aps.org/abstract/PRL/v110/i13/e132001" TargetMode="External"/><Relationship Id="rId4" Type="http://schemas.openxmlformats.org/officeDocument/2006/relationships/hyperlink" Target="http://inspirehep.net/record/1209281?ln=e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inspirehep.net/record/1209281?ln=en" TargetMode="Externa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8.gif"/><Relationship Id="rId5" Type="http://schemas.openxmlformats.org/officeDocument/2006/relationships/image" Target="../media/image41.jpeg"/><Relationship Id="rId4" Type="http://schemas.openxmlformats.org/officeDocument/2006/relationships/hyperlink" Target="http://prl.aps.org/abstract/PRL/v110/i13/e132001"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inspirebeta.net/record/262672?ln=en" TargetMode="External"/><Relationship Id="rId4" Type="http://schemas.openxmlformats.org/officeDocument/2006/relationships/image" Target="../media/image28.jpeg"/></Relationships>
</file>

<file path=ppt/slides/_rels/slide55.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inspirehep.net/record/1361913?ln=e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dx.doi.org/10.1103/PhysRevLett.115.171801"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dx.doi.org/10.1103/PhysRevLett.115.171801" TargetMode="External"/><Relationship Id="rId5" Type="http://schemas.openxmlformats.org/officeDocument/2006/relationships/hyperlink" Target="http://inspirehep.net/record/1361913?ln=en" TargetMode="External"/><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dx.doi.org/10.1103/PhysRevLett.115.171801" TargetMode="External"/><Relationship Id="rId5" Type="http://schemas.openxmlformats.org/officeDocument/2006/relationships/hyperlink" Target="http://inspirehep.net/record/1361913?ln=en" TargetMode="External"/><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inspirehep.net/record/1469078?ln=en"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6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inspirehep.net/record/1408521?ln=en" TargetMode="External"/><Relationship Id="rId4" Type="http://schemas.openxmlformats.org/officeDocument/2006/relationships/hyperlink" Target="http://inspirehep.net/record/1286164?ln=en"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dx.doi.org/10.1016/j.physletb.2014.08.009" TargetMode="External"/><Relationship Id="rId2" Type="http://schemas.openxmlformats.org/officeDocument/2006/relationships/hyperlink" Target="http://inspirehep.net/record/1301857?ln=en" TargetMode="External"/><Relationship Id="rId1" Type="http://schemas.openxmlformats.org/officeDocument/2006/relationships/slideLayout" Target="../slideLayouts/slideLayout2.xml"/><Relationship Id="rId6" Type="http://schemas.openxmlformats.org/officeDocument/2006/relationships/image" Target="../media/image63.jpg"/><Relationship Id="rId5" Type="http://schemas.openxmlformats.org/officeDocument/2006/relationships/hyperlink" Target="http://dx.doi.org/10.1103/PhysRevD.93.074021" TargetMode="External"/><Relationship Id="rId4" Type="http://schemas.openxmlformats.org/officeDocument/2006/relationships/hyperlink" Target="http://inspirehep.net/record/1419649?ln=en"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hyperlink" Target="http://dx.doi.org/10.1103/PhysRevD.93.074021" TargetMode="External"/><Relationship Id="rId2" Type="http://schemas.openxmlformats.org/officeDocument/2006/relationships/image" Target="../media/image64.jpg"/><Relationship Id="rId1" Type="http://schemas.openxmlformats.org/officeDocument/2006/relationships/slideLayout" Target="../slideLayouts/slideLayout2.xml"/><Relationship Id="rId6" Type="http://schemas.openxmlformats.org/officeDocument/2006/relationships/hyperlink" Target="http://inspirehep.net/record/1419649?ln=en" TargetMode="External"/><Relationship Id="rId5" Type="http://schemas.openxmlformats.org/officeDocument/2006/relationships/hyperlink" Target="http://dx.doi.org/10.1016/j.physletb.2014.08.009" TargetMode="External"/><Relationship Id="rId4" Type="http://schemas.openxmlformats.org/officeDocument/2006/relationships/hyperlink" Target="http://inspirehep.net/record/1301857?ln=en"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2.xml"/><Relationship Id="rId4" Type="http://schemas.openxmlformats.org/officeDocument/2006/relationships/image" Target="../media/image70.jpg"/></Relationships>
</file>

<file path=ppt/slides/_rels/slide7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dx.doi.org/10.1103/PhysRevD.93.074021" TargetMode="External"/><Relationship Id="rId5" Type="http://schemas.openxmlformats.org/officeDocument/2006/relationships/hyperlink" Target="http://inspirehep.net/record/1419649?ln=en" TargetMode="External"/><Relationship Id="rId4" Type="http://schemas.openxmlformats.org/officeDocument/2006/relationships/image" Target="../media/image71.jpeg"/></Relationships>
</file>

<file path=ppt/slides/_rels/slide72.xml.rels><?xml version="1.0" encoding="UTF-8" standalone="yes"?>
<Relationships xmlns="http://schemas.openxmlformats.org/package/2006/relationships"><Relationship Id="rId3" Type="http://schemas.openxmlformats.org/officeDocument/2006/relationships/hyperlink" Target="http://inspirehep.net/record/1419649?ln=e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dx.doi.org/10.1103/PhysRevD.93.074021"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dx.doi.org/10.1103/PhysRevD.93.074021" TargetMode="External"/><Relationship Id="rId4" Type="http://schemas.openxmlformats.org/officeDocument/2006/relationships/hyperlink" Target="http://inspirehep.net/record/1419649?ln=en"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slide" Target="slide86.xml"/><Relationship Id="rId2" Type="http://schemas.openxmlformats.org/officeDocument/2006/relationships/slide" Target="slide48.xml"/><Relationship Id="rId1" Type="http://schemas.openxmlformats.org/officeDocument/2006/relationships/slideLayout" Target="../slideLayouts/slideLayout2.xml"/><Relationship Id="rId6" Type="http://schemas.openxmlformats.org/officeDocument/2006/relationships/slide" Target="slide64.xml"/><Relationship Id="rId5" Type="http://schemas.openxmlformats.org/officeDocument/2006/relationships/slide" Target="slide59.xml"/><Relationship Id="rId4" Type="http://schemas.openxmlformats.org/officeDocument/2006/relationships/slide" Target="slide5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0.jpg"/></Relationships>
</file>

<file path=ppt/slides/_rels/slide82.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87.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8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http://inspirehep.net/record/889604?ln=en" TargetMode="External"/><Relationship Id="rId2" Type="http://schemas.openxmlformats.org/officeDocument/2006/relationships/image" Target="../media/image81.jpg"/><Relationship Id="rId1" Type="http://schemas.openxmlformats.org/officeDocument/2006/relationships/slideLayout" Target="../slideLayouts/slideLayout2.xml"/><Relationship Id="rId4" Type="http://schemas.openxmlformats.org/officeDocument/2006/relationships/hyperlink" Target="http://inspirehep.net/record/1419649?ln=e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947" y="0"/>
            <a:ext cx="4288536" cy="6400800"/>
          </a:xfrm>
          <a:prstGeom prst="rect">
            <a:avLst/>
          </a:prstGeom>
        </p:spPr>
      </p:pic>
      <p:sp>
        <p:nvSpPr>
          <p:cNvPr id="14" name="Rectangle 13"/>
          <p:cNvSpPr/>
          <p:nvPr/>
        </p:nvSpPr>
        <p:spPr>
          <a:xfrm>
            <a:off x="0" y="1266885"/>
            <a:ext cx="5486400" cy="4524315"/>
          </a:xfrm>
          <a:prstGeom prst="rect">
            <a:avLst/>
          </a:prstGeom>
          <a:noFill/>
        </p:spPr>
        <p:txBody>
          <a:bodyPr wrap="square" lIns="91440" tIns="45720" rIns="91440" bIns="45720">
            <a:spAutoFit/>
          </a:bodyPr>
          <a:lstStyle/>
          <a:p>
            <a:pPr algn="ctr"/>
            <a:r>
              <a:rPr lang="en-GB" sz="7200" i="1" dirty="0" smtClean="0">
                <a:ln w="0"/>
                <a:solidFill>
                  <a:schemeClr val="accent1">
                    <a:lumMod val="50000"/>
                  </a:schemeClr>
                </a:solidFill>
                <a:effectLst>
                  <a:outerShdw blurRad="38100" dist="25400" dir="5400000" algn="ctr" rotWithShape="0">
                    <a:srgbClr val="6E747A">
                      <a:alpha val="43000"/>
                    </a:srgbClr>
                  </a:outerShdw>
                </a:effectLst>
              </a:rPr>
              <a:t>Strong QCD: Atlas for the Standard Model</a:t>
            </a:r>
            <a:endParaRPr lang="en-US" sz="5400" i="1" dirty="0" smtClean="0">
              <a:ln w="0"/>
              <a:solidFill>
                <a:schemeClr val="accent1">
                  <a:lumMod val="50000"/>
                </a:schemeClr>
              </a:solidFill>
              <a:effectLst>
                <a:outerShdw blurRad="38100" dist="25400" dir="5400000" algn="ctr" rotWithShape="0">
                  <a:srgbClr val="6E747A">
                    <a:alpha val="43000"/>
                  </a:srgbClr>
                </a:outerShdw>
              </a:effectLst>
            </a:endParaRPr>
          </a:p>
        </p:txBody>
      </p:sp>
      <p:sp>
        <p:nvSpPr>
          <p:cNvPr id="15" name="Title 14"/>
          <p:cNvSpPr>
            <a:spLocks noGrp="1"/>
          </p:cNvSpPr>
          <p:nvPr>
            <p:ph type="ctrTitle"/>
          </p:nvPr>
        </p:nvSpPr>
        <p:spPr>
          <a:xfrm>
            <a:off x="985838" y="1447800"/>
            <a:ext cx="7696200" cy="1069975"/>
          </a:xfrm>
        </p:spPr>
        <p:txBody>
          <a:bodyPr/>
          <a:lstStyle/>
          <a:p>
            <a:r>
              <a:rPr lang="en-US" dirty="0" smtClean="0"/>
              <a:t> </a:t>
            </a:r>
            <a:endParaRPr lang="en-US" dirty="0"/>
          </a:p>
        </p:txBody>
      </p:sp>
      <p:sp>
        <p:nvSpPr>
          <p:cNvPr id="2" name="Subtitle 1"/>
          <p:cNvSpPr>
            <a:spLocks noGrp="1"/>
          </p:cNvSpPr>
          <p:nvPr>
            <p:ph type="subTitle" idx="1"/>
          </p:nvPr>
        </p:nvSpPr>
        <p:spPr>
          <a:xfrm>
            <a:off x="985838" y="2895600"/>
            <a:ext cx="6400800" cy="1752600"/>
          </a:xfrm>
        </p:spPr>
        <p:txBody>
          <a:bodyPr/>
          <a:lstStyle/>
          <a:p>
            <a:endParaRPr lang="en-GB" dirty="0"/>
          </a:p>
        </p:txBody>
      </p:sp>
      <p:sp>
        <p:nvSpPr>
          <p:cNvPr id="9" name="Subtitle 7"/>
          <p:cNvSpPr txBox="1">
            <a:spLocks/>
          </p:cNvSpPr>
          <p:nvPr/>
        </p:nvSpPr>
        <p:spPr bwMode="auto">
          <a:xfrm>
            <a:off x="0" y="6324600"/>
            <a:ext cx="4724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sz="2800" kern="0" dirty="0" smtClean="0">
                <a:solidFill>
                  <a:schemeClr val="accent1">
                    <a:lumMod val="50000"/>
                  </a:schemeClr>
                </a:solidFill>
              </a:rPr>
              <a:t>Craig Roberts</a:t>
            </a:r>
            <a:endParaRPr lang="en-US" sz="2800" kern="0" dirty="0">
              <a:solidFill>
                <a:schemeClr val="accent1">
                  <a:lumMod val="50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4000" b="0" i="1" dirty="0" smtClean="0">
                <a:ln w="0"/>
                <a:solidFill>
                  <a:schemeClr val="tx2">
                    <a:lumMod val="75000"/>
                  </a:schemeClr>
                </a:solidFill>
                <a:effectLst>
                  <a:outerShdw blurRad="60007" dist="310007" dir="7680000" sy="30000" kx="1300200" algn="ctr" rotWithShape="0">
                    <a:prstClr val="black">
                      <a:alpha val="32000"/>
                    </a:prstClr>
                  </a:outerShdw>
                </a:effectLst>
              </a:rPr>
              <a:t>Whence?</a:t>
            </a:r>
            <a:endParaRPr lang="en-GB" sz="4000" b="0" i="1" dirty="0">
              <a:ln w="0"/>
              <a:solidFill>
                <a:schemeClr val="tx2">
                  <a:lumMod val="75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304800" y="1295400"/>
            <a:ext cx="8537575" cy="4983163"/>
          </a:xfrm>
        </p:spPr>
        <p:txBody>
          <a:bodyPr/>
          <a:lstStyle/>
          <a:p>
            <a:r>
              <a:rPr lang="en-GB" sz="2400" dirty="0" smtClean="0"/>
              <a:t>Classical chromodynamics … non-Abelian </a:t>
            </a:r>
            <a:r>
              <a:rPr lang="en-GB" sz="2400" dirty="0"/>
              <a:t>local gauge theory </a:t>
            </a:r>
            <a:endParaRPr lang="en-GB" sz="2400" dirty="0" smtClean="0"/>
          </a:p>
          <a:p>
            <a:r>
              <a:rPr lang="en-GB" sz="2400" dirty="0" smtClean="0"/>
              <a:t>Local gauge invariance; but there is no confinement without a mass-scale</a:t>
            </a:r>
          </a:p>
          <a:p>
            <a:pPr lvl="1"/>
            <a:r>
              <a:rPr lang="en-GB" dirty="0" smtClean="0"/>
              <a:t>Three quarks can still be colour-singlet</a:t>
            </a:r>
          </a:p>
          <a:p>
            <a:pPr lvl="1"/>
            <a:r>
              <a:rPr lang="en-GB" dirty="0" smtClean="0"/>
              <a:t>Colour rotations will keep them colour singlets</a:t>
            </a:r>
          </a:p>
          <a:p>
            <a:pPr lvl="1"/>
            <a:r>
              <a:rPr lang="en-GB" dirty="0" smtClean="0"/>
              <a:t>But they need have no proximity to one </a:t>
            </a:r>
            <a:r>
              <a:rPr lang="en-GB" dirty="0"/>
              <a:t>another </a:t>
            </a:r>
            <a:endParaRPr lang="en-GB" dirty="0" smtClean="0"/>
          </a:p>
          <a:p>
            <a:pPr marL="457200" lvl="1" indent="0">
              <a:spcBef>
                <a:spcPts val="0"/>
              </a:spcBef>
              <a:buNone/>
            </a:pPr>
            <a:r>
              <a:rPr lang="en-GB" dirty="0"/>
              <a:t> </a:t>
            </a:r>
            <a:r>
              <a:rPr lang="en-GB" dirty="0" smtClean="0"/>
              <a:t>     … proximity is meaningless in a scale-invariant theory</a:t>
            </a:r>
          </a:p>
          <a:p>
            <a:r>
              <a:rPr lang="en-GB" sz="2400" dirty="0" smtClean="0"/>
              <a:t>Whence mass … equivalent to whence a mass-scale … equivalent to whence a confinement scale</a:t>
            </a:r>
          </a:p>
          <a:p>
            <a:pPr>
              <a:spcAft>
                <a:spcPts val="0"/>
              </a:spcAft>
            </a:pPr>
            <a:r>
              <a:rPr lang="en-GB" sz="2400" i="1" dirty="0" smtClean="0">
                <a:solidFill>
                  <a:srgbClr val="BF0703"/>
                </a:solidFill>
              </a:rPr>
              <a:t>Understanding the origin of mass in QCD is quite likely inseparable from the task of understanding confinement. </a:t>
            </a:r>
          </a:p>
          <a:p>
            <a:pPr marL="0" indent="0">
              <a:spcAft>
                <a:spcPts val="1200"/>
              </a:spcAft>
              <a:buNone/>
            </a:pPr>
            <a:r>
              <a:rPr lang="en-GB" sz="2400" i="1" dirty="0">
                <a:solidFill>
                  <a:srgbClr val="BF0703"/>
                </a:solidFill>
              </a:rPr>
              <a:t> </a:t>
            </a:r>
            <a:r>
              <a:rPr lang="en-GB" sz="2400" i="1" dirty="0" smtClean="0">
                <a:solidFill>
                  <a:srgbClr val="BF0703"/>
                </a:solidFill>
              </a:rPr>
              <a:t>   Existence alone of a scale anomaly answers neither question</a:t>
            </a:r>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10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98592" cy="609600"/>
          </a:xfrm>
          <a:prstGeom prst="rect">
            <a:avLst/>
          </a:prstGeom>
        </p:spPr>
      </p:pic>
      <p:sp>
        <p:nvSpPr>
          <p:cNvPr id="9" name="Oval 8"/>
          <p:cNvSpPr/>
          <p:nvPr/>
        </p:nvSpPr>
        <p:spPr bwMode="auto">
          <a:xfrm>
            <a:off x="2667000" y="92076"/>
            <a:ext cx="914400" cy="59372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56890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ircle(in)">
                                      <p:cBhvr>
                                        <p:cTn id="19" dur="20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 calcmode="lin" valueType="num">
                                      <p:cBhvr>
                                        <p:cTn id="2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6" dur="500"/>
                                        <p:tgtEl>
                                          <p:spTgt spid="3">
                                            <p:txEl>
                                              <p:pRg st="7" end="7"/>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p:cTn id="2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685800" y="4810125"/>
            <a:ext cx="7772400"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800" b="1" i="0" u="none" strike="noStrike" kern="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p:nvPr>
        </p:nvSpPr>
        <p:spPr>
          <a:xfrm>
            <a:off x="0" y="4733925"/>
            <a:ext cx="9144000" cy="1362075"/>
          </a:xfrm>
        </p:spPr>
        <p:txBody>
          <a:bodyPr/>
          <a:lstStyle/>
          <a:p>
            <a:pPr lvl="0" algn="ctr"/>
            <a:r>
              <a:rPr lang="en-US" sz="69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Where is the mass?</a:t>
            </a:r>
            <a:endParaRPr lang="en-US" sz="6900" i="1" dirty="0"/>
          </a:p>
        </p:txBody>
      </p:sp>
      <p:sp>
        <p:nvSpPr>
          <p:cNvPr id="4" name="Date Placeholder 3"/>
          <p:cNvSpPr>
            <a:spLocks noGrp="1"/>
          </p:cNvSpPr>
          <p:nvPr>
            <p:ph type="dt" sz="half" idx="10"/>
          </p:nvPr>
        </p:nvSpPr>
        <p:spPr>
          <a:xfrm>
            <a:off x="4724400" y="6477000"/>
            <a:ext cx="4572000" cy="304800"/>
          </a:xfrm>
        </p:spPr>
        <p:txBody>
          <a:bodyPr/>
          <a:lstStyle/>
          <a:p>
            <a:r>
              <a:rPr lang="en-US" dirty="0"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solidFill>
                  <a:schemeClr val="accent1">
                    <a:lumMod val="50000"/>
                  </a:schemeClr>
                </a:solidFill>
              </a:rPr>
              <a:t>Craig Roberts. Strong QCD: Atlas for the Standard Model</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11</a:t>
            </a:fld>
            <a:endParaRPr lang="en-US"/>
          </a:p>
        </p:txBody>
      </p:sp>
      <p:sp>
        <p:nvSpPr>
          <p:cNvPr id="8" name="Text Placeholder 7"/>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7850" y="547687"/>
            <a:ext cx="5143500" cy="38576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53991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4000" b="0" i="1" dirty="0" smtClean="0">
                <a:ln w="0"/>
                <a:solidFill>
                  <a:schemeClr val="tx2">
                    <a:lumMod val="75000"/>
                  </a:schemeClr>
                </a:solidFill>
                <a:effectLst>
                  <a:outerShdw blurRad="60007" dist="310007" dir="7680000" sy="30000" kx="1300200" algn="ctr" rotWithShape="0">
                    <a:prstClr val="black">
                      <a:alpha val="32000"/>
                    </a:prstClr>
                  </a:outerShdw>
                </a:effectLst>
              </a:rPr>
              <a:t>Trace Anomaly</a:t>
            </a:r>
            <a:endParaRPr lang="en-GB" sz="4000" b="0" i="1" dirty="0">
              <a:ln w="0"/>
              <a:solidFill>
                <a:schemeClr val="tx2">
                  <a:lumMod val="75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304800" y="1066800"/>
            <a:ext cx="8537575" cy="5562600"/>
          </a:xfrm>
        </p:spPr>
        <p:txBody>
          <a:bodyPr/>
          <a:lstStyle/>
          <a:p>
            <a:r>
              <a:rPr lang="en-GB" dirty="0" smtClean="0"/>
              <a:t>Knowing that a trace anomaly exists does not deliver a great deal … indicates only that a mass-scale exists</a:t>
            </a:r>
          </a:p>
          <a:p>
            <a:r>
              <a:rPr lang="en-GB" dirty="0" smtClean="0"/>
              <a:t>Can one compute and/or understand the magnitude of that scale?</a:t>
            </a:r>
          </a:p>
          <a:p>
            <a:pPr>
              <a:spcAft>
                <a:spcPts val="600"/>
              </a:spcAft>
            </a:pPr>
            <a:r>
              <a:rPr lang="en-GB" dirty="0" smtClean="0"/>
              <a:t>One can certainly </a:t>
            </a:r>
            <a:r>
              <a:rPr lang="en-GB" i="1" dirty="0" smtClean="0">
                <a:solidFill>
                  <a:srgbClr val="008000"/>
                </a:solidFill>
              </a:rPr>
              <a:t>measure</a:t>
            </a:r>
            <a:r>
              <a:rPr lang="en-GB" dirty="0" smtClean="0">
                <a:solidFill>
                  <a:srgbClr val="008000"/>
                </a:solidFill>
              </a:rPr>
              <a:t> </a:t>
            </a:r>
            <a:r>
              <a:rPr lang="en-GB" dirty="0" smtClean="0"/>
              <a:t>the magnitude … consider proton:</a:t>
            </a:r>
          </a:p>
          <a:p>
            <a:endParaRPr lang="en-GB" dirty="0"/>
          </a:p>
          <a:p>
            <a:endParaRPr lang="en-GB" dirty="0" smtClean="0"/>
          </a:p>
          <a:p>
            <a:endParaRPr lang="en-GB" dirty="0"/>
          </a:p>
          <a:p>
            <a:endParaRPr lang="en-GB" dirty="0" smtClean="0"/>
          </a:p>
          <a:p>
            <a:endParaRPr lang="en-GB" dirty="0"/>
          </a:p>
          <a:p>
            <a:r>
              <a:rPr lang="en-GB" dirty="0" smtClean="0"/>
              <a:t>In the chiral limit the entirety of the proton’s mass is produced by the trace anomaly, </a:t>
            </a:r>
            <a:r>
              <a:rPr lang="en-GB" i="1" dirty="0"/>
              <a:t>Θ</a:t>
            </a:r>
            <a:r>
              <a:rPr lang="en-GB" i="1" baseline="-25000" dirty="0"/>
              <a:t>0</a:t>
            </a:r>
            <a:r>
              <a:rPr lang="en-GB" dirty="0" smtClean="0"/>
              <a:t> </a:t>
            </a:r>
          </a:p>
          <a:p>
            <a:pPr marL="0" indent="0">
              <a:buNone/>
            </a:pPr>
            <a:r>
              <a:rPr lang="en-GB" dirty="0"/>
              <a:t>	</a:t>
            </a:r>
            <a:r>
              <a:rPr lang="en-GB" dirty="0" smtClean="0"/>
              <a:t>… In QCD, </a:t>
            </a:r>
            <a:r>
              <a:rPr lang="en-GB" i="1" dirty="0" smtClean="0"/>
              <a:t>Θ</a:t>
            </a:r>
            <a:r>
              <a:rPr lang="en-GB" i="1" baseline="-25000" dirty="0" smtClean="0"/>
              <a:t>0</a:t>
            </a:r>
            <a:r>
              <a:rPr lang="en-GB" baseline="-25000" dirty="0" smtClean="0"/>
              <a:t> </a:t>
            </a:r>
            <a:r>
              <a:rPr lang="en-GB" dirty="0" smtClean="0"/>
              <a:t>measures the strength of gluon self-interactions </a:t>
            </a:r>
          </a:p>
          <a:p>
            <a:pPr marL="0" indent="0">
              <a:buNone/>
            </a:pPr>
            <a:r>
              <a:rPr lang="en-GB" dirty="0"/>
              <a:t>	</a:t>
            </a:r>
            <a:r>
              <a:rPr lang="en-GB" dirty="0" smtClean="0"/>
              <a:t>… so, from one perspective, </a:t>
            </a:r>
            <a:r>
              <a:rPr lang="en-GB" i="1" dirty="0" err="1" smtClean="0"/>
              <a:t>m</a:t>
            </a:r>
            <a:r>
              <a:rPr lang="en-GB" i="1" baseline="-25000" dirty="0" err="1" smtClean="0"/>
              <a:t>p</a:t>
            </a:r>
            <a:r>
              <a:rPr lang="en-GB" dirty="0" smtClean="0"/>
              <a:t> is completely generated by glue.</a:t>
            </a:r>
          </a:p>
        </p:txBody>
      </p:sp>
      <p:sp>
        <p:nvSpPr>
          <p:cNvPr id="4" name="Date Placeholder 3"/>
          <p:cNvSpPr>
            <a:spLocks noGrp="1"/>
          </p:cNvSpPr>
          <p:nvPr>
            <p:ph type="dt" sz="half" idx="10"/>
          </p:nvPr>
        </p:nvSpPr>
        <p:spPr>
          <a:xfrm>
            <a:off x="6349207" y="6485731"/>
            <a:ext cx="2743200" cy="381000"/>
          </a:xfrm>
        </p:spPr>
        <p:txBody>
          <a:bodyPr/>
          <a:lstStyle/>
          <a:p>
            <a:r>
              <a:rPr lang="en-US" dirty="0" smtClean="0"/>
              <a:t>24-29 July 2017, U. Nanjing: 9th Workshop </a:t>
            </a:r>
            <a:endParaRPr lang="en-US" dirty="0" smtClean="0"/>
          </a:p>
          <a:p>
            <a:r>
              <a:rPr lang="en-US" dirty="0" smtClean="0"/>
              <a:t>on </a:t>
            </a:r>
            <a:r>
              <a:rPr lang="en-US" dirty="0" smtClean="0"/>
              <a:t>Hadron physics in China </a:t>
            </a:r>
            <a:r>
              <a:rPr lang="en-US" dirty="0" smtClean="0"/>
              <a:t>                              (</a:t>
            </a:r>
            <a:r>
              <a:rPr lang="en-US" dirty="0" smtClean="0"/>
              <a:t>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12</a:t>
            </a:fld>
            <a:endParaRPr lang="en-US"/>
          </a:p>
        </p:txBody>
      </p:sp>
      <p:sp>
        <p:nvSpPr>
          <p:cNvPr id="8" name="Oval 7"/>
          <p:cNvSpPr/>
          <p:nvPr/>
        </p:nvSpPr>
        <p:spPr bwMode="auto">
          <a:xfrm>
            <a:off x="2667000" y="92076"/>
            <a:ext cx="914400" cy="59372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4724400" cy="6858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895600"/>
            <a:ext cx="4419600" cy="41551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3505200"/>
            <a:ext cx="7620000" cy="1159126"/>
          </a:xfrm>
          <a:prstGeom prst="rect">
            <a:avLst/>
          </a:prstGeom>
        </p:spPr>
      </p:pic>
    </p:spTree>
    <p:extLst>
      <p:ext uri="{BB962C8B-B14F-4D97-AF65-F5344CB8AC3E}">
        <p14:creationId xmlns:p14="http://schemas.microsoft.com/office/powerpoint/2010/main" val="100769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685800" y="4810125"/>
            <a:ext cx="7772400"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800" b="1" i="0" u="none" strike="noStrike" kern="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p:nvPr>
        </p:nvSpPr>
        <p:spPr>
          <a:xfrm>
            <a:off x="0" y="4733925"/>
            <a:ext cx="9144000" cy="1362075"/>
          </a:xfrm>
        </p:spPr>
        <p:txBody>
          <a:bodyPr/>
          <a:lstStyle/>
          <a:p>
            <a:pPr lvl="0" algn="ctr"/>
            <a:r>
              <a:rPr lang="en-US" sz="69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On the other hand …</a:t>
            </a:r>
            <a:endParaRPr lang="en-US" sz="6900" i="1" dirty="0"/>
          </a:p>
        </p:txBody>
      </p:sp>
      <p:sp>
        <p:nvSpPr>
          <p:cNvPr id="5" name="Footer Placeholder 4"/>
          <p:cNvSpPr>
            <a:spLocks noGrp="1"/>
          </p:cNvSpPr>
          <p:nvPr>
            <p:ph type="ftr" sz="quarter" idx="11"/>
          </p:nvPr>
        </p:nvSpPr>
        <p:spPr/>
        <p:txBody>
          <a:bodyPr/>
          <a:lstStyle/>
          <a:p>
            <a:r>
              <a:rPr lang="en-AU" smtClean="0">
                <a:solidFill>
                  <a:schemeClr val="accent1">
                    <a:lumMod val="50000"/>
                  </a:schemeClr>
                </a:solidFill>
              </a:rPr>
              <a:t>Craig Roberts. Strong QCD: Atlas for the Standard Model</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13</a:t>
            </a:fld>
            <a:endParaRPr lang="en-US"/>
          </a:p>
        </p:txBody>
      </p:sp>
      <p:sp>
        <p:nvSpPr>
          <p:cNvPr id="8" name="Text Placeholder 7"/>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83224" y="547687"/>
            <a:ext cx="3872752" cy="3857625"/>
          </a:xfrm>
          <a:prstGeom prst="rect">
            <a:avLst/>
          </a:prstGeom>
          <a:ln>
            <a:noFill/>
          </a:ln>
          <a:effectLst>
            <a:outerShdw blurRad="292100" dist="139700" dir="2700000" algn="tl" rotWithShape="0">
              <a:srgbClr val="333333">
                <a:alpha val="65000"/>
              </a:srgbClr>
            </a:outerShdw>
          </a:effectLst>
        </p:spPr>
      </p:pic>
      <p:sp>
        <p:nvSpPr>
          <p:cNvPr id="9" name="Date Placeholder 3"/>
          <p:cNvSpPr>
            <a:spLocks noGrp="1"/>
          </p:cNvSpPr>
          <p:nvPr>
            <p:ph type="dt" sz="half" idx="10"/>
          </p:nvPr>
        </p:nvSpPr>
        <p:spPr>
          <a:xfrm>
            <a:off x="6349207" y="6485731"/>
            <a:ext cx="2743200" cy="381000"/>
          </a:xfrm>
        </p:spPr>
        <p:txBody>
          <a:bodyPr/>
          <a:lstStyle/>
          <a:p>
            <a:r>
              <a:rPr lang="en-US" dirty="0" smtClean="0"/>
              <a:t>24-29 July 2017, U. Nanjing: 9th Workshop </a:t>
            </a:r>
            <a:endParaRPr lang="en-US" dirty="0" smtClean="0"/>
          </a:p>
          <a:p>
            <a:r>
              <a:rPr lang="en-US" dirty="0" smtClean="0"/>
              <a:t>on </a:t>
            </a:r>
            <a:r>
              <a:rPr lang="en-US" dirty="0" smtClean="0"/>
              <a:t>Hadron physics in China </a:t>
            </a:r>
            <a:r>
              <a:rPr lang="en-US" dirty="0" smtClean="0"/>
              <a:t>                              (</a:t>
            </a:r>
            <a:r>
              <a:rPr lang="en-US" dirty="0" smtClean="0"/>
              <a:t>76p)</a:t>
            </a:r>
            <a:endParaRPr lang="en-US" dirty="0"/>
          </a:p>
        </p:txBody>
      </p:sp>
    </p:spTree>
    <p:extLst>
      <p:ext uri="{BB962C8B-B14F-4D97-AF65-F5344CB8AC3E}">
        <p14:creationId xmlns:p14="http://schemas.microsoft.com/office/powerpoint/2010/main" val="2683024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51"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70" decel="100000"/>
                                        <p:tgtEl>
                                          <p:spTgt spid="10"/>
                                        </p:tgtEl>
                                      </p:cBhvr>
                                    </p:animEffect>
                                    <p:animScale>
                                      <p:cBhvr>
                                        <p:cTn id="17" dur="770" decel="100000"/>
                                        <p:tgtEl>
                                          <p:spTgt spid="10"/>
                                        </p:tgtEl>
                                      </p:cBhvr>
                                      <p:from x="10000" y="10000"/>
                                      <p:to x="200000" y="450000"/>
                                    </p:animScale>
                                    <p:animScale>
                                      <p:cBhvr>
                                        <p:cTn id="18" dur="1230" accel="100000" fill="hold">
                                          <p:stCondLst>
                                            <p:cond delay="770"/>
                                          </p:stCondLst>
                                        </p:cTn>
                                        <p:tgtEl>
                                          <p:spTgt spid="10"/>
                                        </p:tgtEl>
                                      </p:cBhvr>
                                      <p:from x="200000" y="450000"/>
                                      <p:to x="100000" y="100000"/>
                                    </p:animScale>
                                    <p:set>
                                      <p:cBhvr>
                                        <p:cTn id="19" dur="770" fill="hold"/>
                                        <p:tgtEl>
                                          <p:spTgt spid="10"/>
                                        </p:tgtEl>
                                        <p:attrNameLst>
                                          <p:attrName>ppt_x</p:attrName>
                                        </p:attrNameLst>
                                      </p:cBhvr>
                                      <p:to>
                                        <p:strVal val="(0.5)"/>
                                      </p:to>
                                    </p:set>
                                    <p:anim from="(0.5)" to="(#ppt_x)" calcmode="lin" valueType="num">
                                      <p:cBhvr>
                                        <p:cTn id="20" dur="1230" accel="100000" fill="hold">
                                          <p:stCondLst>
                                            <p:cond delay="770"/>
                                          </p:stCondLst>
                                        </p:cTn>
                                        <p:tgtEl>
                                          <p:spTgt spid="10"/>
                                        </p:tgtEl>
                                        <p:attrNameLst>
                                          <p:attrName>ppt_x</p:attrName>
                                        </p:attrNameLst>
                                      </p:cBhvr>
                                    </p:anim>
                                    <p:set>
                                      <p:cBhvr>
                                        <p:cTn id="21" dur="770" fill="hold"/>
                                        <p:tgtEl>
                                          <p:spTgt spid="10"/>
                                        </p:tgtEl>
                                        <p:attrNameLst>
                                          <p:attrName>ppt_y</p:attrName>
                                        </p:attrNameLst>
                                      </p:cBhvr>
                                      <p:to>
                                        <p:strVal val="(#ppt_y+0.4)"/>
                                      </p:to>
                                    </p:set>
                                    <p:anim from="(#ppt_y+0.4)" to="(#ppt_y)" calcmode="lin" valueType="num">
                                      <p:cBhvr>
                                        <p:cTn id="22"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4000" b="0" i="1" dirty="0" smtClean="0">
                <a:ln w="0"/>
                <a:solidFill>
                  <a:schemeClr val="tx2">
                    <a:lumMod val="75000"/>
                  </a:schemeClr>
                </a:solidFill>
                <a:effectLst>
                  <a:outerShdw blurRad="60007" dist="310007" dir="7680000" sy="30000" kx="1300200" algn="ctr" rotWithShape="0">
                    <a:prstClr val="black">
                      <a:alpha val="32000"/>
                    </a:prstClr>
                  </a:outerShdw>
                </a:effectLst>
              </a:rPr>
              <a:t>Trace Anomaly</a:t>
            </a:r>
            <a:endParaRPr lang="en-GB" sz="4000" b="0" i="1" dirty="0">
              <a:ln w="0"/>
              <a:solidFill>
                <a:schemeClr val="tx2">
                  <a:lumMod val="75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304800" y="1447800"/>
            <a:ext cx="8537575" cy="5562600"/>
          </a:xfrm>
        </p:spPr>
        <p:txBody>
          <a:bodyPr/>
          <a:lstStyle/>
          <a:p>
            <a:pPr>
              <a:spcAft>
                <a:spcPts val="900"/>
              </a:spcAft>
            </a:pPr>
            <a:r>
              <a:rPr lang="en-GB" sz="2400" dirty="0" smtClean="0"/>
              <a:t>In the chiral limit</a:t>
            </a:r>
          </a:p>
          <a:p>
            <a:pPr marL="0" indent="0">
              <a:buNone/>
            </a:pPr>
            <a:r>
              <a:rPr lang="en-GB" sz="2400" dirty="0" smtClean="0"/>
              <a:t>					⇒</a:t>
            </a:r>
          </a:p>
          <a:p>
            <a:pPr>
              <a:spcBef>
                <a:spcPts val="1200"/>
              </a:spcBef>
            </a:pPr>
            <a:r>
              <a:rPr lang="en-GB" sz="2400" dirty="0" smtClean="0">
                <a:solidFill>
                  <a:srgbClr val="C00000"/>
                </a:solidFill>
              </a:rPr>
              <a:t>Does this mean</a:t>
            </a:r>
            <a:r>
              <a:rPr lang="en-GB" sz="2400" dirty="0" smtClean="0"/>
              <a:t> that the scale anomaly vanishes trivially in the pion state, </a:t>
            </a:r>
            <a:r>
              <a:rPr lang="en-GB" sz="2400" i="1" dirty="0" smtClean="0"/>
              <a:t>i.e</a:t>
            </a:r>
            <a:r>
              <a:rPr lang="en-GB" sz="2400" dirty="0" smtClean="0"/>
              <a:t>. </a:t>
            </a:r>
            <a:r>
              <a:rPr lang="en-GB" sz="2400" dirty="0" smtClean="0">
                <a:solidFill>
                  <a:srgbClr val="C00000"/>
                </a:solidFill>
              </a:rPr>
              <a:t>gluons contribute nothing to the pion mass? </a:t>
            </a:r>
          </a:p>
          <a:p>
            <a:r>
              <a:rPr lang="en-AU" sz="2400" dirty="0" smtClean="0"/>
              <a:t>Difficult way to obtain “zero”!</a:t>
            </a:r>
          </a:p>
          <a:p>
            <a:pPr>
              <a:spcBef>
                <a:spcPts val="1800"/>
              </a:spcBef>
            </a:pPr>
            <a:r>
              <a:rPr lang="en-AU" sz="2400" dirty="0" smtClean="0"/>
              <a:t>Easier </a:t>
            </a:r>
            <a:r>
              <a:rPr lang="en-AU" sz="2400" dirty="0"/>
              <a:t>to imagine that </a:t>
            </a:r>
            <a:r>
              <a:rPr lang="en-AU" sz="2400" dirty="0" smtClean="0"/>
              <a:t>“zero” owes </a:t>
            </a:r>
            <a:r>
              <a:rPr lang="en-AU" sz="2400" dirty="0"/>
              <a:t>to cancellations between different </a:t>
            </a:r>
            <a:r>
              <a:rPr lang="en-AU" sz="2400" dirty="0" smtClean="0"/>
              <a:t>operator contributions to the expectation value of </a:t>
            </a:r>
            <a:r>
              <a:rPr lang="en-GB" sz="2400" i="1" dirty="0" smtClean="0"/>
              <a:t>Θ</a:t>
            </a:r>
            <a:r>
              <a:rPr lang="en-GB" sz="2400" i="1" baseline="-25000" dirty="0" smtClean="0"/>
              <a:t>0</a:t>
            </a:r>
            <a:r>
              <a:rPr lang="en-AU" sz="2400" dirty="0" smtClean="0"/>
              <a:t>.  </a:t>
            </a:r>
          </a:p>
          <a:p>
            <a:r>
              <a:rPr lang="en-AU" sz="2400" dirty="0" smtClean="0"/>
              <a:t>Of </a:t>
            </a:r>
            <a:r>
              <a:rPr lang="en-AU" sz="2400" dirty="0"/>
              <a:t>course, such precise cancellation should not be an accident.  </a:t>
            </a:r>
            <a:endParaRPr lang="en-AU" sz="2400" dirty="0" smtClean="0"/>
          </a:p>
          <a:p>
            <a:pPr marL="800100" lvl="2" indent="0">
              <a:buNone/>
            </a:pPr>
            <a:r>
              <a:rPr lang="en-AU" sz="2400" dirty="0" smtClean="0"/>
              <a:t>It </a:t>
            </a:r>
            <a:r>
              <a:rPr lang="en-AU" sz="2400" dirty="0"/>
              <a:t>could only arise naturally because of some symmetry and/or symmetry-breaking </a:t>
            </a:r>
            <a:r>
              <a:rPr lang="en-AU" sz="2400" dirty="0" smtClean="0"/>
              <a:t>pattern.</a:t>
            </a:r>
            <a:endParaRPr lang="en-GB" sz="2400" dirty="0" smtClean="0"/>
          </a:p>
        </p:txBody>
      </p:sp>
      <p:sp>
        <p:nvSpPr>
          <p:cNvPr id="4" name="Date Placeholder 3"/>
          <p:cNvSpPr>
            <a:spLocks noGrp="1"/>
          </p:cNvSpPr>
          <p:nvPr>
            <p:ph type="dt" sz="half" idx="10"/>
          </p:nvPr>
        </p:nvSpPr>
        <p:spPr>
          <a:xfrm>
            <a:off x="4749800" y="6489700"/>
            <a:ext cx="4622800" cy="368300"/>
          </a:xfrm>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14</a:t>
            </a:fld>
            <a:endParaRPr lang="en-US"/>
          </a:p>
        </p:txBody>
      </p:sp>
      <p:sp>
        <p:nvSpPr>
          <p:cNvPr id="8" name="Oval 7"/>
          <p:cNvSpPr/>
          <p:nvPr/>
        </p:nvSpPr>
        <p:spPr bwMode="auto">
          <a:xfrm>
            <a:off x="2667000" y="92076"/>
            <a:ext cx="914400" cy="59372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981200"/>
            <a:ext cx="3683000" cy="3810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800" y="2006600"/>
            <a:ext cx="2806700" cy="3556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76200"/>
            <a:ext cx="4724400" cy="685800"/>
          </a:xfrm>
          <a:prstGeom prst="rect">
            <a:avLst/>
          </a:prstGeom>
        </p:spPr>
      </p:pic>
    </p:spTree>
    <p:extLst>
      <p:ext uri="{BB962C8B-B14F-4D97-AF65-F5344CB8AC3E}">
        <p14:creationId xmlns:p14="http://schemas.microsoft.com/office/powerpoint/2010/main" val="222415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8)">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8)">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8)">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8)">
                                      <p:cBhvr>
                                        <p:cTn id="22" dur="1000"/>
                                        <p:tgtEl>
                                          <p:spTgt spid="3">
                                            <p:txEl>
                                              <p:pRg st="5" end="5"/>
                                            </p:txEl>
                                          </p:spTgt>
                                        </p:tgtEl>
                                      </p:cBhvr>
                                    </p:animEffect>
                                  </p:childTnLst>
                                </p:cTn>
                              </p:par>
                              <p:par>
                                <p:cTn id="23" presetID="21" presetClass="entr" presetSubtype="8"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8)">
                                      <p:cBhvr>
                                        <p:cTn id="2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lstStyle/>
          <a:p>
            <a:r>
              <a:rPr lang="en-GB" sz="4000" b="0" i="1" dirty="0" smtClean="0">
                <a:ln w="0"/>
                <a:solidFill>
                  <a:schemeClr val="tx2">
                    <a:lumMod val="75000"/>
                  </a:schemeClr>
                </a:solidFill>
                <a:effectLst>
                  <a:outerShdw blurRad="60007" dist="310007" dir="7680000" sy="30000" kx="1300200" algn="ctr" rotWithShape="0">
                    <a:prstClr val="black">
                      <a:alpha val="32000"/>
                    </a:prstClr>
                  </a:outerShdw>
                </a:effectLst>
              </a:rPr>
              <a:t>Whence “1” and yet “0” ?</a:t>
            </a:r>
            <a:endParaRPr lang="en-GB" sz="4000" b="0" i="1" dirty="0">
              <a:ln w="0"/>
              <a:solidFill>
                <a:schemeClr val="tx2">
                  <a:lumMod val="75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304800" y="2060575"/>
            <a:ext cx="8839200" cy="4949825"/>
          </a:xfrm>
        </p:spPr>
        <p:txBody>
          <a:bodyPr/>
          <a:lstStyle/>
          <a:p>
            <a:r>
              <a:rPr lang="en-AU" sz="3200" i="1" dirty="0">
                <a:solidFill>
                  <a:srgbClr val="BF0703"/>
                </a:solidFill>
              </a:rPr>
              <a:t>No statement of the question </a:t>
            </a:r>
          </a:p>
          <a:p>
            <a:pPr marL="0" indent="0">
              <a:buNone/>
            </a:pPr>
            <a:r>
              <a:rPr lang="en-AU" sz="3200" i="1" dirty="0">
                <a:solidFill>
                  <a:srgbClr val="BF0703"/>
                </a:solidFill>
              </a:rPr>
              <a:t>		“Whence the proton's mass?” </a:t>
            </a:r>
          </a:p>
          <a:p>
            <a:pPr marL="0" indent="0">
              <a:buNone/>
            </a:pPr>
            <a:r>
              <a:rPr lang="en-AU" sz="3200" i="1" dirty="0">
                <a:solidFill>
                  <a:srgbClr val="BF0703"/>
                </a:solidFill>
              </a:rPr>
              <a:t>	is complete without the additional clause </a:t>
            </a:r>
          </a:p>
          <a:p>
            <a:pPr marL="0" indent="0">
              <a:buNone/>
            </a:pPr>
            <a:r>
              <a:rPr lang="en-AU" sz="3200" i="1" dirty="0">
                <a:solidFill>
                  <a:srgbClr val="BF0703"/>
                </a:solidFill>
              </a:rPr>
              <a:t>		“Whence the </a:t>
            </a:r>
            <a:r>
              <a:rPr lang="en-AU" sz="3200" b="1" dirty="0">
                <a:ln w="28575">
                  <a:solidFill>
                    <a:srgbClr val="C00000"/>
                  </a:solidFill>
                  <a:prstDash val="solid"/>
                </a:ln>
                <a:solidFill>
                  <a:srgbClr val="FFFFFF"/>
                </a:solidFill>
                <a:effectLst>
                  <a:outerShdw dist="38100" dir="2700000" algn="tl" rotWithShape="0">
                    <a:schemeClr val="accent2"/>
                  </a:outerShdw>
                </a:effectLst>
              </a:rPr>
              <a:t>absence</a:t>
            </a:r>
            <a:r>
              <a:rPr lang="en-AU" sz="3200" i="1" dirty="0">
                <a:solidFill>
                  <a:srgbClr val="BF0703"/>
                </a:solidFill>
              </a:rPr>
              <a:t> of a pion mass?”</a:t>
            </a:r>
          </a:p>
          <a:p>
            <a:r>
              <a:rPr lang="en-AU" sz="2400" dirty="0">
                <a:solidFill>
                  <a:schemeClr val="tx2">
                    <a:lumMod val="50000"/>
                  </a:schemeClr>
                </a:solidFill>
              </a:rPr>
              <a:t>Natural nuclear-physics mass-scale must emerge simultaneously with apparent preservation of scale invariance in related systems</a:t>
            </a:r>
          </a:p>
          <a:p>
            <a:pPr lvl="1"/>
            <a:r>
              <a:rPr lang="en-AU" sz="2400" dirty="0">
                <a:solidFill>
                  <a:schemeClr val="tx2">
                    <a:lumMod val="50000"/>
                  </a:schemeClr>
                </a:solidFill>
              </a:rPr>
              <a:t>Expectation value of </a:t>
            </a:r>
            <a:r>
              <a:rPr lang="en-GB" sz="2400" i="1" dirty="0"/>
              <a:t>Θ</a:t>
            </a:r>
            <a:r>
              <a:rPr lang="en-GB" sz="2400" i="1" baseline="-25000" dirty="0"/>
              <a:t>0 </a:t>
            </a:r>
            <a:r>
              <a:rPr lang="en-AU" sz="2400" dirty="0">
                <a:solidFill>
                  <a:schemeClr val="tx2">
                    <a:lumMod val="50000"/>
                  </a:schemeClr>
                </a:solidFill>
              </a:rPr>
              <a:t>in pion is always zero, irrespective of the size of the natural mass-scale for strong interactions = </a:t>
            </a:r>
            <a:r>
              <a:rPr lang="en-AU" sz="2400" i="1" dirty="0" err="1" smtClean="0">
                <a:solidFill>
                  <a:schemeClr val="tx2">
                    <a:lumMod val="50000"/>
                  </a:schemeClr>
                </a:solidFill>
              </a:rPr>
              <a:t>m</a:t>
            </a:r>
            <a:r>
              <a:rPr lang="en-AU" sz="2400" i="1" baseline="-25000" dirty="0" err="1" smtClean="0">
                <a:solidFill>
                  <a:schemeClr val="tx2">
                    <a:lumMod val="50000"/>
                  </a:schemeClr>
                </a:solidFill>
              </a:rPr>
              <a:t>p</a:t>
            </a:r>
            <a:endParaRPr lang="en-GB" sz="3200" dirty="0">
              <a:solidFill>
                <a:schemeClr val="tx2">
                  <a:lumMod val="50000"/>
                </a:schemeClr>
              </a:solidFill>
            </a:endParaRPr>
          </a:p>
        </p:txBody>
      </p:sp>
      <p:sp>
        <p:nvSpPr>
          <p:cNvPr id="4" name="Date Placeholder 3"/>
          <p:cNvSpPr>
            <a:spLocks noGrp="1"/>
          </p:cNvSpPr>
          <p:nvPr>
            <p:ph type="dt" sz="half" idx="10"/>
          </p:nvPr>
        </p:nvSpPr>
        <p:spPr>
          <a:xfrm>
            <a:off x="4953000" y="6629400"/>
            <a:ext cx="4525962" cy="381000"/>
          </a:xfrm>
        </p:spPr>
        <p:txBody>
          <a:bodyPr/>
          <a:lstStyle/>
          <a:p>
            <a:r>
              <a:rPr lang="en-US" dirty="0"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15</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97678"/>
            <a:ext cx="8077200" cy="5549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5370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676" y="1600200"/>
            <a:ext cx="6826880" cy="4556943"/>
          </a:xfrm>
          <a:prstGeom prst="rect">
            <a:avLst/>
          </a:prstGeom>
        </p:spPr>
      </p:pic>
      <p:sp>
        <p:nvSpPr>
          <p:cNvPr id="2"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pPr algn="r"/>
            <a:r>
              <a:rPr lang="en-GB" sz="3600" i="1" dirty="0" smtClean="0">
                <a:ln/>
                <a:solidFill>
                  <a:srgbClr val="008000"/>
                </a:solidFill>
                <a:effectLst>
                  <a:reflection blurRad="6350" stA="60000" endA="900" endPos="58000" dir="5400000" sy="-100000" algn="bl" rotWithShape="0"/>
                </a:effectLst>
              </a:rPr>
              <a:t>A New Era </a:t>
            </a:r>
            <a:br>
              <a:rPr lang="en-GB" sz="3600" i="1" dirty="0" smtClean="0">
                <a:ln/>
                <a:solidFill>
                  <a:srgbClr val="008000"/>
                </a:solidFill>
                <a:effectLst>
                  <a:reflection blurRad="6350" stA="60000" endA="900" endPos="58000" dir="5400000" sy="-100000" algn="bl" rotWithShape="0"/>
                </a:effectLst>
              </a:rPr>
            </a:br>
            <a:r>
              <a:rPr lang="en-GB" sz="3600" i="1" dirty="0" smtClean="0">
                <a:ln/>
                <a:solidFill>
                  <a:srgbClr val="008000"/>
                </a:solidFill>
                <a:effectLst>
                  <a:reflection blurRad="6350" stA="60000" endA="900" endPos="58000" dir="5400000" sy="-100000" algn="bl" rotWithShape="0"/>
                </a:effectLst>
              </a:rPr>
              <a:t>for </a:t>
            </a:r>
            <a:r>
              <a:rPr lang="en-GB" sz="3600" i="1" dirty="0" err="1" smtClean="0">
                <a:ln/>
                <a:solidFill>
                  <a:srgbClr val="008000"/>
                </a:solidFill>
                <a:effectLst>
                  <a:reflection blurRad="6350" stA="60000" endA="900" endPos="58000" dir="5400000" sy="-100000" algn="bl" rotWithShape="0"/>
                </a:effectLst>
              </a:rPr>
              <a:t>hadro</a:t>
            </a:r>
            <a:r>
              <a:rPr lang="en-GB" sz="3600" i="1" dirty="0" smtClean="0">
                <a:ln/>
                <a:solidFill>
                  <a:srgbClr val="008000"/>
                </a:solidFill>
                <a:effectLst>
                  <a:reflection blurRad="6350" stA="60000" endA="900" endPos="58000" dir="5400000" sy="-100000" algn="bl" rotWithShape="0"/>
                </a:effectLst>
              </a:rPr>
              <a:t>-particle physics</a:t>
            </a:r>
            <a:endParaRPr lang="en-GB" sz="3600" i="1" dirty="0">
              <a:ln/>
              <a:solidFill>
                <a:srgbClr val="008000"/>
              </a:solidFill>
              <a:effectLst>
                <a:reflection blurRad="6350" stA="60000" endA="900" endPos="58000" dir="5400000" sy="-100000" algn="bl" rotWithShape="0"/>
              </a:effectLst>
            </a:endParaRPr>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16</a:t>
            </a:fld>
            <a:endParaRPr lang="en-US"/>
          </a:p>
        </p:txBody>
      </p:sp>
    </p:spTree>
    <p:extLst>
      <p:ext uri="{BB962C8B-B14F-4D97-AF65-F5344CB8AC3E}">
        <p14:creationId xmlns:p14="http://schemas.microsoft.com/office/powerpoint/2010/main" val="15906547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600" i="1" dirty="0">
                <a:ln/>
                <a:solidFill>
                  <a:srgbClr val="008000"/>
                </a:solidFill>
                <a:effectLst>
                  <a:reflection blurRad="6350" stA="60000" endA="900" endPos="58000" dir="5400000" sy="-100000" algn="bl" rotWithShape="0"/>
                </a:effectLst>
              </a:rPr>
              <a:t>A New Era</a:t>
            </a:r>
            <a:endParaRPr lang="en-GB" sz="3200" dirty="0"/>
          </a:p>
        </p:txBody>
      </p:sp>
      <p:sp>
        <p:nvSpPr>
          <p:cNvPr id="3" name="Content Placeholder 2"/>
          <p:cNvSpPr>
            <a:spLocks noGrp="1"/>
          </p:cNvSpPr>
          <p:nvPr>
            <p:ph idx="1"/>
          </p:nvPr>
        </p:nvSpPr>
        <p:spPr>
          <a:xfrm>
            <a:off x="457200" y="1219200"/>
            <a:ext cx="8229600" cy="4525963"/>
          </a:xfrm>
        </p:spPr>
        <p:txBody>
          <a:bodyPr/>
          <a:lstStyle/>
          <a:p>
            <a:r>
              <a:rPr lang="en-GB" dirty="0"/>
              <a:t>QCD is the first place that we fully experience the </a:t>
            </a:r>
            <a:r>
              <a:rPr lang="en-GB" dirty="0" smtClean="0"/>
              <a:t>collisions and collusions </a:t>
            </a:r>
            <a:r>
              <a:rPr lang="en-GB" dirty="0"/>
              <a:t>between relativity and quantum mechanics.  </a:t>
            </a:r>
            <a:endParaRPr lang="en-GB" dirty="0" smtClean="0"/>
          </a:p>
          <a:p>
            <a:r>
              <a:rPr lang="en-GB" dirty="0" smtClean="0"/>
              <a:t>In </a:t>
            </a:r>
            <a:r>
              <a:rPr lang="en-GB" dirty="0"/>
              <a:t>attempting to match QCD with Nature, we confront the innumerable complexities of nonperturbative, nonlinear dynamics in relativistic quantum field theory, </a:t>
            </a:r>
            <a:r>
              <a:rPr lang="en-GB" i="1" dirty="0"/>
              <a:t>e.g</a:t>
            </a:r>
            <a:r>
              <a:rPr lang="en-GB" dirty="0"/>
              <a:t>. </a:t>
            </a:r>
            <a:endParaRPr lang="en-GB" dirty="0" smtClean="0"/>
          </a:p>
          <a:p>
            <a:pPr lvl="1"/>
            <a:r>
              <a:rPr lang="en-GB" dirty="0" smtClean="0"/>
              <a:t>the </a:t>
            </a:r>
            <a:r>
              <a:rPr lang="en-GB" dirty="0"/>
              <a:t>loss of particle number conservation, </a:t>
            </a:r>
            <a:endParaRPr lang="en-GB" dirty="0" smtClean="0"/>
          </a:p>
          <a:p>
            <a:pPr lvl="1"/>
            <a:r>
              <a:rPr lang="en-GB" dirty="0" smtClean="0"/>
              <a:t>the </a:t>
            </a:r>
            <a:r>
              <a:rPr lang="en-GB" dirty="0"/>
              <a:t>frame and scale dependence of the explanations and interpretations of observable processes, </a:t>
            </a:r>
            <a:endParaRPr lang="en-GB" dirty="0" smtClean="0"/>
          </a:p>
          <a:p>
            <a:pPr lvl="1"/>
            <a:r>
              <a:rPr lang="en-GB" dirty="0" smtClean="0"/>
              <a:t>and </a:t>
            </a:r>
            <a:r>
              <a:rPr lang="en-GB" dirty="0"/>
              <a:t>the evolving character of the relevant degrees-of-freedom. </a:t>
            </a:r>
            <a:endParaRPr lang="en-GB" dirty="0" smtClean="0"/>
          </a:p>
          <a:p>
            <a:r>
              <a:rPr lang="en-GB" dirty="0"/>
              <a:t>Origin and distribution of mass, momentum, spin within hadrons, </a:t>
            </a:r>
            <a:r>
              <a:rPr lang="en-GB" i="1" dirty="0"/>
              <a:t>e.g</a:t>
            </a:r>
            <a:r>
              <a:rPr lang="en-GB" dirty="0"/>
              <a:t>. where is the proton’s spin and how is the pion </a:t>
            </a:r>
            <a:r>
              <a:rPr lang="en-GB" dirty="0" err="1"/>
              <a:t>spinless</a:t>
            </a:r>
            <a:r>
              <a:rPr lang="en-GB" dirty="0"/>
              <a:t>?  </a:t>
            </a:r>
          </a:p>
          <a:p>
            <a:pPr lvl="1"/>
            <a:r>
              <a:rPr lang="en-GB" dirty="0" smtClean="0"/>
              <a:t>Don’t forget the latter! </a:t>
            </a:r>
          </a:p>
          <a:p>
            <a:pPr lvl="1"/>
            <a:r>
              <a:rPr lang="en-GB" dirty="0" smtClean="0"/>
              <a:t>How </a:t>
            </a:r>
            <a:r>
              <a:rPr lang="en-GB" dirty="0"/>
              <a:t>do all the spin-1/2 quarks and spin-1 gluons combine to make a </a:t>
            </a:r>
            <a:r>
              <a:rPr lang="en-GB" dirty="0" smtClean="0"/>
              <a:t>massless, </a:t>
            </a:r>
            <a:r>
              <a:rPr lang="en-GB" i="1" dirty="0" smtClean="0"/>
              <a:t>J</a:t>
            </a:r>
            <a:r>
              <a:rPr lang="en-GB" dirty="0" smtClean="0"/>
              <a:t>=0 composite mode</a:t>
            </a:r>
            <a:r>
              <a:rPr lang="en-GB" dirty="0"/>
              <a:t>?</a:t>
            </a:r>
            <a:endParaRPr lang="en-GB" sz="1800" dirty="0"/>
          </a:p>
          <a:p>
            <a:endParaRPr lang="en-GB"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17</a:t>
            </a:fld>
            <a:endParaRPr lang="en-US"/>
          </a:p>
        </p:txBody>
      </p:sp>
    </p:spTree>
    <p:extLst>
      <p:ext uri="{BB962C8B-B14F-4D97-AF65-F5344CB8AC3E}">
        <p14:creationId xmlns:p14="http://schemas.microsoft.com/office/powerpoint/2010/main" val="41135120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algn="r"/>
            <a:r>
              <a:rPr lang="en-US" sz="36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Overarching Science Challenges </a:t>
            </a:r>
            <a:br>
              <a:rPr lang="en-US" sz="36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6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for the coming decade</a:t>
            </a:r>
            <a:endParaRPr lang="en-US" sz="3600"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18</a:t>
            </a:fld>
            <a:endParaRPr lang="en-US"/>
          </a:p>
        </p:txBody>
      </p:sp>
      <p:sp>
        <p:nvSpPr>
          <p:cNvPr id="8" name="Content Placeholder 7"/>
          <p:cNvSpPr>
            <a:spLocks noGrp="1"/>
          </p:cNvSpPr>
          <p:nvPr>
            <p:ph idx="1"/>
          </p:nvPr>
        </p:nvSpPr>
        <p:spPr>
          <a:xfrm>
            <a:off x="457200" y="1570037"/>
            <a:ext cx="8229600" cy="4525963"/>
          </a:xfrm>
        </p:spPr>
        <p:txBody>
          <a:bodyPr/>
          <a:lstStyle/>
          <a:p>
            <a:pPr>
              <a:spcAft>
                <a:spcPts val="600"/>
              </a:spcAft>
            </a:pPr>
            <a:r>
              <a:rPr lang="en-US" sz="2800" dirty="0" smtClean="0"/>
              <a:t>What is origin of mass in our Universe?</a:t>
            </a:r>
          </a:p>
          <a:p>
            <a:pPr>
              <a:spcAft>
                <a:spcPts val="600"/>
              </a:spcAft>
            </a:pPr>
            <a:r>
              <a:rPr lang="en-US" sz="2800" dirty="0" smtClean="0"/>
              <a:t>What is the nature of confinement in real (dynamical-quarks) QCD?</a:t>
            </a:r>
          </a:p>
          <a:p>
            <a:pPr>
              <a:spcAft>
                <a:spcPts val="600"/>
              </a:spcAft>
            </a:pPr>
            <a:r>
              <a:rPr lang="en-US" sz="2800" dirty="0" smtClean="0"/>
              <a:t>How are they connected?</a:t>
            </a:r>
          </a:p>
          <a:p>
            <a:pPr>
              <a:spcBef>
                <a:spcPts val="600"/>
              </a:spcBef>
              <a:spcAft>
                <a:spcPts val="0"/>
              </a:spcAft>
            </a:pPr>
            <a:r>
              <a:rPr lang="en-US" sz="2800" dirty="0" smtClean="0"/>
              <a:t>How can any </a:t>
            </a:r>
          </a:p>
          <a:p>
            <a:pPr lvl="1">
              <a:spcBef>
                <a:spcPts val="0"/>
              </a:spcBef>
              <a:spcAft>
                <a:spcPts val="0"/>
              </a:spcAft>
            </a:pPr>
            <a:r>
              <a:rPr lang="en-US" sz="2600" dirty="0" smtClean="0"/>
              <a:t>answers, </a:t>
            </a:r>
          </a:p>
          <a:p>
            <a:pPr lvl="1">
              <a:spcBef>
                <a:spcPts val="0"/>
              </a:spcBef>
              <a:spcAft>
                <a:spcPts val="0"/>
              </a:spcAft>
            </a:pPr>
            <a:r>
              <a:rPr lang="en-US" sz="2600" dirty="0" smtClean="0"/>
              <a:t>conjectures </a:t>
            </a:r>
          </a:p>
          <a:p>
            <a:pPr lvl="1">
              <a:spcBef>
                <a:spcPts val="0"/>
              </a:spcBef>
              <a:spcAft>
                <a:spcPts val="0"/>
              </a:spcAft>
            </a:pPr>
            <a:r>
              <a:rPr lang="en-US" sz="2600" dirty="0" smtClean="0"/>
              <a:t>and/or conclusions </a:t>
            </a:r>
          </a:p>
          <a:p>
            <a:pPr marL="0" indent="0">
              <a:spcAft>
                <a:spcPts val="600"/>
              </a:spcAft>
              <a:buNone/>
            </a:pPr>
            <a:r>
              <a:rPr lang="en-US" sz="2800" dirty="0"/>
              <a:t> </a:t>
            </a:r>
            <a:r>
              <a:rPr lang="en-US" sz="2800" dirty="0" smtClean="0"/>
              <a:t>   be empirically verified?</a:t>
            </a:r>
            <a:endParaRPr lang="en-US" sz="2800" dirty="0"/>
          </a:p>
        </p:txBody>
      </p:sp>
      <p:sp>
        <p:nvSpPr>
          <p:cNvPr id="3" name="TextBox 2"/>
          <p:cNvSpPr txBox="1"/>
          <p:nvPr/>
        </p:nvSpPr>
        <p:spPr>
          <a:xfrm>
            <a:off x="5257800" y="4724400"/>
            <a:ext cx="3097130" cy="1077218"/>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scene3d>
              <a:camera prst="orthographicFront"/>
              <a:lightRig rig="soft" dir="t">
                <a:rot lat="0" lon="0" rev="15600000"/>
              </a:lightRig>
            </a:scene3d>
            <a:sp3d extrusionH="57150" prstMaterial="softEdge">
              <a:bevelT w="25400" h="38100"/>
            </a:sp3d>
          </a:bodyPr>
          <a:lstStyle/>
          <a:p>
            <a:r>
              <a:rPr lang="en-GB" sz="3200" b="1" i="1" dirty="0" smtClean="0">
                <a:ln/>
                <a:solidFill>
                  <a:srgbClr val="0000FF"/>
                </a:solidFill>
              </a:rPr>
              <a:t>Physics is an </a:t>
            </a:r>
          </a:p>
          <a:p>
            <a:r>
              <a:rPr lang="en-GB" sz="3200" b="1" i="1" dirty="0" smtClean="0">
                <a:ln/>
                <a:solidFill>
                  <a:srgbClr val="0000FF"/>
                </a:solidFill>
              </a:rPr>
              <a:t>Empirical Science</a:t>
            </a:r>
            <a:endParaRPr lang="en-GB" sz="3200" b="1" i="1" dirty="0">
              <a:ln/>
              <a:solidFill>
                <a:srgbClr val="0000FF"/>
              </a:solidFill>
            </a:endParaRPr>
          </a:p>
        </p:txBody>
      </p:sp>
    </p:spTree>
    <p:extLst>
      <p:ext uri="{BB962C8B-B14F-4D97-AF65-F5344CB8AC3E}">
        <p14:creationId xmlns:p14="http://schemas.microsoft.com/office/powerpoint/2010/main" val="5327877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33925"/>
            <a:ext cx="9144000" cy="1362075"/>
          </a:xfrm>
        </p:spPr>
        <p:txBody>
          <a:bodyPr/>
          <a:lstStyle/>
          <a:p>
            <a:pPr algn="ctr"/>
            <a:r>
              <a:rPr lang="en-US" sz="7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Gluon Gap Equation</a:t>
            </a:r>
            <a:endParaRPr lang="en-US" sz="7400" dirty="0"/>
          </a:p>
        </p:txBody>
      </p:sp>
      <p:sp>
        <p:nvSpPr>
          <p:cNvPr id="3" name="Text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a:p>
        </p:txBody>
      </p:sp>
      <p:sp>
        <p:nvSpPr>
          <p:cNvPr id="6" name="Slide Number Placeholder 5"/>
          <p:cNvSpPr>
            <a:spLocks noGrp="1"/>
          </p:cNvSpPr>
          <p:nvPr>
            <p:ph type="sldNum" sz="quarter" idx="12"/>
          </p:nvPr>
        </p:nvSpPr>
        <p:spPr/>
        <p:txBody>
          <a:bodyPr/>
          <a:lstStyle/>
          <a:p>
            <a:fld id="{87034D8C-3CB4-402A-BC46-2AB14C0FE90A}" type="slidenum">
              <a:rPr lang="en-US" smtClean="0"/>
              <a:pPr/>
              <a:t>19</a:t>
            </a:fld>
            <a:endParaRPr lang="en-US"/>
          </a:p>
        </p:txBody>
      </p:sp>
      <p:pic>
        <p:nvPicPr>
          <p:cNvPr id="9" name="Picture 8" descr="t.jpg"/>
          <p:cNvPicPr>
            <a:picLocks noChangeAspect="1"/>
          </p:cNvPicPr>
          <p:nvPr/>
        </p:nvPicPr>
        <p:blipFill>
          <a:blip r:embed="rId2" cstate="print"/>
          <a:stretch>
            <a:fillRect/>
          </a:stretch>
        </p:blipFill>
        <p:spPr>
          <a:xfrm>
            <a:off x="0" y="1371600"/>
            <a:ext cx="9144000" cy="2233854"/>
          </a:xfrm>
          <a:prstGeom prst="rect">
            <a:avLst/>
          </a:prstGeom>
        </p:spPr>
      </p:pic>
      <p:sp>
        <p:nvSpPr>
          <p:cNvPr id="7" name="Rectangle 6"/>
          <p:cNvSpPr/>
          <p:nvPr/>
        </p:nvSpPr>
        <p:spPr>
          <a:xfrm>
            <a:off x="0" y="0"/>
            <a:ext cx="4572000" cy="646331"/>
          </a:xfrm>
          <a:prstGeom prst="rect">
            <a:avLst/>
          </a:prstGeom>
        </p:spPr>
        <p:txBody>
          <a:bodyPr>
            <a:spAutoFit/>
          </a:bodyPr>
          <a:lstStyle/>
          <a:p>
            <a:r>
              <a:rPr lang="en-GB" sz="1200" i="1" dirty="0">
                <a:solidFill>
                  <a:schemeClr val="accent1">
                    <a:lumMod val="50000"/>
                  </a:schemeClr>
                </a:solidFill>
              </a:rPr>
              <a:t>Pinch Technique: Theory and Applications</a:t>
            </a:r>
          </a:p>
          <a:p>
            <a:r>
              <a:rPr lang="en-GB" sz="1200" dirty="0">
                <a:solidFill>
                  <a:schemeClr val="accent1">
                    <a:lumMod val="50000"/>
                  </a:schemeClr>
                </a:solidFill>
              </a:rPr>
              <a:t>Daniele </a:t>
            </a:r>
            <a:r>
              <a:rPr lang="en-GB" sz="1200" dirty="0" err="1">
                <a:solidFill>
                  <a:schemeClr val="accent1">
                    <a:lumMod val="50000"/>
                  </a:schemeClr>
                </a:solidFill>
              </a:rPr>
              <a:t>Binosi</a:t>
            </a:r>
            <a:r>
              <a:rPr lang="en-GB" sz="1200" dirty="0">
                <a:solidFill>
                  <a:schemeClr val="accent1">
                    <a:lumMod val="50000"/>
                  </a:schemeClr>
                </a:solidFill>
              </a:rPr>
              <a:t> &amp; </a:t>
            </a:r>
            <a:r>
              <a:rPr lang="en-GB" sz="1200" dirty="0" err="1">
                <a:solidFill>
                  <a:schemeClr val="accent1">
                    <a:lumMod val="50000"/>
                  </a:schemeClr>
                </a:solidFill>
              </a:rPr>
              <a:t>Joannis</a:t>
            </a:r>
            <a:r>
              <a:rPr lang="en-GB" sz="1200" dirty="0">
                <a:solidFill>
                  <a:schemeClr val="accent1">
                    <a:lumMod val="50000"/>
                  </a:schemeClr>
                </a:solidFill>
              </a:rPr>
              <a:t> </a:t>
            </a:r>
            <a:r>
              <a:rPr lang="en-GB" sz="1200" dirty="0" err="1">
                <a:solidFill>
                  <a:schemeClr val="accent1">
                    <a:lumMod val="50000"/>
                  </a:schemeClr>
                </a:solidFill>
              </a:rPr>
              <a:t>Papavassiliou</a:t>
            </a:r>
            <a:endParaRPr lang="en-GB" sz="1200" dirty="0">
              <a:solidFill>
                <a:schemeClr val="accent1">
                  <a:lumMod val="50000"/>
                </a:schemeClr>
              </a:solidFill>
            </a:endParaRPr>
          </a:p>
          <a:p>
            <a:r>
              <a:rPr lang="en-GB" sz="1200" dirty="0">
                <a:solidFill>
                  <a:schemeClr val="accent1">
                    <a:lumMod val="50000"/>
                  </a:schemeClr>
                </a:solidFill>
              </a:rPr>
              <a:t>Phys. Rept. 479 (2009) 1-152 </a:t>
            </a:r>
          </a:p>
        </p:txBody>
      </p:sp>
      <p:sp>
        <p:nvSpPr>
          <p:cNvPr id="10" name="Date Placeholder 3"/>
          <p:cNvSpPr txBox="1">
            <a:spLocks/>
          </p:cNvSpPr>
          <p:nvPr/>
        </p:nvSpPr>
        <p:spPr bwMode="auto">
          <a:xfrm>
            <a:off x="6349207" y="6485731"/>
            <a:ext cx="2743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000" i="1"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24-29 July 2017, U. Nanjing: 9th Workshop </a:t>
            </a:r>
          </a:p>
          <a:p>
            <a:r>
              <a:rPr lang="en-US" smtClean="0"/>
              <a:t>on Hadron physics in China                               (76p)</a:t>
            </a:r>
            <a:endParaRPr lang="en-US" dirty="0"/>
          </a:p>
        </p:txBody>
      </p:sp>
    </p:spTree>
    <p:extLst>
      <p:ext uri="{BB962C8B-B14F-4D97-AF65-F5344CB8AC3E}">
        <p14:creationId xmlns:p14="http://schemas.microsoft.com/office/powerpoint/2010/main" val="29173248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5105400" cy="5638800"/>
          </a:xfrm>
        </p:spPr>
        <p:txBody>
          <a:bodyPr/>
          <a:lstStyle/>
          <a:p>
            <a:pPr>
              <a:buFont typeface="+mj-lt"/>
              <a:buAutoNum type="arabicPeriod"/>
            </a:pPr>
            <a:r>
              <a:rPr lang="en-US" sz="1600" i="1" dirty="0">
                <a:solidFill>
                  <a:srgbClr val="7030A0"/>
                </a:solidFill>
              </a:rPr>
              <a:t>Jing CHEN (Peking U.)</a:t>
            </a:r>
          </a:p>
          <a:p>
            <a:pPr>
              <a:buFont typeface="+mj-lt"/>
              <a:buAutoNum type="arabicPeriod"/>
            </a:pPr>
            <a:r>
              <a:rPr lang="en-US" sz="1600" i="1" dirty="0">
                <a:solidFill>
                  <a:srgbClr val="7030A0"/>
                </a:solidFill>
              </a:rPr>
              <a:t>Bo-Lin LI (Nanjing U.)</a:t>
            </a:r>
          </a:p>
          <a:p>
            <a:pPr>
              <a:buFont typeface="+mj-lt"/>
              <a:buAutoNum type="arabicPeriod"/>
            </a:pPr>
            <a:r>
              <a:rPr lang="en-US" sz="1600" i="1" dirty="0" err="1">
                <a:solidFill>
                  <a:srgbClr val="7030A0"/>
                </a:solidFill>
              </a:rPr>
              <a:t>Ya</a:t>
            </a:r>
            <a:r>
              <a:rPr lang="en-US" sz="1600" i="1" dirty="0">
                <a:solidFill>
                  <a:srgbClr val="7030A0"/>
                </a:solidFill>
              </a:rPr>
              <a:t> LU (Nanjing U.)</a:t>
            </a:r>
          </a:p>
          <a:p>
            <a:pPr>
              <a:buFont typeface="+mj-lt"/>
              <a:buAutoNum type="arabicPeriod"/>
            </a:pPr>
            <a:r>
              <a:rPr lang="en-US" sz="1600" i="1" dirty="0" err="1">
                <a:solidFill>
                  <a:srgbClr val="7030A0"/>
                </a:solidFill>
              </a:rPr>
              <a:t>Khépani</a:t>
            </a:r>
            <a:r>
              <a:rPr lang="en-US" sz="1600" i="1" dirty="0">
                <a:solidFill>
                  <a:srgbClr val="7030A0"/>
                </a:solidFill>
              </a:rPr>
              <a:t> RAYA (U </a:t>
            </a:r>
            <a:r>
              <a:rPr lang="en-US" sz="1600" i="1" dirty="0" err="1">
                <a:solidFill>
                  <a:srgbClr val="7030A0"/>
                </a:solidFill>
              </a:rPr>
              <a:t>Michoácan</a:t>
            </a:r>
            <a:r>
              <a:rPr lang="en-US" sz="1600" i="1" dirty="0">
                <a:solidFill>
                  <a:srgbClr val="7030A0"/>
                </a:solidFill>
              </a:rPr>
              <a:t>);</a:t>
            </a:r>
          </a:p>
          <a:p>
            <a:pPr>
              <a:buFont typeface="+mj-lt"/>
              <a:buAutoNum type="arabicPeriod"/>
            </a:pPr>
            <a:r>
              <a:rPr lang="en-US" sz="1600" i="1" dirty="0" err="1">
                <a:solidFill>
                  <a:srgbClr val="7030A0"/>
                </a:solidFill>
              </a:rPr>
              <a:t>Chien</a:t>
            </a:r>
            <a:r>
              <a:rPr lang="en-US" sz="1600" i="1" dirty="0">
                <a:solidFill>
                  <a:srgbClr val="7030A0"/>
                </a:solidFill>
              </a:rPr>
              <a:t>-Yeah SENG (UM-Amherst) ;</a:t>
            </a:r>
          </a:p>
          <a:p>
            <a:pPr>
              <a:buFont typeface="+mj-lt"/>
              <a:buAutoNum type="arabicPeriod"/>
            </a:pPr>
            <a:r>
              <a:rPr lang="en-US" sz="1600" i="1" dirty="0">
                <a:solidFill>
                  <a:srgbClr val="0000FF"/>
                </a:solidFill>
              </a:rPr>
              <a:t>Chen </a:t>
            </a:r>
            <a:r>
              <a:rPr lang="en-US" sz="1600" i="1" dirty="0" err="1">
                <a:solidFill>
                  <a:srgbClr val="0000FF"/>
                </a:solidFill>
              </a:rPr>
              <a:t>CHEN</a:t>
            </a:r>
            <a:r>
              <a:rPr lang="en-US" sz="1600" i="1" dirty="0">
                <a:solidFill>
                  <a:srgbClr val="0000FF"/>
                </a:solidFill>
              </a:rPr>
              <a:t> (UNESP - São Paulo, </a:t>
            </a:r>
            <a:r>
              <a:rPr lang="en-US" sz="1600" i="1" dirty="0" smtClean="0">
                <a:solidFill>
                  <a:srgbClr val="0000FF"/>
                </a:solidFill>
              </a:rPr>
              <a:t>USTC &amp; IIT);</a:t>
            </a:r>
            <a:endParaRPr lang="en-US" sz="1600" i="1" dirty="0">
              <a:solidFill>
                <a:srgbClr val="0000FF"/>
              </a:solidFill>
            </a:endParaRPr>
          </a:p>
          <a:p>
            <a:pPr>
              <a:buFont typeface="+mj-lt"/>
              <a:buAutoNum type="arabicPeriod"/>
            </a:pPr>
            <a:r>
              <a:rPr lang="en-US" sz="1600" i="1" dirty="0">
                <a:solidFill>
                  <a:srgbClr val="0000FF"/>
                </a:solidFill>
              </a:rPr>
              <a:t>Zhu-Fang CUI (Nanjing U.) ;</a:t>
            </a:r>
          </a:p>
          <a:p>
            <a:pPr>
              <a:buFont typeface="+mj-lt"/>
              <a:buAutoNum type="arabicPeriod"/>
            </a:pPr>
            <a:r>
              <a:rPr lang="en-US" sz="1600" i="1" dirty="0">
                <a:solidFill>
                  <a:srgbClr val="0000FF"/>
                </a:solidFill>
              </a:rPr>
              <a:t>J. Javier COBOS-MARTINEZ (U </a:t>
            </a:r>
            <a:r>
              <a:rPr lang="en-US" sz="1600" i="1" dirty="0" err="1">
                <a:solidFill>
                  <a:srgbClr val="0000FF"/>
                </a:solidFill>
              </a:rPr>
              <a:t>Michoácan</a:t>
            </a:r>
            <a:r>
              <a:rPr lang="en-US" sz="1600" i="1" dirty="0">
                <a:solidFill>
                  <a:srgbClr val="0000FF"/>
                </a:solidFill>
              </a:rPr>
              <a:t>);</a:t>
            </a:r>
          </a:p>
          <a:p>
            <a:pPr>
              <a:buFont typeface="+mj-lt"/>
              <a:buAutoNum type="arabicPeriod"/>
            </a:pPr>
            <a:r>
              <a:rPr lang="en-US" sz="1600" i="1" dirty="0" err="1">
                <a:solidFill>
                  <a:srgbClr val="0000FF"/>
                </a:solidFill>
              </a:rPr>
              <a:t>Minghui</a:t>
            </a:r>
            <a:r>
              <a:rPr lang="en-US" sz="1600" i="1" dirty="0">
                <a:solidFill>
                  <a:srgbClr val="0000FF"/>
                </a:solidFill>
              </a:rPr>
              <a:t> DING (</a:t>
            </a:r>
            <a:r>
              <a:rPr lang="en-US" sz="1600" i="1" dirty="0" err="1">
                <a:solidFill>
                  <a:srgbClr val="0000FF"/>
                </a:solidFill>
              </a:rPr>
              <a:t>Nankai</a:t>
            </a:r>
            <a:r>
              <a:rPr lang="en-US" sz="1600" i="1" dirty="0">
                <a:solidFill>
                  <a:srgbClr val="0000FF"/>
                </a:solidFill>
              </a:rPr>
              <a:t> U.) ;</a:t>
            </a:r>
          </a:p>
          <a:p>
            <a:pPr>
              <a:buFont typeface="+mj-lt"/>
              <a:buAutoNum type="arabicPeriod"/>
            </a:pPr>
            <a:r>
              <a:rPr lang="en-US" sz="1600" i="1" dirty="0" err="1">
                <a:solidFill>
                  <a:srgbClr val="0000FF"/>
                </a:solidFill>
              </a:rPr>
              <a:t>Fei</a:t>
            </a:r>
            <a:r>
              <a:rPr lang="en-US" sz="1600" i="1" dirty="0">
                <a:solidFill>
                  <a:srgbClr val="0000FF"/>
                </a:solidFill>
              </a:rPr>
              <a:t> GAO (Peking U.) ;</a:t>
            </a:r>
          </a:p>
          <a:p>
            <a:pPr>
              <a:buFont typeface="+mj-lt"/>
              <a:buAutoNum type="arabicPeriod"/>
            </a:pPr>
            <a:r>
              <a:rPr lang="en-US" sz="1600" i="1" dirty="0">
                <a:solidFill>
                  <a:srgbClr val="0000FF"/>
                </a:solidFill>
              </a:rPr>
              <a:t>L. Xiomara GUTIÉRREZ-GUERRERO (MCTP)</a:t>
            </a:r>
          </a:p>
          <a:p>
            <a:pPr>
              <a:buFont typeface="+mj-lt"/>
              <a:buAutoNum type="arabicPeriod"/>
            </a:pPr>
            <a:r>
              <a:rPr lang="en-US" sz="1600" i="1" dirty="0" err="1">
                <a:solidFill>
                  <a:srgbClr val="0000FF"/>
                </a:solidFill>
              </a:rPr>
              <a:t>Cédric</a:t>
            </a:r>
            <a:r>
              <a:rPr lang="en-US" sz="1600" i="1" dirty="0">
                <a:solidFill>
                  <a:srgbClr val="0000FF"/>
                </a:solidFill>
              </a:rPr>
              <a:t> MEZRAG (ANL, </a:t>
            </a:r>
            <a:r>
              <a:rPr lang="en-US" sz="1600" i="1" dirty="0" err="1">
                <a:solidFill>
                  <a:srgbClr val="0000FF"/>
                </a:solidFill>
              </a:rPr>
              <a:t>Irfu</a:t>
            </a:r>
            <a:r>
              <a:rPr lang="en-US" sz="1600" i="1" dirty="0">
                <a:solidFill>
                  <a:srgbClr val="0000FF"/>
                </a:solidFill>
              </a:rPr>
              <a:t> </a:t>
            </a:r>
            <a:r>
              <a:rPr lang="en-US" sz="1600" i="1" dirty="0" err="1">
                <a:solidFill>
                  <a:srgbClr val="0000FF"/>
                </a:solidFill>
              </a:rPr>
              <a:t>Saclay</a:t>
            </a:r>
            <a:r>
              <a:rPr lang="en-US" sz="1600" i="1" dirty="0">
                <a:solidFill>
                  <a:srgbClr val="0000FF"/>
                </a:solidFill>
              </a:rPr>
              <a:t>) ;</a:t>
            </a:r>
          </a:p>
          <a:p>
            <a:pPr>
              <a:buFont typeface="+mj-lt"/>
              <a:buAutoNum type="arabicPeriod"/>
            </a:pPr>
            <a:r>
              <a:rPr lang="en-US" sz="1600" i="1" dirty="0">
                <a:solidFill>
                  <a:srgbClr val="0000FF"/>
                </a:solidFill>
              </a:rPr>
              <a:t>Mario PITSCHMANN (Vienna);</a:t>
            </a:r>
          </a:p>
          <a:p>
            <a:pPr>
              <a:buFont typeface="+mj-lt"/>
              <a:buAutoNum type="arabicPeriod"/>
            </a:pPr>
            <a:r>
              <a:rPr lang="en-US" sz="1600" i="1" dirty="0">
                <a:solidFill>
                  <a:srgbClr val="0000FF"/>
                </a:solidFill>
              </a:rPr>
              <a:t>Si-</a:t>
            </a:r>
            <a:r>
              <a:rPr lang="en-US" sz="1600" i="1" dirty="0" err="1">
                <a:solidFill>
                  <a:srgbClr val="0000FF"/>
                </a:solidFill>
              </a:rPr>
              <a:t>xue</a:t>
            </a:r>
            <a:r>
              <a:rPr lang="en-US" sz="1600" i="1" dirty="0">
                <a:solidFill>
                  <a:srgbClr val="0000FF"/>
                </a:solidFill>
              </a:rPr>
              <a:t> QIN (</a:t>
            </a:r>
            <a:r>
              <a:rPr lang="en-US" sz="1600" i="1" dirty="0" smtClean="0">
                <a:solidFill>
                  <a:srgbClr val="0000FF"/>
                </a:solidFill>
              </a:rPr>
              <a:t>Chongqing, ANL</a:t>
            </a:r>
            <a:r>
              <a:rPr lang="en-US" sz="1600" i="1" dirty="0">
                <a:solidFill>
                  <a:srgbClr val="0000FF"/>
                </a:solidFill>
              </a:rPr>
              <a:t>, U. </a:t>
            </a:r>
            <a:r>
              <a:rPr lang="en-US" sz="1600" i="1" dirty="0" smtClean="0">
                <a:solidFill>
                  <a:srgbClr val="0000FF"/>
                </a:solidFill>
              </a:rPr>
              <a:t>Frankfurt, </a:t>
            </a:r>
            <a:r>
              <a:rPr lang="en-US" sz="1600" i="1" dirty="0">
                <a:solidFill>
                  <a:srgbClr val="0000FF"/>
                </a:solidFill>
              </a:rPr>
              <a:t>PKU);</a:t>
            </a:r>
          </a:p>
          <a:p>
            <a:pPr>
              <a:buFont typeface="+mj-lt"/>
              <a:buAutoNum type="arabicPeriod"/>
            </a:pPr>
            <a:r>
              <a:rPr lang="en-US" sz="1600" i="1" dirty="0">
                <a:solidFill>
                  <a:srgbClr val="0000FF"/>
                </a:solidFill>
              </a:rPr>
              <a:t>Eduardo ROJAS (Antioquia U.)</a:t>
            </a:r>
          </a:p>
          <a:p>
            <a:pPr>
              <a:buFont typeface="+mj-lt"/>
              <a:buAutoNum type="arabicPeriod"/>
            </a:pPr>
            <a:r>
              <a:rPr lang="en-US" sz="1600" i="1" dirty="0">
                <a:solidFill>
                  <a:srgbClr val="0000FF"/>
                </a:solidFill>
              </a:rPr>
              <a:t>Jorge SEGOVIA (TU-Munich, ANL);</a:t>
            </a:r>
          </a:p>
          <a:p>
            <a:pPr>
              <a:buFont typeface="+mj-lt"/>
              <a:buAutoNum type="arabicPeriod"/>
            </a:pPr>
            <a:r>
              <a:rPr lang="en-US" sz="1600" i="1" dirty="0">
                <a:solidFill>
                  <a:srgbClr val="0000FF"/>
                </a:solidFill>
              </a:rPr>
              <a:t>Chao SHI (ANL, Nanjing U.)</a:t>
            </a:r>
          </a:p>
          <a:p>
            <a:pPr>
              <a:buFont typeface="+mj-lt"/>
              <a:buAutoNum type="arabicPeriod"/>
            </a:pPr>
            <a:r>
              <a:rPr lang="en-US" sz="1600" i="1" dirty="0">
                <a:solidFill>
                  <a:srgbClr val="0000FF"/>
                </a:solidFill>
              </a:rPr>
              <a:t>Shu-Sheng XU (Nanjing U.)</a:t>
            </a:r>
            <a:endParaRPr lang="en-US" sz="1700" i="1" dirty="0">
              <a:solidFill>
                <a:srgbClr val="0000FF"/>
              </a:solidFill>
            </a:endParaRPr>
          </a:p>
        </p:txBody>
      </p:sp>
      <p:sp>
        <p:nvSpPr>
          <p:cNvPr id="8" name="Content Placeholder 2"/>
          <p:cNvSpPr txBox="1">
            <a:spLocks/>
          </p:cNvSpPr>
          <p:nvPr/>
        </p:nvSpPr>
        <p:spPr bwMode="auto">
          <a:xfrm>
            <a:off x="4800600" y="884240"/>
            <a:ext cx="4343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891" indent="-342891" fontAlgn="base">
              <a:spcBef>
                <a:spcPct val="20000"/>
              </a:spcBef>
              <a:spcAft>
                <a:spcPct val="0"/>
              </a:spcAft>
              <a:buClr>
                <a:srgbClr val="1F497D"/>
              </a:buClr>
              <a:buFont typeface="+mj-lt"/>
              <a:buAutoNum type="arabicPeriod" startAt="19"/>
              <a:defRPr/>
            </a:pPr>
            <a:r>
              <a:rPr lang="en-US" sz="1600" kern="0" dirty="0">
                <a:solidFill>
                  <a:schemeClr val="accent6">
                    <a:lumMod val="75000"/>
                  </a:schemeClr>
                </a:solidFill>
              </a:rPr>
              <a:t>Adnan Bashir (U </a:t>
            </a:r>
            <a:r>
              <a:rPr lang="en-US" sz="1600" kern="0" dirty="0" err="1">
                <a:solidFill>
                  <a:schemeClr val="accent6">
                    <a:lumMod val="75000"/>
                  </a:schemeClr>
                </a:solidFill>
              </a:rPr>
              <a:t>Michoácan</a:t>
            </a:r>
            <a:r>
              <a:rPr lang="en-US" sz="1600" kern="0" dirty="0">
                <a:solidFill>
                  <a:schemeClr val="accent6">
                    <a:lumMod val="75000"/>
                  </a:schemeClr>
                </a:solidFill>
              </a:rPr>
              <a:t>);</a:t>
            </a:r>
          </a:p>
          <a:p>
            <a:pPr marL="342891" indent="-342891" fontAlgn="base">
              <a:spcBef>
                <a:spcPct val="20000"/>
              </a:spcBef>
              <a:spcAft>
                <a:spcPct val="0"/>
              </a:spcAft>
              <a:buClr>
                <a:srgbClr val="1F497D"/>
              </a:buClr>
              <a:buFont typeface="+mj-lt"/>
              <a:buAutoNum type="arabicPeriod" startAt="19"/>
              <a:defRPr/>
            </a:pPr>
            <a:r>
              <a:rPr lang="en-US" sz="1600" kern="0" dirty="0">
                <a:solidFill>
                  <a:schemeClr val="accent6">
                    <a:lumMod val="75000"/>
                  </a:schemeClr>
                </a:solidFill>
              </a:rPr>
              <a:t>Daniele </a:t>
            </a:r>
            <a:r>
              <a:rPr lang="en-US" sz="1600" kern="0" dirty="0" err="1">
                <a:solidFill>
                  <a:schemeClr val="accent6">
                    <a:lumMod val="75000"/>
                  </a:schemeClr>
                </a:solidFill>
              </a:rPr>
              <a:t>Binosi</a:t>
            </a:r>
            <a:r>
              <a:rPr lang="en-US" sz="1600" kern="0" dirty="0">
                <a:solidFill>
                  <a:schemeClr val="accent6">
                    <a:lumMod val="75000"/>
                  </a:schemeClr>
                </a:solidFill>
              </a:rPr>
              <a:t> (ECT*)</a:t>
            </a:r>
          </a:p>
          <a:p>
            <a:pPr marL="342891" indent="-342891" fontAlgn="base">
              <a:spcBef>
                <a:spcPct val="20000"/>
              </a:spcBef>
              <a:spcAft>
                <a:spcPct val="0"/>
              </a:spcAft>
              <a:buClr>
                <a:srgbClr val="1F497D"/>
              </a:buClr>
              <a:buFont typeface="+mj-lt"/>
              <a:buAutoNum type="arabicPeriod" startAt="19"/>
              <a:defRPr/>
            </a:pPr>
            <a:r>
              <a:rPr lang="en-US" sz="1600" kern="0" dirty="0">
                <a:solidFill>
                  <a:schemeClr val="accent6">
                    <a:lumMod val="75000"/>
                  </a:schemeClr>
                </a:solidFill>
              </a:rPr>
              <a:t>Stan Brodsky (SLAC);</a:t>
            </a:r>
          </a:p>
          <a:p>
            <a:pPr marL="342891" indent="-342891" fontAlgn="base">
              <a:spcBef>
                <a:spcPct val="20000"/>
              </a:spcBef>
              <a:spcAft>
                <a:spcPct val="0"/>
              </a:spcAft>
              <a:buClr>
                <a:srgbClr val="1F497D"/>
              </a:buClr>
              <a:buFont typeface="+mj-lt"/>
              <a:buAutoNum type="arabicPeriod" startAt="19"/>
              <a:defRPr/>
            </a:pPr>
            <a:r>
              <a:rPr lang="en-US" sz="1600" kern="0" dirty="0">
                <a:solidFill>
                  <a:schemeClr val="accent6">
                    <a:lumMod val="75000"/>
                  </a:schemeClr>
                </a:solidFill>
              </a:rPr>
              <a:t>Lei Chang (</a:t>
            </a:r>
            <a:r>
              <a:rPr lang="en-US" sz="1600" kern="0" dirty="0" err="1">
                <a:solidFill>
                  <a:schemeClr val="accent6">
                    <a:lumMod val="75000"/>
                  </a:schemeClr>
                </a:solidFill>
              </a:rPr>
              <a:t>Nankai</a:t>
            </a:r>
            <a:r>
              <a:rPr lang="en-US" sz="1600" kern="0" dirty="0">
                <a:solidFill>
                  <a:schemeClr val="accent6">
                    <a:lumMod val="75000"/>
                  </a:schemeClr>
                </a:solidFill>
              </a:rPr>
              <a:t> U. )</a:t>
            </a:r>
            <a:r>
              <a:rPr lang="en-US" sz="1600" dirty="0">
                <a:solidFill>
                  <a:schemeClr val="accent6">
                    <a:lumMod val="75000"/>
                  </a:schemeClr>
                </a:solidFill>
              </a:rPr>
              <a:t> ;</a:t>
            </a:r>
            <a:endParaRPr lang="en-US" sz="1600" kern="0" dirty="0">
              <a:solidFill>
                <a:schemeClr val="accent6">
                  <a:lumMod val="75000"/>
                </a:schemeClr>
              </a:solidFill>
            </a:endParaRPr>
          </a:p>
          <a:p>
            <a:pPr marL="342891" indent="-342891" fontAlgn="base">
              <a:spcBef>
                <a:spcPct val="20000"/>
              </a:spcBef>
              <a:spcAft>
                <a:spcPct val="0"/>
              </a:spcAft>
              <a:buClr>
                <a:srgbClr val="1F497D"/>
              </a:buClr>
              <a:buFont typeface="+mj-lt"/>
              <a:buAutoNum type="arabicPeriod" startAt="19"/>
              <a:defRPr/>
            </a:pPr>
            <a:r>
              <a:rPr lang="en-US" sz="1600" kern="0" dirty="0">
                <a:solidFill>
                  <a:schemeClr val="accent6">
                    <a:lumMod val="75000"/>
                  </a:schemeClr>
                </a:solidFill>
              </a:rPr>
              <a:t>Bruno El-</a:t>
            </a:r>
            <a:r>
              <a:rPr lang="en-US" sz="1600" kern="0" dirty="0" err="1">
                <a:solidFill>
                  <a:schemeClr val="accent6">
                    <a:lumMod val="75000"/>
                  </a:schemeClr>
                </a:solidFill>
              </a:rPr>
              <a:t>Bennich</a:t>
            </a:r>
            <a:r>
              <a:rPr lang="en-US" sz="1600" kern="0" dirty="0">
                <a:solidFill>
                  <a:schemeClr val="accent6">
                    <a:lumMod val="75000"/>
                  </a:schemeClr>
                </a:solidFill>
              </a:rPr>
              <a:t> </a:t>
            </a:r>
            <a:r>
              <a:rPr lang="en-US" sz="1600" dirty="0">
                <a:solidFill>
                  <a:schemeClr val="accent6">
                    <a:lumMod val="75000"/>
                  </a:schemeClr>
                </a:solidFill>
              </a:rPr>
              <a:t>(São Paulo);</a:t>
            </a:r>
            <a:endParaRPr lang="en-US" sz="1600" kern="0" dirty="0">
              <a:solidFill>
                <a:schemeClr val="accent6">
                  <a:lumMod val="75000"/>
                </a:schemeClr>
              </a:solidFill>
            </a:endParaRPr>
          </a:p>
          <a:p>
            <a:pPr marL="342891" indent="-342891" fontAlgn="base">
              <a:spcBef>
                <a:spcPct val="20000"/>
              </a:spcBef>
              <a:spcAft>
                <a:spcPct val="0"/>
              </a:spcAft>
              <a:buClr>
                <a:srgbClr val="1F497D"/>
              </a:buClr>
              <a:buFont typeface="+mj-lt"/>
              <a:buAutoNum type="arabicPeriod" startAt="19"/>
              <a:defRPr/>
            </a:pPr>
            <a:r>
              <a:rPr lang="en-US" sz="1600" kern="0" dirty="0">
                <a:solidFill>
                  <a:schemeClr val="accent6">
                    <a:lumMod val="75000"/>
                  </a:schemeClr>
                </a:solidFill>
              </a:rPr>
              <a:t>Tanja Horn (Catholic U. America)</a:t>
            </a:r>
          </a:p>
          <a:p>
            <a:pPr marL="342891" indent="-342891" fontAlgn="base">
              <a:spcBef>
                <a:spcPct val="20000"/>
              </a:spcBef>
              <a:spcAft>
                <a:spcPct val="0"/>
              </a:spcAft>
              <a:buClr>
                <a:srgbClr val="1F497D"/>
              </a:buClr>
              <a:buFont typeface="+mj-lt"/>
              <a:buAutoNum type="arabicPeriod" startAt="25"/>
              <a:defRPr/>
            </a:pPr>
            <a:r>
              <a:rPr lang="en-US" sz="1600" kern="0" dirty="0">
                <a:solidFill>
                  <a:schemeClr val="accent6">
                    <a:lumMod val="75000"/>
                  </a:schemeClr>
                </a:solidFill>
              </a:rPr>
              <a:t>Yu-Xin Liu (PKU);</a:t>
            </a:r>
          </a:p>
          <a:p>
            <a:pPr marL="342891" indent="-342891" fontAlgn="base">
              <a:spcBef>
                <a:spcPct val="20000"/>
              </a:spcBef>
              <a:spcAft>
                <a:spcPct val="0"/>
              </a:spcAft>
              <a:buClr>
                <a:srgbClr val="1F497D"/>
              </a:buClr>
              <a:buFont typeface="+mj-lt"/>
              <a:buAutoNum type="arabicPeriod" startAt="25"/>
              <a:defRPr/>
            </a:pPr>
            <a:r>
              <a:rPr lang="en-US" sz="1600" kern="0" dirty="0" err="1">
                <a:solidFill>
                  <a:schemeClr val="accent6">
                    <a:lumMod val="75000"/>
                  </a:schemeClr>
                </a:solidFill>
              </a:rPr>
              <a:t>Hervé</a:t>
            </a:r>
            <a:r>
              <a:rPr lang="en-US" sz="1600" kern="0" dirty="0">
                <a:solidFill>
                  <a:schemeClr val="accent6">
                    <a:lumMod val="75000"/>
                  </a:schemeClr>
                </a:solidFill>
              </a:rPr>
              <a:t> </a:t>
            </a:r>
            <a:r>
              <a:rPr lang="en-US" sz="1600" kern="0" dirty="0" err="1">
                <a:solidFill>
                  <a:schemeClr val="accent6">
                    <a:lumMod val="75000"/>
                  </a:schemeClr>
                </a:solidFill>
              </a:rPr>
              <a:t>Moutarde</a:t>
            </a:r>
            <a:r>
              <a:rPr lang="en-US" sz="1600" kern="0" dirty="0">
                <a:solidFill>
                  <a:schemeClr val="accent6">
                    <a:lumMod val="75000"/>
                  </a:schemeClr>
                </a:solidFill>
              </a:rPr>
              <a:t> (CEA, </a:t>
            </a:r>
            <a:r>
              <a:rPr lang="en-US" sz="1600" kern="0" dirty="0" err="1">
                <a:solidFill>
                  <a:schemeClr val="accent6">
                    <a:lumMod val="75000"/>
                  </a:schemeClr>
                </a:solidFill>
              </a:rPr>
              <a:t>Saclay</a:t>
            </a:r>
            <a:r>
              <a:rPr lang="en-US" sz="1600" kern="0" dirty="0">
                <a:solidFill>
                  <a:schemeClr val="accent6">
                    <a:lumMod val="75000"/>
                  </a:schemeClr>
                </a:solidFill>
              </a:rPr>
              <a:t>) ;</a:t>
            </a:r>
          </a:p>
          <a:p>
            <a:pPr marL="342891" indent="-342891" fontAlgn="base">
              <a:spcBef>
                <a:spcPct val="20000"/>
              </a:spcBef>
              <a:spcAft>
                <a:spcPct val="0"/>
              </a:spcAft>
              <a:buClr>
                <a:srgbClr val="1F497D"/>
              </a:buClr>
              <a:buFont typeface="+mj-lt"/>
              <a:buAutoNum type="arabicPeriod" startAt="25"/>
              <a:defRPr/>
            </a:pPr>
            <a:r>
              <a:rPr lang="en-US" sz="1600" kern="0" dirty="0" err="1">
                <a:solidFill>
                  <a:schemeClr val="accent6">
                    <a:lumMod val="75000"/>
                  </a:schemeClr>
                </a:solidFill>
              </a:rPr>
              <a:t>Joannis</a:t>
            </a:r>
            <a:r>
              <a:rPr lang="en-US" sz="1600" kern="0" dirty="0">
                <a:solidFill>
                  <a:schemeClr val="accent6">
                    <a:lumMod val="75000"/>
                  </a:schemeClr>
                </a:solidFill>
              </a:rPr>
              <a:t> </a:t>
            </a:r>
            <a:r>
              <a:rPr lang="en-US" sz="1600" kern="0" dirty="0" err="1">
                <a:solidFill>
                  <a:schemeClr val="accent6">
                    <a:lumMod val="75000"/>
                  </a:schemeClr>
                </a:solidFill>
              </a:rPr>
              <a:t>Papavassiliou</a:t>
            </a:r>
            <a:r>
              <a:rPr lang="en-US" sz="1600" kern="0" dirty="0">
                <a:solidFill>
                  <a:schemeClr val="accent6">
                    <a:lumMod val="75000"/>
                  </a:schemeClr>
                </a:solidFill>
              </a:rPr>
              <a:t> (</a:t>
            </a:r>
            <a:r>
              <a:rPr lang="en-US" sz="1600" kern="0" dirty="0" err="1">
                <a:solidFill>
                  <a:schemeClr val="accent6">
                    <a:lumMod val="75000"/>
                  </a:schemeClr>
                </a:solidFill>
              </a:rPr>
              <a:t>U.Valencia</a:t>
            </a:r>
            <a:r>
              <a:rPr lang="en-US" sz="1600" kern="0" dirty="0">
                <a:solidFill>
                  <a:schemeClr val="accent6">
                    <a:lumMod val="75000"/>
                  </a:schemeClr>
                </a:solidFill>
              </a:rPr>
              <a:t>)</a:t>
            </a:r>
          </a:p>
          <a:p>
            <a:pPr marL="342891" indent="-342891" fontAlgn="base">
              <a:spcBef>
                <a:spcPct val="20000"/>
              </a:spcBef>
              <a:spcAft>
                <a:spcPct val="0"/>
              </a:spcAft>
              <a:buClr>
                <a:srgbClr val="1F497D"/>
              </a:buClr>
              <a:buFont typeface="+mj-lt"/>
              <a:buAutoNum type="arabicPeriod" startAt="25"/>
              <a:defRPr/>
            </a:pPr>
            <a:r>
              <a:rPr lang="pt-BR" sz="1600" kern="0" dirty="0">
                <a:solidFill>
                  <a:schemeClr val="accent6">
                    <a:lumMod val="75000"/>
                  </a:schemeClr>
                </a:solidFill>
              </a:rPr>
              <a:t>M. Ali Paracha (NUST, Islamabad)</a:t>
            </a:r>
          </a:p>
          <a:p>
            <a:pPr marL="342891" indent="-342891" fontAlgn="base">
              <a:spcBef>
                <a:spcPct val="20000"/>
              </a:spcBef>
              <a:spcAft>
                <a:spcPct val="0"/>
              </a:spcAft>
              <a:buClr>
                <a:srgbClr val="1F497D"/>
              </a:buClr>
              <a:buFont typeface="+mj-lt"/>
              <a:buAutoNum type="arabicPeriod" startAt="25"/>
              <a:defRPr/>
            </a:pPr>
            <a:r>
              <a:rPr lang="en-US" sz="1600" kern="0" dirty="0">
                <a:solidFill>
                  <a:schemeClr val="accent6">
                    <a:lumMod val="75000"/>
                  </a:schemeClr>
                </a:solidFill>
              </a:rPr>
              <a:t>Jose Rodriguez </a:t>
            </a:r>
            <a:r>
              <a:rPr lang="en-US" sz="1600" kern="0" dirty="0" err="1">
                <a:solidFill>
                  <a:schemeClr val="accent6">
                    <a:lumMod val="75000"/>
                  </a:schemeClr>
                </a:solidFill>
              </a:rPr>
              <a:t>Qintero</a:t>
            </a:r>
            <a:r>
              <a:rPr lang="en-US" sz="1600" kern="0" dirty="0">
                <a:solidFill>
                  <a:schemeClr val="accent6">
                    <a:lumMod val="75000"/>
                  </a:schemeClr>
                </a:solidFill>
              </a:rPr>
              <a:t> (U. Huelva) ;</a:t>
            </a:r>
          </a:p>
          <a:p>
            <a:pPr marL="342891" indent="-342891" fontAlgn="base">
              <a:spcBef>
                <a:spcPct val="20000"/>
              </a:spcBef>
              <a:spcAft>
                <a:spcPct val="0"/>
              </a:spcAft>
              <a:buClr>
                <a:srgbClr val="1F497D"/>
              </a:buClr>
              <a:buFont typeface="+mj-lt"/>
              <a:buAutoNum type="arabicPeriod" startAt="25"/>
              <a:defRPr/>
            </a:pPr>
            <a:r>
              <a:rPr lang="en-US" sz="1600" kern="0" dirty="0">
                <a:solidFill>
                  <a:schemeClr val="accent6">
                    <a:lumMod val="75000"/>
                  </a:schemeClr>
                </a:solidFill>
              </a:rPr>
              <a:t>Franck </a:t>
            </a:r>
            <a:r>
              <a:rPr lang="en-US" sz="1600" kern="0" dirty="0" err="1">
                <a:solidFill>
                  <a:schemeClr val="accent6">
                    <a:lumMod val="75000"/>
                  </a:schemeClr>
                </a:solidFill>
              </a:rPr>
              <a:t>Sabatié</a:t>
            </a:r>
            <a:r>
              <a:rPr lang="en-US" sz="1600" kern="0" dirty="0">
                <a:solidFill>
                  <a:schemeClr val="accent6">
                    <a:lumMod val="75000"/>
                  </a:schemeClr>
                </a:solidFill>
              </a:rPr>
              <a:t> (CEA, </a:t>
            </a:r>
            <a:r>
              <a:rPr lang="en-US" sz="1600" kern="0" dirty="0" err="1">
                <a:solidFill>
                  <a:schemeClr val="accent6">
                    <a:lumMod val="75000"/>
                  </a:schemeClr>
                </a:solidFill>
              </a:rPr>
              <a:t>Saclay</a:t>
            </a:r>
            <a:r>
              <a:rPr lang="en-US" sz="1600" kern="0" dirty="0">
                <a:solidFill>
                  <a:schemeClr val="accent6">
                    <a:lumMod val="75000"/>
                  </a:schemeClr>
                </a:solidFill>
              </a:rPr>
              <a:t>);</a:t>
            </a:r>
          </a:p>
          <a:p>
            <a:pPr marL="342891" indent="-342891" fontAlgn="base">
              <a:spcBef>
                <a:spcPct val="20000"/>
              </a:spcBef>
              <a:spcAft>
                <a:spcPct val="0"/>
              </a:spcAft>
              <a:buClr>
                <a:srgbClr val="1F497D"/>
              </a:buClr>
              <a:buFont typeface="+mj-lt"/>
              <a:buAutoNum type="arabicPeriod" startAt="25"/>
              <a:defRPr/>
            </a:pPr>
            <a:r>
              <a:rPr lang="en-US" sz="1600" kern="0" dirty="0">
                <a:solidFill>
                  <a:schemeClr val="accent6">
                    <a:lumMod val="75000"/>
                  </a:schemeClr>
                </a:solidFill>
              </a:rPr>
              <a:t>Sebastian Schmidt (IAS-FZJ &amp; JARA);</a:t>
            </a:r>
          </a:p>
          <a:p>
            <a:pPr marL="342891" indent="-342891" fontAlgn="base">
              <a:spcBef>
                <a:spcPct val="20000"/>
              </a:spcBef>
              <a:spcAft>
                <a:spcPct val="0"/>
              </a:spcAft>
              <a:buClr>
                <a:srgbClr val="1F497D"/>
              </a:buClr>
              <a:buFont typeface="+mj-lt"/>
              <a:buAutoNum type="arabicPeriod" startAt="25"/>
              <a:defRPr/>
            </a:pPr>
            <a:r>
              <a:rPr lang="en-US" sz="1600" kern="0" dirty="0">
                <a:solidFill>
                  <a:schemeClr val="accent6">
                    <a:lumMod val="75000"/>
                  </a:schemeClr>
                </a:solidFill>
              </a:rPr>
              <a:t>Peter Tandy (KSU);</a:t>
            </a:r>
          </a:p>
          <a:p>
            <a:pPr marL="342891" indent="-342891" fontAlgn="base">
              <a:spcBef>
                <a:spcPct val="20000"/>
              </a:spcBef>
              <a:spcAft>
                <a:spcPct val="0"/>
              </a:spcAft>
              <a:buClr>
                <a:srgbClr val="1F497D"/>
              </a:buClr>
              <a:buFont typeface="+mj-lt"/>
              <a:buAutoNum type="arabicPeriod" startAt="25"/>
              <a:defRPr/>
            </a:pPr>
            <a:r>
              <a:rPr lang="en-US" sz="1600" kern="0" dirty="0" err="1">
                <a:solidFill>
                  <a:schemeClr val="accent6">
                    <a:lumMod val="75000"/>
                  </a:schemeClr>
                </a:solidFill>
              </a:rPr>
              <a:t>Shaolong</a:t>
            </a:r>
            <a:r>
              <a:rPr lang="en-US" sz="1600" kern="0" dirty="0">
                <a:solidFill>
                  <a:schemeClr val="accent6">
                    <a:lumMod val="75000"/>
                  </a:schemeClr>
                </a:solidFill>
              </a:rPr>
              <a:t> WAN (USTC) ;</a:t>
            </a:r>
          </a:p>
          <a:p>
            <a:pPr marL="342891" indent="-342891" fontAlgn="base">
              <a:spcBef>
                <a:spcPct val="20000"/>
              </a:spcBef>
              <a:spcAft>
                <a:spcPct val="0"/>
              </a:spcAft>
              <a:buClr>
                <a:srgbClr val="1F497D"/>
              </a:buClr>
              <a:buFont typeface="+mj-lt"/>
              <a:buAutoNum type="arabicPeriod" startAt="25"/>
              <a:defRPr/>
            </a:pPr>
            <a:r>
              <a:rPr lang="en-US" sz="1600" kern="0" dirty="0">
                <a:solidFill>
                  <a:schemeClr val="accent6">
                    <a:lumMod val="75000"/>
                  </a:schemeClr>
                </a:solidFill>
              </a:rPr>
              <a:t>Hong-Shi ZONG (Nanjing U)</a:t>
            </a:r>
          </a:p>
          <a:p>
            <a:pPr marL="342891" indent="-342891" fontAlgn="base">
              <a:spcBef>
                <a:spcPct val="20000"/>
              </a:spcBef>
              <a:spcAft>
                <a:spcPct val="0"/>
              </a:spcAft>
              <a:buClr>
                <a:srgbClr val="1F497D"/>
              </a:buClr>
              <a:buFont typeface="Wingdings" pitchFamily="2" charset="2"/>
              <a:buChar char="Ø"/>
              <a:defRPr/>
            </a:pPr>
            <a:endParaRPr lang="en-US" i="1" kern="0" dirty="0">
              <a:solidFill>
                <a:schemeClr val="tx2">
                  <a:lumMod val="75000"/>
                </a:schemeClr>
              </a:solidFill>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599" y="5244781"/>
            <a:ext cx="467783" cy="350837"/>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6175" y="5848001"/>
            <a:ext cx="467783" cy="35083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2407" y="1420031"/>
            <a:ext cx="467783" cy="35083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3" y="1173165"/>
            <a:ext cx="467783" cy="350837"/>
          </a:xfrm>
          <a:prstGeom prst="rect">
            <a:avLst/>
          </a:prstGeom>
        </p:spPr>
      </p:pic>
      <p:sp>
        <p:nvSpPr>
          <p:cNvPr id="2" name="Title 1"/>
          <p:cNvSpPr>
            <a:spLocks noGrp="1"/>
          </p:cNvSpPr>
          <p:nvPr>
            <p:ph type="title"/>
          </p:nvPr>
        </p:nvSpPr>
        <p:spPr>
          <a:xfrm>
            <a:off x="0" y="0"/>
            <a:ext cx="8229600" cy="1143000"/>
          </a:xfrm>
        </p:spPr>
        <p:txBody>
          <a:bodyPr/>
          <a:lstStyle/>
          <a:p>
            <a:r>
              <a:rPr lang="en-US" sz="3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Collaborators: 2014-Present</a:t>
            </a:r>
            <a:endParaRPr lang="en-US" sz="3200" dirty="0"/>
          </a:p>
        </p:txBody>
      </p:sp>
      <p:sp>
        <p:nvSpPr>
          <p:cNvPr id="4" name="Date Placeholder 3"/>
          <p:cNvSpPr>
            <a:spLocks noGrp="1"/>
          </p:cNvSpPr>
          <p:nvPr>
            <p:ph type="dt" sz="half" idx="10"/>
          </p:nvPr>
        </p:nvSpPr>
        <p:spPr>
          <a:xfrm>
            <a:off x="4970533" y="6350117"/>
            <a:ext cx="4173467" cy="339725"/>
          </a:xfrm>
        </p:spPr>
        <p:txBody>
          <a:bodyPr/>
          <a:lstStyle/>
          <a:p>
            <a:r>
              <a:rPr lang="en-US" dirty="0"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a:t>
            </a:fld>
            <a:endParaRPr lang="en-US"/>
          </a:p>
        </p:txBody>
      </p:sp>
      <p:sp>
        <p:nvSpPr>
          <p:cNvPr id="9" name="TextBox 8"/>
          <p:cNvSpPr txBox="1"/>
          <p:nvPr/>
        </p:nvSpPr>
        <p:spPr>
          <a:xfrm>
            <a:off x="5736455" y="86251"/>
            <a:ext cx="3352800" cy="400110"/>
          </a:xfrm>
          <a:prstGeom prst="rect">
            <a:avLst/>
          </a:prstGeom>
          <a:noFill/>
        </p:spPr>
        <p:txBody>
          <a:bodyPr wrap="square" rtlCol="0">
            <a:spAutoFit/>
          </a:bodyPr>
          <a:lstStyle/>
          <a:p>
            <a:r>
              <a:rPr lang="en-US" sz="2000" i="1" dirty="0">
                <a:solidFill>
                  <a:srgbClr val="7030A0"/>
                </a:solidFill>
              </a:rPr>
              <a:t>Students,</a:t>
            </a:r>
            <a:r>
              <a:rPr lang="en-US" sz="2000" i="1" dirty="0">
                <a:solidFill>
                  <a:srgbClr val="0033CC"/>
                </a:solidFill>
              </a:rPr>
              <a:t> </a:t>
            </a:r>
            <a:r>
              <a:rPr lang="en-US" sz="2000" i="1" dirty="0">
                <a:solidFill>
                  <a:srgbClr val="0000FF"/>
                </a:solidFill>
              </a:rPr>
              <a:t>Postdocs,</a:t>
            </a:r>
            <a:r>
              <a:rPr lang="en-US" sz="2000" i="1" dirty="0">
                <a:solidFill>
                  <a:srgbClr val="008000"/>
                </a:solidFill>
              </a:rPr>
              <a:t> </a:t>
            </a:r>
            <a:r>
              <a:rPr lang="en-US" sz="2000" i="1" dirty="0">
                <a:solidFill>
                  <a:schemeClr val="accent6">
                    <a:lumMod val="75000"/>
                  </a:schemeClr>
                </a:solidFill>
              </a:rPr>
              <a:t>Profs</a:t>
            </a:r>
            <a:r>
              <a:rPr lang="en-US" sz="2000" i="1" dirty="0">
                <a:solidFill>
                  <a:schemeClr val="accent5">
                    <a:lumMod val="50000"/>
                  </a:schemeClr>
                </a:solidFill>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8811" y="914403"/>
            <a:ext cx="467783" cy="35083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4217" y="2362203"/>
            <a:ext cx="467783" cy="35083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5815" y="2713040"/>
            <a:ext cx="467783" cy="35083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3787" y="3259935"/>
            <a:ext cx="467783" cy="35083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9895" y="3558384"/>
            <a:ext cx="467783" cy="350837"/>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4307" y="4608119"/>
            <a:ext cx="467783" cy="35083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1923" y="5595619"/>
            <a:ext cx="467783" cy="350837"/>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6899" y="1726912"/>
            <a:ext cx="467783" cy="350837"/>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600" y="4958956"/>
            <a:ext cx="467783" cy="350837"/>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6986" y="2656589"/>
            <a:ext cx="467783" cy="350837"/>
          </a:xfrm>
          <a:prstGeom prst="rect">
            <a:avLst/>
          </a:prstGeom>
        </p:spPr>
      </p:pic>
      <p:sp>
        <p:nvSpPr>
          <p:cNvPr id="23" name="TextBox 22"/>
          <p:cNvSpPr txBox="1"/>
          <p:nvPr/>
        </p:nvSpPr>
        <p:spPr>
          <a:xfrm>
            <a:off x="4538195" y="5738063"/>
            <a:ext cx="2578568" cy="646331"/>
          </a:xfrm>
          <a:prstGeom prst="rect">
            <a:avLst/>
          </a:prstGeom>
          <a:noFill/>
        </p:spPr>
        <p:txBody>
          <a:bodyPr wrap="square" rtlCol="0">
            <a:spAutoFit/>
          </a:bodyPr>
          <a:lstStyle/>
          <a:p>
            <a:r>
              <a:rPr lang="en-GB" b="1" i="1" dirty="0">
                <a:solidFill>
                  <a:srgbClr val="009900"/>
                </a:solidFill>
              </a:rPr>
              <a:t>41% of this international collaboration is Chinese</a:t>
            </a:r>
          </a:p>
        </p:txBody>
      </p:sp>
    </p:spTree>
    <p:extLst>
      <p:ext uri="{BB962C8B-B14F-4D97-AF65-F5344CB8AC3E}">
        <p14:creationId xmlns:p14="http://schemas.microsoft.com/office/powerpoint/2010/main" val="797822114"/>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7200000" s="0" l="0"/>
                                      </p:by>
                                    </p:animClr>
                                    <p:animClr clrSpc="hsl" dir="cw">
                                      <p:cBhvr>
                                        <p:cTn id="7" dur="500" fill="hold"/>
                                        <p:tgtEl>
                                          <p:spTgt spid="3">
                                            <p:txEl>
                                              <p:pRg st="0" end="0"/>
                                            </p:txEl>
                                          </p:spTgt>
                                        </p:tgtEl>
                                        <p:attrNameLst>
                                          <p:attrName>fillcolor</p:attrName>
                                        </p:attrNameLst>
                                      </p:cBhvr>
                                      <p:by>
                                        <p:hsl h="7200000" s="0" l="0"/>
                                      </p:by>
                                    </p:animClr>
                                    <p:animClr clrSpc="hsl" dir="cw">
                                      <p:cBhvr>
                                        <p:cTn id="8" dur="500" fill="hold"/>
                                        <p:tgtEl>
                                          <p:spTgt spid="3">
                                            <p:txEl>
                                              <p:pRg st="0" end="0"/>
                                            </p:txEl>
                                          </p:spTgt>
                                        </p:tgtEl>
                                        <p:attrNameLst>
                                          <p:attrName>stroke.color</p:attrName>
                                        </p:attrNameLst>
                                      </p:cBhvr>
                                      <p:by>
                                        <p:hsl h="7200000" s="0" l="0"/>
                                      </p:by>
                                    </p:animClr>
                                    <p:set>
                                      <p:cBhvr>
                                        <p:cTn id="9" dur="500" fill="hold"/>
                                        <p:tgtEl>
                                          <p:spTgt spid="3">
                                            <p:txEl>
                                              <p:pRg st="0" end="0"/>
                                            </p:txEl>
                                          </p:spTgt>
                                        </p:tgtEl>
                                        <p:attrNameLst>
                                          <p:attrName>fill.type</p:attrName>
                                        </p:attrNameLst>
                                      </p:cBhvr>
                                      <p:to>
                                        <p:strVal val="solid"/>
                                      </p:to>
                                    </p:set>
                                  </p:childTnLst>
                                </p:cTn>
                              </p:par>
                              <p:par>
                                <p:cTn id="10" presetID="21" presetClass="emph" presetSubtype="0" fill="hold" nodeType="withEffect">
                                  <p:stCondLst>
                                    <p:cond delay="0"/>
                                  </p:stCondLst>
                                  <p:childTnLst>
                                    <p:animClr clrSpc="hsl" dir="cw">
                                      <p:cBhvr override="childStyle">
                                        <p:cTn id="11" dur="500" fill="hold"/>
                                        <p:tgtEl>
                                          <p:spTgt spid="3">
                                            <p:txEl>
                                              <p:pRg st="1" end="1"/>
                                            </p:txEl>
                                          </p:spTgt>
                                        </p:tgtEl>
                                        <p:attrNameLst>
                                          <p:attrName>style.color</p:attrName>
                                        </p:attrNameLst>
                                      </p:cBhvr>
                                      <p:by>
                                        <p:hsl h="7200000" s="0" l="0"/>
                                      </p:by>
                                    </p:animClr>
                                    <p:animClr clrSpc="hsl" dir="cw">
                                      <p:cBhvr>
                                        <p:cTn id="12" dur="500" fill="hold"/>
                                        <p:tgtEl>
                                          <p:spTgt spid="3">
                                            <p:txEl>
                                              <p:pRg st="1" end="1"/>
                                            </p:txEl>
                                          </p:spTgt>
                                        </p:tgtEl>
                                        <p:attrNameLst>
                                          <p:attrName>fillcolor</p:attrName>
                                        </p:attrNameLst>
                                      </p:cBhvr>
                                      <p:by>
                                        <p:hsl h="7200000" s="0" l="0"/>
                                      </p:by>
                                    </p:animClr>
                                    <p:animClr clrSpc="hsl" dir="cw">
                                      <p:cBhvr>
                                        <p:cTn id="13" dur="500" fill="hold"/>
                                        <p:tgtEl>
                                          <p:spTgt spid="3">
                                            <p:txEl>
                                              <p:pRg st="1" end="1"/>
                                            </p:txEl>
                                          </p:spTgt>
                                        </p:tgtEl>
                                        <p:attrNameLst>
                                          <p:attrName>stroke.color</p:attrName>
                                        </p:attrNameLst>
                                      </p:cBhvr>
                                      <p:by>
                                        <p:hsl h="7200000" s="0" l="0"/>
                                      </p:by>
                                    </p:animClr>
                                    <p:set>
                                      <p:cBhvr>
                                        <p:cTn id="14" dur="500" fill="hold"/>
                                        <p:tgtEl>
                                          <p:spTgt spid="3">
                                            <p:txEl>
                                              <p:pRg st="1" end="1"/>
                                            </p:txEl>
                                          </p:spTgt>
                                        </p:tgtEl>
                                        <p:attrNameLst>
                                          <p:attrName>fill.type</p:attrName>
                                        </p:attrNameLst>
                                      </p:cBhvr>
                                      <p:to>
                                        <p:strVal val="solid"/>
                                      </p:to>
                                    </p:set>
                                  </p:childTnLst>
                                </p:cTn>
                              </p:par>
                              <p:par>
                                <p:cTn id="15" presetID="21" presetClass="emph" presetSubtype="0" fill="hold" nodeType="withEffect">
                                  <p:stCondLst>
                                    <p:cond delay="0"/>
                                  </p:stCondLst>
                                  <p:childTnLst>
                                    <p:animClr clrSpc="hsl" dir="cw">
                                      <p:cBhvr override="childStyle">
                                        <p:cTn id="16" dur="500" fill="hold"/>
                                        <p:tgtEl>
                                          <p:spTgt spid="3">
                                            <p:txEl>
                                              <p:pRg st="2" end="2"/>
                                            </p:txEl>
                                          </p:spTgt>
                                        </p:tgtEl>
                                        <p:attrNameLst>
                                          <p:attrName>style.color</p:attrName>
                                        </p:attrNameLst>
                                      </p:cBhvr>
                                      <p:by>
                                        <p:hsl h="7200000" s="0" l="0"/>
                                      </p:by>
                                    </p:animClr>
                                    <p:animClr clrSpc="hsl" dir="cw">
                                      <p:cBhvr>
                                        <p:cTn id="17" dur="500" fill="hold"/>
                                        <p:tgtEl>
                                          <p:spTgt spid="3">
                                            <p:txEl>
                                              <p:pRg st="2" end="2"/>
                                            </p:txEl>
                                          </p:spTgt>
                                        </p:tgtEl>
                                        <p:attrNameLst>
                                          <p:attrName>fillcolor</p:attrName>
                                        </p:attrNameLst>
                                      </p:cBhvr>
                                      <p:by>
                                        <p:hsl h="7200000" s="0" l="0"/>
                                      </p:by>
                                    </p:animClr>
                                    <p:animClr clrSpc="hsl" dir="cw">
                                      <p:cBhvr>
                                        <p:cTn id="18" dur="500" fill="hold"/>
                                        <p:tgtEl>
                                          <p:spTgt spid="3">
                                            <p:txEl>
                                              <p:pRg st="2" end="2"/>
                                            </p:txEl>
                                          </p:spTgt>
                                        </p:tgtEl>
                                        <p:attrNameLst>
                                          <p:attrName>stroke.color</p:attrName>
                                        </p:attrNameLst>
                                      </p:cBhvr>
                                      <p:by>
                                        <p:hsl h="7200000" s="0" l="0"/>
                                      </p:by>
                                    </p:animClr>
                                    <p:set>
                                      <p:cBhvr>
                                        <p:cTn id="19" dur="500" fill="hold"/>
                                        <p:tgtEl>
                                          <p:spTgt spid="3">
                                            <p:txEl>
                                              <p:pRg st="2" end="2"/>
                                            </p:txEl>
                                          </p:spTgt>
                                        </p:tgtEl>
                                        <p:attrNameLst>
                                          <p:attrName>fill.type</p:attrName>
                                        </p:attrNameLst>
                                      </p:cBhvr>
                                      <p:to>
                                        <p:strVal val="solid"/>
                                      </p:to>
                                    </p:set>
                                  </p:childTnLst>
                                </p:cTn>
                              </p:par>
                              <p:par>
                                <p:cTn id="20" presetID="21" presetClass="emph" presetSubtype="0" fill="hold" nodeType="withEffect">
                                  <p:stCondLst>
                                    <p:cond delay="0"/>
                                  </p:stCondLst>
                                  <p:childTnLst>
                                    <p:animClr clrSpc="hsl" dir="cw">
                                      <p:cBhvr override="childStyle">
                                        <p:cTn id="21" dur="500" fill="hold"/>
                                        <p:tgtEl>
                                          <p:spTgt spid="3">
                                            <p:txEl>
                                              <p:pRg st="6" end="6"/>
                                            </p:txEl>
                                          </p:spTgt>
                                        </p:tgtEl>
                                        <p:attrNameLst>
                                          <p:attrName>style.color</p:attrName>
                                        </p:attrNameLst>
                                      </p:cBhvr>
                                      <p:by>
                                        <p:hsl h="7200000" s="0" l="0"/>
                                      </p:by>
                                    </p:animClr>
                                    <p:animClr clrSpc="hsl" dir="cw">
                                      <p:cBhvr>
                                        <p:cTn id="22" dur="500" fill="hold"/>
                                        <p:tgtEl>
                                          <p:spTgt spid="3">
                                            <p:txEl>
                                              <p:pRg st="6" end="6"/>
                                            </p:txEl>
                                          </p:spTgt>
                                        </p:tgtEl>
                                        <p:attrNameLst>
                                          <p:attrName>fillcolor</p:attrName>
                                        </p:attrNameLst>
                                      </p:cBhvr>
                                      <p:by>
                                        <p:hsl h="7200000" s="0" l="0"/>
                                      </p:by>
                                    </p:animClr>
                                    <p:animClr clrSpc="hsl" dir="cw">
                                      <p:cBhvr>
                                        <p:cTn id="23" dur="500" fill="hold"/>
                                        <p:tgtEl>
                                          <p:spTgt spid="3">
                                            <p:txEl>
                                              <p:pRg st="6" end="6"/>
                                            </p:txEl>
                                          </p:spTgt>
                                        </p:tgtEl>
                                        <p:attrNameLst>
                                          <p:attrName>stroke.color</p:attrName>
                                        </p:attrNameLst>
                                      </p:cBhvr>
                                      <p:by>
                                        <p:hsl h="7200000" s="0" l="0"/>
                                      </p:by>
                                    </p:animClr>
                                    <p:set>
                                      <p:cBhvr>
                                        <p:cTn id="24" dur="500" fill="hold"/>
                                        <p:tgtEl>
                                          <p:spTgt spid="3">
                                            <p:txEl>
                                              <p:pRg st="6" end="6"/>
                                            </p:txEl>
                                          </p:spTgt>
                                        </p:tgtEl>
                                        <p:attrNameLst>
                                          <p:attrName>fill.type</p:attrName>
                                        </p:attrNameLst>
                                      </p:cBhvr>
                                      <p:to>
                                        <p:strVal val="solid"/>
                                      </p:to>
                                    </p:set>
                                  </p:childTnLst>
                                </p:cTn>
                              </p:par>
                              <p:par>
                                <p:cTn id="25" presetID="21" presetClass="emph" presetSubtype="0" fill="hold" nodeType="withEffect">
                                  <p:stCondLst>
                                    <p:cond delay="0"/>
                                  </p:stCondLst>
                                  <p:childTnLst>
                                    <p:animClr clrSpc="hsl" dir="cw">
                                      <p:cBhvr override="childStyle">
                                        <p:cTn id="26" dur="500" fill="hold"/>
                                        <p:tgtEl>
                                          <p:spTgt spid="3">
                                            <p:txEl>
                                              <p:pRg st="8" end="8"/>
                                            </p:txEl>
                                          </p:spTgt>
                                        </p:tgtEl>
                                        <p:attrNameLst>
                                          <p:attrName>style.color</p:attrName>
                                        </p:attrNameLst>
                                      </p:cBhvr>
                                      <p:by>
                                        <p:hsl h="7200000" s="0" l="0"/>
                                      </p:by>
                                    </p:animClr>
                                    <p:animClr clrSpc="hsl" dir="cw">
                                      <p:cBhvr>
                                        <p:cTn id="27" dur="500" fill="hold"/>
                                        <p:tgtEl>
                                          <p:spTgt spid="3">
                                            <p:txEl>
                                              <p:pRg st="8" end="8"/>
                                            </p:txEl>
                                          </p:spTgt>
                                        </p:tgtEl>
                                        <p:attrNameLst>
                                          <p:attrName>fillcolor</p:attrName>
                                        </p:attrNameLst>
                                      </p:cBhvr>
                                      <p:by>
                                        <p:hsl h="7200000" s="0" l="0"/>
                                      </p:by>
                                    </p:animClr>
                                    <p:animClr clrSpc="hsl" dir="cw">
                                      <p:cBhvr>
                                        <p:cTn id="28" dur="500" fill="hold"/>
                                        <p:tgtEl>
                                          <p:spTgt spid="3">
                                            <p:txEl>
                                              <p:pRg st="8" end="8"/>
                                            </p:txEl>
                                          </p:spTgt>
                                        </p:tgtEl>
                                        <p:attrNameLst>
                                          <p:attrName>stroke.color</p:attrName>
                                        </p:attrNameLst>
                                      </p:cBhvr>
                                      <p:by>
                                        <p:hsl h="7200000" s="0" l="0"/>
                                      </p:by>
                                    </p:animClr>
                                    <p:set>
                                      <p:cBhvr>
                                        <p:cTn id="29" dur="500" fill="hold"/>
                                        <p:tgtEl>
                                          <p:spTgt spid="3">
                                            <p:txEl>
                                              <p:pRg st="8" end="8"/>
                                            </p:txEl>
                                          </p:spTgt>
                                        </p:tgtEl>
                                        <p:attrNameLst>
                                          <p:attrName>fill.type</p:attrName>
                                        </p:attrNameLst>
                                      </p:cBhvr>
                                      <p:to>
                                        <p:strVal val="solid"/>
                                      </p:to>
                                    </p:set>
                                  </p:childTnLst>
                                </p:cTn>
                              </p:par>
                              <p:par>
                                <p:cTn id="30" presetID="21" presetClass="emph" presetSubtype="0" fill="hold" nodeType="withEffect">
                                  <p:stCondLst>
                                    <p:cond delay="0"/>
                                  </p:stCondLst>
                                  <p:childTnLst>
                                    <p:animClr clrSpc="hsl" dir="cw">
                                      <p:cBhvr override="childStyle">
                                        <p:cTn id="31" dur="500" fill="hold"/>
                                        <p:tgtEl>
                                          <p:spTgt spid="3">
                                            <p:txEl>
                                              <p:pRg st="9" end="9"/>
                                            </p:txEl>
                                          </p:spTgt>
                                        </p:tgtEl>
                                        <p:attrNameLst>
                                          <p:attrName>style.color</p:attrName>
                                        </p:attrNameLst>
                                      </p:cBhvr>
                                      <p:by>
                                        <p:hsl h="7200000" s="0" l="0"/>
                                      </p:by>
                                    </p:animClr>
                                    <p:animClr clrSpc="hsl" dir="cw">
                                      <p:cBhvr>
                                        <p:cTn id="32" dur="500" fill="hold"/>
                                        <p:tgtEl>
                                          <p:spTgt spid="3">
                                            <p:txEl>
                                              <p:pRg st="9" end="9"/>
                                            </p:txEl>
                                          </p:spTgt>
                                        </p:tgtEl>
                                        <p:attrNameLst>
                                          <p:attrName>fillcolor</p:attrName>
                                        </p:attrNameLst>
                                      </p:cBhvr>
                                      <p:by>
                                        <p:hsl h="7200000" s="0" l="0"/>
                                      </p:by>
                                    </p:animClr>
                                    <p:animClr clrSpc="hsl" dir="cw">
                                      <p:cBhvr>
                                        <p:cTn id="33" dur="500" fill="hold"/>
                                        <p:tgtEl>
                                          <p:spTgt spid="3">
                                            <p:txEl>
                                              <p:pRg st="9" end="9"/>
                                            </p:txEl>
                                          </p:spTgt>
                                        </p:tgtEl>
                                        <p:attrNameLst>
                                          <p:attrName>stroke.color</p:attrName>
                                        </p:attrNameLst>
                                      </p:cBhvr>
                                      <p:by>
                                        <p:hsl h="7200000" s="0" l="0"/>
                                      </p:by>
                                    </p:animClr>
                                    <p:set>
                                      <p:cBhvr>
                                        <p:cTn id="34" dur="500" fill="hold"/>
                                        <p:tgtEl>
                                          <p:spTgt spid="3">
                                            <p:txEl>
                                              <p:pRg st="9" end="9"/>
                                            </p:txEl>
                                          </p:spTgt>
                                        </p:tgtEl>
                                        <p:attrNameLst>
                                          <p:attrName>fill.type</p:attrName>
                                        </p:attrNameLst>
                                      </p:cBhvr>
                                      <p:to>
                                        <p:strVal val="solid"/>
                                      </p:to>
                                    </p:set>
                                  </p:childTnLst>
                                </p:cTn>
                              </p:par>
                              <p:par>
                                <p:cTn id="35" presetID="21" presetClass="emph" presetSubtype="0" fill="hold" nodeType="withEffect">
                                  <p:stCondLst>
                                    <p:cond delay="0"/>
                                  </p:stCondLst>
                                  <p:childTnLst>
                                    <p:animClr clrSpc="hsl" dir="cw">
                                      <p:cBhvr override="childStyle">
                                        <p:cTn id="36" dur="500" fill="hold"/>
                                        <p:tgtEl>
                                          <p:spTgt spid="3">
                                            <p:txEl>
                                              <p:pRg st="16" end="16"/>
                                            </p:txEl>
                                          </p:spTgt>
                                        </p:tgtEl>
                                        <p:attrNameLst>
                                          <p:attrName>style.color</p:attrName>
                                        </p:attrNameLst>
                                      </p:cBhvr>
                                      <p:by>
                                        <p:hsl h="7200000" s="0" l="0"/>
                                      </p:by>
                                    </p:animClr>
                                    <p:animClr clrSpc="hsl" dir="cw">
                                      <p:cBhvr>
                                        <p:cTn id="37" dur="500" fill="hold"/>
                                        <p:tgtEl>
                                          <p:spTgt spid="3">
                                            <p:txEl>
                                              <p:pRg st="16" end="16"/>
                                            </p:txEl>
                                          </p:spTgt>
                                        </p:tgtEl>
                                        <p:attrNameLst>
                                          <p:attrName>fillcolor</p:attrName>
                                        </p:attrNameLst>
                                      </p:cBhvr>
                                      <p:by>
                                        <p:hsl h="7200000" s="0" l="0"/>
                                      </p:by>
                                    </p:animClr>
                                    <p:animClr clrSpc="hsl" dir="cw">
                                      <p:cBhvr>
                                        <p:cTn id="38" dur="500" fill="hold"/>
                                        <p:tgtEl>
                                          <p:spTgt spid="3">
                                            <p:txEl>
                                              <p:pRg st="16" end="16"/>
                                            </p:txEl>
                                          </p:spTgt>
                                        </p:tgtEl>
                                        <p:attrNameLst>
                                          <p:attrName>stroke.color</p:attrName>
                                        </p:attrNameLst>
                                      </p:cBhvr>
                                      <p:by>
                                        <p:hsl h="7200000" s="0" l="0"/>
                                      </p:by>
                                    </p:animClr>
                                    <p:set>
                                      <p:cBhvr>
                                        <p:cTn id="39" dur="500" fill="hold"/>
                                        <p:tgtEl>
                                          <p:spTgt spid="3">
                                            <p:txEl>
                                              <p:pRg st="16" end="16"/>
                                            </p:txEl>
                                          </p:spTgt>
                                        </p:tgtEl>
                                        <p:attrNameLst>
                                          <p:attrName>fill.type</p:attrName>
                                        </p:attrNameLst>
                                      </p:cBhvr>
                                      <p:to>
                                        <p:strVal val="solid"/>
                                      </p:to>
                                    </p:set>
                                  </p:childTnLst>
                                </p:cTn>
                              </p:par>
                              <p:par>
                                <p:cTn id="40" presetID="21" presetClass="emph" presetSubtype="0" fill="hold" nodeType="withEffect">
                                  <p:stCondLst>
                                    <p:cond delay="0"/>
                                  </p:stCondLst>
                                  <p:childTnLst>
                                    <p:animClr clrSpc="hsl" dir="cw">
                                      <p:cBhvr override="childStyle">
                                        <p:cTn id="41" dur="500" fill="hold"/>
                                        <p:tgtEl>
                                          <p:spTgt spid="3">
                                            <p:txEl>
                                              <p:pRg st="17" end="17"/>
                                            </p:txEl>
                                          </p:spTgt>
                                        </p:tgtEl>
                                        <p:attrNameLst>
                                          <p:attrName>style.color</p:attrName>
                                        </p:attrNameLst>
                                      </p:cBhvr>
                                      <p:by>
                                        <p:hsl h="7200000" s="0" l="0"/>
                                      </p:by>
                                    </p:animClr>
                                    <p:animClr clrSpc="hsl" dir="cw">
                                      <p:cBhvr>
                                        <p:cTn id="42" dur="500" fill="hold"/>
                                        <p:tgtEl>
                                          <p:spTgt spid="3">
                                            <p:txEl>
                                              <p:pRg st="17" end="17"/>
                                            </p:txEl>
                                          </p:spTgt>
                                        </p:tgtEl>
                                        <p:attrNameLst>
                                          <p:attrName>fillcolor</p:attrName>
                                        </p:attrNameLst>
                                      </p:cBhvr>
                                      <p:by>
                                        <p:hsl h="7200000" s="0" l="0"/>
                                      </p:by>
                                    </p:animClr>
                                    <p:animClr clrSpc="hsl" dir="cw">
                                      <p:cBhvr>
                                        <p:cTn id="43" dur="500" fill="hold"/>
                                        <p:tgtEl>
                                          <p:spTgt spid="3">
                                            <p:txEl>
                                              <p:pRg st="17" end="17"/>
                                            </p:txEl>
                                          </p:spTgt>
                                        </p:tgtEl>
                                        <p:attrNameLst>
                                          <p:attrName>stroke.color</p:attrName>
                                        </p:attrNameLst>
                                      </p:cBhvr>
                                      <p:by>
                                        <p:hsl h="7200000" s="0" l="0"/>
                                      </p:by>
                                    </p:animClr>
                                    <p:set>
                                      <p:cBhvr>
                                        <p:cTn id="44" dur="500" fill="hold"/>
                                        <p:tgtEl>
                                          <p:spTgt spid="3">
                                            <p:txEl>
                                              <p:pRg st="17" end="17"/>
                                            </p:txEl>
                                          </p:spTgt>
                                        </p:tgtEl>
                                        <p:attrNameLst>
                                          <p:attrName>fill.type</p:attrName>
                                        </p:attrNameLst>
                                      </p:cBhvr>
                                      <p:to>
                                        <p:strVal val="solid"/>
                                      </p:to>
                                    </p:set>
                                  </p:childTnLst>
                                </p:cTn>
                              </p:par>
                              <p:par>
                                <p:cTn id="45" presetID="21" presetClass="emph" presetSubtype="0" fill="hold" nodeType="withEffect">
                                  <p:stCondLst>
                                    <p:cond delay="0"/>
                                  </p:stCondLst>
                                  <p:childTnLst>
                                    <p:animClr clrSpc="hsl" dir="cw">
                                      <p:cBhvr override="childStyle">
                                        <p:cTn id="46" dur="500" fill="hold"/>
                                        <p:tgtEl>
                                          <p:spTgt spid="8">
                                            <p:txEl>
                                              <p:pRg st="3" end="3"/>
                                            </p:txEl>
                                          </p:spTgt>
                                        </p:tgtEl>
                                        <p:attrNameLst>
                                          <p:attrName>style.color</p:attrName>
                                        </p:attrNameLst>
                                      </p:cBhvr>
                                      <p:by>
                                        <p:hsl h="7200000" s="0" l="0"/>
                                      </p:by>
                                    </p:animClr>
                                    <p:animClr clrSpc="hsl" dir="cw">
                                      <p:cBhvr>
                                        <p:cTn id="47" dur="500" fill="hold"/>
                                        <p:tgtEl>
                                          <p:spTgt spid="8">
                                            <p:txEl>
                                              <p:pRg st="3" end="3"/>
                                            </p:txEl>
                                          </p:spTgt>
                                        </p:tgtEl>
                                        <p:attrNameLst>
                                          <p:attrName>fillcolor</p:attrName>
                                        </p:attrNameLst>
                                      </p:cBhvr>
                                      <p:by>
                                        <p:hsl h="7200000" s="0" l="0"/>
                                      </p:by>
                                    </p:animClr>
                                    <p:animClr clrSpc="hsl" dir="cw">
                                      <p:cBhvr>
                                        <p:cTn id="48" dur="500" fill="hold"/>
                                        <p:tgtEl>
                                          <p:spTgt spid="8">
                                            <p:txEl>
                                              <p:pRg st="3" end="3"/>
                                            </p:txEl>
                                          </p:spTgt>
                                        </p:tgtEl>
                                        <p:attrNameLst>
                                          <p:attrName>stroke.color</p:attrName>
                                        </p:attrNameLst>
                                      </p:cBhvr>
                                      <p:by>
                                        <p:hsl h="7200000" s="0" l="0"/>
                                      </p:by>
                                    </p:animClr>
                                    <p:set>
                                      <p:cBhvr>
                                        <p:cTn id="49" dur="500" fill="hold"/>
                                        <p:tgtEl>
                                          <p:spTgt spid="8">
                                            <p:txEl>
                                              <p:pRg st="3" end="3"/>
                                            </p:txEl>
                                          </p:spTgt>
                                        </p:tgtEl>
                                        <p:attrNameLst>
                                          <p:attrName>fill.type</p:attrName>
                                        </p:attrNameLst>
                                      </p:cBhvr>
                                      <p:to>
                                        <p:strVal val="solid"/>
                                      </p:to>
                                    </p:set>
                                  </p:childTnLst>
                                </p:cTn>
                              </p:par>
                              <p:par>
                                <p:cTn id="50" presetID="21" presetClass="emph" presetSubtype="0" fill="hold" nodeType="withEffect">
                                  <p:stCondLst>
                                    <p:cond delay="0"/>
                                  </p:stCondLst>
                                  <p:childTnLst>
                                    <p:animClr clrSpc="hsl" dir="cw">
                                      <p:cBhvr override="childStyle">
                                        <p:cTn id="51" dur="500" fill="hold"/>
                                        <p:tgtEl>
                                          <p:spTgt spid="8">
                                            <p:txEl>
                                              <p:pRg st="6" end="6"/>
                                            </p:txEl>
                                          </p:spTgt>
                                        </p:tgtEl>
                                        <p:attrNameLst>
                                          <p:attrName>style.color</p:attrName>
                                        </p:attrNameLst>
                                      </p:cBhvr>
                                      <p:by>
                                        <p:hsl h="7200000" s="0" l="0"/>
                                      </p:by>
                                    </p:animClr>
                                    <p:animClr clrSpc="hsl" dir="cw">
                                      <p:cBhvr>
                                        <p:cTn id="52" dur="500" fill="hold"/>
                                        <p:tgtEl>
                                          <p:spTgt spid="8">
                                            <p:txEl>
                                              <p:pRg st="6" end="6"/>
                                            </p:txEl>
                                          </p:spTgt>
                                        </p:tgtEl>
                                        <p:attrNameLst>
                                          <p:attrName>fillcolor</p:attrName>
                                        </p:attrNameLst>
                                      </p:cBhvr>
                                      <p:by>
                                        <p:hsl h="7200000" s="0" l="0"/>
                                      </p:by>
                                    </p:animClr>
                                    <p:animClr clrSpc="hsl" dir="cw">
                                      <p:cBhvr>
                                        <p:cTn id="53" dur="500" fill="hold"/>
                                        <p:tgtEl>
                                          <p:spTgt spid="8">
                                            <p:txEl>
                                              <p:pRg st="6" end="6"/>
                                            </p:txEl>
                                          </p:spTgt>
                                        </p:tgtEl>
                                        <p:attrNameLst>
                                          <p:attrName>stroke.color</p:attrName>
                                        </p:attrNameLst>
                                      </p:cBhvr>
                                      <p:by>
                                        <p:hsl h="7200000" s="0" l="0"/>
                                      </p:by>
                                    </p:animClr>
                                    <p:set>
                                      <p:cBhvr>
                                        <p:cTn id="54" dur="500" fill="hold"/>
                                        <p:tgtEl>
                                          <p:spTgt spid="8">
                                            <p:txEl>
                                              <p:pRg st="6" end="6"/>
                                            </p:txEl>
                                          </p:spTgt>
                                        </p:tgtEl>
                                        <p:attrNameLst>
                                          <p:attrName>fill.type</p:attrName>
                                        </p:attrNameLst>
                                      </p:cBhvr>
                                      <p:to>
                                        <p:strVal val="solid"/>
                                      </p:to>
                                    </p:set>
                                  </p:childTnLst>
                                </p:cTn>
                              </p:par>
                              <p:par>
                                <p:cTn id="55" presetID="21" presetClass="emph" presetSubtype="0" fill="hold" nodeType="withEffect">
                                  <p:stCondLst>
                                    <p:cond delay="0"/>
                                  </p:stCondLst>
                                  <p:childTnLst>
                                    <p:animClr clrSpc="hsl" dir="cw">
                                      <p:cBhvr override="childStyle">
                                        <p:cTn id="56" dur="500" fill="hold"/>
                                        <p:tgtEl>
                                          <p:spTgt spid="8">
                                            <p:txEl>
                                              <p:pRg st="14" end="14"/>
                                            </p:txEl>
                                          </p:spTgt>
                                        </p:tgtEl>
                                        <p:attrNameLst>
                                          <p:attrName>style.color</p:attrName>
                                        </p:attrNameLst>
                                      </p:cBhvr>
                                      <p:by>
                                        <p:hsl h="7200000" s="0" l="0"/>
                                      </p:by>
                                    </p:animClr>
                                    <p:animClr clrSpc="hsl" dir="cw">
                                      <p:cBhvr>
                                        <p:cTn id="57" dur="500" fill="hold"/>
                                        <p:tgtEl>
                                          <p:spTgt spid="8">
                                            <p:txEl>
                                              <p:pRg st="14" end="14"/>
                                            </p:txEl>
                                          </p:spTgt>
                                        </p:tgtEl>
                                        <p:attrNameLst>
                                          <p:attrName>fillcolor</p:attrName>
                                        </p:attrNameLst>
                                      </p:cBhvr>
                                      <p:by>
                                        <p:hsl h="7200000" s="0" l="0"/>
                                      </p:by>
                                    </p:animClr>
                                    <p:animClr clrSpc="hsl" dir="cw">
                                      <p:cBhvr>
                                        <p:cTn id="58" dur="500" fill="hold"/>
                                        <p:tgtEl>
                                          <p:spTgt spid="8">
                                            <p:txEl>
                                              <p:pRg st="14" end="14"/>
                                            </p:txEl>
                                          </p:spTgt>
                                        </p:tgtEl>
                                        <p:attrNameLst>
                                          <p:attrName>stroke.color</p:attrName>
                                        </p:attrNameLst>
                                      </p:cBhvr>
                                      <p:by>
                                        <p:hsl h="7200000" s="0" l="0"/>
                                      </p:by>
                                    </p:animClr>
                                    <p:set>
                                      <p:cBhvr>
                                        <p:cTn id="59" dur="500" fill="hold"/>
                                        <p:tgtEl>
                                          <p:spTgt spid="8">
                                            <p:txEl>
                                              <p:pRg st="14" end="14"/>
                                            </p:txEl>
                                          </p:spTgt>
                                        </p:tgtEl>
                                        <p:attrNameLst>
                                          <p:attrName>fill.type</p:attrName>
                                        </p:attrNameLst>
                                      </p:cBhvr>
                                      <p:to>
                                        <p:strVal val="solid"/>
                                      </p:to>
                                    </p:set>
                                  </p:childTnLst>
                                </p:cTn>
                              </p:par>
                              <p:par>
                                <p:cTn id="60" presetID="21" presetClass="emph" presetSubtype="0" fill="hold" nodeType="withEffect">
                                  <p:stCondLst>
                                    <p:cond delay="0"/>
                                  </p:stCondLst>
                                  <p:childTnLst>
                                    <p:animClr clrSpc="hsl" dir="cw">
                                      <p:cBhvr override="childStyle">
                                        <p:cTn id="61" dur="500" fill="hold"/>
                                        <p:tgtEl>
                                          <p:spTgt spid="8">
                                            <p:txEl>
                                              <p:pRg st="15" end="15"/>
                                            </p:txEl>
                                          </p:spTgt>
                                        </p:tgtEl>
                                        <p:attrNameLst>
                                          <p:attrName>style.color</p:attrName>
                                        </p:attrNameLst>
                                      </p:cBhvr>
                                      <p:by>
                                        <p:hsl h="7200000" s="0" l="0"/>
                                      </p:by>
                                    </p:animClr>
                                    <p:animClr clrSpc="hsl" dir="cw">
                                      <p:cBhvr>
                                        <p:cTn id="62" dur="500" fill="hold"/>
                                        <p:tgtEl>
                                          <p:spTgt spid="8">
                                            <p:txEl>
                                              <p:pRg st="15" end="15"/>
                                            </p:txEl>
                                          </p:spTgt>
                                        </p:tgtEl>
                                        <p:attrNameLst>
                                          <p:attrName>fillcolor</p:attrName>
                                        </p:attrNameLst>
                                      </p:cBhvr>
                                      <p:by>
                                        <p:hsl h="7200000" s="0" l="0"/>
                                      </p:by>
                                    </p:animClr>
                                    <p:animClr clrSpc="hsl" dir="cw">
                                      <p:cBhvr>
                                        <p:cTn id="63" dur="500" fill="hold"/>
                                        <p:tgtEl>
                                          <p:spTgt spid="8">
                                            <p:txEl>
                                              <p:pRg st="15" end="15"/>
                                            </p:txEl>
                                          </p:spTgt>
                                        </p:tgtEl>
                                        <p:attrNameLst>
                                          <p:attrName>stroke.color</p:attrName>
                                        </p:attrNameLst>
                                      </p:cBhvr>
                                      <p:by>
                                        <p:hsl h="7200000" s="0" l="0"/>
                                      </p:by>
                                    </p:animClr>
                                    <p:set>
                                      <p:cBhvr>
                                        <p:cTn id="64" dur="500" fill="hold"/>
                                        <p:tgtEl>
                                          <p:spTgt spid="8">
                                            <p:txEl>
                                              <p:pRg st="15" end="15"/>
                                            </p:txEl>
                                          </p:spTgt>
                                        </p:tgtEl>
                                        <p:attrNameLst>
                                          <p:attrName>fill.type</p:attrName>
                                        </p:attrNameLst>
                                      </p:cBhvr>
                                      <p:to>
                                        <p:strVal val="solid"/>
                                      </p:to>
                                    </p:set>
                                  </p:childTnLst>
                                </p:cTn>
                              </p:par>
                              <p:par>
                                <p:cTn id="65" presetID="21" presetClass="emph" presetSubtype="0" fill="hold" nodeType="withEffect">
                                  <p:stCondLst>
                                    <p:cond delay="0"/>
                                  </p:stCondLst>
                                  <p:childTnLst>
                                    <p:animClr clrSpc="hsl" dir="cw">
                                      <p:cBhvr override="childStyle">
                                        <p:cTn id="66" dur="500" fill="hold"/>
                                        <p:tgtEl>
                                          <p:spTgt spid="3">
                                            <p:txEl>
                                              <p:pRg st="5" end="5"/>
                                            </p:txEl>
                                          </p:spTgt>
                                        </p:tgtEl>
                                        <p:attrNameLst>
                                          <p:attrName>style.color</p:attrName>
                                        </p:attrNameLst>
                                      </p:cBhvr>
                                      <p:by>
                                        <p:hsl h="7200000" s="0" l="0"/>
                                      </p:by>
                                    </p:animClr>
                                    <p:animClr clrSpc="hsl" dir="cw">
                                      <p:cBhvr>
                                        <p:cTn id="67" dur="500" fill="hold"/>
                                        <p:tgtEl>
                                          <p:spTgt spid="3">
                                            <p:txEl>
                                              <p:pRg st="5" end="5"/>
                                            </p:txEl>
                                          </p:spTgt>
                                        </p:tgtEl>
                                        <p:attrNameLst>
                                          <p:attrName>fillcolor</p:attrName>
                                        </p:attrNameLst>
                                      </p:cBhvr>
                                      <p:by>
                                        <p:hsl h="7200000" s="0" l="0"/>
                                      </p:by>
                                    </p:animClr>
                                    <p:animClr clrSpc="hsl" dir="cw">
                                      <p:cBhvr>
                                        <p:cTn id="68" dur="500" fill="hold"/>
                                        <p:tgtEl>
                                          <p:spTgt spid="3">
                                            <p:txEl>
                                              <p:pRg st="5" end="5"/>
                                            </p:txEl>
                                          </p:spTgt>
                                        </p:tgtEl>
                                        <p:attrNameLst>
                                          <p:attrName>stroke.color</p:attrName>
                                        </p:attrNameLst>
                                      </p:cBhvr>
                                      <p:by>
                                        <p:hsl h="7200000" s="0" l="0"/>
                                      </p:by>
                                    </p:animClr>
                                    <p:set>
                                      <p:cBhvr>
                                        <p:cTn id="69" dur="500" fill="hold"/>
                                        <p:tgtEl>
                                          <p:spTgt spid="3">
                                            <p:txEl>
                                              <p:pRg st="5" end="5"/>
                                            </p:txEl>
                                          </p:spTgt>
                                        </p:tgtEl>
                                        <p:attrNameLst>
                                          <p:attrName>fill.type</p:attrName>
                                        </p:attrNameLst>
                                      </p:cBhvr>
                                      <p:to>
                                        <p:strVal val="solid"/>
                                      </p:to>
                                    </p:set>
                                  </p:childTnLst>
                                </p:cTn>
                              </p:par>
                              <p:par>
                                <p:cTn id="70" presetID="21" presetClass="emph" presetSubtype="0" fill="hold" nodeType="withEffect">
                                  <p:stCondLst>
                                    <p:cond delay="0"/>
                                  </p:stCondLst>
                                  <p:childTnLst>
                                    <p:animClr clrSpc="hsl" dir="cw">
                                      <p:cBhvr override="childStyle">
                                        <p:cTn id="71" dur="500" fill="hold"/>
                                        <p:tgtEl>
                                          <p:spTgt spid="3">
                                            <p:txEl>
                                              <p:pRg st="13" end="13"/>
                                            </p:txEl>
                                          </p:spTgt>
                                        </p:tgtEl>
                                        <p:attrNameLst>
                                          <p:attrName>style.color</p:attrName>
                                        </p:attrNameLst>
                                      </p:cBhvr>
                                      <p:by>
                                        <p:hsl h="7200000" s="0" l="0"/>
                                      </p:by>
                                    </p:animClr>
                                    <p:animClr clrSpc="hsl" dir="cw">
                                      <p:cBhvr>
                                        <p:cTn id="72" dur="500" fill="hold"/>
                                        <p:tgtEl>
                                          <p:spTgt spid="3">
                                            <p:txEl>
                                              <p:pRg st="13" end="13"/>
                                            </p:txEl>
                                          </p:spTgt>
                                        </p:tgtEl>
                                        <p:attrNameLst>
                                          <p:attrName>fillcolor</p:attrName>
                                        </p:attrNameLst>
                                      </p:cBhvr>
                                      <p:by>
                                        <p:hsl h="7200000" s="0" l="0"/>
                                      </p:by>
                                    </p:animClr>
                                    <p:animClr clrSpc="hsl" dir="cw">
                                      <p:cBhvr>
                                        <p:cTn id="73" dur="500" fill="hold"/>
                                        <p:tgtEl>
                                          <p:spTgt spid="3">
                                            <p:txEl>
                                              <p:pRg st="13" end="13"/>
                                            </p:txEl>
                                          </p:spTgt>
                                        </p:tgtEl>
                                        <p:attrNameLst>
                                          <p:attrName>stroke.color</p:attrName>
                                        </p:attrNameLst>
                                      </p:cBhvr>
                                      <p:by>
                                        <p:hsl h="7200000" s="0" l="0"/>
                                      </p:by>
                                    </p:animClr>
                                    <p:set>
                                      <p:cBhvr>
                                        <p:cTn id="74" dur="500" fill="hold"/>
                                        <p:tgtEl>
                                          <p:spTgt spid="3">
                                            <p:txEl>
                                              <p:pRg st="13" end="13"/>
                                            </p:txEl>
                                          </p:spTgt>
                                        </p:tgtEl>
                                        <p:attrNameLst>
                                          <p:attrName>fill.type</p:attrName>
                                        </p:attrNameLst>
                                      </p:cBhvr>
                                      <p:to>
                                        <p:strVal val="solid"/>
                                      </p:to>
                                    </p:set>
                                  </p:childTnLst>
                                </p:cTn>
                              </p:par>
                              <p:par>
                                <p:cTn id="75" presetID="6" presetClass="entr" presetSubtype="16" fill="hold" nodeType="with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circle(in)">
                                      <p:cBhvr>
                                        <p:cTn id="77" dur="2000"/>
                                        <p:tgtEl>
                                          <p:spTgt spid="7"/>
                                        </p:tgtEl>
                                      </p:cBhvr>
                                    </p:animEffect>
                                  </p:childTnLst>
                                </p:cTn>
                              </p:par>
                              <p:par>
                                <p:cTn id="78" presetID="6" presetClass="entr" presetSubtype="16" fill="hold"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circle(in)">
                                      <p:cBhvr>
                                        <p:cTn id="80" dur="2000"/>
                                        <p:tgtEl>
                                          <p:spTgt spid="10"/>
                                        </p:tgtEl>
                                      </p:cBhvr>
                                    </p:animEffect>
                                  </p:childTnLst>
                                </p:cTn>
                              </p:par>
                              <p:par>
                                <p:cTn id="81" presetID="6" presetClass="entr" presetSubtype="16" fill="hold"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circle(in)">
                                      <p:cBhvr>
                                        <p:cTn id="83" dur="2000"/>
                                        <p:tgtEl>
                                          <p:spTgt spid="11"/>
                                        </p:tgtEl>
                                      </p:cBhvr>
                                    </p:animEffect>
                                  </p:childTnLst>
                                </p:cTn>
                              </p:par>
                              <p:par>
                                <p:cTn id="84" presetID="6" presetClass="entr" presetSubtype="16" fill="hold"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circle(in)">
                                      <p:cBhvr>
                                        <p:cTn id="86" dur="2000"/>
                                        <p:tgtEl>
                                          <p:spTgt spid="12"/>
                                        </p:tgtEl>
                                      </p:cBhvr>
                                    </p:animEffect>
                                  </p:childTnLst>
                                </p:cTn>
                              </p:par>
                              <p:par>
                                <p:cTn id="87" presetID="6" presetClass="entr" presetSubtype="16" fill="hold"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circle(in)">
                                      <p:cBhvr>
                                        <p:cTn id="89" dur="2000"/>
                                        <p:tgtEl>
                                          <p:spTgt spid="13"/>
                                        </p:tgtEl>
                                      </p:cBhvr>
                                    </p:animEffect>
                                  </p:childTnLst>
                                </p:cTn>
                              </p:par>
                              <p:par>
                                <p:cTn id="90" presetID="6" presetClass="entr" presetSubtype="16" fill="hold"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circle(in)">
                                      <p:cBhvr>
                                        <p:cTn id="92" dur="2000"/>
                                        <p:tgtEl>
                                          <p:spTgt spid="14"/>
                                        </p:tgtEl>
                                      </p:cBhvr>
                                    </p:animEffect>
                                  </p:childTnLst>
                                </p:cTn>
                              </p:par>
                              <p:par>
                                <p:cTn id="93" presetID="6" presetClass="entr" presetSubtype="16"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circle(in)">
                                      <p:cBhvr>
                                        <p:cTn id="95" dur="2000"/>
                                        <p:tgtEl>
                                          <p:spTgt spid="15"/>
                                        </p:tgtEl>
                                      </p:cBhvr>
                                    </p:animEffect>
                                  </p:childTnLst>
                                </p:cTn>
                              </p:par>
                              <p:par>
                                <p:cTn id="96" presetID="6" presetClass="entr" presetSubtype="16" fill="hold"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circle(in)">
                                      <p:cBhvr>
                                        <p:cTn id="98" dur="2000"/>
                                        <p:tgtEl>
                                          <p:spTgt spid="16"/>
                                        </p:tgtEl>
                                      </p:cBhvr>
                                    </p:animEffect>
                                  </p:childTnLst>
                                </p:cTn>
                              </p:par>
                              <p:par>
                                <p:cTn id="99" presetID="6" presetClass="entr" presetSubtype="16" fill="hold" nodeType="with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circle(in)">
                                      <p:cBhvr>
                                        <p:cTn id="101" dur="2000"/>
                                        <p:tgtEl>
                                          <p:spTgt spid="17"/>
                                        </p:tgtEl>
                                      </p:cBhvr>
                                    </p:animEffect>
                                  </p:childTnLst>
                                </p:cTn>
                              </p:par>
                              <p:par>
                                <p:cTn id="102" presetID="6" presetClass="entr" presetSubtype="16" fill="hold" nodeType="with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circle(in)">
                                      <p:cBhvr>
                                        <p:cTn id="104" dur="2000"/>
                                        <p:tgtEl>
                                          <p:spTgt spid="18"/>
                                        </p:tgtEl>
                                      </p:cBhvr>
                                    </p:animEffect>
                                  </p:childTnLst>
                                </p:cTn>
                              </p:par>
                              <p:par>
                                <p:cTn id="105" presetID="6" presetClass="entr" presetSubtype="16" fill="hold"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circle(in)">
                                      <p:cBhvr>
                                        <p:cTn id="107" dur="2000"/>
                                        <p:tgtEl>
                                          <p:spTgt spid="21"/>
                                        </p:tgtEl>
                                      </p:cBhvr>
                                    </p:animEffect>
                                  </p:childTnLst>
                                </p:cTn>
                              </p:par>
                              <p:par>
                                <p:cTn id="108" presetID="6" presetClass="entr" presetSubtype="16" fill="hold" nodeType="with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circle(in)">
                                      <p:cBhvr>
                                        <p:cTn id="110" dur="2000"/>
                                        <p:tgtEl>
                                          <p:spTgt spid="20"/>
                                        </p:tgtEl>
                                      </p:cBhvr>
                                    </p:animEffect>
                                  </p:childTnLst>
                                </p:cTn>
                              </p:par>
                              <p:par>
                                <p:cTn id="111" presetID="6" presetClass="entr" presetSubtype="16" fill="hold" nodeType="with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circle(in)">
                                      <p:cBhvr>
                                        <p:cTn id="113" dur="2000"/>
                                        <p:tgtEl>
                                          <p:spTgt spid="22"/>
                                        </p:tgtEl>
                                      </p:cBhvr>
                                    </p:animEffect>
                                  </p:childTnLst>
                                </p:cTn>
                              </p:par>
                              <p:par>
                                <p:cTn id="114" presetID="6" presetClass="entr" presetSubtype="16" fill="hold"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circle(in)">
                                      <p:cBhvr>
                                        <p:cTn id="116" dur="2000"/>
                                        <p:tgtEl>
                                          <p:spTgt spid="19"/>
                                        </p:tgtEl>
                                      </p:cBhvr>
                                    </p:animEffect>
                                  </p:childTnLst>
                                </p:cTn>
                              </p:par>
                              <p:par>
                                <p:cTn id="117" presetID="21" presetClass="entr" presetSubtype="1"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wheel(1)">
                                      <p:cBhvr>
                                        <p:cTn id="11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inspirehep.net/record/921792/files/Fig1U.png"/>
          <p:cNvPicPr>
            <a:picLocks noChangeAspect="1" noChangeArrowheads="1"/>
          </p:cNvPicPr>
          <p:nvPr/>
        </p:nvPicPr>
        <p:blipFill>
          <a:blip r:embed="rId4" cstate="print"/>
          <a:stretch>
            <a:fillRect/>
          </a:stretch>
        </p:blipFill>
        <p:spPr bwMode="auto">
          <a:xfrm>
            <a:off x="3429000" y="2682689"/>
            <a:ext cx="5647762" cy="3702421"/>
          </a:xfrm>
          <a:prstGeom prst="rect">
            <a:avLst/>
          </a:prstGeom>
          <a:noFill/>
        </p:spPr>
      </p:pic>
      <p:pic>
        <p:nvPicPr>
          <p:cNvPr id="18" name="Picture 17" descr="t.jpg"/>
          <p:cNvPicPr>
            <a:picLocks noChangeAspect="1"/>
          </p:cNvPicPr>
          <p:nvPr/>
        </p:nvPicPr>
        <p:blipFill>
          <a:blip r:embed="rId5" cstate="print"/>
          <a:stretch>
            <a:fillRect/>
          </a:stretch>
        </p:blipFill>
        <p:spPr>
          <a:xfrm>
            <a:off x="304800" y="2216404"/>
            <a:ext cx="4113657" cy="526796"/>
          </a:xfrm>
          <a:prstGeom prst="rect">
            <a:avLst/>
          </a:prstGeom>
        </p:spPr>
      </p:pic>
      <p:sp>
        <p:nvSpPr>
          <p:cNvPr id="2" name="Title 1"/>
          <p:cNvSpPr>
            <a:spLocks noGrp="1"/>
          </p:cNvSpPr>
          <p:nvPr>
            <p:ph type="title"/>
          </p:nvPr>
        </p:nvSpPr>
        <p:spPr/>
        <p:txBody>
          <a:bodyPr/>
          <a:lstStyle/>
          <a:p>
            <a:pPr algn="r"/>
            <a:r>
              <a:rPr lang="en-US" sz="3600" dirty="0" smtClean="0"/>
              <a:t>In </a:t>
            </a:r>
            <a:r>
              <a:rPr lang="en-US" sz="3600" dirty="0" smtClean="0">
                <a:solidFill>
                  <a:srgbClr val="FF0000"/>
                </a:solidFill>
              </a:rPr>
              <a:t>Q</a:t>
            </a:r>
            <a:r>
              <a:rPr lang="en-US" sz="3600" dirty="0" smtClean="0">
                <a:solidFill>
                  <a:srgbClr val="008000"/>
                </a:solidFill>
              </a:rPr>
              <a:t>C</a:t>
            </a:r>
            <a:r>
              <a:rPr lang="en-US" sz="3600" dirty="0" smtClean="0">
                <a:solidFill>
                  <a:srgbClr val="0000FF"/>
                </a:solidFill>
              </a:rPr>
              <a:t>D</a:t>
            </a:r>
            <a:r>
              <a:rPr lang="en-US" sz="3600" dirty="0" smtClean="0"/>
              <a:t>: Gluons</a:t>
            </a:r>
            <a:br>
              <a:rPr lang="en-US" sz="3600" dirty="0" smtClean="0"/>
            </a:br>
            <a:r>
              <a:rPr lang="en-US" sz="3600" dirty="0" smtClean="0"/>
              <a:t>become massive!</a:t>
            </a:r>
            <a:endParaRPr lang="en-US" sz="3600" dirty="0"/>
          </a:p>
        </p:txBody>
      </p:sp>
      <p:sp>
        <p:nvSpPr>
          <p:cNvPr id="3" name="Content Placeholder 2"/>
          <p:cNvSpPr>
            <a:spLocks noGrp="1"/>
          </p:cNvSpPr>
          <p:nvPr>
            <p:ph idx="1"/>
          </p:nvPr>
        </p:nvSpPr>
        <p:spPr>
          <a:xfrm>
            <a:off x="0" y="1112837"/>
            <a:ext cx="3733800" cy="4525963"/>
          </a:xfrm>
        </p:spPr>
        <p:txBody>
          <a:bodyPr/>
          <a:lstStyle/>
          <a:p>
            <a:pPr>
              <a:spcBef>
                <a:spcPts val="1200"/>
              </a:spcBef>
            </a:pPr>
            <a:r>
              <a:rPr lang="en-US" sz="2800" dirty="0" smtClean="0"/>
              <a:t>Running gluon mass</a:t>
            </a:r>
          </a:p>
          <a:p>
            <a:endParaRPr lang="en-US" sz="2800" dirty="0" smtClean="0"/>
          </a:p>
          <a:p>
            <a:pPr>
              <a:spcBef>
                <a:spcPts val="1200"/>
              </a:spcBef>
              <a:buNone/>
            </a:pPr>
            <a:r>
              <a:rPr lang="en-US" sz="2800" dirty="0" smtClean="0"/>
              <a:t> </a:t>
            </a:r>
          </a:p>
          <a:p>
            <a:pPr>
              <a:spcBef>
                <a:spcPts val="1200"/>
              </a:spcBef>
            </a:pPr>
            <a:r>
              <a:rPr lang="en-US" sz="2800" dirty="0" smtClean="0"/>
              <a:t>Gluons are </a:t>
            </a:r>
            <a:r>
              <a:rPr lang="en-US" sz="2800" b="1" i="1" dirty="0" smtClean="0">
                <a:solidFill>
                  <a:srgbClr val="FF0000"/>
                </a:solidFill>
              </a:rPr>
              <a:t>cannibals</a:t>
            </a:r>
            <a:r>
              <a:rPr lang="en-US" sz="2800" dirty="0" smtClean="0"/>
              <a:t> – a particle species whose members become massive by eating each other!</a:t>
            </a:r>
          </a:p>
          <a:p>
            <a:pPr>
              <a:buNone/>
            </a:pPr>
            <a:r>
              <a:rPr lang="en-US" sz="2800" i="1" dirty="0" smtClean="0"/>
              <a:t>	</a:t>
            </a:r>
            <a:endParaRPr lang="en-US" sz="2800" dirty="0"/>
          </a:p>
        </p:txBody>
      </p:sp>
      <p:sp>
        <p:nvSpPr>
          <p:cNvPr id="4" name="Date Placeholder 3"/>
          <p:cNvSpPr>
            <a:spLocks noGrp="1"/>
          </p:cNvSpPr>
          <p:nvPr>
            <p:ph type="dt" sz="half" idx="10"/>
          </p:nvPr>
        </p:nvSpPr>
        <p:spPr>
          <a:xfrm>
            <a:off x="4953000" y="6629400"/>
            <a:ext cx="4343400" cy="304800"/>
          </a:xfrm>
        </p:spPr>
        <p:txBody>
          <a:bodyPr/>
          <a:lstStyle/>
          <a:p>
            <a:r>
              <a:rPr lang="en-US" dirty="0"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i="0"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20</a:t>
            </a:fld>
            <a:endParaRPr lang="en-US"/>
          </a:p>
        </p:txBody>
      </p:sp>
      <p:graphicFrame>
        <p:nvGraphicFramePr>
          <p:cNvPr id="8" name="Object 7"/>
          <p:cNvGraphicFramePr>
            <a:graphicFrameLocks noChangeAspect="1"/>
          </p:cNvGraphicFramePr>
          <p:nvPr>
            <p:extLst/>
          </p:nvPr>
        </p:nvGraphicFramePr>
        <p:xfrm>
          <a:off x="5472113" y="1433513"/>
          <a:ext cx="2681287" cy="1157287"/>
        </p:xfrm>
        <a:graphic>
          <a:graphicData uri="http://schemas.openxmlformats.org/presentationml/2006/ole">
            <mc:AlternateContent xmlns:mc="http://schemas.openxmlformats.org/markup-compatibility/2006">
              <mc:Choice xmlns:v="urn:schemas-microsoft-com:vml" Requires="v">
                <p:oleObj spid="_x0000_s507038" name="Equation" r:id="rId6" imgW="1117440" imgH="482400" progId="Equation.3">
                  <p:embed/>
                </p:oleObj>
              </mc:Choice>
              <mc:Fallback>
                <p:oleObj name="Equation" r:id="rId6" imgW="1117440" imgH="482400" progId="Equation.3">
                  <p:embed/>
                  <p:pic>
                    <p:nvPicPr>
                      <p:cNvPr id="0" name=""/>
                      <p:cNvPicPr>
                        <a:picLocks noChangeAspect="1" noChangeArrowheads="1"/>
                      </p:cNvPicPr>
                      <p:nvPr/>
                    </p:nvPicPr>
                    <p:blipFill>
                      <a:blip r:embed="rId7"/>
                      <a:srcRect/>
                      <a:stretch>
                        <a:fillRect/>
                      </a:stretch>
                    </p:blipFill>
                    <p:spPr bwMode="auto">
                      <a:xfrm>
                        <a:off x="5472113" y="1433513"/>
                        <a:ext cx="2681287" cy="1157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bwMode="auto">
          <a:xfrm>
            <a:off x="6096000" y="4267200"/>
            <a:ext cx="3200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FF"/>
                </a:solidFill>
                <a:effectLst/>
                <a:latin typeface="Calibri" pitchFamily="34" charset="0"/>
              </a:rPr>
              <a:t>Power-law</a:t>
            </a:r>
            <a:r>
              <a:rPr kumimoji="0" lang="en-US" sz="1800" b="0" i="1" u="none" strike="noStrike" cap="none" normalizeH="0" dirty="0" smtClean="0">
                <a:ln>
                  <a:noFill/>
                </a:ln>
                <a:solidFill>
                  <a:srgbClr val="0000FF"/>
                </a:solidFill>
                <a:effectLst/>
                <a:latin typeface="Calibri" pitchFamily="34" charset="0"/>
              </a:rPr>
              <a:t> suppressed in ultraviolet, so invisible in perturbation theory</a:t>
            </a:r>
            <a:endParaRPr kumimoji="0" lang="en-US" sz="1800" b="0" i="1" u="none" strike="noStrike" cap="none" normalizeH="0" baseline="0" dirty="0" smtClean="0">
              <a:ln>
                <a:noFill/>
              </a:ln>
              <a:solidFill>
                <a:srgbClr val="0000FF"/>
              </a:solidFill>
              <a:effectLst/>
              <a:latin typeface="Calibri" pitchFamily="34" charset="0"/>
            </a:endParaRPr>
          </a:p>
        </p:txBody>
      </p:sp>
      <p:sp>
        <p:nvSpPr>
          <p:cNvPr id="17" name="Oval 16"/>
          <p:cNvSpPr/>
          <p:nvPr/>
        </p:nvSpPr>
        <p:spPr bwMode="auto">
          <a:xfrm>
            <a:off x="7620000" y="1981200"/>
            <a:ext cx="533400" cy="533400"/>
          </a:xfrm>
          <a:prstGeom prst="ellipse">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Calibri" pitchFamily="34" charset="0"/>
            </a:endParaRPr>
          </a:p>
        </p:txBody>
      </p:sp>
      <p:sp>
        <p:nvSpPr>
          <p:cNvPr id="24" name="Freeform 23"/>
          <p:cNvSpPr/>
          <p:nvPr/>
        </p:nvSpPr>
        <p:spPr bwMode="auto">
          <a:xfrm>
            <a:off x="8140700" y="2324100"/>
            <a:ext cx="702733" cy="3086100"/>
          </a:xfrm>
          <a:custGeom>
            <a:avLst/>
            <a:gdLst>
              <a:gd name="connsiteX0" fmla="*/ 0 w 702733"/>
              <a:gd name="connsiteY0" fmla="*/ 0 h 2857500"/>
              <a:gd name="connsiteX1" fmla="*/ 673100 w 702733"/>
              <a:gd name="connsiteY1" fmla="*/ 1536700 h 2857500"/>
              <a:gd name="connsiteX2" fmla="*/ 177800 w 702733"/>
              <a:gd name="connsiteY2" fmla="*/ 2857500 h 2857500"/>
            </a:gdLst>
            <a:ahLst/>
            <a:cxnLst>
              <a:cxn ang="0">
                <a:pos x="connsiteX0" y="connsiteY0"/>
              </a:cxn>
              <a:cxn ang="0">
                <a:pos x="connsiteX1" y="connsiteY1"/>
              </a:cxn>
              <a:cxn ang="0">
                <a:pos x="connsiteX2" y="connsiteY2"/>
              </a:cxn>
            </a:cxnLst>
            <a:rect l="l" t="t" r="r" b="b"/>
            <a:pathLst>
              <a:path w="702733" h="2857500">
                <a:moveTo>
                  <a:pt x="0" y="0"/>
                </a:moveTo>
                <a:cubicBezTo>
                  <a:pt x="321733" y="530225"/>
                  <a:pt x="643467" y="1060450"/>
                  <a:pt x="673100" y="1536700"/>
                </a:cubicBezTo>
                <a:cubicBezTo>
                  <a:pt x="702733" y="2012950"/>
                  <a:pt x="440266" y="2435225"/>
                  <a:pt x="177800" y="2857500"/>
                </a:cubicBezTo>
              </a:path>
            </a:pathLst>
          </a:custGeom>
          <a:noFill/>
          <a:ln w="19050" cap="flat" cmpd="sng" algn="ctr">
            <a:solidFill>
              <a:srgbClr val="0000FF"/>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3" name="Rectangle 22"/>
          <p:cNvSpPr/>
          <p:nvPr/>
        </p:nvSpPr>
        <p:spPr bwMode="auto">
          <a:xfrm>
            <a:off x="4572000" y="2667000"/>
            <a:ext cx="4346576" cy="533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b="1" i="1" dirty="0">
                <a:solidFill>
                  <a:srgbClr val="003300"/>
                </a:solidFill>
                <a:latin typeface="Calibri" pitchFamily="34" charset="0"/>
              </a:rPr>
              <a:t>Expression of trace </a:t>
            </a:r>
            <a:r>
              <a:rPr lang="en-US" sz="2400" b="1" i="1" dirty="0" smtClean="0">
                <a:solidFill>
                  <a:srgbClr val="003300"/>
                </a:solidFill>
                <a:latin typeface="Calibri" pitchFamily="34" charset="0"/>
              </a:rPr>
              <a:t>anomaly:</a:t>
            </a:r>
          </a:p>
          <a:p>
            <a:pPr fontAlgn="base">
              <a:spcBef>
                <a:spcPct val="0"/>
              </a:spcBef>
              <a:spcAft>
                <a:spcPct val="0"/>
              </a:spcAft>
            </a:pPr>
            <a:r>
              <a:rPr lang="en-US" sz="2400" b="1" i="1" dirty="0" smtClean="0">
                <a:solidFill>
                  <a:srgbClr val="003300"/>
                </a:solidFill>
                <a:latin typeface="Calibri" pitchFamily="34" charset="0"/>
              </a:rPr>
              <a:t>Massless glue becomes massive</a:t>
            </a:r>
            <a:endParaRPr lang="en-US" sz="2400" b="1" i="1" dirty="0">
              <a:solidFill>
                <a:srgbClr val="003300"/>
              </a:solidFill>
              <a:latin typeface="Calibri" pitchFamily="34" charset="0"/>
            </a:endParaRPr>
          </a:p>
          <a:p>
            <a:pPr fontAlgn="base">
              <a:spcBef>
                <a:spcPct val="0"/>
              </a:spcBef>
              <a:spcAft>
                <a:spcPct val="0"/>
              </a:spcAft>
            </a:pPr>
            <a:r>
              <a:rPr kumimoji="0" lang="en-US" sz="2400" b="1" i="1" u="none" strike="noStrike" cap="none" normalizeH="0" baseline="0" dirty="0" smtClean="0">
                <a:ln>
                  <a:noFill/>
                </a:ln>
                <a:solidFill>
                  <a:srgbClr val="003300"/>
                </a:solidFill>
                <a:effectLst/>
                <a:latin typeface="Calibri" pitchFamily="34" charset="0"/>
              </a:rPr>
              <a:t>gluon mass-squared function</a:t>
            </a:r>
          </a:p>
        </p:txBody>
      </p:sp>
      <p:sp>
        <p:nvSpPr>
          <p:cNvPr id="25" name="TextBox 24"/>
          <p:cNvSpPr txBox="1"/>
          <p:nvPr/>
        </p:nvSpPr>
        <p:spPr>
          <a:xfrm>
            <a:off x="1" y="5638800"/>
            <a:ext cx="3733799" cy="738664"/>
          </a:xfrm>
          <a:prstGeom prst="rect">
            <a:avLst/>
          </a:prstGeom>
          <a:noFill/>
        </p:spPr>
        <p:txBody>
          <a:bodyPr wrap="square" rtlCol="0">
            <a:spAutoFit/>
          </a:bodyPr>
          <a:lstStyle/>
          <a:p>
            <a:r>
              <a:rPr lang="en-US" sz="1400" i="1" dirty="0" smtClean="0"/>
              <a:t>Interaction model for the gap equation, </a:t>
            </a:r>
            <a:r>
              <a:rPr lang="en-US" sz="1400" dirty="0" smtClean="0"/>
              <a:t>S.-</a:t>
            </a:r>
            <a:r>
              <a:rPr lang="en-US" sz="1400" dirty="0" err="1" smtClean="0"/>
              <a:t>x.Qin</a:t>
            </a:r>
            <a:r>
              <a:rPr lang="en-US" sz="1400" dirty="0"/>
              <a:t> </a:t>
            </a:r>
            <a:r>
              <a:rPr lang="en-US" sz="1400" i="1" dirty="0" smtClean="0"/>
              <a:t>et al</a:t>
            </a:r>
            <a:r>
              <a:rPr lang="en-US" sz="1400" dirty="0" smtClean="0"/>
              <a:t>., </a:t>
            </a:r>
            <a:r>
              <a:rPr lang="en-US" sz="1400" dirty="0" smtClean="0">
                <a:hlinkClick r:id="rId8"/>
              </a:rPr>
              <a:t>arXiv:1108.0603 [</a:t>
            </a:r>
            <a:r>
              <a:rPr lang="en-US" sz="1400" dirty="0" err="1" smtClean="0">
                <a:hlinkClick r:id="rId8"/>
              </a:rPr>
              <a:t>nucl-th</a:t>
            </a:r>
            <a:r>
              <a:rPr lang="en-US" sz="1400" dirty="0" smtClean="0">
                <a:hlinkClick r:id="rId8"/>
              </a:rPr>
              <a:t>]</a:t>
            </a:r>
            <a:r>
              <a:rPr lang="en-US" sz="1400" dirty="0" smtClean="0"/>
              <a:t>, </a:t>
            </a:r>
            <a:r>
              <a:rPr lang="en-US" sz="1400" dirty="0" smtClean="0">
                <a:hlinkClick r:id="rId9"/>
              </a:rPr>
              <a:t>Phys. Rev. C </a:t>
            </a:r>
            <a:r>
              <a:rPr lang="en-US" sz="1400" b="1" dirty="0" smtClean="0">
                <a:hlinkClick r:id="rId9"/>
              </a:rPr>
              <a:t>84</a:t>
            </a:r>
            <a:r>
              <a:rPr lang="en-US" sz="1400" dirty="0" smtClean="0">
                <a:hlinkClick r:id="rId9"/>
              </a:rPr>
              <a:t> (2011) 042202(R) [5 pages] </a:t>
            </a:r>
            <a:r>
              <a:rPr lang="en-US" sz="1400" i="1" dirty="0" smtClean="0"/>
              <a:t> </a:t>
            </a:r>
            <a:endParaRPr lang="en-US" sz="1400" i="1" dirty="0"/>
          </a:p>
        </p:txBody>
      </p:sp>
      <p:sp>
        <p:nvSpPr>
          <p:cNvPr id="27" name="Rectangle 26"/>
          <p:cNvSpPr/>
          <p:nvPr/>
        </p:nvSpPr>
        <p:spPr bwMode="auto">
          <a:xfrm>
            <a:off x="0" y="0"/>
            <a:ext cx="44958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1400" i="1" dirty="0" smtClean="0">
                <a:solidFill>
                  <a:schemeClr val="tx2">
                    <a:lumMod val="75000"/>
                  </a:schemeClr>
                </a:solidFill>
              </a:rPr>
              <a:t>Bridging a gap between continuum-QCD and ab initio predictions of hadron observables, </a:t>
            </a:r>
            <a:r>
              <a:rPr lang="en-US" sz="1400" dirty="0" smtClean="0">
                <a:solidFill>
                  <a:schemeClr val="tx2">
                    <a:lumMod val="75000"/>
                  </a:schemeClr>
                </a:solidFill>
              </a:rPr>
              <a:t>D. </a:t>
            </a:r>
            <a:r>
              <a:rPr lang="en-US" sz="1400" dirty="0" err="1" smtClean="0">
                <a:solidFill>
                  <a:schemeClr val="tx2">
                    <a:lumMod val="75000"/>
                  </a:schemeClr>
                </a:solidFill>
              </a:rPr>
              <a:t>Binosi</a:t>
            </a:r>
            <a:r>
              <a:rPr lang="en-US" sz="1400" dirty="0" smtClean="0">
                <a:solidFill>
                  <a:schemeClr val="tx2">
                    <a:lumMod val="75000"/>
                  </a:schemeClr>
                </a:solidFill>
              </a:rPr>
              <a:t> </a:t>
            </a:r>
            <a:r>
              <a:rPr lang="en-US" sz="1400" i="1" dirty="0" smtClean="0">
                <a:solidFill>
                  <a:schemeClr val="tx2">
                    <a:lumMod val="75000"/>
                  </a:schemeClr>
                </a:solidFill>
              </a:rPr>
              <a:t>et al</a:t>
            </a:r>
            <a:r>
              <a:rPr lang="en-US" sz="1400" dirty="0" smtClean="0">
                <a:solidFill>
                  <a:schemeClr val="tx2">
                    <a:lumMod val="75000"/>
                  </a:schemeClr>
                </a:solidFill>
              </a:rPr>
              <a:t>., </a:t>
            </a:r>
            <a:r>
              <a:rPr lang="en-US" sz="1400" dirty="0" smtClean="0">
                <a:solidFill>
                  <a:schemeClr val="tx2">
                    <a:lumMod val="75000"/>
                  </a:schemeClr>
                </a:solidFill>
                <a:hlinkClick r:id="rId10"/>
              </a:rPr>
              <a:t>arXiv:1412.4782 [</a:t>
            </a:r>
            <a:r>
              <a:rPr lang="en-US" sz="1400" dirty="0" err="1" smtClean="0">
                <a:solidFill>
                  <a:schemeClr val="tx2">
                    <a:lumMod val="75000"/>
                  </a:schemeClr>
                </a:solidFill>
                <a:hlinkClick r:id="rId10"/>
              </a:rPr>
              <a:t>nucl-th</a:t>
            </a:r>
            <a:r>
              <a:rPr lang="en-US" sz="1400" dirty="0" smtClean="0">
                <a:solidFill>
                  <a:schemeClr val="tx2">
                    <a:lumMod val="75000"/>
                  </a:schemeClr>
                </a:solidFill>
                <a:hlinkClick r:id="rId10"/>
              </a:rPr>
              <a:t>]</a:t>
            </a:r>
            <a:r>
              <a:rPr lang="en-US" sz="1400" dirty="0" smtClean="0">
                <a:solidFill>
                  <a:schemeClr val="tx2">
                    <a:lumMod val="75000"/>
                  </a:schemeClr>
                </a:solidFill>
              </a:rPr>
              <a:t>, Phys. </a:t>
            </a:r>
            <a:r>
              <a:rPr lang="en-US" sz="1400" dirty="0" err="1" smtClean="0">
                <a:solidFill>
                  <a:schemeClr val="tx2">
                    <a:lumMod val="75000"/>
                  </a:schemeClr>
                </a:solidFill>
              </a:rPr>
              <a:t>Lett</a:t>
            </a:r>
            <a:r>
              <a:rPr lang="en-US" sz="1400" dirty="0" smtClean="0">
                <a:solidFill>
                  <a:schemeClr val="tx2">
                    <a:lumMod val="75000"/>
                  </a:schemeClr>
                </a:solidFill>
              </a:rPr>
              <a:t>. B742 (2015) 183-188</a:t>
            </a:r>
            <a:endParaRPr lang="en-US" sz="1400" dirty="0" smtClean="0">
              <a:solidFill>
                <a:schemeClr val="tx2">
                  <a:lumMod val="75000"/>
                </a:schemeClr>
              </a:solidFill>
              <a:latin typeface="Calibri" pitchFamily="34" charset="0"/>
            </a:endParaRPr>
          </a:p>
        </p:txBody>
      </p:sp>
      <p:sp>
        <p:nvSpPr>
          <p:cNvPr id="686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8611" name="Picture 3"/>
          <p:cNvPicPr>
            <a:picLocks noChangeAspect="1" noChangeArrowheads="1"/>
          </p:cNvPicPr>
          <p:nvPr/>
        </p:nvPicPr>
        <p:blipFill>
          <a:blip r:embed="rId11"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550740" y="1562100"/>
            <a:ext cx="2649660" cy="723900"/>
          </a:xfrm>
          <a:prstGeom prst="rect">
            <a:avLst/>
          </a:prstGeom>
          <a:noFill/>
        </p:spPr>
      </p:pic>
      <p:sp>
        <p:nvSpPr>
          <p:cNvPr id="7" name="Rectangle 6"/>
          <p:cNvSpPr/>
          <p:nvPr/>
        </p:nvSpPr>
        <p:spPr bwMode="auto">
          <a:xfrm>
            <a:off x="8686800" y="5103534"/>
            <a:ext cx="685800" cy="36531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accent1">
                    <a:lumMod val="50000"/>
                  </a:schemeClr>
                </a:solidFill>
                <a:effectLst/>
                <a:latin typeface="Calibri" pitchFamily="34" charset="0"/>
              </a:rPr>
              <a:t>5% </a:t>
            </a:r>
          </a:p>
        </p:txBody>
      </p:sp>
      <p:sp>
        <p:nvSpPr>
          <p:cNvPr id="9" name="TextBox 8"/>
          <p:cNvSpPr txBox="1"/>
          <p:nvPr/>
        </p:nvSpPr>
        <p:spPr>
          <a:xfrm>
            <a:off x="3763962" y="5715000"/>
            <a:ext cx="2713038" cy="923330"/>
          </a:xfrm>
          <a:prstGeom prst="rect">
            <a:avLst/>
          </a:prstGeom>
          <a:noFill/>
        </p:spPr>
        <p:txBody>
          <a:bodyPr wrap="square" rtlCol="0">
            <a:spAutoFit/>
          </a:bodyPr>
          <a:lstStyle/>
          <a:p>
            <a:r>
              <a:rPr lang="en-GB" i="1" dirty="0" smtClean="0">
                <a:solidFill>
                  <a:srgbClr val="008000"/>
                </a:solidFill>
              </a:rPr>
              <a:t>Class A: Combining DSE, </a:t>
            </a:r>
            <a:r>
              <a:rPr lang="en-GB" i="1" dirty="0" err="1" smtClean="0">
                <a:solidFill>
                  <a:srgbClr val="008000"/>
                </a:solidFill>
              </a:rPr>
              <a:t>lQCD</a:t>
            </a:r>
            <a:r>
              <a:rPr lang="en-GB" i="1" dirty="0" smtClean="0">
                <a:solidFill>
                  <a:srgbClr val="008000"/>
                </a:solidFill>
              </a:rPr>
              <a:t> and </a:t>
            </a:r>
            <a:r>
              <a:rPr lang="en-GB" i="1" dirty="0" err="1" smtClean="0">
                <a:solidFill>
                  <a:srgbClr val="008000"/>
                </a:solidFill>
              </a:rPr>
              <a:t>pQCD</a:t>
            </a:r>
            <a:r>
              <a:rPr lang="en-GB" i="1" dirty="0" smtClean="0">
                <a:solidFill>
                  <a:srgbClr val="008000"/>
                </a:solidFill>
              </a:rPr>
              <a:t> analyses of QCD’s gauge sector</a:t>
            </a:r>
            <a:endParaRPr lang="en-GB" i="1" dirty="0">
              <a:solidFill>
                <a:srgbClr val="008000"/>
              </a:solidFill>
            </a:endParaRPr>
          </a:p>
        </p:txBody>
      </p:sp>
    </p:spTree>
    <p:extLst>
      <p:ext uri="{BB962C8B-B14F-4D97-AF65-F5344CB8AC3E}">
        <p14:creationId xmlns:p14="http://schemas.microsoft.com/office/powerpoint/2010/main" val="339302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24" grpId="0" animBg="1"/>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scene3d>
              <a:camera prst="orthographicFront"/>
              <a:lightRig rig="threePt" dir="t"/>
            </a:scene3d>
            <a:sp3d extrusionH="57150">
              <a:bevelT w="38100" h="38100"/>
            </a:sp3d>
          </a:bodyPr>
          <a:lstStyle/>
          <a:p>
            <a:pPr algn="just"/>
            <a:r>
              <a:rPr lang="en-US" sz="4000" i="1" dirty="0" smtClean="0">
                <a:ln w="10541" cmpd="sng">
                  <a:solidFill>
                    <a:schemeClr val="accent1">
                      <a:shade val="88000"/>
                      <a:satMod val="110000"/>
                    </a:schemeClr>
                  </a:solidFill>
                  <a:prstDash val="solid"/>
                </a:ln>
                <a:solidFill>
                  <a:srgbClr val="008000"/>
                </a:solidFill>
                <a:effectLst>
                  <a:reflection blurRad="6350" stA="60000" endA="900" endPos="58000" dir="5400000" sy="-100000" algn="bl" rotWithShape="0"/>
                </a:effectLst>
              </a:rPr>
              <a:t>Massive</a:t>
            </a:r>
            <a:r>
              <a:rPr lang="en-US" sz="4000" dirty="0" smtClean="0">
                <a:ln w="10541" cmpd="sng">
                  <a:solidFill>
                    <a:schemeClr val="accent1">
                      <a:shade val="88000"/>
                      <a:satMod val="110000"/>
                    </a:schemeClr>
                  </a:solidFill>
                  <a:prstDash val="solid"/>
                </a:ln>
                <a:solidFill>
                  <a:srgbClr val="008000"/>
                </a:solidFill>
                <a:effectLst>
                  <a:reflection blurRad="6350" stA="60000" endA="900" endPos="58000" dir="5400000" sy="-100000" algn="bl" rotWithShape="0"/>
                </a:effectLst>
              </a:rPr>
              <a:t> Gauge Bosons!</a:t>
            </a:r>
            <a:endParaRPr lang="en-US" sz="4000" dirty="0">
              <a:ln w="10541" cmpd="sng">
                <a:solidFill>
                  <a:schemeClr val="accent1">
                    <a:shade val="88000"/>
                    <a:satMod val="110000"/>
                  </a:schemeClr>
                </a:solidFill>
                <a:prstDash val="solid"/>
              </a:ln>
              <a:solidFill>
                <a:srgbClr val="008000"/>
              </a:solidFill>
              <a:effectLst>
                <a:reflection blurRad="6350" stA="60000" endA="900" endPos="58000" dir="5400000" sy="-100000" algn="bl" rotWithShape="0"/>
              </a:effectLst>
            </a:endParaRPr>
          </a:p>
        </p:txBody>
      </p:sp>
      <p:sp>
        <p:nvSpPr>
          <p:cNvPr id="3" name="Content Placeholder 2"/>
          <p:cNvSpPr>
            <a:spLocks noGrp="1"/>
          </p:cNvSpPr>
          <p:nvPr>
            <p:ph idx="1"/>
          </p:nvPr>
        </p:nvSpPr>
        <p:spPr>
          <a:xfrm>
            <a:off x="457200" y="838200"/>
            <a:ext cx="8229600" cy="5562600"/>
          </a:xfrm>
        </p:spPr>
        <p:txBody>
          <a:bodyPr/>
          <a:lstStyle/>
          <a:p>
            <a:r>
              <a:rPr lang="en-US" sz="2400" dirty="0" smtClean="0"/>
              <a:t>Gauge boson cannibalism </a:t>
            </a:r>
          </a:p>
          <a:p>
            <a:pPr>
              <a:buNone/>
            </a:pPr>
            <a:r>
              <a:rPr lang="en-US" sz="2400" dirty="0" smtClean="0"/>
              <a:t>	… a new physics frontier … within the Standard Model</a:t>
            </a:r>
          </a:p>
          <a:p>
            <a:r>
              <a:rPr lang="en-US" sz="2400" dirty="0" smtClean="0"/>
              <a:t>Asymptotic freedom means </a:t>
            </a:r>
          </a:p>
          <a:p>
            <a:pPr>
              <a:spcBef>
                <a:spcPts val="0"/>
              </a:spcBef>
              <a:buNone/>
            </a:pPr>
            <a:r>
              <a:rPr lang="en-US" sz="2400" dirty="0" smtClean="0"/>
              <a:t>	… ultraviolet </a:t>
            </a:r>
            <a:r>
              <a:rPr lang="en-US" sz="2400" dirty="0" err="1" smtClean="0"/>
              <a:t>behaviour</a:t>
            </a:r>
            <a:r>
              <a:rPr lang="en-US" sz="2400" dirty="0" smtClean="0"/>
              <a:t> of QCD is controllable</a:t>
            </a:r>
          </a:p>
          <a:p>
            <a:r>
              <a:rPr lang="en-US" sz="2400" dirty="0" smtClean="0"/>
              <a:t>Dynamically generated masses for gluons and quarks means that </a:t>
            </a:r>
            <a:r>
              <a:rPr lang="en-US" sz="2400" dirty="0" smtClean="0">
                <a:solidFill>
                  <a:srgbClr val="C00000"/>
                </a:solidFill>
              </a:rPr>
              <a:t>QCD dynamically generates</a:t>
            </a:r>
            <a:r>
              <a:rPr lang="en-US" sz="2400" dirty="0" smtClean="0"/>
              <a:t> its own </a:t>
            </a:r>
            <a:r>
              <a:rPr lang="en-US" sz="2400" dirty="0" smtClean="0">
                <a:solidFill>
                  <a:srgbClr val="C00000"/>
                </a:solidFill>
              </a:rPr>
              <a:t>infrared cutoffs</a:t>
            </a:r>
            <a:endParaRPr lang="en-US" dirty="0" smtClean="0">
              <a:solidFill>
                <a:srgbClr val="C00000"/>
              </a:solidFill>
            </a:endParaRPr>
          </a:p>
          <a:p>
            <a:pPr lvl="1"/>
            <a:r>
              <a:rPr lang="en-US" sz="2200" dirty="0" smtClean="0"/>
              <a:t>Gluons and quarks with </a:t>
            </a:r>
          </a:p>
          <a:p>
            <a:pPr lvl="1">
              <a:buNone/>
            </a:pPr>
            <a:r>
              <a:rPr lang="en-US" sz="2200" dirty="0" smtClean="0"/>
              <a:t>		wavelength </a:t>
            </a:r>
            <a:r>
              <a:rPr lang="en-US" sz="2200" i="1" dirty="0" smtClean="0"/>
              <a:t>λ  &gt; 2</a:t>
            </a:r>
            <a:r>
              <a:rPr lang="en-US" sz="2200" dirty="0" smtClean="0"/>
              <a:t>/mass ≈ 1 fm </a:t>
            </a:r>
          </a:p>
          <a:p>
            <a:pPr lvl="1">
              <a:buNone/>
            </a:pPr>
            <a:r>
              <a:rPr lang="en-US" sz="2200" dirty="0" smtClean="0"/>
              <a:t>	decouple from the dynamics  … </a:t>
            </a:r>
            <a:r>
              <a:rPr lang="en-US" sz="2200" b="1" i="1" dirty="0" smtClean="0">
                <a:solidFill>
                  <a:srgbClr val="C00000"/>
                </a:solidFill>
              </a:rPr>
              <a:t>Confinement?!</a:t>
            </a:r>
          </a:p>
          <a:p>
            <a:r>
              <a:rPr lang="en-US" sz="2400" dirty="0" smtClean="0"/>
              <a:t> How does that affect observables?</a:t>
            </a:r>
            <a:endParaRPr lang="en-US" dirty="0" smtClean="0"/>
          </a:p>
          <a:p>
            <a:pPr lvl="1"/>
            <a:r>
              <a:rPr lang="en-US" sz="2200" dirty="0" smtClean="0"/>
              <a:t>It will have an impact in </a:t>
            </a:r>
          </a:p>
          <a:p>
            <a:pPr lvl="1">
              <a:spcBef>
                <a:spcPts val="0"/>
              </a:spcBef>
              <a:buNone/>
            </a:pPr>
            <a:r>
              <a:rPr lang="en-US" sz="2200" dirty="0" smtClean="0"/>
              <a:t>	any continuum study</a:t>
            </a:r>
          </a:p>
          <a:p>
            <a:pPr lvl="1"/>
            <a:r>
              <a:rPr lang="en-US" sz="2200" dirty="0" smtClean="0"/>
              <a:t>Possibly (probably?) plays a role in gluon saturation ... </a:t>
            </a:r>
          </a:p>
          <a:p>
            <a:pPr lvl="1">
              <a:spcBef>
                <a:spcPts val="0"/>
              </a:spcBef>
              <a:buNone/>
            </a:pPr>
            <a:r>
              <a:rPr lang="en-US" sz="2200" dirty="0" smtClean="0"/>
              <a:t>	In fact, could be a harbinger of gluon saturation?</a:t>
            </a:r>
            <a:endParaRPr lang="en-US" sz="2200"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21</a:t>
            </a:fld>
            <a:endParaRPr lang="en-US"/>
          </a:p>
        </p:txBody>
      </p:sp>
      <p:pic>
        <p:nvPicPr>
          <p:cNvPr id="7" name="Picture 6" descr="Insight.jpg"/>
          <p:cNvPicPr>
            <a:picLocks noChangeAspect="1"/>
          </p:cNvPicPr>
          <p:nvPr/>
        </p:nvPicPr>
        <p:blipFill>
          <a:blip r:embed="rId2" cstate="print"/>
          <a:stretch>
            <a:fillRect/>
          </a:stretch>
        </p:blipFill>
        <p:spPr>
          <a:xfrm>
            <a:off x="6648450" y="152400"/>
            <a:ext cx="2495550" cy="1058718"/>
          </a:xfrm>
          <a:prstGeom prst="rect">
            <a:avLst/>
          </a:prstGeom>
        </p:spPr>
      </p:pic>
      <p:pic>
        <p:nvPicPr>
          <p:cNvPr id="8" name="Picture 7" descr="t.gif"/>
          <p:cNvPicPr>
            <a:picLocks noChangeAspect="1"/>
          </p:cNvPicPr>
          <p:nvPr/>
        </p:nvPicPr>
        <p:blipFill>
          <a:blip r:embed="rId3" cstate="print"/>
          <a:stretch>
            <a:fillRect/>
          </a:stretch>
        </p:blipFill>
        <p:spPr>
          <a:xfrm>
            <a:off x="6096000" y="4792980"/>
            <a:ext cx="2834640" cy="7696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84437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pPr algn="r"/>
            <a:r>
              <a:rPr lang="en-GB" sz="4000" dirty="0" smtClean="0">
                <a:ln/>
                <a:solidFill>
                  <a:schemeClr val="accent3"/>
                </a:solidFill>
              </a:rPr>
              <a:t>Confined particle</a:t>
            </a:r>
            <a:endParaRPr lang="en-GB" sz="4000" dirty="0">
              <a:ln/>
              <a:solidFill>
                <a:schemeClr val="accent3"/>
              </a:solidFill>
            </a:endParaRPr>
          </a:p>
        </p:txBody>
      </p:sp>
      <p:sp>
        <p:nvSpPr>
          <p:cNvPr id="3" name="Content Placeholder 2"/>
          <p:cNvSpPr>
            <a:spLocks noGrp="1"/>
          </p:cNvSpPr>
          <p:nvPr>
            <p:ph idx="1"/>
          </p:nvPr>
        </p:nvSpPr>
        <p:spPr>
          <a:xfrm>
            <a:off x="0" y="609600"/>
            <a:ext cx="3276600" cy="4525963"/>
          </a:xfrm>
        </p:spPr>
        <p:txBody>
          <a:bodyPr/>
          <a:lstStyle/>
          <a:p>
            <a:r>
              <a:rPr lang="en-GB" dirty="0" smtClean="0"/>
              <a:t>All QCD solutions for gluon &amp; quark propagators exhibit an inflection point in </a:t>
            </a:r>
            <a:r>
              <a:rPr lang="en-GB" i="1" dirty="0" smtClean="0"/>
              <a:t>k</a:t>
            </a:r>
            <a:r>
              <a:rPr lang="en-GB" i="1" baseline="30000" dirty="0" smtClean="0"/>
              <a:t>2</a:t>
            </a:r>
            <a:r>
              <a:rPr lang="en-GB" dirty="0" smtClean="0"/>
              <a:t> … consequence of the running-mass function</a:t>
            </a:r>
          </a:p>
          <a:p>
            <a:pPr>
              <a:buFont typeface="Symbol" panose="05050102010706020507" pitchFamily="18" charset="2"/>
              <a:buChar char="Þ"/>
            </a:pPr>
            <a:r>
              <a:rPr lang="en-GB" dirty="0" smtClean="0"/>
              <a:t>Spectral function is NOT positive</a:t>
            </a:r>
          </a:p>
          <a:p>
            <a:pPr>
              <a:buFont typeface="Symbol" panose="05050102010706020507" pitchFamily="18" charset="2"/>
              <a:buChar char="Þ"/>
            </a:pPr>
            <a:r>
              <a:rPr lang="en-GB" dirty="0" smtClean="0"/>
              <a:t>Such states have negative norm (negative probability)</a:t>
            </a:r>
            <a:endParaRPr lang="en-GB" dirty="0"/>
          </a:p>
          <a:p>
            <a:pPr>
              <a:buFont typeface="Symbol" panose="05050102010706020507" pitchFamily="18" charset="2"/>
              <a:buChar char="Þ"/>
            </a:pPr>
            <a:r>
              <a:rPr lang="en-GB" dirty="0" smtClean="0"/>
              <a:t>Negative norm states are not observable</a:t>
            </a:r>
          </a:p>
          <a:p>
            <a:pPr>
              <a:buFont typeface="Symbol" panose="05050102010706020507" pitchFamily="18" charset="2"/>
              <a:buChar char="Þ"/>
            </a:pPr>
            <a:r>
              <a:rPr lang="en-GB" sz="2200" dirty="0" smtClean="0"/>
              <a:t>This object is confined!</a:t>
            </a:r>
            <a:endParaRPr lang="en-GB" sz="2200"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22</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413000"/>
            <a:ext cx="5715000" cy="3683000"/>
          </a:xfrm>
          <a:prstGeom prst="rect">
            <a:avLst/>
          </a:prstGeom>
        </p:spPr>
      </p:pic>
      <p:cxnSp>
        <p:nvCxnSpPr>
          <p:cNvPr id="10" name="Straight Arrow Connector 9"/>
          <p:cNvCxnSpPr>
            <a:stCxn id="8" idx="0"/>
          </p:cNvCxnSpPr>
          <p:nvPr/>
        </p:nvCxnSpPr>
        <p:spPr bwMode="auto">
          <a:xfrm flipH="1">
            <a:off x="4572000" y="2413000"/>
            <a:ext cx="1714500" cy="939800"/>
          </a:xfrm>
          <a:prstGeom prst="straightConnector1">
            <a:avLst/>
          </a:prstGeom>
          <a:noFill/>
          <a:ln w="9525" cap="flat" cmpd="sng" algn="ctr">
            <a:solidFill>
              <a:srgbClr val="BF0703"/>
            </a:solidFill>
            <a:prstDash val="solid"/>
            <a:round/>
            <a:headEnd type="none" w="med" len="med"/>
            <a:tailEnd type="triangle"/>
          </a:ln>
          <a:effectLst/>
        </p:spPr>
      </p:cxnSp>
      <p:sp>
        <p:nvSpPr>
          <p:cNvPr id="11" name="Rectangle 10"/>
          <p:cNvSpPr/>
          <p:nvPr/>
        </p:nvSpPr>
        <p:spPr bwMode="auto">
          <a:xfrm>
            <a:off x="6248400" y="2057400"/>
            <a:ext cx="28956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kumimoji="0" lang="en-GB" sz="1800" b="0" i="1" u="none" strike="noStrike" cap="none" normalizeH="0" baseline="0" dirty="0" smtClean="0">
                <a:ln>
                  <a:noFill/>
                </a:ln>
                <a:solidFill>
                  <a:srgbClr val="BF0703"/>
                </a:solidFill>
                <a:effectLst/>
                <a:latin typeface="Calibri" pitchFamily="34" charset="0"/>
              </a:rPr>
              <a:t>Inflexion</a:t>
            </a:r>
            <a:r>
              <a:rPr kumimoji="0" lang="en-GB" sz="1800" b="0" i="1" u="none" strike="noStrike" cap="none" normalizeH="0" dirty="0" smtClean="0">
                <a:ln>
                  <a:noFill/>
                </a:ln>
                <a:solidFill>
                  <a:srgbClr val="BF0703"/>
                </a:solidFill>
                <a:effectLst/>
                <a:latin typeface="Calibri" pitchFamily="34" charset="0"/>
              </a:rPr>
              <a:t> point </a:t>
            </a:r>
          </a:p>
          <a:p>
            <a:pPr fontAlgn="base">
              <a:spcBef>
                <a:spcPts val="600"/>
              </a:spcBef>
              <a:spcAft>
                <a:spcPct val="0"/>
              </a:spcAft>
            </a:pPr>
            <a:r>
              <a:rPr kumimoji="0" lang="en-GB" sz="1800" b="0" i="1" u="none" strike="noStrike" cap="none" normalizeH="0" dirty="0" smtClean="0">
                <a:ln>
                  <a:noFill/>
                </a:ln>
                <a:solidFill>
                  <a:srgbClr val="BF0703"/>
                </a:solidFill>
                <a:effectLst/>
                <a:latin typeface="Calibri" pitchFamily="34" charset="0"/>
              </a:rPr>
              <a:t>Corresponds to </a:t>
            </a:r>
            <a:r>
              <a:rPr kumimoji="0" lang="en-GB" sz="1800" b="0" i="1" u="none" strike="noStrike" cap="none" normalizeH="0" dirty="0" err="1" smtClean="0">
                <a:ln>
                  <a:noFill/>
                </a:ln>
                <a:solidFill>
                  <a:srgbClr val="BF0703"/>
                </a:solidFill>
                <a:effectLst/>
                <a:latin typeface="Calibri" pitchFamily="34" charset="0"/>
              </a:rPr>
              <a:t>r</a:t>
            </a:r>
            <a:r>
              <a:rPr kumimoji="0" lang="en-GB" sz="1800" b="0" i="1" u="none" strike="noStrike" cap="none" normalizeH="0" baseline="-25000" dirty="0" err="1" smtClean="0">
                <a:ln>
                  <a:noFill/>
                </a:ln>
                <a:solidFill>
                  <a:srgbClr val="BF0703"/>
                </a:solidFill>
                <a:effectLst/>
                <a:latin typeface="Calibri" pitchFamily="34" charset="0"/>
              </a:rPr>
              <a:t>C</a:t>
            </a:r>
            <a:r>
              <a:rPr kumimoji="0" lang="en-GB" sz="1800" b="0" i="1" u="none" strike="noStrike" cap="none" normalizeH="0" dirty="0" smtClean="0">
                <a:ln>
                  <a:noFill/>
                </a:ln>
                <a:solidFill>
                  <a:srgbClr val="BF0703"/>
                </a:solidFill>
                <a:effectLst/>
                <a:latin typeface="Calibri" pitchFamily="34" charset="0"/>
              </a:rPr>
              <a:t> </a:t>
            </a:r>
            <a:r>
              <a:rPr lang="en-GB" i="1" dirty="0" smtClean="0">
                <a:solidFill>
                  <a:srgbClr val="BF0703"/>
                </a:solidFill>
              </a:rPr>
              <a:t>≈ </a:t>
            </a:r>
            <a:r>
              <a:rPr lang="en-GB" i="1" dirty="0">
                <a:solidFill>
                  <a:srgbClr val="BF0703"/>
                </a:solidFill>
              </a:rPr>
              <a:t>0.5 </a:t>
            </a:r>
            <a:r>
              <a:rPr lang="en-GB" i="1" dirty="0" err="1" smtClean="0">
                <a:solidFill>
                  <a:srgbClr val="BF0703"/>
                </a:solidFill>
              </a:rPr>
              <a:t>fm</a:t>
            </a:r>
            <a:r>
              <a:rPr lang="en-GB" i="1" dirty="0" smtClean="0">
                <a:solidFill>
                  <a:srgbClr val="BF0703"/>
                </a:solidFill>
              </a:rPr>
              <a:t>:</a:t>
            </a:r>
          </a:p>
          <a:p>
            <a:pPr fontAlgn="base">
              <a:spcBef>
                <a:spcPts val="600"/>
              </a:spcBef>
              <a:spcAft>
                <a:spcPts val="600"/>
              </a:spcAft>
            </a:pPr>
            <a:r>
              <a:rPr lang="en-GB" i="1" dirty="0" smtClean="0">
                <a:solidFill>
                  <a:srgbClr val="BF0703"/>
                </a:solidFill>
              </a:rPr>
              <a:t>Parton-like behaviour at shorter distances; but propagation characteristics changed dramatically at larger distances.</a:t>
            </a:r>
          </a:p>
          <a:p>
            <a:pPr fontAlgn="base">
              <a:spcBef>
                <a:spcPct val="0"/>
              </a:spcBef>
              <a:spcAft>
                <a:spcPct val="0"/>
              </a:spcAft>
            </a:pPr>
            <a:r>
              <a:rPr lang="en-GB" i="1" dirty="0" smtClean="0">
                <a:solidFill>
                  <a:srgbClr val="BF0703"/>
                </a:solidFill>
              </a:rPr>
              <a:t>m</a:t>
            </a:r>
            <a:r>
              <a:rPr lang="en-GB" i="1" baseline="-25000" dirty="0" smtClean="0">
                <a:solidFill>
                  <a:srgbClr val="BF0703"/>
                </a:solidFill>
              </a:rPr>
              <a:t>g</a:t>
            </a:r>
            <a:r>
              <a:rPr lang="en-GB" i="1" dirty="0">
                <a:solidFill>
                  <a:srgbClr val="BF0703"/>
                </a:solidFill>
              </a:rPr>
              <a:t> ≈ </a:t>
            </a:r>
            <a:r>
              <a:rPr lang="en-GB" i="1" dirty="0" smtClean="0">
                <a:solidFill>
                  <a:srgbClr val="BF0703"/>
                </a:solidFill>
              </a:rPr>
              <a:t>0.5 GeV</a:t>
            </a:r>
            <a:endParaRPr lang="en-GB" i="1" dirty="0">
              <a:solidFill>
                <a:srgbClr val="BF0703"/>
              </a:solidFill>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557" y="1083370"/>
            <a:ext cx="2307885" cy="538261"/>
          </a:xfrm>
          <a:prstGeom prst="rect">
            <a:avLst/>
          </a:prstGeom>
        </p:spPr>
      </p:pic>
      <p:cxnSp>
        <p:nvCxnSpPr>
          <p:cNvPr id="9" name="Straight Arrow Connector 8"/>
          <p:cNvCxnSpPr/>
          <p:nvPr/>
        </p:nvCxnSpPr>
        <p:spPr bwMode="auto">
          <a:xfrm flipH="1">
            <a:off x="5791200" y="1117600"/>
            <a:ext cx="685800" cy="122189"/>
          </a:xfrm>
          <a:prstGeom prst="straightConnector1">
            <a:avLst/>
          </a:prstGeom>
          <a:noFill/>
          <a:ln w="9525" cap="flat" cmpd="sng" algn="ctr">
            <a:solidFill>
              <a:srgbClr val="008000"/>
            </a:solidFill>
            <a:prstDash val="solid"/>
            <a:round/>
            <a:headEnd type="none" w="med" len="med"/>
            <a:tailEnd type="triangle"/>
          </a:ln>
          <a:effectLst/>
        </p:spPr>
      </p:cxnSp>
      <p:sp>
        <p:nvSpPr>
          <p:cNvPr id="13" name="TextBox 12"/>
          <p:cNvSpPr txBox="1"/>
          <p:nvPr/>
        </p:nvSpPr>
        <p:spPr>
          <a:xfrm>
            <a:off x="6400800" y="914400"/>
            <a:ext cx="2252027" cy="369332"/>
          </a:xfrm>
          <a:prstGeom prst="rect">
            <a:avLst/>
          </a:prstGeom>
          <a:noFill/>
        </p:spPr>
        <p:txBody>
          <a:bodyPr wrap="none" rtlCol="0">
            <a:spAutoFit/>
          </a:bodyPr>
          <a:lstStyle/>
          <a:p>
            <a:r>
              <a:rPr lang="en-GB" dirty="0" smtClean="0">
                <a:solidFill>
                  <a:srgbClr val="008000"/>
                </a:solidFill>
              </a:rPr>
              <a:t>Sum of “probabilities”</a:t>
            </a:r>
            <a:endParaRPr lang="en-GB" dirty="0">
              <a:solidFill>
                <a:srgbClr val="008000"/>
              </a:solidFill>
            </a:endParaRPr>
          </a:p>
        </p:txBody>
      </p:sp>
    </p:spTree>
    <p:extLst>
      <p:ext uri="{BB962C8B-B14F-4D97-AF65-F5344CB8AC3E}">
        <p14:creationId xmlns:p14="http://schemas.microsoft.com/office/powerpoint/2010/main" val="341177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 calcmode="lin" valueType="num">
                                      <p:cBhvr>
                                        <p:cTn id="45"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46"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47" dur="500"/>
                                        <p:tgtEl>
                                          <p:spTgt spid="11">
                                            <p:txEl>
                                              <p:pRg st="1" end="1"/>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11">
                                            <p:txEl>
                                              <p:pRg st="2" end="2"/>
                                            </p:txEl>
                                          </p:spTgt>
                                        </p:tgtEl>
                                        <p:attrNameLst>
                                          <p:attrName>style.visibility</p:attrName>
                                        </p:attrNameLst>
                                      </p:cBhvr>
                                      <p:to>
                                        <p:strVal val="visible"/>
                                      </p:to>
                                    </p:set>
                                    <p:anim calcmode="lin" valueType="num">
                                      <p:cBhvr>
                                        <p:cTn id="50"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51"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52" dur="500"/>
                                        <p:tgtEl>
                                          <p:spTgt spid="11">
                                            <p:txEl>
                                              <p:pRg st="2" end="2"/>
                                            </p:txEl>
                                          </p:spTgt>
                                        </p:tgtEl>
                                      </p:cBhvr>
                                    </p:animEffect>
                                  </p:childTnLst>
                                </p:cTn>
                              </p:par>
                              <p:par>
                                <p:cTn id="53" presetID="53" presetClass="entr" presetSubtype="16" fill="hold" nodeType="withEffect">
                                  <p:stCondLst>
                                    <p:cond delay="0"/>
                                  </p:stCondLst>
                                  <p:childTnLst>
                                    <p:set>
                                      <p:cBhvr>
                                        <p:cTn id="54" dur="1" fill="hold">
                                          <p:stCondLst>
                                            <p:cond delay="0"/>
                                          </p:stCondLst>
                                        </p:cTn>
                                        <p:tgtEl>
                                          <p:spTgt spid="11">
                                            <p:txEl>
                                              <p:pRg st="3" end="3"/>
                                            </p:txEl>
                                          </p:spTgt>
                                        </p:tgtEl>
                                        <p:attrNameLst>
                                          <p:attrName>style.visibility</p:attrName>
                                        </p:attrNameLst>
                                      </p:cBhvr>
                                      <p:to>
                                        <p:strVal val="visible"/>
                                      </p:to>
                                    </p:set>
                                    <p:anim calcmode="lin" valueType="num">
                                      <p:cBhvr>
                                        <p:cTn id="55"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5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3234" name="Picture 2"/>
          <p:cNvPicPr>
            <a:picLocks noChangeAspect="1" noChangeArrowheads="1"/>
          </p:cNvPicPr>
          <p:nvPr/>
        </p:nvPicPr>
        <p:blipFill>
          <a:blip r:embed="rId2" cstate="print"/>
          <a:srcRect/>
          <a:stretch>
            <a:fillRect/>
          </a:stretch>
        </p:blipFill>
        <p:spPr bwMode="auto">
          <a:xfrm>
            <a:off x="1752600" y="381000"/>
            <a:ext cx="5973763" cy="4183063"/>
          </a:xfrm>
          <a:prstGeom prst="rect">
            <a:avLst/>
          </a:prstGeom>
          <a:noFill/>
          <a:ln w="9525">
            <a:noFill/>
            <a:miter lim="800000"/>
            <a:headEnd/>
            <a:tailEnd/>
          </a:ln>
          <a:effectLst/>
        </p:spPr>
      </p:pic>
      <p:sp>
        <p:nvSpPr>
          <p:cNvPr id="2" name="Title 1"/>
          <p:cNvSpPr>
            <a:spLocks noGrp="1"/>
          </p:cNvSpPr>
          <p:nvPr>
            <p:ph type="title"/>
          </p:nvPr>
        </p:nvSpPr>
        <p:spPr>
          <a:xfrm>
            <a:off x="0" y="4267200"/>
            <a:ext cx="9144000" cy="1362075"/>
          </a:xfrm>
        </p:spPr>
        <p:txBody>
          <a:bodyPr/>
          <a:lstStyle/>
          <a:p>
            <a:pPr algn="ctr"/>
            <a:r>
              <a:rPr lang="en-US" sz="7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Confinement is dynamical</a:t>
            </a:r>
            <a:endParaRPr lang="en-US" sz="6600" dirty="0"/>
          </a:p>
        </p:txBody>
      </p:sp>
      <p:sp>
        <p:nvSpPr>
          <p:cNvPr id="3" name="Text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a:p>
        </p:txBody>
      </p:sp>
      <p:sp>
        <p:nvSpPr>
          <p:cNvPr id="6" name="Slide Number Placeholder 5"/>
          <p:cNvSpPr>
            <a:spLocks noGrp="1"/>
          </p:cNvSpPr>
          <p:nvPr>
            <p:ph type="sldNum" sz="quarter" idx="12"/>
          </p:nvPr>
        </p:nvSpPr>
        <p:spPr/>
        <p:txBody>
          <a:bodyPr/>
          <a:lstStyle/>
          <a:p>
            <a:fld id="{87034D8C-3CB4-402A-BC46-2AB14C0FE90A}" type="slidenum">
              <a:rPr lang="en-US" smtClean="0"/>
              <a:pPr/>
              <a:t>23</a:t>
            </a:fld>
            <a:endParaRPr lang="en-US"/>
          </a:p>
        </p:txBody>
      </p:sp>
      <p:pic>
        <p:nvPicPr>
          <p:cNvPr id="8" name="Picture 7" descr="sheerdrama.jpg"/>
          <p:cNvPicPr>
            <a:picLocks noChangeAspect="1"/>
          </p:cNvPicPr>
          <p:nvPr/>
        </p:nvPicPr>
        <p:blipFill>
          <a:blip r:embed="rId3" cstate="print"/>
          <a:stretch>
            <a:fillRect/>
          </a:stretch>
        </p:blipFill>
        <p:spPr>
          <a:xfrm>
            <a:off x="28412014" y="26254134"/>
            <a:ext cx="6320028" cy="4419600"/>
          </a:xfrm>
          <a:prstGeom prst="rect">
            <a:avLst/>
          </a:prstGeom>
        </p:spPr>
      </p:pic>
      <p:sp>
        <p:nvSpPr>
          <p:cNvPr id="9" name="Date Placeholder 3"/>
          <p:cNvSpPr>
            <a:spLocks noGrp="1"/>
          </p:cNvSpPr>
          <p:nvPr>
            <p:ph type="dt" sz="half" idx="10"/>
          </p:nvPr>
        </p:nvSpPr>
        <p:spPr>
          <a:xfrm>
            <a:off x="6349207" y="6485731"/>
            <a:ext cx="2743200" cy="381000"/>
          </a:xfrm>
        </p:spPr>
        <p:txBody>
          <a:bodyPr/>
          <a:lstStyle/>
          <a:p>
            <a:r>
              <a:rPr lang="en-US" dirty="0" smtClean="0"/>
              <a:t>24-29 July 2017, U. Nanjing: 9th Workshop </a:t>
            </a:r>
            <a:endParaRPr lang="en-US" dirty="0" smtClean="0"/>
          </a:p>
          <a:p>
            <a:r>
              <a:rPr lang="en-US" dirty="0" smtClean="0"/>
              <a:t>on </a:t>
            </a:r>
            <a:r>
              <a:rPr lang="en-US" dirty="0" smtClean="0"/>
              <a:t>Hadron physics in China </a:t>
            </a:r>
            <a:r>
              <a:rPr lang="en-US" dirty="0" smtClean="0"/>
              <a:t>                              (</a:t>
            </a:r>
            <a:r>
              <a:rPr lang="en-US" dirty="0" smtClean="0"/>
              <a:t>76p)</a:t>
            </a:r>
            <a:endParaRPr lang="en-US" dirty="0"/>
          </a:p>
        </p:txBody>
      </p:sp>
    </p:spTree>
    <p:extLst>
      <p:ext uri="{BB962C8B-B14F-4D97-AF65-F5344CB8AC3E}">
        <p14:creationId xmlns:p14="http://schemas.microsoft.com/office/powerpoint/2010/main" val="1904686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382501"/>
            <a:ext cx="4587917" cy="4713499"/>
          </a:xfrm>
          <a:prstGeom prst="rect">
            <a:avLst/>
          </a:prstGeom>
        </p:spPr>
      </p:pic>
      <p:sp>
        <p:nvSpPr>
          <p:cNvPr id="2" name="Title 1"/>
          <p:cNvSpPr>
            <a:spLocks noGrp="1"/>
          </p:cNvSpPr>
          <p:nvPr>
            <p:ph type="title"/>
          </p:nvPr>
        </p:nvSpPr>
        <p:spPr/>
        <p:txBody>
          <a:bodyPr/>
          <a:lstStyle/>
          <a:p>
            <a:pPr algn="r"/>
            <a:r>
              <a:rPr lang="en-US" sz="4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Quark Fragmentation</a:t>
            </a:r>
            <a:endParaRPr lang="en-US" sz="4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a:xfrm>
            <a:off x="0" y="960437"/>
            <a:ext cx="3657600" cy="4525963"/>
          </a:xfrm>
        </p:spPr>
        <p:txBody>
          <a:bodyPr/>
          <a:lstStyle/>
          <a:p>
            <a:r>
              <a:rPr lang="en-US" sz="2400" dirty="0" smtClean="0"/>
              <a:t>A quark begins to propagate </a:t>
            </a:r>
          </a:p>
          <a:p>
            <a:r>
              <a:rPr lang="en-US" sz="2400" dirty="0" smtClean="0"/>
              <a:t>But after each “step” of length </a:t>
            </a:r>
            <a:r>
              <a:rPr lang="el-GR" sz="2400" b="1" i="1" dirty="0" smtClean="0">
                <a:solidFill>
                  <a:srgbClr val="008000"/>
                </a:solidFill>
              </a:rPr>
              <a:t>σ</a:t>
            </a:r>
            <a:r>
              <a:rPr lang="en-US" sz="2400" dirty="0" smtClean="0"/>
              <a:t>, on average, an interaction occurs, so that the quark </a:t>
            </a:r>
            <a:r>
              <a:rPr lang="en-US" sz="2400" i="1" dirty="0" smtClean="0"/>
              <a:t>loses</a:t>
            </a:r>
            <a:r>
              <a:rPr lang="en-US" sz="2400" dirty="0" smtClean="0"/>
              <a:t> its identity, sharing it with other </a:t>
            </a:r>
            <a:r>
              <a:rPr lang="en-US" sz="2400" dirty="0" err="1" smtClean="0"/>
              <a:t>partons</a:t>
            </a:r>
            <a:r>
              <a:rPr lang="en-US" sz="2400" dirty="0" smtClean="0"/>
              <a:t> </a:t>
            </a:r>
          </a:p>
          <a:p>
            <a:r>
              <a:rPr lang="en-US" sz="2400" dirty="0" smtClean="0"/>
              <a:t>Finally, a cloud of </a:t>
            </a:r>
            <a:r>
              <a:rPr lang="en-US" sz="2400" dirty="0" err="1" smtClean="0"/>
              <a:t>partons</a:t>
            </a:r>
            <a:r>
              <a:rPr lang="en-US" sz="2400" dirty="0" smtClean="0"/>
              <a:t> is produced, which coalesces into </a:t>
            </a:r>
            <a:r>
              <a:rPr lang="en-US" sz="2400" dirty="0" err="1" smtClean="0"/>
              <a:t>colour</a:t>
            </a:r>
            <a:r>
              <a:rPr lang="en-US" sz="2400" dirty="0" smtClean="0"/>
              <a:t>-singlet final states</a:t>
            </a:r>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24</a:t>
            </a:fld>
            <a:endParaRPr lang="en-US"/>
          </a:p>
        </p:txBody>
      </p:sp>
      <p:sp>
        <p:nvSpPr>
          <p:cNvPr id="8" name="Rectangle 7"/>
          <p:cNvSpPr/>
          <p:nvPr/>
        </p:nvSpPr>
        <p:spPr bwMode="auto">
          <a:xfrm>
            <a:off x="4876800" y="990600"/>
            <a:ext cx="914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BF0703"/>
                </a:solidFill>
                <a:effectLst/>
                <a:latin typeface="Calibri" pitchFamily="34" charset="0"/>
              </a:rPr>
              <a:t>meson</a:t>
            </a:r>
          </a:p>
        </p:txBody>
      </p:sp>
      <p:sp>
        <p:nvSpPr>
          <p:cNvPr id="9" name="Rectangle 8"/>
          <p:cNvSpPr/>
          <p:nvPr/>
        </p:nvSpPr>
        <p:spPr bwMode="auto">
          <a:xfrm>
            <a:off x="6096000" y="1295400"/>
            <a:ext cx="914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BF0703"/>
                </a:solidFill>
                <a:effectLst/>
                <a:latin typeface="Calibri" pitchFamily="34" charset="0"/>
              </a:rPr>
              <a:t>meson</a:t>
            </a:r>
          </a:p>
        </p:txBody>
      </p:sp>
      <p:sp>
        <p:nvSpPr>
          <p:cNvPr id="10" name="Rectangle 9"/>
          <p:cNvSpPr/>
          <p:nvPr/>
        </p:nvSpPr>
        <p:spPr bwMode="auto">
          <a:xfrm>
            <a:off x="7086600" y="1447800"/>
            <a:ext cx="914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BF0703"/>
                </a:solidFill>
                <a:effectLst/>
                <a:latin typeface="Calibri" pitchFamily="34" charset="0"/>
              </a:rPr>
              <a:t>meson</a:t>
            </a:r>
          </a:p>
        </p:txBody>
      </p:sp>
      <p:sp>
        <p:nvSpPr>
          <p:cNvPr id="11" name="Rectangle 10"/>
          <p:cNvSpPr/>
          <p:nvPr/>
        </p:nvSpPr>
        <p:spPr bwMode="auto">
          <a:xfrm>
            <a:off x="8001000" y="2743200"/>
            <a:ext cx="914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BF0703"/>
                </a:solidFill>
                <a:effectLst/>
                <a:latin typeface="Calibri" pitchFamily="34" charset="0"/>
              </a:rPr>
              <a:t>meson</a:t>
            </a:r>
          </a:p>
        </p:txBody>
      </p:sp>
      <p:sp>
        <p:nvSpPr>
          <p:cNvPr id="13" name="Rectangle 12"/>
          <p:cNvSpPr/>
          <p:nvPr/>
        </p:nvSpPr>
        <p:spPr>
          <a:xfrm>
            <a:off x="3579048" y="5467588"/>
            <a:ext cx="308098" cy="369332"/>
          </a:xfrm>
          <a:prstGeom prst="rect">
            <a:avLst/>
          </a:prstGeom>
        </p:spPr>
        <p:txBody>
          <a:bodyPr wrap="none">
            <a:spAutoFit/>
          </a:bodyPr>
          <a:lstStyle/>
          <a:p>
            <a:r>
              <a:rPr lang="el-GR" b="1" i="1" dirty="0" smtClean="0">
                <a:solidFill>
                  <a:srgbClr val="008000"/>
                </a:solidFill>
                <a:latin typeface="Calibri" pitchFamily="34" charset="0"/>
              </a:rPr>
              <a:t>σ</a:t>
            </a:r>
            <a:endParaRPr lang="en-US" b="1" dirty="0"/>
          </a:p>
        </p:txBody>
      </p:sp>
      <p:sp>
        <p:nvSpPr>
          <p:cNvPr id="14" name="Rectangle 13"/>
          <p:cNvSpPr/>
          <p:nvPr/>
        </p:nvSpPr>
        <p:spPr bwMode="auto">
          <a:xfrm>
            <a:off x="5867400" y="5638800"/>
            <a:ext cx="2819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FF0000"/>
                </a:solidFill>
                <a:effectLst/>
                <a:latin typeface="Calibri" pitchFamily="34" charset="0"/>
              </a:rPr>
              <a:t>Confinement</a:t>
            </a:r>
            <a:r>
              <a:rPr kumimoji="0" lang="en-US" sz="2000" b="0" i="1" u="none" strike="noStrike" cap="none" normalizeH="0" dirty="0" smtClean="0">
                <a:ln>
                  <a:noFill/>
                </a:ln>
                <a:solidFill>
                  <a:srgbClr val="FF0000"/>
                </a:solidFill>
                <a:effectLst/>
                <a:latin typeface="Calibri" pitchFamily="34" charset="0"/>
              </a:rPr>
              <a:t> is a dynamical phenomenon!</a:t>
            </a:r>
            <a:endParaRPr kumimoji="0" lang="en-US" sz="2000" b="0" i="1" u="none" strike="noStrike" cap="none" normalizeH="0" baseline="0" dirty="0" smtClean="0">
              <a:ln>
                <a:noFill/>
              </a:ln>
              <a:solidFill>
                <a:srgbClr val="FF0000"/>
              </a:solidFill>
              <a:effectLst/>
              <a:latin typeface="Calibri" pitchFamily="34" charset="0"/>
            </a:endParaRPr>
          </a:p>
        </p:txBody>
      </p:sp>
    </p:spTree>
    <p:extLst>
      <p:ext uri="{BB962C8B-B14F-4D97-AF65-F5344CB8AC3E}">
        <p14:creationId xmlns:p14="http://schemas.microsoft.com/office/powerpoint/2010/main" val="142630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fltVal val="0"/>
                                          </p:val>
                                        </p:tav>
                                        <p:tav tm="100000">
                                          <p:val>
                                            <p:strVal val="#ppt_w"/>
                                          </p:val>
                                        </p:tav>
                                      </p:tavLst>
                                    </p:anim>
                                    <p:anim calcmode="lin" valueType="num">
                                      <p:cBhvr>
                                        <p:cTn id="13" dur="2000" fill="hold"/>
                                        <p:tgtEl>
                                          <p:spTgt spid="13"/>
                                        </p:tgtEl>
                                        <p:attrNameLst>
                                          <p:attrName>ppt_h</p:attrName>
                                        </p:attrNameLst>
                                      </p:cBhvr>
                                      <p:tavLst>
                                        <p:tav tm="0">
                                          <p:val>
                                            <p:fltVal val="0"/>
                                          </p:val>
                                        </p:tav>
                                        <p:tav tm="100000">
                                          <p:val>
                                            <p:strVal val="#ppt_h"/>
                                          </p:val>
                                        </p:tav>
                                      </p:tavLst>
                                    </p:anim>
                                    <p:animEffect transition="in" filter="fade">
                                      <p:cBhvr>
                                        <p:cTn id="14" dur="2000"/>
                                        <p:tgtEl>
                                          <p:spTgt spid="13"/>
                                        </p:tgtEl>
                                      </p:cBhvr>
                                    </p:animEffect>
                                  </p:childTnLst>
                                </p:cTn>
                              </p:par>
                              <p:par>
                                <p:cTn id="15" presetID="3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23" presetID="5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70" decel="100000"/>
                                        <p:tgtEl>
                                          <p:spTgt spid="14"/>
                                        </p:tgtEl>
                                      </p:cBhvr>
                                    </p:animEffect>
                                    <p:animScale>
                                      <p:cBhvr>
                                        <p:cTn id="26" dur="770" decel="100000"/>
                                        <p:tgtEl>
                                          <p:spTgt spid="14"/>
                                        </p:tgtEl>
                                      </p:cBhvr>
                                      <p:from x="10000" y="10000"/>
                                      <p:to x="200000" y="450000"/>
                                    </p:animScale>
                                    <p:animScale>
                                      <p:cBhvr>
                                        <p:cTn id="27" dur="1230" accel="100000" fill="hold">
                                          <p:stCondLst>
                                            <p:cond delay="770"/>
                                          </p:stCondLst>
                                        </p:cTn>
                                        <p:tgtEl>
                                          <p:spTgt spid="14"/>
                                        </p:tgtEl>
                                      </p:cBhvr>
                                      <p:from x="200000" y="450000"/>
                                      <p:to x="100000" y="100000"/>
                                    </p:animScale>
                                    <p:set>
                                      <p:cBhvr>
                                        <p:cTn id="28" dur="770" fill="hold"/>
                                        <p:tgtEl>
                                          <p:spTgt spid="14"/>
                                        </p:tgtEl>
                                        <p:attrNameLst>
                                          <p:attrName>ppt_x</p:attrName>
                                        </p:attrNameLst>
                                      </p:cBhvr>
                                      <p:to>
                                        <p:strVal val="(0.5)"/>
                                      </p:to>
                                    </p:set>
                                    <p:anim from="(0.5)" to="(#ppt_x)" calcmode="lin" valueType="num">
                                      <p:cBhvr>
                                        <p:cTn id="29" dur="1230" accel="100000" fill="hold">
                                          <p:stCondLst>
                                            <p:cond delay="770"/>
                                          </p:stCondLst>
                                        </p:cTn>
                                        <p:tgtEl>
                                          <p:spTgt spid="14"/>
                                        </p:tgtEl>
                                        <p:attrNameLst>
                                          <p:attrName>ppt_x</p:attrName>
                                        </p:attrNameLst>
                                      </p:cBhvr>
                                    </p:anim>
                                    <p:set>
                                      <p:cBhvr>
                                        <p:cTn id="30" dur="770" fill="hold"/>
                                        <p:tgtEl>
                                          <p:spTgt spid="14"/>
                                        </p:tgtEl>
                                        <p:attrNameLst>
                                          <p:attrName>ppt_y</p:attrName>
                                        </p:attrNameLst>
                                      </p:cBhvr>
                                      <p:to>
                                        <p:strVal val="(#ppt_y+0.4)"/>
                                      </p:to>
                                    </p:set>
                                    <p:anim from="(#ppt_y+0.4)" to="(#ppt_y)" calcmode="lin" valueType="num">
                                      <p:cBhvr>
                                        <p:cTn id="31" dur="1230" accel="100000" fill="hold">
                                          <p:stCondLst>
                                            <p:cond delay="770"/>
                                          </p:stCondLst>
                                        </p:cTn>
                                        <p:tgtEl>
                                          <p:spTgt spid="14"/>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2000" fill="hold"/>
                                        <p:tgtEl>
                                          <p:spTgt spid="11"/>
                                        </p:tgtEl>
                                        <p:attrNameLst>
                                          <p:attrName>ppt_w</p:attrName>
                                        </p:attrNameLst>
                                      </p:cBhvr>
                                      <p:tavLst>
                                        <p:tav tm="0">
                                          <p:val>
                                            <p:fltVal val="0"/>
                                          </p:val>
                                        </p:tav>
                                        <p:tav tm="100000">
                                          <p:val>
                                            <p:strVal val="#ppt_w"/>
                                          </p:val>
                                        </p:tav>
                                      </p:tavLst>
                                    </p:anim>
                                    <p:anim calcmode="lin" valueType="num">
                                      <p:cBhvr>
                                        <p:cTn id="37" dur="2000" fill="hold"/>
                                        <p:tgtEl>
                                          <p:spTgt spid="11"/>
                                        </p:tgtEl>
                                        <p:attrNameLst>
                                          <p:attrName>ppt_h</p:attrName>
                                        </p:attrNameLst>
                                      </p:cBhvr>
                                      <p:tavLst>
                                        <p:tav tm="0">
                                          <p:val>
                                            <p:fltVal val="0"/>
                                          </p:val>
                                        </p:tav>
                                        <p:tav tm="100000">
                                          <p:val>
                                            <p:strVal val="#ppt_h"/>
                                          </p:val>
                                        </p:tav>
                                      </p:tavLst>
                                    </p:anim>
                                    <p:animEffect transition="in" filter="fade">
                                      <p:cBhvr>
                                        <p:cTn id="38" dur="2000"/>
                                        <p:tgtEl>
                                          <p:spTgt spid="11"/>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2000" fill="hold"/>
                                        <p:tgtEl>
                                          <p:spTgt spid="8"/>
                                        </p:tgtEl>
                                        <p:attrNameLst>
                                          <p:attrName>ppt_w</p:attrName>
                                        </p:attrNameLst>
                                      </p:cBhvr>
                                      <p:tavLst>
                                        <p:tav tm="0">
                                          <p:val>
                                            <p:fltVal val="0"/>
                                          </p:val>
                                        </p:tav>
                                        <p:tav tm="100000">
                                          <p:val>
                                            <p:strVal val="#ppt_w"/>
                                          </p:val>
                                        </p:tav>
                                      </p:tavLst>
                                    </p:anim>
                                    <p:anim calcmode="lin" valueType="num">
                                      <p:cBhvr>
                                        <p:cTn id="42" dur="2000" fill="hold"/>
                                        <p:tgtEl>
                                          <p:spTgt spid="8"/>
                                        </p:tgtEl>
                                        <p:attrNameLst>
                                          <p:attrName>ppt_h</p:attrName>
                                        </p:attrNameLst>
                                      </p:cBhvr>
                                      <p:tavLst>
                                        <p:tav tm="0">
                                          <p:val>
                                            <p:fltVal val="0"/>
                                          </p:val>
                                        </p:tav>
                                        <p:tav tm="100000">
                                          <p:val>
                                            <p:strVal val="#ppt_h"/>
                                          </p:val>
                                        </p:tav>
                                      </p:tavLst>
                                    </p:anim>
                                    <p:animEffect transition="in" filter="fade">
                                      <p:cBhvr>
                                        <p:cTn id="43" dur="2000"/>
                                        <p:tgtEl>
                                          <p:spTgt spid="8"/>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2000" fill="hold"/>
                                        <p:tgtEl>
                                          <p:spTgt spid="9"/>
                                        </p:tgtEl>
                                        <p:attrNameLst>
                                          <p:attrName>ppt_w</p:attrName>
                                        </p:attrNameLst>
                                      </p:cBhvr>
                                      <p:tavLst>
                                        <p:tav tm="0">
                                          <p:val>
                                            <p:fltVal val="0"/>
                                          </p:val>
                                        </p:tav>
                                        <p:tav tm="100000">
                                          <p:val>
                                            <p:strVal val="#ppt_w"/>
                                          </p:val>
                                        </p:tav>
                                      </p:tavLst>
                                    </p:anim>
                                    <p:anim calcmode="lin" valueType="num">
                                      <p:cBhvr>
                                        <p:cTn id="47" dur="2000" fill="hold"/>
                                        <p:tgtEl>
                                          <p:spTgt spid="9"/>
                                        </p:tgtEl>
                                        <p:attrNameLst>
                                          <p:attrName>ppt_h</p:attrName>
                                        </p:attrNameLst>
                                      </p:cBhvr>
                                      <p:tavLst>
                                        <p:tav tm="0">
                                          <p:val>
                                            <p:fltVal val="0"/>
                                          </p:val>
                                        </p:tav>
                                        <p:tav tm="100000">
                                          <p:val>
                                            <p:strVal val="#ppt_h"/>
                                          </p:val>
                                        </p:tav>
                                      </p:tavLst>
                                    </p:anim>
                                    <p:animEffect transition="in" filter="fade">
                                      <p:cBhvr>
                                        <p:cTn id="48" dur="2000"/>
                                        <p:tgtEl>
                                          <p:spTgt spid="9"/>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2000" fill="hold"/>
                                        <p:tgtEl>
                                          <p:spTgt spid="10"/>
                                        </p:tgtEl>
                                        <p:attrNameLst>
                                          <p:attrName>ppt_w</p:attrName>
                                        </p:attrNameLst>
                                      </p:cBhvr>
                                      <p:tavLst>
                                        <p:tav tm="0">
                                          <p:val>
                                            <p:fltVal val="0"/>
                                          </p:val>
                                        </p:tav>
                                        <p:tav tm="100000">
                                          <p:val>
                                            <p:strVal val="#ppt_w"/>
                                          </p:val>
                                        </p:tav>
                                      </p:tavLst>
                                    </p:anim>
                                    <p:anim calcmode="lin" valueType="num">
                                      <p:cBhvr>
                                        <p:cTn id="52" dur="2000" fill="hold"/>
                                        <p:tgtEl>
                                          <p:spTgt spid="10"/>
                                        </p:tgtEl>
                                        <p:attrNameLst>
                                          <p:attrName>ppt_h</p:attrName>
                                        </p:attrNameLst>
                                      </p:cBhvr>
                                      <p:tavLst>
                                        <p:tav tm="0">
                                          <p:val>
                                            <p:fltVal val="0"/>
                                          </p:val>
                                        </p:tav>
                                        <p:tav tm="100000">
                                          <p:val>
                                            <p:strVal val="#ppt_h"/>
                                          </p:val>
                                        </p:tav>
                                      </p:tavLst>
                                    </p:anim>
                                    <p:animEffect transition="in" filter="fade">
                                      <p:cBhvr>
                                        <p:cTn id="53" dur="2000"/>
                                        <p:tgtEl>
                                          <p:spTgt spid="10"/>
                                        </p:tgtEl>
                                      </p:cBhvr>
                                    </p:animEffect>
                                  </p:childTnLst>
                                </p:cTn>
                              </p:par>
                              <p:par>
                                <p:cTn id="54" presetID="30" presetClass="entr" presetSubtype="0" fill="hold" nodeType="with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fade">
                                      <p:cBhvr>
                                        <p:cTn id="56" dur="800" decel="100000"/>
                                        <p:tgtEl>
                                          <p:spTgt spid="3">
                                            <p:txEl>
                                              <p:pRg st="2" end="2"/>
                                            </p:txEl>
                                          </p:spTgt>
                                        </p:tgtEl>
                                      </p:cBhvr>
                                    </p:animEffect>
                                    <p:anim calcmode="lin" valueType="num">
                                      <p:cBhvr>
                                        <p:cTn id="57"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58"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59"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382501"/>
            <a:ext cx="4587917" cy="4713499"/>
          </a:xfrm>
          <a:prstGeom prst="rect">
            <a:avLst/>
          </a:prstGeom>
        </p:spPr>
      </p:pic>
      <p:sp>
        <p:nvSpPr>
          <p:cNvPr id="2" name="Title 1"/>
          <p:cNvSpPr>
            <a:spLocks noGrp="1"/>
          </p:cNvSpPr>
          <p:nvPr>
            <p:ph type="title"/>
          </p:nvPr>
        </p:nvSpPr>
        <p:spPr/>
        <p:txBody>
          <a:bodyPr/>
          <a:lstStyle/>
          <a:p>
            <a:pPr algn="r"/>
            <a:r>
              <a:rPr lang="en-US" sz="4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Quark Fragmentation</a:t>
            </a:r>
            <a:endParaRPr lang="en-US" sz="4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a:xfrm>
            <a:off x="0" y="960437"/>
            <a:ext cx="3657600" cy="4525963"/>
          </a:xfrm>
        </p:spPr>
        <p:txBody>
          <a:bodyPr/>
          <a:lstStyle/>
          <a:p>
            <a:r>
              <a:rPr lang="en-US" sz="2400" dirty="0" smtClean="0"/>
              <a:t>A quark begins to propagate </a:t>
            </a:r>
          </a:p>
          <a:p>
            <a:r>
              <a:rPr lang="en-US" sz="2400" dirty="0" smtClean="0"/>
              <a:t>But after each “step” of length </a:t>
            </a:r>
            <a:r>
              <a:rPr lang="el-GR" sz="2400" b="1" i="1" dirty="0" smtClean="0">
                <a:solidFill>
                  <a:srgbClr val="008000"/>
                </a:solidFill>
              </a:rPr>
              <a:t>σ</a:t>
            </a:r>
            <a:r>
              <a:rPr lang="en-US" sz="2400" dirty="0" smtClean="0"/>
              <a:t>, on average, an interaction occurs, so that the quark </a:t>
            </a:r>
            <a:r>
              <a:rPr lang="en-US" sz="2400" i="1" dirty="0" smtClean="0"/>
              <a:t>loses</a:t>
            </a:r>
            <a:r>
              <a:rPr lang="en-US" sz="2400" dirty="0" smtClean="0"/>
              <a:t> its identity, sharing it with other </a:t>
            </a:r>
            <a:r>
              <a:rPr lang="en-US" sz="2400" dirty="0" err="1" smtClean="0"/>
              <a:t>partons</a:t>
            </a:r>
            <a:r>
              <a:rPr lang="en-US" sz="2400" dirty="0" smtClean="0"/>
              <a:t> </a:t>
            </a:r>
          </a:p>
          <a:p>
            <a:r>
              <a:rPr lang="en-US" sz="2400" dirty="0" smtClean="0"/>
              <a:t>Finally, a cloud of </a:t>
            </a:r>
            <a:r>
              <a:rPr lang="en-US" sz="2400" dirty="0" err="1" smtClean="0"/>
              <a:t>partons</a:t>
            </a:r>
            <a:r>
              <a:rPr lang="en-US" sz="2400" dirty="0" smtClean="0"/>
              <a:t> is produced, which coalesces into </a:t>
            </a:r>
            <a:r>
              <a:rPr lang="en-US" sz="2400" dirty="0" err="1" smtClean="0"/>
              <a:t>colour</a:t>
            </a:r>
            <a:r>
              <a:rPr lang="en-US" sz="2400" dirty="0" smtClean="0"/>
              <a:t>-singlet final states</a:t>
            </a:r>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25</a:t>
            </a:fld>
            <a:endParaRPr lang="en-US"/>
          </a:p>
        </p:txBody>
      </p:sp>
      <p:sp>
        <p:nvSpPr>
          <p:cNvPr id="8" name="Rectangle 7"/>
          <p:cNvSpPr/>
          <p:nvPr/>
        </p:nvSpPr>
        <p:spPr bwMode="auto">
          <a:xfrm>
            <a:off x="4876800" y="990600"/>
            <a:ext cx="914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BF0703"/>
                </a:solidFill>
                <a:effectLst/>
                <a:latin typeface="Calibri" pitchFamily="34" charset="0"/>
              </a:rPr>
              <a:t>meson</a:t>
            </a:r>
          </a:p>
        </p:txBody>
      </p:sp>
      <p:sp>
        <p:nvSpPr>
          <p:cNvPr id="9" name="Rectangle 8"/>
          <p:cNvSpPr/>
          <p:nvPr/>
        </p:nvSpPr>
        <p:spPr bwMode="auto">
          <a:xfrm>
            <a:off x="6096000" y="1295400"/>
            <a:ext cx="914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BF0703"/>
                </a:solidFill>
                <a:effectLst/>
                <a:latin typeface="Calibri" pitchFamily="34" charset="0"/>
              </a:rPr>
              <a:t>meson</a:t>
            </a:r>
          </a:p>
        </p:txBody>
      </p:sp>
      <p:sp>
        <p:nvSpPr>
          <p:cNvPr id="10" name="Rectangle 9"/>
          <p:cNvSpPr/>
          <p:nvPr/>
        </p:nvSpPr>
        <p:spPr bwMode="auto">
          <a:xfrm>
            <a:off x="7086600" y="1447800"/>
            <a:ext cx="914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BF0703"/>
                </a:solidFill>
                <a:effectLst/>
                <a:latin typeface="Calibri" pitchFamily="34" charset="0"/>
              </a:rPr>
              <a:t>meson</a:t>
            </a:r>
          </a:p>
        </p:txBody>
      </p:sp>
      <p:sp>
        <p:nvSpPr>
          <p:cNvPr id="11" name="Rectangle 10"/>
          <p:cNvSpPr/>
          <p:nvPr/>
        </p:nvSpPr>
        <p:spPr bwMode="auto">
          <a:xfrm>
            <a:off x="8001000" y="2743200"/>
            <a:ext cx="914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BF0703"/>
                </a:solidFill>
                <a:effectLst/>
                <a:latin typeface="Calibri" pitchFamily="34" charset="0"/>
              </a:rPr>
              <a:t>meson</a:t>
            </a:r>
          </a:p>
        </p:txBody>
      </p:sp>
      <p:sp>
        <p:nvSpPr>
          <p:cNvPr id="13" name="Rectangle 12"/>
          <p:cNvSpPr/>
          <p:nvPr/>
        </p:nvSpPr>
        <p:spPr>
          <a:xfrm>
            <a:off x="3579048" y="5467588"/>
            <a:ext cx="308098" cy="369332"/>
          </a:xfrm>
          <a:prstGeom prst="rect">
            <a:avLst/>
          </a:prstGeom>
        </p:spPr>
        <p:txBody>
          <a:bodyPr wrap="none">
            <a:spAutoFit/>
          </a:bodyPr>
          <a:lstStyle/>
          <a:p>
            <a:r>
              <a:rPr lang="el-GR" b="1" i="1" dirty="0" smtClean="0">
                <a:solidFill>
                  <a:srgbClr val="008000"/>
                </a:solidFill>
                <a:latin typeface="Calibri" pitchFamily="34" charset="0"/>
              </a:rPr>
              <a:t>σ</a:t>
            </a:r>
            <a:endParaRPr lang="en-US" b="1" dirty="0"/>
          </a:p>
        </p:txBody>
      </p:sp>
      <p:sp>
        <p:nvSpPr>
          <p:cNvPr id="14" name="Rectangle 13"/>
          <p:cNvSpPr/>
          <p:nvPr/>
        </p:nvSpPr>
        <p:spPr bwMode="auto">
          <a:xfrm>
            <a:off x="5867400" y="5638800"/>
            <a:ext cx="2819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FF0000"/>
                </a:solidFill>
                <a:effectLst/>
                <a:latin typeface="Calibri" pitchFamily="34" charset="0"/>
              </a:rPr>
              <a:t>Confinement</a:t>
            </a:r>
            <a:r>
              <a:rPr kumimoji="0" lang="en-US" sz="2000" b="0" i="1" u="none" strike="noStrike" cap="none" normalizeH="0" dirty="0" smtClean="0">
                <a:ln>
                  <a:noFill/>
                </a:ln>
                <a:solidFill>
                  <a:srgbClr val="FF0000"/>
                </a:solidFill>
                <a:effectLst/>
                <a:latin typeface="Calibri" pitchFamily="34" charset="0"/>
              </a:rPr>
              <a:t> is a dynamical phenomenon!</a:t>
            </a:r>
            <a:endParaRPr kumimoji="0" lang="en-US" sz="2000" b="0" i="1" u="none" strike="noStrike" cap="none" normalizeH="0" baseline="0" dirty="0" smtClean="0">
              <a:ln>
                <a:noFill/>
              </a:ln>
              <a:solidFill>
                <a:srgbClr val="FF0000"/>
              </a:solidFill>
              <a:effectLst/>
              <a:latin typeface="Calibri" pitchFamily="34" charset="0"/>
            </a:endParaRPr>
          </a:p>
        </p:txBody>
      </p:sp>
      <p:sp>
        <p:nvSpPr>
          <p:cNvPr id="12" name="TextBox 11"/>
          <p:cNvSpPr txBox="1"/>
          <p:nvPr/>
        </p:nvSpPr>
        <p:spPr>
          <a:xfrm rot="20851625">
            <a:off x="956698" y="1874503"/>
            <a:ext cx="7636720" cy="3462486"/>
          </a:xfrm>
          <a:prstGeom prst="rect">
            <a:avLst/>
          </a:prstGeom>
          <a:solidFill>
            <a:schemeClr val="bg1"/>
          </a:solidFill>
        </p:spPr>
        <p:txBody>
          <a:bodyPr wrap="square" rtlCol="0">
            <a:spAutoFit/>
          </a:bodyPr>
          <a:lstStyle/>
          <a:p>
            <a:pPr>
              <a:spcAft>
                <a:spcPts val="600"/>
              </a:spcAft>
            </a:pPr>
            <a:r>
              <a:rPr lang="en-US" sz="2800" i="1" dirty="0">
                <a:solidFill>
                  <a:srgbClr val="008000"/>
                </a:solidFill>
              </a:rPr>
              <a:t>Confinement in hadron physics is largely a dynamical phenomenon, intimately connected with the fragmentation effect.  </a:t>
            </a:r>
            <a:endParaRPr lang="en-US" sz="2800" i="1" dirty="0" smtClean="0">
              <a:solidFill>
                <a:srgbClr val="008000"/>
              </a:solidFill>
            </a:endParaRPr>
          </a:p>
          <a:p>
            <a:r>
              <a:rPr lang="en-US" sz="2800" i="1" dirty="0" smtClean="0">
                <a:solidFill>
                  <a:srgbClr val="008000"/>
                </a:solidFill>
              </a:rPr>
              <a:t>It </a:t>
            </a:r>
            <a:r>
              <a:rPr lang="en-US" sz="2800" i="1" dirty="0">
                <a:solidFill>
                  <a:srgbClr val="008000"/>
                </a:solidFill>
              </a:rPr>
              <a:t>is unlikely to be comprehended without simultaneously understanding dynamical chiral symmetry breaking, which is the origin of a near-zero mass hadron (pion). </a:t>
            </a:r>
          </a:p>
          <a:p>
            <a:endParaRPr lang="en-GB" dirty="0"/>
          </a:p>
        </p:txBody>
      </p:sp>
    </p:spTree>
    <p:extLst>
      <p:ext uri="{BB962C8B-B14F-4D97-AF65-F5344CB8AC3E}">
        <p14:creationId xmlns:p14="http://schemas.microsoft.com/office/powerpoint/2010/main" val="264682897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10125"/>
            <a:ext cx="9144000" cy="1362075"/>
          </a:xfrm>
        </p:spPr>
        <p:txBody>
          <a:bodyPr/>
          <a:lstStyle/>
          <a:p>
            <a:pPr algn="ctr"/>
            <a:r>
              <a:rPr lang="en-US" sz="6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QCD’s Running Coupling</a:t>
            </a:r>
            <a:endParaRPr lang="en-US" sz="6600" dirty="0"/>
          </a:p>
        </p:txBody>
      </p:sp>
      <p:sp>
        <p:nvSpPr>
          <p:cNvPr id="3" name="Text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a:p>
        </p:txBody>
      </p:sp>
      <p:sp>
        <p:nvSpPr>
          <p:cNvPr id="6" name="Slide Number Placeholder 5"/>
          <p:cNvSpPr>
            <a:spLocks noGrp="1"/>
          </p:cNvSpPr>
          <p:nvPr>
            <p:ph type="sldNum" sz="quarter" idx="12"/>
          </p:nvPr>
        </p:nvSpPr>
        <p:spPr/>
        <p:txBody>
          <a:bodyPr/>
          <a:lstStyle/>
          <a:p>
            <a:fld id="{87034D8C-3CB4-402A-BC46-2AB14C0FE90A}" type="slidenum">
              <a:rPr lang="en-US" smtClean="0"/>
              <a:pPr/>
              <a:t>26</a:t>
            </a:fld>
            <a:endParaRPr lang="en-US"/>
          </a:p>
        </p:txBody>
      </p:sp>
      <p:pic>
        <p:nvPicPr>
          <p:cNvPr id="8" name="Picture 7" descr="QCDalpha.jpg"/>
          <p:cNvPicPr>
            <a:picLocks noChangeAspect="1"/>
          </p:cNvPicPr>
          <p:nvPr/>
        </p:nvPicPr>
        <p:blipFill>
          <a:blip r:embed="rId2" cstate="print"/>
          <a:stretch>
            <a:fillRect/>
          </a:stretch>
        </p:blipFill>
        <p:spPr>
          <a:xfrm>
            <a:off x="2360440" y="298598"/>
            <a:ext cx="4268960" cy="4511528"/>
          </a:xfrm>
          <a:prstGeom prst="rect">
            <a:avLst/>
          </a:prstGeom>
          <a:ln>
            <a:noFill/>
          </a:ln>
          <a:effectLst>
            <a:outerShdw blurRad="190500" algn="tl" rotWithShape="0">
              <a:srgbClr val="000000">
                <a:alpha val="70000"/>
              </a:srgbClr>
            </a:outerShdw>
          </a:effectLst>
        </p:spPr>
      </p:pic>
      <p:sp>
        <p:nvSpPr>
          <p:cNvPr id="9" name="TextBox 8"/>
          <p:cNvSpPr txBox="1"/>
          <p:nvPr/>
        </p:nvSpPr>
        <p:spPr>
          <a:xfrm>
            <a:off x="838200" y="2286000"/>
            <a:ext cx="1971181" cy="92333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GB" b="1" dirty="0">
                <a:solidFill>
                  <a:srgbClr val="C00000"/>
                </a:solidFill>
              </a:rPr>
              <a:t>⇐</a:t>
            </a:r>
          </a:p>
          <a:p>
            <a:r>
              <a:rPr lang="en-GB" b="1" dirty="0" smtClean="0">
                <a:solidFill>
                  <a:srgbClr val="C00000"/>
                </a:solidFill>
              </a:rPr>
              <a:t>What’s happening </a:t>
            </a:r>
          </a:p>
          <a:p>
            <a:r>
              <a:rPr lang="en-GB" b="1" dirty="0" smtClean="0">
                <a:solidFill>
                  <a:srgbClr val="C00000"/>
                </a:solidFill>
              </a:rPr>
              <a:t>out here?!</a:t>
            </a:r>
          </a:p>
        </p:txBody>
      </p:sp>
      <p:sp>
        <p:nvSpPr>
          <p:cNvPr id="10" name="Date Placeholder 3"/>
          <p:cNvSpPr>
            <a:spLocks noGrp="1"/>
          </p:cNvSpPr>
          <p:nvPr>
            <p:ph type="dt" sz="half" idx="10"/>
          </p:nvPr>
        </p:nvSpPr>
        <p:spPr>
          <a:xfrm>
            <a:off x="6349207" y="6485731"/>
            <a:ext cx="2743200" cy="381000"/>
          </a:xfrm>
        </p:spPr>
        <p:txBody>
          <a:bodyPr/>
          <a:lstStyle/>
          <a:p>
            <a:r>
              <a:rPr lang="en-US" dirty="0" smtClean="0"/>
              <a:t>24-29 July 2017, U. Nanjing: 9th Workshop </a:t>
            </a:r>
            <a:endParaRPr lang="en-US" dirty="0" smtClean="0"/>
          </a:p>
          <a:p>
            <a:r>
              <a:rPr lang="en-US" dirty="0" smtClean="0"/>
              <a:t>on </a:t>
            </a:r>
            <a:r>
              <a:rPr lang="en-US" dirty="0" smtClean="0"/>
              <a:t>Hadron physics in China </a:t>
            </a:r>
            <a:r>
              <a:rPr lang="en-US" dirty="0" smtClean="0"/>
              <a:t>                              (</a:t>
            </a:r>
            <a:r>
              <a:rPr lang="en-US" dirty="0" smtClean="0"/>
              <a:t>76p)</a:t>
            </a:r>
            <a:endParaRPr lang="en-US" dirty="0"/>
          </a:p>
        </p:txBody>
      </p:sp>
    </p:spTree>
    <p:extLst>
      <p:ext uri="{BB962C8B-B14F-4D97-AF65-F5344CB8AC3E}">
        <p14:creationId xmlns:p14="http://schemas.microsoft.com/office/powerpoint/2010/main" val="209817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anim calcmode="lin" valueType="num">
                                      <p:cBhvr>
                                        <p:cTn id="8" dur="400" fill="hold"/>
                                        <p:tgtEl>
                                          <p:spTgt spid="9"/>
                                        </p:tgtEl>
                                        <p:attrNameLst>
                                          <p:attrName>ppt_x</p:attrName>
                                        </p:attrNameLst>
                                      </p:cBhvr>
                                      <p:tavLst>
                                        <p:tav tm="0">
                                          <p:val>
                                            <p:strVal val="#ppt_x"/>
                                          </p:val>
                                        </p:tav>
                                        <p:tav tm="100000">
                                          <p:val>
                                            <p:strVal val="#ppt_x"/>
                                          </p:val>
                                        </p:tav>
                                      </p:tavLst>
                                    </p:anim>
                                    <p:anim calcmode="lin" valueType="num">
                                      <p:cBhvr>
                                        <p:cTn id="9" dur="400" fill="hold"/>
                                        <p:tgtEl>
                                          <p:spTgt spid="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QED Running Coupling</a:t>
            </a:r>
            <a:endParaRPr lang="en-GB" dirty="0"/>
          </a:p>
        </p:txBody>
      </p:sp>
      <p:sp>
        <p:nvSpPr>
          <p:cNvPr id="3" name="Content Placeholder 2"/>
          <p:cNvSpPr>
            <a:spLocks noGrp="1"/>
          </p:cNvSpPr>
          <p:nvPr>
            <p:ph idx="1"/>
          </p:nvPr>
        </p:nvSpPr>
        <p:spPr>
          <a:xfrm>
            <a:off x="457200" y="1206499"/>
            <a:ext cx="8229600" cy="5118101"/>
          </a:xfrm>
        </p:spPr>
        <p:txBody>
          <a:bodyPr/>
          <a:lstStyle/>
          <a:p>
            <a:r>
              <a:rPr lang="en-GB" dirty="0" smtClean="0"/>
              <a:t>Quantum </a:t>
            </a:r>
            <a:r>
              <a:rPr lang="en-GB" dirty="0"/>
              <a:t>gauge field theories </a:t>
            </a:r>
            <a:r>
              <a:rPr lang="en-GB" dirty="0" smtClean="0"/>
              <a:t>in </a:t>
            </a:r>
            <a:r>
              <a:rPr lang="en-GB" dirty="0"/>
              <a:t>four </a:t>
            </a:r>
            <a:r>
              <a:rPr lang="en-GB" dirty="0" err="1"/>
              <a:t>spacetime</a:t>
            </a:r>
            <a:r>
              <a:rPr lang="en-GB" dirty="0"/>
              <a:t> </a:t>
            </a:r>
            <a:r>
              <a:rPr lang="en-GB" dirty="0" smtClean="0"/>
              <a:t>dimensions, </a:t>
            </a:r>
          </a:p>
          <a:p>
            <a:pPr lvl="1"/>
            <a:r>
              <a:rPr lang="en-GB" dirty="0" err="1" smtClean="0"/>
              <a:t>Lagrangian</a:t>
            </a:r>
            <a:r>
              <a:rPr lang="en-GB" dirty="0" smtClean="0"/>
              <a:t> </a:t>
            </a:r>
            <a:r>
              <a:rPr lang="en-GB" dirty="0"/>
              <a:t>couplings and masses </a:t>
            </a:r>
            <a:r>
              <a:rPr lang="en-GB" dirty="0" smtClean="0"/>
              <a:t>come </a:t>
            </a:r>
            <a:r>
              <a:rPr lang="en-GB" dirty="0"/>
              <a:t>to depend on a mass </a:t>
            </a:r>
            <a:r>
              <a:rPr lang="en-GB" dirty="0" smtClean="0"/>
              <a:t>scale</a:t>
            </a:r>
          </a:p>
          <a:p>
            <a:pPr lvl="1"/>
            <a:r>
              <a:rPr lang="en-GB" dirty="0" smtClean="0"/>
              <a:t>Can normally be </a:t>
            </a:r>
            <a:r>
              <a:rPr lang="en-GB" dirty="0"/>
              <a:t>related to the energy or momentum at which a given process occurs.  </a:t>
            </a:r>
            <a:endParaRPr lang="en-GB" dirty="0" smtClean="0"/>
          </a:p>
          <a:p>
            <a:pPr>
              <a:spcBef>
                <a:spcPts val="1200"/>
              </a:spcBef>
            </a:pPr>
            <a:r>
              <a:rPr lang="en-GB" dirty="0" smtClean="0"/>
              <a:t>QED, </a:t>
            </a:r>
            <a:r>
              <a:rPr lang="en-GB" dirty="0"/>
              <a:t>owing to the Ward </a:t>
            </a:r>
            <a:r>
              <a:rPr lang="en-GB" dirty="0" smtClean="0"/>
              <a:t>identity:</a:t>
            </a:r>
          </a:p>
          <a:p>
            <a:pPr lvl="1"/>
            <a:r>
              <a:rPr lang="en-GB" dirty="0" smtClean="0"/>
              <a:t>a </a:t>
            </a:r>
            <a:r>
              <a:rPr lang="en-GB" dirty="0"/>
              <a:t>single running </a:t>
            </a:r>
            <a:r>
              <a:rPr lang="en-GB" dirty="0" smtClean="0"/>
              <a:t>coupling</a:t>
            </a:r>
          </a:p>
          <a:p>
            <a:pPr lvl="1"/>
            <a:r>
              <a:rPr lang="en-GB" dirty="0" smtClean="0"/>
              <a:t>measures strength </a:t>
            </a:r>
            <a:r>
              <a:rPr lang="en-GB" dirty="0"/>
              <a:t>of the </a:t>
            </a:r>
            <a:endParaRPr lang="en-GB" dirty="0" smtClean="0"/>
          </a:p>
          <a:p>
            <a:pPr marL="457200" lvl="1" indent="0">
              <a:spcBef>
                <a:spcPts val="0"/>
              </a:spcBef>
              <a:buNone/>
            </a:pPr>
            <a:r>
              <a:rPr lang="en-GB" dirty="0"/>
              <a:t>	</a:t>
            </a:r>
            <a:r>
              <a:rPr lang="en-GB" dirty="0" smtClean="0"/>
              <a:t>photon-charged-fermion vertex</a:t>
            </a:r>
          </a:p>
          <a:p>
            <a:pPr lvl="1"/>
            <a:r>
              <a:rPr lang="en-GB" dirty="0" smtClean="0"/>
              <a:t>can </a:t>
            </a:r>
            <a:r>
              <a:rPr lang="en-GB" dirty="0"/>
              <a:t>be obtained by summing the </a:t>
            </a:r>
            <a:r>
              <a:rPr lang="en-GB" dirty="0" smtClean="0"/>
              <a:t>virtual </a:t>
            </a:r>
          </a:p>
          <a:p>
            <a:pPr marL="457200" lvl="1" indent="0">
              <a:spcBef>
                <a:spcPts val="0"/>
              </a:spcBef>
              <a:buNone/>
            </a:pPr>
            <a:r>
              <a:rPr lang="en-GB" dirty="0"/>
              <a:t>	</a:t>
            </a:r>
            <a:r>
              <a:rPr lang="en-GB" dirty="0" smtClean="0"/>
              <a:t>processes </a:t>
            </a:r>
            <a:r>
              <a:rPr lang="en-GB" dirty="0"/>
              <a:t>that </a:t>
            </a:r>
            <a:r>
              <a:rPr lang="en-GB" dirty="0" smtClean="0"/>
              <a:t>dress </a:t>
            </a:r>
            <a:r>
              <a:rPr lang="en-GB" dirty="0"/>
              <a:t>the bare </a:t>
            </a:r>
            <a:r>
              <a:rPr lang="en-GB" dirty="0" smtClean="0"/>
              <a:t>photon, </a:t>
            </a:r>
          </a:p>
          <a:p>
            <a:pPr marL="457200" lvl="1" indent="0">
              <a:spcBef>
                <a:spcPts val="0"/>
              </a:spcBef>
              <a:buNone/>
            </a:pPr>
            <a:r>
              <a:rPr lang="en-GB" i="1" dirty="0"/>
              <a:t>	</a:t>
            </a:r>
            <a:r>
              <a:rPr lang="en-GB" i="1" dirty="0" smtClean="0"/>
              <a:t>viz</a:t>
            </a:r>
            <a:r>
              <a:rPr lang="en-GB" dirty="0" smtClean="0"/>
              <a:t>. by </a:t>
            </a:r>
            <a:r>
              <a:rPr lang="en-GB" dirty="0"/>
              <a:t>computing the photon vacuum polarisation.  </a:t>
            </a:r>
            <a:endParaRPr lang="en-GB" dirty="0" smtClean="0"/>
          </a:p>
          <a:p>
            <a:pPr>
              <a:spcBef>
                <a:spcPts val="1200"/>
              </a:spcBef>
            </a:pPr>
            <a:r>
              <a:rPr lang="en-GB" dirty="0" smtClean="0"/>
              <a:t>QED's </a:t>
            </a:r>
            <a:r>
              <a:rPr lang="en-GB" dirty="0"/>
              <a:t>running coupling is known to great accuracy </a:t>
            </a:r>
            <a:endParaRPr lang="en-GB" dirty="0" smtClean="0"/>
          </a:p>
          <a:p>
            <a:pPr marL="0" indent="0">
              <a:spcBef>
                <a:spcPts val="0"/>
              </a:spcBef>
              <a:buNone/>
            </a:pPr>
            <a:r>
              <a:rPr lang="en-GB" dirty="0"/>
              <a:t>	</a:t>
            </a:r>
            <a:r>
              <a:rPr lang="en-GB" dirty="0" smtClean="0"/>
              <a:t>and </a:t>
            </a:r>
            <a:r>
              <a:rPr lang="en-GB" dirty="0"/>
              <a:t>the running has been observed </a:t>
            </a:r>
            <a:r>
              <a:rPr lang="en-GB" dirty="0" smtClean="0"/>
              <a:t>directly.</a:t>
            </a:r>
            <a:endParaRPr lang="en-GB" dirty="0"/>
          </a:p>
          <a:p>
            <a:endParaRPr lang="en-GB"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17789"/>
            <a:ext cx="3137012" cy="1496803"/>
          </a:xfrm>
          <a:prstGeom prst="rect">
            <a:avLst/>
          </a:prstGeom>
        </p:spPr>
      </p:pic>
    </p:spTree>
    <p:extLst>
      <p:ext uri="{BB962C8B-B14F-4D97-AF65-F5344CB8AC3E}">
        <p14:creationId xmlns:p14="http://schemas.microsoft.com/office/powerpoint/2010/main" val="53818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2956" y="1514419"/>
            <a:ext cx="5500498" cy="4200582"/>
          </a:xfrm>
          <a:prstGeom prst="rect">
            <a:avLst/>
          </a:prstGeom>
        </p:spPr>
      </p:pic>
      <p:sp>
        <p:nvSpPr>
          <p:cNvPr id="3" name="Content Placeholder 2"/>
          <p:cNvSpPr>
            <a:spLocks noGrp="1"/>
          </p:cNvSpPr>
          <p:nvPr>
            <p:ph idx="1"/>
          </p:nvPr>
        </p:nvSpPr>
        <p:spPr>
          <a:xfrm>
            <a:off x="10692" y="1570037"/>
            <a:ext cx="3924000" cy="4525963"/>
          </a:xfrm>
        </p:spPr>
        <p:txBody>
          <a:bodyPr/>
          <a:lstStyle/>
          <a:p>
            <a:r>
              <a:rPr lang="en-GB" dirty="0"/>
              <a:t>Modern </a:t>
            </a:r>
            <a:r>
              <a:rPr lang="en-GB" dirty="0" smtClean="0"/>
              <a:t>continuum &amp; lattice </a:t>
            </a:r>
            <a:r>
              <a:rPr lang="en-GB" dirty="0"/>
              <a:t>methods for analysing </a:t>
            </a:r>
            <a:r>
              <a:rPr lang="en-GB" dirty="0" smtClean="0"/>
              <a:t>gauge </a:t>
            </a:r>
            <a:r>
              <a:rPr lang="en-GB" dirty="0"/>
              <a:t>sector enable </a:t>
            </a:r>
            <a:r>
              <a:rPr lang="en-GB" dirty="0" smtClean="0"/>
              <a:t>analogous </a:t>
            </a:r>
            <a:r>
              <a:rPr lang="en-GB" dirty="0"/>
              <a:t>quantity to be defined in QCD</a:t>
            </a:r>
          </a:p>
          <a:p>
            <a:r>
              <a:rPr lang="en-GB" dirty="0"/>
              <a:t>Combined continuum and lattice analysis of QCD’s gauge sector yields a parameter-free prediction</a:t>
            </a:r>
          </a:p>
          <a:p>
            <a:r>
              <a:rPr lang="en-GB" dirty="0" smtClean="0"/>
              <a:t>N.B</a:t>
            </a:r>
            <a:r>
              <a:rPr lang="en-GB" dirty="0"/>
              <a:t>. Qualitative change in </a:t>
            </a:r>
            <a:r>
              <a:rPr lang="en-GB" i="1" dirty="0"/>
              <a:t>α̂</a:t>
            </a:r>
            <a:r>
              <a:rPr lang="en-GB" i="1" baseline="-25000" dirty="0"/>
              <a:t>PI</a:t>
            </a:r>
            <a:r>
              <a:rPr lang="en-GB" dirty="0"/>
              <a:t>(</a:t>
            </a:r>
            <a:r>
              <a:rPr lang="en-GB" i="1" dirty="0">
                <a:latin typeface="Times New Roman" panose="02020603050405020304" pitchFamily="18" charset="0"/>
                <a:cs typeface="Times New Roman" panose="02020603050405020304" pitchFamily="18" charset="0"/>
              </a:rPr>
              <a:t>k</a:t>
            </a:r>
            <a:r>
              <a:rPr lang="en-GB" dirty="0"/>
              <a:t>) </a:t>
            </a:r>
            <a:r>
              <a:rPr lang="en-GB" dirty="0" smtClean="0"/>
              <a:t>at </a:t>
            </a:r>
            <a:r>
              <a:rPr lang="en-GB" i="1" dirty="0">
                <a:latin typeface="Times New Roman" panose="02020603050405020304" pitchFamily="18" charset="0"/>
                <a:cs typeface="Times New Roman" panose="02020603050405020304" pitchFamily="18" charset="0"/>
              </a:rPr>
              <a:t>k </a:t>
            </a:r>
            <a:r>
              <a:rPr lang="en-GB" dirty="0"/>
              <a:t>≈ ½ </a:t>
            </a:r>
            <a:r>
              <a:rPr lang="en-GB" i="1" dirty="0" err="1">
                <a:latin typeface="Times New Roman" panose="02020603050405020304" pitchFamily="18" charset="0"/>
                <a:cs typeface="Times New Roman" panose="02020603050405020304" pitchFamily="18" charset="0"/>
              </a:rPr>
              <a:t>m</a:t>
            </a:r>
            <a:r>
              <a:rPr lang="en-GB" i="1" baseline="-25000" dirty="0" err="1">
                <a:latin typeface="Times New Roman" panose="02020603050405020304" pitchFamily="18" charset="0"/>
                <a:cs typeface="Times New Roman" panose="02020603050405020304" pitchFamily="18" charset="0"/>
              </a:rPr>
              <a:t>p</a:t>
            </a:r>
            <a:endParaRPr lang="en-GB" dirty="0"/>
          </a:p>
          <a:p>
            <a:endParaRPr lang="en-GB" dirty="0"/>
          </a:p>
        </p:txBody>
      </p:sp>
      <p:sp>
        <p:nvSpPr>
          <p:cNvPr id="2" name="Title 1"/>
          <p:cNvSpPr>
            <a:spLocks noGrp="1"/>
          </p:cNvSpPr>
          <p:nvPr>
            <p:ph type="title"/>
          </p:nvPr>
        </p:nvSpPr>
        <p:spPr/>
        <p:txBody>
          <a:bodyPr/>
          <a:lstStyle/>
          <a:p>
            <a:pPr algn="r"/>
            <a:r>
              <a:rPr lang="en-GB" sz="2800" dirty="0"/>
              <a:t>Process-</a:t>
            </a:r>
            <a:r>
              <a:rPr lang="en-GB" sz="2800" u="sng" dirty="0"/>
              <a:t>independent </a:t>
            </a:r>
            <a:r>
              <a:rPr lang="en-GB" sz="2800" u="sng" dirty="0" smtClean="0"/>
              <a:t/>
            </a:r>
            <a:br>
              <a:rPr lang="en-GB" sz="2800" u="sng" dirty="0" smtClean="0"/>
            </a:br>
            <a:r>
              <a:rPr lang="en-GB" sz="2800" dirty="0" smtClean="0"/>
              <a:t>effective-charge </a:t>
            </a:r>
            <a:r>
              <a:rPr lang="en-GB" sz="2800" dirty="0"/>
              <a:t>in QCD</a:t>
            </a:r>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a:xfrm>
            <a:off x="609466" y="6362700"/>
            <a:ext cx="5942013" cy="228600"/>
          </a:xfrm>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28</a:t>
            </a:fld>
            <a:endParaRPr lang="en-US"/>
          </a:p>
        </p:txBody>
      </p:sp>
      <p:cxnSp>
        <p:nvCxnSpPr>
          <p:cNvPr id="8" name="Straight Arrow Connector 7"/>
          <p:cNvCxnSpPr/>
          <p:nvPr/>
        </p:nvCxnSpPr>
        <p:spPr>
          <a:xfrm flipV="1">
            <a:off x="2895600" y="2046240"/>
            <a:ext cx="1752600" cy="1916160"/>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0"/>
            <a:ext cx="4484433" cy="738664"/>
          </a:xfrm>
          <a:prstGeom prst="rect">
            <a:avLst/>
          </a:prstGeom>
          <a:noFill/>
        </p:spPr>
        <p:txBody>
          <a:bodyPr wrap="none" rtlCol="0">
            <a:spAutoFit/>
          </a:bodyPr>
          <a:lstStyle/>
          <a:p>
            <a:r>
              <a:rPr lang="en-GB" sz="1400" i="1" dirty="0" smtClean="0">
                <a:solidFill>
                  <a:schemeClr val="tx2">
                    <a:lumMod val="60000"/>
                    <a:lumOff val="40000"/>
                  </a:schemeClr>
                </a:solidFill>
              </a:rPr>
              <a:t>Process independent strong running coupling</a:t>
            </a:r>
          </a:p>
          <a:p>
            <a:r>
              <a:rPr lang="en-GB" sz="1400" dirty="0" err="1" smtClean="0">
                <a:solidFill>
                  <a:schemeClr val="tx2">
                    <a:lumMod val="60000"/>
                    <a:lumOff val="40000"/>
                  </a:schemeClr>
                </a:solidFill>
              </a:rPr>
              <a:t>Binosi</a:t>
            </a:r>
            <a:r>
              <a:rPr lang="en-GB" sz="1400" dirty="0" smtClean="0">
                <a:solidFill>
                  <a:schemeClr val="tx2">
                    <a:lumMod val="60000"/>
                    <a:lumOff val="40000"/>
                  </a:schemeClr>
                </a:solidFill>
              </a:rPr>
              <a:t>, </a:t>
            </a:r>
            <a:r>
              <a:rPr lang="en-GB" sz="1400" dirty="0" err="1" smtClean="0">
                <a:solidFill>
                  <a:schemeClr val="tx2">
                    <a:lumMod val="60000"/>
                    <a:lumOff val="40000"/>
                  </a:schemeClr>
                </a:solidFill>
              </a:rPr>
              <a:t>Mezrag</a:t>
            </a:r>
            <a:r>
              <a:rPr lang="en-GB" sz="1400" dirty="0" smtClean="0">
                <a:solidFill>
                  <a:schemeClr val="tx2">
                    <a:lumMod val="60000"/>
                    <a:lumOff val="40000"/>
                  </a:schemeClr>
                </a:solidFill>
              </a:rPr>
              <a:t>, </a:t>
            </a:r>
            <a:r>
              <a:rPr lang="en-GB" sz="1400" dirty="0" err="1" smtClean="0">
                <a:solidFill>
                  <a:schemeClr val="tx2">
                    <a:lumMod val="60000"/>
                    <a:lumOff val="40000"/>
                  </a:schemeClr>
                </a:solidFill>
              </a:rPr>
              <a:t>Papavassiliou</a:t>
            </a:r>
            <a:r>
              <a:rPr lang="en-GB" sz="1400" dirty="0" smtClean="0">
                <a:solidFill>
                  <a:schemeClr val="tx2">
                    <a:lumMod val="60000"/>
                    <a:lumOff val="40000"/>
                  </a:schemeClr>
                </a:solidFill>
              </a:rPr>
              <a:t>, Roberts, Rodriguez-Quintero</a:t>
            </a:r>
          </a:p>
          <a:p>
            <a:r>
              <a:rPr lang="en-GB" sz="1400" dirty="0">
                <a:hlinkClick r:id="rId3"/>
              </a:rPr>
              <a:t>arXiv:1612.04835 [</a:t>
            </a:r>
            <a:r>
              <a:rPr lang="en-GB" sz="1400" dirty="0" err="1">
                <a:hlinkClick r:id="rId3"/>
              </a:rPr>
              <a:t>nucl-th</a:t>
            </a:r>
            <a:r>
              <a:rPr lang="en-GB" sz="1400" dirty="0">
                <a:hlinkClick r:id="rId3"/>
              </a:rPr>
              <a:t>]</a:t>
            </a:r>
            <a:endParaRPr lang="en-GB" sz="1400" i="1" dirty="0">
              <a:solidFill>
                <a:schemeClr val="tx2">
                  <a:lumMod val="60000"/>
                  <a:lumOff val="40000"/>
                </a:schemeClr>
              </a:solidFill>
            </a:endParaRPr>
          </a:p>
        </p:txBody>
      </p:sp>
      <p:cxnSp>
        <p:nvCxnSpPr>
          <p:cNvPr id="12" name="Straight Connector 11"/>
          <p:cNvCxnSpPr/>
          <p:nvPr/>
        </p:nvCxnSpPr>
        <p:spPr bwMode="auto">
          <a:xfrm flipH="1">
            <a:off x="6513898" y="1600200"/>
            <a:ext cx="10687" cy="3537720"/>
          </a:xfrm>
          <a:prstGeom prst="line">
            <a:avLst/>
          </a:prstGeom>
          <a:noFill/>
          <a:ln w="19050" cap="flat" cmpd="sng" algn="ctr">
            <a:solidFill>
              <a:schemeClr val="tx2"/>
            </a:solidFill>
            <a:prstDash val="lgDash"/>
            <a:round/>
            <a:headEnd type="none" w="med" len="med"/>
            <a:tailEnd type="none" w="med" len="med"/>
          </a:ln>
          <a:effectLst/>
        </p:spPr>
      </p:cxnSp>
      <p:sp>
        <p:nvSpPr>
          <p:cNvPr id="10" name="Freeform 9"/>
          <p:cNvSpPr/>
          <p:nvPr/>
        </p:nvSpPr>
        <p:spPr bwMode="auto">
          <a:xfrm>
            <a:off x="1981200" y="4876800"/>
            <a:ext cx="4532698" cy="838808"/>
          </a:xfrm>
          <a:custGeom>
            <a:avLst/>
            <a:gdLst>
              <a:gd name="connsiteX0" fmla="*/ 0 w 4376691"/>
              <a:gd name="connsiteY0" fmla="*/ 266330 h 838808"/>
              <a:gd name="connsiteX1" fmla="*/ 2831976 w 4376691"/>
              <a:gd name="connsiteY1" fmla="*/ 834501 h 838808"/>
              <a:gd name="connsiteX2" fmla="*/ 4376691 w 4376691"/>
              <a:gd name="connsiteY2" fmla="*/ 0 h 838808"/>
              <a:gd name="connsiteX3" fmla="*/ 4376691 w 4376691"/>
              <a:gd name="connsiteY3" fmla="*/ 0 h 838808"/>
            </a:gdLst>
            <a:ahLst/>
            <a:cxnLst>
              <a:cxn ang="0">
                <a:pos x="connsiteX0" y="connsiteY0"/>
              </a:cxn>
              <a:cxn ang="0">
                <a:pos x="connsiteX1" y="connsiteY1"/>
              </a:cxn>
              <a:cxn ang="0">
                <a:pos x="connsiteX2" y="connsiteY2"/>
              </a:cxn>
              <a:cxn ang="0">
                <a:pos x="connsiteX3" y="connsiteY3"/>
              </a:cxn>
            </a:cxnLst>
            <a:rect l="l" t="t" r="r" b="b"/>
            <a:pathLst>
              <a:path w="4376691" h="838808">
                <a:moveTo>
                  <a:pt x="0" y="266330"/>
                </a:moveTo>
                <a:cubicBezTo>
                  <a:pt x="1051264" y="572609"/>
                  <a:pt x="2102528" y="878889"/>
                  <a:pt x="2831976" y="834501"/>
                </a:cubicBezTo>
                <a:cubicBezTo>
                  <a:pt x="3561424" y="790113"/>
                  <a:pt x="4376691" y="0"/>
                  <a:pt x="4376691" y="0"/>
                </a:cubicBezTo>
                <a:lnTo>
                  <a:pt x="4376691" y="0"/>
                </a:lnTo>
              </a:path>
            </a:pathLst>
          </a:custGeom>
          <a:noFill/>
          <a:ln w="28575" cap="flat" cmpd="sng" algn="ctr">
            <a:solidFill>
              <a:srgbClr val="008000"/>
            </a:solidFill>
            <a:prstDash val="dashDot"/>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7198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QCD Effective Charge</a:t>
            </a:r>
            <a:endParaRPr lang="en-GB" dirty="0"/>
          </a:p>
        </p:txBody>
      </p:sp>
      <p:sp>
        <p:nvSpPr>
          <p:cNvPr id="3" name="Content Placeholder 2"/>
          <p:cNvSpPr>
            <a:spLocks noGrp="1"/>
          </p:cNvSpPr>
          <p:nvPr>
            <p:ph idx="1"/>
          </p:nvPr>
        </p:nvSpPr>
        <p:spPr>
          <a:xfrm>
            <a:off x="0" y="1143000"/>
            <a:ext cx="4800600" cy="4114800"/>
          </a:xfrm>
        </p:spPr>
        <p:txBody>
          <a:bodyPr/>
          <a:lstStyle/>
          <a:p>
            <a:r>
              <a:rPr lang="en-GB" dirty="0" smtClean="0"/>
              <a:t>Near precise agreement between process-independent </a:t>
            </a:r>
            <a:r>
              <a:rPr lang="en-GB" i="1" dirty="0"/>
              <a:t>α</a:t>
            </a:r>
            <a:r>
              <a:rPr lang="en-GB" i="1" dirty="0" smtClean="0"/>
              <a:t>̂</a:t>
            </a:r>
            <a:r>
              <a:rPr lang="en-GB" i="1" baseline="-25000" dirty="0" smtClean="0"/>
              <a:t>PI</a:t>
            </a:r>
            <a:r>
              <a:rPr lang="en-GB" dirty="0" smtClean="0"/>
              <a:t> and </a:t>
            </a:r>
            <a:r>
              <a:rPr lang="en-GB" i="1" dirty="0" smtClean="0"/>
              <a:t>α</a:t>
            </a:r>
            <a:r>
              <a:rPr lang="en-GB" i="1" baseline="-25000" dirty="0" smtClean="0"/>
              <a:t>g1</a:t>
            </a:r>
          </a:p>
          <a:p>
            <a:pPr marL="0" indent="0">
              <a:spcBef>
                <a:spcPts val="0"/>
              </a:spcBef>
              <a:buNone/>
            </a:pPr>
            <a:r>
              <a:rPr lang="en-GB" dirty="0" smtClean="0"/>
              <a:t>	and </a:t>
            </a:r>
            <a:r>
              <a:rPr lang="en-GB" i="1" dirty="0"/>
              <a:t>α̂</a:t>
            </a:r>
            <a:r>
              <a:rPr lang="en-GB" i="1" baseline="-25000" dirty="0"/>
              <a:t>PI </a:t>
            </a:r>
            <a:r>
              <a:rPr lang="en-GB" dirty="0" smtClean="0"/>
              <a:t>≈ </a:t>
            </a:r>
            <a:r>
              <a:rPr lang="en-GB" dirty="0"/>
              <a:t>α</a:t>
            </a:r>
            <a:r>
              <a:rPr lang="en-GB" baseline="-25000" dirty="0"/>
              <a:t>HM</a:t>
            </a:r>
            <a:endParaRPr lang="en-GB" i="1" baseline="-25000" dirty="0" smtClean="0"/>
          </a:p>
          <a:p>
            <a:pPr>
              <a:spcBef>
                <a:spcPts val="1800"/>
              </a:spcBef>
              <a:spcAft>
                <a:spcPts val="1200"/>
              </a:spcAft>
            </a:pPr>
            <a:r>
              <a:rPr lang="en-GB" dirty="0" smtClean="0"/>
              <a:t>Perturbative domain:</a:t>
            </a:r>
          </a:p>
          <a:p>
            <a:pPr marL="0" indent="0">
              <a:buNone/>
            </a:pPr>
            <a:endParaRPr lang="en-GB" dirty="0" smtClean="0"/>
          </a:p>
          <a:p>
            <a:pPr marL="0" indent="0">
              <a:buNone/>
            </a:pPr>
            <a:r>
              <a:rPr lang="en-GB" dirty="0" smtClean="0"/>
              <a:t>	difference = (1/20) α</a:t>
            </a:r>
            <a:r>
              <a:rPr lang="en-GB" baseline="-25000" dirty="0" smtClean="0"/>
              <a:t>M</a:t>
            </a:r>
            <a:r>
              <a:rPr lang="en-GB" baseline="-25000" dirty="0"/>
              <a:t>̅S̅</a:t>
            </a:r>
            <a:r>
              <a:rPr lang="en-GB" baseline="30000" dirty="0"/>
              <a:t>2</a:t>
            </a:r>
          </a:p>
          <a:p>
            <a:pPr>
              <a:spcBef>
                <a:spcPts val="1800"/>
              </a:spcBef>
            </a:pPr>
            <a:r>
              <a:rPr lang="en-GB" dirty="0" smtClean="0"/>
              <a:t>Parameter-free </a:t>
            </a:r>
            <a:r>
              <a:rPr lang="en-GB" dirty="0"/>
              <a:t>prediction: </a:t>
            </a:r>
            <a:endParaRPr lang="en-GB" dirty="0" smtClean="0"/>
          </a:p>
          <a:p>
            <a:pPr lvl="1"/>
            <a:r>
              <a:rPr lang="en-GB" dirty="0" smtClean="0"/>
              <a:t>curve completely </a:t>
            </a:r>
            <a:r>
              <a:rPr lang="en-GB" dirty="0"/>
              <a:t>determined by results </a:t>
            </a:r>
            <a:r>
              <a:rPr lang="en-GB" dirty="0" smtClean="0"/>
              <a:t>obtained </a:t>
            </a:r>
            <a:r>
              <a:rPr lang="en-GB" dirty="0"/>
              <a:t>for </a:t>
            </a:r>
            <a:r>
              <a:rPr lang="en-GB" dirty="0" smtClean="0"/>
              <a:t>gluon &amp; ghost </a:t>
            </a:r>
            <a:r>
              <a:rPr lang="en-GB" dirty="0"/>
              <a:t>two-point functions using continuum and lattice-regularised QCD</a:t>
            </a:r>
            <a:r>
              <a:rPr lang="en-GB" dirty="0" smtClean="0"/>
              <a:t>.</a:t>
            </a:r>
            <a:endParaRPr lang="en-GB"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29</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1269" y="937974"/>
            <a:ext cx="4432731" cy="338515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548" y="2772135"/>
            <a:ext cx="4268011" cy="631698"/>
          </a:xfrm>
          <a:prstGeom prst="rect">
            <a:avLst/>
          </a:prstGeom>
        </p:spPr>
      </p:pic>
      <p:sp>
        <p:nvSpPr>
          <p:cNvPr id="12" name="TextBox 11"/>
          <p:cNvSpPr txBox="1"/>
          <p:nvPr/>
        </p:nvSpPr>
        <p:spPr>
          <a:xfrm>
            <a:off x="0" y="0"/>
            <a:ext cx="3860031" cy="1238801"/>
          </a:xfrm>
          <a:prstGeom prst="rect">
            <a:avLst/>
          </a:prstGeom>
          <a:noFill/>
        </p:spPr>
        <p:txBody>
          <a:bodyPr wrap="none" rtlCol="0">
            <a:spAutoFit/>
          </a:bodyPr>
          <a:lstStyle/>
          <a:p>
            <a:r>
              <a:rPr lang="en-GB" sz="1200" i="1" dirty="0" smtClean="0">
                <a:solidFill>
                  <a:schemeClr val="tx2">
                    <a:lumMod val="60000"/>
                    <a:lumOff val="40000"/>
                  </a:schemeClr>
                </a:solidFill>
              </a:rPr>
              <a:t>Process independent strong running coupling</a:t>
            </a:r>
          </a:p>
          <a:p>
            <a:r>
              <a:rPr lang="en-GB" sz="1200" dirty="0" err="1" smtClean="0">
                <a:solidFill>
                  <a:schemeClr val="tx2">
                    <a:lumMod val="60000"/>
                    <a:lumOff val="40000"/>
                  </a:schemeClr>
                </a:solidFill>
              </a:rPr>
              <a:t>Binosi</a:t>
            </a:r>
            <a:r>
              <a:rPr lang="en-GB" sz="1200" dirty="0" smtClean="0">
                <a:solidFill>
                  <a:schemeClr val="tx2">
                    <a:lumMod val="60000"/>
                    <a:lumOff val="40000"/>
                  </a:schemeClr>
                </a:solidFill>
              </a:rPr>
              <a:t>, </a:t>
            </a:r>
            <a:r>
              <a:rPr lang="en-GB" sz="1200" dirty="0" err="1" smtClean="0">
                <a:solidFill>
                  <a:schemeClr val="tx2">
                    <a:lumMod val="60000"/>
                    <a:lumOff val="40000"/>
                  </a:schemeClr>
                </a:solidFill>
              </a:rPr>
              <a:t>Mezrag</a:t>
            </a:r>
            <a:r>
              <a:rPr lang="en-GB" sz="1200" dirty="0" smtClean="0">
                <a:solidFill>
                  <a:schemeClr val="tx2">
                    <a:lumMod val="60000"/>
                    <a:lumOff val="40000"/>
                  </a:schemeClr>
                </a:solidFill>
              </a:rPr>
              <a:t>, </a:t>
            </a:r>
            <a:r>
              <a:rPr lang="en-GB" sz="1200" dirty="0" err="1" smtClean="0">
                <a:solidFill>
                  <a:schemeClr val="tx2">
                    <a:lumMod val="60000"/>
                    <a:lumOff val="40000"/>
                  </a:schemeClr>
                </a:solidFill>
              </a:rPr>
              <a:t>Papavassiliou</a:t>
            </a:r>
            <a:r>
              <a:rPr lang="en-GB" sz="1200" dirty="0" smtClean="0">
                <a:solidFill>
                  <a:schemeClr val="tx2">
                    <a:lumMod val="60000"/>
                    <a:lumOff val="40000"/>
                  </a:schemeClr>
                </a:solidFill>
              </a:rPr>
              <a:t>, Roberts, Rodriguez-Quintero</a:t>
            </a:r>
          </a:p>
          <a:p>
            <a:pPr>
              <a:spcAft>
                <a:spcPts val="300"/>
              </a:spcAft>
            </a:pPr>
            <a:r>
              <a:rPr lang="en-GB" sz="1200" dirty="0">
                <a:hlinkClick r:id="rId4"/>
              </a:rPr>
              <a:t>arXiv:1612.04835 [</a:t>
            </a:r>
            <a:r>
              <a:rPr lang="en-GB" sz="1200" dirty="0" err="1" smtClean="0">
                <a:hlinkClick r:id="rId4"/>
              </a:rPr>
              <a:t>nucl-th</a:t>
            </a:r>
            <a:r>
              <a:rPr lang="en-GB" sz="1200" dirty="0" smtClean="0">
                <a:hlinkClick r:id="rId4"/>
              </a:rPr>
              <a:t>]</a:t>
            </a:r>
            <a:endParaRPr lang="en-GB" sz="1200" dirty="0"/>
          </a:p>
          <a:p>
            <a:r>
              <a:rPr lang="en-AU" sz="1200" i="1" dirty="0" smtClean="0">
                <a:solidFill>
                  <a:schemeClr val="tx2">
                    <a:lumMod val="60000"/>
                    <a:lumOff val="40000"/>
                  </a:schemeClr>
                </a:solidFill>
              </a:rPr>
              <a:t>The </a:t>
            </a:r>
            <a:r>
              <a:rPr lang="en-AU" sz="1200" i="1" dirty="0">
                <a:solidFill>
                  <a:schemeClr val="tx2">
                    <a:lumMod val="60000"/>
                    <a:lumOff val="40000"/>
                  </a:schemeClr>
                </a:solidFill>
              </a:rPr>
              <a:t>QCD Running Coupling, </a:t>
            </a:r>
            <a:endParaRPr lang="en-AU" sz="1200" i="1" dirty="0" smtClean="0">
              <a:solidFill>
                <a:schemeClr val="tx2">
                  <a:lumMod val="60000"/>
                  <a:lumOff val="40000"/>
                </a:schemeClr>
              </a:solidFill>
            </a:endParaRPr>
          </a:p>
          <a:p>
            <a:r>
              <a:rPr lang="en-AU" sz="1200" dirty="0" smtClean="0">
                <a:solidFill>
                  <a:schemeClr val="tx2">
                    <a:lumMod val="60000"/>
                    <a:lumOff val="40000"/>
                  </a:schemeClr>
                </a:solidFill>
              </a:rPr>
              <a:t>A. </a:t>
            </a:r>
            <a:r>
              <a:rPr lang="en-AU" sz="1200" dirty="0" err="1" smtClean="0">
                <a:solidFill>
                  <a:schemeClr val="tx2">
                    <a:lumMod val="60000"/>
                    <a:lumOff val="40000"/>
                  </a:schemeClr>
                </a:solidFill>
              </a:rPr>
              <a:t>Deur</a:t>
            </a:r>
            <a:r>
              <a:rPr lang="en-AU" sz="1200" dirty="0">
                <a:solidFill>
                  <a:schemeClr val="tx2">
                    <a:lumMod val="60000"/>
                    <a:lumOff val="40000"/>
                  </a:schemeClr>
                </a:solidFill>
              </a:rPr>
              <a:t>, S. J. Brodsky and G. F. de </a:t>
            </a:r>
            <a:r>
              <a:rPr lang="en-AU" sz="1200" dirty="0" err="1">
                <a:solidFill>
                  <a:schemeClr val="tx2">
                    <a:lumMod val="60000"/>
                    <a:lumOff val="40000"/>
                  </a:schemeClr>
                </a:solidFill>
              </a:rPr>
              <a:t>Teramond</a:t>
            </a:r>
            <a:r>
              <a:rPr lang="en-AU" sz="1200" dirty="0">
                <a:solidFill>
                  <a:schemeClr val="tx2">
                    <a:lumMod val="60000"/>
                    <a:lumOff val="40000"/>
                  </a:schemeClr>
                </a:solidFill>
              </a:rPr>
              <a:t>, </a:t>
            </a:r>
          </a:p>
          <a:p>
            <a:r>
              <a:rPr lang="en-AU" sz="1200" dirty="0" err="1" smtClean="0">
                <a:solidFill>
                  <a:schemeClr val="tx2">
                    <a:lumMod val="60000"/>
                    <a:lumOff val="40000"/>
                  </a:schemeClr>
                </a:solidFill>
              </a:rPr>
              <a:t>Prog</a:t>
            </a:r>
            <a:r>
              <a:rPr lang="en-AU" sz="1200" dirty="0">
                <a:solidFill>
                  <a:schemeClr val="tx2">
                    <a:lumMod val="60000"/>
                    <a:lumOff val="40000"/>
                  </a:schemeClr>
                </a:solidFill>
              </a:rPr>
              <a:t>. Part. </a:t>
            </a:r>
            <a:r>
              <a:rPr lang="en-AU" sz="1200" dirty="0" err="1">
                <a:solidFill>
                  <a:schemeClr val="tx2">
                    <a:lumMod val="60000"/>
                    <a:lumOff val="40000"/>
                  </a:schemeClr>
                </a:solidFill>
              </a:rPr>
              <a:t>Nucl</a:t>
            </a:r>
            <a:r>
              <a:rPr lang="en-AU" sz="1200" dirty="0">
                <a:solidFill>
                  <a:schemeClr val="tx2">
                    <a:lumMod val="60000"/>
                    <a:lumOff val="40000"/>
                  </a:schemeClr>
                </a:solidFill>
              </a:rPr>
              <a:t>. Phys. </a:t>
            </a:r>
            <a:r>
              <a:rPr lang="en-AU" sz="1200" b="1" dirty="0">
                <a:solidFill>
                  <a:schemeClr val="tx2">
                    <a:lumMod val="60000"/>
                    <a:lumOff val="40000"/>
                  </a:schemeClr>
                </a:solidFill>
              </a:rPr>
              <a:t>90</a:t>
            </a:r>
            <a:r>
              <a:rPr lang="en-AU" sz="1200" dirty="0">
                <a:solidFill>
                  <a:schemeClr val="tx2">
                    <a:lumMod val="60000"/>
                    <a:lumOff val="40000"/>
                  </a:schemeClr>
                </a:solidFill>
              </a:rPr>
              <a:t> (2016) 1-74 </a:t>
            </a:r>
            <a:endParaRPr lang="en-GB" sz="1200" dirty="0">
              <a:solidFill>
                <a:schemeClr val="tx2">
                  <a:lumMod val="60000"/>
                  <a:lumOff val="40000"/>
                </a:schemeClr>
              </a:solidFill>
            </a:endParaRPr>
          </a:p>
        </p:txBody>
      </p:sp>
      <p:sp>
        <p:nvSpPr>
          <p:cNvPr id="8" name="TextBox 7"/>
          <p:cNvSpPr txBox="1"/>
          <p:nvPr/>
        </p:nvSpPr>
        <p:spPr>
          <a:xfrm>
            <a:off x="4648200" y="4380965"/>
            <a:ext cx="4495800" cy="646331"/>
          </a:xfrm>
          <a:prstGeom prst="rect">
            <a:avLst/>
          </a:prstGeom>
          <a:noFill/>
        </p:spPr>
        <p:txBody>
          <a:bodyPr wrap="square" rtlCol="0">
            <a:spAutoFit/>
          </a:bodyPr>
          <a:lstStyle/>
          <a:p>
            <a:r>
              <a:rPr lang="en-GB" dirty="0" smtClean="0">
                <a:solidFill>
                  <a:srgbClr val="008000"/>
                </a:solidFill>
              </a:rPr>
              <a:t>Data: process dependent effective charge: α</a:t>
            </a:r>
            <a:r>
              <a:rPr lang="en-GB" baseline="-25000" dirty="0" smtClean="0">
                <a:solidFill>
                  <a:srgbClr val="008000"/>
                </a:solidFill>
              </a:rPr>
              <a:t>g1</a:t>
            </a:r>
            <a:r>
              <a:rPr lang="en-GB" dirty="0" smtClean="0">
                <a:solidFill>
                  <a:srgbClr val="008000"/>
                </a:solidFill>
              </a:rPr>
              <a:t> defined via </a:t>
            </a:r>
            <a:r>
              <a:rPr lang="en-GB" dirty="0" err="1" smtClean="0">
                <a:solidFill>
                  <a:srgbClr val="008000"/>
                </a:solidFill>
              </a:rPr>
              <a:t>Bjorken</a:t>
            </a:r>
            <a:r>
              <a:rPr lang="en-GB" dirty="0" smtClean="0">
                <a:solidFill>
                  <a:srgbClr val="008000"/>
                </a:solidFill>
              </a:rPr>
              <a:t> Sum Rule</a:t>
            </a:r>
            <a:endParaRPr lang="en-GB" dirty="0">
              <a:solidFill>
                <a:srgbClr val="008000"/>
              </a:solidFill>
            </a:endParaRPr>
          </a:p>
        </p:txBody>
      </p:sp>
    </p:spTree>
    <p:extLst>
      <p:ext uri="{BB962C8B-B14F-4D97-AF65-F5344CB8AC3E}">
        <p14:creationId xmlns:p14="http://schemas.microsoft.com/office/powerpoint/2010/main" val="131692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0" dirty="0" smtClean="0">
                <a:ln w="0">
                  <a:solidFill>
                    <a:schemeClr val="tx2">
                      <a:lumMod val="75000"/>
                    </a:schemeClr>
                  </a:solidFill>
                </a:ln>
                <a:solidFill>
                  <a:srgbClr val="000099"/>
                </a:solidFill>
                <a:effectLst>
                  <a:outerShdw blurRad="38100" dist="25400" dir="5400000" algn="ctr" rotWithShape="0">
                    <a:srgbClr val="6E747A">
                      <a:alpha val="43000"/>
                    </a:srgbClr>
                  </a:outerShdw>
                  <a:reflection blurRad="6350" stA="55000" endA="300" endPos="45500" dir="5400000" sy="-100000" algn="bl" rotWithShape="0"/>
                </a:effectLst>
              </a:rPr>
              <a:t>Emergent Phenomena in the Standard Model</a:t>
            </a:r>
            <a:endParaRPr lang="en-GB" sz="2800" b="0" dirty="0">
              <a:ln w="0">
                <a:solidFill>
                  <a:schemeClr val="tx2">
                    <a:lumMod val="75000"/>
                  </a:schemeClr>
                </a:solidFill>
              </a:ln>
              <a:solidFill>
                <a:srgbClr val="000099"/>
              </a:solidFill>
              <a:effectLst>
                <a:outerShdw blurRad="38100" dist="25400" dir="5400000" algn="ctr" rotWithShape="0">
                  <a:srgbClr val="6E747A">
                    <a:alpha val="43000"/>
                  </a:srgbClr>
                </a:outerShdw>
                <a:reflection blurRad="6350" stA="55000" endA="300" endPos="45500" dir="5400000" sy="-100000" algn="bl" rotWithShape="0"/>
              </a:effectLst>
            </a:endParaRPr>
          </a:p>
        </p:txBody>
      </p:sp>
      <p:sp>
        <p:nvSpPr>
          <p:cNvPr id="3" name="Content Placeholder 2"/>
          <p:cNvSpPr>
            <a:spLocks noGrp="1"/>
          </p:cNvSpPr>
          <p:nvPr>
            <p:ph idx="1"/>
          </p:nvPr>
        </p:nvSpPr>
        <p:spPr>
          <a:xfrm>
            <a:off x="0" y="1059471"/>
            <a:ext cx="5311806" cy="4525963"/>
          </a:xfrm>
        </p:spPr>
        <p:txBody>
          <a:bodyPr/>
          <a:lstStyle/>
          <a:p>
            <a:pPr marL="0" indent="0">
              <a:buNone/>
            </a:pPr>
            <a:r>
              <a:rPr lang="en-GB" dirty="0" smtClean="0"/>
              <a:t>Existence of the Universe as we know it depends critically on following empirical facts:</a:t>
            </a:r>
          </a:p>
          <a:p>
            <a:r>
              <a:rPr lang="en-GB" dirty="0" smtClean="0"/>
              <a:t>Proton is massive, </a:t>
            </a:r>
            <a:r>
              <a:rPr lang="en-GB" i="1" dirty="0" smtClean="0"/>
              <a:t>i.e</a:t>
            </a:r>
            <a:r>
              <a:rPr lang="en-GB" dirty="0" smtClean="0"/>
              <a:t>. the mass-scale for strong interactions is vastly different to that of electromagnetism</a:t>
            </a:r>
          </a:p>
          <a:p>
            <a:r>
              <a:rPr lang="en-GB" dirty="0" smtClean="0"/>
              <a:t>Proton is absolutely stable, despite being a composite object constituted from three valence quarks</a:t>
            </a:r>
          </a:p>
          <a:p>
            <a:r>
              <a:rPr lang="en-GB" dirty="0" smtClean="0"/>
              <a:t>Pion is unnaturally light (but not massless), despite being a strongly interacting composite object built from a valence-quark and valence antiquark</a:t>
            </a:r>
            <a:endParaRPr lang="en-GB"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806" y="883868"/>
            <a:ext cx="3810000" cy="3810000"/>
          </a:xfrm>
          <a:prstGeom prst="rect">
            <a:avLst/>
          </a:prstGeom>
        </p:spPr>
      </p:pic>
      <p:sp>
        <p:nvSpPr>
          <p:cNvPr id="8" name="TextBox 7"/>
          <p:cNvSpPr txBox="1"/>
          <p:nvPr/>
        </p:nvSpPr>
        <p:spPr>
          <a:xfrm>
            <a:off x="5257800" y="4863730"/>
            <a:ext cx="3864007" cy="1569660"/>
          </a:xfrm>
          <a:prstGeom prst="rect">
            <a:avLst/>
          </a:prstGeom>
          <a:noFill/>
        </p:spPr>
        <p:txBody>
          <a:bodyPr wrap="square" rtlCol="0">
            <a:spAutoFit/>
          </a:bodyPr>
          <a:lstStyle/>
          <a:p>
            <a:r>
              <a:rPr lang="en-GB" sz="2400" i="1" dirty="0" smtClean="0">
                <a:solidFill>
                  <a:srgbClr val="000099"/>
                </a:solidFill>
              </a:rPr>
              <a:t>Emergence</a:t>
            </a:r>
            <a:r>
              <a:rPr lang="en-GB" sz="2400" dirty="0" smtClean="0">
                <a:solidFill>
                  <a:srgbClr val="000099"/>
                </a:solidFill>
              </a:rPr>
              <a:t>: low-level rules producing high-level phenomena, with enormous apparent complexity</a:t>
            </a:r>
            <a:endParaRPr lang="en-GB" sz="2400" dirty="0">
              <a:solidFill>
                <a:srgbClr val="000099"/>
              </a:solidFill>
            </a:endParaRPr>
          </a:p>
        </p:txBody>
      </p:sp>
    </p:spTree>
    <p:extLst>
      <p:ext uri="{BB962C8B-B14F-4D97-AF65-F5344CB8AC3E}">
        <p14:creationId xmlns:p14="http://schemas.microsoft.com/office/powerpoint/2010/main" val="8015401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QCD Effective Charge</a:t>
            </a:r>
            <a:endParaRPr lang="en-GB" dirty="0"/>
          </a:p>
        </p:txBody>
      </p:sp>
      <p:sp>
        <p:nvSpPr>
          <p:cNvPr id="3" name="Content Placeholder 2"/>
          <p:cNvSpPr>
            <a:spLocks noGrp="1"/>
          </p:cNvSpPr>
          <p:nvPr>
            <p:ph idx="1"/>
          </p:nvPr>
        </p:nvSpPr>
        <p:spPr>
          <a:xfrm>
            <a:off x="228600" y="1036637"/>
            <a:ext cx="8686800" cy="4525963"/>
          </a:xfrm>
        </p:spPr>
        <p:txBody>
          <a:bodyPr/>
          <a:lstStyle/>
          <a:p>
            <a:r>
              <a:rPr lang="en-GB" i="1" dirty="0"/>
              <a:t>α̂</a:t>
            </a:r>
            <a:r>
              <a:rPr lang="en-GB" i="1" baseline="-25000" dirty="0"/>
              <a:t>PI</a:t>
            </a:r>
            <a:r>
              <a:rPr lang="en-GB" dirty="0"/>
              <a:t> is a new type of effective charge</a:t>
            </a:r>
          </a:p>
          <a:p>
            <a:pPr lvl="1"/>
            <a:r>
              <a:rPr lang="en-GB" sz="2200" dirty="0"/>
              <a:t>direct analogue of the Gell-Mann–Low effective coupling in QED, </a:t>
            </a:r>
            <a:r>
              <a:rPr lang="en-GB" sz="2200" i="1" dirty="0" smtClean="0"/>
              <a:t>i.e</a:t>
            </a:r>
            <a:r>
              <a:rPr lang="en-GB" sz="2200" dirty="0" smtClean="0"/>
              <a:t>. completely </a:t>
            </a:r>
            <a:r>
              <a:rPr lang="en-GB" sz="2200" dirty="0"/>
              <a:t>determined by the gauge-boson two-point function.</a:t>
            </a:r>
            <a:endParaRPr lang="en-GB" dirty="0"/>
          </a:p>
          <a:p>
            <a:r>
              <a:rPr lang="en-GB" dirty="0"/>
              <a:t>Prediction for </a:t>
            </a:r>
            <a:r>
              <a:rPr lang="en-GB" i="1" dirty="0"/>
              <a:t>α̂</a:t>
            </a:r>
            <a:r>
              <a:rPr lang="en-GB" i="1" baseline="-25000" dirty="0"/>
              <a:t>PI  </a:t>
            </a:r>
            <a:r>
              <a:rPr lang="en-GB" dirty="0"/>
              <a:t>is parameter-free</a:t>
            </a:r>
          </a:p>
          <a:p>
            <a:pPr lvl="1"/>
            <a:r>
              <a:rPr lang="en-GB" sz="2200" dirty="0"/>
              <a:t>Draws best from continuum </a:t>
            </a:r>
            <a:r>
              <a:rPr lang="en-GB" sz="2200" dirty="0" smtClean="0"/>
              <a:t>&amp; lattice </a:t>
            </a:r>
            <a:r>
              <a:rPr lang="en-GB" sz="2200" dirty="0"/>
              <a:t>results for QCD’s gauge sector</a:t>
            </a:r>
          </a:p>
          <a:p>
            <a:r>
              <a:rPr lang="en-GB" dirty="0"/>
              <a:t>Prediction for </a:t>
            </a:r>
            <a:r>
              <a:rPr lang="en-GB" i="1" dirty="0"/>
              <a:t>α̂</a:t>
            </a:r>
            <a:r>
              <a:rPr lang="en-GB" i="1" baseline="-25000" dirty="0"/>
              <a:t>PI</a:t>
            </a:r>
            <a:r>
              <a:rPr lang="en-GB" dirty="0"/>
              <a:t> smoothly unifies the </a:t>
            </a:r>
            <a:r>
              <a:rPr lang="en-GB" dirty="0" err="1"/>
              <a:t>nonperturbative</a:t>
            </a:r>
            <a:r>
              <a:rPr lang="en-GB" dirty="0"/>
              <a:t> and perturbative domains of the strong-interaction theory. </a:t>
            </a:r>
          </a:p>
          <a:p>
            <a:r>
              <a:rPr lang="en-GB" i="1" dirty="0"/>
              <a:t>α̂</a:t>
            </a:r>
            <a:r>
              <a:rPr lang="en-GB" i="1" baseline="-25000" dirty="0"/>
              <a:t>PI  </a:t>
            </a:r>
            <a:r>
              <a:rPr lang="en-GB" dirty="0"/>
              <a:t>is </a:t>
            </a:r>
            <a:endParaRPr lang="en-GB" dirty="0" smtClean="0"/>
          </a:p>
          <a:p>
            <a:pPr lvl="1"/>
            <a:r>
              <a:rPr lang="en-GB" dirty="0" smtClean="0"/>
              <a:t>process-independent</a:t>
            </a:r>
          </a:p>
          <a:p>
            <a:pPr lvl="1"/>
            <a:r>
              <a:rPr lang="en-GB" dirty="0" smtClean="0"/>
              <a:t>appears in every one of QCD’s dynamical equations of motion</a:t>
            </a:r>
          </a:p>
          <a:p>
            <a:pPr lvl="1"/>
            <a:r>
              <a:rPr lang="en-GB" dirty="0" smtClean="0"/>
              <a:t>known </a:t>
            </a:r>
            <a:r>
              <a:rPr lang="en-GB" dirty="0"/>
              <a:t>to unify a vast array of observables</a:t>
            </a:r>
          </a:p>
          <a:p>
            <a:r>
              <a:rPr lang="en-GB" i="1" dirty="0"/>
              <a:t>α̂</a:t>
            </a:r>
            <a:r>
              <a:rPr lang="en-GB" i="1" baseline="-25000" dirty="0"/>
              <a:t>PI </a:t>
            </a:r>
            <a:r>
              <a:rPr lang="en-GB" dirty="0"/>
              <a:t>possesses an infrared-stable fixed-point</a:t>
            </a:r>
          </a:p>
          <a:p>
            <a:pPr lvl="1"/>
            <a:r>
              <a:rPr lang="en-GB" dirty="0" err="1"/>
              <a:t>Nonperturbative</a:t>
            </a:r>
            <a:r>
              <a:rPr lang="en-GB" dirty="0"/>
              <a:t> analysis demonstrating absence of a Landau pole in QCD</a:t>
            </a:r>
          </a:p>
          <a:p>
            <a:r>
              <a:rPr lang="en-GB" dirty="0">
                <a:solidFill>
                  <a:srgbClr val="008000"/>
                </a:solidFill>
              </a:rPr>
              <a:t>QCD is </a:t>
            </a:r>
            <a:r>
              <a:rPr lang="en-GB" dirty="0" smtClean="0">
                <a:solidFill>
                  <a:srgbClr val="008000"/>
                </a:solidFill>
              </a:rPr>
              <a:t>IR finite</a:t>
            </a:r>
            <a:r>
              <a:rPr lang="en-GB" dirty="0">
                <a:solidFill>
                  <a:srgbClr val="008000"/>
                </a:solidFill>
              </a:rPr>
              <a:t>, owing to dynamical generation of gluon </a:t>
            </a:r>
            <a:r>
              <a:rPr lang="en-GB" dirty="0" smtClean="0">
                <a:solidFill>
                  <a:srgbClr val="008000"/>
                </a:solidFill>
              </a:rPr>
              <a:t>mass-scale</a:t>
            </a:r>
            <a:endParaRPr lang="en-GB" dirty="0">
              <a:solidFill>
                <a:srgbClr val="008000"/>
              </a:solidFill>
            </a:endParaRPr>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30</a:t>
            </a:fld>
            <a:endParaRPr lang="en-US"/>
          </a:p>
        </p:txBody>
      </p:sp>
      <p:sp>
        <p:nvSpPr>
          <p:cNvPr id="7" name="Date Placeholder 3"/>
          <p:cNvSpPr>
            <a:spLocks noGrp="1"/>
          </p:cNvSpPr>
          <p:nvPr>
            <p:ph type="dt" sz="half" idx="10"/>
          </p:nvPr>
        </p:nvSpPr>
        <p:spPr>
          <a:xfrm>
            <a:off x="6349207" y="6485731"/>
            <a:ext cx="2743200" cy="381000"/>
          </a:xfrm>
        </p:spPr>
        <p:txBody>
          <a:bodyPr/>
          <a:lstStyle/>
          <a:p>
            <a:r>
              <a:rPr lang="en-US" dirty="0" smtClean="0"/>
              <a:t>24-29 July 2017, U. Nanjing: 9th Workshop </a:t>
            </a:r>
            <a:endParaRPr lang="en-US" dirty="0" smtClean="0"/>
          </a:p>
          <a:p>
            <a:r>
              <a:rPr lang="en-US" dirty="0" smtClean="0"/>
              <a:t>on </a:t>
            </a:r>
            <a:r>
              <a:rPr lang="en-US" dirty="0" smtClean="0"/>
              <a:t>Hadron physics in China </a:t>
            </a:r>
            <a:r>
              <a:rPr lang="en-US" dirty="0" smtClean="0"/>
              <a:t>                              (</a:t>
            </a:r>
            <a:r>
              <a:rPr lang="en-US" dirty="0" smtClean="0"/>
              <a:t>76p)</a:t>
            </a:r>
            <a:endParaRPr lang="en-US" dirty="0"/>
          </a:p>
        </p:txBody>
      </p:sp>
    </p:spTree>
    <p:extLst>
      <p:ext uri="{BB962C8B-B14F-4D97-AF65-F5344CB8AC3E}">
        <p14:creationId xmlns:p14="http://schemas.microsoft.com/office/powerpoint/2010/main" val="191108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additive="base">
                                        <p:cTn id="2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additive="base">
                                        <p:cTn id="3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500"/>
                                        <p:tgtEl>
                                          <p:spTgt spid="3">
                                            <p:txEl>
                                              <p:pRg st="9" end="9"/>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arn(inVertical)">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 calcmode="lin" valueType="num">
                                      <p:cBhvr>
                                        <p:cTn id="46"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dirty="0"/>
              <a:t>QCD – </a:t>
            </a:r>
            <a:r>
              <a:rPr lang="en-GB" sz="3200" dirty="0" smtClean="0"/>
              <a:t>A Paradigm </a:t>
            </a:r>
            <a:r>
              <a:rPr lang="en-GB" sz="3200" dirty="0"/>
              <a:t>for </a:t>
            </a:r>
            <a:r>
              <a:rPr lang="en-GB" sz="3200" dirty="0" smtClean="0"/>
              <a:t/>
            </a:r>
            <a:br>
              <a:rPr lang="en-GB" sz="3200" dirty="0" smtClean="0"/>
            </a:br>
            <a:r>
              <a:rPr lang="en-GB" sz="3200" dirty="0" smtClean="0"/>
              <a:t>Extending </a:t>
            </a:r>
            <a:r>
              <a:rPr lang="en-GB" sz="3200" dirty="0"/>
              <a:t>the Standard Model?</a:t>
            </a:r>
          </a:p>
        </p:txBody>
      </p:sp>
      <p:sp>
        <p:nvSpPr>
          <p:cNvPr id="3" name="Content Placeholder 2"/>
          <p:cNvSpPr>
            <a:spLocks noGrp="1"/>
          </p:cNvSpPr>
          <p:nvPr>
            <p:ph idx="1"/>
          </p:nvPr>
        </p:nvSpPr>
        <p:spPr>
          <a:xfrm>
            <a:off x="457200" y="1646237"/>
            <a:ext cx="8229600" cy="4525963"/>
          </a:xfrm>
        </p:spPr>
        <p:txBody>
          <a:bodyPr/>
          <a:lstStyle/>
          <a:p>
            <a:r>
              <a:rPr lang="en-GB" dirty="0"/>
              <a:t>How do quantum field theories fail?</a:t>
            </a:r>
          </a:p>
          <a:p>
            <a:pPr lvl="1"/>
            <a:r>
              <a:rPr lang="en-GB" dirty="0"/>
              <a:t>Ultraviolet and infrared divergences</a:t>
            </a:r>
          </a:p>
          <a:p>
            <a:r>
              <a:rPr lang="en-GB" dirty="0"/>
              <a:t>Asymptotic freedom </a:t>
            </a:r>
            <a:r>
              <a:rPr lang="en-GB" dirty="0" smtClean="0"/>
              <a:t>⇒ QCD </a:t>
            </a:r>
            <a:r>
              <a:rPr lang="en-GB" dirty="0"/>
              <a:t>is well-defined at </a:t>
            </a:r>
            <a:r>
              <a:rPr lang="en-GB" dirty="0" smtClean="0"/>
              <a:t>UV momenta</a:t>
            </a:r>
            <a:endParaRPr lang="en-GB" dirty="0"/>
          </a:p>
          <a:p>
            <a:r>
              <a:rPr lang="en-GB" dirty="0"/>
              <a:t>Dynamical generation of gluon mass function, large on </a:t>
            </a:r>
            <a:r>
              <a:rPr lang="en-GB" i="1" dirty="0">
                <a:latin typeface="Times New Roman" panose="02020603050405020304" pitchFamily="18" charset="0"/>
                <a:cs typeface="Times New Roman" panose="02020603050405020304" pitchFamily="18" charset="0"/>
              </a:rPr>
              <a:t>k</a:t>
            </a:r>
            <a:r>
              <a:rPr lang="en-GB" baseline="30000" dirty="0"/>
              <a:t>2</a:t>
            </a:r>
            <a:r>
              <a:rPr lang="en-GB" dirty="0"/>
              <a:t> ≃ 0, </a:t>
            </a:r>
            <a:endParaRPr lang="en-GB" dirty="0" smtClean="0"/>
          </a:p>
          <a:p>
            <a:pPr marL="0" indent="0">
              <a:buNone/>
            </a:pPr>
            <a:r>
              <a:rPr lang="en-GB" dirty="0"/>
              <a:t>	</a:t>
            </a:r>
            <a:r>
              <a:rPr lang="en-GB" dirty="0" smtClean="0"/>
              <a:t>⇒ </a:t>
            </a:r>
            <a:r>
              <a:rPr lang="en-GB" dirty="0"/>
              <a:t>the infrared domain of QCD is self-regularizing</a:t>
            </a:r>
          </a:p>
          <a:p>
            <a:r>
              <a:rPr lang="en-GB" dirty="0"/>
              <a:t>QCD is therefore unique amongst known four-dimensional quantum field theories </a:t>
            </a:r>
          </a:p>
          <a:p>
            <a:pPr lvl="1"/>
            <a:r>
              <a:rPr lang="en-GB" dirty="0"/>
              <a:t>Potentially self-consistent</a:t>
            </a:r>
          </a:p>
          <a:p>
            <a:pPr lvl="1"/>
            <a:r>
              <a:rPr lang="en-GB" dirty="0" smtClean="0"/>
              <a:t>Defined &amp; internally </a:t>
            </a:r>
            <a:r>
              <a:rPr lang="en-GB" dirty="0"/>
              <a:t>consistent at all </a:t>
            </a:r>
            <a:r>
              <a:rPr lang="en-GB" dirty="0" smtClean="0"/>
              <a:t>momenta </a:t>
            </a:r>
            <a:r>
              <a:rPr lang="en-GB" dirty="0"/>
              <a:t>(e.g., no Landau pole</a:t>
            </a:r>
            <a:r>
              <a:rPr lang="en-GB" dirty="0" smtClean="0"/>
              <a:t>)</a:t>
            </a:r>
            <a:endParaRPr lang="en-GB"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31</a:t>
            </a:fld>
            <a:endParaRPr lang="en-US"/>
          </a:p>
        </p:txBody>
      </p:sp>
    </p:spTree>
    <p:extLst>
      <p:ext uri="{BB962C8B-B14F-4D97-AF65-F5344CB8AC3E}">
        <p14:creationId xmlns:p14="http://schemas.microsoft.com/office/powerpoint/2010/main" val="378768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dirty="0"/>
              <a:t>QCD – a paradigm for </a:t>
            </a:r>
            <a:r>
              <a:rPr lang="en-GB" sz="3200" dirty="0" smtClean="0"/>
              <a:t/>
            </a:r>
            <a:br>
              <a:rPr lang="en-GB" sz="3200" dirty="0" smtClean="0"/>
            </a:br>
            <a:r>
              <a:rPr lang="en-GB" sz="3200" dirty="0" smtClean="0"/>
              <a:t>extending </a:t>
            </a:r>
            <a:r>
              <a:rPr lang="en-GB" sz="3200" dirty="0"/>
              <a:t>the Standard Model?</a:t>
            </a:r>
          </a:p>
        </p:txBody>
      </p:sp>
      <p:sp>
        <p:nvSpPr>
          <p:cNvPr id="3" name="Content Placeholder 2"/>
          <p:cNvSpPr>
            <a:spLocks noGrp="1"/>
          </p:cNvSpPr>
          <p:nvPr>
            <p:ph idx="1"/>
          </p:nvPr>
        </p:nvSpPr>
        <p:spPr>
          <a:xfrm>
            <a:off x="457200" y="1646237"/>
            <a:ext cx="8229600" cy="4525963"/>
          </a:xfrm>
        </p:spPr>
        <p:txBody>
          <a:bodyPr/>
          <a:lstStyle/>
          <a:p>
            <a:r>
              <a:rPr lang="en-GB" dirty="0"/>
              <a:t>How do quantum field theories fail?</a:t>
            </a:r>
          </a:p>
          <a:p>
            <a:pPr lvl="1"/>
            <a:r>
              <a:rPr lang="en-GB" dirty="0"/>
              <a:t>Ultraviolet and infrared divergences</a:t>
            </a:r>
          </a:p>
          <a:p>
            <a:r>
              <a:rPr lang="en-GB" dirty="0"/>
              <a:t>Asymptotic freedom </a:t>
            </a:r>
            <a:r>
              <a:rPr lang="en-GB" dirty="0" smtClean="0"/>
              <a:t>⇒ QCD </a:t>
            </a:r>
            <a:r>
              <a:rPr lang="en-GB" dirty="0"/>
              <a:t>is well-defined at </a:t>
            </a:r>
            <a:r>
              <a:rPr lang="en-GB" dirty="0" smtClean="0"/>
              <a:t>UV momenta</a:t>
            </a:r>
            <a:endParaRPr lang="en-GB" dirty="0"/>
          </a:p>
          <a:p>
            <a:r>
              <a:rPr lang="en-GB" dirty="0"/>
              <a:t>Dynamical generation of gluon mass function, large on </a:t>
            </a:r>
            <a:r>
              <a:rPr lang="en-GB" i="1" dirty="0">
                <a:latin typeface="Times New Roman" panose="02020603050405020304" pitchFamily="18" charset="0"/>
                <a:cs typeface="Times New Roman" panose="02020603050405020304" pitchFamily="18" charset="0"/>
              </a:rPr>
              <a:t>k</a:t>
            </a:r>
            <a:r>
              <a:rPr lang="en-GB" baseline="30000" dirty="0"/>
              <a:t>2</a:t>
            </a:r>
            <a:r>
              <a:rPr lang="en-GB" dirty="0"/>
              <a:t> ≃ 0, </a:t>
            </a:r>
            <a:endParaRPr lang="en-GB" dirty="0" smtClean="0"/>
          </a:p>
          <a:p>
            <a:pPr marL="0" indent="0">
              <a:buNone/>
            </a:pPr>
            <a:r>
              <a:rPr lang="en-GB" dirty="0"/>
              <a:t>	</a:t>
            </a:r>
            <a:r>
              <a:rPr lang="en-GB" dirty="0" smtClean="0"/>
              <a:t>⇒ </a:t>
            </a:r>
            <a:r>
              <a:rPr lang="en-GB" dirty="0"/>
              <a:t>the infrared domain of QCD is self-regularizing</a:t>
            </a:r>
          </a:p>
          <a:p>
            <a:r>
              <a:rPr lang="en-GB" dirty="0"/>
              <a:t>QCD is therefore unique amongst known four-dimensional quantum field theories </a:t>
            </a:r>
          </a:p>
          <a:p>
            <a:pPr lvl="1"/>
            <a:r>
              <a:rPr lang="en-GB" dirty="0"/>
              <a:t>Potentially self-consistent</a:t>
            </a:r>
          </a:p>
          <a:p>
            <a:pPr lvl="1"/>
            <a:r>
              <a:rPr lang="en-GB" dirty="0" smtClean="0"/>
              <a:t>Defined &amp; internally </a:t>
            </a:r>
            <a:r>
              <a:rPr lang="en-GB" dirty="0"/>
              <a:t>consistent at all </a:t>
            </a:r>
            <a:r>
              <a:rPr lang="en-GB" dirty="0" smtClean="0"/>
              <a:t>momenta </a:t>
            </a:r>
            <a:r>
              <a:rPr lang="en-GB" dirty="0"/>
              <a:t>(e.g., no Landau pole</a:t>
            </a:r>
            <a:r>
              <a:rPr lang="en-GB" dirty="0" smtClean="0"/>
              <a:t>)</a:t>
            </a:r>
            <a:endParaRPr lang="en-GB"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32</a:t>
            </a:fld>
            <a:endParaRPr lang="en-US"/>
          </a:p>
        </p:txBody>
      </p:sp>
      <p:sp>
        <p:nvSpPr>
          <p:cNvPr id="7" name="TextBox 6"/>
          <p:cNvSpPr txBox="1"/>
          <p:nvPr/>
        </p:nvSpPr>
        <p:spPr>
          <a:xfrm rot="21105361">
            <a:off x="1553061" y="2371423"/>
            <a:ext cx="6359027" cy="2554545"/>
          </a:xfrm>
          <a:prstGeom prst="rect">
            <a:avLst/>
          </a:prstGeom>
          <a:solidFill>
            <a:srgbClr val="FFFF00"/>
          </a:solidFill>
          <a:ln>
            <a:solidFill>
              <a:srgbClr val="003300"/>
            </a:solidFill>
          </a:ln>
        </p:spPr>
        <p:txBody>
          <a:bodyPr wrap="square" rtlCol="0">
            <a:spAutoFit/>
            <a:scene3d>
              <a:camera prst="orthographicFront"/>
              <a:lightRig rig="threePt" dir="t"/>
            </a:scene3d>
            <a:sp3d extrusionH="57150">
              <a:bevelT w="57150" h="38100" prst="artDeco"/>
            </a:sp3d>
          </a:bodyPr>
          <a:lstStyle/>
          <a:p>
            <a:r>
              <a:rPr lang="en-GB" sz="4000" dirty="0">
                <a:solidFill>
                  <a:srgbClr val="C00000"/>
                </a:solidFill>
                <a:effectLst>
                  <a:reflection blurRad="6350" stA="55000" endA="300" endPos="45500" dir="5400000" sy="-100000" algn="bl" rotWithShape="0"/>
                </a:effectLst>
              </a:rPr>
              <a:t>If all this is true, </a:t>
            </a:r>
            <a:endParaRPr lang="en-GB" sz="4000" dirty="0" smtClean="0">
              <a:solidFill>
                <a:srgbClr val="C00000"/>
              </a:solidFill>
              <a:effectLst>
                <a:reflection blurRad="6350" stA="55000" endA="300" endPos="45500" dir="5400000" sy="-100000" algn="bl" rotWithShape="0"/>
              </a:effectLst>
            </a:endParaRPr>
          </a:p>
          <a:p>
            <a:r>
              <a:rPr lang="en-GB" sz="4000" dirty="0" smtClean="0">
                <a:solidFill>
                  <a:srgbClr val="C00000"/>
                </a:solidFill>
                <a:effectLst>
                  <a:reflection blurRad="6350" stA="55000" endA="300" endPos="45500" dir="5400000" sy="-100000" algn="bl" rotWithShape="0"/>
                </a:effectLst>
              </a:rPr>
              <a:t>then </a:t>
            </a:r>
            <a:r>
              <a:rPr lang="en-GB" sz="4000" dirty="0">
                <a:solidFill>
                  <a:srgbClr val="C00000"/>
                </a:solidFill>
                <a:effectLst>
                  <a:reflection blurRad="6350" stA="55000" endA="300" endPos="45500" dir="5400000" sy="-100000" algn="bl" rotWithShape="0"/>
                </a:effectLst>
              </a:rPr>
              <a:t>QCD can </a:t>
            </a:r>
            <a:r>
              <a:rPr lang="en-GB" sz="4000" dirty="0" smtClean="0">
                <a:solidFill>
                  <a:srgbClr val="C00000"/>
                </a:solidFill>
                <a:effectLst>
                  <a:reflection blurRad="6350" stA="55000" endA="300" endPos="45500" dir="5400000" sy="-100000" algn="bl" rotWithShape="0"/>
                </a:effectLst>
              </a:rPr>
              <a:t>serve </a:t>
            </a:r>
            <a:r>
              <a:rPr lang="en-GB" sz="4000" dirty="0">
                <a:solidFill>
                  <a:srgbClr val="C00000"/>
                </a:solidFill>
                <a:effectLst>
                  <a:reflection blurRad="6350" stA="55000" endA="300" endPos="45500" dir="5400000" sy="-100000" algn="bl" rotWithShape="0"/>
                </a:effectLst>
              </a:rPr>
              <a:t>as a basis </a:t>
            </a:r>
            <a:endParaRPr lang="en-GB" sz="4000" dirty="0" smtClean="0">
              <a:solidFill>
                <a:srgbClr val="C00000"/>
              </a:solidFill>
              <a:effectLst>
                <a:reflection blurRad="6350" stA="55000" endA="300" endPos="45500" dir="5400000" sy="-100000" algn="bl" rotWithShape="0"/>
              </a:effectLst>
            </a:endParaRPr>
          </a:p>
          <a:p>
            <a:r>
              <a:rPr lang="en-GB" sz="4000" dirty="0" smtClean="0">
                <a:solidFill>
                  <a:srgbClr val="C00000"/>
                </a:solidFill>
                <a:effectLst>
                  <a:reflection blurRad="6350" stA="55000" endA="300" endPos="45500" dir="5400000" sy="-100000" algn="bl" rotWithShape="0"/>
                </a:effectLst>
              </a:rPr>
              <a:t>for </a:t>
            </a:r>
            <a:r>
              <a:rPr lang="en-GB" sz="4000" dirty="0">
                <a:solidFill>
                  <a:srgbClr val="C00000"/>
                </a:solidFill>
                <a:effectLst>
                  <a:reflection blurRad="6350" stA="55000" endA="300" endPos="45500" dir="5400000" sy="-100000" algn="bl" rotWithShape="0"/>
                </a:effectLst>
              </a:rPr>
              <a:t>theories that take physics </a:t>
            </a:r>
            <a:endParaRPr lang="en-GB" sz="4000" dirty="0" smtClean="0">
              <a:solidFill>
                <a:srgbClr val="C00000"/>
              </a:solidFill>
              <a:effectLst>
                <a:reflection blurRad="6350" stA="55000" endA="300" endPos="45500" dir="5400000" sy="-100000" algn="bl" rotWithShape="0"/>
              </a:effectLst>
            </a:endParaRPr>
          </a:p>
          <a:p>
            <a:r>
              <a:rPr lang="en-GB" sz="4000" dirty="0" smtClean="0">
                <a:solidFill>
                  <a:srgbClr val="C00000"/>
                </a:solidFill>
                <a:effectLst>
                  <a:reflection blurRad="6350" stA="55000" endA="300" endPos="45500" dir="5400000" sy="-100000" algn="bl" rotWithShape="0"/>
                </a:effectLst>
              </a:rPr>
              <a:t>beyond </a:t>
            </a:r>
            <a:r>
              <a:rPr lang="en-GB" sz="4000" dirty="0">
                <a:solidFill>
                  <a:srgbClr val="C00000"/>
                </a:solidFill>
                <a:effectLst>
                  <a:reflection blurRad="6350" stA="55000" endA="300" endPos="45500" dir="5400000" sy="-100000" algn="bl" rotWithShape="0"/>
                </a:effectLst>
              </a:rPr>
              <a:t>the Standard </a:t>
            </a:r>
            <a:r>
              <a:rPr lang="en-GB" sz="4000" dirty="0" smtClean="0">
                <a:solidFill>
                  <a:srgbClr val="C00000"/>
                </a:solidFill>
                <a:effectLst>
                  <a:reflection blurRad="6350" stA="55000" endA="300" endPos="45500" dir="5400000" sy="-100000" algn="bl" rotWithShape="0"/>
                </a:effectLst>
              </a:rPr>
              <a:t>Model</a:t>
            </a:r>
            <a:endParaRPr lang="en-GB" sz="4000" dirty="0">
              <a:solidFill>
                <a:srgbClr val="C00000"/>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344313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33925"/>
            <a:ext cx="9144000" cy="1362075"/>
          </a:xfrm>
        </p:spPr>
        <p:txBody>
          <a:bodyPr/>
          <a:lstStyle/>
          <a:p>
            <a:pPr algn="ctr"/>
            <a:r>
              <a:rPr lang="en-US" sz="7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Quark Gap Equation</a:t>
            </a:r>
            <a:endParaRPr lang="en-US" sz="7400" dirty="0"/>
          </a:p>
        </p:txBody>
      </p:sp>
      <p:sp>
        <p:nvSpPr>
          <p:cNvPr id="3" name="Text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a:p>
        </p:txBody>
      </p:sp>
      <p:sp>
        <p:nvSpPr>
          <p:cNvPr id="6" name="Slide Number Placeholder 5"/>
          <p:cNvSpPr>
            <a:spLocks noGrp="1"/>
          </p:cNvSpPr>
          <p:nvPr>
            <p:ph type="sldNum" sz="quarter" idx="12"/>
          </p:nvPr>
        </p:nvSpPr>
        <p:spPr/>
        <p:txBody>
          <a:bodyPr/>
          <a:lstStyle/>
          <a:p>
            <a:fld id="{87034D8C-3CB4-402A-BC46-2AB14C0FE90A}" type="slidenum">
              <a:rPr lang="en-US" smtClean="0"/>
              <a:pPr/>
              <a:t>33</a:t>
            </a:fld>
            <a:endParaRPr lang="en-US"/>
          </a:p>
        </p:txBody>
      </p:sp>
      <p:pic>
        <p:nvPicPr>
          <p:cNvPr id="7" name="Picture 6" descr="pride-and-prejudice.jpg"/>
          <p:cNvPicPr>
            <a:picLocks noChangeAspect="1"/>
          </p:cNvPicPr>
          <p:nvPr/>
        </p:nvPicPr>
        <p:blipFill>
          <a:blip r:embed="rId2" cstate="print"/>
          <a:stretch>
            <a:fillRect/>
          </a:stretch>
        </p:blipFill>
        <p:spPr>
          <a:xfrm>
            <a:off x="477603" y="1066800"/>
            <a:ext cx="8132997" cy="3276600"/>
          </a:xfrm>
          <a:prstGeom prst="rect">
            <a:avLst/>
          </a:prstGeom>
        </p:spPr>
      </p:pic>
      <p:pic>
        <p:nvPicPr>
          <p:cNvPr id="8" name="Picture 7" descr="Sp.jpg"/>
          <p:cNvPicPr>
            <a:picLocks noChangeAspect="1"/>
          </p:cNvPicPr>
          <p:nvPr/>
        </p:nvPicPr>
        <p:blipFill>
          <a:blip r:embed="rId3" cstate="print"/>
          <a:stretch>
            <a:fillRect/>
          </a:stretch>
        </p:blipFill>
        <p:spPr>
          <a:xfrm>
            <a:off x="5281" y="0"/>
            <a:ext cx="3728519" cy="1066800"/>
          </a:xfrm>
          <a:prstGeom prst="rect">
            <a:avLst/>
          </a:prstGeom>
        </p:spPr>
      </p:pic>
      <p:sp>
        <p:nvSpPr>
          <p:cNvPr id="9" name="Date Placeholder 3"/>
          <p:cNvSpPr>
            <a:spLocks noGrp="1"/>
          </p:cNvSpPr>
          <p:nvPr>
            <p:ph type="dt" sz="half" idx="10"/>
          </p:nvPr>
        </p:nvSpPr>
        <p:spPr>
          <a:xfrm>
            <a:off x="6349207" y="6485731"/>
            <a:ext cx="2743200" cy="381000"/>
          </a:xfrm>
        </p:spPr>
        <p:txBody>
          <a:bodyPr/>
          <a:lstStyle/>
          <a:p>
            <a:r>
              <a:rPr lang="en-US" dirty="0" smtClean="0"/>
              <a:t>24-29 July 2017, U. Nanjing: 9th Workshop </a:t>
            </a:r>
            <a:endParaRPr lang="en-US" dirty="0" smtClean="0"/>
          </a:p>
          <a:p>
            <a:r>
              <a:rPr lang="en-US" dirty="0" smtClean="0"/>
              <a:t>on </a:t>
            </a:r>
            <a:r>
              <a:rPr lang="en-US" dirty="0" smtClean="0"/>
              <a:t>Hadron physics in China </a:t>
            </a:r>
            <a:r>
              <a:rPr lang="en-US" dirty="0" smtClean="0"/>
              <a:t>                              (</a:t>
            </a:r>
            <a:r>
              <a:rPr lang="en-US" dirty="0" smtClean="0"/>
              <a:t>76p)</a:t>
            </a:r>
            <a:endParaRPr lang="en-US" dirty="0"/>
          </a:p>
        </p:txBody>
      </p:sp>
    </p:spTree>
    <p:extLst>
      <p:ext uri="{BB962C8B-B14F-4D97-AF65-F5344CB8AC3E}">
        <p14:creationId xmlns:p14="http://schemas.microsoft.com/office/powerpoint/2010/main" val="1982642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nHadronLF.jpg"/>
          <p:cNvPicPr>
            <a:picLocks noChangeAspect="1"/>
          </p:cNvPicPr>
          <p:nvPr/>
        </p:nvPicPr>
        <p:blipFill>
          <a:blip r:embed="rId3" cstate="print"/>
          <a:stretch>
            <a:fillRect/>
          </a:stretch>
        </p:blipFill>
        <p:spPr>
          <a:xfrm>
            <a:off x="5029200" y="3360433"/>
            <a:ext cx="4114801" cy="3192767"/>
          </a:xfrm>
          <a:prstGeom prst="rect">
            <a:avLst/>
          </a:prstGeom>
        </p:spPr>
      </p:pic>
      <p:sp>
        <p:nvSpPr>
          <p:cNvPr id="2" name="Title 1"/>
          <p:cNvSpPr>
            <a:spLocks noGrp="1"/>
          </p:cNvSpPr>
          <p:nvPr>
            <p:ph type="title"/>
          </p:nvPr>
        </p:nvSpPr>
        <p:spPr/>
        <p:txBody>
          <a:bodyPr/>
          <a:lstStyle/>
          <a:p>
            <a:pPr algn="r"/>
            <a:r>
              <a:rPr lang="en-GB" sz="4000" i="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DCSB</a:t>
            </a:r>
            <a:endParaRPr lang="en-GB" sz="4000"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Content Placeholder 2"/>
          <p:cNvSpPr>
            <a:spLocks noGrp="1"/>
          </p:cNvSpPr>
          <p:nvPr>
            <p:ph idx="1"/>
          </p:nvPr>
        </p:nvSpPr>
        <p:spPr>
          <a:xfrm>
            <a:off x="304800" y="533400"/>
            <a:ext cx="8458200" cy="5334000"/>
          </a:xfrm>
        </p:spPr>
        <p:txBody>
          <a:bodyPr/>
          <a:lstStyle/>
          <a:p>
            <a:r>
              <a:rPr lang="en-AU" sz="2400" dirty="0"/>
              <a:t>Dynamical chiral symmetry breaking (DCSB) is </a:t>
            </a:r>
            <a:endParaRPr lang="en-AU" sz="2400" dirty="0" smtClean="0"/>
          </a:p>
          <a:p>
            <a:pPr marL="0" indent="0">
              <a:spcBef>
                <a:spcPts val="0"/>
              </a:spcBef>
              <a:buNone/>
            </a:pPr>
            <a:r>
              <a:rPr lang="en-AU" sz="2400" dirty="0" smtClean="0"/>
              <a:t>     a key emergent phenomenon in QCD</a:t>
            </a:r>
          </a:p>
          <a:p>
            <a:r>
              <a:rPr lang="en-AU" sz="2400" dirty="0" smtClean="0"/>
              <a:t>Expressed in hadron wave functions not in vacuum condensates</a:t>
            </a:r>
          </a:p>
          <a:p>
            <a:r>
              <a:rPr lang="en-AU" sz="2400" dirty="0" smtClean="0"/>
              <a:t>Contemporary </a:t>
            </a:r>
            <a:r>
              <a:rPr lang="en-AU" sz="2400" dirty="0"/>
              <a:t>theory </a:t>
            </a:r>
            <a:r>
              <a:rPr lang="en-AU" sz="2400" dirty="0" smtClean="0"/>
              <a:t>indicates that DCSB </a:t>
            </a:r>
            <a:r>
              <a:rPr lang="en-AU" sz="2400" dirty="0"/>
              <a:t>is responsible for more than </a:t>
            </a:r>
            <a:r>
              <a:rPr lang="en-AU" sz="2400" dirty="0" smtClean="0"/>
              <a:t>98% </a:t>
            </a:r>
            <a:r>
              <a:rPr lang="en-AU" sz="2400" dirty="0"/>
              <a:t>of the visible mass in the </a:t>
            </a:r>
            <a:r>
              <a:rPr lang="en-AU" sz="2400" dirty="0" smtClean="0"/>
              <a:t>Universe; </a:t>
            </a:r>
            <a:r>
              <a:rPr lang="en-AU" sz="2400" dirty="0"/>
              <a:t>namely, given that classical massless-QCD is a </a:t>
            </a:r>
            <a:r>
              <a:rPr lang="en-AU" sz="2400" dirty="0" err="1"/>
              <a:t>conformally</a:t>
            </a:r>
            <a:r>
              <a:rPr lang="en-AU" sz="2400" dirty="0"/>
              <a:t> invariant theory, then DCSB is the origin </a:t>
            </a:r>
            <a:r>
              <a:rPr lang="en-AU" sz="2400" dirty="0" smtClean="0"/>
              <a:t>of </a:t>
            </a:r>
            <a:r>
              <a:rPr lang="en-AU" sz="2400" i="1" dirty="0" smtClean="0"/>
              <a:t>mass </a:t>
            </a:r>
            <a:r>
              <a:rPr lang="en-AU" sz="2400" i="1" dirty="0"/>
              <a:t>from </a:t>
            </a:r>
            <a:r>
              <a:rPr lang="en-AU" sz="2400" i="1" dirty="0" smtClean="0"/>
              <a:t>nothing</a:t>
            </a:r>
            <a:r>
              <a:rPr lang="en-AU" sz="2400" dirty="0" smtClean="0"/>
              <a:t>.  </a:t>
            </a:r>
          </a:p>
          <a:p>
            <a:r>
              <a:rPr lang="en-US" sz="2400" b="1" i="1" dirty="0">
                <a:solidFill>
                  <a:srgbClr val="6600CC"/>
                </a:solidFill>
              </a:rPr>
              <a:t>Dynamical</a:t>
            </a:r>
            <a:r>
              <a:rPr lang="en-US" sz="2400" dirty="0"/>
              <a:t>, not spontaneous</a:t>
            </a:r>
          </a:p>
          <a:p>
            <a:pPr lvl="1"/>
            <a:r>
              <a:rPr lang="en-US" sz="2400" dirty="0"/>
              <a:t>Add nothing to </a:t>
            </a:r>
            <a:r>
              <a:rPr lang="en-US" sz="2400" i="1" dirty="0">
                <a:solidFill>
                  <a:srgbClr val="FF0000"/>
                </a:solidFill>
              </a:rPr>
              <a:t>Q</a:t>
            </a:r>
            <a:r>
              <a:rPr lang="en-US" sz="2400" i="1" dirty="0">
                <a:solidFill>
                  <a:srgbClr val="008000"/>
                </a:solidFill>
              </a:rPr>
              <a:t>C</a:t>
            </a:r>
            <a:r>
              <a:rPr lang="en-US" sz="2400" i="1" dirty="0"/>
              <a:t>D , </a:t>
            </a:r>
          </a:p>
          <a:p>
            <a:pPr lvl="1">
              <a:buNone/>
            </a:pPr>
            <a:r>
              <a:rPr lang="en-US" sz="2400" i="1" dirty="0"/>
              <a:t>	No Higgs field, nothing! </a:t>
            </a:r>
          </a:p>
          <a:p>
            <a:pPr lvl="1">
              <a:spcBef>
                <a:spcPts val="0"/>
              </a:spcBef>
              <a:buNone/>
            </a:pPr>
            <a:r>
              <a:rPr lang="en-US" sz="2400" i="1" dirty="0"/>
              <a:t>	</a:t>
            </a:r>
            <a:r>
              <a:rPr lang="en-US" sz="2400" dirty="0"/>
              <a:t>Effect achieved purely </a:t>
            </a:r>
            <a:endParaRPr lang="en-US" sz="2400" dirty="0" smtClean="0"/>
          </a:p>
          <a:p>
            <a:pPr lvl="1">
              <a:spcBef>
                <a:spcPts val="0"/>
              </a:spcBef>
              <a:buNone/>
            </a:pPr>
            <a:r>
              <a:rPr lang="en-US" sz="2400" dirty="0"/>
              <a:t>	</a:t>
            </a:r>
            <a:r>
              <a:rPr lang="en-US" sz="2400" dirty="0" smtClean="0"/>
              <a:t>through </a:t>
            </a:r>
            <a:r>
              <a:rPr lang="en-US" sz="2400" dirty="0" err="1" smtClean="0"/>
              <a:t>quark+gluon</a:t>
            </a:r>
            <a:r>
              <a:rPr lang="en-US" sz="2400" dirty="0" smtClean="0"/>
              <a:t> </a:t>
            </a:r>
          </a:p>
          <a:p>
            <a:pPr lvl="1">
              <a:spcBef>
                <a:spcPts val="0"/>
              </a:spcBef>
              <a:buNone/>
            </a:pPr>
            <a:r>
              <a:rPr lang="en-US" sz="2400" dirty="0"/>
              <a:t>	</a:t>
            </a:r>
            <a:r>
              <a:rPr lang="en-US" sz="2400" dirty="0" smtClean="0"/>
              <a:t>dynamics.</a:t>
            </a:r>
          </a:p>
          <a:p>
            <a:pPr lvl="1">
              <a:spcBef>
                <a:spcPts val="0"/>
              </a:spcBef>
              <a:buFont typeface="Wingdings" panose="05000000000000000000" pitchFamily="2" charset="2"/>
              <a:buChar char="ü"/>
            </a:pPr>
            <a:r>
              <a:rPr lang="en-US" sz="2400" b="1" i="1" dirty="0" smtClean="0">
                <a:solidFill>
                  <a:srgbClr val="003300"/>
                </a:solidFill>
              </a:rPr>
              <a:t>Trace anomaly: massless quarks </a:t>
            </a:r>
          </a:p>
          <a:p>
            <a:pPr marL="457200" lvl="1" indent="0">
              <a:spcBef>
                <a:spcPts val="0"/>
              </a:spcBef>
              <a:buNone/>
            </a:pPr>
            <a:r>
              <a:rPr lang="en-US" sz="2400" b="1" i="1" dirty="0" smtClean="0">
                <a:solidFill>
                  <a:srgbClr val="003300"/>
                </a:solidFill>
              </a:rPr>
              <a:t>     become massive</a:t>
            </a:r>
            <a:endParaRPr lang="en-US" sz="2400" b="1" i="1" dirty="0">
              <a:solidFill>
                <a:srgbClr val="003300"/>
              </a:solidFill>
            </a:endParaRPr>
          </a:p>
          <a:p>
            <a:endParaRPr lang="en-AU" sz="2400" dirty="0" smtClean="0"/>
          </a:p>
        </p:txBody>
      </p:sp>
      <p:sp>
        <p:nvSpPr>
          <p:cNvPr id="4" name="Date Placeholder 3"/>
          <p:cNvSpPr>
            <a:spLocks noGrp="1"/>
          </p:cNvSpPr>
          <p:nvPr>
            <p:ph type="dt" sz="half" idx="10"/>
          </p:nvPr>
        </p:nvSpPr>
        <p:spPr>
          <a:xfrm>
            <a:off x="5029200" y="6638131"/>
            <a:ext cx="4343400" cy="304800"/>
          </a:xfrm>
        </p:spPr>
        <p:txBody>
          <a:bodyPr/>
          <a:lstStyle/>
          <a:p>
            <a:r>
              <a:rPr lang="en-US" dirty="0"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i="0"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34</a:t>
            </a:fld>
            <a:endParaRPr lang="en-US"/>
          </a:p>
        </p:txBody>
      </p:sp>
      <p:sp>
        <p:nvSpPr>
          <p:cNvPr id="9" name="TextBox 8"/>
          <p:cNvSpPr txBox="1"/>
          <p:nvPr/>
        </p:nvSpPr>
        <p:spPr>
          <a:xfrm>
            <a:off x="3886200" y="6258580"/>
            <a:ext cx="3200400" cy="523220"/>
          </a:xfrm>
          <a:prstGeom prst="rect">
            <a:avLst/>
          </a:prstGeom>
          <a:noFill/>
        </p:spPr>
        <p:txBody>
          <a:bodyPr wrap="square" rtlCol="0">
            <a:spAutoFit/>
          </a:bodyPr>
          <a:lstStyle/>
          <a:p>
            <a:r>
              <a:rPr lang="en-GB" sz="1400" i="1" dirty="0" smtClean="0">
                <a:solidFill>
                  <a:srgbClr val="008000"/>
                </a:solidFill>
              </a:rPr>
              <a:t>Combining DSE, </a:t>
            </a:r>
            <a:r>
              <a:rPr lang="en-GB" sz="1400" i="1" dirty="0" err="1" smtClean="0">
                <a:solidFill>
                  <a:srgbClr val="008000"/>
                </a:solidFill>
              </a:rPr>
              <a:t>lQCD</a:t>
            </a:r>
            <a:r>
              <a:rPr lang="en-GB" sz="1400" i="1" dirty="0" smtClean="0">
                <a:solidFill>
                  <a:srgbClr val="008000"/>
                </a:solidFill>
              </a:rPr>
              <a:t> and </a:t>
            </a:r>
            <a:r>
              <a:rPr lang="en-GB" sz="1400" i="1" dirty="0" err="1" smtClean="0">
                <a:solidFill>
                  <a:srgbClr val="008000"/>
                </a:solidFill>
              </a:rPr>
              <a:t>pQCD</a:t>
            </a:r>
            <a:r>
              <a:rPr lang="en-GB" sz="1400" i="1" dirty="0" smtClean="0">
                <a:solidFill>
                  <a:srgbClr val="008000"/>
                </a:solidFill>
              </a:rPr>
              <a:t> analyses of QCD’s gauge and matter sectors</a:t>
            </a:r>
            <a:endParaRPr lang="en-GB" sz="1400" i="1" dirty="0">
              <a:solidFill>
                <a:srgbClr val="008000"/>
              </a:solidFill>
            </a:endParaRPr>
          </a:p>
        </p:txBody>
      </p:sp>
    </p:spTree>
    <p:extLst>
      <p:ext uri="{BB962C8B-B14F-4D97-AF65-F5344CB8AC3E}">
        <p14:creationId xmlns:p14="http://schemas.microsoft.com/office/powerpoint/2010/main" val="4137828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llenniumPrize.gif"/>
          <p:cNvPicPr>
            <a:picLocks noChangeAspect="1"/>
          </p:cNvPicPr>
          <p:nvPr/>
        </p:nvPicPr>
        <p:blipFill>
          <a:blip r:embed="rId2" cstate="print"/>
          <a:stretch>
            <a:fillRect/>
          </a:stretch>
        </p:blipFill>
        <p:spPr>
          <a:xfrm>
            <a:off x="2555734" y="304800"/>
            <a:ext cx="4230651" cy="45720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609600" y="4733925"/>
            <a:ext cx="7772400" cy="1362075"/>
          </a:xfrm>
        </p:spPr>
        <p:txBody>
          <a:bodyPr/>
          <a:lstStyle/>
          <a:p>
            <a:pPr lvl="0" algn="ctr"/>
            <a:r>
              <a:rPr lang="en-US" sz="8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Enigma of Mass</a:t>
            </a:r>
            <a:endParaRPr lang="en-US" sz="6600" dirty="0"/>
          </a:p>
        </p:txBody>
      </p:sp>
      <p:sp>
        <p:nvSpPr>
          <p:cNvPr id="5" name="Footer Placeholder 4"/>
          <p:cNvSpPr>
            <a:spLocks noGrp="1"/>
          </p:cNvSpPr>
          <p:nvPr>
            <p:ph type="ftr" sz="quarter" idx="11"/>
          </p:nvPr>
        </p:nvSpPr>
        <p:spPr/>
        <p:txBody>
          <a:bodyPr/>
          <a:lstStyle/>
          <a:p>
            <a:r>
              <a:rPr lang="en-AU" smtClean="0">
                <a:solidFill>
                  <a:schemeClr val="accent1">
                    <a:lumMod val="50000"/>
                  </a:schemeClr>
                </a:solidFill>
              </a:rPr>
              <a:t>Craig Roberts. Strong QCD: Atlas for the Standard Model</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35</a:t>
            </a:fld>
            <a:endParaRPr lang="en-US"/>
          </a:p>
        </p:txBody>
      </p:sp>
      <p:sp>
        <p:nvSpPr>
          <p:cNvPr id="8" name="Text Placeholder 7"/>
          <p:cNvSpPr>
            <a:spLocks noGrp="1"/>
          </p:cNvSpPr>
          <p:nvPr>
            <p:ph type="body" idx="1"/>
          </p:nvPr>
        </p:nvSpPr>
        <p:spPr/>
        <p:txBody>
          <a:bodyPr/>
          <a:lstStyle/>
          <a:p>
            <a:endParaRPr lang="en-US" dirty="0"/>
          </a:p>
        </p:txBody>
      </p:sp>
      <p:sp>
        <p:nvSpPr>
          <p:cNvPr id="10" name="Title 1"/>
          <p:cNvSpPr txBox="1">
            <a:spLocks/>
          </p:cNvSpPr>
          <p:nvPr/>
        </p:nvSpPr>
        <p:spPr bwMode="auto">
          <a:xfrm>
            <a:off x="685800" y="4810125"/>
            <a:ext cx="7772400"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800" b="1" i="0" u="none" strike="noStrike" kern="0" cap="none" spc="0" normalizeH="0" baseline="0" noProof="0" dirty="0">
              <a:ln>
                <a:noFill/>
              </a:ln>
              <a:solidFill>
                <a:schemeClr val="tx2"/>
              </a:solidFill>
              <a:effectLst/>
              <a:uLnTx/>
              <a:uFillTx/>
              <a:latin typeface="+mj-lt"/>
              <a:ea typeface="+mj-ea"/>
              <a:cs typeface="+mj-cs"/>
            </a:endParaRPr>
          </a:p>
        </p:txBody>
      </p:sp>
      <p:sp>
        <p:nvSpPr>
          <p:cNvPr id="9" name="Date Placeholder 3"/>
          <p:cNvSpPr>
            <a:spLocks noGrp="1"/>
          </p:cNvSpPr>
          <p:nvPr>
            <p:ph type="dt" sz="half" idx="10"/>
          </p:nvPr>
        </p:nvSpPr>
        <p:spPr>
          <a:xfrm>
            <a:off x="6349207" y="6485731"/>
            <a:ext cx="2743200" cy="381000"/>
          </a:xfrm>
        </p:spPr>
        <p:txBody>
          <a:bodyPr/>
          <a:lstStyle/>
          <a:p>
            <a:r>
              <a:rPr lang="en-US" dirty="0" smtClean="0"/>
              <a:t>24-29 July 2017, U. Nanjing: 9th Workshop </a:t>
            </a:r>
            <a:endParaRPr lang="en-US" dirty="0" smtClean="0"/>
          </a:p>
          <a:p>
            <a:r>
              <a:rPr lang="en-US" dirty="0" smtClean="0"/>
              <a:t>on </a:t>
            </a:r>
            <a:r>
              <a:rPr lang="en-US" dirty="0" smtClean="0"/>
              <a:t>Hadron physics in China </a:t>
            </a:r>
            <a:r>
              <a:rPr lang="en-US" dirty="0" smtClean="0"/>
              <a:t>                              (</a:t>
            </a:r>
            <a:r>
              <a:rPr lang="en-US" dirty="0" smtClean="0"/>
              <a:t>76p)</a:t>
            </a:r>
            <a:endParaRPr lang="en-US" dirty="0"/>
          </a:p>
        </p:txBody>
      </p:sp>
    </p:spTree>
    <p:extLst>
      <p:ext uri="{BB962C8B-B14F-4D97-AF65-F5344CB8AC3E}">
        <p14:creationId xmlns:p14="http://schemas.microsoft.com/office/powerpoint/2010/main" val="2334167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51"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70" decel="100000"/>
                                        <p:tgtEl>
                                          <p:spTgt spid="10"/>
                                        </p:tgtEl>
                                      </p:cBhvr>
                                    </p:animEffect>
                                    <p:animScale>
                                      <p:cBhvr>
                                        <p:cTn id="17" dur="770" decel="100000"/>
                                        <p:tgtEl>
                                          <p:spTgt spid="10"/>
                                        </p:tgtEl>
                                      </p:cBhvr>
                                      <p:from x="10000" y="10000"/>
                                      <p:to x="200000" y="450000"/>
                                    </p:animScale>
                                    <p:animScale>
                                      <p:cBhvr>
                                        <p:cTn id="18" dur="1230" accel="100000" fill="hold">
                                          <p:stCondLst>
                                            <p:cond delay="770"/>
                                          </p:stCondLst>
                                        </p:cTn>
                                        <p:tgtEl>
                                          <p:spTgt spid="10"/>
                                        </p:tgtEl>
                                      </p:cBhvr>
                                      <p:from x="200000" y="450000"/>
                                      <p:to x="100000" y="100000"/>
                                    </p:animScale>
                                    <p:set>
                                      <p:cBhvr>
                                        <p:cTn id="19" dur="770" fill="hold"/>
                                        <p:tgtEl>
                                          <p:spTgt spid="10"/>
                                        </p:tgtEl>
                                        <p:attrNameLst>
                                          <p:attrName>ppt_x</p:attrName>
                                        </p:attrNameLst>
                                      </p:cBhvr>
                                      <p:to>
                                        <p:strVal val="(0.5)"/>
                                      </p:to>
                                    </p:set>
                                    <p:anim from="(0.5)" to="(#ppt_x)" calcmode="lin" valueType="num">
                                      <p:cBhvr>
                                        <p:cTn id="20" dur="1230" accel="100000" fill="hold">
                                          <p:stCondLst>
                                            <p:cond delay="770"/>
                                          </p:stCondLst>
                                        </p:cTn>
                                        <p:tgtEl>
                                          <p:spTgt spid="10"/>
                                        </p:tgtEl>
                                        <p:attrNameLst>
                                          <p:attrName>ppt_x</p:attrName>
                                        </p:attrNameLst>
                                      </p:cBhvr>
                                    </p:anim>
                                    <p:set>
                                      <p:cBhvr>
                                        <p:cTn id="21" dur="770" fill="hold"/>
                                        <p:tgtEl>
                                          <p:spTgt spid="10"/>
                                        </p:tgtEl>
                                        <p:attrNameLst>
                                          <p:attrName>ppt_y</p:attrName>
                                        </p:attrNameLst>
                                      </p:cBhvr>
                                      <p:to>
                                        <p:strVal val="(#ppt_y+0.4)"/>
                                      </p:to>
                                    </p:set>
                                    <p:anim from="(#ppt_y+0.4)" to="(#ppt_y)" calcmode="lin" valueType="num">
                                      <p:cBhvr>
                                        <p:cTn id="22"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Tpion.jpg"/>
          <p:cNvPicPr>
            <a:picLocks noChangeAspect="1"/>
          </p:cNvPicPr>
          <p:nvPr/>
        </p:nvPicPr>
        <p:blipFill>
          <a:blip r:embed="rId3" cstate="print"/>
          <a:stretch>
            <a:fillRect/>
          </a:stretch>
        </p:blipFill>
        <p:spPr>
          <a:xfrm>
            <a:off x="3276600" y="4419600"/>
            <a:ext cx="4902200" cy="2054090"/>
          </a:xfrm>
          <a:prstGeom prst="rect">
            <a:avLst/>
          </a:prstGeom>
        </p:spPr>
      </p:pic>
      <p:sp>
        <p:nvSpPr>
          <p:cNvPr id="2" name="Title 1"/>
          <p:cNvSpPr>
            <a:spLocks noGrp="1"/>
          </p:cNvSpPr>
          <p:nvPr>
            <p:ph type="title"/>
          </p:nvPr>
        </p:nvSpPr>
        <p:spPr/>
        <p:txBody>
          <a:bodyPr/>
          <a:lstStyle/>
          <a:p>
            <a:pPr algn="r"/>
            <a:r>
              <a:rPr lang="en-US" sz="3200" dirty="0" err="1" smtClean="0"/>
              <a:t>Pion’s</a:t>
            </a:r>
            <a:r>
              <a:rPr lang="en-US" sz="3200" dirty="0" smtClean="0"/>
              <a:t> Goldberger</a:t>
            </a:r>
            <a:br>
              <a:rPr lang="en-US" sz="3200" dirty="0" smtClean="0"/>
            </a:br>
            <a:r>
              <a:rPr lang="en-US" sz="3200" dirty="0" smtClean="0"/>
              <a:t>-</a:t>
            </a:r>
            <a:r>
              <a:rPr lang="en-US" sz="3200" dirty="0" err="1" smtClean="0"/>
              <a:t>Treiman</a:t>
            </a:r>
            <a:r>
              <a:rPr lang="en-US" sz="3200" dirty="0" smtClean="0"/>
              <a:t> relation</a:t>
            </a:r>
            <a:endParaRPr lang="en-US" sz="3200" dirty="0"/>
          </a:p>
        </p:txBody>
      </p:sp>
      <p:sp>
        <p:nvSpPr>
          <p:cNvPr id="4" name="Footer Placeholder 3"/>
          <p:cNvSpPr>
            <a:spLocks noGrp="1"/>
          </p:cNvSpPr>
          <p:nvPr>
            <p:ph type="ftr" sz="quarter" idx="11"/>
          </p:nvPr>
        </p:nvSpPr>
        <p:spPr/>
        <p:txBody>
          <a:bodyPr/>
          <a:lstStyle/>
          <a:p>
            <a:r>
              <a:rPr lang="en-AU" smtClean="0">
                <a:solidFill>
                  <a:srgbClr val="404040"/>
                </a:solidFill>
              </a:rPr>
              <a:t>Craig Roberts. Strong QCD: Atlas for the Standard Model</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36</a:t>
            </a:fld>
            <a:endParaRPr lang="en-US">
              <a:solidFill>
                <a:srgbClr val="404040"/>
              </a:solidFill>
            </a:endParaRPr>
          </a:p>
        </p:txBody>
      </p:sp>
      <p:sp>
        <p:nvSpPr>
          <p:cNvPr id="9" name="Content Placeholder 8"/>
          <p:cNvSpPr>
            <a:spLocks noGrp="1"/>
          </p:cNvSpPr>
          <p:nvPr>
            <p:ph idx="1"/>
          </p:nvPr>
        </p:nvSpPr>
        <p:spPr>
          <a:xfrm>
            <a:off x="457200" y="914400"/>
            <a:ext cx="8229600" cy="4525963"/>
          </a:xfrm>
        </p:spPr>
        <p:txBody>
          <a:bodyPr/>
          <a:lstStyle/>
          <a:p>
            <a:pPr>
              <a:buFont typeface="Wingdings" pitchFamily="2" charset="2"/>
              <a:buChar char="Ø"/>
            </a:pPr>
            <a:r>
              <a:rPr lang="en-US" sz="2400" dirty="0" err="1" smtClean="0"/>
              <a:t>Pion’s</a:t>
            </a:r>
            <a:r>
              <a:rPr lang="en-US" sz="2400" dirty="0" smtClean="0"/>
              <a:t> Bethe-</a:t>
            </a:r>
            <a:r>
              <a:rPr lang="en-US" sz="2400" dirty="0" err="1" smtClean="0"/>
              <a:t>Salpeter</a:t>
            </a:r>
            <a:r>
              <a:rPr lang="en-US" sz="2400" dirty="0" smtClean="0"/>
              <a:t> amplitude</a:t>
            </a:r>
          </a:p>
          <a:p>
            <a:pPr>
              <a:buNone/>
            </a:pPr>
            <a:r>
              <a:rPr lang="en-US" sz="2400" dirty="0" smtClean="0"/>
              <a:t>	Solution of the Bethe-</a:t>
            </a:r>
            <a:r>
              <a:rPr lang="en-US" sz="2400" dirty="0" err="1" smtClean="0"/>
              <a:t>Salpeter</a:t>
            </a:r>
            <a:r>
              <a:rPr lang="en-US" sz="2400" dirty="0" smtClean="0"/>
              <a:t> equation</a:t>
            </a:r>
          </a:p>
          <a:p>
            <a:pPr>
              <a:buNone/>
            </a:pPr>
            <a:endParaRPr lang="en-US" sz="2400" dirty="0" smtClean="0"/>
          </a:p>
          <a:p>
            <a:pPr>
              <a:buNone/>
            </a:pPr>
            <a:endParaRPr lang="en-US" sz="2400" dirty="0" smtClean="0"/>
          </a:p>
          <a:p>
            <a:pPr>
              <a:buNone/>
            </a:pPr>
            <a:endParaRPr lang="en-US" sz="2400" dirty="0" smtClean="0"/>
          </a:p>
          <a:p>
            <a:pPr>
              <a:buFont typeface="Wingdings" pitchFamily="2" charset="2"/>
              <a:buChar char="Ø"/>
            </a:pPr>
            <a:r>
              <a:rPr lang="en-US" sz="2400" dirty="0" smtClean="0"/>
              <a:t>Dressed-quark propagator</a:t>
            </a:r>
          </a:p>
          <a:p>
            <a:pPr>
              <a:buFont typeface="Wingdings" pitchFamily="2" charset="2"/>
              <a:buChar char="Ø"/>
            </a:pPr>
            <a:endParaRPr lang="en-US" sz="2400" dirty="0" smtClean="0"/>
          </a:p>
          <a:p>
            <a:pPr>
              <a:buFont typeface="Wingdings" pitchFamily="2" charset="2"/>
              <a:buChar char="Ø"/>
            </a:pPr>
            <a:r>
              <a:rPr lang="en-US" sz="2400" dirty="0" smtClean="0">
                <a:solidFill>
                  <a:schemeClr val="tx1">
                    <a:lumMod val="50000"/>
                  </a:schemeClr>
                </a:solidFill>
              </a:rPr>
              <a:t>Axial-vector</a:t>
            </a:r>
            <a:r>
              <a:rPr lang="en-US" sz="2400" dirty="0" smtClean="0"/>
              <a:t> Ward-Takahashi identity entails</a:t>
            </a:r>
          </a:p>
          <a:p>
            <a:pPr>
              <a:buFont typeface="Wingdings" pitchFamily="2" charset="2"/>
              <a:buChar char="Ø"/>
            </a:pPr>
            <a:endParaRPr lang="en-US" sz="2400" dirty="0" smtClean="0"/>
          </a:p>
          <a:p>
            <a:pPr>
              <a:buFont typeface="Wingdings" pitchFamily="2" charset="2"/>
              <a:buChar char="Ø"/>
            </a:pPr>
            <a:endParaRPr lang="en-US" sz="2400" dirty="0"/>
          </a:p>
        </p:txBody>
      </p:sp>
      <p:pic>
        <p:nvPicPr>
          <p:cNvPr id="10" name="Picture 9" descr="Gammapi.jpg"/>
          <p:cNvPicPr>
            <a:picLocks noChangeAspect="1"/>
          </p:cNvPicPr>
          <p:nvPr/>
        </p:nvPicPr>
        <p:blipFill>
          <a:blip r:embed="rId4" cstate="print"/>
          <a:stretch>
            <a:fillRect/>
          </a:stretch>
        </p:blipFill>
        <p:spPr>
          <a:xfrm>
            <a:off x="838200" y="1828800"/>
            <a:ext cx="6324600" cy="1166294"/>
          </a:xfrm>
          <a:prstGeom prst="rect">
            <a:avLst/>
          </a:prstGeom>
        </p:spPr>
      </p:pic>
      <p:pic>
        <p:nvPicPr>
          <p:cNvPr id="11" name="Picture 10" descr="SpAB.jpg"/>
          <p:cNvPicPr>
            <a:picLocks noChangeAspect="1"/>
          </p:cNvPicPr>
          <p:nvPr/>
        </p:nvPicPr>
        <p:blipFill>
          <a:blip r:embed="rId5" cstate="print"/>
          <a:stretch>
            <a:fillRect/>
          </a:stretch>
        </p:blipFill>
        <p:spPr>
          <a:xfrm>
            <a:off x="4343400" y="2983960"/>
            <a:ext cx="3524250" cy="749840"/>
          </a:xfrm>
          <a:prstGeom prst="rect">
            <a:avLst/>
          </a:prstGeom>
        </p:spPr>
      </p:pic>
      <p:sp>
        <p:nvSpPr>
          <p:cNvPr id="15" name="TextBox 14"/>
          <p:cNvSpPr txBox="1"/>
          <p:nvPr/>
        </p:nvSpPr>
        <p:spPr>
          <a:xfrm>
            <a:off x="457200" y="5083314"/>
            <a:ext cx="1772088" cy="1015663"/>
          </a:xfrm>
          <a:prstGeom prst="rect">
            <a:avLst/>
          </a:prstGeom>
          <a:noFill/>
        </p:spPr>
        <p:txBody>
          <a:bodyPr wrap="none" rtlCol="0">
            <a:spAutoFit/>
          </a:bodyPr>
          <a:lstStyle/>
          <a:p>
            <a:r>
              <a:rPr lang="en-US" sz="2000" b="1" i="1" dirty="0" smtClean="0">
                <a:solidFill>
                  <a:srgbClr val="7030A0"/>
                </a:solidFill>
              </a:rPr>
              <a:t>Owing to DCSB</a:t>
            </a:r>
          </a:p>
          <a:p>
            <a:r>
              <a:rPr lang="en-US" sz="2000" b="1" i="1" dirty="0" smtClean="0">
                <a:solidFill>
                  <a:srgbClr val="7030A0"/>
                </a:solidFill>
              </a:rPr>
              <a:t>&amp; Exact in</a:t>
            </a:r>
          </a:p>
          <a:p>
            <a:r>
              <a:rPr lang="en-US" sz="2000" b="1" i="1" dirty="0" err="1" smtClean="0">
                <a:solidFill>
                  <a:srgbClr val="7030A0"/>
                </a:solidFill>
              </a:rPr>
              <a:t>Chiral</a:t>
            </a:r>
            <a:r>
              <a:rPr lang="en-US" sz="2000" b="1" i="1" dirty="0" smtClean="0">
                <a:solidFill>
                  <a:srgbClr val="7030A0"/>
                </a:solidFill>
              </a:rPr>
              <a:t> QCD</a:t>
            </a:r>
            <a:endParaRPr lang="en-US" sz="2000" b="1" i="1" dirty="0">
              <a:solidFill>
                <a:srgbClr val="7030A0"/>
              </a:solidFill>
            </a:endParaRPr>
          </a:p>
        </p:txBody>
      </p:sp>
      <p:cxnSp>
        <p:nvCxnSpPr>
          <p:cNvPr id="19" name="Straight Arrow Connector 18"/>
          <p:cNvCxnSpPr/>
          <p:nvPr/>
        </p:nvCxnSpPr>
        <p:spPr bwMode="auto">
          <a:xfrm>
            <a:off x="6477000" y="1371600"/>
            <a:ext cx="914400" cy="914400"/>
          </a:xfrm>
          <a:prstGeom prst="straightConnector1">
            <a:avLst/>
          </a:prstGeom>
          <a:noFill/>
          <a:ln w="9525" cap="flat" cmpd="sng" algn="ctr">
            <a:noFill/>
            <a:prstDash val="solid"/>
            <a:round/>
            <a:headEnd type="none" w="med" len="med"/>
            <a:tailEnd type="arrow"/>
          </a:ln>
          <a:effectLst/>
        </p:spPr>
      </p:cxnSp>
      <p:cxnSp>
        <p:nvCxnSpPr>
          <p:cNvPr id="24" name="Straight Arrow Connector 23"/>
          <p:cNvCxnSpPr/>
          <p:nvPr/>
        </p:nvCxnSpPr>
        <p:spPr bwMode="auto">
          <a:xfrm>
            <a:off x="9753600" y="457200"/>
            <a:ext cx="914400" cy="914400"/>
          </a:xfrm>
          <a:prstGeom prst="straightConnector1">
            <a:avLst/>
          </a:prstGeom>
          <a:noFill/>
          <a:ln w="9525" cap="flat" cmpd="sng" algn="ctr">
            <a:noFill/>
            <a:prstDash val="solid"/>
            <a:round/>
            <a:headEnd type="none" w="med" len="med"/>
            <a:tailEnd type="arrow"/>
          </a:ln>
          <a:effectLst/>
        </p:spPr>
      </p:cxnSp>
      <p:sp>
        <p:nvSpPr>
          <p:cNvPr id="26" name="Oval 25"/>
          <p:cNvSpPr/>
          <p:nvPr/>
        </p:nvSpPr>
        <p:spPr bwMode="auto">
          <a:xfrm>
            <a:off x="304800" y="4953000"/>
            <a:ext cx="1981200" cy="1219200"/>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7" name="Left Brace 26"/>
          <p:cNvSpPr/>
          <p:nvPr/>
        </p:nvSpPr>
        <p:spPr bwMode="auto">
          <a:xfrm>
            <a:off x="3124200" y="4572000"/>
            <a:ext cx="198119" cy="1828800"/>
          </a:xfrm>
          <a:prstGeom prst="leftBrac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cxnSp>
        <p:nvCxnSpPr>
          <p:cNvPr id="29" name="Straight Arrow Connector 28"/>
          <p:cNvCxnSpPr/>
          <p:nvPr/>
        </p:nvCxnSpPr>
        <p:spPr bwMode="auto">
          <a:xfrm>
            <a:off x="2286000" y="5486400"/>
            <a:ext cx="838200" cy="1588"/>
          </a:xfrm>
          <a:prstGeom prst="straightConnector1">
            <a:avLst/>
          </a:prstGeom>
          <a:noFill/>
          <a:ln w="28575" cap="flat" cmpd="sng" algn="ctr">
            <a:solidFill>
              <a:srgbClr val="FFC000"/>
            </a:solidFill>
            <a:prstDash val="solid"/>
            <a:round/>
            <a:headEnd type="none" w="med" len="med"/>
            <a:tailEnd type="arrow"/>
          </a:ln>
          <a:effectLst/>
        </p:spPr>
      </p:cxnSp>
      <p:cxnSp>
        <p:nvCxnSpPr>
          <p:cNvPr id="31" name="Straight Arrow Connector 30"/>
          <p:cNvCxnSpPr/>
          <p:nvPr/>
        </p:nvCxnSpPr>
        <p:spPr bwMode="auto">
          <a:xfrm>
            <a:off x="304800" y="4724400"/>
            <a:ext cx="914400" cy="914400"/>
          </a:xfrm>
          <a:prstGeom prst="straightConnector1">
            <a:avLst/>
          </a:prstGeom>
          <a:noFill/>
          <a:ln w="9525" cap="flat" cmpd="sng" algn="ctr">
            <a:noFill/>
            <a:prstDash val="solid"/>
            <a:round/>
            <a:headEnd type="none" w="med" len="med"/>
            <a:tailEnd type="arrow"/>
          </a:ln>
          <a:effectLst/>
        </p:spPr>
      </p:cxnSp>
      <p:sp>
        <p:nvSpPr>
          <p:cNvPr id="30" name="Date Placeholder 29"/>
          <p:cNvSpPr>
            <a:spLocks noGrp="1"/>
          </p:cNvSpPr>
          <p:nvPr>
            <p:ph type="dt" sz="half" idx="10"/>
          </p:nvPr>
        </p:nvSpPr>
        <p:spPr/>
        <p:txBody>
          <a:bodyPr/>
          <a:lstStyle/>
          <a:p>
            <a:r>
              <a:rPr lang="en-US" smtClean="0">
                <a:solidFill>
                  <a:srgbClr val="404040"/>
                </a:solidFill>
              </a:rPr>
              <a:t>24-29 July 2017, U. Nanjing: 9th Workshop on Hadron physics in China (76p)</a:t>
            </a:r>
            <a:endParaRPr lang="en-US">
              <a:solidFill>
                <a:srgbClr val="404040"/>
              </a:solidFill>
            </a:endParaRPr>
          </a:p>
        </p:txBody>
      </p:sp>
      <p:sp>
        <p:nvSpPr>
          <p:cNvPr id="32" name="TextBox 31"/>
          <p:cNvSpPr txBox="1"/>
          <p:nvPr/>
        </p:nvSpPr>
        <p:spPr>
          <a:xfrm>
            <a:off x="3276600" y="4953000"/>
            <a:ext cx="5943600" cy="1384995"/>
          </a:xfrm>
          <a:prstGeom prst="rect">
            <a:avLst/>
          </a:prstGeom>
          <a:solidFill>
            <a:schemeClr val="bg1"/>
          </a:solidFill>
        </p:spPr>
        <p:txBody>
          <a:bodyPr wrap="square" rtlCol="0">
            <a:spAutoFit/>
          </a:bodyPr>
          <a:lstStyle/>
          <a:p>
            <a:r>
              <a:rPr lang="en-US" sz="2800" b="1" i="1" dirty="0" smtClean="0">
                <a:solidFill>
                  <a:srgbClr val="7030A0"/>
                </a:solidFill>
              </a:rPr>
              <a:t>Miracle</a:t>
            </a:r>
            <a:r>
              <a:rPr lang="en-US" sz="2800" b="1" dirty="0" smtClean="0">
                <a:solidFill>
                  <a:srgbClr val="7030A0"/>
                </a:solidFill>
              </a:rPr>
              <a:t>: </a:t>
            </a:r>
            <a:r>
              <a:rPr lang="en-US" sz="2800" b="1" dirty="0" smtClean="0">
                <a:solidFill>
                  <a:srgbClr val="800080"/>
                </a:solidFill>
              </a:rPr>
              <a:t>two body problem solved, almost completely, once solution of one body problem is known</a:t>
            </a:r>
            <a:endParaRPr lang="en-US" sz="2000" b="1" dirty="0" smtClean="0">
              <a:solidFill>
                <a:srgbClr val="800080"/>
              </a:solidFill>
            </a:endParaRPr>
          </a:p>
        </p:txBody>
      </p:sp>
      <p:sp>
        <p:nvSpPr>
          <p:cNvPr id="33" name="TextBox 32"/>
          <p:cNvSpPr txBox="1"/>
          <p:nvPr/>
        </p:nvSpPr>
        <p:spPr>
          <a:xfrm>
            <a:off x="0" y="0"/>
            <a:ext cx="4313873" cy="584775"/>
          </a:xfrm>
          <a:prstGeom prst="rect">
            <a:avLst/>
          </a:prstGeom>
          <a:noFill/>
        </p:spPr>
        <p:txBody>
          <a:bodyPr wrap="none" rtlCol="0">
            <a:spAutoFit/>
          </a:bodyPr>
          <a:lstStyle/>
          <a:p>
            <a:r>
              <a:rPr lang="en-US" sz="1600" i="1" dirty="0" smtClean="0"/>
              <a:t>Maris, Roberts and Tandy</a:t>
            </a:r>
          </a:p>
          <a:p>
            <a:r>
              <a:rPr lang="en-US" sz="1600" i="1" dirty="0" err="1" smtClean="0">
                <a:hlinkClick r:id="rId6"/>
              </a:rPr>
              <a:t>nucl-th</a:t>
            </a:r>
            <a:r>
              <a:rPr lang="en-US" sz="1600" i="1" dirty="0" smtClean="0">
                <a:hlinkClick r:id="rId6"/>
              </a:rPr>
              <a:t>/9707003</a:t>
            </a:r>
            <a:r>
              <a:rPr lang="en-US" sz="1600" i="1" dirty="0" smtClean="0"/>
              <a:t>, </a:t>
            </a:r>
            <a:r>
              <a:rPr lang="en-US" sz="1600" i="1" dirty="0" err="1" smtClean="0"/>
              <a:t>Phys.Lett</a:t>
            </a:r>
            <a:r>
              <a:rPr lang="en-US" sz="1600" i="1" dirty="0" smtClean="0"/>
              <a:t>. B</a:t>
            </a:r>
            <a:r>
              <a:rPr lang="en-US" sz="1600" b="1" i="1" dirty="0" smtClean="0"/>
              <a:t>420</a:t>
            </a:r>
            <a:r>
              <a:rPr lang="en-US" sz="1600" i="1" dirty="0" smtClean="0"/>
              <a:t> (1998) 267-273 </a:t>
            </a:r>
            <a:endParaRPr lang="en-US" sz="1600" i="1" dirty="0"/>
          </a:p>
        </p:txBody>
      </p:sp>
      <p:sp>
        <p:nvSpPr>
          <p:cNvPr id="34" name="TextBox 33"/>
          <p:cNvSpPr txBox="1"/>
          <p:nvPr/>
        </p:nvSpPr>
        <p:spPr>
          <a:xfrm>
            <a:off x="7086600" y="4419600"/>
            <a:ext cx="838200" cy="461665"/>
          </a:xfrm>
          <a:prstGeom prst="rect">
            <a:avLst/>
          </a:prstGeom>
          <a:solidFill>
            <a:schemeClr val="bg1"/>
          </a:solidFill>
        </p:spPr>
        <p:txBody>
          <a:bodyPr wrap="square" rtlCol="0">
            <a:spAutoFit/>
          </a:bodyPr>
          <a:lstStyle/>
          <a:p>
            <a:r>
              <a:rPr lang="en-US" sz="2400" b="1" i="1" dirty="0" smtClean="0">
                <a:solidFill>
                  <a:srgbClr val="6600FF"/>
                </a:solidFill>
              </a:rPr>
              <a:t>B(k</a:t>
            </a:r>
            <a:r>
              <a:rPr lang="en-US" sz="2400" b="1" i="1" baseline="30000" dirty="0" smtClean="0">
                <a:solidFill>
                  <a:srgbClr val="6600FF"/>
                </a:solidFill>
              </a:rPr>
              <a:t>2</a:t>
            </a:r>
            <a:r>
              <a:rPr lang="en-US" sz="2400" b="1" i="1" dirty="0" smtClean="0">
                <a:solidFill>
                  <a:srgbClr val="6600FF"/>
                </a:solidFill>
              </a:rPr>
              <a:t>)</a:t>
            </a:r>
            <a:endParaRPr lang="en-US" sz="2400" b="1" i="1" dirty="0">
              <a:solidFill>
                <a:srgbClr val="6600FF"/>
              </a:solidFill>
            </a:endParaRPr>
          </a:p>
        </p:txBody>
      </p:sp>
      <p:sp>
        <p:nvSpPr>
          <p:cNvPr id="20" name="Freeform 19"/>
          <p:cNvSpPr/>
          <p:nvPr/>
        </p:nvSpPr>
        <p:spPr bwMode="auto">
          <a:xfrm>
            <a:off x="7718258" y="3621505"/>
            <a:ext cx="435142" cy="1179095"/>
          </a:xfrm>
          <a:custGeom>
            <a:avLst/>
            <a:gdLst>
              <a:gd name="connsiteX0" fmla="*/ 192506 w 435142"/>
              <a:gd name="connsiteY0" fmla="*/ 1179095 h 1179095"/>
              <a:gd name="connsiteX1" fmla="*/ 409074 w 435142"/>
              <a:gd name="connsiteY1" fmla="*/ 637674 h 1179095"/>
              <a:gd name="connsiteX2" fmla="*/ 36095 w 435142"/>
              <a:gd name="connsiteY2" fmla="*/ 36095 h 1179095"/>
              <a:gd name="connsiteX3" fmla="*/ 36095 w 435142"/>
              <a:gd name="connsiteY3" fmla="*/ 36095 h 1179095"/>
              <a:gd name="connsiteX4" fmla="*/ 0 w 435142"/>
              <a:gd name="connsiteY4" fmla="*/ 0 h 1179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42" h="1179095">
                <a:moveTo>
                  <a:pt x="192506" y="1179095"/>
                </a:moveTo>
                <a:cubicBezTo>
                  <a:pt x="313824" y="1003634"/>
                  <a:pt x="435142" y="828174"/>
                  <a:pt x="409074" y="637674"/>
                </a:cubicBezTo>
                <a:cubicBezTo>
                  <a:pt x="383006" y="447174"/>
                  <a:pt x="36095" y="36095"/>
                  <a:pt x="36095" y="36095"/>
                </a:cubicBezTo>
                <a:lnTo>
                  <a:pt x="36095" y="36095"/>
                </a:lnTo>
                <a:lnTo>
                  <a:pt x="0" y="0"/>
                </a:lnTo>
              </a:path>
            </a:pathLst>
          </a:custGeom>
          <a:noFill/>
          <a:ln w="28575" cap="flat" cmpd="sng" algn="ctr">
            <a:solidFill>
              <a:srgbClr val="7030A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1594158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anim calcmode="lin" valueType="num">
                                      <p:cBhvr additive="base">
                                        <p:cTn id="7" dur="1000" fill="hold"/>
                                        <p:tgtEl>
                                          <p:spTgt spid="9">
                                            <p:txEl>
                                              <p:pRg st="7" end="7"/>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
                                            <p:txEl>
                                              <p:pRg st="7" end="7"/>
                                            </p:txEl>
                                          </p:spTgt>
                                        </p:tgtEl>
                                        <p:attrNameLst>
                                          <p:attrName>ppt_y</p:attrName>
                                        </p:attrNameLst>
                                      </p:cBhvr>
                                      <p:tavLst>
                                        <p:tav tm="0">
                                          <p:val>
                                            <p:strVal val="#ppt_y"/>
                                          </p:val>
                                        </p:tav>
                                        <p:tav tm="100000">
                                          <p:val>
                                            <p:strVal val="#ppt_y"/>
                                          </p:val>
                                        </p:tav>
                                      </p:tavLst>
                                    </p:anim>
                                  </p:childTnLst>
                                </p:cTn>
                              </p:par>
                              <p:par>
                                <p:cTn id="9" presetID="53"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Effect transition="in" filter="fade">
                                      <p:cBhvr>
                                        <p:cTn id="18" dur="1000"/>
                                        <p:tgtEl>
                                          <p:spTgt spid="15"/>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Effect transition="in" filter="fade">
                                      <p:cBhvr>
                                        <p:cTn id="23" dur="1000"/>
                                        <p:tgtEl>
                                          <p:spTgt spid="26"/>
                                        </p:tgtEl>
                                      </p:cBhvr>
                                    </p:animEffect>
                                  </p:childTnLst>
                                </p:cTn>
                              </p:par>
                              <p:par>
                                <p:cTn id="24" presetID="53"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1000" fill="hold"/>
                                        <p:tgtEl>
                                          <p:spTgt spid="29"/>
                                        </p:tgtEl>
                                        <p:attrNameLst>
                                          <p:attrName>ppt_w</p:attrName>
                                        </p:attrNameLst>
                                      </p:cBhvr>
                                      <p:tavLst>
                                        <p:tav tm="0">
                                          <p:val>
                                            <p:fltVal val="0"/>
                                          </p:val>
                                        </p:tav>
                                        <p:tav tm="100000">
                                          <p:val>
                                            <p:strVal val="#ppt_w"/>
                                          </p:val>
                                        </p:tav>
                                      </p:tavLst>
                                    </p:anim>
                                    <p:anim calcmode="lin" valueType="num">
                                      <p:cBhvr>
                                        <p:cTn id="27" dur="1000" fill="hold"/>
                                        <p:tgtEl>
                                          <p:spTgt spid="29"/>
                                        </p:tgtEl>
                                        <p:attrNameLst>
                                          <p:attrName>ppt_h</p:attrName>
                                        </p:attrNameLst>
                                      </p:cBhvr>
                                      <p:tavLst>
                                        <p:tav tm="0">
                                          <p:val>
                                            <p:fltVal val="0"/>
                                          </p:val>
                                        </p:tav>
                                        <p:tav tm="100000">
                                          <p:val>
                                            <p:strVal val="#ppt_h"/>
                                          </p:val>
                                        </p:tav>
                                      </p:tavLst>
                                    </p:anim>
                                    <p:animEffect transition="in" filter="fade">
                                      <p:cBhvr>
                                        <p:cTn id="28" dur="1000"/>
                                        <p:tgtEl>
                                          <p:spTgt spid="29"/>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000" fill="hold"/>
                                        <p:tgtEl>
                                          <p:spTgt spid="27"/>
                                        </p:tgtEl>
                                        <p:attrNameLst>
                                          <p:attrName>ppt_w</p:attrName>
                                        </p:attrNameLst>
                                      </p:cBhvr>
                                      <p:tavLst>
                                        <p:tav tm="0">
                                          <p:val>
                                            <p:fltVal val="0"/>
                                          </p:val>
                                        </p:tav>
                                        <p:tav tm="100000">
                                          <p:val>
                                            <p:strVal val="#ppt_w"/>
                                          </p:val>
                                        </p:tav>
                                      </p:tavLst>
                                    </p:anim>
                                    <p:anim calcmode="lin" valueType="num">
                                      <p:cBhvr>
                                        <p:cTn id="32" dur="1000" fill="hold"/>
                                        <p:tgtEl>
                                          <p:spTgt spid="27"/>
                                        </p:tgtEl>
                                        <p:attrNameLst>
                                          <p:attrName>ppt_h</p:attrName>
                                        </p:attrNameLst>
                                      </p:cBhvr>
                                      <p:tavLst>
                                        <p:tav tm="0">
                                          <p:val>
                                            <p:fltVal val="0"/>
                                          </p:val>
                                        </p:tav>
                                        <p:tav tm="100000">
                                          <p:val>
                                            <p:strVal val="#ppt_h"/>
                                          </p:val>
                                        </p:tav>
                                      </p:tavLst>
                                    </p:anim>
                                    <p:animEffect transition="in" filter="fade">
                                      <p:cBhvr>
                                        <p:cTn id="33" dur="1000"/>
                                        <p:tgtEl>
                                          <p:spTgt spid="27"/>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5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770" decel="100000"/>
                                        <p:tgtEl>
                                          <p:spTgt spid="20"/>
                                        </p:tgtEl>
                                      </p:cBhvr>
                                    </p:animEffect>
                                    <p:animScale>
                                      <p:cBhvr>
                                        <p:cTn id="44" dur="770" decel="100000"/>
                                        <p:tgtEl>
                                          <p:spTgt spid="20"/>
                                        </p:tgtEl>
                                      </p:cBhvr>
                                      <p:from x="10000" y="10000"/>
                                      <p:to x="200000" y="450000"/>
                                    </p:animScale>
                                    <p:animScale>
                                      <p:cBhvr>
                                        <p:cTn id="45" dur="1230" accel="100000" fill="hold">
                                          <p:stCondLst>
                                            <p:cond delay="770"/>
                                          </p:stCondLst>
                                        </p:cTn>
                                        <p:tgtEl>
                                          <p:spTgt spid="20"/>
                                        </p:tgtEl>
                                      </p:cBhvr>
                                      <p:from x="200000" y="450000"/>
                                      <p:to x="100000" y="100000"/>
                                    </p:animScale>
                                    <p:set>
                                      <p:cBhvr>
                                        <p:cTn id="46" dur="770" fill="hold"/>
                                        <p:tgtEl>
                                          <p:spTgt spid="20"/>
                                        </p:tgtEl>
                                        <p:attrNameLst>
                                          <p:attrName>ppt_x</p:attrName>
                                        </p:attrNameLst>
                                      </p:cBhvr>
                                      <p:to>
                                        <p:strVal val="(0.5)"/>
                                      </p:to>
                                    </p:set>
                                    <p:anim from="(0.5)" to="(#ppt_x)" calcmode="lin" valueType="num">
                                      <p:cBhvr>
                                        <p:cTn id="47" dur="1230" accel="100000" fill="hold">
                                          <p:stCondLst>
                                            <p:cond delay="770"/>
                                          </p:stCondLst>
                                        </p:cTn>
                                        <p:tgtEl>
                                          <p:spTgt spid="20"/>
                                        </p:tgtEl>
                                        <p:attrNameLst>
                                          <p:attrName>ppt_x</p:attrName>
                                        </p:attrNameLst>
                                      </p:cBhvr>
                                    </p:anim>
                                    <p:set>
                                      <p:cBhvr>
                                        <p:cTn id="48" dur="770" fill="hold"/>
                                        <p:tgtEl>
                                          <p:spTgt spid="20"/>
                                        </p:tgtEl>
                                        <p:attrNameLst>
                                          <p:attrName>ppt_y</p:attrName>
                                        </p:attrNameLst>
                                      </p:cBhvr>
                                      <p:to>
                                        <p:strVal val="(#ppt_y+0.4)"/>
                                      </p:to>
                                    </p:set>
                                    <p:anim from="(#ppt_y+0.4)" to="(#ppt_y)" calcmode="lin" valueType="num">
                                      <p:cBhvr>
                                        <p:cTn id="49" dur="1230" accel="100000" fill="hold">
                                          <p:stCondLst>
                                            <p:cond delay="770"/>
                                          </p:stCondLst>
                                        </p:cTn>
                                        <p:tgtEl>
                                          <p:spTgt spid="20"/>
                                        </p:tgtEl>
                                        <p:attrNameLst>
                                          <p:attrName>ppt_y</p:attrName>
                                        </p:attrNameLst>
                                      </p:cBhvr>
                                    </p:anim>
                                  </p:childTnLst>
                                </p:cTn>
                              </p:par>
                              <p:par>
                                <p:cTn id="50" presetID="53"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animBg="1"/>
      <p:bldP spid="27" grpId="0" animBg="1"/>
      <p:bldP spid="32" grpId="0" animBg="1"/>
      <p:bldP spid="34"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733800"/>
            <a:ext cx="8650287" cy="1362075"/>
          </a:xfrm>
        </p:spPr>
        <p:txBody>
          <a:bodyPr/>
          <a:lstStyle/>
          <a:p>
            <a:pPr algn="ctr"/>
            <a:r>
              <a:rPr lang="en-US" sz="5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The most fundamental expression of Goldstone’s Theorem and DCSB</a:t>
            </a:r>
            <a:endParaRPr lang="en-US" sz="5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p:txBody>
      </p:sp>
      <p:sp>
        <p:nvSpPr>
          <p:cNvPr id="3" name="Text Placeholder 2"/>
          <p:cNvSpPr>
            <a:spLocks noGrp="1"/>
          </p:cNvSpPr>
          <p:nvPr>
            <p:ph type="body" idx="1"/>
          </p:nvPr>
        </p:nvSpPr>
        <p:spPr>
          <a:xfrm>
            <a:off x="722313" y="2209800"/>
            <a:ext cx="7772400" cy="1500187"/>
          </a:xfrm>
        </p:spPr>
        <p:txBody>
          <a:bodyPr/>
          <a:lstStyle/>
          <a:p>
            <a:endParaRPr lang="en-US" dirty="0"/>
          </a:p>
        </p:txBody>
      </p:sp>
      <p:sp>
        <p:nvSpPr>
          <p:cNvPr id="5" name="Footer Placeholder 4"/>
          <p:cNvSpPr>
            <a:spLocks noGrp="1"/>
          </p:cNvSpPr>
          <p:nvPr>
            <p:ph type="ftr" sz="quarter" idx="11"/>
          </p:nvPr>
        </p:nvSpPr>
        <p:spPr/>
        <p:txBody>
          <a:bodyPr/>
          <a:lstStyle/>
          <a:p>
            <a:r>
              <a:rPr lang="en-AU" smtClean="0">
                <a:solidFill>
                  <a:schemeClr val="accent1">
                    <a:lumMod val="50000"/>
                  </a:schemeClr>
                </a:solidFill>
              </a:rPr>
              <a:t>Craig Roberts. Strong QCD: Atlas for the Standard Model</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37</a:t>
            </a:fld>
            <a:endParaRPr lang="en-US"/>
          </a:p>
        </p:txBody>
      </p:sp>
      <p:sp>
        <p:nvSpPr>
          <p:cNvPr id="8" name="TextBox 7"/>
          <p:cNvSpPr txBox="1"/>
          <p:nvPr/>
        </p:nvSpPr>
        <p:spPr>
          <a:xfrm>
            <a:off x="0" y="1676400"/>
            <a:ext cx="9144000" cy="1708160"/>
          </a:xfrm>
          <a:prstGeom prst="rect">
            <a:avLst/>
          </a:prstGeom>
          <a:noFill/>
          <a:effectLst>
            <a:innerShdw blurRad="63500" dist="50800" dir="13500000">
              <a:prstClr val="black">
                <a:alpha val="50000"/>
              </a:prstClr>
            </a:innerShdw>
          </a:effectLst>
        </p:spPr>
        <p:txBody>
          <a:bodyPr wrap="square" rtlCol="0">
            <a:spAutoFit/>
          </a:bodyPr>
          <a:lstStyle/>
          <a:p>
            <a:pPr algn="ctr"/>
            <a:r>
              <a:rPr lang="en-US" sz="10500" b="1" i="1" dirty="0" smtClean="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f</a:t>
            </a:r>
            <a:r>
              <a:rPr lang="el-GR" sz="10500" b="1" i="1" baseline="-25000" dirty="0" smtClean="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π</a:t>
            </a:r>
            <a:r>
              <a:rPr lang="en-US" sz="10500" b="1" i="1" dirty="0" smtClean="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 E</a:t>
            </a:r>
            <a:r>
              <a:rPr lang="el-GR" sz="10500" b="1" i="1" baseline="-25000" dirty="0" smtClean="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π</a:t>
            </a:r>
            <a:r>
              <a:rPr lang="en-US" sz="10500" b="1" i="1" dirty="0" smtClean="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(p</a:t>
            </a:r>
            <a:r>
              <a:rPr lang="en-US" sz="10500" b="1" i="1" baseline="30000" dirty="0" smtClean="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2</a:t>
            </a:r>
            <a:r>
              <a:rPr lang="en-US" sz="10500" b="1" i="1" dirty="0" smtClean="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 = B(p</a:t>
            </a:r>
            <a:r>
              <a:rPr lang="en-US" sz="10500" b="1" i="1" baseline="30000" dirty="0" smtClean="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2</a:t>
            </a:r>
            <a:r>
              <a:rPr lang="en-US" sz="10500" b="1" i="1" dirty="0" smtClean="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a:t>
            </a:r>
            <a:endParaRPr lang="en-US" sz="10500" b="1" i="1"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endParaRPr>
          </a:p>
        </p:txBody>
      </p:sp>
      <p:sp>
        <p:nvSpPr>
          <p:cNvPr id="7" name="Rectangle 6"/>
          <p:cNvSpPr/>
          <p:nvPr/>
        </p:nvSpPr>
        <p:spPr bwMode="auto">
          <a:xfrm>
            <a:off x="-11098" y="0"/>
            <a:ext cx="3973498" cy="609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dirty="0" smtClean="0">
                <a:ln>
                  <a:noFill/>
                </a:ln>
                <a:solidFill>
                  <a:srgbClr val="008000"/>
                </a:solidFill>
                <a:effectLst/>
                <a:latin typeface="Calibri" pitchFamily="34" charset="0"/>
              </a:rPr>
              <a:t>Rudimentary version of this relation is apparent in </a:t>
            </a:r>
            <a:r>
              <a:rPr kumimoji="0" lang="en-GB" sz="1800" b="0" i="1" u="none" strike="noStrike" cap="none" normalizeH="0" baseline="0" dirty="0" err="1" smtClean="0">
                <a:ln>
                  <a:noFill/>
                </a:ln>
                <a:solidFill>
                  <a:srgbClr val="008000"/>
                </a:solidFill>
                <a:effectLst/>
                <a:latin typeface="Calibri" pitchFamily="34" charset="0"/>
              </a:rPr>
              <a:t>Nambu’s</a:t>
            </a:r>
            <a:r>
              <a:rPr kumimoji="0" lang="en-GB" sz="1800" b="0" i="1" u="none" strike="noStrike" cap="none" normalizeH="0" baseline="0" dirty="0" smtClean="0">
                <a:ln>
                  <a:noFill/>
                </a:ln>
                <a:solidFill>
                  <a:srgbClr val="008000"/>
                </a:solidFill>
                <a:effectLst/>
                <a:latin typeface="Calibri" pitchFamily="34" charset="0"/>
              </a:rPr>
              <a:t> Nobel</a:t>
            </a:r>
            <a:r>
              <a:rPr kumimoji="0" lang="en-GB" sz="1800" b="0" i="1" u="none" strike="noStrike" cap="none" normalizeH="0" dirty="0" smtClean="0">
                <a:ln>
                  <a:noFill/>
                </a:ln>
                <a:solidFill>
                  <a:srgbClr val="008000"/>
                </a:solidFill>
                <a:effectLst/>
                <a:latin typeface="Calibri" pitchFamily="34" charset="0"/>
              </a:rPr>
              <a:t> Prize work</a:t>
            </a:r>
            <a:endParaRPr kumimoji="0" lang="en-GB" sz="1800" b="0" i="1" u="none" strike="noStrike" cap="none" normalizeH="0" baseline="0" dirty="0" smtClean="0">
              <a:ln>
                <a:noFill/>
              </a:ln>
              <a:solidFill>
                <a:srgbClr val="008000"/>
              </a:solidFill>
              <a:effectLst/>
              <a:latin typeface="Calibri" pitchFamily="34" charset="0"/>
            </a:endParaRPr>
          </a:p>
        </p:txBody>
      </p:sp>
      <p:sp>
        <p:nvSpPr>
          <p:cNvPr id="9" name="TextBox 8"/>
          <p:cNvSpPr txBox="1"/>
          <p:nvPr/>
        </p:nvSpPr>
        <p:spPr>
          <a:xfrm>
            <a:off x="6096000" y="301070"/>
            <a:ext cx="2959785" cy="120032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GB" sz="2400" b="1" dirty="0" smtClean="0">
                <a:ln>
                  <a:solidFill>
                    <a:srgbClr val="C00000"/>
                  </a:solidFill>
                </a:ln>
                <a:solidFill>
                  <a:schemeClr val="accent3"/>
                </a:solidFill>
              </a:rPr>
              <a:t>Model independent</a:t>
            </a:r>
          </a:p>
          <a:p>
            <a:r>
              <a:rPr lang="en-GB" sz="2400" b="1" dirty="0" smtClean="0">
                <a:ln>
                  <a:solidFill>
                    <a:srgbClr val="C00000"/>
                  </a:solidFill>
                </a:ln>
                <a:solidFill>
                  <a:schemeClr val="accent3"/>
                </a:solidFill>
              </a:rPr>
              <a:t>Gauge independent</a:t>
            </a:r>
          </a:p>
          <a:p>
            <a:r>
              <a:rPr lang="en-GB" sz="2400" b="1" dirty="0" smtClean="0">
                <a:ln>
                  <a:solidFill>
                    <a:srgbClr val="C00000"/>
                  </a:solidFill>
                </a:ln>
                <a:solidFill>
                  <a:schemeClr val="accent3"/>
                </a:solidFill>
              </a:rPr>
              <a:t>Scheme independent </a:t>
            </a:r>
            <a:endParaRPr lang="en-GB" sz="2400" b="1" dirty="0">
              <a:ln>
                <a:solidFill>
                  <a:srgbClr val="C00000"/>
                </a:solidFill>
              </a:ln>
              <a:solidFill>
                <a:schemeClr val="accent3"/>
              </a:solidFill>
            </a:endParaRPr>
          </a:p>
        </p:txBody>
      </p:sp>
      <p:sp>
        <p:nvSpPr>
          <p:cNvPr id="10" name="Date Placeholder 3"/>
          <p:cNvSpPr>
            <a:spLocks noGrp="1"/>
          </p:cNvSpPr>
          <p:nvPr>
            <p:ph type="dt" sz="half" idx="10"/>
          </p:nvPr>
        </p:nvSpPr>
        <p:spPr>
          <a:xfrm>
            <a:off x="6349207" y="6485731"/>
            <a:ext cx="2743200" cy="381000"/>
          </a:xfrm>
        </p:spPr>
        <p:txBody>
          <a:bodyPr/>
          <a:lstStyle/>
          <a:p>
            <a:r>
              <a:rPr lang="en-US" dirty="0" smtClean="0"/>
              <a:t>24-29 July 2017, U. Nanjing: 9th Workshop </a:t>
            </a:r>
            <a:endParaRPr lang="en-US" dirty="0" smtClean="0"/>
          </a:p>
          <a:p>
            <a:r>
              <a:rPr lang="en-US" dirty="0" smtClean="0"/>
              <a:t>on </a:t>
            </a:r>
            <a:r>
              <a:rPr lang="en-US" dirty="0" smtClean="0"/>
              <a:t>Hadron physics in China </a:t>
            </a:r>
            <a:r>
              <a:rPr lang="en-US" dirty="0" smtClean="0"/>
              <a:t>                              (</a:t>
            </a:r>
            <a:r>
              <a:rPr lang="en-US" dirty="0" smtClean="0"/>
              <a:t>76p)</a:t>
            </a:r>
            <a:endParaRPr lang="en-US" dirty="0"/>
          </a:p>
        </p:txBody>
      </p:sp>
    </p:spTree>
    <p:extLst>
      <p:ext uri="{BB962C8B-B14F-4D97-AF65-F5344CB8AC3E}">
        <p14:creationId xmlns:p14="http://schemas.microsoft.com/office/powerpoint/2010/main" val="4249165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15"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733800"/>
            <a:ext cx="8650287" cy="1362075"/>
          </a:xfrm>
        </p:spPr>
        <p:txBody>
          <a:bodyPr/>
          <a:lstStyle/>
          <a:p>
            <a:pPr algn="ctr"/>
            <a:r>
              <a:rPr lang="en-US" sz="5400" dirty="0" smtClean="0">
                <a:ln w="10541" cmpd="sng">
                  <a:solidFill>
                    <a:schemeClr val="accent1">
                      <a:shade val="88000"/>
                      <a:satMod val="110000"/>
                    </a:schemeClr>
                  </a:solidFill>
                  <a:prstDash val="solid"/>
                </a:ln>
                <a:solidFill>
                  <a:srgbClr val="003300"/>
                </a:solidFill>
                <a:effectLst>
                  <a:reflection blurRad="6350" stA="55000" endA="300" endPos="45500" dir="5400000" sy="-100000" algn="bl" rotWithShape="0"/>
                </a:effectLst>
              </a:rPr>
              <a:t>Pion exists if, and only if, mass is dynamically generated</a:t>
            </a:r>
            <a:endParaRPr lang="en-US" sz="5400" dirty="0">
              <a:ln w="10541" cmpd="sng">
                <a:solidFill>
                  <a:schemeClr val="accent1">
                    <a:shade val="88000"/>
                    <a:satMod val="110000"/>
                  </a:schemeClr>
                </a:solidFill>
                <a:prstDash val="solid"/>
              </a:ln>
              <a:solidFill>
                <a:srgbClr val="003300"/>
              </a:solidFill>
              <a:effectLst>
                <a:reflection blurRad="6350" stA="55000" endA="300" endPos="45500" dir="5400000" sy="-100000" algn="bl" rotWithShape="0"/>
              </a:effectLst>
            </a:endParaRPr>
          </a:p>
        </p:txBody>
      </p:sp>
      <p:sp>
        <p:nvSpPr>
          <p:cNvPr id="3" name="Text Placeholder 2"/>
          <p:cNvSpPr>
            <a:spLocks noGrp="1"/>
          </p:cNvSpPr>
          <p:nvPr>
            <p:ph type="body" idx="1"/>
          </p:nvPr>
        </p:nvSpPr>
        <p:spPr>
          <a:xfrm>
            <a:off x="722313" y="2209800"/>
            <a:ext cx="7772400" cy="1500187"/>
          </a:xfrm>
        </p:spPr>
        <p:txBody>
          <a:bodyPr/>
          <a:lstStyle/>
          <a:p>
            <a:endParaRPr lang="en-US" dirty="0"/>
          </a:p>
        </p:txBody>
      </p:sp>
      <p:sp>
        <p:nvSpPr>
          <p:cNvPr id="5" name="Footer Placeholder 4"/>
          <p:cNvSpPr>
            <a:spLocks noGrp="1"/>
          </p:cNvSpPr>
          <p:nvPr>
            <p:ph type="ftr" sz="quarter" idx="11"/>
          </p:nvPr>
        </p:nvSpPr>
        <p:spPr/>
        <p:txBody>
          <a:bodyPr/>
          <a:lstStyle/>
          <a:p>
            <a:r>
              <a:rPr lang="en-AU" smtClean="0">
                <a:solidFill>
                  <a:schemeClr val="accent1">
                    <a:lumMod val="50000"/>
                  </a:schemeClr>
                </a:solidFill>
              </a:rPr>
              <a:t>Craig Roberts. Strong QCD: Atlas for the Standard Model</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38</a:t>
            </a:fld>
            <a:endParaRPr lang="en-US"/>
          </a:p>
        </p:txBody>
      </p:sp>
      <p:sp>
        <p:nvSpPr>
          <p:cNvPr id="8" name="TextBox 7"/>
          <p:cNvSpPr txBox="1"/>
          <p:nvPr/>
        </p:nvSpPr>
        <p:spPr>
          <a:xfrm>
            <a:off x="0" y="1676400"/>
            <a:ext cx="9144000" cy="1708160"/>
          </a:xfrm>
          <a:prstGeom prst="rect">
            <a:avLst/>
          </a:prstGeom>
          <a:noFill/>
          <a:effectLst>
            <a:innerShdw blurRad="63500" dist="50800" dir="13500000">
              <a:prstClr val="black">
                <a:alpha val="50000"/>
              </a:prstClr>
            </a:innerShdw>
          </a:effectLst>
        </p:spPr>
        <p:txBody>
          <a:bodyPr wrap="square" rtlCol="0">
            <a:spAutoFit/>
          </a:bodyPr>
          <a:lstStyle/>
          <a:p>
            <a:pPr algn="ctr"/>
            <a:r>
              <a:rPr lang="en-US" sz="10500" b="1" i="1" dirty="0" smtClean="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f</a:t>
            </a:r>
            <a:r>
              <a:rPr lang="el-GR" sz="10500" b="1" i="1" baseline="-25000" dirty="0" smtClean="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π</a:t>
            </a:r>
            <a:r>
              <a:rPr lang="en-US" sz="10500" b="1" i="1" dirty="0" smtClean="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 E</a:t>
            </a:r>
            <a:r>
              <a:rPr lang="el-GR" sz="10500" b="1" i="1" baseline="-25000" dirty="0" smtClean="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π</a:t>
            </a:r>
            <a:r>
              <a:rPr lang="en-US" sz="10500" b="1" i="1" dirty="0" smtClean="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(p</a:t>
            </a:r>
            <a:r>
              <a:rPr lang="en-US" sz="10500" b="1" i="1" baseline="30000" dirty="0" smtClean="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2</a:t>
            </a:r>
            <a:r>
              <a:rPr lang="en-US" sz="10500" b="1" i="1"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a:t>
            </a:r>
            <a:r>
              <a:rPr lang="en-US" sz="10500" b="1" i="1" dirty="0" smtClean="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 B(p</a:t>
            </a:r>
            <a:r>
              <a:rPr lang="en-US" sz="10500" b="1" i="1" baseline="30000" dirty="0" smtClean="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2</a:t>
            </a:r>
            <a:r>
              <a:rPr lang="en-US" sz="10500" b="1" i="1" dirty="0" smtClean="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a:t>
            </a:r>
            <a:endParaRPr lang="en-US" sz="10500" b="1" i="1"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endParaRPr>
          </a:p>
        </p:txBody>
      </p:sp>
      <p:sp>
        <p:nvSpPr>
          <p:cNvPr id="7" name="Rectangle 6"/>
          <p:cNvSpPr/>
          <p:nvPr/>
        </p:nvSpPr>
        <p:spPr bwMode="auto">
          <a:xfrm>
            <a:off x="-11098" y="0"/>
            <a:ext cx="3973498" cy="609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dirty="0" smtClean="0">
                <a:ln>
                  <a:noFill/>
                </a:ln>
                <a:solidFill>
                  <a:srgbClr val="008000"/>
                </a:solidFill>
                <a:effectLst/>
                <a:latin typeface="Calibri" pitchFamily="34" charset="0"/>
              </a:rPr>
              <a:t>Rudimentary version of this relation is apparent in </a:t>
            </a:r>
            <a:r>
              <a:rPr kumimoji="0" lang="en-GB" sz="1800" b="0" i="1" u="none" strike="noStrike" cap="none" normalizeH="0" baseline="0" dirty="0" err="1" smtClean="0">
                <a:ln>
                  <a:noFill/>
                </a:ln>
                <a:solidFill>
                  <a:srgbClr val="008000"/>
                </a:solidFill>
                <a:effectLst/>
                <a:latin typeface="Calibri" pitchFamily="34" charset="0"/>
              </a:rPr>
              <a:t>Nambu’s</a:t>
            </a:r>
            <a:r>
              <a:rPr kumimoji="0" lang="en-GB" sz="1800" b="0" i="1" u="none" strike="noStrike" cap="none" normalizeH="0" baseline="0" dirty="0" smtClean="0">
                <a:ln>
                  <a:noFill/>
                </a:ln>
                <a:solidFill>
                  <a:srgbClr val="008000"/>
                </a:solidFill>
                <a:effectLst/>
                <a:latin typeface="Calibri" pitchFamily="34" charset="0"/>
              </a:rPr>
              <a:t> Nobel</a:t>
            </a:r>
            <a:r>
              <a:rPr kumimoji="0" lang="en-GB" sz="1800" b="0" i="1" u="none" strike="noStrike" cap="none" normalizeH="0" dirty="0" smtClean="0">
                <a:ln>
                  <a:noFill/>
                </a:ln>
                <a:solidFill>
                  <a:srgbClr val="008000"/>
                </a:solidFill>
                <a:effectLst/>
                <a:latin typeface="Calibri" pitchFamily="34" charset="0"/>
              </a:rPr>
              <a:t> Prize work</a:t>
            </a:r>
            <a:endParaRPr kumimoji="0" lang="en-GB" sz="1800" b="0" i="1" u="none" strike="noStrike" cap="none" normalizeH="0" baseline="0" dirty="0" smtClean="0">
              <a:ln>
                <a:noFill/>
              </a:ln>
              <a:solidFill>
                <a:srgbClr val="008000"/>
              </a:solidFill>
              <a:effectLst/>
              <a:latin typeface="Calibri" pitchFamily="34" charset="0"/>
            </a:endParaRPr>
          </a:p>
        </p:txBody>
      </p:sp>
      <p:sp>
        <p:nvSpPr>
          <p:cNvPr id="9" name="TextBox 8"/>
          <p:cNvSpPr txBox="1"/>
          <p:nvPr/>
        </p:nvSpPr>
        <p:spPr>
          <a:xfrm>
            <a:off x="6096000" y="301070"/>
            <a:ext cx="2959785" cy="120032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GB" sz="2400" b="1" dirty="0" smtClean="0">
                <a:ln>
                  <a:solidFill>
                    <a:srgbClr val="C00000"/>
                  </a:solidFill>
                </a:ln>
                <a:solidFill>
                  <a:schemeClr val="accent3"/>
                </a:solidFill>
              </a:rPr>
              <a:t>Model independent</a:t>
            </a:r>
          </a:p>
          <a:p>
            <a:r>
              <a:rPr lang="en-GB" sz="2400" b="1" dirty="0" smtClean="0">
                <a:ln>
                  <a:solidFill>
                    <a:srgbClr val="C00000"/>
                  </a:solidFill>
                </a:ln>
                <a:solidFill>
                  <a:schemeClr val="accent3"/>
                </a:solidFill>
              </a:rPr>
              <a:t>Gauge independent</a:t>
            </a:r>
          </a:p>
          <a:p>
            <a:r>
              <a:rPr lang="en-GB" sz="2400" b="1" dirty="0" smtClean="0">
                <a:ln>
                  <a:solidFill>
                    <a:srgbClr val="C00000"/>
                  </a:solidFill>
                </a:ln>
                <a:solidFill>
                  <a:schemeClr val="accent3"/>
                </a:solidFill>
              </a:rPr>
              <a:t>Scheme independent </a:t>
            </a:r>
            <a:endParaRPr lang="en-GB" sz="2400" b="1" dirty="0">
              <a:ln>
                <a:solidFill>
                  <a:srgbClr val="C00000"/>
                </a:solidFill>
              </a:ln>
              <a:solidFill>
                <a:schemeClr val="accent3"/>
              </a:solidFill>
            </a:endParaRPr>
          </a:p>
        </p:txBody>
      </p:sp>
      <p:sp>
        <p:nvSpPr>
          <p:cNvPr id="11" name="Date Placeholder 3"/>
          <p:cNvSpPr>
            <a:spLocks noGrp="1"/>
          </p:cNvSpPr>
          <p:nvPr>
            <p:ph type="dt" sz="half" idx="10"/>
          </p:nvPr>
        </p:nvSpPr>
        <p:spPr>
          <a:xfrm>
            <a:off x="6349207" y="6485731"/>
            <a:ext cx="2743200" cy="381000"/>
          </a:xfrm>
        </p:spPr>
        <p:txBody>
          <a:bodyPr/>
          <a:lstStyle/>
          <a:p>
            <a:r>
              <a:rPr lang="en-US" dirty="0" smtClean="0"/>
              <a:t>24-29 July 2017, U. Nanjing: 9th Workshop </a:t>
            </a:r>
            <a:endParaRPr lang="en-US" dirty="0" smtClean="0"/>
          </a:p>
          <a:p>
            <a:r>
              <a:rPr lang="en-US" dirty="0" smtClean="0"/>
              <a:t>on </a:t>
            </a:r>
            <a:r>
              <a:rPr lang="en-US" dirty="0" smtClean="0"/>
              <a:t>Hadron physics in China </a:t>
            </a:r>
            <a:r>
              <a:rPr lang="en-US" dirty="0" smtClean="0"/>
              <a:t>                              (</a:t>
            </a:r>
            <a:r>
              <a:rPr lang="en-US" dirty="0" smtClean="0"/>
              <a:t>76p)</a:t>
            </a:r>
            <a:endParaRPr lang="en-US" dirty="0"/>
          </a:p>
        </p:txBody>
      </p:sp>
    </p:spTree>
    <p:extLst>
      <p:ext uri="{BB962C8B-B14F-4D97-AF65-F5344CB8AC3E}">
        <p14:creationId xmlns:p14="http://schemas.microsoft.com/office/powerpoint/2010/main" val="356488265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nsight.jpg"/>
          <p:cNvPicPr>
            <a:picLocks noChangeAspect="1"/>
          </p:cNvPicPr>
          <p:nvPr/>
        </p:nvPicPr>
        <p:blipFill>
          <a:blip r:embed="rId3" cstate="print"/>
          <a:stretch>
            <a:fillRect/>
          </a:stretch>
        </p:blipFill>
        <p:spPr>
          <a:xfrm>
            <a:off x="5791200" y="685800"/>
            <a:ext cx="2400300" cy="1018309"/>
          </a:xfrm>
          <a:prstGeom prst="rect">
            <a:avLst/>
          </a:prstGeom>
        </p:spPr>
      </p:pic>
      <p:sp>
        <p:nvSpPr>
          <p:cNvPr id="2" name="Title 1"/>
          <p:cNvSpPr>
            <a:spLocks noGrp="1"/>
          </p:cNvSpPr>
          <p:nvPr>
            <p:ph type="title"/>
          </p:nvPr>
        </p:nvSpPr>
        <p:spPr>
          <a:xfrm>
            <a:off x="457200" y="76200"/>
            <a:ext cx="8229600" cy="1143000"/>
          </a:xfrm>
        </p:spPr>
        <p:txBody>
          <a:bodyPr/>
          <a:lstStyle/>
          <a:p>
            <a:pPr algn="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Enigma of mass</a:t>
            </a:r>
            <a:endPar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676400"/>
            <a:ext cx="8229600" cy="4648200"/>
          </a:xfrm>
        </p:spPr>
        <p:txBody>
          <a:bodyPr/>
          <a:lstStyle/>
          <a:p>
            <a:r>
              <a:rPr lang="en-US" dirty="0" smtClean="0"/>
              <a:t>The quark level Goldberger-</a:t>
            </a:r>
            <a:r>
              <a:rPr lang="en-US" dirty="0" err="1" smtClean="0"/>
              <a:t>Treiman</a:t>
            </a:r>
            <a:r>
              <a:rPr lang="en-US" dirty="0" smtClean="0"/>
              <a:t> relation shows that DCSB has a very deep and far reaching impact on physics within the strong interaction sector of the Standard Model; viz.,</a:t>
            </a:r>
          </a:p>
          <a:p>
            <a:pPr lvl="1">
              <a:buNone/>
            </a:pPr>
            <a:r>
              <a:rPr lang="en-US" dirty="0" smtClean="0"/>
              <a:t>	Goldstone's theorem is fundamentally an expression of equivalence between the one-body problem and the two-body problem in the </a:t>
            </a:r>
            <a:r>
              <a:rPr lang="en-US" dirty="0" err="1" smtClean="0"/>
              <a:t>pseudoscalar</a:t>
            </a:r>
            <a:r>
              <a:rPr lang="en-US" dirty="0" smtClean="0"/>
              <a:t> channel.  </a:t>
            </a:r>
          </a:p>
          <a:p>
            <a:r>
              <a:rPr lang="en-US" dirty="0" smtClean="0"/>
              <a:t>This </a:t>
            </a:r>
            <a:r>
              <a:rPr lang="en-US" dirty="0" err="1" smtClean="0"/>
              <a:t>emphasises</a:t>
            </a:r>
            <a:r>
              <a:rPr lang="en-US" dirty="0" smtClean="0"/>
              <a:t> that Goldstone's theorem has a </a:t>
            </a:r>
            <a:r>
              <a:rPr lang="en-US" dirty="0" err="1" smtClean="0"/>
              <a:t>pointwise</a:t>
            </a:r>
            <a:r>
              <a:rPr lang="en-US" dirty="0" smtClean="0"/>
              <a:t> expression in QCD</a:t>
            </a:r>
          </a:p>
          <a:p>
            <a:r>
              <a:rPr lang="en-US" dirty="0" smtClean="0"/>
              <a:t>Hence, </a:t>
            </a:r>
            <a:r>
              <a:rPr lang="en-US" dirty="0" err="1" smtClean="0"/>
              <a:t>pion</a:t>
            </a:r>
            <a:r>
              <a:rPr lang="en-US" dirty="0" smtClean="0"/>
              <a:t> properties are an almost direct measure of </a:t>
            </a:r>
          </a:p>
          <a:p>
            <a:pPr>
              <a:spcBef>
                <a:spcPts val="0"/>
              </a:spcBef>
              <a:buNone/>
            </a:pPr>
            <a:r>
              <a:rPr lang="en-US" dirty="0" smtClean="0"/>
              <a:t>	the dressed-quark mass function.  </a:t>
            </a:r>
          </a:p>
          <a:p>
            <a:r>
              <a:rPr lang="en-US" dirty="0" smtClean="0">
                <a:solidFill>
                  <a:srgbClr val="008000"/>
                </a:solidFill>
              </a:rPr>
              <a:t>Thus, enigmatically, the properties of the </a:t>
            </a:r>
            <a:r>
              <a:rPr lang="en-US" i="1" dirty="0" err="1" smtClean="0">
                <a:solidFill>
                  <a:srgbClr val="008000"/>
                </a:solidFill>
              </a:rPr>
              <a:t>massless</a:t>
            </a:r>
            <a:r>
              <a:rPr lang="en-US" dirty="0" smtClean="0">
                <a:solidFill>
                  <a:srgbClr val="008000"/>
                </a:solidFill>
              </a:rPr>
              <a:t> </a:t>
            </a:r>
            <a:r>
              <a:rPr lang="en-US" dirty="0" err="1" smtClean="0">
                <a:solidFill>
                  <a:srgbClr val="008000"/>
                </a:solidFill>
              </a:rPr>
              <a:t>pion</a:t>
            </a:r>
            <a:r>
              <a:rPr lang="en-US" dirty="0" smtClean="0">
                <a:solidFill>
                  <a:srgbClr val="008000"/>
                </a:solidFill>
              </a:rPr>
              <a:t> </a:t>
            </a:r>
          </a:p>
          <a:p>
            <a:pPr>
              <a:spcBef>
                <a:spcPts val="0"/>
              </a:spcBef>
              <a:buNone/>
            </a:pPr>
            <a:r>
              <a:rPr lang="en-US" dirty="0" smtClean="0">
                <a:solidFill>
                  <a:srgbClr val="008000"/>
                </a:solidFill>
              </a:rPr>
              <a:t>	are the cleanest expression of the mechanism that is </a:t>
            </a:r>
          </a:p>
          <a:p>
            <a:pPr>
              <a:spcBef>
                <a:spcPts val="0"/>
              </a:spcBef>
              <a:buNone/>
            </a:pPr>
            <a:r>
              <a:rPr lang="en-US" dirty="0" smtClean="0">
                <a:solidFill>
                  <a:srgbClr val="008000"/>
                </a:solidFill>
              </a:rPr>
              <a:t>	responsible for almost all the visible mass in the universe.</a:t>
            </a:r>
            <a:endParaRPr lang="en-US" dirty="0">
              <a:solidFill>
                <a:srgbClr val="008000"/>
              </a:solidFill>
            </a:endParaRPr>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i="0"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39</a:t>
            </a:fld>
            <a:endParaRPr lang="en-US"/>
          </a:p>
        </p:txBody>
      </p:sp>
      <p:sp>
        <p:nvSpPr>
          <p:cNvPr id="8" name="TextBox 7"/>
          <p:cNvSpPr txBox="1"/>
          <p:nvPr/>
        </p:nvSpPr>
        <p:spPr>
          <a:xfrm>
            <a:off x="0" y="0"/>
            <a:ext cx="4724400" cy="923330"/>
          </a:xfrm>
          <a:prstGeom prst="rect">
            <a:avLst/>
          </a:prstGeom>
          <a:noFill/>
          <a:effectLst>
            <a:outerShdw blurRad="50800" dist="38100" algn="l" rotWithShape="0">
              <a:prstClr val="black">
                <a:alpha val="40000"/>
              </a:prstClr>
            </a:outerShdw>
          </a:effectLst>
        </p:spPr>
        <p:txBody>
          <a:bodyPr wrap="square" rtlCol="0">
            <a:spAutoFit/>
          </a:bodyPr>
          <a:lstStyle/>
          <a:p>
            <a:r>
              <a:rPr lang="en-US" sz="54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t>
            </a:r>
            <a:r>
              <a:rPr lang="el-GR" sz="5400" b="1" i="1" baseline="-25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π</a:t>
            </a:r>
            <a:r>
              <a:rPr lang="en-US" sz="54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E</a:t>
            </a:r>
            <a:r>
              <a:rPr lang="el-GR" sz="5400" b="1" i="1" baseline="-25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π</a:t>
            </a:r>
            <a:r>
              <a:rPr lang="en-US" sz="54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a:t>
            </a:r>
            <a:r>
              <a:rPr lang="en-US" sz="5400" b="1" i="1" baseline="30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a:t>
            </a:r>
            <a:r>
              <a:rPr lang="en-US" sz="54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 B(p</a:t>
            </a:r>
            <a:r>
              <a:rPr lang="en-US" sz="5400" b="1" i="1" baseline="30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a:t>
            </a:r>
            <a:r>
              <a:rPr lang="en-US" sz="54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54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9" name="Picture 8" descr="goldstone_jeffrey.jpg"/>
          <p:cNvPicPr>
            <a:picLocks noChangeAspect="1"/>
          </p:cNvPicPr>
          <p:nvPr/>
        </p:nvPicPr>
        <p:blipFill>
          <a:blip r:embed="rId4" cstate="print"/>
          <a:stretch>
            <a:fillRect/>
          </a:stretch>
        </p:blipFill>
        <p:spPr>
          <a:xfrm>
            <a:off x="7696200" y="4282440"/>
            <a:ext cx="1447800" cy="2118360"/>
          </a:xfrm>
          <a:prstGeom prst="rect">
            <a:avLst/>
          </a:prstGeom>
        </p:spPr>
      </p:pic>
      <p:sp>
        <p:nvSpPr>
          <p:cNvPr id="11" name="Rectangle 10"/>
          <p:cNvSpPr/>
          <p:nvPr/>
        </p:nvSpPr>
        <p:spPr bwMode="auto">
          <a:xfrm>
            <a:off x="0" y="990600"/>
            <a:ext cx="3581400" cy="685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C00000"/>
                </a:solidFill>
                <a:effectLst/>
                <a:latin typeface="Calibri" pitchFamily="34" charset="0"/>
              </a:rPr>
              <a:t>This algebraic identity is why QCD’s pion</a:t>
            </a:r>
            <a:r>
              <a:rPr kumimoji="0" lang="en-US" sz="1800" b="0" i="1" u="none" strike="noStrike" cap="none" normalizeH="0" dirty="0" smtClean="0">
                <a:ln>
                  <a:noFill/>
                </a:ln>
                <a:solidFill>
                  <a:srgbClr val="C00000"/>
                </a:solidFill>
                <a:effectLst/>
                <a:latin typeface="Calibri" pitchFamily="34" charset="0"/>
              </a:rPr>
              <a:t> is massless in the chiral limit</a:t>
            </a:r>
            <a:endParaRPr kumimoji="0" lang="en-US" sz="1800" b="0" i="1" u="none" strike="noStrike" cap="none" normalizeH="0" baseline="0" dirty="0" smtClean="0">
              <a:ln>
                <a:noFill/>
              </a:ln>
              <a:solidFill>
                <a:srgbClr val="C00000"/>
              </a:solidFill>
              <a:effectLst/>
              <a:latin typeface="Calibri" pitchFamily="34" charset="0"/>
            </a:endParaRPr>
          </a:p>
        </p:txBody>
      </p:sp>
    </p:spTree>
    <p:extLst>
      <p:ext uri="{BB962C8B-B14F-4D97-AF65-F5344CB8AC3E}">
        <p14:creationId xmlns:p14="http://schemas.microsoft.com/office/powerpoint/2010/main" val="262473792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sz="36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Overture</a:t>
            </a:r>
            <a:endParaRPr lang="en-US" sz="3200" dirty="0"/>
          </a:p>
        </p:txBody>
      </p:sp>
      <p:sp>
        <p:nvSpPr>
          <p:cNvPr id="3" name="Content Placeholder 2"/>
          <p:cNvSpPr>
            <a:spLocks noGrp="1"/>
          </p:cNvSpPr>
          <p:nvPr>
            <p:ph idx="1"/>
          </p:nvPr>
        </p:nvSpPr>
        <p:spPr>
          <a:xfrm>
            <a:off x="0" y="685800"/>
            <a:ext cx="6248400" cy="4525963"/>
          </a:xfrm>
        </p:spPr>
        <p:txBody>
          <a:bodyPr/>
          <a:lstStyle/>
          <a:p>
            <a:r>
              <a:rPr lang="en-US" dirty="0" smtClean="0"/>
              <a:t>LHC has NOT found the “God Particle” </a:t>
            </a:r>
          </a:p>
          <a:p>
            <a:pPr marL="0" indent="0">
              <a:spcBef>
                <a:spcPts val="0"/>
              </a:spcBef>
              <a:buNone/>
            </a:pPr>
            <a:r>
              <a:rPr lang="en-US" dirty="0"/>
              <a:t> </a:t>
            </a:r>
            <a:r>
              <a:rPr lang="en-US" dirty="0" smtClean="0"/>
              <a:t>    because the Higgs boson is NOT the origin of mass</a:t>
            </a:r>
          </a:p>
          <a:p>
            <a:pPr lvl="1"/>
            <a:r>
              <a:rPr lang="en-US" dirty="0" smtClean="0"/>
              <a:t>Higgs-boson only produces a little bit of mass</a:t>
            </a:r>
          </a:p>
          <a:p>
            <a:pPr lvl="1"/>
            <a:r>
              <a:rPr lang="en-US" dirty="0" smtClean="0"/>
              <a:t>Higgs-generated mass-scales explain neither the proton’s mass nor the pion’s (</a:t>
            </a:r>
            <a:r>
              <a:rPr lang="en-US" i="1" dirty="0" smtClean="0"/>
              <a:t>near-</a:t>
            </a:r>
            <a:r>
              <a:rPr lang="en-US" dirty="0" smtClean="0"/>
              <a:t>)</a:t>
            </a:r>
            <a:r>
              <a:rPr lang="en-US" dirty="0" err="1" smtClean="0"/>
              <a:t>masslessness</a:t>
            </a:r>
            <a:endParaRPr lang="en-US" dirty="0" smtClean="0"/>
          </a:p>
          <a:p>
            <a:pPr lvl="1"/>
            <a:r>
              <a:rPr lang="en-US" dirty="0" smtClean="0"/>
              <a:t>Hence LHC has, as yet, taught us very little about</a:t>
            </a:r>
          </a:p>
          <a:p>
            <a:pPr lvl="2"/>
            <a:r>
              <a:rPr lang="en-US" sz="2000" dirty="0" smtClean="0"/>
              <a:t>Origin      Nature</a:t>
            </a:r>
            <a:r>
              <a:rPr lang="en-US" sz="2000" dirty="0"/>
              <a:t> </a:t>
            </a:r>
            <a:r>
              <a:rPr lang="en-US" sz="2000" dirty="0" smtClean="0"/>
              <a:t>     Structure </a:t>
            </a:r>
            <a:endParaRPr lang="en-US" sz="1800" dirty="0" smtClean="0"/>
          </a:p>
          <a:p>
            <a:pPr marL="457200" lvl="1" indent="0">
              <a:buNone/>
            </a:pPr>
            <a:r>
              <a:rPr lang="en-US" dirty="0"/>
              <a:t> </a:t>
            </a:r>
            <a:r>
              <a:rPr lang="en-US" dirty="0" smtClean="0"/>
              <a:t>    of the nuclei whose existence support the Cosmos</a:t>
            </a:r>
            <a:endParaRPr lang="en-US" sz="2200" dirty="0" smtClean="0"/>
          </a:p>
          <a:p>
            <a:pPr>
              <a:spcBef>
                <a:spcPts val="1200"/>
              </a:spcBef>
            </a:pPr>
            <a:r>
              <a:rPr lang="en-US" dirty="0"/>
              <a:t>Strong interaction sector of the Standard Model</a:t>
            </a:r>
            <a:r>
              <a:rPr lang="en-US" dirty="0" smtClean="0"/>
              <a:t>,</a:t>
            </a:r>
          </a:p>
          <a:p>
            <a:pPr marL="400050" lvl="1" indent="0">
              <a:spcBef>
                <a:spcPts val="0"/>
              </a:spcBef>
              <a:buNone/>
            </a:pPr>
            <a:r>
              <a:rPr lang="en-US" sz="2200" dirty="0" smtClean="0"/>
              <a:t> </a:t>
            </a:r>
            <a:r>
              <a:rPr lang="en-US" sz="2200" i="1" dirty="0"/>
              <a:t>i.e</a:t>
            </a:r>
            <a:r>
              <a:rPr lang="en-US" sz="2200" dirty="0"/>
              <a:t>. QCD, is </a:t>
            </a:r>
            <a:r>
              <a:rPr lang="en-US" sz="2200" dirty="0" smtClean="0"/>
              <a:t>the </a:t>
            </a:r>
            <a:r>
              <a:rPr lang="en-US" sz="2200" dirty="0"/>
              <a:t>key to </a:t>
            </a:r>
            <a:r>
              <a:rPr lang="en-US" sz="2200" dirty="0" smtClean="0"/>
              <a:t>understanding </a:t>
            </a:r>
            <a:r>
              <a:rPr lang="en-US" sz="2200" dirty="0"/>
              <a:t>the </a:t>
            </a:r>
            <a:endParaRPr lang="en-US" sz="2200" dirty="0" smtClean="0"/>
          </a:p>
          <a:p>
            <a:pPr marL="400050" lvl="1" indent="0">
              <a:spcBef>
                <a:spcPts val="0"/>
              </a:spcBef>
              <a:buNone/>
            </a:pPr>
            <a:r>
              <a:rPr lang="en-US" sz="2200" dirty="0" smtClean="0"/>
              <a:t>	origin, existence and properties </a:t>
            </a:r>
          </a:p>
          <a:p>
            <a:pPr marL="400050" lvl="1" indent="0">
              <a:spcBef>
                <a:spcPts val="0"/>
              </a:spcBef>
              <a:buNone/>
            </a:pPr>
            <a:r>
              <a:rPr lang="en-US" sz="2200" dirty="0" smtClean="0"/>
              <a:t>	of (almost) all known matter</a:t>
            </a:r>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i="0"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843" y="2209799"/>
            <a:ext cx="3002957" cy="3048001"/>
          </a:xfrm>
          <a:prstGeom prst="rect">
            <a:avLst/>
          </a:prstGeom>
        </p:spPr>
      </p:pic>
      <p:sp>
        <p:nvSpPr>
          <p:cNvPr id="9" name="Content Placeholder 2"/>
          <p:cNvSpPr txBox="1">
            <a:spLocks/>
          </p:cNvSpPr>
          <p:nvPr/>
        </p:nvSpPr>
        <p:spPr bwMode="auto">
          <a:xfrm>
            <a:off x="0" y="5181600"/>
            <a:ext cx="9144000" cy="1597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kern="0" dirty="0" smtClean="0"/>
              <a:t>Answers are in sight</a:t>
            </a:r>
          </a:p>
          <a:p>
            <a:pPr lvl="1"/>
            <a:r>
              <a:rPr lang="en-US" kern="0" dirty="0" smtClean="0"/>
              <a:t>Theoretical tools are reaching point where sound QCD predictions can be made </a:t>
            </a:r>
          </a:p>
          <a:p>
            <a:pPr lvl="1"/>
            <a:r>
              <a:rPr lang="en-US" kern="0" dirty="0" smtClean="0"/>
              <a:t>New facilities – in operation or being planned – can validate those predictions</a:t>
            </a:r>
          </a:p>
        </p:txBody>
      </p:sp>
    </p:spTree>
    <p:extLst>
      <p:ext uri="{BB962C8B-B14F-4D97-AF65-F5344CB8AC3E}">
        <p14:creationId xmlns:p14="http://schemas.microsoft.com/office/powerpoint/2010/main" val="226530598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circle(in)">
                                      <p:cBhvr>
                                        <p:cTn id="7" dur="2000"/>
                                        <p:tgtEl>
                                          <p:spTgt spid="3">
                                            <p:txEl>
                                              <p:pRg st="7" end="7"/>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circle(in)">
                                      <p:cBhvr>
                                        <p:cTn id="10" dur="2000"/>
                                        <p:tgtEl>
                                          <p:spTgt spid="3">
                                            <p:txEl>
                                              <p:pRg st="8" end="8"/>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circle(in)">
                                      <p:cBhvr>
                                        <p:cTn id="13" dur="2000"/>
                                        <p:tgtEl>
                                          <p:spTgt spid="3">
                                            <p:txEl>
                                              <p:pRg st="9" end="9"/>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circle(in)">
                                      <p:cBhvr>
                                        <p:cTn id="16" dur="2000"/>
                                        <p:tgtEl>
                                          <p:spTgt spid="3">
                                            <p:txEl>
                                              <p:pRg st="10" end="10"/>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685800" y="4572000"/>
            <a:ext cx="7772400"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800" b="1" i="0" u="none" strike="noStrike" kern="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p:nvPr>
        </p:nvSpPr>
        <p:spPr>
          <a:xfrm>
            <a:off x="0" y="3048000"/>
            <a:ext cx="9144000" cy="1362075"/>
          </a:xfrm>
        </p:spPr>
        <p:txBody>
          <a:bodyPr/>
          <a:lstStyle/>
          <a:p>
            <a:pPr lvl="0" algn="ctr"/>
            <a:r>
              <a:rPr lang="en-US" sz="69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Whence “0” ?</a:t>
            </a:r>
            <a:endParaRPr lang="en-US" sz="6900" i="1" dirty="0"/>
          </a:p>
        </p:txBody>
      </p:sp>
      <p:sp>
        <p:nvSpPr>
          <p:cNvPr id="5" name="Footer Placeholder 4"/>
          <p:cNvSpPr>
            <a:spLocks noGrp="1"/>
          </p:cNvSpPr>
          <p:nvPr>
            <p:ph type="ftr" sz="quarter" idx="11"/>
          </p:nvPr>
        </p:nvSpPr>
        <p:spPr/>
        <p:txBody>
          <a:bodyPr/>
          <a:lstStyle/>
          <a:p>
            <a:r>
              <a:rPr lang="en-AU" smtClean="0">
                <a:solidFill>
                  <a:schemeClr val="accent1">
                    <a:lumMod val="50000"/>
                  </a:schemeClr>
                </a:solidFill>
              </a:rPr>
              <a:t>Craig Roberts. Strong QCD: Atlas for the Standard Model</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40</a:t>
            </a:fld>
            <a:endParaRPr lang="en-US"/>
          </a:p>
        </p:txBody>
      </p:sp>
      <p:sp>
        <p:nvSpPr>
          <p:cNvPr id="8" name="Text Placeholder 7"/>
          <p:cNvSpPr>
            <a:spLocks noGrp="1"/>
          </p:cNvSpPr>
          <p:nvPr>
            <p:ph type="body" idx="1"/>
          </p:nvPr>
        </p:nvSpPr>
        <p:spPr/>
        <p:txBody>
          <a:bodyPr/>
          <a:lstStyle/>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10" y="1828800"/>
            <a:ext cx="8892000" cy="6109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Date Placeholder 3"/>
          <p:cNvSpPr>
            <a:spLocks noGrp="1"/>
          </p:cNvSpPr>
          <p:nvPr>
            <p:ph type="dt" sz="half" idx="10"/>
          </p:nvPr>
        </p:nvSpPr>
        <p:spPr>
          <a:xfrm>
            <a:off x="6349207" y="6485731"/>
            <a:ext cx="2743200" cy="381000"/>
          </a:xfrm>
        </p:spPr>
        <p:txBody>
          <a:bodyPr/>
          <a:lstStyle/>
          <a:p>
            <a:r>
              <a:rPr lang="en-US" dirty="0" smtClean="0"/>
              <a:t>24-29 July 2017, U. Nanjing: 9th Workshop </a:t>
            </a:r>
            <a:endParaRPr lang="en-US" dirty="0" smtClean="0"/>
          </a:p>
          <a:p>
            <a:r>
              <a:rPr lang="en-US" dirty="0" smtClean="0"/>
              <a:t>on </a:t>
            </a:r>
            <a:r>
              <a:rPr lang="en-US" dirty="0" smtClean="0"/>
              <a:t>Hadron physics in China </a:t>
            </a:r>
            <a:r>
              <a:rPr lang="en-US" dirty="0" smtClean="0"/>
              <a:t>                              (</a:t>
            </a:r>
            <a:r>
              <a:rPr lang="en-US" dirty="0" smtClean="0"/>
              <a:t>76p)</a:t>
            </a:r>
            <a:endParaRPr lang="en-US" dirty="0"/>
          </a:p>
        </p:txBody>
      </p:sp>
    </p:spTree>
    <p:extLst>
      <p:ext uri="{BB962C8B-B14F-4D97-AF65-F5344CB8AC3E}">
        <p14:creationId xmlns:p14="http://schemas.microsoft.com/office/powerpoint/2010/main" val="245922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685800" y="4572000"/>
            <a:ext cx="7772400"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800" b="1" i="0" u="none" strike="noStrike" kern="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p:nvPr>
        </p:nvSpPr>
        <p:spPr>
          <a:xfrm>
            <a:off x="0" y="3048000"/>
            <a:ext cx="9144000" cy="1362075"/>
          </a:xfrm>
        </p:spPr>
        <p:txBody>
          <a:bodyPr/>
          <a:lstStyle/>
          <a:p>
            <a:pPr lvl="0" algn="ctr"/>
            <a:r>
              <a:rPr lang="en-US" sz="69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Whence “0” ?</a:t>
            </a:r>
            <a:endParaRPr lang="en-US" sz="6900" i="1" dirty="0"/>
          </a:p>
        </p:txBody>
      </p:sp>
      <p:sp>
        <p:nvSpPr>
          <p:cNvPr id="5" name="Footer Placeholder 4"/>
          <p:cNvSpPr>
            <a:spLocks noGrp="1"/>
          </p:cNvSpPr>
          <p:nvPr>
            <p:ph type="ftr" sz="quarter" idx="11"/>
          </p:nvPr>
        </p:nvSpPr>
        <p:spPr/>
        <p:txBody>
          <a:bodyPr/>
          <a:lstStyle/>
          <a:p>
            <a:r>
              <a:rPr lang="en-AU" smtClean="0">
                <a:solidFill>
                  <a:schemeClr val="accent1">
                    <a:lumMod val="50000"/>
                  </a:schemeClr>
                </a:solidFill>
              </a:rPr>
              <a:t>Craig Roberts. Strong QCD: Atlas for the Standard Model</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41</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10" y="1828800"/>
            <a:ext cx="8892000" cy="6109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 Placeholder 7"/>
          <p:cNvSpPr>
            <a:spLocks noGrp="1"/>
          </p:cNvSpPr>
          <p:nvPr>
            <p:ph type="body" idx="1"/>
          </p:nvPr>
        </p:nvSpPr>
        <p:spPr>
          <a:xfrm>
            <a:off x="722313" y="4114800"/>
            <a:ext cx="7772400" cy="1500187"/>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rgbClr val="008000"/>
                </a:solidFill>
              </a:rPr>
              <a:t>The answer is algebraic</a:t>
            </a:r>
            <a:endParaRPr lang="en-US" sz="5400" b="1" dirty="0">
              <a:ln/>
              <a:solidFill>
                <a:srgbClr val="008000"/>
              </a:solidFill>
            </a:endParaRPr>
          </a:p>
        </p:txBody>
      </p:sp>
      <p:sp>
        <p:nvSpPr>
          <p:cNvPr id="13" name="Date Placeholder 3"/>
          <p:cNvSpPr>
            <a:spLocks noGrp="1"/>
          </p:cNvSpPr>
          <p:nvPr>
            <p:ph type="dt" sz="half" idx="10"/>
          </p:nvPr>
        </p:nvSpPr>
        <p:spPr>
          <a:xfrm>
            <a:off x="6349207" y="6485731"/>
            <a:ext cx="2743200" cy="381000"/>
          </a:xfrm>
        </p:spPr>
        <p:txBody>
          <a:bodyPr/>
          <a:lstStyle/>
          <a:p>
            <a:r>
              <a:rPr lang="en-US" dirty="0" smtClean="0"/>
              <a:t>24-29 July 2017, U. Nanjing: 9th Workshop </a:t>
            </a:r>
            <a:endParaRPr lang="en-US" dirty="0" smtClean="0"/>
          </a:p>
          <a:p>
            <a:r>
              <a:rPr lang="en-US" dirty="0" smtClean="0"/>
              <a:t>on </a:t>
            </a:r>
            <a:r>
              <a:rPr lang="en-US" dirty="0" smtClean="0"/>
              <a:t>Hadron physics in China </a:t>
            </a:r>
            <a:r>
              <a:rPr lang="en-US" dirty="0" smtClean="0"/>
              <a:t>                              (</a:t>
            </a:r>
            <a:r>
              <a:rPr lang="en-US" dirty="0" smtClean="0"/>
              <a:t>76p)</a:t>
            </a:r>
            <a:endParaRPr lang="en-US" dirty="0"/>
          </a:p>
        </p:txBody>
      </p:sp>
    </p:spTree>
    <p:extLst>
      <p:ext uri="{BB962C8B-B14F-4D97-AF65-F5344CB8AC3E}">
        <p14:creationId xmlns:p14="http://schemas.microsoft.com/office/powerpoint/2010/main" val="3588007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b="0" i="1" dirty="0">
                <a:ln w="0"/>
                <a:solidFill>
                  <a:schemeClr val="tx2">
                    <a:lumMod val="75000"/>
                  </a:schemeClr>
                </a:solidFill>
                <a:effectLst>
                  <a:reflection blurRad="6350" stA="60000" endA="900" endPos="58000" dir="5400000" sy="-100000" algn="bl" rotWithShape="0"/>
                </a:effectLst>
              </a:rPr>
              <a:t>Pion </a:t>
            </a:r>
            <a:r>
              <a:rPr lang="en-GB" sz="3200" b="0" i="1" dirty="0" err="1">
                <a:ln w="0"/>
                <a:solidFill>
                  <a:schemeClr val="tx2">
                    <a:lumMod val="75000"/>
                  </a:schemeClr>
                </a:solidFill>
                <a:effectLst>
                  <a:reflection blurRad="6350" stA="60000" endA="900" endPos="58000" dir="5400000" sy="-100000" algn="bl" rotWithShape="0"/>
                </a:effectLst>
              </a:rPr>
              <a:t>masslessness</a:t>
            </a:r>
            <a:endParaRPr lang="en-GB" sz="3200" i="1" dirty="0"/>
          </a:p>
        </p:txBody>
      </p:sp>
      <p:sp>
        <p:nvSpPr>
          <p:cNvPr id="3" name="Content Placeholder 2"/>
          <p:cNvSpPr>
            <a:spLocks noGrp="1"/>
          </p:cNvSpPr>
          <p:nvPr>
            <p:ph idx="1"/>
          </p:nvPr>
        </p:nvSpPr>
        <p:spPr>
          <a:xfrm>
            <a:off x="457200" y="825499"/>
            <a:ext cx="8229600" cy="5803901"/>
          </a:xfrm>
        </p:spPr>
        <p:txBody>
          <a:bodyPr/>
          <a:lstStyle/>
          <a:p>
            <a:r>
              <a:rPr lang="en-GB" sz="2000" dirty="0" smtClean="0"/>
              <a:t>Obtain a coupled set of gap- and Bethe-</a:t>
            </a:r>
            <a:r>
              <a:rPr lang="en-GB" sz="2000" dirty="0" err="1" smtClean="0"/>
              <a:t>Salpeter</a:t>
            </a:r>
            <a:r>
              <a:rPr lang="en-GB" sz="2000" dirty="0" smtClean="0"/>
              <a:t> equations</a:t>
            </a:r>
          </a:p>
          <a:p>
            <a:pPr lvl="1">
              <a:spcBef>
                <a:spcPts val="0"/>
              </a:spcBef>
            </a:pPr>
            <a:r>
              <a:rPr lang="en-GB" sz="1800" dirty="0" smtClean="0"/>
              <a:t>Bethe-</a:t>
            </a:r>
            <a:r>
              <a:rPr lang="en-GB" sz="1800" dirty="0" err="1" smtClean="0"/>
              <a:t>Salpeter</a:t>
            </a:r>
            <a:r>
              <a:rPr lang="en-GB" sz="1800" dirty="0" smtClean="0"/>
              <a:t> Kernel: </a:t>
            </a:r>
          </a:p>
          <a:p>
            <a:pPr lvl="2"/>
            <a:r>
              <a:rPr lang="en-GB" dirty="0" smtClean="0"/>
              <a:t>valence-quarks with a momentum-dependent running mass produced by self-interacting gluons, which have given themselves a running mass</a:t>
            </a:r>
          </a:p>
          <a:p>
            <a:pPr lvl="2"/>
            <a:r>
              <a:rPr lang="en-GB" dirty="0" smtClean="0"/>
              <a:t>Interactions of arbitrary but enumerable complexity involving these “basis vectors”</a:t>
            </a:r>
          </a:p>
          <a:p>
            <a:pPr lvl="1"/>
            <a:r>
              <a:rPr lang="en-GB" dirty="0" smtClean="0"/>
              <a:t>Chiral limit: </a:t>
            </a:r>
          </a:p>
          <a:p>
            <a:pPr lvl="2">
              <a:spcBef>
                <a:spcPts val="0"/>
              </a:spcBef>
            </a:pPr>
            <a:r>
              <a:rPr lang="en-GB" dirty="0" smtClean="0">
                <a:solidFill>
                  <a:srgbClr val="008000"/>
                </a:solidFill>
              </a:rPr>
              <a:t>Algebraic proof</a:t>
            </a:r>
          </a:p>
          <a:p>
            <a:pPr lvl="3"/>
            <a:r>
              <a:rPr lang="en-GB" dirty="0" smtClean="0"/>
              <a:t>at any &amp; each finite order in symmetry-preserving construction of kernels for </a:t>
            </a:r>
          </a:p>
          <a:p>
            <a:pPr lvl="4"/>
            <a:r>
              <a:rPr lang="en-GB" dirty="0" smtClean="0"/>
              <a:t>the gap (quark dressing) </a:t>
            </a:r>
          </a:p>
          <a:p>
            <a:pPr lvl="4"/>
            <a:r>
              <a:rPr lang="en-GB" dirty="0" smtClean="0"/>
              <a:t>and Bethe-</a:t>
            </a:r>
            <a:r>
              <a:rPr lang="en-GB" dirty="0" err="1" smtClean="0"/>
              <a:t>Salpeter</a:t>
            </a:r>
            <a:r>
              <a:rPr lang="en-GB" dirty="0" smtClean="0"/>
              <a:t> (bound-state) equations, </a:t>
            </a:r>
          </a:p>
          <a:p>
            <a:pPr lvl="3"/>
            <a:r>
              <a:rPr lang="en-GB" dirty="0" smtClean="0"/>
              <a:t>there is a precise cancellation between </a:t>
            </a:r>
          </a:p>
          <a:p>
            <a:pPr lvl="4"/>
            <a:r>
              <a:rPr lang="en-GB" dirty="0" smtClean="0"/>
              <a:t>mass-generating effect of dressing the valence-quarks </a:t>
            </a:r>
          </a:p>
          <a:p>
            <a:pPr lvl="4"/>
            <a:r>
              <a:rPr lang="en-GB" dirty="0" smtClean="0"/>
              <a:t>and attraction introduced by the scattering events</a:t>
            </a:r>
          </a:p>
          <a:p>
            <a:pPr lvl="2"/>
            <a:r>
              <a:rPr lang="en-GB" dirty="0" smtClean="0">
                <a:solidFill>
                  <a:srgbClr val="008000"/>
                </a:solidFill>
              </a:rPr>
              <a:t>Cancellation guarantees that </a:t>
            </a:r>
          </a:p>
          <a:p>
            <a:pPr lvl="3"/>
            <a:r>
              <a:rPr lang="en-GB" dirty="0" smtClean="0"/>
              <a:t>simple system,  which began massless, </a:t>
            </a:r>
          </a:p>
          <a:p>
            <a:pPr lvl="3"/>
            <a:r>
              <a:rPr lang="en-GB" dirty="0" smtClean="0"/>
              <a:t>becomes a complex system, with </a:t>
            </a:r>
          </a:p>
          <a:p>
            <a:pPr lvl="4"/>
            <a:r>
              <a:rPr lang="en-GB" dirty="0" smtClean="0"/>
              <a:t>a nontrivial bound-state wave function </a:t>
            </a:r>
          </a:p>
          <a:p>
            <a:pPr lvl="4"/>
            <a:r>
              <a:rPr lang="en-GB" dirty="0" smtClean="0"/>
              <a:t>attached to a pole in the scattering matrix, which remains at </a:t>
            </a:r>
            <a:r>
              <a:rPr lang="en-GB" i="1" dirty="0" smtClean="0"/>
              <a:t>P</a:t>
            </a:r>
            <a:r>
              <a:rPr lang="en-GB" i="1" baseline="30000" dirty="0" smtClean="0"/>
              <a:t>2</a:t>
            </a:r>
            <a:r>
              <a:rPr lang="en-GB" i="1" dirty="0" smtClean="0"/>
              <a:t>=0</a:t>
            </a:r>
            <a:r>
              <a:rPr lang="en-GB" dirty="0"/>
              <a:t> </a:t>
            </a:r>
            <a:r>
              <a:rPr lang="en-GB" dirty="0" smtClean="0"/>
              <a:t>… </a:t>
            </a:r>
          </a:p>
          <a:p>
            <a:pPr lvl="2"/>
            <a:r>
              <a:rPr lang="en-GB" dirty="0" smtClean="0">
                <a:solidFill>
                  <a:srgbClr val="008000"/>
                </a:solidFill>
              </a:rPr>
              <a:t>Interacting, bound system remains massless!</a:t>
            </a:r>
            <a:endParaRPr lang="en-GB" sz="1400" dirty="0" smtClean="0">
              <a:solidFill>
                <a:srgbClr val="008000"/>
              </a:solidFill>
            </a:endParaRPr>
          </a:p>
          <a:p>
            <a:pPr lvl="2"/>
            <a:endParaRPr lang="en-GB" sz="1400"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a:xfrm>
            <a:off x="657225" y="6360112"/>
            <a:ext cx="5942013" cy="228600"/>
          </a:xfrm>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42</a:t>
            </a:fld>
            <a:endParaRPr lang="en-US"/>
          </a:p>
        </p:txBody>
      </p:sp>
      <p:sp>
        <p:nvSpPr>
          <p:cNvPr id="8" name="Rectangle 7"/>
          <p:cNvSpPr/>
          <p:nvPr/>
        </p:nvSpPr>
        <p:spPr bwMode="auto">
          <a:xfrm>
            <a:off x="0" y="0"/>
            <a:ext cx="51816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200" i="1" dirty="0" err="1">
                <a:solidFill>
                  <a:schemeClr val="accent1">
                    <a:lumMod val="50000"/>
                  </a:schemeClr>
                </a:solidFill>
                <a:latin typeface="Calibri" pitchFamily="34" charset="0"/>
              </a:rPr>
              <a:t>Munczek</a:t>
            </a:r>
            <a:r>
              <a:rPr lang="en-GB" sz="1200" i="1" dirty="0">
                <a:solidFill>
                  <a:schemeClr val="accent1">
                    <a:lumMod val="50000"/>
                  </a:schemeClr>
                </a:solidFill>
                <a:latin typeface="Calibri" pitchFamily="34" charset="0"/>
              </a:rPr>
              <a:t>, H. J., Phys. Rev. D </a:t>
            </a:r>
            <a:r>
              <a:rPr lang="en-GB" sz="1200" b="1" i="1" dirty="0">
                <a:solidFill>
                  <a:schemeClr val="accent1">
                    <a:lumMod val="50000"/>
                  </a:schemeClr>
                </a:solidFill>
                <a:latin typeface="Calibri" pitchFamily="34" charset="0"/>
              </a:rPr>
              <a:t>52</a:t>
            </a:r>
            <a:r>
              <a:rPr lang="en-GB" sz="1200" i="1" dirty="0">
                <a:solidFill>
                  <a:schemeClr val="accent1">
                    <a:lumMod val="50000"/>
                  </a:schemeClr>
                </a:solidFill>
                <a:latin typeface="Calibri" pitchFamily="34" charset="0"/>
              </a:rPr>
              <a:t> (1995) pp. 4736-4740</a:t>
            </a:r>
          </a:p>
          <a:p>
            <a:pPr fontAlgn="base">
              <a:spcBef>
                <a:spcPct val="0"/>
              </a:spcBef>
              <a:spcAft>
                <a:spcPct val="0"/>
              </a:spcAft>
            </a:pPr>
            <a:r>
              <a:rPr lang="en-GB" sz="1200" i="1" dirty="0">
                <a:solidFill>
                  <a:schemeClr val="accent1">
                    <a:lumMod val="50000"/>
                  </a:schemeClr>
                </a:solidFill>
                <a:latin typeface="Calibri" pitchFamily="34" charset="0"/>
              </a:rPr>
              <a:t>Bender, A</a:t>
            </a:r>
            <a:r>
              <a:rPr lang="en-GB" sz="1200" i="1" dirty="0" smtClean="0">
                <a:solidFill>
                  <a:schemeClr val="accent1">
                    <a:lumMod val="50000"/>
                  </a:schemeClr>
                </a:solidFill>
                <a:latin typeface="Calibri" pitchFamily="34" charset="0"/>
              </a:rPr>
              <a:t>., Roberts</a:t>
            </a:r>
            <a:r>
              <a:rPr lang="en-GB" sz="1200" i="1" dirty="0">
                <a:solidFill>
                  <a:schemeClr val="accent1">
                    <a:lumMod val="50000"/>
                  </a:schemeClr>
                </a:solidFill>
                <a:latin typeface="Calibri" pitchFamily="34" charset="0"/>
              </a:rPr>
              <a:t>, </a:t>
            </a:r>
            <a:r>
              <a:rPr lang="en-GB" sz="1200" i="1" dirty="0" smtClean="0">
                <a:solidFill>
                  <a:schemeClr val="accent1">
                    <a:lumMod val="50000"/>
                  </a:schemeClr>
                </a:solidFill>
                <a:latin typeface="Calibri" pitchFamily="34" charset="0"/>
              </a:rPr>
              <a:t>C.D</a:t>
            </a:r>
            <a:r>
              <a:rPr lang="en-GB" sz="1200" i="1" dirty="0">
                <a:solidFill>
                  <a:schemeClr val="accent1">
                    <a:lumMod val="50000"/>
                  </a:schemeClr>
                </a:solidFill>
                <a:latin typeface="Calibri" pitchFamily="34" charset="0"/>
              </a:rPr>
              <a:t>. and von </a:t>
            </a:r>
            <a:r>
              <a:rPr lang="en-GB" sz="1200" i="1" dirty="0" err="1">
                <a:solidFill>
                  <a:schemeClr val="accent1">
                    <a:lumMod val="50000"/>
                  </a:schemeClr>
                </a:solidFill>
                <a:latin typeface="Calibri" pitchFamily="34" charset="0"/>
              </a:rPr>
              <a:t>Smekal</a:t>
            </a:r>
            <a:r>
              <a:rPr lang="en-GB" sz="1200" i="1" dirty="0">
                <a:solidFill>
                  <a:schemeClr val="accent1">
                    <a:lumMod val="50000"/>
                  </a:schemeClr>
                </a:solidFill>
                <a:latin typeface="Calibri" pitchFamily="34" charset="0"/>
              </a:rPr>
              <a:t>, L., Phys. Lett. B </a:t>
            </a:r>
            <a:r>
              <a:rPr lang="en-GB" sz="1200" b="1" i="1" dirty="0">
                <a:solidFill>
                  <a:schemeClr val="accent1">
                    <a:lumMod val="50000"/>
                  </a:schemeClr>
                </a:solidFill>
                <a:latin typeface="Calibri" pitchFamily="34" charset="0"/>
              </a:rPr>
              <a:t>380</a:t>
            </a:r>
            <a:r>
              <a:rPr lang="en-GB" sz="1200" i="1" dirty="0">
                <a:solidFill>
                  <a:schemeClr val="accent1">
                    <a:lumMod val="50000"/>
                  </a:schemeClr>
                </a:solidFill>
                <a:latin typeface="Calibri" pitchFamily="34" charset="0"/>
              </a:rPr>
              <a:t> (1996) pp. </a:t>
            </a:r>
            <a:r>
              <a:rPr lang="en-GB" sz="1200" i="1" dirty="0" smtClean="0">
                <a:solidFill>
                  <a:schemeClr val="accent1">
                    <a:lumMod val="50000"/>
                  </a:schemeClr>
                </a:solidFill>
                <a:latin typeface="Calibri" pitchFamily="34" charset="0"/>
              </a:rPr>
              <a:t>7-12</a:t>
            </a:r>
          </a:p>
          <a:p>
            <a:pPr fontAlgn="base">
              <a:spcBef>
                <a:spcPct val="0"/>
              </a:spcBef>
              <a:spcAft>
                <a:spcPct val="0"/>
              </a:spcAft>
            </a:pPr>
            <a:r>
              <a:rPr lang="en-AU" sz="1200" i="1" dirty="0" smtClean="0">
                <a:solidFill>
                  <a:schemeClr val="accent1">
                    <a:lumMod val="50000"/>
                  </a:schemeClr>
                </a:solidFill>
                <a:latin typeface="Calibri" pitchFamily="34" charset="0"/>
              </a:rPr>
              <a:t>Maris</a:t>
            </a:r>
            <a:r>
              <a:rPr lang="en-AU" sz="1200" i="1" dirty="0">
                <a:solidFill>
                  <a:schemeClr val="accent1">
                    <a:lumMod val="50000"/>
                  </a:schemeClr>
                </a:solidFill>
                <a:latin typeface="Calibri" pitchFamily="34" charset="0"/>
              </a:rPr>
              <a:t>, </a:t>
            </a:r>
            <a:r>
              <a:rPr lang="en-AU" sz="1200" i="1" dirty="0" smtClean="0">
                <a:solidFill>
                  <a:schemeClr val="accent1">
                    <a:lumMod val="50000"/>
                  </a:schemeClr>
                </a:solidFill>
                <a:latin typeface="Calibri" pitchFamily="34" charset="0"/>
              </a:rPr>
              <a:t>P. , Roberts</a:t>
            </a:r>
            <a:r>
              <a:rPr lang="en-AU" sz="1200" i="1" dirty="0">
                <a:solidFill>
                  <a:schemeClr val="accent1">
                    <a:lumMod val="50000"/>
                  </a:schemeClr>
                </a:solidFill>
                <a:latin typeface="Calibri" pitchFamily="34" charset="0"/>
              </a:rPr>
              <a:t>, </a:t>
            </a:r>
            <a:r>
              <a:rPr lang="en-AU" sz="1200" i="1" dirty="0" smtClean="0">
                <a:solidFill>
                  <a:schemeClr val="accent1">
                    <a:lumMod val="50000"/>
                  </a:schemeClr>
                </a:solidFill>
                <a:latin typeface="Calibri" pitchFamily="34" charset="0"/>
              </a:rPr>
              <a:t>C.D</a:t>
            </a:r>
            <a:r>
              <a:rPr lang="en-AU" sz="1200" i="1" dirty="0">
                <a:solidFill>
                  <a:schemeClr val="accent1">
                    <a:lumMod val="50000"/>
                  </a:schemeClr>
                </a:solidFill>
                <a:latin typeface="Calibri" pitchFamily="34" charset="0"/>
              </a:rPr>
              <a:t>. and Tandy, </a:t>
            </a:r>
            <a:r>
              <a:rPr lang="en-AU" sz="1200" i="1" dirty="0" smtClean="0">
                <a:solidFill>
                  <a:schemeClr val="accent1">
                    <a:lumMod val="50000"/>
                  </a:schemeClr>
                </a:solidFill>
                <a:latin typeface="Calibri" pitchFamily="34" charset="0"/>
              </a:rPr>
              <a:t>P.C</a:t>
            </a:r>
            <a:r>
              <a:rPr lang="en-AU" sz="1200" i="1" dirty="0">
                <a:solidFill>
                  <a:schemeClr val="accent1">
                    <a:lumMod val="50000"/>
                  </a:schemeClr>
                </a:solidFill>
                <a:latin typeface="Calibri" pitchFamily="34" charset="0"/>
              </a:rPr>
              <a:t>., Phys. Lett. B </a:t>
            </a:r>
            <a:r>
              <a:rPr lang="en-AU" sz="1200" b="1" i="1" dirty="0">
                <a:solidFill>
                  <a:schemeClr val="accent1">
                    <a:lumMod val="50000"/>
                  </a:schemeClr>
                </a:solidFill>
                <a:latin typeface="Calibri" pitchFamily="34" charset="0"/>
              </a:rPr>
              <a:t>420</a:t>
            </a:r>
            <a:r>
              <a:rPr lang="en-AU" sz="1200" i="1" dirty="0">
                <a:solidFill>
                  <a:schemeClr val="accent1">
                    <a:lumMod val="50000"/>
                  </a:schemeClr>
                </a:solidFill>
                <a:latin typeface="Calibri" pitchFamily="34" charset="0"/>
              </a:rPr>
              <a:t> (1998) pp. </a:t>
            </a:r>
            <a:r>
              <a:rPr lang="en-AU" sz="1200" i="1" dirty="0" smtClean="0">
                <a:solidFill>
                  <a:schemeClr val="accent1">
                    <a:lumMod val="50000"/>
                  </a:schemeClr>
                </a:solidFill>
                <a:latin typeface="Calibri" pitchFamily="34" charset="0"/>
              </a:rPr>
              <a:t>267-273</a:t>
            </a:r>
          </a:p>
          <a:p>
            <a:pPr fontAlgn="base">
              <a:spcBef>
                <a:spcPct val="0"/>
              </a:spcBef>
              <a:spcAft>
                <a:spcPct val="0"/>
              </a:spcAft>
            </a:pPr>
            <a:r>
              <a:rPr lang="en-GB" sz="1200" i="1" dirty="0" err="1" smtClean="0">
                <a:solidFill>
                  <a:schemeClr val="accent1">
                    <a:lumMod val="50000"/>
                  </a:schemeClr>
                </a:solidFill>
              </a:rPr>
              <a:t>Binosi</a:t>
            </a:r>
            <a:r>
              <a:rPr lang="en-GB" sz="1200" i="1" dirty="0">
                <a:solidFill>
                  <a:schemeClr val="accent1">
                    <a:lumMod val="50000"/>
                  </a:schemeClr>
                </a:solidFill>
              </a:rPr>
              <a:t>, </a:t>
            </a:r>
            <a:r>
              <a:rPr lang="en-GB" sz="1200" i="1" dirty="0" smtClean="0">
                <a:solidFill>
                  <a:schemeClr val="accent1">
                    <a:lumMod val="50000"/>
                  </a:schemeClr>
                </a:solidFill>
              </a:rPr>
              <a:t>Chang</a:t>
            </a:r>
            <a:r>
              <a:rPr lang="en-GB" sz="1200" i="1" dirty="0">
                <a:solidFill>
                  <a:schemeClr val="accent1">
                    <a:lumMod val="50000"/>
                  </a:schemeClr>
                </a:solidFill>
              </a:rPr>
              <a:t>, </a:t>
            </a:r>
            <a:r>
              <a:rPr lang="en-GB" sz="1200" i="1" dirty="0" err="1" smtClean="0">
                <a:solidFill>
                  <a:schemeClr val="accent1">
                    <a:lumMod val="50000"/>
                  </a:schemeClr>
                </a:solidFill>
              </a:rPr>
              <a:t>Papavassiliou</a:t>
            </a:r>
            <a:r>
              <a:rPr lang="en-GB" sz="1200" i="1" dirty="0">
                <a:solidFill>
                  <a:schemeClr val="accent1">
                    <a:lumMod val="50000"/>
                  </a:schemeClr>
                </a:solidFill>
              </a:rPr>
              <a:t>, </a:t>
            </a:r>
            <a:r>
              <a:rPr lang="en-GB" sz="1200" i="1" dirty="0" smtClean="0">
                <a:solidFill>
                  <a:schemeClr val="accent1">
                    <a:lumMod val="50000"/>
                  </a:schemeClr>
                </a:solidFill>
              </a:rPr>
              <a:t>Qin, Roberts, </a:t>
            </a:r>
            <a:r>
              <a:rPr lang="en-GB" sz="1200" i="1" dirty="0">
                <a:solidFill>
                  <a:schemeClr val="accent1">
                    <a:lumMod val="50000"/>
                  </a:schemeClr>
                </a:solidFill>
              </a:rPr>
              <a:t>Phys. Rev. D </a:t>
            </a:r>
            <a:r>
              <a:rPr lang="en-GB" sz="1200" b="1" i="1" dirty="0">
                <a:solidFill>
                  <a:schemeClr val="accent1">
                    <a:lumMod val="50000"/>
                  </a:schemeClr>
                </a:solidFill>
              </a:rPr>
              <a:t>93</a:t>
            </a:r>
            <a:r>
              <a:rPr lang="en-GB" sz="1200" i="1" dirty="0">
                <a:solidFill>
                  <a:schemeClr val="accent1">
                    <a:lumMod val="50000"/>
                  </a:schemeClr>
                </a:solidFill>
              </a:rPr>
              <a:t> (2016) 096010/1-7</a:t>
            </a:r>
            <a:endParaRPr lang="en-GB" sz="1200" i="1" dirty="0">
              <a:solidFill>
                <a:schemeClr val="accent1">
                  <a:lumMod val="50000"/>
                </a:schemeClr>
              </a:solidFill>
              <a:latin typeface="Calibri" pitchFamily="34" charset="0"/>
            </a:endParaRPr>
          </a:p>
        </p:txBody>
      </p:sp>
    </p:spTree>
    <p:extLst>
      <p:ext uri="{BB962C8B-B14F-4D97-AF65-F5344CB8AC3E}">
        <p14:creationId xmlns:p14="http://schemas.microsoft.com/office/powerpoint/2010/main" val="2742419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b="0" i="1" dirty="0">
                <a:ln w="0"/>
                <a:solidFill>
                  <a:schemeClr val="tx2">
                    <a:lumMod val="75000"/>
                  </a:schemeClr>
                </a:solidFill>
                <a:effectLst>
                  <a:reflection blurRad="6350" stA="60000" endA="900" endPos="58000" dir="5400000" sy="-100000" algn="bl" rotWithShape="0"/>
                </a:effectLst>
              </a:rPr>
              <a:t>Pion </a:t>
            </a:r>
            <a:r>
              <a:rPr lang="en-GB" sz="3200" b="0" i="1" dirty="0" err="1">
                <a:ln w="0"/>
                <a:solidFill>
                  <a:schemeClr val="tx2">
                    <a:lumMod val="75000"/>
                  </a:schemeClr>
                </a:solidFill>
                <a:effectLst>
                  <a:reflection blurRad="6350" stA="60000" endA="900" endPos="58000" dir="5400000" sy="-100000" algn="bl" rotWithShape="0"/>
                </a:effectLst>
              </a:rPr>
              <a:t>masslessness</a:t>
            </a:r>
            <a:endParaRPr lang="en-GB" sz="3200" i="1" dirty="0"/>
          </a:p>
        </p:txBody>
      </p:sp>
      <p:sp>
        <p:nvSpPr>
          <p:cNvPr id="3" name="Content Placeholder 2"/>
          <p:cNvSpPr>
            <a:spLocks noGrp="1"/>
          </p:cNvSpPr>
          <p:nvPr>
            <p:ph idx="1"/>
          </p:nvPr>
        </p:nvSpPr>
        <p:spPr>
          <a:xfrm>
            <a:off x="457200" y="825499"/>
            <a:ext cx="8229600" cy="5803901"/>
          </a:xfrm>
        </p:spPr>
        <p:txBody>
          <a:bodyPr/>
          <a:lstStyle/>
          <a:p>
            <a:r>
              <a:rPr lang="en-GB" sz="2000" dirty="0" smtClean="0"/>
              <a:t>Obtain a coupled set of gap- and Bethe-</a:t>
            </a:r>
            <a:r>
              <a:rPr lang="en-GB" sz="2000" dirty="0" err="1" smtClean="0"/>
              <a:t>Salpeter</a:t>
            </a:r>
            <a:r>
              <a:rPr lang="en-GB" sz="2000" dirty="0" smtClean="0"/>
              <a:t> equations</a:t>
            </a:r>
          </a:p>
          <a:p>
            <a:pPr lvl="1">
              <a:spcBef>
                <a:spcPts val="0"/>
              </a:spcBef>
            </a:pPr>
            <a:r>
              <a:rPr lang="en-GB" sz="1800" dirty="0" smtClean="0"/>
              <a:t>Bethe-</a:t>
            </a:r>
            <a:r>
              <a:rPr lang="en-GB" sz="1800" dirty="0" err="1" smtClean="0"/>
              <a:t>Salpeter</a:t>
            </a:r>
            <a:r>
              <a:rPr lang="en-GB" sz="1800" dirty="0" smtClean="0"/>
              <a:t> Kernel: </a:t>
            </a:r>
          </a:p>
          <a:p>
            <a:pPr lvl="2"/>
            <a:r>
              <a:rPr lang="en-GB" dirty="0" smtClean="0"/>
              <a:t>valence-quarks with a momentum-dependent running mass produced by self-interacting gluons, which have given themselves a running mass</a:t>
            </a:r>
          </a:p>
          <a:p>
            <a:pPr lvl="2"/>
            <a:r>
              <a:rPr lang="en-GB" dirty="0" smtClean="0"/>
              <a:t>Interactions of arbitrary but enumerable complexity involving these “basis vectors”</a:t>
            </a:r>
          </a:p>
          <a:p>
            <a:pPr lvl="1"/>
            <a:r>
              <a:rPr lang="en-GB" dirty="0" smtClean="0"/>
              <a:t>Chiral limit: </a:t>
            </a:r>
          </a:p>
          <a:p>
            <a:pPr lvl="2">
              <a:spcBef>
                <a:spcPts val="0"/>
              </a:spcBef>
            </a:pPr>
            <a:r>
              <a:rPr lang="en-GB" dirty="0" smtClean="0"/>
              <a:t>Algebraic proof</a:t>
            </a:r>
          </a:p>
          <a:p>
            <a:pPr lvl="3"/>
            <a:r>
              <a:rPr lang="en-GB" dirty="0" smtClean="0"/>
              <a:t>at any &amp; each finite order in symmetry-preserving construction of kernels for </a:t>
            </a:r>
          </a:p>
          <a:p>
            <a:pPr lvl="4"/>
            <a:r>
              <a:rPr lang="en-GB" dirty="0" smtClean="0"/>
              <a:t>the gap (quark dressing) </a:t>
            </a:r>
          </a:p>
          <a:p>
            <a:pPr lvl="4"/>
            <a:r>
              <a:rPr lang="en-GB" dirty="0" smtClean="0"/>
              <a:t>and Bethe-</a:t>
            </a:r>
            <a:r>
              <a:rPr lang="en-GB" dirty="0" err="1" smtClean="0"/>
              <a:t>Salpeter</a:t>
            </a:r>
            <a:r>
              <a:rPr lang="en-GB" dirty="0" smtClean="0"/>
              <a:t> (bound-state) equations, </a:t>
            </a:r>
          </a:p>
          <a:p>
            <a:pPr lvl="3"/>
            <a:r>
              <a:rPr lang="en-GB" dirty="0" smtClean="0"/>
              <a:t>there is a precise cancellation between </a:t>
            </a:r>
          </a:p>
          <a:p>
            <a:pPr lvl="4"/>
            <a:r>
              <a:rPr lang="en-GB" dirty="0" smtClean="0"/>
              <a:t>mass-generating effect of dressing the valence-quarks </a:t>
            </a:r>
          </a:p>
          <a:p>
            <a:pPr lvl="4"/>
            <a:r>
              <a:rPr lang="en-GB" dirty="0" smtClean="0"/>
              <a:t>and attraction introduced by the scattering events</a:t>
            </a:r>
          </a:p>
          <a:p>
            <a:pPr lvl="2"/>
            <a:r>
              <a:rPr lang="en-GB" dirty="0" smtClean="0">
                <a:solidFill>
                  <a:srgbClr val="008000"/>
                </a:solidFill>
              </a:rPr>
              <a:t>Cancellation guarantees that </a:t>
            </a:r>
          </a:p>
          <a:p>
            <a:pPr lvl="3"/>
            <a:r>
              <a:rPr lang="en-GB" dirty="0" smtClean="0"/>
              <a:t>simple system,  which began massless, </a:t>
            </a:r>
          </a:p>
          <a:p>
            <a:pPr lvl="3"/>
            <a:r>
              <a:rPr lang="en-GB" dirty="0" smtClean="0"/>
              <a:t>becomes a complex system, with </a:t>
            </a:r>
          </a:p>
          <a:p>
            <a:pPr lvl="4"/>
            <a:r>
              <a:rPr lang="en-GB" dirty="0" smtClean="0"/>
              <a:t>a nontrivial bound-state wave function </a:t>
            </a:r>
          </a:p>
          <a:p>
            <a:pPr lvl="4"/>
            <a:r>
              <a:rPr lang="en-GB" dirty="0" smtClean="0"/>
              <a:t>attached to a pole in the scattering matrix, which remains at </a:t>
            </a:r>
            <a:r>
              <a:rPr lang="en-GB" i="1" dirty="0" smtClean="0"/>
              <a:t>P</a:t>
            </a:r>
            <a:r>
              <a:rPr lang="en-GB" i="1" baseline="30000" dirty="0" smtClean="0"/>
              <a:t>2</a:t>
            </a:r>
            <a:r>
              <a:rPr lang="en-GB" i="1" dirty="0" smtClean="0"/>
              <a:t>=0</a:t>
            </a:r>
            <a:r>
              <a:rPr lang="en-GB" dirty="0"/>
              <a:t> </a:t>
            </a:r>
            <a:r>
              <a:rPr lang="en-GB" dirty="0" smtClean="0"/>
              <a:t>… </a:t>
            </a:r>
          </a:p>
          <a:p>
            <a:pPr lvl="2"/>
            <a:r>
              <a:rPr lang="en-GB" dirty="0" smtClean="0">
                <a:solidFill>
                  <a:srgbClr val="008000"/>
                </a:solidFill>
              </a:rPr>
              <a:t>Interacting, bound system remains massless</a:t>
            </a:r>
            <a:endParaRPr lang="en-GB" sz="1400" dirty="0" smtClean="0">
              <a:solidFill>
                <a:srgbClr val="008000"/>
              </a:solidFill>
            </a:endParaRPr>
          </a:p>
          <a:p>
            <a:pPr lvl="2"/>
            <a:endParaRPr lang="en-GB" sz="1400"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a:xfrm>
            <a:off x="657225" y="6360112"/>
            <a:ext cx="5942013" cy="228600"/>
          </a:xfrm>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43</a:t>
            </a:fld>
            <a:endParaRPr lang="en-US"/>
          </a:p>
        </p:txBody>
      </p:sp>
      <p:sp>
        <p:nvSpPr>
          <p:cNvPr id="8" name="Rectangle 7"/>
          <p:cNvSpPr/>
          <p:nvPr/>
        </p:nvSpPr>
        <p:spPr bwMode="auto">
          <a:xfrm>
            <a:off x="0" y="0"/>
            <a:ext cx="51816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200" i="1" dirty="0" err="1">
                <a:solidFill>
                  <a:schemeClr val="accent1">
                    <a:lumMod val="50000"/>
                  </a:schemeClr>
                </a:solidFill>
                <a:latin typeface="Calibri" pitchFamily="34" charset="0"/>
              </a:rPr>
              <a:t>Munczek</a:t>
            </a:r>
            <a:r>
              <a:rPr lang="en-GB" sz="1200" i="1" dirty="0">
                <a:solidFill>
                  <a:schemeClr val="accent1">
                    <a:lumMod val="50000"/>
                  </a:schemeClr>
                </a:solidFill>
                <a:latin typeface="Calibri" pitchFamily="34" charset="0"/>
              </a:rPr>
              <a:t>, H. J., Phys. Rev. D </a:t>
            </a:r>
            <a:r>
              <a:rPr lang="en-GB" sz="1200" b="1" i="1" dirty="0">
                <a:solidFill>
                  <a:schemeClr val="accent1">
                    <a:lumMod val="50000"/>
                  </a:schemeClr>
                </a:solidFill>
                <a:latin typeface="Calibri" pitchFamily="34" charset="0"/>
              </a:rPr>
              <a:t>52</a:t>
            </a:r>
            <a:r>
              <a:rPr lang="en-GB" sz="1200" i="1" dirty="0">
                <a:solidFill>
                  <a:schemeClr val="accent1">
                    <a:lumMod val="50000"/>
                  </a:schemeClr>
                </a:solidFill>
                <a:latin typeface="Calibri" pitchFamily="34" charset="0"/>
              </a:rPr>
              <a:t> (1995) pp. 4736-4740</a:t>
            </a:r>
          </a:p>
          <a:p>
            <a:pPr fontAlgn="base">
              <a:spcBef>
                <a:spcPct val="0"/>
              </a:spcBef>
              <a:spcAft>
                <a:spcPct val="0"/>
              </a:spcAft>
            </a:pPr>
            <a:r>
              <a:rPr lang="en-GB" sz="1200" i="1" dirty="0">
                <a:solidFill>
                  <a:schemeClr val="accent1">
                    <a:lumMod val="50000"/>
                  </a:schemeClr>
                </a:solidFill>
                <a:latin typeface="Calibri" pitchFamily="34" charset="0"/>
              </a:rPr>
              <a:t>Bender, A</a:t>
            </a:r>
            <a:r>
              <a:rPr lang="en-GB" sz="1200" i="1" dirty="0" smtClean="0">
                <a:solidFill>
                  <a:schemeClr val="accent1">
                    <a:lumMod val="50000"/>
                  </a:schemeClr>
                </a:solidFill>
                <a:latin typeface="Calibri" pitchFamily="34" charset="0"/>
              </a:rPr>
              <a:t>., Roberts</a:t>
            </a:r>
            <a:r>
              <a:rPr lang="en-GB" sz="1200" i="1" dirty="0">
                <a:solidFill>
                  <a:schemeClr val="accent1">
                    <a:lumMod val="50000"/>
                  </a:schemeClr>
                </a:solidFill>
                <a:latin typeface="Calibri" pitchFamily="34" charset="0"/>
              </a:rPr>
              <a:t>, </a:t>
            </a:r>
            <a:r>
              <a:rPr lang="en-GB" sz="1200" i="1" dirty="0" smtClean="0">
                <a:solidFill>
                  <a:schemeClr val="accent1">
                    <a:lumMod val="50000"/>
                  </a:schemeClr>
                </a:solidFill>
                <a:latin typeface="Calibri" pitchFamily="34" charset="0"/>
              </a:rPr>
              <a:t>C.D</a:t>
            </a:r>
            <a:r>
              <a:rPr lang="en-GB" sz="1200" i="1" dirty="0">
                <a:solidFill>
                  <a:schemeClr val="accent1">
                    <a:lumMod val="50000"/>
                  </a:schemeClr>
                </a:solidFill>
                <a:latin typeface="Calibri" pitchFamily="34" charset="0"/>
              </a:rPr>
              <a:t>. and von </a:t>
            </a:r>
            <a:r>
              <a:rPr lang="en-GB" sz="1200" i="1" dirty="0" err="1">
                <a:solidFill>
                  <a:schemeClr val="accent1">
                    <a:lumMod val="50000"/>
                  </a:schemeClr>
                </a:solidFill>
                <a:latin typeface="Calibri" pitchFamily="34" charset="0"/>
              </a:rPr>
              <a:t>Smekal</a:t>
            </a:r>
            <a:r>
              <a:rPr lang="en-GB" sz="1200" i="1" dirty="0">
                <a:solidFill>
                  <a:schemeClr val="accent1">
                    <a:lumMod val="50000"/>
                  </a:schemeClr>
                </a:solidFill>
                <a:latin typeface="Calibri" pitchFamily="34" charset="0"/>
              </a:rPr>
              <a:t>, L., Phys. Lett. B </a:t>
            </a:r>
            <a:r>
              <a:rPr lang="en-GB" sz="1200" b="1" i="1" dirty="0">
                <a:solidFill>
                  <a:schemeClr val="accent1">
                    <a:lumMod val="50000"/>
                  </a:schemeClr>
                </a:solidFill>
                <a:latin typeface="Calibri" pitchFamily="34" charset="0"/>
              </a:rPr>
              <a:t>380</a:t>
            </a:r>
            <a:r>
              <a:rPr lang="en-GB" sz="1200" i="1" dirty="0">
                <a:solidFill>
                  <a:schemeClr val="accent1">
                    <a:lumMod val="50000"/>
                  </a:schemeClr>
                </a:solidFill>
                <a:latin typeface="Calibri" pitchFamily="34" charset="0"/>
              </a:rPr>
              <a:t> (1996) pp. </a:t>
            </a:r>
            <a:r>
              <a:rPr lang="en-GB" sz="1200" i="1" dirty="0" smtClean="0">
                <a:solidFill>
                  <a:schemeClr val="accent1">
                    <a:lumMod val="50000"/>
                  </a:schemeClr>
                </a:solidFill>
                <a:latin typeface="Calibri" pitchFamily="34" charset="0"/>
              </a:rPr>
              <a:t>7-12</a:t>
            </a:r>
          </a:p>
          <a:p>
            <a:pPr fontAlgn="base">
              <a:spcBef>
                <a:spcPct val="0"/>
              </a:spcBef>
              <a:spcAft>
                <a:spcPct val="0"/>
              </a:spcAft>
            </a:pPr>
            <a:r>
              <a:rPr lang="en-AU" sz="1200" i="1" dirty="0" smtClean="0">
                <a:solidFill>
                  <a:schemeClr val="accent1">
                    <a:lumMod val="50000"/>
                  </a:schemeClr>
                </a:solidFill>
                <a:latin typeface="Calibri" pitchFamily="34" charset="0"/>
              </a:rPr>
              <a:t>Maris</a:t>
            </a:r>
            <a:r>
              <a:rPr lang="en-AU" sz="1200" i="1" dirty="0">
                <a:solidFill>
                  <a:schemeClr val="accent1">
                    <a:lumMod val="50000"/>
                  </a:schemeClr>
                </a:solidFill>
                <a:latin typeface="Calibri" pitchFamily="34" charset="0"/>
              </a:rPr>
              <a:t>, </a:t>
            </a:r>
            <a:r>
              <a:rPr lang="en-AU" sz="1200" i="1" dirty="0" smtClean="0">
                <a:solidFill>
                  <a:schemeClr val="accent1">
                    <a:lumMod val="50000"/>
                  </a:schemeClr>
                </a:solidFill>
                <a:latin typeface="Calibri" pitchFamily="34" charset="0"/>
              </a:rPr>
              <a:t>P. , Roberts</a:t>
            </a:r>
            <a:r>
              <a:rPr lang="en-AU" sz="1200" i="1" dirty="0">
                <a:solidFill>
                  <a:schemeClr val="accent1">
                    <a:lumMod val="50000"/>
                  </a:schemeClr>
                </a:solidFill>
                <a:latin typeface="Calibri" pitchFamily="34" charset="0"/>
              </a:rPr>
              <a:t>, </a:t>
            </a:r>
            <a:r>
              <a:rPr lang="en-AU" sz="1200" i="1" dirty="0" smtClean="0">
                <a:solidFill>
                  <a:schemeClr val="accent1">
                    <a:lumMod val="50000"/>
                  </a:schemeClr>
                </a:solidFill>
                <a:latin typeface="Calibri" pitchFamily="34" charset="0"/>
              </a:rPr>
              <a:t>C.D</a:t>
            </a:r>
            <a:r>
              <a:rPr lang="en-AU" sz="1200" i="1" dirty="0">
                <a:solidFill>
                  <a:schemeClr val="accent1">
                    <a:lumMod val="50000"/>
                  </a:schemeClr>
                </a:solidFill>
                <a:latin typeface="Calibri" pitchFamily="34" charset="0"/>
              </a:rPr>
              <a:t>. and Tandy, </a:t>
            </a:r>
            <a:r>
              <a:rPr lang="en-AU" sz="1200" i="1" dirty="0" smtClean="0">
                <a:solidFill>
                  <a:schemeClr val="accent1">
                    <a:lumMod val="50000"/>
                  </a:schemeClr>
                </a:solidFill>
                <a:latin typeface="Calibri" pitchFamily="34" charset="0"/>
              </a:rPr>
              <a:t>P.C</a:t>
            </a:r>
            <a:r>
              <a:rPr lang="en-AU" sz="1200" i="1" dirty="0">
                <a:solidFill>
                  <a:schemeClr val="accent1">
                    <a:lumMod val="50000"/>
                  </a:schemeClr>
                </a:solidFill>
                <a:latin typeface="Calibri" pitchFamily="34" charset="0"/>
              </a:rPr>
              <a:t>., Phys. Lett. B </a:t>
            </a:r>
            <a:r>
              <a:rPr lang="en-AU" sz="1200" b="1" i="1" dirty="0">
                <a:solidFill>
                  <a:schemeClr val="accent1">
                    <a:lumMod val="50000"/>
                  </a:schemeClr>
                </a:solidFill>
                <a:latin typeface="Calibri" pitchFamily="34" charset="0"/>
              </a:rPr>
              <a:t>420</a:t>
            </a:r>
            <a:r>
              <a:rPr lang="en-AU" sz="1200" i="1" dirty="0">
                <a:solidFill>
                  <a:schemeClr val="accent1">
                    <a:lumMod val="50000"/>
                  </a:schemeClr>
                </a:solidFill>
                <a:latin typeface="Calibri" pitchFamily="34" charset="0"/>
              </a:rPr>
              <a:t> (1998) pp. </a:t>
            </a:r>
            <a:r>
              <a:rPr lang="en-AU" sz="1200" i="1" dirty="0" smtClean="0">
                <a:solidFill>
                  <a:schemeClr val="accent1">
                    <a:lumMod val="50000"/>
                  </a:schemeClr>
                </a:solidFill>
                <a:latin typeface="Calibri" pitchFamily="34" charset="0"/>
              </a:rPr>
              <a:t>267-273</a:t>
            </a:r>
          </a:p>
          <a:p>
            <a:pPr fontAlgn="base">
              <a:spcBef>
                <a:spcPct val="0"/>
              </a:spcBef>
              <a:spcAft>
                <a:spcPct val="0"/>
              </a:spcAft>
            </a:pPr>
            <a:r>
              <a:rPr lang="en-GB" sz="1200" i="1" dirty="0" err="1" smtClean="0">
                <a:solidFill>
                  <a:schemeClr val="accent1">
                    <a:lumMod val="50000"/>
                  </a:schemeClr>
                </a:solidFill>
              </a:rPr>
              <a:t>Binosi</a:t>
            </a:r>
            <a:r>
              <a:rPr lang="en-GB" sz="1200" i="1" dirty="0">
                <a:solidFill>
                  <a:schemeClr val="accent1">
                    <a:lumMod val="50000"/>
                  </a:schemeClr>
                </a:solidFill>
              </a:rPr>
              <a:t>, </a:t>
            </a:r>
            <a:r>
              <a:rPr lang="en-GB" sz="1200" i="1" dirty="0" smtClean="0">
                <a:solidFill>
                  <a:schemeClr val="accent1">
                    <a:lumMod val="50000"/>
                  </a:schemeClr>
                </a:solidFill>
              </a:rPr>
              <a:t>Chang</a:t>
            </a:r>
            <a:r>
              <a:rPr lang="en-GB" sz="1200" i="1" dirty="0">
                <a:solidFill>
                  <a:schemeClr val="accent1">
                    <a:lumMod val="50000"/>
                  </a:schemeClr>
                </a:solidFill>
              </a:rPr>
              <a:t>, </a:t>
            </a:r>
            <a:r>
              <a:rPr lang="en-GB" sz="1200" i="1" dirty="0" err="1" smtClean="0">
                <a:solidFill>
                  <a:schemeClr val="accent1">
                    <a:lumMod val="50000"/>
                  </a:schemeClr>
                </a:solidFill>
              </a:rPr>
              <a:t>Papavassiliou</a:t>
            </a:r>
            <a:r>
              <a:rPr lang="en-GB" sz="1200" i="1" dirty="0">
                <a:solidFill>
                  <a:schemeClr val="accent1">
                    <a:lumMod val="50000"/>
                  </a:schemeClr>
                </a:solidFill>
              </a:rPr>
              <a:t>, </a:t>
            </a:r>
            <a:r>
              <a:rPr lang="en-GB" sz="1200" i="1" dirty="0" smtClean="0">
                <a:solidFill>
                  <a:schemeClr val="accent1">
                    <a:lumMod val="50000"/>
                  </a:schemeClr>
                </a:solidFill>
              </a:rPr>
              <a:t>Qin, Roberts, </a:t>
            </a:r>
            <a:r>
              <a:rPr lang="en-GB" sz="1200" i="1" dirty="0">
                <a:solidFill>
                  <a:schemeClr val="accent1">
                    <a:lumMod val="50000"/>
                  </a:schemeClr>
                </a:solidFill>
              </a:rPr>
              <a:t>Phys. Rev. D </a:t>
            </a:r>
            <a:r>
              <a:rPr lang="en-GB" sz="1200" b="1" i="1" dirty="0">
                <a:solidFill>
                  <a:schemeClr val="accent1">
                    <a:lumMod val="50000"/>
                  </a:schemeClr>
                </a:solidFill>
              </a:rPr>
              <a:t>93</a:t>
            </a:r>
            <a:r>
              <a:rPr lang="en-GB" sz="1200" i="1" dirty="0">
                <a:solidFill>
                  <a:schemeClr val="accent1">
                    <a:lumMod val="50000"/>
                  </a:schemeClr>
                </a:solidFill>
              </a:rPr>
              <a:t> (2016) 096010/1-7</a:t>
            </a:r>
            <a:endParaRPr lang="en-GB" sz="1200" i="1" dirty="0">
              <a:solidFill>
                <a:schemeClr val="accent1">
                  <a:lumMod val="50000"/>
                </a:schemeClr>
              </a:solidFill>
              <a:latin typeface="Calibri" pitchFamily="34" charset="0"/>
            </a:endParaRPr>
          </a:p>
        </p:txBody>
      </p:sp>
      <p:sp>
        <p:nvSpPr>
          <p:cNvPr id="9" name="TextBox 8"/>
          <p:cNvSpPr txBox="1"/>
          <p:nvPr/>
        </p:nvSpPr>
        <p:spPr>
          <a:xfrm>
            <a:off x="457200" y="1143000"/>
            <a:ext cx="8153400" cy="2923877"/>
          </a:xfrm>
          <a:prstGeom prst="rect">
            <a:avLst/>
          </a:prstGeom>
          <a:solidFill>
            <a:schemeClr val="bg1"/>
          </a:solidFill>
          <a:ln>
            <a:solidFill>
              <a:srgbClr val="008000"/>
            </a:solidFill>
          </a:ln>
        </p:spPr>
        <p:txBody>
          <a:bodyPr wrap="square" rtlCol="0">
            <a:spAutoFit/>
          </a:bodyPr>
          <a:lstStyle/>
          <a:p>
            <a:pPr algn="ctr"/>
            <a:r>
              <a:rPr lang="en-GB" sz="3200" b="1" i="1" u="sng" dirty="0">
                <a:solidFill>
                  <a:srgbClr val="008000"/>
                </a:solidFill>
              </a:rPr>
              <a:t>Quantum field theory statement</a:t>
            </a:r>
            <a:r>
              <a:rPr lang="en-GB" sz="3200" b="1" i="1" dirty="0">
                <a:solidFill>
                  <a:srgbClr val="008000"/>
                </a:solidFill>
              </a:rPr>
              <a:t>: </a:t>
            </a:r>
            <a:endParaRPr lang="en-GB" sz="3200" b="1" i="1" dirty="0" smtClean="0">
              <a:solidFill>
                <a:srgbClr val="008000"/>
              </a:solidFill>
            </a:endParaRPr>
          </a:p>
          <a:p>
            <a:pPr algn="ctr"/>
            <a:r>
              <a:rPr lang="en-GB" sz="3200" b="1" i="1" dirty="0" smtClean="0">
                <a:solidFill>
                  <a:srgbClr val="008000"/>
                </a:solidFill>
              </a:rPr>
              <a:t>In </a:t>
            </a:r>
            <a:r>
              <a:rPr lang="en-GB" sz="3200" b="1" i="1" dirty="0">
                <a:solidFill>
                  <a:srgbClr val="008000"/>
                </a:solidFill>
              </a:rPr>
              <a:t>the </a:t>
            </a:r>
            <a:r>
              <a:rPr lang="en-GB" sz="3200" b="1" i="1" dirty="0" err="1">
                <a:solidFill>
                  <a:srgbClr val="008000"/>
                </a:solidFill>
              </a:rPr>
              <a:t>pseudsocalar</a:t>
            </a:r>
            <a:r>
              <a:rPr lang="en-GB" sz="3200" b="1" i="1" dirty="0">
                <a:solidFill>
                  <a:srgbClr val="008000"/>
                </a:solidFill>
              </a:rPr>
              <a:t> channel, the dynamically generated mass of the two fermions is precisely cancelled by the attractive interactions between them – </a:t>
            </a:r>
            <a:r>
              <a:rPr lang="en-GB" sz="3200" b="1" i="1" dirty="0" err="1">
                <a:solidFill>
                  <a:srgbClr val="008000"/>
                </a:solidFill>
              </a:rPr>
              <a:t>iff</a:t>
            </a:r>
            <a:r>
              <a:rPr lang="en-GB" sz="3200" b="1" i="1" dirty="0">
                <a:solidFill>
                  <a:srgbClr val="008000"/>
                </a:solidFill>
              </a:rPr>
              <a:t> – </a:t>
            </a:r>
          </a:p>
          <a:p>
            <a:endParaRPr lang="en-GB" sz="2400" dirty="0"/>
          </a:p>
        </p:txBody>
      </p:sp>
      <p:sp>
        <p:nvSpPr>
          <p:cNvPr id="10" name="TextBox 9"/>
          <p:cNvSpPr txBox="1"/>
          <p:nvPr/>
        </p:nvSpPr>
        <p:spPr>
          <a:xfrm>
            <a:off x="1600200" y="3581400"/>
            <a:ext cx="5867400" cy="1107996"/>
          </a:xfrm>
          <a:prstGeom prst="rect">
            <a:avLst/>
          </a:prstGeom>
          <a:solidFill>
            <a:schemeClr val="bg1"/>
          </a:solidFill>
          <a:effectLst>
            <a:outerShdw blurRad="50800" dist="38100" algn="l" rotWithShape="0">
              <a:prstClr val="black">
                <a:alpha val="40000"/>
              </a:prstClr>
            </a:outerShdw>
          </a:effectLst>
        </p:spPr>
        <p:txBody>
          <a:bodyPr wrap="square" rtlCol="0">
            <a:spAutoFit/>
          </a:bodyPr>
          <a:lstStyle/>
          <a:p>
            <a:pPr algn="ctr"/>
            <a:r>
              <a:rPr lang="en-US" sz="66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t>
            </a:r>
            <a:r>
              <a:rPr lang="el-GR" sz="6600" b="1" i="1" baseline="-25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π</a:t>
            </a:r>
            <a:r>
              <a:rPr lang="en-US" sz="66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E</a:t>
            </a:r>
            <a:r>
              <a:rPr lang="el-GR" sz="6600" b="1" i="1" baseline="-25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π</a:t>
            </a:r>
            <a:r>
              <a:rPr lang="en-US" sz="66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a:t>
            </a:r>
            <a:r>
              <a:rPr lang="en-US" sz="6600" b="1" i="1" baseline="30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a:t>
            </a:r>
            <a:r>
              <a:rPr lang="en-US" sz="66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 B(p</a:t>
            </a:r>
            <a:r>
              <a:rPr lang="en-US" sz="6600" b="1" i="1" baseline="30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a:t>
            </a:r>
            <a:r>
              <a:rPr lang="en-US" sz="66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66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1384973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4000" b="0" i="1" dirty="0" smtClean="0">
                <a:ln w="0"/>
                <a:solidFill>
                  <a:schemeClr val="tx2">
                    <a:lumMod val="75000"/>
                  </a:schemeClr>
                </a:solidFill>
                <a:effectLst>
                  <a:outerShdw blurRad="60007" dist="310007" dir="7680000" sy="30000" kx="1300200" algn="ctr" rotWithShape="0">
                    <a:prstClr val="black">
                      <a:alpha val="32000"/>
                    </a:prstClr>
                  </a:outerShdw>
                </a:effectLst>
              </a:rPr>
              <a:t>Massless Pion</a:t>
            </a:r>
            <a:endParaRPr lang="en-GB" sz="4000" b="0" i="1" dirty="0">
              <a:ln w="0"/>
              <a:solidFill>
                <a:schemeClr val="tx2">
                  <a:lumMod val="75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304800" y="1447800"/>
            <a:ext cx="8537575" cy="5562600"/>
          </a:xfrm>
        </p:spPr>
        <p:txBody>
          <a:bodyPr/>
          <a:lstStyle/>
          <a:p>
            <a:pPr>
              <a:spcAft>
                <a:spcPts val="900"/>
              </a:spcAft>
            </a:pPr>
            <a:r>
              <a:rPr lang="en-GB" sz="2400" dirty="0" smtClean="0"/>
              <a:t>Chiral limit</a:t>
            </a:r>
          </a:p>
          <a:p>
            <a:pPr marL="0" indent="0">
              <a:buNone/>
            </a:pPr>
            <a:r>
              <a:rPr lang="en-GB" sz="2400" dirty="0" smtClean="0"/>
              <a:t>					⇒</a:t>
            </a:r>
          </a:p>
          <a:p>
            <a:pPr>
              <a:spcBef>
                <a:spcPts val="1800"/>
              </a:spcBef>
            </a:pPr>
            <a:r>
              <a:rPr lang="en-AU" sz="2400" dirty="0" smtClean="0"/>
              <a:t>“Zero</a:t>
            </a:r>
            <a:r>
              <a:rPr lang="en-AU" sz="2400" dirty="0"/>
              <a:t>” owes to cancellations between different operator-component contributions to the expectation value of </a:t>
            </a:r>
            <a:r>
              <a:rPr lang="en-GB" sz="2400" i="1" dirty="0"/>
              <a:t>Θ</a:t>
            </a:r>
            <a:r>
              <a:rPr lang="en-GB" sz="2400" i="1" baseline="-25000" dirty="0"/>
              <a:t>0</a:t>
            </a:r>
            <a:r>
              <a:rPr lang="en-AU" sz="2400" dirty="0"/>
              <a:t>.  </a:t>
            </a:r>
          </a:p>
          <a:p>
            <a:r>
              <a:rPr lang="en-AU" sz="2400" dirty="0" smtClean="0"/>
              <a:t>The cancellations are precise</a:t>
            </a:r>
            <a:endParaRPr lang="en-AU" sz="2400" dirty="0"/>
          </a:p>
          <a:p>
            <a:pPr marL="800100" lvl="2" indent="0">
              <a:buNone/>
            </a:pPr>
            <a:r>
              <a:rPr lang="en-AU" sz="2400" dirty="0" smtClean="0"/>
              <a:t>Arising </a:t>
            </a:r>
            <a:r>
              <a:rPr lang="en-AU" sz="2400" dirty="0"/>
              <a:t>naturally because </a:t>
            </a:r>
            <a:r>
              <a:rPr lang="en-AU" sz="2400" dirty="0" smtClean="0"/>
              <a:t>chiral symmetry – the apparent </a:t>
            </a:r>
            <a:r>
              <a:rPr lang="en-AU" sz="2400" dirty="0" err="1" smtClean="0"/>
              <a:t>masslessness</a:t>
            </a:r>
            <a:r>
              <a:rPr lang="en-AU" sz="2400" dirty="0" smtClean="0"/>
              <a:t> of the QCD action – is broken by strong dynamics in a very particular manner.</a:t>
            </a:r>
          </a:p>
          <a:p>
            <a:pPr marL="457200" indent="-457200"/>
            <a:r>
              <a:rPr lang="en-AU" sz="2400" dirty="0" smtClean="0"/>
              <a:t>In the chiral limit, the pion is massless irrespective of the magnitude of any other hadron’s mass</a:t>
            </a:r>
            <a:endParaRPr lang="en-GB" sz="2400" dirty="0"/>
          </a:p>
          <a:p>
            <a:endParaRPr lang="en-AU" sz="2400" dirty="0" smtClean="0"/>
          </a:p>
          <a:p>
            <a:endParaRPr lang="en-GB" sz="2400" dirty="0" smtClean="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44</a:t>
            </a:fld>
            <a:endParaRPr lang="en-US"/>
          </a:p>
        </p:txBody>
      </p:sp>
      <p:sp>
        <p:nvSpPr>
          <p:cNvPr id="8" name="Oval 7"/>
          <p:cNvSpPr/>
          <p:nvPr/>
        </p:nvSpPr>
        <p:spPr bwMode="auto">
          <a:xfrm>
            <a:off x="2667000" y="92076"/>
            <a:ext cx="914400" cy="59372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981200"/>
            <a:ext cx="3683000" cy="3810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800" y="2006600"/>
            <a:ext cx="2806700" cy="3556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76200"/>
            <a:ext cx="4724400" cy="685800"/>
          </a:xfrm>
          <a:prstGeom prst="rect">
            <a:avLst/>
          </a:prstGeom>
        </p:spPr>
      </p:pic>
      <p:sp>
        <p:nvSpPr>
          <p:cNvPr id="13" name="Date Placeholder 3"/>
          <p:cNvSpPr>
            <a:spLocks noGrp="1"/>
          </p:cNvSpPr>
          <p:nvPr>
            <p:ph type="dt" sz="half" idx="10"/>
          </p:nvPr>
        </p:nvSpPr>
        <p:spPr>
          <a:xfrm>
            <a:off x="6349207" y="6485731"/>
            <a:ext cx="2743200" cy="381000"/>
          </a:xfrm>
        </p:spPr>
        <p:txBody>
          <a:bodyPr/>
          <a:lstStyle/>
          <a:p>
            <a:r>
              <a:rPr lang="en-US" dirty="0" smtClean="0"/>
              <a:t>24-29 July 2017, U. Nanjing: 9th Workshop </a:t>
            </a:r>
            <a:endParaRPr lang="en-US" dirty="0" smtClean="0"/>
          </a:p>
          <a:p>
            <a:r>
              <a:rPr lang="en-US" dirty="0" smtClean="0"/>
              <a:t>on </a:t>
            </a:r>
            <a:r>
              <a:rPr lang="en-US" dirty="0" smtClean="0"/>
              <a:t>Hadron physics in China </a:t>
            </a:r>
            <a:r>
              <a:rPr lang="en-US" dirty="0" smtClean="0"/>
              <a:t>                              (</a:t>
            </a:r>
            <a:r>
              <a:rPr lang="en-US" dirty="0" smtClean="0"/>
              <a:t>76p)</a:t>
            </a:r>
            <a:endParaRPr lang="en-US" dirty="0"/>
          </a:p>
        </p:txBody>
      </p:sp>
    </p:spTree>
    <p:extLst>
      <p:ext uri="{BB962C8B-B14F-4D97-AF65-F5344CB8AC3E}">
        <p14:creationId xmlns:p14="http://schemas.microsoft.com/office/powerpoint/2010/main" val="81684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685800" y="4810125"/>
            <a:ext cx="7772400"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800" b="1" i="0" u="none" strike="noStrike" kern="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p:nvPr>
        </p:nvSpPr>
        <p:spPr>
          <a:xfrm>
            <a:off x="0" y="4495800"/>
            <a:ext cx="9144000" cy="1362075"/>
          </a:xfrm>
        </p:spPr>
        <p:txBody>
          <a:bodyPr/>
          <a:lstStyle/>
          <a:p>
            <a:pPr lvl="0" algn="ctr"/>
            <a:r>
              <a:rPr lang="en-US" sz="6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Observing </a:t>
            </a:r>
            <a:r>
              <a:rPr lang="en-US" sz="60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Mass</a:t>
            </a:r>
            <a:endParaRPr lang="en-US" sz="6000" i="1" dirty="0"/>
          </a:p>
        </p:txBody>
      </p:sp>
      <p:sp>
        <p:nvSpPr>
          <p:cNvPr id="5" name="Footer Placeholder 4"/>
          <p:cNvSpPr>
            <a:spLocks noGrp="1"/>
          </p:cNvSpPr>
          <p:nvPr>
            <p:ph type="ftr" sz="quarter" idx="11"/>
          </p:nvPr>
        </p:nvSpPr>
        <p:spPr/>
        <p:txBody>
          <a:bodyPr/>
          <a:lstStyle/>
          <a:p>
            <a:r>
              <a:rPr lang="en-AU" smtClean="0">
                <a:solidFill>
                  <a:schemeClr val="accent1">
                    <a:lumMod val="50000"/>
                  </a:schemeClr>
                </a:solidFill>
              </a:rPr>
              <a:t>Craig Roberts. Strong QCD: Atlas for the Standard Model</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45</a:t>
            </a:fld>
            <a:endParaRPr lang="en-US"/>
          </a:p>
        </p:txBody>
      </p:sp>
      <p:sp>
        <p:nvSpPr>
          <p:cNvPr id="8" name="Text Placeholder 7"/>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7850" y="547687"/>
            <a:ext cx="5143500" cy="3857625"/>
          </a:xfrm>
          <a:prstGeom prst="rect">
            <a:avLst/>
          </a:prstGeom>
          <a:ln>
            <a:noFill/>
          </a:ln>
          <a:effectLst>
            <a:outerShdw blurRad="292100" dist="139700" dir="2700000" algn="tl" rotWithShape="0">
              <a:srgbClr val="333333">
                <a:alpha val="65000"/>
              </a:srgbClr>
            </a:outerShdw>
          </a:effectLst>
        </p:spPr>
      </p:pic>
      <p:sp>
        <p:nvSpPr>
          <p:cNvPr id="9" name="Date Placeholder 3"/>
          <p:cNvSpPr>
            <a:spLocks noGrp="1"/>
          </p:cNvSpPr>
          <p:nvPr>
            <p:ph type="dt" sz="half" idx="10"/>
          </p:nvPr>
        </p:nvSpPr>
        <p:spPr>
          <a:xfrm>
            <a:off x="6349207" y="6485731"/>
            <a:ext cx="2743200" cy="381000"/>
          </a:xfrm>
        </p:spPr>
        <p:txBody>
          <a:bodyPr/>
          <a:lstStyle/>
          <a:p>
            <a:r>
              <a:rPr lang="en-US" dirty="0" smtClean="0"/>
              <a:t>24-29 July 2017, U. Nanjing: 9th Workshop </a:t>
            </a:r>
            <a:endParaRPr lang="en-US" dirty="0" smtClean="0"/>
          </a:p>
          <a:p>
            <a:r>
              <a:rPr lang="en-US" dirty="0" smtClean="0"/>
              <a:t>on </a:t>
            </a:r>
            <a:r>
              <a:rPr lang="en-US" dirty="0" smtClean="0"/>
              <a:t>Hadron physics in China </a:t>
            </a:r>
            <a:r>
              <a:rPr lang="en-US" dirty="0" smtClean="0"/>
              <a:t>                              (</a:t>
            </a:r>
            <a:r>
              <a:rPr lang="en-US" dirty="0" smtClean="0"/>
              <a:t>76p)</a:t>
            </a:r>
            <a:endParaRPr lang="en-US" dirty="0"/>
          </a:p>
        </p:txBody>
      </p:sp>
    </p:spTree>
    <p:extLst>
      <p:ext uri="{BB962C8B-B14F-4D97-AF65-F5344CB8AC3E}">
        <p14:creationId xmlns:p14="http://schemas.microsoft.com/office/powerpoint/2010/main" val="1686288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smtClean="0"/>
              <a:t>Confinement ⇔ DCSB</a:t>
            </a:r>
            <a:endParaRPr lang="en-GB" sz="3200" dirty="0"/>
          </a:p>
        </p:txBody>
      </p:sp>
      <p:sp>
        <p:nvSpPr>
          <p:cNvPr id="3" name="Content Placeholder 2"/>
          <p:cNvSpPr>
            <a:spLocks noGrp="1"/>
          </p:cNvSpPr>
          <p:nvPr>
            <p:ph idx="1"/>
          </p:nvPr>
        </p:nvSpPr>
        <p:spPr>
          <a:xfrm>
            <a:off x="457200" y="1112837"/>
            <a:ext cx="8229600" cy="4830763"/>
          </a:xfrm>
        </p:spPr>
        <p:txBody>
          <a:bodyPr/>
          <a:lstStyle/>
          <a:p>
            <a:r>
              <a:rPr lang="en-GB" dirty="0" smtClean="0"/>
              <a:t>Signals for these (equivalent?) emergent phenomena are ubiquitous </a:t>
            </a:r>
          </a:p>
          <a:p>
            <a:r>
              <a:rPr lang="en-GB" dirty="0" smtClean="0"/>
              <a:t>Manifestations do not always appear the same in different systems</a:t>
            </a:r>
          </a:p>
          <a:p>
            <a:r>
              <a:rPr lang="en-GB" dirty="0" smtClean="0"/>
              <a:t>Studying a diverse array of systems and/or observables therefore exposes different aspects of the underlying mechanisms</a:t>
            </a:r>
          </a:p>
          <a:p>
            <a:r>
              <a:rPr lang="en-GB" dirty="0" smtClean="0"/>
              <a:t>Examples … </a:t>
            </a:r>
          </a:p>
          <a:p>
            <a:pPr lvl="1"/>
            <a:r>
              <a:rPr lang="en-GB" dirty="0" smtClean="0"/>
              <a:t>Spectrum of hadrons (level ordering, existence of exotics …)</a:t>
            </a:r>
          </a:p>
          <a:p>
            <a:pPr lvl="1"/>
            <a:r>
              <a:rPr lang="en-GB" dirty="0" smtClean="0"/>
              <a:t>Hadron (meson &amp; baryon) elastic and transition form factors</a:t>
            </a:r>
          </a:p>
          <a:p>
            <a:pPr lvl="1"/>
            <a:r>
              <a:rPr lang="en-GB" dirty="0" smtClean="0"/>
              <a:t>Distribution amplitudes and functions, in all their guises</a:t>
            </a:r>
          </a:p>
          <a:p>
            <a:pPr lvl="1"/>
            <a:r>
              <a:rPr lang="en-GB" dirty="0" smtClean="0"/>
              <a:t>Origin of the nucleon-nucleon interaction and emergence of nuclei</a:t>
            </a:r>
          </a:p>
          <a:p>
            <a:r>
              <a:rPr lang="en-GB" dirty="0" smtClean="0"/>
              <a:t>Complete understanding of QCD – the toughest, most interesting part of the Standard Model – will only be found in a unified description of all these phenomena </a:t>
            </a:r>
          </a:p>
          <a:p>
            <a:endParaRPr lang="en-GB"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46</a:t>
            </a:fld>
            <a:endParaRPr lang="en-US"/>
          </a:p>
        </p:txBody>
      </p:sp>
      <p:sp>
        <p:nvSpPr>
          <p:cNvPr id="7" name="Rectangle 6"/>
          <p:cNvSpPr/>
          <p:nvPr/>
        </p:nvSpPr>
        <p:spPr bwMode="auto">
          <a:xfrm>
            <a:off x="2185142" y="2971800"/>
            <a:ext cx="6416488" cy="3579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GB" sz="2400" dirty="0" smtClean="0">
                <a:solidFill>
                  <a:srgbClr val="FFA520"/>
                </a:solidFill>
                <a:latin typeface="Monotype Corsiva" panose="03010101010201010101" pitchFamily="66" charset="0"/>
              </a:rPr>
              <a:t>All the basic subjects of </a:t>
            </a:r>
            <a:r>
              <a:rPr lang="en-GB" sz="2400" dirty="0" err="1" smtClean="0">
                <a:solidFill>
                  <a:srgbClr val="FFA520"/>
                </a:solidFill>
                <a:latin typeface="Monotype Corsiva" panose="03010101010201010101" pitchFamily="66" charset="0"/>
              </a:rPr>
              <a:t>hadro</a:t>
            </a:r>
            <a:r>
              <a:rPr lang="en-GB" sz="2400" dirty="0" smtClean="0">
                <a:solidFill>
                  <a:srgbClr val="FFA520"/>
                </a:solidFill>
                <a:latin typeface="Monotype Corsiva" panose="03010101010201010101" pitchFamily="66" charset="0"/>
              </a:rPr>
              <a:t>-particle physics</a:t>
            </a:r>
            <a:endParaRPr kumimoji="0" lang="en-GB" sz="2400" b="0" i="0" u="none" strike="noStrike" cap="none" normalizeH="0" baseline="0" dirty="0" smtClean="0">
              <a:ln>
                <a:noFill/>
              </a:ln>
              <a:solidFill>
                <a:srgbClr val="FFA520"/>
              </a:solidFill>
              <a:effectLst/>
              <a:latin typeface="Monotype Corsiva" panose="03010101010201010101" pitchFamily="66" charset="0"/>
            </a:endParaRPr>
          </a:p>
        </p:txBody>
      </p:sp>
    </p:spTree>
    <p:extLst>
      <p:ext uri="{BB962C8B-B14F-4D97-AF65-F5344CB8AC3E}">
        <p14:creationId xmlns:p14="http://schemas.microsoft.com/office/powerpoint/2010/main" val="316349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9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ircle(in)">
                                      <p:cBhvr>
                                        <p:cTn id="4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685800" y="4810125"/>
            <a:ext cx="7772400"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800" b="1" i="0" u="none" strike="noStrike" kern="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p:nvPr>
        </p:nvSpPr>
        <p:spPr>
          <a:xfrm>
            <a:off x="0" y="4495800"/>
            <a:ext cx="9144000" cy="1362075"/>
          </a:xfrm>
        </p:spPr>
        <p:txBody>
          <a:bodyPr/>
          <a:lstStyle/>
          <a:p>
            <a:pPr lvl="0" algn="ctr"/>
            <a:r>
              <a:rPr lang="en-US" sz="6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Observing </a:t>
            </a:r>
            <a:r>
              <a:rPr lang="en-US" sz="60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Mass: Examples</a:t>
            </a:r>
            <a:endParaRPr lang="en-US" sz="6000" i="1" dirty="0"/>
          </a:p>
        </p:txBody>
      </p:sp>
      <p:sp>
        <p:nvSpPr>
          <p:cNvPr id="4" name="Date Placeholder 3"/>
          <p:cNvSpPr>
            <a:spLocks noGrp="1"/>
          </p:cNvSpPr>
          <p:nvPr>
            <p:ph type="dt" sz="half" idx="10"/>
          </p:nvPr>
        </p:nvSpPr>
        <p:spPr>
          <a:xfrm>
            <a:off x="4724400" y="6477000"/>
            <a:ext cx="4724400" cy="304800"/>
          </a:xfrm>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solidFill>
                  <a:schemeClr val="accent1">
                    <a:lumMod val="50000"/>
                  </a:schemeClr>
                </a:solidFill>
              </a:rPr>
              <a:t>Craig Roberts. Strong QCD: Atlas for the Standard Model</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47</a:t>
            </a:fld>
            <a:endParaRPr lang="en-US"/>
          </a:p>
        </p:txBody>
      </p:sp>
      <p:sp>
        <p:nvSpPr>
          <p:cNvPr id="8" name="Text Placeholder 7"/>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7850" y="547687"/>
            <a:ext cx="5143500" cy="38576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7692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33925"/>
            <a:ext cx="9144000" cy="1362075"/>
          </a:xfrm>
        </p:spPr>
        <p:txBody>
          <a:bodyPr/>
          <a:lstStyle/>
          <a:p>
            <a:pPr lvl="0" algn="ctr"/>
            <a:r>
              <a:rPr lang="en-US" sz="69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Pion’s</a:t>
            </a:r>
            <a:r>
              <a:rPr lang="en-US" sz="69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 Wave Function</a:t>
            </a:r>
            <a:endParaRPr lang="en-US" sz="6900" dirty="0"/>
          </a:p>
        </p:txBody>
      </p:sp>
      <p:sp>
        <p:nvSpPr>
          <p:cNvPr id="4" name="Date Placeholder 3"/>
          <p:cNvSpPr>
            <a:spLocks noGrp="1"/>
          </p:cNvSpPr>
          <p:nvPr>
            <p:ph type="dt" sz="half" idx="10"/>
          </p:nvPr>
        </p:nvSpPr>
        <p:spPr>
          <a:xfrm>
            <a:off x="4648200" y="6477000"/>
            <a:ext cx="4754562" cy="304800"/>
          </a:xfrm>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solidFill>
                  <a:schemeClr val="accent1">
                    <a:lumMod val="50000"/>
                  </a:schemeClr>
                </a:solidFill>
              </a:rPr>
              <a:t>Craig Roberts. Strong QCD: Atlas for the Standard Model</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48</a:t>
            </a:fld>
            <a:endParaRPr lang="en-US"/>
          </a:p>
        </p:txBody>
      </p:sp>
      <p:sp>
        <p:nvSpPr>
          <p:cNvPr id="8" name="Text Placeholder 7"/>
          <p:cNvSpPr>
            <a:spLocks noGrp="1"/>
          </p:cNvSpPr>
          <p:nvPr>
            <p:ph type="body" idx="1"/>
          </p:nvPr>
        </p:nvSpPr>
        <p:spPr/>
        <p:txBody>
          <a:bodyPr/>
          <a:lstStyle/>
          <a:p>
            <a:endParaRPr lang="en-US" dirty="0"/>
          </a:p>
        </p:txBody>
      </p:sp>
      <p:sp>
        <p:nvSpPr>
          <p:cNvPr id="10" name="Title 1"/>
          <p:cNvSpPr txBox="1">
            <a:spLocks/>
          </p:cNvSpPr>
          <p:nvPr/>
        </p:nvSpPr>
        <p:spPr bwMode="auto">
          <a:xfrm>
            <a:off x="685800" y="4810125"/>
            <a:ext cx="7772400"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800" b="1" i="0" u="none" strike="noStrike" kern="0" cap="none" spc="0" normalizeH="0" baseline="0" noProof="0" dirty="0">
              <a:ln>
                <a:noFill/>
              </a:ln>
              <a:solidFill>
                <a:schemeClr val="tx2"/>
              </a:solidFill>
              <a:effectLst/>
              <a:uLnTx/>
              <a:uFillTx/>
              <a:latin typeface="+mj-lt"/>
              <a:ea typeface="+mj-ea"/>
              <a:cs typeface="+mj-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7850" y="304800"/>
            <a:ext cx="5143500" cy="434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4726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51"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70" decel="100000"/>
                                        <p:tgtEl>
                                          <p:spTgt spid="10"/>
                                        </p:tgtEl>
                                      </p:cBhvr>
                                    </p:animEffect>
                                    <p:animScale>
                                      <p:cBhvr>
                                        <p:cTn id="17" dur="770" decel="100000"/>
                                        <p:tgtEl>
                                          <p:spTgt spid="10"/>
                                        </p:tgtEl>
                                      </p:cBhvr>
                                      <p:from x="10000" y="10000"/>
                                      <p:to x="200000" y="450000"/>
                                    </p:animScale>
                                    <p:animScale>
                                      <p:cBhvr>
                                        <p:cTn id="18" dur="1230" accel="100000" fill="hold">
                                          <p:stCondLst>
                                            <p:cond delay="770"/>
                                          </p:stCondLst>
                                        </p:cTn>
                                        <p:tgtEl>
                                          <p:spTgt spid="10"/>
                                        </p:tgtEl>
                                      </p:cBhvr>
                                      <p:from x="200000" y="450000"/>
                                      <p:to x="100000" y="100000"/>
                                    </p:animScale>
                                    <p:set>
                                      <p:cBhvr>
                                        <p:cTn id="19" dur="770" fill="hold"/>
                                        <p:tgtEl>
                                          <p:spTgt spid="10"/>
                                        </p:tgtEl>
                                        <p:attrNameLst>
                                          <p:attrName>ppt_x</p:attrName>
                                        </p:attrNameLst>
                                      </p:cBhvr>
                                      <p:to>
                                        <p:strVal val="(0.5)"/>
                                      </p:to>
                                    </p:set>
                                    <p:anim from="(0.5)" to="(#ppt_x)" calcmode="lin" valueType="num">
                                      <p:cBhvr>
                                        <p:cTn id="20" dur="1230" accel="100000" fill="hold">
                                          <p:stCondLst>
                                            <p:cond delay="770"/>
                                          </p:stCondLst>
                                        </p:cTn>
                                        <p:tgtEl>
                                          <p:spTgt spid="10"/>
                                        </p:tgtEl>
                                        <p:attrNameLst>
                                          <p:attrName>ppt_x</p:attrName>
                                        </p:attrNameLst>
                                      </p:cBhvr>
                                    </p:anim>
                                    <p:set>
                                      <p:cBhvr>
                                        <p:cTn id="21" dur="770" fill="hold"/>
                                        <p:tgtEl>
                                          <p:spTgt spid="10"/>
                                        </p:tgtEl>
                                        <p:attrNameLst>
                                          <p:attrName>ppt_y</p:attrName>
                                        </p:attrNameLst>
                                      </p:cBhvr>
                                      <p:to>
                                        <p:strVal val="(#ppt_y+0.4)"/>
                                      </p:to>
                                    </p:set>
                                    <p:anim from="(#ppt_y+0.4)" to="(#ppt_y)" calcmode="lin" valueType="num">
                                      <p:cBhvr>
                                        <p:cTn id="22"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err="1" smtClean="0"/>
              <a:t>Pion’s</a:t>
            </a:r>
            <a:r>
              <a:rPr lang="en-US" sz="3200" dirty="0" smtClean="0"/>
              <a:t> valence-quark </a:t>
            </a:r>
            <a:br>
              <a:rPr lang="en-US" sz="3200" dirty="0" smtClean="0"/>
            </a:br>
            <a:r>
              <a:rPr lang="en-US" sz="3200" dirty="0" smtClean="0"/>
              <a:t>Distribution Amplitude</a:t>
            </a:r>
            <a:endParaRPr lang="en-US" sz="2800" dirty="0"/>
          </a:p>
        </p:txBody>
      </p:sp>
      <p:sp>
        <p:nvSpPr>
          <p:cNvPr id="3" name="Content Placeholder 2"/>
          <p:cNvSpPr>
            <a:spLocks noGrp="1"/>
          </p:cNvSpPr>
          <p:nvPr>
            <p:ph idx="1"/>
          </p:nvPr>
        </p:nvSpPr>
        <p:spPr>
          <a:xfrm>
            <a:off x="457200" y="1295400"/>
            <a:ext cx="8382000" cy="4525963"/>
          </a:xfrm>
        </p:spPr>
        <p:txBody>
          <a:bodyPr/>
          <a:lstStyle/>
          <a:p>
            <a:r>
              <a:rPr lang="en-GB" dirty="0" smtClean="0"/>
              <a:t>M</a:t>
            </a:r>
            <a:r>
              <a:rPr lang="en-US" dirty="0" err="1" smtClean="0"/>
              <a:t>ethods</a:t>
            </a:r>
            <a:r>
              <a:rPr lang="en-US" dirty="0" smtClean="0"/>
              <a:t> have been developed that enable direct computation of the pion’s light-front wave function</a:t>
            </a:r>
          </a:p>
          <a:p>
            <a:r>
              <a:rPr lang="el-GR" i="1" dirty="0" smtClean="0"/>
              <a:t>φ</a:t>
            </a:r>
            <a:r>
              <a:rPr lang="el-GR" i="1" baseline="-25000" dirty="0" smtClean="0"/>
              <a:t>π</a:t>
            </a:r>
            <a:r>
              <a:rPr lang="en-US" i="1" dirty="0" smtClean="0"/>
              <a:t>(x)</a:t>
            </a:r>
            <a:r>
              <a:rPr lang="en-US" dirty="0" smtClean="0"/>
              <a:t> = twist-two </a:t>
            </a:r>
            <a:r>
              <a:rPr lang="en-US" dirty="0" err="1" smtClean="0"/>
              <a:t>parton</a:t>
            </a:r>
            <a:r>
              <a:rPr lang="en-US" dirty="0" smtClean="0"/>
              <a:t> distribution amplitude = projection of the </a:t>
            </a:r>
            <a:r>
              <a:rPr lang="en-US" dirty="0" err="1" smtClean="0"/>
              <a:t>pion’s</a:t>
            </a:r>
            <a:r>
              <a:rPr lang="en-US" dirty="0" smtClean="0"/>
              <a:t> </a:t>
            </a:r>
            <a:r>
              <a:rPr lang="en-US" dirty="0" err="1" smtClean="0"/>
              <a:t>Poincaré</a:t>
            </a:r>
            <a:r>
              <a:rPr lang="en-US" dirty="0" smtClean="0"/>
              <a:t>-covariant wave-function onto the light-front</a:t>
            </a:r>
          </a:p>
          <a:p>
            <a:endParaRPr lang="en-US" dirty="0" smtClean="0"/>
          </a:p>
          <a:p>
            <a:endParaRPr lang="en-US" dirty="0" smtClean="0"/>
          </a:p>
          <a:p>
            <a:endParaRPr lang="en-US" dirty="0" smtClean="0"/>
          </a:p>
          <a:p>
            <a:endParaRPr lang="en-US" dirty="0" smtClean="0"/>
          </a:p>
          <a:p>
            <a:r>
              <a:rPr lang="en-US" dirty="0" smtClean="0"/>
              <a:t>Results have been obtained with the DCSB-improved DSE kernel, which unifies matter &amp; gauge sectors</a:t>
            </a:r>
          </a:p>
          <a:p>
            <a:pPr lvl="1" algn="ctr">
              <a:buNone/>
            </a:pPr>
            <a:r>
              <a:rPr lang="en-GB" sz="3200" dirty="0"/>
              <a:t>ϕ</a:t>
            </a:r>
            <a:r>
              <a:rPr lang="en-GB" sz="3200" i="1" baseline="-25000" dirty="0"/>
              <a:t>π</a:t>
            </a:r>
            <a:r>
              <a:rPr lang="en-GB" sz="3200" i="1" dirty="0"/>
              <a:t>(x)</a:t>
            </a:r>
            <a:r>
              <a:rPr lang="en-GB" sz="3200" dirty="0"/>
              <a:t> </a:t>
            </a:r>
            <a:r>
              <a:rPr lang="en-GB" sz="3200" dirty="0" smtClean="0"/>
              <a:t> ∝  </a:t>
            </a:r>
            <a:r>
              <a:rPr lang="en-US" sz="3200" i="1" dirty="0" smtClean="0"/>
              <a:t>x</a:t>
            </a:r>
            <a:r>
              <a:rPr lang="el-GR" sz="3200" i="1" baseline="30000" dirty="0" smtClean="0"/>
              <a:t>α</a:t>
            </a:r>
            <a:r>
              <a:rPr lang="en-US" sz="3200" i="1" dirty="0" smtClean="0"/>
              <a:t> (1-x)</a:t>
            </a:r>
            <a:r>
              <a:rPr lang="el-GR" sz="3200" i="1" baseline="30000" dirty="0" smtClean="0"/>
              <a:t>α</a:t>
            </a:r>
            <a:r>
              <a:rPr lang="en-US" sz="3200" dirty="0" smtClean="0"/>
              <a:t>, with </a:t>
            </a:r>
            <a:r>
              <a:rPr lang="el-GR" sz="3200" i="1" dirty="0" smtClean="0"/>
              <a:t>α</a:t>
            </a:r>
            <a:r>
              <a:rPr lang="en-US" sz="3200" dirty="0" smtClean="0"/>
              <a:t>≈</a:t>
            </a:r>
            <a:r>
              <a:rPr lang="en-US" sz="3200" i="1" dirty="0" smtClean="0"/>
              <a:t>0.5</a:t>
            </a:r>
            <a:endParaRPr lang="en-US" sz="3200" baseline="30000"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i="0"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49</a:t>
            </a:fld>
            <a:endParaRPr lang="en-US"/>
          </a:p>
        </p:txBody>
      </p:sp>
      <p:pic>
        <p:nvPicPr>
          <p:cNvPr id="7" name="Picture 6" descr="phipix.gif"/>
          <p:cNvPicPr>
            <a:picLocks noChangeAspect="1"/>
          </p:cNvPicPr>
          <p:nvPr/>
        </p:nvPicPr>
        <p:blipFill>
          <a:blip r:embed="rId3" cstate="print"/>
          <a:stretch>
            <a:fillRect/>
          </a:stretch>
        </p:blipFill>
        <p:spPr>
          <a:xfrm>
            <a:off x="0" y="3048000"/>
            <a:ext cx="9087555" cy="10668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bwMode="auto">
          <a:xfrm>
            <a:off x="0" y="0"/>
            <a:ext cx="49530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1400" i="1" dirty="0" smtClean="0">
                <a:solidFill>
                  <a:schemeClr val="accent1">
                    <a:lumMod val="50000"/>
                  </a:schemeClr>
                </a:solidFill>
              </a:rPr>
              <a:t>Imaging dynamical </a:t>
            </a:r>
            <a:r>
              <a:rPr lang="en-US" sz="1400" i="1" dirty="0" err="1" smtClean="0">
                <a:solidFill>
                  <a:schemeClr val="accent1">
                    <a:lumMod val="50000"/>
                  </a:schemeClr>
                </a:solidFill>
              </a:rPr>
              <a:t>chiral</a:t>
            </a:r>
            <a:r>
              <a:rPr lang="en-US" sz="1400" i="1" dirty="0" smtClean="0">
                <a:solidFill>
                  <a:schemeClr val="accent1">
                    <a:lumMod val="50000"/>
                  </a:schemeClr>
                </a:solidFill>
              </a:rPr>
              <a:t> symmetry breaking: </a:t>
            </a:r>
            <a:r>
              <a:rPr lang="en-US" sz="1400" i="1" dirty="0" err="1" smtClean="0">
                <a:solidFill>
                  <a:schemeClr val="accent1">
                    <a:lumMod val="50000"/>
                  </a:schemeClr>
                </a:solidFill>
              </a:rPr>
              <a:t>pion</a:t>
            </a:r>
            <a:r>
              <a:rPr lang="en-US" sz="1400" i="1" dirty="0" smtClean="0">
                <a:solidFill>
                  <a:schemeClr val="accent1">
                    <a:lumMod val="50000"/>
                  </a:schemeClr>
                </a:solidFill>
              </a:rPr>
              <a:t> wave function on the light front, </a:t>
            </a:r>
            <a:r>
              <a:rPr lang="en-US" sz="1400" dirty="0" smtClean="0">
                <a:solidFill>
                  <a:schemeClr val="accent1">
                    <a:lumMod val="50000"/>
                  </a:schemeClr>
                </a:solidFill>
              </a:rPr>
              <a:t>Lei Chang, et al., </a:t>
            </a:r>
            <a:r>
              <a:rPr lang="en-US" sz="1400" dirty="0" smtClean="0">
                <a:solidFill>
                  <a:schemeClr val="accent1">
                    <a:lumMod val="50000"/>
                  </a:schemeClr>
                </a:solidFill>
                <a:hlinkClick r:id="rId4"/>
              </a:rPr>
              <a:t>arXiv:1301.0324 [</a:t>
            </a:r>
            <a:r>
              <a:rPr lang="en-US" sz="1400" dirty="0" err="1" smtClean="0">
                <a:solidFill>
                  <a:schemeClr val="accent1">
                    <a:lumMod val="50000"/>
                  </a:schemeClr>
                </a:solidFill>
                <a:hlinkClick r:id="rId4"/>
              </a:rPr>
              <a:t>nucl-th</a:t>
            </a:r>
            <a:r>
              <a:rPr lang="en-US" sz="1400" dirty="0" smtClean="0">
                <a:solidFill>
                  <a:schemeClr val="accent1">
                    <a:lumMod val="50000"/>
                  </a:schemeClr>
                </a:solidFill>
                <a:hlinkClick r:id="rId4"/>
              </a:rPr>
              <a:t>]</a:t>
            </a:r>
            <a:r>
              <a:rPr lang="en-US" sz="1400" dirty="0" smtClean="0">
                <a:solidFill>
                  <a:schemeClr val="accent1">
                    <a:lumMod val="50000"/>
                  </a:schemeClr>
                </a:solidFill>
              </a:rPr>
              <a:t>, </a:t>
            </a:r>
            <a:r>
              <a:rPr lang="fr-FR" sz="1400" dirty="0" smtClean="0">
                <a:hlinkClick r:id="rId5"/>
              </a:rPr>
              <a:t>Phys. </a:t>
            </a:r>
            <a:r>
              <a:rPr lang="fr-FR" sz="1400" dirty="0" err="1" smtClean="0">
                <a:hlinkClick r:id="rId5"/>
              </a:rPr>
              <a:t>Rev</a:t>
            </a:r>
            <a:r>
              <a:rPr lang="fr-FR" sz="1400" dirty="0" smtClean="0">
                <a:hlinkClick r:id="rId5"/>
              </a:rPr>
              <a:t>. </a:t>
            </a:r>
            <a:r>
              <a:rPr lang="fr-FR" sz="1400" dirty="0" err="1" smtClean="0">
                <a:hlinkClick r:id="rId5"/>
              </a:rPr>
              <a:t>Lett</a:t>
            </a:r>
            <a:r>
              <a:rPr lang="fr-FR" sz="1400" dirty="0" smtClean="0">
                <a:hlinkClick r:id="rId5"/>
              </a:rPr>
              <a:t>. </a:t>
            </a:r>
            <a:r>
              <a:rPr lang="fr-FR" sz="1400" b="1" dirty="0" smtClean="0">
                <a:hlinkClick r:id="rId5"/>
              </a:rPr>
              <a:t>110</a:t>
            </a:r>
            <a:r>
              <a:rPr lang="fr-FR" sz="1400" dirty="0" smtClean="0">
                <a:hlinkClick r:id="rId5"/>
              </a:rPr>
              <a:t> (2013) 132001 (2013) [5 pages]</a:t>
            </a:r>
            <a:r>
              <a:rPr lang="en-US" sz="1400" dirty="0" smtClean="0">
                <a:solidFill>
                  <a:schemeClr val="accent1">
                    <a:lumMod val="50000"/>
                  </a:schemeClr>
                </a:solidFill>
              </a:rPr>
              <a:t>.</a:t>
            </a:r>
            <a:endParaRPr kumimoji="0" lang="en-US" sz="1400" b="0" i="0" u="none" strike="noStrike" cap="none" normalizeH="0" baseline="0" dirty="0" smtClean="0">
              <a:ln>
                <a:noFill/>
              </a:ln>
              <a:solidFill>
                <a:schemeClr val="accent1">
                  <a:lumMod val="50000"/>
                </a:schemeClr>
              </a:solidFill>
              <a:effectLst/>
              <a:latin typeface="Calibri" pitchFamily="34" charset="0"/>
            </a:endParaRPr>
          </a:p>
        </p:txBody>
      </p:sp>
    </p:spTree>
    <p:extLst>
      <p:ext uri="{BB962C8B-B14F-4D97-AF65-F5344CB8AC3E}">
        <p14:creationId xmlns:p14="http://schemas.microsoft.com/office/powerpoint/2010/main" val="18764131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685800" y="4810125"/>
            <a:ext cx="7772400"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800" b="1" i="0" u="none" strike="noStrike" kern="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p:nvPr>
        </p:nvSpPr>
        <p:spPr>
          <a:xfrm>
            <a:off x="0" y="4733925"/>
            <a:ext cx="9144000" cy="1362075"/>
          </a:xfrm>
        </p:spPr>
        <p:txBody>
          <a:bodyPr/>
          <a:lstStyle/>
          <a:p>
            <a:pPr lvl="0" algn="ctr"/>
            <a:r>
              <a:rPr lang="en-US" sz="6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What &amp; where is mass?</a:t>
            </a:r>
            <a:endParaRPr lang="en-US" sz="6600" i="1" dirty="0"/>
          </a:p>
        </p:txBody>
      </p:sp>
      <p:sp>
        <p:nvSpPr>
          <p:cNvPr id="4" name="Date Placeholder 3"/>
          <p:cNvSpPr>
            <a:spLocks noGrp="1"/>
          </p:cNvSpPr>
          <p:nvPr>
            <p:ph type="dt" sz="half" idx="10"/>
          </p:nvPr>
        </p:nvSpPr>
        <p:spPr>
          <a:xfrm>
            <a:off x="6400800" y="6494650"/>
            <a:ext cx="3200400" cy="304800"/>
          </a:xfrm>
        </p:spPr>
        <p:txBody>
          <a:bodyPr/>
          <a:lstStyle/>
          <a:p>
            <a:r>
              <a:rPr lang="en-US" dirty="0" smtClean="0"/>
              <a:t>24-29 July 2017, U. Nanjing: 9th Workshop </a:t>
            </a:r>
            <a:endParaRPr lang="en-US" dirty="0" smtClean="0"/>
          </a:p>
          <a:p>
            <a:r>
              <a:rPr lang="en-US" dirty="0" smtClean="0"/>
              <a:t>on </a:t>
            </a:r>
            <a:r>
              <a:rPr lang="en-US" dirty="0" smtClean="0"/>
              <a:t>Hadron physics in China (76p)</a:t>
            </a:r>
            <a:endParaRPr lang="en-US" dirty="0"/>
          </a:p>
        </p:txBody>
      </p:sp>
      <p:sp>
        <p:nvSpPr>
          <p:cNvPr id="5" name="Footer Placeholder 4"/>
          <p:cNvSpPr>
            <a:spLocks noGrp="1"/>
          </p:cNvSpPr>
          <p:nvPr>
            <p:ph type="ftr" sz="quarter" idx="11"/>
          </p:nvPr>
        </p:nvSpPr>
        <p:spPr/>
        <p:txBody>
          <a:bodyPr/>
          <a:lstStyle/>
          <a:p>
            <a:r>
              <a:rPr lang="en-AU" smtClean="0">
                <a:solidFill>
                  <a:schemeClr val="accent1">
                    <a:lumMod val="50000"/>
                  </a:schemeClr>
                </a:solidFill>
              </a:rPr>
              <a:t>Craig Roberts. Strong QCD: Atlas for the Standard Model</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a:t>
            </a:fld>
            <a:endParaRPr lang="en-US"/>
          </a:p>
        </p:txBody>
      </p:sp>
      <p:sp>
        <p:nvSpPr>
          <p:cNvPr id="8" name="Text Placeholder 7"/>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46024" y="547687"/>
            <a:ext cx="4547152" cy="38576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3242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51"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70" decel="100000"/>
                                        <p:tgtEl>
                                          <p:spTgt spid="10"/>
                                        </p:tgtEl>
                                      </p:cBhvr>
                                    </p:animEffect>
                                    <p:animScale>
                                      <p:cBhvr>
                                        <p:cTn id="17" dur="770" decel="100000"/>
                                        <p:tgtEl>
                                          <p:spTgt spid="10"/>
                                        </p:tgtEl>
                                      </p:cBhvr>
                                      <p:from x="10000" y="10000"/>
                                      <p:to x="200000" y="450000"/>
                                    </p:animScale>
                                    <p:animScale>
                                      <p:cBhvr>
                                        <p:cTn id="18" dur="1230" accel="100000" fill="hold">
                                          <p:stCondLst>
                                            <p:cond delay="770"/>
                                          </p:stCondLst>
                                        </p:cTn>
                                        <p:tgtEl>
                                          <p:spTgt spid="10"/>
                                        </p:tgtEl>
                                      </p:cBhvr>
                                      <p:from x="200000" y="450000"/>
                                      <p:to x="100000" y="100000"/>
                                    </p:animScale>
                                    <p:set>
                                      <p:cBhvr>
                                        <p:cTn id="19" dur="770" fill="hold"/>
                                        <p:tgtEl>
                                          <p:spTgt spid="10"/>
                                        </p:tgtEl>
                                        <p:attrNameLst>
                                          <p:attrName>ppt_x</p:attrName>
                                        </p:attrNameLst>
                                      </p:cBhvr>
                                      <p:to>
                                        <p:strVal val="(0.5)"/>
                                      </p:to>
                                    </p:set>
                                    <p:anim from="(0.5)" to="(#ppt_x)" calcmode="lin" valueType="num">
                                      <p:cBhvr>
                                        <p:cTn id="20" dur="1230" accel="100000" fill="hold">
                                          <p:stCondLst>
                                            <p:cond delay="770"/>
                                          </p:stCondLst>
                                        </p:cTn>
                                        <p:tgtEl>
                                          <p:spTgt spid="10"/>
                                        </p:tgtEl>
                                        <p:attrNameLst>
                                          <p:attrName>ppt_x</p:attrName>
                                        </p:attrNameLst>
                                      </p:cBhvr>
                                    </p:anim>
                                    <p:set>
                                      <p:cBhvr>
                                        <p:cTn id="21" dur="770" fill="hold"/>
                                        <p:tgtEl>
                                          <p:spTgt spid="10"/>
                                        </p:tgtEl>
                                        <p:attrNameLst>
                                          <p:attrName>ppt_y</p:attrName>
                                        </p:attrNameLst>
                                      </p:cBhvr>
                                      <p:to>
                                        <p:strVal val="(#ppt_y+0.4)"/>
                                      </p:to>
                                    </p:set>
                                    <p:anim from="(#ppt_y+0.4)" to="(#ppt_y)" calcmode="lin" valueType="num">
                                      <p:cBhvr>
                                        <p:cTn id="22"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nspirehep.net/record/1209281/files/F2.png"/>
          <p:cNvPicPr>
            <a:picLocks noChangeAspect="1" noChangeArrowheads="1"/>
          </p:cNvPicPr>
          <p:nvPr/>
        </p:nvPicPr>
        <p:blipFill>
          <a:blip r:embed="rId2" cstate="print"/>
          <a:srcRect/>
          <a:stretch>
            <a:fillRect/>
          </a:stretch>
        </p:blipFill>
        <p:spPr bwMode="auto">
          <a:xfrm>
            <a:off x="3166602" y="2133600"/>
            <a:ext cx="5977399" cy="4267200"/>
          </a:xfrm>
          <a:prstGeom prst="rect">
            <a:avLst/>
          </a:prstGeom>
          <a:noFill/>
        </p:spPr>
      </p:pic>
      <p:sp>
        <p:nvSpPr>
          <p:cNvPr id="2" name="Title 1"/>
          <p:cNvSpPr>
            <a:spLocks noGrp="1"/>
          </p:cNvSpPr>
          <p:nvPr>
            <p:ph type="title"/>
          </p:nvPr>
        </p:nvSpPr>
        <p:spPr/>
        <p:txBody>
          <a:bodyPr/>
          <a:lstStyle/>
          <a:p>
            <a:pPr algn="r"/>
            <a:r>
              <a:rPr lang="en-US" sz="2800" dirty="0" err="1" smtClean="0"/>
              <a:t>Pion’s</a:t>
            </a:r>
            <a:r>
              <a:rPr lang="en-US" sz="2800" dirty="0" smtClean="0"/>
              <a:t> valence-quark </a:t>
            </a:r>
            <a:br>
              <a:rPr lang="en-US" sz="2800" dirty="0" smtClean="0"/>
            </a:br>
            <a:r>
              <a:rPr lang="en-US" sz="2800" dirty="0" smtClean="0"/>
              <a:t>Distribution Amplitude</a:t>
            </a:r>
            <a:endParaRPr lang="en-US" sz="2800" dirty="0"/>
          </a:p>
        </p:txBody>
      </p:sp>
      <p:sp>
        <p:nvSpPr>
          <p:cNvPr id="3" name="Content Placeholder 2"/>
          <p:cNvSpPr>
            <a:spLocks noGrp="1"/>
          </p:cNvSpPr>
          <p:nvPr>
            <p:ph idx="1"/>
          </p:nvPr>
        </p:nvSpPr>
        <p:spPr>
          <a:xfrm>
            <a:off x="0" y="1371600"/>
            <a:ext cx="9144000" cy="1295400"/>
          </a:xfrm>
        </p:spPr>
        <p:txBody>
          <a:bodyPr/>
          <a:lstStyle/>
          <a:p>
            <a:r>
              <a:rPr lang="en-US" sz="2800" dirty="0" smtClean="0"/>
              <a:t>Continuum-QCD prediction: </a:t>
            </a:r>
          </a:p>
          <a:p>
            <a:pPr>
              <a:spcBef>
                <a:spcPts val="0"/>
              </a:spcBef>
              <a:buNone/>
            </a:pPr>
            <a:r>
              <a:rPr lang="en-US" sz="2800" dirty="0" smtClean="0"/>
              <a:t>	marked broadening of </a:t>
            </a:r>
            <a:r>
              <a:rPr lang="el-GR" sz="2800" i="1" dirty="0" smtClean="0"/>
              <a:t>φ</a:t>
            </a:r>
            <a:r>
              <a:rPr lang="el-GR" sz="2800" i="1" baseline="-25000" dirty="0" smtClean="0"/>
              <a:t>π</a:t>
            </a:r>
            <a:r>
              <a:rPr lang="en-US" sz="2800" dirty="0" smtClean="0"/>
              <a:t>(x), which owes to DCSB </a:t>
            </a:r>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i="0"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50</a:t>
            </a:fld>
            <a:endParaRPr lang="en-US"/>
          </a:p>
        </p:txBody>
      </p:sp>
      <p:sp>
        <p:nvSpPr>
          <p:cNvPr id="9" name="Rectangle 8"/>
          <p:cNvSpPr/>
          <p:nvPr/>
        </p:nvSpPr>
        <p:spPr bwMode="auto">
          <a:xfrm>
            <a:off x="7769225" y="2514600"/>
            <a:ext cx="1298575"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Calibri" pitchFamily="34" charset="0"/>
              </a:rPr>
              <a:t>Conformal QCD</a:t>
            </a:r>
          </a:p>
        </p:txBody>
      </p:sp>
      <p:cxnSp>
        <p:nvCxnSpPr>
          <p:cNvPr id="11" name="Straight Arrow Connector 10"/>
          <p:cNvCxnSpPr>
            <a:stCxn id="9" idx="1"/>
          </p:cNvCxnSpPr>
          <p:nvPr/>
        </p:nvCxnSpPr>
        <p:spPr bwMode="auto">
          <a:xfrm flipH="1" flipV="1">
            <a:off x="7130773" y="2708922"/>
            <a:ext cx="638452" cy="34278"/>
          </a:xfrm>
          <a:prstGeom prst="straightConnector1">
            <a:avLst/>
          </a:prstGeom>
          <a:noFill/>
          <a:ln w="19050" cap="flat" cmpd="sng" algn="ctr">
            <a:solidFill>
              <a:srgbClr val="008000"/>
            </a:solidFill>
            <a:prstDash val="solid"/>
            <a:round/>
            <a:headEnd type="none" w="med" len="med"/>
            <a:tailEnd type="arrow"/>
          </a:ln>
          <a:effectLst/>
        </p:spPr>
      </p:cxnSp>
      <p:sp>
        <p:nvSpPr>
          <p:cNvPr id="12" name="Rectangle 11"/>
          <p:cNvSpPr/>
          <p:nvPr/>
        </p:nvSpPr>
        <p:spPr bwMode="auto">
          <a:xfrm>
            <a:off x="6667500" y="3761003"/>
            <a:ext cx="914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7030A0"/>
                </a:solidFill>
                <a:effectLst/>
                <a:latin typeface="Calibri" pitchFamily="34" charset="0"/>
              </a:rPr>
              <a:t>RL</a:t>
            </a:r>
          </a:p>
        </p:txBody>
      </p:sp>
      <p:sp>
        <p:nvSpPr>
          <p:cNvPr id="13" name="Rectangle 12"/>
          <p:cNvSpPr/>
          <p:nvPr/>
        </p:nvSpPr>
        <p:spPr bwMode="auto">
          <a:xfrm>
            <a:off x="4572000" y="2789238"/>
            <a:ext cx="914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7030A0"/>
                </a:solidFill>
                <a:effectLst/>
                <a:latin typeface="Calibri" pitchFamily="34" charset="0"/>
              </a:rPr>
              <a:t>DB</a:t>
            </a:r>
          </a:p>
        </p:txBody>
      </p:sp>
      <p:cxnSp>
        <p:nvCxnSpPr>
          <p:cNvPr id="15" name="Straight Arrow Connector 14"/>
          <p:cNvCxnSpPr/>
          <p:nvPr/>
        </p:nvCxnSpPr>
        <p:spPr bwMode="auto">
          <a:xfrm flipH="1" flipV="1">
            <a:off x="6553200" y="3295650"/>
            <a:ext cx="228600" cy="571500"/>
          </a:xfrm>
          <a:prstGeom prst="straightConnector1">
            <a:avLst/>
          </a:prstGeom>
          <a:noFill/>
          <a:ln w="19050" cap="flat" cmpd="sng" algn="ctr">
            <a:solidFill>
              <a:srgbClr val="6600CC"/>
            </a:solidFill>
            <a:prstDash val="solid"/>
            <a:round/>
            <a:headEnd type="none" w="med" len="med"/>
            <a:tailEnd type="arrow"/>
          </a:ln>
          <a:effectLst/>
        </p:spPr>
      </p:cxnSp>
      <p:cxnSp>
        <p:nvCxnSpPr>
          <p:cNvPr id="17" name="Straight Arrow Connector 16"/>
          <p:cNvCxnSpPr/>
          <p:nvPr/>
        </p:nvCxnSpPr>
        <p:spPr bwMode="auto">
          <a:xfrm>
            <a:off x="4981853" y="3048000"/>
            <a:ext cx="1143000" cy="0"/>
          </a:xfrm>
          <a:prstGeom prst="straightConnector1">
            <a:avLst/>
          </a:prstGeom>
          <a:noFill/>
          <a:ln w="19050" cap="flat" cmpd="sng" algn="ctr">
            <a:solidFill>
              <a:srgbClr val="7030A0"/>
            </a:solidFill>
            <a:prstDash val="solid"/>
            <a:round/>
            <a:headEnd type="none" w="med" len="med"/>
            <a:tailEnd type="arrow"/>
          </a:ln>
          <a:effectLst/>
        </p:spPr>
      </p:cxnSp>
      <p:sp>
        <p:nvSpPr>
          <p:cNvPr id="19" name="Rectangle 18"/>
          <p:cNvSpPr/>
          <p:nvPr/>
        </p:nvSpPr>
        <p:spPr bwMode="auto">
          <a:xfrm>
            <a:off x="0" y="0"/>
            <a:ext cx="49530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1400" i="1" dirty="0" smtClean="0">
                <a:solidFill>
                  <a:schemeClr val="accent1">
                    <a:lumMod val="50000"/>
                  </a:schemeClr>
                </a:solidFill>
              </a:rPr>
              <a:t>Imaging dynamical </a:t>
            </a:r>
            <a:r>
              <a:rPr lang="en-US" sz="1400" i="1" dirty="0" err="1" smtClean="0">
                <a:solidFill>
                  <a:schemeClr val="accent1">
                    <a:lumMod val="50000"/>
                  </a:schemeClr>
                </a:solidFill>
              </a:rPr>
              <a:t>chiral</a:t>
            </a:r>
            <a:r>
              <a:rPr lang="en-US" sz="1400" i="1" dirty="0" smtClean="0">
                <a:solidFill>
                  <a:schemeClr val="accent1">
                    <a:lumMod val="50000"/>
                  </a:schemeClr>
                </a:solidFill>
              </a:rPr>
              <a:t> symmetry breaking: </a:t>
            </a:r>
            <a:r>
              <a:rPr lang="en-US" sz="1400" i="1" dirty="0" err="1" smtClean="0">
                <a:solidFill>
                  <a:schemeClr val="accent1">
                    <a:lumMod val="50000"/>
                  </a:schemeClr>
                </a:solidFill>
              </a:rPr>
              <a:t>pion</a:t>
            </a:r>
            <a:r>
              <a:rPr lang="en-US" sz="1400" i="1" dirty="0" smtClean="0">
                <a:solidFill>
                  <a:schemeClr val="accent1">
                    <a:lumMod val="50000"/>
                  </a:schemeClr>
                </a:solidFill>
              </a:rPr>
              <a:t> wave function on the light front, </a:t>
            </a:r>
            <a:r>
              <a:rPr lang="en-US" sz="1400" dirty="0" smtClean="0">
                <a:solidFill>
                  <a:schemeClr val="accent1">
                    <a:lumMod val="50000"/>
                  </a:schemeClr>
                </a:solidFill>
              </a:rPr>
              <a:t>Lei Chang, </a:t>
            </a:r>
            <a:r>
              <a:rPr lang="en-US" sz="1400" i="1" dirty="0" smtClean="0">
                <a:solidFill>
                  <a:schemeClr val="accent1">
                    <a:lumMod val="50000"/>
                  </a:schemeClr>
                </a:solidFill>
              </a:rPr>
              <a:t>et al</a:t>
            </a:r>
            <a:r>
              <a:rPr lang="en-US" sz="1400" dirty="0" smtClean="0">
                <a:solidFill>
                  <a:schemeClr val="accent1">
                    <a:lumMod val="50000"/>
                  </a:schemeClr>
                </a:solidFill>
              </a:rPr>
              <a:t>., </a:t>
            </a:r>
            <a:r>
              <a:rPr lang="en-US" sz="1400" dirty="0" smtClean="0">
                <a:solidFill>
                  <a:schemeClr val="accent1">
                    <a:lumMod val="50000"/>
                  </a:schemeClr>
                </a:solidFill>
                <a:hlinkClick r:id="rId3"/>
              </a:rPr>
              <a:t>arXiv:1301.0324 [</a:t>
            </a:r>
            <a:r>
              <a:rPr lang="en-US" sz="1400" dirty="0" err="1" smtClean="0">
                <a:solidFill>
                  <a:schemeClr val="accent1">
                    <a:lumMod val="50000"/>
                  </a:schemeClr>
                </a:solidFill>
                <a:hlinkClick r:id="rId3"/>
              </a:rPr>
              <a:t>nucl-th</a:t>
            </a:r>
            <a:r>
              <a:rPr lang="en-US" sz="1400" dirty="0" smtClean="0">
                <a:solidFill>
                  <a:schemeClr val="accent1">
                    <a:lumMod val="50000"/>
                  </a:schemeClr>
                </a:solidFill>
                <a:hlinkClick r:id="rId3"/>
              </a:rPr>
              <a:t>]</a:t>
            </a:r>
            <a:r>
              <a:rPr lang="en-US" sz="1400" dirty="0" smtClean="0">
                <a:solidFill>
                  <a:schemeClr val="accent1">
                    <a:lumMod val="50000"/>
                  </a:schemeClr>
                </a:solidFill>
              </a:rPr>
              <a:t>, </a:t>
            </a:r>
            <a:r>
              <a:rPr lang="fr-FR" sz="1400" dirty="0" smtClean="0">
                <a:hlinkClick r:id="rId4"/>
              </a:rPr>
              <a:t>Phys. </a:t>
            </a:r>
            <a:r>
              <a:rPr lang="fr-FR" sz="1400" dirty="0" err="1" smtClean="0">
                <a:hlinkClick r:id="rId4"/>
              </a:rPr>
              <a:t>Rev</a:t>
            </a:r>
            <a:r>
              <a:rPr lang="fr-FR" sz="1400" dirty="0" smtClean="0">
                <a:hlinkClick r:id="rId4"/>
              </a:rPr>
              <a:t>. </a:t>
            </a:r>
            <a:r>
              <a:rPr lang="fr-FR" sz="1400" dirty="0" err="1" smtClean="0">
                <a:hlinkClick r:id="rId4"/>
              </a:rPr>
              <a:t>Lett</a:t>
            </a:r>
            <a:r>
              <a:rPr lang="fr-FR" sz="1400" dirty="0" smtClean="0">
                <a:hlinkClick r:id="rId4"/>
              </a:rPr>
              <a:t>. </a:t>
            </a:r>
            <a:r>
              <a:rPr lang="fr-FR" sz="1400" b="1" dirty="0" smtClean="0">
                <a:hlinkClick r:id="rId4"/>
              </a:rPr>
              <a:t>110</a:t>
            </a:r>
            <a:r>
              <a:rPr lang="fr-FR" sz="1400" dirty="0" smtClean="0">
                <a:hlinkClick r:id="rId4"/>
              </a:rPr>
              <a:t> (2013) 132001 (2013) [5 pages]</a:t>
            </a:r>
            <a:r>
              <a:rPr lang="en-US" sz="1400" dirty="0" smtClean="0">
                <a:solidFill>
                  <a:schemeClr val="accent1">
                    <a:lumMod val="50000"/>
                  </a:schemeClr>
                </a:solidFill>
              </a:rPr>
              <a:t>.</a:t>
            </a:r>
            <a:endParaRPr kumimoji="0" lang="en-US" sz="1400" b="0" i="0" u="none" strike="noStrike" cap="none" normalizeH="0" baseline="0" dirty="0" smtClean="0">
              <a:ln>
                <a:noFill/>
              </a:ln>
              <a:solidFill>
                <a:schemeClr val="accent1">
                  <a:lumMod val="50000"/>
                </a:schemeClr>
              </a:solidFill>
              <a:effectLst/>
              <a:latin typeface="Calibri" pitchFamily="34" charset="0"/>
            </a:endParaRPr>
          </a:p>
        </p:txBody>
      </p:sp>
      <p:sp>
        <p:nvSpPr>
          <p:cNvPr id="16" name="Rectangle 15"/>
          <p:cNvSpPr/>
          <p:nvPr/>
        </p:nvSpPr>
        <p:spPr bwMode="auto">
          <a:xfrm>
            <a:off x="5486400" y="4495800"/>
            <a:ext cx="2362200" cy="1066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DeflateInflat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FF"/>
                </a:solidFill>
                <a:effectLst/>
                <a:latin typeface="Calibri" pitchFamily="34" charset="0"/>
              </a:rPr>
              <a:t>Real-world PDAs are squat and fat</a:t>
            </a:r>
          </a:p>
        </p:txBody>
      </p:sp>
      <p:pic>
        <p:nvPicPr>
          <p:cNvPr id="18" name="Picture 17" descr="InHadronLF.jpg"/>
          <p:cNvPicPr>
            <a:picLocks noChangeAspect="1"/>
          </p:cNvPicPr>
          <p:nvPr/>
        </p:nvPicPr>
        <p:blipFill>
          <a:blip r:embed="rId5" cstate="print"/>
          <a:stretch>
            <a:fillRect/>
          </a:stretch>
        </p:blipFill>
        <p:spPr>
          <a:xfrm>
            <a:off x="59079" y="3429000"/>
            <a:ext cx="3107523" cy="2411197"/>
          </a:xfrm>
          <a:prstGeom prst="rect">
            <a:avLst/>
          </a:prstGeom>
        </p:spPr>
      </p:pic>
      <p:cxnSp>
        <p:nvCxnSpPr>
          <p:cNvPr id="8" name="Elbow Connector 7"/>
          <p:cNvCxnSpPr/>
          <p:nvPr/>
        </p:nvCxnSpPr>
        <p:spPr bwMode="auto">
          <a:xfrm>
            <a:off x="762000" y="4725591"/>
            <a:ext cx="4572000" cy="8731"/>
          </a:xfrm>
          <a:prstGeom prst="bentConnector3">
            <a:avLst/>
          </a:prstGeom>
          <a:noFill/>
          <a:ln w="28575" cap="flat" cmpd="sng" algn="ctr">
            <a:solidFill>
              <a:srgbClr val="008000"/>
            </a:solidFill>
            <a:prstDash val="solid"/>
            <a:round/>
            <a:headEnd type="none" w="med" len="med"/>
            <a:tailEnd type="triangle"/>
          </a:ln>
          <a:effectLst/>
        </p:spPr>
      </p:cxnSp>
      <p:pic>
        <p:nvPicPr>
          <p:cNvPr id="20" name="Picture 19" descr="phipix.gif"/>
          <p:cNvPicPr>
            <a:picLocks noChangeAspect="1"/>
          </p:cNvPicPr>
          <p:nvPr/>
        </p:nvPicPr>
        <p:blipFill>
          <a:blip r:embed="rId6" cstate="print"/>
          <a:stretch>
            <a:fillRect/>
          </a:stretch>
        </p:blipFill>
        <p:spPr>
          <a:xfrm>
            <a:off x="56446" y="2821462"/>
            <a:ext cx="3877102" cy="4551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8298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800" decel="100000"/>
                                        <p:tgtEl>
                                          <p:spTgt spid="3">
                                            <p:txEl>
                                              <p:pRg st="1" end="1"/>
                                            </p:txEl>
                                          </p:spTgt>
                                        </p:tgtEl>
                                      </p:cBhvr>
                                    </p:animEffect>
                                    <p:anim calcmode="lin" valueType="num">
                                      <p:cBhvr>
                                        <p:cTn id="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800" dirty="0" smtClean="0"/>
              <a:t>Pion’s electromagnetic </a:t>
            </a:r>
            <a:br>
              <a:rPr lang="en-US" sz="2800" dirty="0" smtClean="0"/>
            </a:br>
            <a:r>
              <a:rPr lang="en-US" sz="2800" dirty="0" smtClean="0"/>
              <a:t>form factor</a:t>
            </a:r>
            <a:endParaRPr lang="en-US" sz="2800" dirty="0"/>
          </a:p>
        </p:txBody>
      </p:sp>
      <p:sp>
        <p:nvSpPr>
          <p:cNvPr id="3" name="Content Placeholder 2"/>
          <p:cNvSpPr>
            <a:spLocks noGrp="1"/>
          </p:cNvSpPr>
          <p:nvPr>
            <p:ph idx="1"/>
          </p:nvPr>
        </p:nvSpPr>
        <p:spPr>
          <a:xfrm>
            <a:off x="0" y="1371600"/>
            <a:ext cx="4038600" cy="2819400"/>
          </a:xfrm>
        </p:spPr>
        <p:txBody>
          <a:bodyPr/>
          <a:lstStyle/>
          <a:p>
            <a:r>
              <a:rPr lang="en-US" sz="2800" dirty="0" smtClean="0"/>
              <a:t>PDA Broadening has enormous impact on understanding </a:t>
            </a:r>
            <a:r>
              <a:rPr lang="en-GB" sz="2800" i="1" dirty="0" smtClean="0"/>
              <a:t>F</a:t>
            </a:r>
            <a:r>
              <a:rPr lang="en-GB" sz="2800" i="1" baseline="-25000" dirty="0" smtClean="0"/>
              <a:t>π</a:t>
            </a:r>
            <a:r>
              <a:rPr lang="en-GB" sz="2800" i="1" dirty="0" smtClean="0"/>
              <a:t>(Q</a:t>
            </a:r>
            <a:r>
              <a:rPr lang="en-GB" sz="2800" i="1" baseline="30000" dirty="0" smtClean="0"/>
              <a:t>2</a:t>
            </a:r>
            <a:r>
              <a:rPr lang="en-GB" sz="2800" i="1" dirty="0" smtClean="0"/>
              <a:t>)</a:t>
            </a:r>
            <a:endParaRPr lang="en-US" sz="2800" dirty="0" smtClean="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i="0"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7154" y="1636712"/>
            <a:ext cx="5228489" cy="4459288"/>
          </a:xfrm>
          <a:prstGeom prst="rect">
            <a:avLst/>
          </a:prstGeom>
        </p:spPr>
      </p:pic>
      <p:sp>
        <p:nvSpPr>
          <p:cNvPr id="14" name="Rectangle 13"/>
          <p:cNvSpPr/>
          <p:nvPr/>
        </p:nvSpPr>
        <p:spPr bwMode="auto">
          <a:xfrm>
            <a:off x="4120270" y="1069976"/>
            <a:ext cx="2579859" cy="301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2">
                    <a:lumMod val="10000"/>
                  </a:schemeClr>
                </a:solidFill>
                <a:effectLst/>
                <a:latin typeface="Calibri" pitchFamily="34" charset="0"/>
              </a:rPr>
              <a:t>A: Internally-consistent DSE prediction</a:t>
            </a:r>
          </a:p>
        </p:txBody>
      </p:sp>
      <p:sp>
        <p:nvSpPr>
          <p:cNvPr id="33" name="Rectangle 32"/>
          <p:cNvSpPr/>
          <p:nvPr/>
        </p:nvSpPr>
        <p:spPr bwMode="auto">
          <a:xfrm>
            <a:off x="6059487" y="2679700"/>
            <a:ext cx="2743200" cy="2921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FF"/>
                </a:solidFill>
                <a:effectLst/>
                <a:latin typeface="Calibri" pitchFamily="34" charset="0"/>
              </a:rPr>
              <a:t>C: Hard-scattering formula with</a:t>
            </a:r>
            <a:r>
              <a:rPr kumimoji="0" lang="en-GB" sz="1800" b="0" i="0" u="none" strike="noStrike" cap="none" normalizeH="0" dirty="0" smtClean="0">
                <a:ln>
                  <a:noFill/>
                </a:ln>
                <a:solidFill>
                  <a:srgbClr val="0000FF"/>
                </a:solidFill>
                <a:effectLst/>
                <a:latin typeface="Calibri" pitchFamily="34" charset="0"/>
              </a:rPr>
              <a:t> broad PDA</a:t>
            </a:r>
            <a:endParaRPr kumimoji="0" lang="en-GB" sz="1800" b="0" i="0" u="none" strike="noStrike" cap="none" normalizeH="0" baseline="0" dirty="0" smtClean="0">
              <a:ln>
                <a:noFill/>
              </a:ln>
              <a:solidFill>
                <a:srgbClr val="0000FF"/>
              </a:solidFill>
              <a:effectLst/>
              <a:latin typeface="Calibri" pitchFamily="34" charset="0"/>
            </a:endParaRPr>
          </a:p>
        </p:txBody>
      </p:sp>
      <p:sp>
        <p:nvSpPr>
          <p:cNvPr id="12" name="Rectangle 11"/>
          <p:cNvSpPr/>
          <p:nvPr/>
        </p:nvSpPr>
        <p:spPr bwMode="auto">
          <a:xfrm>
            <a:off x="0" y="0"/>
            <a:ext cx="4953000" cy="80803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AU" sz="1400" i="1" dirty="0">
                <a:solidFill>
                  <a:schemeClr val="accent1">
                    <a:lumMod val="50000"/>
                  </a:schemeClr>
                </a:solidFill>
              </a:rPr>
              <a:t>Pion electromagnetic form factor at </a:t>
            </a:r>
            <a:r>
              <a:rPr lang="en-AU" sz="1400" i="1" dirty="0" err="1">
                <a:solidFill>
                  <a:schemeClr val="accent1">
                    <a:lumMod val="50000"/>
                  </a:schemeClr>
                </a:solidFill>
              </a:rPr>
              <a:t>spacelike</a:t>
            </a:r>
            <a:r>
              <a:rPr lang="en-AU" sz="1400" i="1" dirty="0">
                <a:solidFill>
                  <a:schemeClr val="accent1">
                    <a:lumMod val="50000"/>
                  </a:schemeClr>
                </a:solidFill>
              </a:rPr>
              <a:t> momenta</a:t>
            </a:r>
            <a:br>
              <a:rPr lang="en-AU" sz="1400" i="1" dirty="0">
                <a:solidFill>
                  <a:schemeClr val="accent1">
                    <a:lumMod val="50000"/>
                  </a:schemeClr>
                </a:solidFill>
              </a:rPr>
            </a:br>
            <a:r>
              <a:rPr lang="en-AU" sz="1400" i="1" dirty="0">
                <a:solidFill>
                  <a:schemeClr val="accent1">
                    <a:lumMod val="50000"/>
                  </a:schemeClr>
                </a:solidFill>
              </a:rPr>
              <a:t>L. </a:t>
            </a:r>
            <a:r>
              <a:rPr lang="en-AU" sz="1400" i="1" dirty="0" smtClean="0">
                <a:solidFill>
                  <a:schemeClr val="accent1">
                    <a:lumMod val="50000"/>
                  </a:schemeClr>
                </a:solidFill>
              </a:rPr>
              <a:t>Chang et al., </a:t>
            </a:r>
            <a:r>
              <a:rPr lang="en-AU" sz="1400" i="1" dirty="0">
                <a:solidFill>
                  <a:schemeClr val="accent1">
                    <a:lumMod val="50000"/>
                  </a:schemeClr>
                </a:solidFill>
              </a:rPr>
              <a:t>arXiv:1307.0026 [</a:t>
            </a:r>
            <a:r>
              <a:rPr lang="en-AU" sz="1400" i="1" dirty="0" err="1">
                <a:solidFill>
                  <a:schemeClr val="accent1">
                    <a:lumMod val="50000"/>
                  </a:schemeClr>
                </a:solidFill>
              </a:rPr>
              <a:t>nucl-th</a:t>
            </a:r>
            <a:r>
              <a:rPr lang="en-AU" sz="1400" i="1" dirty="0">
                <a:solidFill>
                  <a:schemeClr val="accent1">
                    <a:lumMod val="50000"/>
                  </a:schemeClr>
                </a:solidFill>
              </a:rPr>
              <a:t>], Phys. Rev. Lett. 111, 141802 (2013</a:t>
            </a:r>
            <a:r>
              <a:rPr lang="en-AU" sz="1400" i="1" dirty="0" smtClean="0">
                <a:solidFill>
                  <a:schemeClr val="accent1">
                    <a:lumMod val="50000"/>
                  </a:schemeClr>
                </a:solidFill>
              </a:rPr>
              <a:t>)</a:t>
            </a:r>
            <a:endParaRPr lang="en-AU" sz="1400" i="1" dirty="0">
              <a:solidFill>
                <a:schemeClr val="accent1">
                  <a:lumMod val="50000"/>
                </a:schemeClr>
              </a:solidFill>
            </a:endParaRPr>
          </a:p>
        </p:txBody>
      </p:sp>
    </p:spTree>
    <p:extLst>
      <p:ext uri="{BB962C8B-B14F-4D97-AF65-F5344CB8AC3E}">
        <p14:creationId xmlns:p14="http://schemas.microsoft.com/office/powerpoint/2010/main" val="329148699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800" dirty="0" smtClean="0"/>
              <a:t>Pion’s electromagnetic </a:t>
            </a:r>
            <a:br>
              <a:rPr lang="en-US" sz="2800" dirty="0" smtClean="0"/>
            </a:br>
            <a:r>
              <a:rPr lang="en-US" sz="2800" dirty="0" smtClean="0"/>
              <a:t>form factor</a:t>
            </a:r>
            <a:endParaRPr lang="en-US" sz="2800" dirty="0"/>
          </a:p>
        </p:txBody>
      </p:sp>
      <p:sp>
        <p:nvSpPr>
          <p:cNvPr id="3" name="Content Placeholder 2"/>
          <p:cNvSpPr>
            <a:spLocks noGrp="1"/>
          </p:cNvSpPr>
          <p:nvPr>
            <p:ph idx="1"/>
          </p:nvPr>
        </p:nvSpPr>
        <p:spPr>
          <a:xfrm>
            <a:off x="0" y="1371600"/>
            <a:ext cx="4038600" cy="2819400"/>
          </a:xfrm>
        </p:spPr>
        <p:txBody>
          <a:bodyPr/>
          <a:lstStyle/>
          <a:p>
            <a:r>
              <a:rPr lang="en-US" sz="2800" dirty="0" smtClean="0"/>
              <a:t>PDA Broadening has enormous impact on understanding </a:t>
            </a:r>
            <a:r>
              <a:rPr lang="en-GB" sz="2800" i="1" dirty="0" smtClean="0"/>
              <a:t>F</a:t>
            </a:r>
            <a:r>
              <a:rPr lang="en-GB" sz="2800" i="1" baseline="-25000" dirty="0" smtClean="0"/>
              <a:t>π</a:t>
            </a:r>
            <a:r>
              <a:rPr lang="en-GB" sz="2800" i="1" dirty="0" smtClean="0"/>
              <a:t>(Q</a:t>
            </a:r>
            <a:r>
              <a:rPr lang="en-GB" sz="2800" i="1" baseline="30000" dirty="0" smtClean="0"/>
              <a:t>2</a:t>
            </a:r>
            <a:r>
              <a:rPr lang="en-GB" sz="2800" i="1" dirty="0" smtClean="0"/>
              <a:t>)</a:t>
            </a:r>
          </a:p>
          <a:p>
            <a:r>
              <a:rPr lang="en-GB" sz="2800" dirty="0" smtClean="0"/>
              <a:t>Appears </a:t>
            </a:r>
            <a:r>
              <a:rPr lang="en-GB" sz="2800" dirty="0"/>
              <a:t>that JLab12 is within reach of first verification of a QCD hard-scattering formula</a:t>
            </a:r>
          </a:p>
          <a:p>
            <a:endParaRPr lang="en-GB" sz="2800" i="1" dirty="0" smtClean="0"/>
          </a:p>
          <a:p>
            <a:endParaRPr lang="en-US" sz="2800" dirty="0" smtClean="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i="0"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52</a:t>
            </a:fld>
            <a:endParaRPr lang="en-US"/>
          </a:p>
        </p:txBody>
      </p:sp>
      <p:sp>
        <p:nvSpPr>
          <p:cNvPr id="19" name="Rectangle 18"/>
          <p:cNvSpPr/>
          <p:nvPr/>
        </p:nvSpPr>
        <p:spPr bwMode="auto">
          <a:xfrm>
            <a:off x="0" y="0"/>
            <a:ext cx="4953000" cy="80803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AU" sz="1400" i="1" dirty="0">
                <a:solidFill>
                  <a:schemeClr val="accent1">
                    <a:lumMod val="50000"/>
                  </a:schemeClr>
                </a:solidFill>
              </a:rPr>
              <a:t>Pion electromagnetic form factor at </a:t>
            </a:r>
            <a:r>
              <a:rPr lang="en-AU" sz="1400" i="1" dirty="0" err="1">
                <a:solidFill>
                  <a:schemeClr val="accent1">
                    <a:lumMod val="50000"/>
                  </a:schemeClr>
                </a:solidFill>
              </a:rPr>
              <a:t>spacelike</a:t>
            </a:r>
            <a:r>
              <a:rPr lang="en-AU" sz="1400" i="1" dirty="0">
                <a:solidFill>
                  <a:schemeClr val="accent1">
                    <a:lumMod val="50000"/>
                  </a:schemeClr>
                </a:solidFill>
              </a:rPr>
              <a:t> momenta</a:t>
            </a:r>
            <a:br>
              <a:rPr lang="en-AU" sz="1400" i="1" dirty="0">
                <a:solidFill>
                  <a:schemeClr val="accent1">
                    <a:lumMod val="50000"/>
                  </a:schemeClr>
                </a:solidFill>
              </a:rPr>
            </a:br>
            <a:r>
              <a:rPr lang="en-AU" sz="1400" i="1" dirty="0">
                <a:solidFill>
                  <a:schemeClr val="accent1">
                    <a:lumMod val="50000"/>
                  </a:schemeClr>
                </a:solidFill>
              </a:rPr>
              <a:t>L. </a:t>
            </a:r>
            <a:r>
              <a:rPr lang="en-AU" sz="1400" i="1" dirty="0" smtClean="0">
                <a:solidFill>
                  <a:schemeClr val="accent1">
                    <a:lumMod val="50000"/>
                  </a:schemeClr>
                </a:solidFill>
              </a:rPr>
              <a:t>Chang et al., </a:t>
            </a:r>
            <a:r>
              <a:rPr lang="en-AU" sz="1400" i="1" dirty="0">
                <a:solidFill>
                  <a:schemeClr val="accent1">
                    <a:lumMod val="50000"/>
                  </a:schemeClr>
                </a:solidFill>
              </a:rPr>
              <a:t>arXiv:1307.0026 [</a:t>
            </a:r>
            <a:r>
              <a:rPr lang="en-AU" sz="1400" i="1" dirty="0" err="1">
                <a:solidFill>
                  <a:schemeClr val="accent1">
                    <a:lumMod val="50000"/>
                  </a:schemeClr>
                </a:solidFill>
              </a:rPr>
              <a:t>nucl-th</a:t>
            </a:r>
            <a:r>
              <a:rPr lang="en-AU" sz="1400" i="1" dirty="0">
                <a:solidFill>
                  <a:schemeClr val="accent1">
                    <a:lumMod val="50000"/>
                  </a:schemeClr>
                </a:solidFill>
              </a:rPr>
              <a:t>], Phys. Rev. Lett. 111, 141802 (2013</a:t>
            </a:r>
            <a:r>
              <a:rPr lang="en-AU" sz="1400" i="1" dirty="0" smtClean="0">
                <a:solidFill>
                  <a:schemeClr val="accent1">
                    <a:lumMod val="50000"/>
                  </a:schemeClr>
                </a:solidFill>
              </a:rPr>
              <a:t>)</a:t>
            </a:r>
            <a:endParaRPr lang="en-AU" sz="1400" i="1" dirty="0">
              <a:solidFill>
                <a:schemeClr val="accent1">
                  <a:lumMod val="5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154" y="1636712"/>
            <a:ext cx="5228489" cy="4459288"/>
          </a:xfrm>
          <a:prstGeom prst="rect">
            <a:avLst/>
          </a:prstGeom>
        </p:spPr>
      </p:pic>
      <p:sp>
        <p:nvSpPr>
          <p:cNvPr id="14" name="Rectangle 13"/>
          <p:cNvSpPr/>
          <p:nvPr/>
        </p:nvSpPr>
        <p:spPr bwMode="auto">
          <a:xfrm>
            <a:off x="4120270" y="1069976"/>
            <a:ext cx="2579859" cy="301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2">
                    <a:lumMod val="10000"/>
                  </a:schemeClr>
                </a:solidFill>
                <a:effectLst/>
                <a:latin typeface="Calibri" pitchFamily="34" charset="0"/>
              </a:rPr>
              <a:t>A: Internally-consistent DSE prediction</a:t>
            </a:r>
          </a:p>
        </p:txBody>
      </p:sp>
      <p:sp>
        <p:nvSpPr>
          <p:cNvPr id="33" name="Rectangle 32"/>
          <p:cNvSpPr/>
          <p:nvPr/>
        </p:nvSpPr>
        <p:spPr bwMode="auto">
          <a:xfrm>
            <a:off x="6059487" y="2679700"/>
            <a:ext cx="2743200" cy="2921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FF"/>
                </a:solidFill>
                <a:effectLst/>
                <a:latin typeface="Calibri" pitchFamily="34" charset="0"/>
              </a:rPr>
              <a:t>C: Hard-scattering formula with</a:t>
            </a:r>
            <a:r>
              <a:rPr kumimoji="0" lang="en-GB" sz="1800" b="0" i="0" u="none" strike="noStrike" cap="none" normalizeH="0" dirty="0" smtClean="0">
                <a:ln>
                  <a:noFill/>
                </a:ln>
                <a:solidFill>
                  <a:srgbClr val="0000FF"/>
                </a:solidFill>
                <a:effectLst/>
                <a:latin typeface="Calibri" pitchFamily="34" charset="0"/>
              </a:rPr>
              <a:t> broad PDA</a:t>
            </a:r>
            <a:endParaRPr kumimoji="0" lang="en-GB" sz="1800" b="0" i="0" u="none" strike="noStrike" cap="none" normalizeH="0" baseline="0" dirty="0" smtClean="0">
              <a:ln>
                <a:noFill/>
              </a:ln>
              <a:solidFill>
                <a:srgbClr val="0000FF"/>
              </a:solidFill>
              <a:effectLst/>
              <a:latin typeface="Calibri" pitchFamily="34" charset="0"/>
            </a:endParaRPr>
          </a:p>
        </p:txBody>
      </p:sp>
      <p:cxnSp>
        <p:nvCxnSpPr>
          <p:cNvPr id="12" name="Straight Connector 11"/>
          <p:cNvCxnSpPr/>
          <p:nvPr/>
        </p:nvCxnSpPr>
        <p:spPr bwMode="auto">
          <a:xfrm flipH="1">
            <a:off x="6477000" y="2057400"/>
            <a:ext cx="122238" cy="228600"/>
          </a:xfrm>
          <a:prstGeom prst="line">
            <a:avLst/>
          </a:prstGeom>
          <a:noFill/>
          <a:ln w="38100" cap="flat" cmpd="sng" algn="ctr">
            <a:solidFill>
              <a:srgbClr val="FFC000"/>
            </a:solidFill>
            <a:prstDash val="solid"/>
            <a:round/>
            <a:headEnd type="none" w="med" len="med"/>
            <a:tailEnd type="none" w="med" len="med"/>
          </a:ln>
          <a:effectLst/>
        </p:spPr>
      </p:cxnSp>
      <p:cxnSp>
        <p:nvCxnSpPr>
          <p:cNvPr id="13" name="Straight Connector 12"/>
          <p:cNvCxnSpPr/>
          <p:nvPr/>
        </p:nvCxnSpPr>
        <p:spPr bwMode="auto">
          <a:xfrm flipH="1">
            <a:off x="6629400" y="2057400"/>
            <a:ext cx="122238" cy="228600"/>
          </a:xfrm>
          <a:prstGeom prst="line">
            <a:avLst/>
          </a:prstGeom>
          <a:noFill/>
          <a:ln w="38100" cap="flat" cmpd="sng" algn="ctr">
            <a:solidFill>
              <a:srgbClr val="FFC000"/>
            </a:solidFill>
            <a:prstDash val="solid"/>
            <a:round/>
            <a:headEnd type="none" w="med" len="med"/>
            <a:tailEnd type="none" w="med" len="med"/>
          </a:ln>
          <a:effectLst/>
        </p:spPr>
      </p:cxnSp>
      <p:cxnSp>
        <p:nvCxnSpPr>
          <p:cNvPr id="15" name="Straight Connector 14"/>
          <p:cNvCxnSpPr/>
          <p:nvPr/>
        </p:nvCxnSpPr>
        <p:spPr bwMode="auto">
          <a:xfrm flipH="1">
            <a:off x="6781800" y="2133600"/>
            <a:ext cx="122238" cy="228600"/>
          </a:xfrm>
          <a:prstGeom prst="line">
            <a:avLst/>
          </a:prstGeom>
          <a:noFill/>
          <a:ln w="38100" cap="flat" cmpd="sng" algn="ctr">
            <a:solidFill>
              <a:srgbClr val="FFC000"/>
            </a:solidFill>
            <a:prstDash val="solid"/>
            <a:round/>
            <a:headEnd type="none" w="med" len="med"/>
            <a:tailEnd type="none" w="med" len="med"/>
          </a:ln>
          <a:effectLst/>
        </p:spPr>
      </p:cxnSp>
      <p:cxnSp>
        <p:nvCxnSpPr>
          <p:cNvPr id="16" name="Straight Connector 15"/>
          <p:cNvCxnSpPr/>
          <p:nvPr/>
        </p:nvCxnSpPr>
        <p:spPr bwMode="auto">
          <a:xfrm flipH="1">
            <a:off x="6934200" y="2133600"/>
            <a:ext cx="122238" cy="228600"/>
          </a:xfrm>
          <a:prstGeom prst="line">
            <a:avLst/>
          </a:prstGeom>
          <a:noFill/>
          <a:ln w="38100" cap="flat" cmpd="sng" algn="ctr">
            <a:solidFill>
              <a:srgbClr val="FFC000"/>
            </a:solidFill>
            <a:prstDash val="solid"/>
            <a:round/>
            <a:headEnd type="none" w="med" len="med"/>
            <a:tailEnd type="none" w="med" len="med"/>
          </a:ln>
          <a:effectLst/>
        </p:spPr>
      </p:cxnSp>
      <p:cxnSp>
        <p:nvCxnSpPr>
          <p:cNvPr id="17" name="Straight Connector 16"/>
          <p:cNvCxnSpPr/>
          <p:nvPr/>
        </p:nvCxnSpPr>
        <p:spPr bwMode="auto">
          <a:xfrm flipH="1">
            <a:off x="7086600" y="2133600"/>
            <a:ext cx="122238" cy="228600"/>
          </a:xfrm>
          <a:prstGeom prst="line">
            <a:avLst/>
          </a:prstGeom>
          <a:noFill/>
          <a:ln w="38100" cap="flat" cmpd="sng" algn="ctr">
            <a:solidFill>
              <a:srgbClr val="FFC000"/>
            </a:solidFill>
            <a:prstDash val="solid"/>
            <a:round/>
            <a:headEnd type="none" w="med" len="med"/>
            <a:tailEnd type="none" w="med" len="med"/>
          </a:ln>
          <a:effectLst/>
        </p:spPr>
      </p:cxnSp>
      <p:cxnSp>
        <p:nvCxnSpPr>
          <p:cNvPr id="18" name="Straight Connector 17"/>
          <p:cNvCxnSpPr/>
          <p:nvPr/>
        </p:nvCxnSpPr>
        <p:spPr bwMode="auto">
          <a:xfrm flipH="1">
            <a:off x="7239000" y="2209800"/>
            <a:ext cx="122238" cy="228600"/>
          </a:xfrm>
          <a:prstGeom prst="line">
            <a:avLst/>
          </a:prstGeom>
          <a:noFill/>
          <a:ln w="38100" cap="flat" cmpd="sng" algn="ctr">
            <a:solidFill>
              <a:srgbClr val="FFC000"/>
            </a:solidFill>
            <a:prstDash val="solid"/>
            <a:round/>
            <a:headEnd type="none" w="med" len="med"/>
            <a:tailEnd type="none" w="med" len="med"/>
          </a:ln>
          <a:effectLst/>
        </p:spPr>
      </p:cxnSp>
      <p:cxnSp>
        <p:nvCxnSpPr>
          <p:cNvPr id="20" name="Straight Connector 19"/>
          <p:cNvCxnSpPr/>
          <p:nvPr/>
        </p:nvCxnSpPr>
        <p:spPr bwMode="auto">
          <a:xfrm flipH="1">
            <a:off x="7391400" y="2209800"/>
            <a:ext cx="122238" cy="228600"/>
          </a:xfrm>
          <a:prstGeom prst="line">
            <a:avLst/>
          </a:prstGeom>
          <a:noFill/>
          <a:ln w="38100" cap="flat" cmpd="sng" algn="ctr">
            <a:solidFill>
              <a:srgbClr val="FFC000"/>
            </a:solidFill>
            <a:prstDash val="solid"/>
            <a:round/>
            <a:headEnd type="none" w="med" len="med"/>
            <a:tailEnd type="none" w="med" len="med"/>
          </a:ln>
          <a:effectLst/>
        </p:spPr>
      </p:cxnSp>
      <p:cxnSp>
        <p:nvCxnSpPr>
          <p:cNvPr id="21" name="Straight Connector 20"/>
          <p:cNvCxnSpPr/>
          <p:nvPr/>
        </p:nvCxnSpPr>
        <p:spPr bwMode="auto">
          <a:xfrm flipH="1">
            <a:off x="7573962" y="2232567"/>
            <a:ext cx="122238" cy="228600"/>
          </a:xfrm>
          <a:prstGeom prst="line">
            <a:avLst/>
          </a:prstGeom>
          <a:noFill/>
          <a:ln w="38100" cap="flat" cmpd="sng" algn="ctr">
            <a:solidFill>
              <a:srgbClr val="FFC000"/>
            </a:solidFill>
            <a:prstDash val="solid"/>
            <a:round/>
            <a:headEnd type="none" w="med" len="med"/>
            <a:tailEnd type="none" w="med" len="med"/>
          </a:ln>
          <a:effectLst/>
        </p:spPr>
      </p:cxnSp>
      <p:cxnSp>
        <p:nvCxnSpPr>
          <p:cNvPr id="22" name="Straight Connector 21"/>
          <p:cNvCxnSpPr/>
          <p:nvPr/>
        </p:nvCxnSpPr>
        <p:spPr bwMode="auto">
          <a:xfrm flipH="1">
            <a:off x="7760028" y="2246351"/>
            <a:ext cx="122238" cy="228600"/>
          </a:xfrm>
          <a:prstGeom prst="line">
            <a:avLst/>
          </a:prstGeom>
          <a:noFill/>
          <a:ln w="38100" cap="flat" cmpd="sng" algn="ctr">
            <a:solidFill>
              <a:srgbClr val="FFC000"/>
            </a:solidFill>
            <a:prstDash val="solid"/>
            <a:round/>
            <a:headEnd type="none" w="med" len="med"/>
            <a:tailEnd type="none" w="med" len="med"/>
          </a:ln>
          <a:effectLst/>
        </p:spPr>
      </p:cxnSp>
      <p:cxnSp>
        <p:nvCxnSpPr>
          <p:cNvPr id="23" name="Straight Connector 22"/>
          <p:cNvCxnSpPr/>
          <p:nvPr/>
        </p:nvCxnSpPr>
        <p:spPr bwMode="auto">
          <a:xfrm flipH="1">
            <a:off x="7931807" y="2286000"/>
            <a:ext cx="122238" cy="228600"/>
          </a:xfrm>
          <a:prstGeom prst="line">
            <a:avLst/>
          </a:prstGeom>
          <a:noFill/>
          <a:ln w="38100" cap="flat" cmpd="sng" algn="ctr">
            <a:solidFill>
              <a:srgbClr val="FFC000"/>
            </a:solidFill>
            <a:prstDash val="solid"/>
            <a:round/>
            <a:headEnd type="none" w="med" len="med"/>
            <a:tailEnd type="none" w="med" len="med"/>
          </a:ln>
          <a:effectLst/>
        </p:spPr>
      </p:cxnSp>
      <p:cxnSp>
        <p:nvCxnSpPr>
          <p:cNvPr id="24" name="Straight Connector 23"/>
          <p:cNvCxnSpPr/>
          <p:nvPr/>
        </p:nvCxnSpPr>
        <p:spPr bwMode="auto">
          <a:xfrm flipH="1">
            <a:off x="8138849" y="2286000"/>
            <a:ext cx="122238" cy="228600"/>
          </a:xfrm>
          <a:prstGeom prst="line">
            <a:avLst/>
          </a:prstGeom>
          <a:noFill/>
          <a:ln w="38100" cap="flat" cmpd="sng" algn="ctr">
            <a:solidFill>
              <a:srgbClr val="FFC000"/>
            </a:solidFill>
            <a:prstDash val="solid"/>
            <a:round/>
            <a:headEnd type="none" w="med" len="med"/>
            <a:tailEnd type="none" w="med" len="med"/>
          </a:ln>
          <a:effectLst/>
        </p:spPr>
      </p:cxnSp>
      <p:cxnSp>
        <p:nvCxnSpPr>
          <p:cNvPr id="25" name="Straight Connector 24"/>
          <p:cNvCxnSpPr/>
          <p:nvPr/>
        </p:nvCxnSpPr>
        <p:spPr bwMode="auto">
          <a:xfrm flipH="1">
            <a:off x="8291249" y="2286000"/>
            <a:ext cx="122238" cy="228600"/>
          </a:xfrm>
          <a:prstGeom prst="line">
            <a:avLst/>
          </a:prstGeom>
          <a:noFill/>
          <a:ln w="38100" cap="flat" cmpd="sng" algn="ctr">
            <a:solidFill>
              <a:srgbClr val="FFC000"/>
            </a:solidFill>
            <a:prstDash val="solid"/>
            <a:round/>
            <a:headEnd type="none" w="med" len="med"/>
            <a:tailEnd type="none" w="med" len="med"/>
          </a:ln>
          <a:effectLst/>
        </p:spPr>
      </p:cxnSp>
      <p:cxnSp>
        <p:nvCxnSpPr>
          <p:cNvPr id="26" name="Straight Connector 25"/>
          <p:cNvCxnSpPr/>
          <p:nvPr/>
        </p:nvCxnSpPr>
        <p:spPr bwMode="auto">
          <a:xfrm flipH="1">
            <a:off x="8488362" y="2286000"/>
            <a:ext cx="122238" cy="228600"/>
          </a:xfrm>
          <a:prstGeom prst="line">
            <a:avLst/>
          </a:prstGeom>
          <a:noFill/>
          <a:ln w="38100" cap="flat" cmpd="sng" algn="ctr">
            <a:solidFill>
              <a:srgbClr val="FFC000"/>
            </a:solidFill>
            <a:prstDash val="solid"/>
            <a:round/>
            <a:headEnd type="none" w="med" len="med"/>
            <a:tailEnd type="none" w="med" len="med"/>
          </a:ln>
          <a:effectLst/>
        </p:spPr>
      </p:cxnSp>
      <p:cxnSp>
        <p:nvCxnSpPr>
          <p:cNvPr id="27" name="Straight Connector 26"/>
          <p:cNvCxnSpPr/>
          <p:nvPr/>
        </p:nvCxnSpPr>
        <p:spPr bwMode="auto">
          <a:xfrm flipH="1">
            <a:off x="8680449" y="2311825"/>
            <a:ext cx="122238" cy="228600"/>
          </a:xfrm>
          <a:prstGeom prst="line">
            <a:avLst/>
          </a:prstGeom>
          <a:noFill/>
          <a:ln w="3810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3132435268"/>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addeevEq.jpg"/>
          <p:cNvPicPr>
            <a:picLocks noChangeAspect="1"/>
          </p:cNvPicPr>
          <p:nvPr/>
        </p:nvPicPr>
        <p:blipFill>
          <a:blip r:embed="rId2" cstate="print"/>
          <a:stretch>
            <a:fillRect/>
          </a:stretch>
        </p:blipFill>
        <p:spPr>
          <a:xfrm>
            <a:off x="609600" y="1294553"/>
            <a:ext cx="7906718" cy="25916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p:cNvSpPr>
            <a:spLocks noGrp="1"/>
          </p:cNvSpPr>
          <p:nvPr>
            <p:ph type="title"/>
          </p:nvPr>
        </p:nvSpPr>
        <p:spPr>
          <a:xfrm>
            <a:off x="0" y="4267200"/>
            <a:ext cx="9144000" cy="1362075"/>
          </a:xfrm>
        </p:spPr>
        <p:txBody>
          <a:bodyPr/>
          <a:lstStyle/>
          <a:p>
            <a:pPr algn="ctr"/>
            <a:r>
              <a:rPr lang="en-US" sz="6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Structure</a:t>
            </a:r>
            <a:r>
              <a:rPr lang="en-US"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 </a:t>
            </a:r>
            <a:r>
              <a:rPr lang="en-US" sz="6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of Baryons</a:t>
            </a:r>
            <a:endParaRPr lang="en-US" sz="6600"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a:xfrm>
            <a:off x="5486400" y="6400800"/>
            <a:ext cx="3429000" cy="381000"/>
          </a:xfrm>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a:p>
        </p:txBody>
      </p:sp>
      <p:sp>
        <p:nvSpPr>
          <p:cNvPr id="6" name="Slide Number Placeholder 5"/>
          <p:cNvSpPr>
            <a:spLocks noGrp="1"/>
          </p:cNvSpPr>
          <p:nvPr>
            <p:ph type="sldNum" sz="quarter" idx="12"/>
          </p:nvPr>
        </p:nvSpPr>
        <p:spPr/>
        <p:txBody>
          <a:bodyPr/>
          <a:lstStyle/>
          <a:p>
            <a:fld id="{87034D8C-3CB4-402A-BC46-2AB14C0FE90A}" type="slidenum">
              <a:rPr lang="en-US" smtClean="0"/>
              <a:pPr/>
              <a:t>53</a:t>
            </a:fld>
            <a:endParaRPr lang="en-US"/>
          </a:p>
        </p:txBody>
      </p:sp>
    </p:spTree>
    <p:extLst>
      <p:ext uri="{BB962C8B-B14F-4D97-AF65-F5344CB8AC3E}">
        <p14:creationId xmlns:p14="http://schemas.microsoft.com/office/powerpoint/2010/main" val="2975686338"/>
      </p:ext>
    </p:extLst>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Baryon Structure</a:t>
            </a:r>
            <a:endParaRPr lang="en-US" sz="3200" dirty="0"/>
          </a:p>
        </p:txBody>
      </p:sp>
      <p:sp>
        <p:nvSpPr>
          <p:cNvPr id="3" name="Content Placeholder 2"/>
          <p:cNvSpPr>
            <a:spLocks noGrp="1"/>
          </p:cNvSpPr>
          <p:nvPr>
            <p:ph idx="1"/>
          </p:nvPr>
        </p:nvSpPr>
        <p:spPr>
          <a:xfrm>
            <a:off x="457200" y="2255837"/>
            <a:ext cx="8229600" cy="4525963"/>
          </a:xfrm>
        </p:spPr>
        <p:txBody>
          <a:bodyPr/>
          <a:lstStyle/>
          <a:p>
            <a:r>
              <a:rPr lang="en-US" sz="2400" dirty="0" err="1" smtClean="0">
                <a:solidFill>
                  <a:srgbClr val="7030A0"/>
                </a:solidFill>
              </a:rPr>
              <a:t>Poincaré</a:t>
            </a:r>
            <a:r>
              <a:rPr lang="en-US" sz="2400" dirty="0" smtClean="0">
                <a:solidFill>
                  <a:srgbClr val="7030A0"/>
                </a:solidFill>
              </a:rPr>
              <a:t> covariant </a:t>
            </a:r>
            <a:r>
              <a:rPr lang="en-US" sz="2400" dirty="0" err="1" smtClean="0">
                <a:solidFill>
                  <a:srgbClr val="7030A0"/>
                </a:solidFill>
              </a:rPr>
              <a:t>Faddeev</a:t>
            </a:r>
            <a:r>
              <a:rPr lang="en-US" sz="2400" dirty="0" smtClean="0">
                <a:solidFill>
                  <a:srgbClr val="7030A0"/>
                </a:solidFill>
              </a:rPr>
              <a:t> equation</a:t>
            </a:r>
            <a:r>
              <a:rPr lang="en-US" sz="2400" dirty="0" smtClean="0"/>
              <a:t> sums all possible exchanges and interactions that can take place between three dressed-quarks</a:t>
            </a:r>
          </a:p>
          <a:p>
            <a:r>
              <a:rPr lang="en-US" sz="2400" dirty="0" smtClean="0"/>
              <a:t>Confinement and DCSB are readily expressed</a:t>
            </a:r>
          </a:p>
          <a:p>
            <a:r>
              <a:rPr lang="en-US" sz="2400" b="1" i="1" dirty="0" smtClean="0">
                <a:solidFill>
                  <a:srgbClr val="FF0000"/>
                </a:solidFill>
              </a:rPr>
              <a:t> </a:t>
            </a:r>
            <a:r>
              <a:rPr lang="en-US" sz="3600" b="1" i="1" dirty="0" smtClean="0">
                <a:solidFill>
                  <a:srgbClr val="FF0000"/>
                </a:solidFill>
              </a:rPr>
              <a:t>Prediction</a:t>
            </a:r>
            <a:r>
              <a:rPr lang="en-US" sz="3600" dirty="0" smtClean="0"/>
              <a:t>: owing to </a:t>
            </a:r>
            <a:r>
              <a:rPr lang="en-US" sz="3600" i="1" dirty="0" smtClean="0"/>
              <a:t>DCSB in </a:t>
            </a:r>
            <a:r>
              <a:rPr lang="en-US" sz="3200" i="1" dirty="0" smtClean="0">
                <a:solidFill>
                  <a:srgbClr val="FF0000"/>
                </a:solidFill>
              </a:rPr>
              <a:t>Q</a:t>
            </a:r>
            <a:r>
              <a:rPr lang="en-US" sz="3200" i="1" dirty="0" smtClean="0">
                <a:solidFill>
                  <a:srgbClr val="008000"/>
                </a:solidFill>
              </a:rPr>
              <a:t>C</a:t>
            </a:r>
            <a:r>
              <a:rPr lang="en-US" sz="3200" i="1" dirty="0" smtClean="0">
                <a:solidFill>
                  <a:srgbClr val="0000FF"/>
                </a:solidFill>
              </a:rPr>
              <a:t>D</a:t>
            </a:r>
            <a:r>
              <a:rPr lang="en-US" sz="3600" i="1" dirty="0" smtClean="0"/>
              <a:t>, strong </a:t>
            </a:r>
            <a:r>
              <a:rPr lang="en-US" sz="3600" i="1" dirty="0" err="1" smtClean="0"/>
              <a:t>diquark</a:t>
            </a:r>
            <a:r>
              <a:rPr lang="en-US" sz="3600" i="1" dirty="0" smtClean="0"/>
              <a:t> correlations exist within baryons</a:t>
            </a:r>
            <a:endParaRPr lang="en-US" sz="2300" i="1" dirty="0" smtClean="0">
              <a:solidFill>
                <a:srgbClr val="0000FF"/>
              </a:solidFill>
            </a:endParaRPr>
          </a:p>
          <a:p>
            <a:r>
              <a:rPr lang="en-US" sz="2300" dirty="0" err="1" smtClean="0"/>
              <a:t>Diquark</a:t>
            </a:r>
            <a:r>
              <a:rPr lang="en-US" sz="2300" dirty="0" smtClean="0"/>
              <a:t> correlations are not </a:t>
            </a:r>
            <a:r>
              <a:rPr lang="en-US" sz="2300" dirty="0" err="1" smtClean="0"/>
              <a:t>pointlike</a:t>
            </a:r>
            <a:endParaRPr lang="en-US" sz="2300" dirty="0" smtClean="0"/>
          </a:p>
          <a:p>
            <a:pPr lvl="1"/>
            <a:r>
              <a:rPr lang="en-US" sz="2300" dirty="0" smtClean="0"/>
              <a:t>Typically, </a:t>
            </a:r>
            <a:r>
              <a:rPr lang="en-US" sz="2300" i="1" dirty="0" smtClean="0"/>
              <a:t>r</a:t>
            </a:r>
            <a:r>
              <a:rPr lang="en-US" sz="2300" i="1" baseline="-25000" dirty="0" smtClean="0"/>
              <a:t>0+</a:t>
            </a:r>
            <a:r>
              <a:rPr lang="en-US" sz="2300" i="1" dirty="0" smtClean="0"/>
              <a:t> ~ r</a:t>
            </a:r>
            <a:r>
              <a:rPr lang="el-GR" sz="2300" i="1" baseline="-25000" dirty="0" smtClean="0"/>
              <a:t>π</a:t>
            </a:r>
            <a:r>
              <a:rPr lang="en-US" sz="2300" dirty="0" smtClean="0"/>
              <a:t>  &amp;  </a:t>
            </a:r>
            <a:r>
              <a:rPr lang="en-US" sz="2300" i="1" dirty="0" smtClean="0"/>
              <a:t>r</a:t>
            </a:r>
            <a:r>
              <a:rPr lang="en-US" sz="2300" i="1" baseline="-25000" dirty="0" smtClean="0"/>
              <a:t>1+</a:t>
            </a:r>
            <a:r>
              <a:rPr lang="en-US" sz="2300" i="1" dirty="0" smtClean="0"/>
              <a:t> ~ r</a:t>
            </a:r>
            <a:r>
              <a:rPr lang="el-GR" sz="2300" i="1" baseline="-25000" dirty="0" smtClean="0"/>
              <a:t>ρ</a:t>
            </a:r>
            <a:r>
              <a:rPr lang="en-US" sz="2300" baseline="30000" dirty="0" smtClean="0"/>
              <a:t> </a:t>
            </a:r>
            <a:r>
              <a:rPr lang="en-US" sz="2300" dirty="0" smtClean="0"/>
              <a:t>(actually 10% larger)</a:t>
            </a:r>
          </a:p>
          <a:p>
            <a:pPr lvl="1"/>
            <a:r>
              <a:rPr lang="en-US" sz="2300" dirty="0" smtClean="0"/>
              <a:t>They have soft form factors</a:t>
            </a:r>
          </a:p>
          <a:p>
            <a:endParaRPr lang="en-US" sz="2400" dirty="0" smtClean="0"/>
          </a:p>
          <a:p>
            <a:endParaRPr lang="en-US" sz="2400" dirty="0" smtClean="0"/>
          </a:p>
          <a:p>
            <a:endParaRPr lang="en-US" sz="2000" dirty="0" smtClean="0"/>
          </a:p>
          <a:p>
            <a:endParaRPr lang="en-US"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54</a:t>
            </a:fld>
            <a:endParaRPr lang="en-US"/>
          </a:p>
        </p:txBody>
      </p:sp>
      <p:pic>
        <p:nvPicPr>
          <p:cNvPr id="7" name="Picture 6" descr="FaddeevEq.jpg"/>
          <p:cNvPicPr>
            <a:picLocks noChangeAspect="1"/>
          </p:cNvPicPr>
          <p:nvPr/>
        </p:nvPicPr>
        <p:blipFill>
          <a:blip r:embed="rId3" cstate="print"/>
          <a:stretch>
            <a:fillRect/>
          </a:stretch>
        </p:blipFill>
        <p:spPr>
          <a:xfrm>
            <a:off x="0" y="151553"/>
            <a:ext cx="4419600" cy="1448647"/>
          </a:xfrm>
          <a:prstGeom prst="rect">
            <a:avLst/>
          </a:prstGeom>
        </p:spPr>
      </p:pic>
      <p:pic>
        <p:nvPicPr>
          <p:cNvPr id="8" name="Picture 7" descr="Insight.jpg"/>
          <p:cNvPicPr>
            <a:picLocks noChangeAspect="1"/>
          </p:cNvPicPr>
          <p:nvPr/>
        </p:nvPicPr>
        <p:blipFill>
          <a:blip r:embed="rId4" cstate="print"/>
          <a:stretch>
            <a:fillRect/>
          </a:stretch>
        </p:blipFill>
        <p:spPr>
          <a:xfrm>
            <a:off x="6629400" y="831274"/>
            <a:ext cx="2019300" cy="856672"/>
          </a:xfrm>
          <a:prstGeom prst="rect">
            <a:avLst/>
          </a:prstGeom>
        </p:spPr>
      </p:pic>
      <p:sp>
        <p:nvSpPr>
          <p:cNvPr id="9" name="TextBox 8"/>
          <p:cNvSpPr txBox="1"/>
          <p:nvPr/>
        </p:nvSpPr>
        <p:spPr>
          <a:xfrm>
            <a:off x="-38100" y="1295400"/>
            <a:ext cx="3038396" cy="584775"/>
          </a:xfrm>
          <a:prstGeom prst="rect">
            <a:avLst/>
          </a:prstGeom>
          <a:noFill/>
        </p:spPr>
        <p:txBody>
          <a:bodyPr wrap="none" rtlCol="0">
            <a:spAutoFit/>
          </a:bodyPr>
          <a:lstStyle/>
          <a:p>
            <a:r>
              <a:rPr lang="en-US" sz="1600" dirty="0" smtClean="0"/>
              <a:t>R.T. Cahill </a:t>
            </a:r>
            <a:r>
              <a:rPr lang="en-US" sz="1600" i="1" dirty="0" smtClean="0"/>
              <a:t>et al</a:t>
            </a:r>
            <a:r>
              <a:rPr lang="en-US" sz="1600" dirty="0" smtClean="0"/>
              <a:t>.,</a:t>
            </a:r>
          </a:p>
          <a:p>
            <a:r>
              <a:rPr lang="en-US" sz="1600" dirty="0" smtClean="0">
                <a:hlinkClick r:id="rId5"/>
              </a:rPr>
              <a:t>Austral. J. Phys. 42 (1989) 129-145</a:t>
            </a:r>
            <a:endParaRPr lang="en-US" sz="1600" dirty="0" smtClean="0"/>
          </a:p>
        </p:txBody>
      </p:sp>
      <p:sp>
        <p:nvSpPr>
          <p:cNvPr id="10" name="Rectangle 9"/>
          <p:cNvSpPr/>
          <p:nvPr/>
        </p:nvSpPr>
        <p:spPr bwMode="auto">
          <a:xfrm>
            <a:off x="457200" y="3962400"/>
            <a:ext cx="8229600" cy="106680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3052602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81600"/>
            <a:ext cx="9144000" cy="1362075"/>
          </a:xfrm>
        </p:spPr>
        <p:txBody>
          <a:bodyPr/>
          <a:lstStyle/>
          <a:p>
            <a:pPr lvl="0" algn="ctr"/>
            <a:r>
              <a:rPr lang="en-US" sz="6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Roper Resonance</a:t>
            </a:r>
            <a:endParaRPr lang="en-US" sz="6600" dirty="0"/>
          </a:p>
        </p:txBody>
      </p:sp>
      <p:sp>
        <p:nvSpPr>
          <p:cNvPr id="5" name="Footer Placeholder 4"/>
          <p:cNvSpPr>
            <a:spLocks noGrp="1"/>
          </p:cNvSpPr>
          <p:nvPr>
            <p:ph type="ftr" sz="quarter" idx="11"/>
          </p:nvPr>
        </p:nvSpPr>
        <p:spPr/>
        <p:txBody>
          <a:bodyPr/>
          <a:lstStyle/>
          <a:p>
            <a:r>
              <a:rPr lang="en-AU" smtClean="0">
                <a:solidFill>
                  <a:schemeClr val="accent1">
                    <a:lumMod val="50000"/>
                  </a:schemeClr>
                </a:solidFill>
              </a:rPr>
              <a:t>Craig Roberts. Strong QCD: Atlas for the Standard Model</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55</a:t>
            </a:fld>
            <a:endParaRPr lang="en-US"/>
          </a:p>
        </p:txBody>
      </p:sp>
      <p:sp>
        <p:nvSpPr>
          <p:cNvPr id="8" name="Text Placeholder 7"/>
          <p:cNvSpPr>
            <a:spLocks noGrp="1"/>
          </p:cNvSpPr>
          <p:nvPr>
            <p:ph type="body" idx="1"/>
          </p:nvPr>
        </p:nvSpPr>
        <p:spPr/>
        <p:txBody>
          <a:bodyPr/>
          <a:lstStyle/>
          <a:p>
            <a:endParaRPr lang="en-US" dirty="0"/>
          </a:p>
        </p:txBody>
      </p:sp>
      <p:sp>
        <p:nvSpPr>
          <p:cNvPr id="10" name="Title 1"/>
          <p:cNvSpPr txBox="1">
            <a:spLocks/>
          </p:cNvSpPr>
          <p:nvPr/>
        </p:nvSpPr>
        <p:spPr bwMode="auto">
          <a:xfrm>
            <a:off x="685800" y="4810125"/>
            <a:ext cx="7772400"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800" b="1" i="0" u="none" strike="noStrike" kern="0" cap="none" spc="0" normalizeH="0" baseline="0" noProof="0" dirty="0">
              <a:ln>
                <a:noFill/>
              </a:ln>
              <a:solidFill>
                <a:schemeClr val="tx2"/>
              </a:solidFill>
              <a:effectLst/>
              <a:uLnTx/>
              <a:uFillTx/>
              <a:latin typeface="+mj-lt"/>
              <a:ea typeface="+mj-ea"/>
              <a:cs typeface="+mj-cs"/>
            </a:endParaRPr>
          </a:p>
        </p:txBody>
      </p:sp>
      <p:pic>
        <p:nvPicPr>
          <p:cNvPr id="9" name="Picture 8" descr="RoperTSHL.gif"/>
          <p:cNvPicPr>
            <a:picLocks noChangeAspect="1"/>
          </p:cNvPicPr>
          <p:nvPr/>
        </p:nvPicPr>
        <p:blipFill>
          <a:blip r:embed="rId2" cstate="print"/>
          <a:stretch>
            <a:fillRect/>
          </a:stretch>
        </p:blipFill>
        <p:spPr>
          <a:xfrm>
            <a:off x="1828800" y="609600"/>
            <a:ext cx="5478002" cy="4343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Date Placeholder 3"/>
          <p:cNvSpPr>
            <a:spLocks noGrp="1"/>
          </p:cNvSpPr>
          <p:nvPr>
            <p:ph type="dt" sz="half" idx="10"/>
          </p:nvPr>
        </p:nvSpPr>
        <p:spPr>
          <a:xfrm>
            <a:off x="6349207" y="6485731"/>
            <a:ext cx="2743200" cy="381000"/>
          </a:xfrm>
        </p:spPr>
        <p:txBody>
          <a:bodyPr/>
          <a:lstStyle/>
          <a:p>
            <a:r>
              <a:rPr lang="en-US" dirty="0" smtClean="0"/>
              <a:t>24-29 July 2017, U. Nanjing: 9th Workshop </a:t>
            </a:r>
            <a:endParaRPr lang="en-US" dirty="0" smtClean="0"/>
          </a:p>
          <a:p>
            <a:r>
              <a:rPr lang="en-US" dirty="0" smtClean="0"/>
              <a:t>on </a:t>
            </a:r>
            <a:r>
              <a:rPr lang="en-US" dirty="0" smtClean="0"/>
              <a:t>Hadron physics in China </a:t>
            </a:r>
            <a:r>
              <a:rPr lang="en-US" dirty="0" smtClean="0"/>
              <a:t>                              (</a:t>
            </a:r>
            <a:r>
              <a:rPr lang="en-US" dirty="0" smtClean="0"/>
              <a:t>76p)</a:t>
            </a:r>
            <a:endParaRPr lang="en-US" dirty="0"/>
          </a:p>
        </p:txBody>
      </p:sp>
    </p:spTree>
    <p:extLst>
      <p:ext uri="{BB962C8B-B14F-4D97-AF65-F5344CB8AC3E}">
        <p14:creationId xmlns:p14="http://schemas.microsoft.com/office/powerpoint/2010/main" val="3231254523"/>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Roper Resonance</a:t>
            </a:r>
            <a:endParaRPr lang="en-US" sz="3200" dirty="0"/>
          </a:p>
        </p:txBody>
      </p:sp>
      <p:sp>
        <p:nvSpPr>
          <p:cNvPr id="3" name="Content Placeholder 2"/>
          <p:cNvSpPr>
            <a:spLocks noGrp="1"/>
          </p:cNvSpPr>
          <p:nvPr>
            <p:ph idx="1"/>
          </p:nvPr>
        </p:nvSpPr>
        <p:spPr>
          <a:xfrm>
            <a:off x="457200" y="914400"/>
            <a:ext cx="8229600" cy="5410200"/>
          </a:xfrm>
        </p:spPr>
        <p:txBody>
          <a:bodyPr/>
          <a:lstStyle/>
          <a:p>
            <a:r>
              <a:rPr lang="en-US" sz="2400" dirty="0" err="1" smtClean="0"/>
              <a:t>Diquark</a:t>
            </a:r>
            <a:r>
              <a:rPr lang="en-US" sz="2400" dirty="0" smtClean="0"/>
              <a:t> content: 	Nucleon  </a:t>
            </a:r>
            <a:r>
              <a:rPr lang="en-US" sz="2400" dirty="0" err="1" smtClean="0"/>
              <a:t>vs</a:t>
            </a:r>
            <a:r>
              <a:rPr lang="en-US" sz="2400" dirty="0" smtClean="0"/>
              <a:t>  Roper</a:t>
            </a:r>
          </a:p>
          <a:p>
            <a:endParaRPr lang="en-US" sz="2400" dirty="0" smtClean="0"/>
          </a:p>
          <a:p>
            <a:endParaRPr lang="en-US" sz="2400" dirty="0" smtClean="0"/>
          </a:p>
          <a:p>
            <a:endParaRPr lang="en-US" sz="2400" dirty="0" smtClean="0"/>
          </a:p>
          <a:p>
            <a:endParaRPr lang="en-US" sz="2400" dirty="0" smtClean="0"/>
          </a:p>
          <a:p>
            <a:pPr lvl="1"/>
            <a:r>
              <a:rPr lang="en-US" dirty="0" smtClean="0"/>
              <a:t>“Image”-nucleon = orthogonal solution of </a:t>
            </a:r>
            <a:r>
              <a:rPr lang="en-US" dirty="0" err="1" smtClean="0"/>
              <a:t>Faddeev</a:t>
            </a:r>
            <a:r>
              <a:rPr lang="en-US" dirty="0" smtClean="0"/>
              <a:t> equation at the Roper mass, with eigenvalue  λ&gt;1 </a:t>
            </a:r>
          </a:p>
          <a:p>
            <a:r>
              <a:rPr lang="en-US" sz="2400" dirty="0" smtClean="0"/>
              <a:t> Roper &amp; Nucleon have </a:t>
            </a:r>
            <a:r>
              <a:rPr lang="en-US" sz="2400" i="1" dirty="0" smtClean="0"/>
              <a:t>same</a:t>
            </a:r>
            <a:r>
              <a:rPr lang="en-US" sz="2400" dirty="0" smtClean="0"/>
              <a:t> </a:t>
            </a:r>
            <a:r>
              <a:rPr lang="en-US" sz="2400" dirty="0" err="1" smtClean="0"/>
              <a:t>diquark</a:t>
            </a:r>
            <a:r>
              <a:rPr lang="en-US" sz="2400" dirty="0" smtClean="0"/>
              <a:t> content</a:t>
            </a:r>
          </a:p>
          <a:p>
            <a:pPr lvl="1"/>
            <a:r>
              <a:rPr lang="en-US" dirty="0" smtClean="0"/>
              <a:t>Completely different to prediction of  contact-interaction, wherein </a:t>
            </a:r>
            <a:r>
              <a:rPr lang="en-US" i="1" dirty="0" smtClean="0"/>
              <a:t>P</a:t>
            </a:r>
            <a:r>
              <a:rPr lang="en-US" i="1" baseline="-25000" dirty="0" smtClean="0"/>
              <a:t>J=0</a:t>
            </a:r>
            <a:r>
              <a:rPr lang="en-US" i="1" dirty="0" smtClean="0"/>
              <a:t>≃0</a:t>
            </a:r>
            <a:endParaRPr lang="en-US" dirty="0" smtClean="0"/>
          </a:p>
          <a:p>
            <a:pPr lvl="1"/>
            <a:r>
              <a:rPr lang="en-US" dirty="0" smtClean="0"/>
              <a:t>With richer kernel, </a:t>
            </a:r>
            <a:r>
              <a:rPr lang="en-US" dirty="0" err="1" smtClean="0"/>
              <a:t>orthogonality</a:t>
            </a:r>
            <a:r>
              <a:rPr lang="en-US" dirty="0" smtClean="0"/>
              <a:t> of ground and excited states is achieved differently</a:t>
            </a:r>
          </a:p>
          <a:p>
            <a:pPr lvl="1">
              <a:buNone/>
            </a:pPr>
            <a:endParaRPr lang="en-US" dirty="0">
              <a:solidFill>
                <a:srgbClr val="0033CC"/>
              </a:solidFill>
            </a:endParaRPr>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i="0"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56</a:t>
            </a:fld>
            <a:endParaRPr lang="en-US"/>
          </a:p>
        </p:txBody>
      </p:sp>
      <p:graphicFrame>
        <p:nvGraphicFramePr>
          <p:cNvPr id="15" name="Table 14"/>
          <p:cNvGraphicFramePr>
            <a:graphicFrameLocks noGrp="1"/>
          </p:cNvGraphicFramePr>
          <p:nvPr>
            <p:extLst/>
          </p:nvPr>
        </p:nvGraphicFramePr>
        <p:xfrm>
          <a:off x="228600" y="1539240"/>
          <a:ext cx="8763000" cy="1493520"/>
        </p:xfrm>
        <a:graphic>
          <a:graphicData uri="http://schemas.openxmlformats.org/drawingml/2006/table">
            <a:tbl>
              <a:tblPr firstRow="1" bandRow="1">
                <a:tableStyleId>{5C22544A-7EE6-4342-B048-85BDC9FD1C3A}</a:tableStyleId>
              </a:tblPr>
              <a:tblGrid>
                <a:gridCol w="2190750"/>
                <a:gridCol w="2190750"/>
                <a:gridCol w="2190750"/>
                <a:gridCol w="2190750"/>
              </a:tblGrid>
              <a:tr h="370840">
                <a:tc>
                  <a:txBody>
                    <a:bodyPr/>
                    <a:lstStyle/>
                    <a:p>
                      <a:endParaRPr lang="en-US" dirty="0"/>
                    </a:p>
                  </a:txBody>
                  <a:tcPr/>
                </a:tc>
                <a:tc>
                  <a:txBody>
                    <a:bodyPr/>
                    <a:lstStyle/>
                    <a:p>
                      <a:pPr algn="ctr"/>
                      <a:r>
                        <a:rPr lang="en-US" sz="2400" dirty="0" smtClean="0"/>
                        <a:t>Nucleon</a:t>
                      </a:r>
                      <a:endParaRPr lang="en-US" sz="2400" dirty="0"/>
                    </a:p>
                  </a:txBody>
                  <a:tcPr/>
                </a:tc>
                <a:tc>
                  <a:txBody>
                    <a:bodyPr/>
                    <a:lstStyle/>
                    <a:p>
                      <a:pPr algn="ctr"/>
                      <a:r>
                        <a:rPr lang="en-US" sz="2400" dirty="0" smtClean="0"/>
                        <a:t>Roper</a:t>
                      </a:r>
                      <a:endParaRPr lang="en-US" dirty="0"/>
                    </a:p>
                  </a:txBody>
                  <a:tcPr/>
                </a:tc>
                <a:tc>
                  <a:txBody>
                    <a:bodyPr/>
                    <a:lstStyle/>
                    <a:p>
                      <a:r>
                        <a:rPr lang="en-US" sz="2400" dirty="0" smtClean="0"/>
                        <a:t>Image-Nucleon</a:t>
                      </a:r>
                      <a:endParaRPr lang="en-US" dirty="0"/>
                    </a:p>
                  </a:txBody>
                  <a:tcPr/>
                </a:tc>
              </a:tr>
              <a:tr h="370840">
                <a:tc>
                  <a:txBody>
                    <a:bodyPr/>
                    <a:lstStyle/>
                    <a:p>
                      <a:r>
                        <a:rPr lang="en-US" sz="2800" i="1" dirty="0" smtClean="0">
                          <a:solidFill>
                            <a:schemeClr val="bg2">
                              <a:lumMod val="10000"/>
                            </a:schemeClr>
                          </a:solidFill>
                        </a:rPr>
                        <a:t>P</a:t>
                      </a:r>
                      <a:r>
                        <a:rPr lang="en-US" sz="2800" i="1" baseline="-25000" dirty="0" smtClean="0">
                          <a:solidFill>
                            <a:schemeClr val="bg2">
                              <a:lumMod val="10000"/>
                            </a:schemeClr>
                          </a:solidFill>
                        </a:rPr>
                        <a:t>J=0</a:t>
                      </a:r>
                      <a:endParaRPr lang="en-US" sz="2800" i="1" baseline="-25000" dirty="0">
                        <a:solidFill>
                          <a:schemeClr val="bg2">
                            <a:lumMod val="10000"/>
                          </a:schemeClr>
                        </a:solidFill>
                      </a:endParaRPr>
                    </a:p>
                  </a:txBody>
                  <a:tcPr/>
                </a:tc>
                <a:tc>
                  <a:txBody>
                    <a:bodyPr/>
                    <a:lstStyle/>
                    <a:p>
                      <a:pPr algn="ctr"/>
                      <a:r>
                        <a:rPr lang="en-US" sz="2400" dirty="0" smtClean="0">
                          <a:solidFill>
                            <a:schemeClr val="bg2">
                              <a:lumMod val="10000"/>
                            </a:schemeClr>
                          </a:solidFill>
                        </a:rPr>
                        <a:t>62%</a:t>
                      </a:r>
                      <a:endParaRPr lang="en-US" sz="2400" dirty="0">
                        <a:solidFill>
                          <a:schemeClr val="bg2">
                            <a:lumMod val="10000"/>
                          </a:schemeClr>
                        </a:solidFill>
                      </a:endParaRPr>
                    </a:p>
                  </a:txBody>
                  <a:tcPr/>
                </a:tc>
                <a:tc>
                  <a:txBody>
                    <a:bodyPr/>
                    <a:lstStyle/>
                    <a:p>
                      <a:pPr algn="ctr"/>
                      <a:r>
                        <a:rPr lang="en-US" sz="2400" dirty="0" smtClean="0">
                          <a:solidFill>
                            <a:schemeClr val="bg2">
                              <a:lumMod val="10000"/>
                            </a:schemeClr>
                          </a:solidFill>
                        </a:rPr>
                        <a:t>62%</a:t>
                      </a:r>
                      <a:endParaRPr lang="en-US" sz="2400" dirty="0">
                        <a:solidFill>
                          <a:schemeClr val="bg2">
                            <a:lumMod val="10000"/>
                          </a:schemeClr>
                        </a:solidFill>
                      </a:endParaRPr>
                    </a:p>
                  </a:txBody>
                  <a:tcPr/>
                </a:tc>
                <a:tc>
                  <a:txBody>
                    <a:bodyPr/>
                    <a:lstStyle/>
                    <a:p>
                      <a:pPr algn="ctr"/>
                      <a:r>
                        <a:rPr lang="en-US" sz="2400" dirty="0" smtClean="0">
                          <a:solidFill>
                            <a:schemeClr val="bg2">
                              <a:lumMod val="10000"/>
                            </a:schemeClr>
                          </a:solidFill>
                        </a:rPr>
                        <a:t>30%</a:t>
                      </a:r>
                      <a:endParaRPr lang="en-US" dirty="0">
                        <a:solidFill>
                          <a:schemeClr val="bg2">
                            <a:lumMod val="10000"/>
                          </a:schemeClr>
                        </a:solidFill>
                      </a:endParaRPr>
                    </a:p>
                  </a:txBody>
                  <a:tcPr/>
                </a:tc>
              </a:tr>
              <a:tr h="370840">
                <a:tc>
                  <a:txBody>
                    <a:bodyPr/>
                    <a:lstStyle/>
                    <a:p>
                      <a:r>
                        <a:rPr lang="en-US" sz="2800" i="1" dirty="0" smtClean="0">
                          <a:solidFill>
                            <a:schemeClr val="bg2">
                              <a:lumMod val="10000"/>
                            </a:schemeClr>
                          </a:solidFill>
                        </a:rPr>
                        <a:t>P</a:t>
                      </a:r>
                      <a:r>
                        <a:rPr lang="en-US" sz="2800" i="1" baseline="-25000" dirty="0" smtClean="0">
                          <a:solidFill>
                            <a:schemeClr val="bg2">
                              <a:lumMod val="10000"/>
                            </a:schemeClr>
                          </a:solidFill>
                        </a:rPr>
                        <a:t>J</a:t>
                      </a:r>
                      <a:r>
                        <a:rPr lang="en-GB" sz="2800" kern="1200" baseline="-25000" dirty="0" smtClean="0">
                          <a:solidFill>
                            <a:schemeClr val="dk1"/>
                          </a:solidFill>
                          <a:effectLst/>
                          <a:latin typeface="+mn-lt"/>
                          <a:ea typeface="+mn-ea"/>
                          <a:cs typeface="+mn-cs"/>
                        </a:rPr>
                        <a:t>≠</a:t>
                      </a:r>
                      <a:r>
                        <a:rPr lang="en-US" sz="2800" i="1" baseline="-25000" dirty="0" smtClean="0">
                          <a:solidFill>
                            <a:schemeClr val="bg2">
                              <a:lumMod val="10000"/>
                            </a:schemeClr>
                          </a:solidFill>
                        </a:rPr>
                        <a:t>0</a:t>
                      </a:r>
                      <a:r>
                        <a:rPr lang="en-GB" sz="1800" kern="1200" baseline="-25000" dirty="0" smtClean="0">
                          <a:solidFill>
                            <a:schemeClr val="bg2">
                              <a:lumMod val="10000"/>
                            </a:schemeClr>
                          </a:solidFill>
                          <a:effectLst/>
                          <a:latin typeface="+mn-lt"/>
                          <a:ea typeface="+mn-ea"/>
                          <a:cs typeface="+mn-cs"/>
                        </a:rPr>
                        <a:t>×</a:t>
                      </a:r>
                      <a:r>
                        <a:rPr lang="en-US" sz="2800" i="1" baseline="-25000" dirty="0" smtClean="0">
                          <a:solidFill>
                            <a:schemeClr val="bg2">
                              <a:lumMod val="10000"/>
                            </a:schemeClr>
                          </a:solidFill>
                        </a:rPr>
                        <a:t>0</a:t>
                      </a:r>
                      <a:endParaRPr lang="en-US" sz="3200" i="1" baseline="-25000" dirty="0">
                        <a:solidFill>
                          <a:schemeClr val="bg2">
                            <a:lumMod val="10000"/>
                          </a:schemeClr>
                        </a:solidFill>
                      </a:endParaRPr>
                    </a:p>
                  </a:txBody>
                  <a:tcPr/>
                </a:tc>
                <a:tc>
                  <a:txBody>
                    <a:bodyPr/>
                    <a:lstStyle/>
                    <a:p>
                      <a:pPr algn="ctr"/>
                      <a:r>
                        <a:rPr lang="en-US" sz="2400" dirty="0" smtClean="0">
                          <a:solidFill>
                            <a:schemeClr val="bg2">
                              <a:lumMod val="10000"/>
                            </a:schemeClr>
                          </a:solidFill>
                        </a:rPr>
                        <a:t>38%</a:t>
                      </a:r>
                      <a:endParaRPr lang="en-US" sz="2400" dirty="0">
                        <a:solidFill>
                          <a:schemeClr val="bg2">
                            <a:lumMod val="10000"/>
                          </a:schemeClr>
                        </a:solidFill>
                      </a:endParaRPr>
                    </a:p>
                  </a:txBody>
                  <a:tcPr/>
                </a:tc>
                <a:tc>
                  <a:txBody>
                    <a:bodyPr/>
                    <a:lstStyle/>
                    <a:p>
                      <a:pPr algn="ctr"/>
                      <a:r>
                        <a:rPr lang="en-US" sz="2400" dirty="0" smtClean="0">
                          <a:solidFill>
                            <a:schemeClr val="bg2">
                              <a:lumMod val="10000"/>
                            </a:schemeClr>
                          </a:solidFill>
                        </a:rPr>
                        <a:t>38%</a:t>
                      </a:r>
                      <a:endParaRPr lang="en-US" sz="2400" dirty="0">
                        <a:solidFill>
                          <a:schemeClr val="bg2">
                            <a:lumMod val="10000"/>
                          </a:schemeClr>
                        </a:solidFill>
                      </a:endParaRPr>
                    </a:p>
                  </a:txBody>
                  <a:tcPr/>
                </a:tc>
                <a:tc>
                  <a:txBody>
                    <a:bodyPr/>
                    <a:lstStyle/>
                    <a:p>
                      <a:pPr algn="ctr"/>
                      <a:r>
                        <a:rPr lang="en-US" sz="2400" dirty="0" smtClean="0">
                          <a:solidFill>
                            <a:schemeClr val="bg2">
                              <a:lumMod val="10000"/>
                            </a:schemeClr>
                          </a:solidFill>
                        </a:rPr>
                        <a:t>70%</a:t>
                      </a:r>
                      <a:endParaRPr lang="en-US" dirty="0">
                        <a:solidFill>
                          <a:schemeClr val="bg2">
                            <a:lumMod val="10000"/>
                          </a:schemeClr>
                        </a:solidFill>
                      </a:endParaRPr>
                    </a:p>
                  </a:txBody>
                  <a:tcPr/>
                </a:tc>
              </a:tr>
            </a:tbl>
          </a:graphicData>
        </a:graphic>
      </p:graphicFrame>
      <p:sp>
        <p:nvSpPr>
          <p:cNvPr id="10" name="TextBox 9"/>
          <p:cNvSpPr txBox="1"/>
          <p:nvPr/>
        </p:nvSpPr>
        <p:spPr>
          <a:xfrm>
            <a:off x="0" y="0"/>
            <a:ext cx="5105400" cy="523220"/>
          </a:xfrm>
          <a:prstGeom prst="rect">
            <a:avLst/>
          </a:prstGeom>
          <a:noFill/>
        </p:spPr>
        <p:txBody>
          <a:bodyPr wrap="square" rtlCol="0">
            <a:spAutoFit/>
          </a:bodyPr>
          <a:lstStyle/>
          <a:p>
            <a:r>
              <a:rPr lang="en-US" sz="1400" i="1" dirty="0" smtClean="0"/>
              <a:t>Completing the picture of the Roper resonance, </a:t>
            </a:r>
            <a:r>
              <a:rPr lang="en-US" sz="1400" dirty="0" smtClean="0"/>
              <a:t>Jorge Segovia </a:t>
            </a:r>
            <a:r>
              <a:rPr lang="en-US" sz="1400" i="1" dirty="0" smtClean="0"/>
              <a:t>et al</a:t>
            </a:r>
            <a:r>
              <a:rPr lang="en-US" sz="1400" dirty="0" smtClean="0"/>
              <a:t>.,, </a:t>
            </a:r>
            <a:r>
              <a:rPr lang="en-US" sz="1400" dirty="0" smtClean="0">
                <a:hlinkClick r:id="rId3"/>
              </a:rPr>
              <a:t>arXiv:1504.04386 [</a:t>
            </a:r>
            <a:r>
              <a:rPr lang="en-US" sz="1400" dirty="0" err="1" smtClean="0">
                <a:hlinkClick r:id="rId3"/>
              </a:rPr>
              <a:t>nucl-th</a:t>
            </a:r>
            <a:r>
              <a:rPr lang="en-US" sz="1400" dirty="0" smtClean="0">
                <a:hlinkClick r:id="rId3"/>
              </a:rPr>
              <a:t>]</a:t>
            </a:r>
            <a:r>
              <a:rPr lang="en-US" sz="1400" dirty="0" smtClean="0"/>
              <a:t>, </a:t>
            </a:r>
            <a:r>
              <a:rPr lang="en-GB" sz="1400" dirty="0">
                <a:hlinkClick r:id="rId4"/>
              </a:rPr>
              <a:t>Phys. Rev. Lett. </a:t>
            </a:r>
            <a:r>
              <a:rPr lang="en-GB" sz="1400" b="1" dirty="0">
                <a:hlinkClick r:id="rId4"/>
              </a:rPr>
              <a:t>115</a:t>
            </a:r>
            <a:r>
              <a:rPr lang="en-GB" sz="1400" dirty="0">
                <a:hlinkClick r:id="rId4"/>
              </a:rPr>
              <a:t> (2015) 171801</a:t>
            </a:r>
            <a:endParaRPr lang="en-US" sz="1400" dirty="0" smtClean="0">
              <a:solidFill>
                <a:schemeClr val="tx2">
                  <a:lumMod val="50000"/>
                </a:schemeClr>
              </a:solidFill>
            </a:endParaRPr>
          </a:p>
        </p:txBody>
      </p:sp>
    </p:spTree>
    <p:extLst>
      <p:ext uri="{BB962C8B-B14F-4D97-AF65-F5344CB8AC3E}">
        <p14:creationId xmlns:p14="http://schemas.microsoft.com/office/powerpoint/2010/main" val="3004758059"/>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1" y="2362200"/>
            <a:ext cx="4560434" cy="32049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6590" y="2356104"/>
            <a:ext cx="4562820" cy="3282696"/>
          </a:xfrm>
          <a:prstGeom prst="rect">
            <a:avLst/>
          </a:prstGeom>
        </p:spPr>
      </p:pic>
      <p:sp>
        <p:nvSpPr>
          <p:cNvPr id="2" name="Title 1"/>
          <p:cNvSpPr>
            <a:spLocks noGrp="1"/>
          </p:cNvSpPr>
          <p:nvPr>
            <p:ph type="title"/>
          </p:nvPr>
        </p:nvSpPr>
        <p:spPr>
          <a:xfrm>
            <a:off x="457200" y="228600"/>
            <a:ext cx="8229600" cy="1143000"/>
          </a:xfrm>
        </p:spPr>
        <p:txBody>
          <a:bodyPr/>
          <a:lstStyle/>
          <a:p>
            <a:pPr algn="r"/>
            <a:r>
              <a:rPr lang="en-US" sz="36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γ N → Roper</a:t>
            </a:r>
            <a:endParaRPr lang="en-US" sz="3200" dirty="0"/>
          </a:p>
        </p:txBody>
      </p:sp>
      <p:sp>
        <p:nvSpPr>
          <p:cNvPr id="3" name="Content Placeholder 2"/>
          <p:cNvSpPr>
            <a:spLocks noGrp="1"/>
          </p:cNvSpPr>
          <p:nvPr>
            <p:ph idx="1"/>
          </p:nvPr>
        </p:nvSpPr>
        <p:spPr>
          <a:xfrm>
            <a:off x="457200" y="427037"/>
            <a:ext cx="8229600" cy="4525963"/>
          </a:xfrm>
        </p:spPr>
        <p:txBody>
          <a:bodyPr/>
          <a:lstStyle/>
          <a:p>
            <a:r>
              <a:rPr lang="en-US" dirty="0" smtClean="0"/>
              <a:t>Predicted transition form factors</a:t>
            </a:r>
          </a:p>
          <a:p>
            <a:pPr lvl="1"/>
            <a:r>
              <a:rPr lang="en-US" dirty="0" smtClean="0"/>
              <a:t>Excellent agreement with data on </a:t>
            </a:r>
            <a:r>
              <a:rPr lang="en-US" i="1" dirty="0" smtClean="0"/>
              <a:t>x&gt;2 (3)</a:t>
            </a:r>
          </a:p>
          <a:p>
            <a:pPr lvl="1"/>
            <a:r>
              <a:rPr lang="en-US" dirty="0" smtClean="0"/>
              <a:t>Like </a:t>
            </a:r>
            <a:r>
              <a:rPr lang="en-US" i="1" dirty="0" err="1" smtClean="0"/>
              <a:t>γN</a:t>
            </a:r>
            <a:r>
              <a:rPr lang="en-US" i="1" dirty="0" smtClean="0"/>
              <a:t> → Δ</a:t>
            </a:r>
            <a:r>
              <a:rPr lang="en-US" dirty="0" smtClean="0"/>
              <a:t>, room for meson cloud on </a:t>
            </a:r>
            <a:r>
              <a:rPr lang="en-US" i="1" dirty="0" smtClean="0"/>
              <a:t>x&lt;2</a:t>
            </a:r>
            <a:r>
              <a:rPr lang="en-US" dirty="0" smtClean="0"/>
              <a:t> … appears likely that cloud</a:t>
            </a:r>
            <a:endParaRPr lang="en-US" sz="2400" dirty="0" smtClean="0"/>
          </a:p>
          <a:p>
            <a:pPr lvl="2">
              <a:spcBef>
                <a:spcPts val="0"/>
              </a:spcBef>
            </a:pPr>
            <a:r>
              <a:rPr lang="en-US" sz="1800" dirty="0" smtClean="0"/>
              <a:t>Is a negative contribution that depletes strength on </a:t>
            </a:r>
            <a:r>
              <a:rPr lang="en-US" sz="1800" i="1" dirty="0" smtClean="0"/>
              <a:t>0&lt;x&lt;2</a:t>
            </a:r>
          </a:p>
          <a:p>
            <a:pPr lvl="2">
              <a:spcBef>
                <a:spcPts val="0"/>
              </a:spcBef>
            </a:pPr>
            <a:r>
              <a:rPr lang="en-US" sz="1800" dirty="0" smtClean="0"/>
              <a:t>Has nothing to do with existence of zero; but is influential in shifting the zero in </a:t>
            </a:r>
            <a:r>
              <a:rPr lang="en-US" sz="1800" i="1" dirty="0" smtClean="0"/>
              <a:t>F</a:t>
            </a:r>
            <a:r>
              <a:rPr lang="en-US" sz="1800" i="1" baseline="-25000" dirty="0" smtClean="0"/>
              <a:t>2</a:t>
            </a:r>
            <a:r>
              <a:rPr lang="en-US" sz="1800" i="1" dirty="0" smtClean="0"/>
              <a:t>*</a:t>
            </a:r>
            <a:r>
              <a:rPr lang="en-US" sz="1800" dirty="0" smtClean="0"/>
              <a:t> from </a:t>
            </a:r>
            <a:r>
              <a:rPr lang="en-US" sz="1800" i="1" dirty="0" smtClean="0"/>
              <a:t>x=¼</a:t>
            </a:r>
            <a:r>
              <a:rPr lang="en-US" sz="1800" dirty="0" smtClean="0"/>
              <a:t> to </a:t>
            </a:r>
            <a:r>
              <a:rPr lang="en-US" sz="1800" i="1" dirty="0" smtClean="0"/>
              <a:t>x=1</a:t>
            </a:r>
          </a:p>
          <a:p>
            <a:pPr lvl="2">
              <a:spcBef>
                <a:spcPts val="0"/>
              </a:spcBef>
            </a:pPr>
            <a:r>
              <a:rPr lang="en-US" sz="1800" dirty="0" smtClean="0"/>
              <a:t>Is irrelevant on x&gt;2 (3)</a:t>
            </a:r>
            <a:endParaRPr lang="en-US" sz="1800"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i="0"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57</a:t>
            </a:fld>
            <a:endParaRPr lang="en-US"/>
          </a:p>
        </p:txBody>
      </p:sp>
      <p:sp>
        <p:nvSpPr>
          <p:cNvPr id="10" name="Rectangle 9"/>
          <p:cNvSpPr/>
          <p:nvPr/>
        </p:nvSpPr>
        <p:spPr bwMode="auto">
          <a:xfrm>
            <a:off x="0" y="5105400"/>
            <a:ext cx="15240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C00000"/>
                </a:solidFill>
                <a:effectLst/>
                <a:latin typeface="Calibri" pitchFamily="34" charset="0"/>
              </a:rPr>
              <a:t>DSE Contact</a:t>
            </a:r>
          </a:p>
        </p:txBody>
      </p:sp>
      <p:sp>
        <p:nvSpPr>
          <p:cNvPr id="11" name="Rectangle 10"/>
          <p:cNvSpPr/>
          <p:nvPr/>
        </p:nvSpPr>
        <p:spPr bwMode="auto">
          <a:xfrm>
            <a:off x="0" y="5410200"/>
            <a:ext cx="2590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10000"/>
                  </a:schemeClr>
                </a:solidFill>
                <a:effectLst/>
                <a:latin typeface="Calibri" pitchFamily="34" charset="0"/>
              </a:rPr>
              <a:t>DSE Realistic </a:t>
            </a:r>
          </a:p>
        </p:txBody>
      </p:sp>
      <p:sp>
        <p:nvSpPr>
          <p:cNvPr id="12" name="Rectangle 11"/>
          <p:cNvSpPr/>
          <p:nvPr/>
        </p:nvSpPr>
        <p:spPr bwMode="auto">
          <a:xfrm>
            <a:off x="0" y="5638800"/>
            <a:ext cx="3581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Calibri" pitchFamily="34" charset="0"/>
              </a:rPr>
              <a:t>Inferred meson-cloud</a:t>
            </a:r>
            <a:r>
              <a:rPr kumimoji="0" lang="en-US" sz="1800" b="0" i="0" u="none" strike="noStrike" cap="none" normalizeH="0" dirty="0" smtClean="0">
                <a:ln>
                  <a:noFill/>
                </a:ln>
                <a:solidFill>
                  <a:srgbClr val="008000"/>
                </a:solidFill>
                <a:effectLst/>
                <a:latin typeface="Calibri" pitchFamily="34" charset="0"/>
              </a:rPr>
              <a:t> contribution</a:t>
            </a:r>
          </a:p>
          <a:p>
            <a:pPr marL="0" marR="0" indent="0" algn="l" defTabSz="914400" rtl="0" eaLnBrk="1" fontAlgn="base" latinLnBrk="0" hangingPunct="1">
              <a:lnSpc>
                <a:spcPct val="100000"/>
              </a:lnSpc>
              <a:spcBef>
                <a:spcPct val="0"/>
              </a:spcBef>
              <a:spcAft>
                <a:spcPct val="0"/>
              </a:spcAft>
              <a:buClrTx/>
              <a:buSzTx/>
              <a:buFontTx/>
              <a:buNone/>
              <a:tabLst/>
            </a:pPr>
            <a:r>
              <a:rPr lang="en-US" baseline="0" dirty="0" smtClean="0">
                <a:solidFill>
                  <a:srgbClr val="0033CC"/>
                </a:solidFill>
                <a:latin typeface="Calibri" pitchFamily="34" charset="0"/>
              </a:rPr>
              <a:t>Anticipated</a:t>
            </a:r>
            <a:r>
              <a:rPr lang="en-US" dirty="0" smtClean="0">
                <a:solidFill>
                  <a:srgbClr val="0033CC"/>
                </a:solidFill>
                <a:latin typeface="Calibri" pitchFamily="34" charset="0"/>
              </a:rPr>
              <a:t> complete result</a:t>
            </a:r>
            <a:endParaRPr kumimoji="0" lang="en-US" sz="1800" b="0" i="0" u="none" strike="noStrike" cap="none" normalizeH="0" baseline="0" dirty="0" smtClean="0">
              <a:ln>
                <a:noFill/>
              </a:ln>
              <a:solidFill>
                <a:srgbClr val="0033CC"/>
              </a:solidFill>
              <a:effectLst/>
              <a:latin typeface="Calibri" pitchFamily="34" charset="0"/>
            </a:endParaRPr>
          </a:p>
        </p:txBody>
      </p:sp>
      <p:sp>
        <p:nvSpPr>
          <p:cNvPr id="13" name="Rectangle 12"/>
          <p:cNvSpPr/>
          <p:nvPr/>
        </p:nvSpPr>
        <p:spPr bwMode="auto">
          <a:xfrm>
            <a:off x="5786610" y="5695432"/>
            <a:ext cx="3352800" cy="1066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1200" dirty="0" smtClean="0">
                <a:solidFill>
                  <a:srgbClr val="002060"/>
                </a:solidFill>
              </a:rPr>
              <a:t>M. </a:t>
            </a:r>
            <a:r>
              <a:rPr lang="en-US" sz="1200" dirty="0" err="1" smtClean="0">
                <a:solidFill>
                  <a:srgbClr val="002060"/>
                </a:solidFill>
              </a:rPr>
              <a:t>Dugger</a:t>
            </a:r>
            <a:r>
              <a:rPr lang="en-US" sz="1200" dirty="0" smtClean="0">
                <a:solidFill>
                  <a:srgbClr val="002060"/>
                </a:solidFill>
              </a:rPr>
              <a:t> </a:t>
            </a:r>
            <a:r>
              <a:rPr lang="en-US" sz="1200" i="1" dirty="0" smtClean="0">
                <a:solidFill>
                  <a:srgbClr val="002060"/>
                </a:solidFill>
              </a:rPr>
              <a:t>et al</a:t>
            </a:r>
            <a:r>
              <a:rPr lang="en-US" sz="1200" dirty="0" smtClean="0">
                <a:solidFill>
                  <a:srgbClr val="002060"/>
                </a:solidFill>
              </a:rPr>
              <a:t>., Phys. Rev. C79, 065206 (2009).</a:t>
            </a:r>
          </a:p>
          <a:p>
            <a:pPr marL="400050" indent="-400050" fontAlgn="base">
              <a:spcBef>
                <a:spcPct val="0"/>
              </a:spcBef>
              <a:spcAft>
                <a:spcPct val="0"/>
              </a:spcAft>
            </a:pPr>
            <a:r>
              <a:rPr lang="en-US" sz="1200" dirty="0" smtClean="0">
                <a:solidFill>
                  <a:srgbClr val="002060"/>
                </a:solidFill>
              </a:rPr>
              <a:t>I. </a:t>
            </a:r>
            <a:r>
              <a:rPr lang="en-US" sz="1200" dirty="0" err="1" smtClean="0">
                <a:solidFill>
                  <a:srgbClr val="002060"/>
                </a:solidFill>
              </a:rPr>
              <a:t>Aznauryan</a:t>
            </a:r>
            <a:r>
              <a:rPr lang="en-US" sz="1200" dirty="0" smtClean="0">
                <a:solidFill>
                  <a:srgbClr val="002060"/>
                </a:solidFill>
              </a:rPr>
              <a:t> </a:t>
            </a:r>
            <a:r>
              <a:rPr lang="en-US" sz="1200" i="1" dirty="0" smtClean="0">
                <a:solidFill>
                  <a:srgbClr val="002060"/>
                </a:solidFill>
              </a:rPr>
              <a:t>et al</a:t>
            </a:r>
            <a:r>
              <a:rPr lang="en-US" sz="1200" dirty="0" smtClean="0">
                <a:solidFill>
                  <a:srgbClr val="002060"/>
                </a:solidFill>
              </a:rPr>
              <a:t>., Phys. Rev. C80, 055203 (2009).</a:t>
            </a:r>
          </a:p>
          <a:p>
            <a:pPr marL="400050" indent="-400050" fontAlgn="base">
              <a:spcBef>
                <a:spcPct val="0"/>
              </a:spcBef>
              <a:spcAft>
                <a:spcPct val="0"/>
              </a:spcAft>
            </a:pPr>
            <a:r>
              <a:rPr lang="en-US" sz="1200" dirty="0" smtClean="0">
                <a:solidFill>
                  <a:srgbClr val="002060"/>
                </a:solidFill>
              </a:rPr>
              <a:t>I. G. </a:t>
            </a:r>
            <a:r>
              <a:rPr lang="en-US" sz="1200" dirty="0" err="1" smtClean="0">
                <a:solidFill>
                  <a:srgbClr val="002060"/>
                </a:solidFill>
              </a:rPr>
              <a:t>Aznauryan</a:t>
            </a:r>
            <a:r>
              <a:rPr lang="en-US" sz="1200" dirty="0" smtClean="0">
                <a:solidFill>
                  <a:srgbClr val="002060"/>
                </a:solidFill>
              </a:rPr>
              <a:t> </a:t>
            </a:r>
            <a:r>
              <a:rPr lang="en-US" sz="1200" i="1" dirty="0" smtClean="0">
                <a:solidFill>
                  <a:srgbClr val="002060"/>
                </a:solidFill>
              </a:rPr>
              <a:t>et al</a:t>
            </a:r>
            <a:r>
              <a:rPr lang="en-US" sz="1200" dirty="0" smtClean="0">
                <a:solidFill>
                  <a:srgbClr val="002060"/>
                </a:solidFill>
              </a:rPr>
              <a:t>., arXiv:1108.1125 [</a:t>
            </a:r>
            <a:r>
              <a:rPr lang="en-US" sz="1200" dirty="0" err="1" smtClean="0">
                <a:solidFill>
                  <a:srgbClr val="002060"/>
                </a:solidFill>
              </a:rPr>
              <a:t>nucl</a:t>
            </a:r>
            <a:r>
              <a:rPr lang="en-US" sz="1200" dirty="0" smtClean="0">
                <a:solidFill>
                  <a:srgbClr val="002060"/>
                </a:solidFill>
              </a:rPr>
              <a:t>-ex].</a:t>
            </a:r>
          </a:p>
          <a:p>
            <a:pPr marL="400050" indent="-400050"/>
            <a:r>
              <a:rPr lang="en-US" sz="1200" dirty="0" smtClean="0">
                <a:solidFill>
                  <a:srgbClr val="002060"/>
                </a:solidFill>
                <a:latin typeface="Calibri" pitchFamily="34" charset="0"/>
              </a:rPr>
              <a:t>V. I. </a:t>
            </a:r>
            <a:r>
              <a:rPr lang="en-US" sz="1200" dirty="0" err="1" smtClean="0">
                <a:solidFill>
                  <a:srgbClr val="002060"/>
                </a:solidFill>
                <a:latin typeface="Calibri" pitchFamily="34" charset="0"/>
              </a:rPr>
              <a:t>Mokeev</a:t>
            </a:r>
            <a:r>
              <a:rPr lang="en-US" sz="1200" dirty="0" smtClean="0">
                <a:solidFill>
                  <a:srgbClr val="002060"/>
                </a:solidFill>
                <a:latin typeface="Calibri" pitchFamily="34" charset="0"/>
              </a:rPr>
              <a:t> </a:t>
            </a:r>
            <a:r>
              <a:rPr lang="en-US" sz="1200" i="1" dirty="0" smtClean="0">
                <a:solidFill>
                  <a:srgbClr val="002060"/>
                </a:solidFill>
                <a:latin typeface="Calibri" pitchFamily="34" charset="0"/>
              </a:rPr>
              <a:t>et al</a:t>
            </a:r>
            <a:r>
              <a:rPr lang="en-US" sz="1200" dirty="0" smtClean="0">
                <a:solidFill>
                  <a:srgbClr val="002060"/>
                </a:solidFill>
                <a:latin typeface="Calibri" pitchFamily="34" charset="0"/>
              </a:rPr>
              <a:t>., Phys. Rev. C86 (2012) 035203</a:t>
            </a:r>
            <a:endParaRPr kumimoji="0" lang="en-US" sz="1200" b="0" i="0" u="none" strike="noStrike" cap="none" normalizeH="0" baseline="0" dirty="0" smtClean="0">
              <a:ln>
                <a:noFill/>
              </a:ln>
              <a:solidFill>
                <a:srgbClr val="002060"/>
              </a:solidFill>
              <a:effectLst/>
              <a:latin typeface="Calibri" pitchFamily="34" charset="0"/>
            </a:endParaRPr>
          </a:p>
        </p:txBody>
      </p:sp>
      <p:sp>
        <p:nvSpPr>
          <p:cNvPr id="16" name="Rectangle 15"/>
          <p:cNvSpPr/>
          <p:nvPr/>
        </p:nvSpPr>
        <p:spPr bwMode="auto">
          <a:xfrm>
            <a:off x="1905000" y="281940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p:txBody>
      </p:sp>
      <p:sp>
        <p:nvSpPr>
          <p:cNvPr id="17" name="Rectangle 16"/>
          <p:cNvSpPr/>
          <p:nvPr/>
        </p:nvSpPr>
        <p:spPr bwMode="auto">
          <a:xfrm>
            <a:off x="2133600" y="2667000"/>
            <a:ext cx="2362200" cy="391180"/>
          </a:xfrm>
          <a:prstGeom prst="rect">
            <a:avLst/>
          </a:prstGeom>
          <a:solidFill>
            <a:schemeClr val="accent1">
              <a:lumMod val="20000"/>
              <a:lumOff val="80000"/>
              <a:alpha val="6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effectLst/>
                <a:latin typeface="Calibri" pitchFamily="34" charset="0"/>
              </a:rPr>
              <a:t>Core dominance</a:t>
            </a:r>
          </a:p>
        </p:txBody>
      </p:sp>
      <p:sp>
        <p:nvSpPr>
          <p:cNvPr id="18" name="Rectangle 17"/>
          <p:cNvSpPr/>
          <p:nvPr/>
        </p:nvSpPr>
        <p:spPr bwMode="auto">
          <a:xfrm>
            <a:off x="6599238" y="2667000"/>
            <a:ext cx="2544762" cy="391180"/>
          </a:xfrm>
          <a:prstGeom prst="rect">
            <a:avLst/>
          </a:prstGeom>
          <a:solidFill>
            <a:schemeClr val="accent1">
              <a:lumMod val="20000"/>
              <a:lumOff val="80000"/>
              <a:alpha val="6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effectLst/>
                <a:latin typeface="Calibri" pitchFamily="34" charset="0"/>
              </a:rPr>
              <a:t>Core dominance</a:t>
            </a:r>
          </a:p>
        </p:txBody>
      </p:sp>
      <p:sp>
        <p:nvSpPr>
          <p:cNvPr id="19" name="TextBox 18"/>
          <p:cNvSpPr txBox="1"/>
          <p:nvPr/>
        </p:nvSpPr>
        <p:spPr>
          <a:xfrm>
            <a:off x="0" y="0"/>
            <a:ext cx="5105400" cy="523220"/>
          </a:xfrm>
          <a:prstGeom prst="rect">
            <a:avLst/>
          </a:prstGeom>
          <a:noFill/>
        </p:spPr>
        <p:txBody>
          <a:bodyPr wrap="square" rtlCol="0">
            <a:spAutoFit/>
          </a:bodyPr>
          <a:lstStyle/>
          <a:p>
            <a:r>
              <a:rPr lang="en-US" sz="1400" i="1" dirty="0" smtClean="0"/>
              <a:t>Completing the picture of the Roper resonance, </a:t>
            </a:r>
            <a:r>
              <a:rPr lang="en-US" sz="1400" dirty="0" smtClean="0"/>
              <a:t>Jorge Segovia </a:t>
            </a:r>
            <a:r>
              <a:rPr lang="en-US" sz="1400" i="1" dirty="0" smtClean="0"/>
              <a:t>et al</a:t>
            </a:r>
            <a:r>
              <a:rPr lang="en-US" sz="1400" dirty="0" smtClean="0"/>
              <a:t>.,, </a:t>
            </a:r>
            <a:r>
              <a:rPr lang="en-US" sz="1400" dirty="0" smtClean="0">
                <a:hlinkClick r:id="rId5"/>
              </a:rPr>
              <a:t>arXiv:1504.04386 [</a:t>
            </a:r>
            <a:r>
              <a:rPr lang="en-US" sz="1400" dirty="0" err="1" smtClean="0">
                <a:hlinkClick r:id="rId5"/>
              </a:rPr>
              <a:t>nucl-th</a:t>
            </a:r>
            <a:r>
              <a:rPr lang="en-US" sz="1400" dirty="0" smtClean="0">
                <a:hlinkClick r:id="rId5"/>
              </a:rPr>
              <a:t>]</a:t>
            </a:r>
            <a:r>
              <a:rPr lang="en-US" sz="1400" dirty="0" smtClean="0"/>
              <a:t>, </a:t>
            </a:r>
            <a:r>
              <a:rPr lang="en-GB" sz="1400" dirty="0">
                <a:hlinkClick r:id="rId6"/>
              </a:rPr>
              <a:t>Phys. Rev. Lett. </a:t>
            </a:r>
            <a:r>
              <a:rPr lang="en-GB" sz="1400" b="1" dirty="0">
                <a:hlinkClick r:id="rId6"/>
              </a:rPr>
              <a:t>115</a:t>
            </a:r>
            <a:r>
              <a:rPr lang="en-GB" sz="1400" dirty="0">
                <a:hlinkClick r:id="rId6"/>
              </a:rPr>
              <a:t> (2015) 171801</a:t>
            </a:r>
            <a:endParaRPr lang="en-US" sz="1400" dirty="0" smtClean="0">
              <a:solidFill>
                <a:schemeClr val="tx2">
                  <a:lumMod val="50000"/>
                </a:schemeClr>
              </a:solidFill>
            </a:endParaRPr>
          </a:p>
        </p:txBody>
      </p:sp>
    </p:spTree>
    <p:extLst>
      <p:ext uri="{BB962C8B-B14F-4D97-AF65-F5344CB8AC3E}">
        <p14:creationId xmlns:p14="http://schemas.microsoft.com/office/powerpoint/2010/main" val="380290102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1" y="2362200"/>
            <a:ext cx="4560434" cy="32049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6590" y="2356104"/>
            <a:ext cx="4562820" cy="3282696"/>
          </a:xfrm>
          <a:prstGeom prst="rect">
            <a:avLst/>
          </a:prstGeom>
        </p:spPr>
      </p:pic>
      <p:sp>
        <p:nvSpPr>
          <p:cNvPr id="2" name="Title 1"/>
          <p:cNvSpPr>
            <a:spLocks noGrp="1"/>
          </p:cNvSpPr>
          <p:nvPr>
            <p:ph type="title"/>
          </p:nvPr>
        </p:nvSpPr>
        <p:spPr>
          <a:xfrm>
            <a:off x="457200" y="228600"/>
            <a:ext cx="8229600" cy="1143000"/>
          </a:xfrm>
        </p:spPr>
        <p:txBody>
          <a:bodyPr/>
          <a:lstStyle/>
          <a:p>
            <a:pPr algn="r"/>
            <a:r>
              <a:rPr lang="en-US" sz="36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γ N → Roper</a:t>
            </a:r>
            <a:endParaRPr lang="en-US" sz="3200" dirty="0"/>
          </a:p>
        </p:txBody>
      </p:sp>
      <p:sp>
        <p:nvSpPr>
          <p:cNvPr id="3" name="Content Placeholder 2"/>
          <p:cNvSpPr>
            <a:spLocks noGrp="1"/>
          </p:cNvSpPr>
          <p:nvPr>
            <p:ph idx="1"/>
          </p:nvPr>
        </p:nvSpPr>
        <p:spPr>
          <a:xfrm>
            <a:off x="457200" y="427037"/>
            <a:ext cx="8229600" cy="4525963"/>
          </a:xfrm>
        </p:spPr>
        <p:txBody>
          <a:bodyPr/>
          <a:lstStyle/>
          <a:p>
            <a:r>
              <a:rPr lang="en-US" dirty="0" smtClean="0"/>
              <a:t>Predicted transition form factors</a:t>
            </a:r>
          </a:p>
          <a:p>
            <a:pPr lvl="1"/>
            <a:r>
              <a:rPr lang="en-US" dirty="0" smtClean="0"/>
              <a:t>Excellent agreement with data on </a:t>
            </a:r>
            <a:r>
              <a:rPr lang="en-US" i="1" dirty="0" smtClean="0"/>
              <a:t>x&gt;2 (3)</a:t>
            </a:r>
          </a:p>
          <a:p>
            <a:pPr lvl="1"/>
            <a:r>
              <a:rPr lang="en-US" dirty="0" smtClean="0"/>
              <a:t>Like </a:t>
            </a:r>
            <a:r>
              <a:rPr lang="en-US" i="1" dirty="0" err="1" smtClean="0"/>
              <a:t>γN</a:t>
            </a:r>
            <a:r>
              <a:rPr lang="en-US" i="1" dirty="0" smtClean="0"/>
              <a:t> → Δ</a:t>
            </a:r>
            <a:r>
              <a:rPr lang="en-US" dirty="0" smtClean="0"/>
              <a:t>, room for meson cloud on </a:t>
            </a:r>
            <a:r>
              <a:rPr lang="en-US" i="1" dirty="0" smtClean="0"/>
              <a:t>x&lt;2</a:t>
            </a:r>
            <a:r>
              <a:rPr lang="en-US" dirty="0" smtClean="0"/>
              <a:t> … appears likely that cloud</a:t>
            </a:r>
            <a:endParaRPr lang="en-US" sz="2400" dirty="0" smtClean="0"/>
          </a:p>
          <a:p>
            <a:pPr lvl="2">
              <a:spcBef>
                <a:spcPts val="0"/>
              </a:spcBef>
            </a:pPr>
            <a:r>
              <a:rPr lang="en-US" sz="1800" dirty="0" smtClean="0"/>
              <a:t>Is a negative contribution that depletes strength on </a:t>
            </a:r>
            <a:r>
              <a:rPr lang="en-US" sz="1800" i="1" dirty="0" smtClean="0"/>
              <a:t>0&lt;x&lt;2</a:t>
            </a:r>
          </a:p>
          <a:p>
            <a:pPr lvl="2">
              <a:spcBef>
                <a:spcPts val="0"/>
              </a:spcBef>
            </a:pPr>
            <a:r>
              <a:rPr lang="en-US" sz="1800" dirty="0" smtClean="0"/>
              <a:t>Has nothing to do with existence of zero; but is influential in shifting the zero in </a:t>
            </a:r>
            <a:r>
              <a:rPr lang="en-US" sz="1800" i="1" dirty="0" smtClean="0"/>
              <a:t>F</a:t>
            </a:r>
            <a:r>
              <a:rPr lang="en-US" sz="1800" i="1" baseline="-25000" dirty="0" smtClean="0"/>
              <a:t>2</a:t>
            </a:r>
            <a:r>
              <a:rPr lang="en-US" sz="1800" i="1" dirty="0" smtClean="0"/>
              <a:t>*</a:t>
            </a:r>
            <a:r>
              <a:rPr lang="en-US" sz="1800" dirty="0" smtClean="0"/>
              <a:t> from </a:t>
            </a:r>
            <a:r>
              <a:rPr lang="en-US" sz="1800" i="1" dirty="0" smtClean="0"/>
              <a:t>x=¼</a:t>
            </a:r>
            <a:r>
              <a:rPr lang="en-US" sz="1800" dirty="0" smtClean="0"/>
              <a:t> to </a:t>
            </a:r>
            <a:r>
              <a:rPr lang="en-US" sz="1800" i="1" dirty="0" smtClean="0"/>
              <a:t>x=1</a:t>
            </a:r>
          </a:p>
          <a:p>
            <a:pPr lvl="2">
              <a:spcBef>
                <a:spcPts val="0"/>
              </a:spcBef>
            </a:pPr>
            <a:r>
              <a:rPr lang="en-US" sz="1800" dirty="0" smtClean="0"/>
              <a:t>Is irrelevant on x&gt;2 (3)</a:t>
            </a:r>
            <a:endParaRPr lang="en-US" sz="1800"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i="0"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58</a:t>
            </a:fld>
            <a:endParaRPr lang="en-US"/>
          </a:p>
        </p:txBody>
      </p:sp>
      <p:sp>
        <p:nvSpPr>
          <p:cNvPr id="10" name="Rectangle 9"/>
          <p:cNvSpPr/>
          <p:nvPr/>
        </p:nvSpPr>
        <p:spPr bwMode="auto">
          <a:xfrm>
            <a:off x="0" y="5105400"/>
            <a:ext cx="15240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C00000"/>
                </a:solidFill>
                <a:effectLst/>
                <a:latin typeface="Calibri" pitchFamily="34" charset="0"/>
              </a:rPr>
              <a:t>DSE Contact</a:t>
            </a:r>
          </a:p>
        </p:txBody>
      </p:sp>
      <p:sp>
        <p:nvSpPr>
          <p:cNvPr id="11" name="Rectangle 10"/>
          <p:cNvSpPr/>
          <p:nvPr/>
        </p:nvSpPr>
        <p:spPr bwMode="auto">
          <a:xfrm>
            <a:off x="0" y="5410200"/>
            <a:ext cx="2590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10000"/>
                  </a:schemeClr>
                </a:solidFill>
                <a:effectLst/>
                <a:latin typeface="Calibri" pitchFamily="34" charset="0"/>
              </a:rPr>
              <a:t>DSE Realistic </a:t>
            </a:r>
          </a:p>
        </p:txBody>
      </p:sp>
      <p:sp>
        <p:nvSpPr>
          <p:cNvPr id="12" name="Rectangle 11"/>
          <p:cNvSpPr/>
          <p:nvPr/>
        </p:nvSpPr>
        <p:spPr bwMode="auto">
          <a:xfrm>
            <a:off x="0" y="5638800"/>
            <a:ext cx="3581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Calibri" pitchFamily="34" charset="0"/>
              </a:rPr>
              <a:t>Inferred meson-cloud</a:t>
            </a:r>
            <a:r>
              <a:rPr kumimoji="0" lang="en-US" sz="1800" b="0" i="0" u="none" strike="noStrike" cap="none" normalizeH="0" dirty="0" smtClean="0">
                <a:ln>
                  <a:noFill/>
                </a:ln>
                <a:solidFill>
                  <a:srgbClr val="008000"/>
                </a:solidFill>
                <a:effectLst/>
                <a:latin typeface="Calibri" pitchFamily="34" charset="0"/>
              </a:rPr>
              <a:t> contribution</a:t>
            </a:r>
          </a:p>
          <a:p>
            <a:pPr marL="0" marR="0" indent="0" algn="l" defTabSz="914400" rtl="0" eaLnBrk="1" fontAlgn="base" latinLnBrk="0" hangingPunct="1">
              <a:lnSpc>
                <a:spcPct val="100000"/>
              </a:lnSpc>
              <a:spcBef>
                <a:spcPct val="0"/>
              </a:spcBef>
              <a:spcAft>
                <a:spcPct val="0"/>
              </a:spcAft>
              <a:buClrTx/>
              <a:buSzTx/>
              <a:buFontTx/>
              <a:buNone/>
              <a:tabLst/>
            </a:pPr>
            <a:r>
              <a:rPr lang="en-US" baseline="0" dirty="0" smtClean="0">
                <a:solidFill>
                  <a:srgbClr val="0033CC"/>
                </a:solidFill>
                <a:latin typeface="Calibri" pitchFamily="34" charset="0"/>
              </a:rPr>
              <a:t>Anticipated</a:t>
            </a:r>
            <a:r>
              <a:rPr lang="en-US" dirty="0" smtClean="0">
                <a:solidFill>
                  <a:srgbClr val="0033CC"/>
                </a:solidFill>
                <a:latin typeface="Calibri" pitchFamily="34" charset="0"/>
              </a:rPr>
              <a:t> complete result</a:t>
            </a:r>
            <a:endParaRPr kumimoji="0" lang="en-US" sz="1800" b="0" i="0" u="none" strike="noStrike" cap="none" normalizeH="0" baseline="0" dirty="0" smtClean="0">
              <a:ln>
                <a:noFill/>
              </a:ln>
              <a:solidFill>
                <a:srgbClr val="0033CC"/>
              </a:solidFill>
              <a:effectLst/>
              <a:latin typeface="Calibri" pitchFamily="34" charset="0"/>
            </a:endParaRPr>
          </a:p>
        </p:txBody>
      </p:sp>
      <p:sp>
        <p:nvSpPr>
          <p:cNvPr id="13" name="Rectangle 12"/>
          <p:cNvSpPr/>
          <p:nvPr/>
        </p:nvSpPr>
        <p:spPr bwMode="auto">
          <a:xfrm>
            <a:off x="5786610" y="5695432"/>
            <a:ext cx="3352800" cy="1066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1200" dirty="0" smtClean="0">
                <a:solidFill>
                  <a:srgbClr val="002060"/>
                </a:solidFill>
              </a:rPr>
              <a:t>M. </a:t>
            </a:r>
            <a:r>
              <a:rPr lang="en-US" sz="1200" dirty="0" err="1" smtClean="0">
                <a:solidFill>
                  <a:srgbClr val="002060"/>
                </a:solidFill>
              </a:rPr>
              <a:t>Dugger</a:t>
            </a:r>
            <a:r>
              <a:rPr lang="en-US" sz="1200" dirty="0" smtClean="0">
                <a:solidFill>
                  <a:srgbClr val="002060"/>
                </a:solidFill>
              </a:rPr>
              <a:t> </a:t>
            </a:r>
            <a:r>
              <a:rPr lang="en-US" sz="1200" i="1" dirty="0" smtClean="0">
                <a:solidFill>
                  <a:srgbClr val="002060"/>
                </a:solidFill>
              </a:rPr>
              <a:t>et al</a:t>
            </a:r>
            <a:r>
              <a:rPr lang="en-US" sz="1200" dirty="0" smtClean="0">
                <a:solidFill>
                  <a:srgbClr val="002060"/>
                </a:solidFill>
              </a:rPr>
              <a:t>., Phys. Rev. C79, 065206 (2009).</a:t>
            </a:r>
          </a:p>
          <a:p>
            <a:pPr marL="400050" indent="-400050" fontAlgn="base">
              <a:spcBef>
                <a:spcPct val="0"/>
              </a:spcBef>
              <a:spcAft>
                <a:spcPct val="0"/>
              </a:spcAft>
            </a:pPr>
            <a:r>
              <a:rPr lang="en-US" sz="1200" dirty="0" smtClean="0">
                <a:solidFill>
                  <a:srgbClr val="002060"/>
                </a:solidFill>
              </a:rPr>
              <a:t>I. </a:t>
            </a:r>
            <a:r>
              <a:rPr lang="en-US" sz="1200" dirty="0" err="1" smtClean="0">
                <a:solidFill>
                  <a:srgbClr val="002060"/>
                </a:solidFill>
              </a:rPr>
              <a:t>Aznauryan</a:t>
            </a:r>
            <a:r>
              <a:rPr lang="en-US" sz="1200" dirty="0" smtClean="0">
                <a:solidFill>
                  <a:srgbClr val="002060"/>
                </a:solidFill>
              </a:rPr>
              <a:t> </a:t>
            </a:r>
            <a:r>
              <a:rPr lang="en-US" sz="1200" i="1" dirty="0" smtClean="0">
                <a:solidFill>
                  <a:srgbClr val="002060"/>
                </a:solidFill>
              </a:rPr>
              <a:t>et al</a:t>
            </a:r>
            <a:r>
              <a:rPr lang="en-US" sz="1200" dirty="0" smtClean="0">
                <a:solidFill>
                  <a:srgbClr val="002060"/>
                </a:solidFill>
              </a:rPr>
              <a:t>., Phys. Rev. C80, 055203 (2009).</a:t>
            </a:r>
          </a:p>
          <a:p>
            <a:pPr marL="400050" indent="-400050" fontAlgn="base">
              <a:spcBef>
                <a:spcPct val="0"/>
              </a:spcBef>
              <a:spcAft>
                <a:spcPct val="0"/>
              </a:spcAft>
            </a:pPr>
            <a:r>
              <a:rPr lang="en-US" sz="1200" dirty="0" smtClean="0">
                <a:solidFill>
                  <a:srgbClr val="002060"/>
                </a:solidFill>
              </a:rPr>
              <a:t>I. G. </a:t>
            </a:r>
            <a:r>
              <a:rPr lang="en-US" sz="1200" dirty="0" err="1" smtClean="0">
                <a:solidFill>
                  <a:srgbClr val="002060"/>
                </a:solidFill>
              </a:rPr>
              <a:t>Aznauryan</a:t>
            </a:r>
            <a:r>
              <a:rPr lang="en-US" sz="1200" dirty="0" smtClean="0">
                <a:solidFill>
                  <a:srgbClr val="002060"/>
                </a:solidFill>
              </a:rPr>
              <a:t> </a:t>
            </a:r>
            <a:r>
              <a:rPr lang="en-US" sz="1200" i="1" dirty="0" smtClean="0">
                <a:solidFill>
                  <a:srgbClr val="002060"/>
                </a:solidFill>
              </a:rPr>
              <a:t>et al</a:t>
            </a:r>
            <a:r>
              <a:rPr lang="en-US" sz="1200" dirty="0" smtClean="0">
                <a:solidFill>
                  <a:srgbClr val="002060"/>
                </a:solidFill>
              </a:rPr>
              <a:t>., arXiv:1108.1125 [</a:t>
            </a:r>
            <a:r>
              <a:rPr lang="en-US" sz="1200" dirty="0" err="1" smtClean="0">
                <a:solidFill>
                  <a:srgbClr val="002060"/>
                </a:solidFill>
              </a:rPr>
              <a:t>nucl</a:t>
            </a:r>
            <a:r>
              <a:rPr lang="en-US" sz="1200" dirty="0" smtClean="0">
                <a:solidFill>
                  <a:srgbClr val="002060"/>
                </a:solidFill>
              </a:rPr>
              <a:t>-ex].</a:t>
            </a:r>
          </a:p>
          <a:p>
            <a:pPr marL="400050" indent="-400050"/>
            <a:r>
              <a:rPr lang="en-US" sz="1200" dirty="0" smtClean="0">
                <a:solidFill>
                  <a:srgbClr val="002060"/>
                </a:solidFill>
                <a:latin typeface="Calibri" pitchFamily="34" charset="0"/>
              </a:rPr>
              <a:t>V. I. </a:t>
            </a:r>
            <a:r>
              <a:rPr lang="en-US" sz="1200" dirty="0" err="1" smtClean="0">
                <a:solidFill>
                  <a:srgbClr val="002060"/>
                </a:solidFill>
                <a:latin typeface="Calibri" pitchFamily="34" charset="0"/>
              </a:rPr>
              <a:t>Mokeev</a:t>
            </a:r>
            <a:r>
              <a:rPr lang="en-US" sz="1200" dirty="0" smtClean="0">
                <a:solidFill>
                  <a:srgbClr val="002060"/>
                </a:solidFill>
                <a:latin typeface="Calibri" pitchFamily="34" charset="0"/>
              </a:rPr>
              <a:t> </a:t>
            </a:r>
            <a:r>
              <a:rPr lang="en-US" sz="1200" i="1" dirty="0" smtClean="0">
                <a:solidFill>
                  <a:srgbClr val="002060"/>
                </a:solidFill>
                <a:latin typeface="Calibri" pitchFamily="34" charset="0"/>
              </a:rPr>
              <a:t>et al</a:t>
            </a:r>
            <a:r>
              <a:rPr lang="en-US" sz="1200" dirty="0" smtClean="0">
                <a:solidFill>
                  <a:srgbClr val="002060"/>
                </a:solidFill>
                <a:latin typeface="Calibri" pitchFamily="34" charset="0"/>
              </a:rPr>
              <a:t>., Phys. Rev. C86 (2012) 035203</a:t>
            </a:r>
            <a:endParaRPr kumimoji="0" lang="en-US" sz="1200" b="0" i="0" u="none" strike="noStrike" cap="none" normalizeH="0" baseline="0" dirty="0" smtClean="0">
              <a:ln>
                <a:noFill/>
              </a:ln>
              <a:solidFill>
                <a:srgbClr val="002060"/>
              </a:solidFill>
              <a:effectLst/>
              <a:latin typeface="Calibri" pitchFamily="34" charset="0"/>
            </a:endParaRPr>
          </a:p>
        </p:txBody>
      </p:sp>
      <p:sp>
        <p:nvSpPr>
          <p:cNvPr id="16" name="Rectangle 15"/>
          <p:cNvSpPr/>
          <p:nvPr/>
        </p:nvSpPr>
        <p:spPr bwMode="auto">
          <a:xfrm>
            <a:off x="1905000" y="281940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p:txBody>
      </p:sp>
      <p:sp>
        <p:nvSpPr>
          <p:cNvPr id="17" name="Rectangle 16"/>
          <p:cNvSpPr/>
          <p:nvPr/>
        </p:nvSpPr>
        <p:spPr bwMode="auto">
          <a:xfrm>
            <a:off x="2133600" y="2667000"/>
            <a:ext cx="2362200" cy="391180"/>
          </a:xfrm>
          <a:prstGeom prst="rect">
            <a:avLst/>
          </a:prstGeom>
          <a:solidFill>
            <a:schemeClr val="accent1">
              <a:lumMod val="20000"/>
              <a:lumOff val="80000"/>
              <a:alpha val="6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effectLst/>
                <a:latin typeface="Calibri" pitchFamily="34" charset="0"/>
              </a:rPr>
              <a:t>Core dominance</a:t>
            </a:r>
          </a:p>
        </p:txBody>
      </p:sp>
      <p:sp>
        <p:nvSpPr>
          <p:cNvPr id="18" name="Rectangle 17"/>
          <p:cNvSpPr/>
          <p:nvPr/>
        </p:nvSpPr>
        <p:spPr bwMode="auto">
          <a:xfrm>
            <a:off x="6599238" y="2667000"/>
            <a:ext cx="2544762" cy="391180"/>
          </a:xfrm>
          <a:prstGeom prst="rect">
            <a:avLst/>
          </a:prstGeom>
          <a:solidFill>
            <a:schemeClr val="accent1">
              <a:lumMod val="20000"/>
              <a:lumOff val="80000"/>
              <a:alpha val="6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effectLst/>
                <a:latin typeface="Calibri" pitchFamily="34" charset="0"/>
              </a:rPr>
              <a:t>Core dominance</a:t>
            </a:r>
          </a:p>
        </p:txBody>
      </p:sp>
      <p:sp>
        <p:nvSpPr>
          <p:cNvPr id="19" name="TextBox 18"/>
          <p:cNvSpPr txBox="1"/>
          <p:nvPr/>
        </p:nvSpPr>
        <p:spPr>
          <a:xfrm>
            <a:off x="0" y="0"/>
            <a:ext cx="5105400" cy="523220"/>
          </a:xfrm>
          <a:prstGeom prst="rect">
            <a:avLst/>
          </a:prstGeom>
          <a:noFill/>
        </p:spPr>
        <p:txBody>
          <a:bodyPr wrap="square" rtlCol="0">
            <a:spAutoFit/>
          </a:bodyPr>
          <a:lstStyle/>
          <a:p>
            <a:r>
              <a:rPr lang="en-US" sz="1400" i="1" dirty="0" smtClean="0"/>
              <a:t>Completing the picture of the Roper resonance, </a:t>
            </a:r>
            <a:r>
              <a:rPr lang="en-US" sz="1400" dirty="0" smtClean="0"/>
              <a:t>Jorge Segovia </a:t>
            </a:r>
            <a:r>
              <a:rPr lang="en-US" sz="1400" i="1" dirty="0" smtClean="0"/>
              <a:t>et al</a:t>
            </a:r>
            <a:r>
              <a:rPr lang="en-US" sz="1400" dirty="0" smtClean="0"/>
              <a:t>.,, </a:t>
            </a:r>
            <a:r>
              <a:rPr lang="en-US" sz="1400" dirty="0" smtClean="0">
                <a:hlinkClick r:id="rId5"/>
              </a:rPr>
              <a:t>arXiv:1504.04386 [</a:t>
            </a:r>
            <a:r>
              <a:rPr lang="en-US" sz="1400" dirty="0" err="1" smtClean="0">
                <a:hlinkClick r:id="rId5"/>
              </a:rPr>
              <a:t>nucl-th</a:t>
            </a:r>
            <a:r>
              <a:rPr lang="en-US" sz="1400" dirty="0" smtClean="0">
                <a:hlinkClick r:id="rId5"/>
              </a:rPr>
              <a:t>]</a:t>
            </a:r>
            <a:r>
              <a:rPr lang="en-US" sz="1400" dirty="0" smtClean="0"/>
              <a:t>, </a:t>
            </a:r>
            <a:r>
              <a:rPr lang="en-GB" sz="1400" dirty="0">
                <a:hlinkClick r:id="rId6"/>
              </a:rPr>
              <a:t>Phys. Rev. Lett. </a:t>
            </a:r>
            <a:r>
              <a:rPr lang="en-GB" sz="1400" b="1" dirty="0">
                <a:hlinkClick r:id="rId6"/>
              </a:rPr>
              <a:t>115</a:t>
            </a:r>
            <a:r>
              <a:rPr lang="en-GB" sz="1400" dirty="0">
                <a:hlinkClick r:id="rId6"/>
              </a:rPr>
              <a:t> (2015) 171801</a:t>
            </a:r>
            <a:endParaRPr lang="en-US" sz="1400" dirty="0" smtClean="0">
              <a:solidFill>
                <a:schemeClr val="tx2">
                  <a:lumMod val="50000"/>
                </a:schemeClr>
              </a:solidFill>
            </a:endParaRPr>
          </a:p>
        </p:txBody>
      </p:sp>
      <p:sp>
        <p:nvSpPr>
          <p:cNvPr id="9" name="TextBox 8"/>
          <p:cNvSpPr txBox="1"/>
          <p:nvPr/>
        </p:nvSpPr>
        <p:spPr>
          <a:xfrm>
            <a:off x="461575" y="749856"/>
            <a:ext cx="8458200" cy="2308324"/>
          </a:xfrm>
          <a:prstGeom prst="rect">
            <a:avLst/>
          </a:prstGeom>
          <a:solidFill>
            <a:srgbClr val="CCECFF"/>
          </a:solidFill>
        </p:spPr>
        <p:txBody>
          <a:bodyPr wrap="square" rtlCol="0">
            <a:spAutoFit/>
          </a:bodyPr>
          <a:lstStyle/>
          <a:p>
            <a:r>
              <a:rPr lang="en-GB" sz="2400" dirty="0" smtClean="0">
                <a:solidFill>
                  <a:srgbClr val="008000"/>
                </a:solidFill>
              </a:rPr>
              <a:t>After 35 years, the Roper is now understood</a:t>
            </a:r>
          </a:p>
          <a:p>
            <a:pPr marL="342900" indent="-342900">
              <a:buFont typeface="Wingdings" panose="05000000000000000000" pitchFamily="2" charset="2"/>
              <a:buChar char="ü"/>
            </a:pPr>
            <a:r>
              <a:rPr lang="en-GB" sz="2400" dirty="0" smtClean="0">
                <a:solidFill>
                  <a:srgbClr val="008000"/>
                </a:solidFill>
              </a:rPr>
              <a:t>First radial excitation of the nucleon’s dressed-quark core </a:t>
            </a:r>
          </a:p>
          <a:p>
            <a:pPr marL="342900" indent="-342900">
              <a:buFont typeface="Wingdings" panose="05000000000000000000" pitchFamily="2" charset="2"/>
              <a:buChar char="ü"/>
            </a:pPr>
            <a:r>
              <a:rPr lang="en-GB" sz="2400" dirty="0">
                <a:solidFill>
                  <a:srgbClr val="008000"/>
                </a:solidFill>
              </a:rPr>
              <a:t>B</a:t>
            </a:r>
            <a:r>
              <a:rPr lang="en-GB" sz="2400" dirty="0" smtClean="0">
                <a:solidFill>
                  <a:srgbClr val="008000"/>
                </a:solidFill>
              </a:rPr>
              <a:t>ut the core is accompanied by a meson cloud, </a:t>
            </a:r>
          </a:p>
          <a:p>
            <a:r>
              <a:rPr lang="en-GB" sz="2400" dirty="0">
                <a:solidFill>
                  <a:srgbClr val="008000"/>
                </a:solidFill>
              </a:rPr>
              <a:t>	</a:t>
            </a:r>
            <a:r>
              <a:rPr lang="en-GB" sz="2400" dirty="0" smtClean="0">
                <a:solidFill>
                  <a:srgbClr val="008000"/>
                </a:solidFill>
              </a:rPr>
              <a:t>reduces the core’s mass by 20%</a:t>
            </a:r>
          </a:p>
          <a:p>
            <a:r>
              <a:rPr lang="en-GB" sz="2400" dirty="0">
                <a:solidFill>
                  <a:srgbClr val="008000"/>
                </a:solidFill>
              </a:rPr>
              <a:t>	</a:t>
            </a:r>
            <a:r>
              <a:rPr lang="en-GB" sz="2400" dirty="0" smtClean="0">
                <a:solidFill>
                  <a:srgbClr val="008000"/>
                </a:solidFill>
              </a:rPr>
              <a:t>contributes measurably to transition form factors on x&lt;2.</a:t>
            </a:r>
          </a:p>
          <a:p>
            <a:pPr marL="342900" indent="-342900">
              <a:buFont typeface="Wingdings" panose="05000000000000000000" pitchFamily="2" charset="2"/>
              <a:buChar char="ü"/>
            </a:pPr>
            <a:r>
              <a:rPr lang="en-GB" sz="2400" dirty="0" smtClean="0">
                <a:solidFill>
                  <a:srgbClr val="008000"/>
                </a:solidFill>
              </a:rPr>
              <a:t>Roper emulates the pattern established by the </a:t>
            </a:r>
            <a:r>
              <a:rPr lang="en-US" sz="2400" i="1" dirty="0" smtClean="0">
                <a:solidFill>
                  <a:srgbClr val="008000"/>
                </a:solidFill>
              </a:rPr>
              <a:t>Δ resonance</a:t>
            </a:r>
            <a:endParaRPr lang="en-GB" sz="2400" dirty="0">
              <a:solidFill>
                <a:srgbClr val="008000"/>
              </a:solidFill>
            </a:endParaRPr>
          </a:p>
        </p:txBody>
      </p:sp>
    </p:spTree>
    <p:extLst>
      <p:ext uri="{BB962C8B-B14F-4D97-AF65-F5344CB8AC3E}">
        <p14:creationId xmlns:p14="http://schemas.microsoft.com/office/powerpoint/2010/main" val="315230935"/>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875" y="381000"/>
            <a:ext cx="5205172" cy="44195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0" y="4962525"/>
            <a:ext cx="9144000" cy="1362075"/>
          </a:xfrm>
        </p:spPr>
        <p:txBody>
          <a:bodyPr/>
          <a:lstStyle/>
          <a:p>
            <a:pPr algn="ctr"/>
            <a:r>
              <a:rPr lang="en-US" sz="6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Baryon Wave Functions</a:t>
            </a:r>
            <a:endParaRPr lang="en-US" sz="6600" dirty="0"/>
          </a:p>
        </p:txBody>
      </p:sp>
      <p:sp>
        <p:nvSpPr>
          <p:cNvPr id="3" name="Text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a:p>
        </p:txBody>
      </p:sp>
      <p:sp>
        <p:nvSpPr>
          <p:cNvPr id="6" name="Slide Number Placeholder 5"/>
          <p:cNvSpPr>
            <a:spLocks noGrp="1"/>
          </p:cNvSpPr>
          <p:nvPr>
            <p:ph type="sldNum" sz="quarter" idx="12"/>
          </p:nvPr>
        </p:nvSpPr>
        <p:spPr/>
        <p:txBody>
          <a:bodyPr/>
          <a:lstStyle/>
          <a:p>
            <a:fld id="{87034D8C-3CB4-402A-BC46-2AB14C0FE90A}" type="slidenum">
              <a:rPr lang="en-US" smtClean="0"/>
              <a:pPr/>
              <a:t>59</a:t>
            </a:fld>
            <a:endParaRPr lang="en-US"/>
          </a:p>
        </p:txBody>
      </p:sp>
      <p:sp>
        <p:nvSpPr>
          <p:cNvPr id="9" name="Date Placeholder 3"/>
          <p:cNvSpPr>
            <a:spLocks noGrp="1"/>
          </p:cNvSpPr>
          <p:nvPr>
            <p:ph type="dt" sz="half" idx="10"/>
          </p:nvPr>
        </p:nvSpPr>
        <p:spPr>
          <a:xfrm>
            <a:off x="6349207" y="6485731"/>
            <a:ext cx="2743200" cy="381000"/>
          </a:xfrm>
        </p:spPr>
        <p:txBody>
          <a:bodyPr/>
          <a:lstStyle/>
          <a:p>
            <a:r>
              <a:rPr lang="en-US" dirty="0" smtClean="0"/>
              <a:t>24-29 July 2017, U. Nanjing: 9th Workshop </a:t>
            </a:r>
            <a:endParaRPr lang="en-US" dirty="0" smtClean="0"/>
          </a:p>
          <a:p>
            <a:r>
              <a:rPr lang="en-US" dirty="0" smtClean="0"/>
              <a:t>on </a:t>
            </a:r>
            <a:r>
              <a:rPr lang="en-US" dirty="0" smtClean="0"/>
              <a:t>Hadron physics in China </a:t>
            </a:r>
            <a:r>
              <a:rPr lang="en-US" dirty="0" smtClean="0"/>
              <a:t>                              (</a:t>
            </a:r>
            <a:r>
              <a:rPr lang="en-US" dirty="0" smtClean="0"/>
              <a:t>76p)</a:t>
            </a:r>
            <a:endParaRPr lang="en-US" dirty="0"/>
          </a:p>
        </p:txBody>
      </p:sp>
    </p:spTree>
    <p:extLst>
      <p:ext uri="{BB962C8B-B14F-4D97-AF65-F5344CB8AC3E}">
        <p14:creationId xmlns:p14="http://schemas.microsoft.com/office/powerpoint/2010/main" val="1937784473"/>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a:t>Strong Interactions in the </a:t>
            </a:r>
            <a:br>
              <a:rPr lang="en-GB" dirty="0"/>
            </a:br>
            <a:r>
              <a:rPr lang="en-GB" dirty="0"/>
              <a:t>Standard Model of Particle Physics</a:t>
            </a:r>
          </a:p>
        </p:txBody>
      </p:sp>
      <p:sp>
        <p:nvSpPr>
          <p:cNvPr id="3" name="Content Placeholder 2"/>
          <p:cNvSpPr>
            <a:spLocks noGrp="1"/>
          </p:cNvSpPr>
          <p:nvPr>
            <p:ph idx="1"/>
          </p:nvPr>
        </p:nvSpPr>
        <p:spPr>
          <a:xfrm>
            <a:off x="457200" y="1676400"/>
            <a:ext cx="8229600" cy="4525963"/>
          </a:xfrm>
        </p:spPr>
        <p:txBody>
          <a:bodyPr/>
          <a:lstStyle/>
          <a:p>
            <a:r>
              <a:rPr lang="en-GB" dirty="0" smtClean="0"/>
              <a:t>Only apparent scale in chromodynamics is mass of the quark field</a:t>
            </a:r>
          </a:p>
          <a:p>
            <a:r>
              <a:rPr lang="en-GB" dirty="0" smtClean="0"/>
              <a:t>In connection with everyday matter, that mass is 1/250</a:t>
            </a:r>
            <a:r>
              <a:rPr lang="en-GB" baseline="30000" dirty="0" smtClean="0"/>
              <a:t>th</a:t>
            </a:r>
            <a:r>
              <a:rPr lang="en-GB" dirty="0" smtClean="0"/>
              <a:t> of the natural (empirical) scale for strong interactions,</a:t>
            </a:r>
          </a:p>
          <a:p>
            <a:pPr marL="0" indent="0">
              <a:spcBef>
                <a:spcPts val="0"/>
              </a:spcBef>
              <a:buNone/>
            </a:pPr>
            <a:r>
              <a:rPr lang="en-GB" dirty="0"/>
              <a:t>	</a:t>
            </a:r>
            <a:r>
              <a:rPr lang="en-GB" i="1" dirty="0" smtClean="0"/>
              <a:t>viz</a:t>
            </a:r>
            <a:r>
              <a:rPr lang="en-GB" dirty="0" smtClean="0"/>
              <a:t>. more-than two orders-of-magnitude smaller</a:t>
            </a:r>
          </a:p>
          <a:p>
            <a:pPr>
              <a:spcBef>
                <a:spcPts val="400"/>
              </a:spcBef>
            </a:pPr>
            <a:r>
              <a:rPr lang="en-GB" sz="2200" dirty="0" smtClean="0"/>
              <a:t>Quark mass is said to be generated by Higgs boson.</a:t>
            </a:r>
          </a:p>
          <a:p>
            <a:pPr>
              <a:spcBef>
                <a:spcPts val="600"/>
              </a:spcBef>
            </a:pPr>
            <a:r>
              <a:rPr lang="en-GB" dirty="0" smtClean="0"/>
              <a:t>Plainly, however, that mass is very far removed from the natural scale for strongly-interacting matter</a:t>
            </a:r>
          </a:p>
          <a:p>
            <a:pPr>
              <a:spcBef>
                <a:spcPts val="600"/>
              </a:spcBef>
            </a:pPr>
            <a:r>
              <a:rPr lang="en-GB" i="1" dirty="0" smtClean="0">
                <a:solidFill>
                  <a:srgbClr val="C00000"/>
                </a:solidFill>
              </a:rPr>
              <a:t>Nuclear physics mass-scale </a:t>
            </a:r>
            <a:r>
              <a:rPr lang="en-GB" dirty="0" smtClean="0"/>
              <a:t>– 1 GeV – is an </a:t>
            </a:r>
            <a:r>
              <a:rPr lang="en-GB" i="1" dirty="0" smtClean="0">
                <a:solidFill>
                  <a:srgbClr val="C00000"/>
                </a:solidFill>
              </a:rPr>
              <a:t>emergent feature of the Standard Model</a:t>
            </a:r>
          </a:p>
          <a:p>
            <a:pPr lvl="1">
              <a:spcBef>
                <a:spcPts val="0"/>
              </a:spcBef>
            </a:pPr>
            <a:r>
              <a:rPr lang="en-GB" sz="2200" dirty="0" smtClean="0"/>
              <a:t>No amount of staring at </a:t>
            </a:r>
            <a:r>
              <a:rPr lang="en-GB" sz="2200" dirty="0" smtClean="0">
                <a:latin typeface="AR BERKLEY" panose="02000000000000000000" pitchFamily="2" charset="0"/>
              </a:rPr>
              <a:t>L</a:t>
            </a:r>
            <a:r>
              <a:rPr lang="en-GB" sz="2200" baseline="-25000" dirty="0" smtClean="0"/>
              <a:t>QCD</a:t>
            </a:r>
            <a:r>
              <a:rPr lang="en-GB" sz="2200" dirty="0" smtClean="0"/>
              <a:t> can reveal that scale</a:t>
            </a:r>
          </a:p>
          <a:p>
            <a:pPr>
              <a:spcBef>
                <a:spcPts val="300"/>
              </a:spcBef>
            </a:pPr>
            <a:r>
              <a:rPr lang="en-GB" dirty="0" smtClean="0"/>
              <a:t>Contrast with quantum electrodynamics, </a:t>
            </a:r>
            <a:r>
              <a:rPr lang="en-GB" i="1" dirty="0" smtClean="0"/>
              <a:t>e.g</a:t>
            </a:r>
            <a:r>
              <a:rPr lang="en-GB" dirty="0" smtClean="0"/>
              <a:t>. spectrum of hydrogen levels measured in units of </a:t>
            </a:r>
            <a:r>
              <a:rPr lang="en-GB" i="1" dirty="0" smtClean="0"/>
              <a:t>m</a:t>
            </a:r>
            <a:r>
              <a:rPr lang="en-GB" i="1" baseline="-25000" dirty="0" smtClean="0"/>
              <a:t>e</a:t>
            </a:r>
            <a:r>
              <a:rPr lang="en-GB" dirty="0" smtClean="0"/>
              <a:t>, which appears in </a:t>
            </a:r>
            <a:r>
              <a:rPr lang="en-GB" dirty="0" smtClean="0">
                <a:latin typeface="AR BERKLEY" panose="02000000000000000000" pitchFamily="2" charset="0"/>
              </a:rPr>
              <a:t>L</a:t>
            </a:r>
            <a:r>
              <a:rPr lang="en-GB" baseline="-25000" dirty="0" smtClean="0"/>
              <a:t>QED</a:t>
            </a:r>
            <a:endParaRPr lang="en-GB" dirty="0" smtClean="0"/>
          </a:p>
          <a:p>
            <a:pPr>
              <a:spcBef>
                <a:spcPts val="0"/>
              </a:spcBef>
            </a:pPr>
            <a:endParaRPr lang="en-GB" dirty="0" smtClean="0"/>
          </a:p>
          <a:p>
            <a:endParaRPr lang="en-GB"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066800"/>
            <a:ext cx="5498592" cy="609600"/>
          </a:xfrm>
          <a:prstGeom prst="rect">
            <a:avLst/>
          </a:prstGeom>
        </p:spPr>
      </p:pic>
      <p:cxnSp>
        <p:nvCxnSpPr>
          <p:cNvPr id="9" name="Straight Arrow Connector 8"/>
          <p:cNvCxnSpPr/>
          <p:nvPr/>
        </p:nvCxnSpPr>
        <p:spPr bwMode="auto">
          <a:xfrm flipH="1" flipV="1">
            <a:off x="4724400" y="1502925"/>
            <a:ext cx="1143000" cy="342234"/>
          </a:xfrm>
          <a:prstGeom prst="straightConnector1">
            <a:avLst/>
          </a:prstGeom>
          <a:noFill/>
          <a:ln w="9525" cap="flat" cmpd="sng" algn="ctr">
            <a:solidFill>
              <a:srgbClr val="C00000"/>
            </a:solidFill>
            <a:prstDash val="solid"/>
            <a:round/>
            <a:headEnd type="none" w="med" len="med"/>
            <a:tailEnd type="triangle"/>
          </a:ln>
          <a:effectLst/>
        </p:spPr>
      </p:cxnSp>
      <p:sp>
        <p:nvSpPr>
          <p:cNvPr id="8" name="TextBox 7"/>
          <p:cNvSpPr txBox="1"/>
          <p:nvPr/>
        </p:nvSpPr>
        <p:spPr>
          <a:xfrm>
            <a:off x="0" y="0"/>
            <a:ext cx="3382336" cy="523220"/>
          </a:xfrm>
          <a:prstGeom prst="rect">
            <a:avLst/>
          </a:prstGeom>
          <a:noFill/>
        </p:spPr>
        <p:txBody>
          <a:bodyPr wrap="none" rtlCol="0">
            <a:spAutoFit/>
          </a:bodyPr>
          <a:lstStyle/>
          <a:p>
            <a:r>
              <a:rPr lang="en-AU" sz="1400" i="1" dirty="0"/>
              <a:t>Perspective on the origin of hadron masses</a:t>
            </a:r>
            <a:r>
              <a:rPr lang="en-AU" sz="1400" dirty="0"/>
              <a:t/>
            </a:r>
            <a:br>
              <a:rPr lang="en-AU" sz="1400" dirty="0"/>
            </a:br>
            <a:r>
              <a:rPr lang="en-AU" sz="1400" dirty="0"/>
              <a:t>Craig D. </a:t>
            </a:r>
            <a:r>
              <a:rPr lang="en-AU" sz="1400" dirty="0" smtClean="0"/>
              <a:t>Roberts, </a:t>
            </a:r>
            <a:r>
              <a:rPr lang="en-AU" sz="1400" dirty="0" smtClean="0">
                <a:hlinkClick r:id="rId4"/>
              </a:rPr>
              <a:t>arXiv:1606.03909 </a:t>
            </a:r>
            <a:r>
              <a:rPr lang="en-AU" sz="1400" dirty="0">
                <a:hlinkClick r:id="rId4"/>
              </a:rPr>
              <a:t>[</a:t>
            </a:r>
            <a:r>
              <a:rPr lang="en-AU" sz="1400" dirty="0" err="1">
                <a:hlinkClick r:id="rId4"/>
              </a:rPr>
              <a:t>nucl-th</a:t>
            </a:r>
            <a:r>
              <a:rPr lang="en-AU" sz="1400" dirty="0">
                <a:hlinkClick r:id="rId4"/>
              </a:rPr>
              <a:t>]</a:t>
            </a:r>
            <a:endParaRPr lang="en-GB" sz="1400" dirty="0"/>
          </a:p>
        </p:txBody>
      </p:sp>
    </p:spTree>
    <p:extLst>
      <p:ext uri="{BB962C8B-B14F-4D97-AF65-F5344CB8AC3E}">
        <p14:creationId xmlns:p14="http://schemas.microsoft.com/office/powerpoint/2010/main" val="401773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20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circle(in)">
                                      <p:cBhvr>
                                        <p:cTn id="3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126" y="3399585"/>
            <a:ext cx="3745200" cy="328099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263" y="714004"/>
            <a:ext cx="3744737" cy="33245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0238"/>
            <a:ext cx="3463434" cy="3074853"/>
          </a:xfrm>
          <a:prstGeom prst="rect">
            <a:avLst/>
          </a:prstGeom>
        </p:spPr>
      </p:pic>
      <p:sp>
        <p:nvSpPr>
          <p:cNvPr id="2" name="Title 1"/>
          <p:cNvSpPr>
            <a:spLocks noGrp="1"/>
          </p:cNvSpPr>
          <p:nvPr>
            <p:ph type="title"/>
          </p:nvPr>
        </p:nvSpPr>
        <p:spPr/>
        <p:txBody>
          <a:bodyPr/>
          <a:lstStyle/>
          <a:p>
            <a:pPr algn="r"/>
            <a:r>
              <a:rPr lang="en-GB" dirty="0" smtClean="0"/>
              <a:t>Nucleon Parton Distribution Amplitudes</a:t>
            </a:r>
            <a:endParaRPr lang="en-GB" dirty="0"/>
          </a:p>
        </p:txBody>
      </p:sp>
      <p:sp>
        <p:nvSpPr>
          <p:cNvPr id="3" name="Content Placeholder 2"/>
          <p:cNvSpPr>
            <a:spLocks noGrp="1"/>
          </p:cNvSpPr>
          <p:nvPr>
            <p:ph idx="1"/>
          </p:nvPr>
        </p:nvSpPr>
        <p:spPr>
          <a:xfrm>
            <a:off x="457200" y="731837"/>
            <a:ext cx="8229600" cy="4525963"/>
          </a:xfrm>
        </p:spPr>
        <p:txBody>
          <a:bodyPr/>
          <a:lstStyle/>
          <a:p>
            <a:r>
              <a:rPr lang="en-GB" dirty="0" smtClean="0"/>
              <a:t>Computations underway.  First results available.</a:t>
            </a:r>
            <a:endParaRPr lang="en-GB" dirty="0"/>
          </a:p>
        </p:txBody>
      </p:sp>
      <p:sp>
        <p:nvSpPr>
          <p:cNvPr id="4" name="Date Placeholder 3"/>
          <p:cNvSpPr>
            <a:spLocks noGrp="1"/>
          </p:cNvSpPr>
          <p:nvPr>
            <p:ph type="dt" sz="half" idx="10"/>
          </p:nvPr>
        </p:nvSpPr>
        <p:spPr>
          <a:xfrm>
            <a:off x="5012485" y="6644061"/>
            <a:ext cx="4343400" cy="304800"/>
          </a:xfrm>
        </p:spPr>
        <p:txBody>
          <a:bodyPr/>
          <a:lstStyle/>
          <a:p>
            <a:r>
              <a:rPr lang="en-US" dirty="0"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60</a:t>
            </a:fld>
            <a:endParaRPr lang="en-US"/>
          </a:p>
        </p:txBody>
      </p:sp>
      <p:sp>
        <p:nvSpPr>
          <p:cNvPr id="8" name="Rectangle 7"/>
          <p:cNvSpPr/>
          <p:nvPr/>
        </p:nvSpPr>
        <p:spPr bwMode="auto">
          <a:xfrm>
            <a:off x="0" y="16329"/>
            <a:ext cx="3463434" cy="38054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lumMod val="50000"/>
                  </a:schemeClr>
                </a:solidFill>
                <a:effectLst/>
                <a:latin typeface="Calibri" pitchFamily="34" charset="0"/>
              </a:rPr>
              <a:t>C. </a:t>
            </a:r>
            <a:r>
              <a:rPr kumimoji="0" lang="en-GB" sz="1600" b="0" i="0" u="none" strike="noStrike" cap="none" normalizeH="0" baseline="0" dirty="0" err="1" smtClean="0">
                <a:ln>
                  <a:noFill/>
                </a:ln>
                <a:solidFill>
                  <a:schemeClr val="accent1">
                    <a:lumMod val="50000"/>
                  </a:schemeClr>
                </a:solidFill>
                <a:effectLst/>
                <a:latin typeface="Calibri" pitchFamily="34" charset="0"/>
              </a:rPr>
              <a:t>Mezrag</a:t>
            </a:r>
            <a:r>
              <a:rPr kumimoji="0" lang="en-GB" sz="1600" b="0" i="0" u="none" strike="noStrike" cap="none" normalizeH="0" baseline="0" dirty="0" smtClean="0">
                <a:ln>
                  <a:noFill/>
                </a:ln>
                <a:solidFill>
                  <a:schemeClr val="accent1">
                    <a:lumMod val="50000"/>
                  </a:schemeClr>
                </a:solidFill>
                <a:effectLst/>
                <a:latin typeface="Calibri" pitchFamily="34" charset="0"/>
              </a:rPr>
              <a:t>, C. D. Roberts and J. </a:t>
            </a:r>
            <a:r>
              <a:rPr lang="en-GB" sz="1600" dirty="0" smtClean="0">
                <a:solidFill>
                  <a:schemeClr val="accent1">
                    <a:lumMod val="50000"/>
                  </a:schemeClr>
                </a:solidFill>
                <a:latin typeface="Calibri" pitchFamily="34" charset="0"/>
              </a:rPr>
              <a:t>Segovia,</a:t>
            </a:r>
          </a:p>
          <a:p>
            <a:pPr marL="0" marR="0" indent="0" algn="l" defTabSz="914400" rtl="0" eaLnBrk="1" fontAlgn="base" latinLnBrk="0" hangingPunct="1">
              <a:lnSpc>
                <a:spcPct val="100000"/>
              </a:lnSpc>
              <a:spcBef>
                <a:spcPct val="0"/>
              </a:spcBef>
              <a:spcAft>
                <a:spcPct val="0"/>
              </a:spcAft>
              <a:buClrTx/>
              <a:buSzTx/>
              <a:buFontTx/>
              <a:buNone/>
              <a:tabLst/>
            </a:pPr>
            <a:r>
              <a:rPr lang="en-GB" sz="1600" dirty="0" smtClean="0">
                <a:solidFill>
                  <a:schemeClr val="accent1">
                    <a:lumMod val="50000"/>
                  </a:schemeClr>
                </a:solidFill>
                <a:latin typeface="Calibri" pitchFamily="34" charset="0"/>
              </a:rPr>
              <a:t>Near completion</a:t>
            </a:r>
            <a:endParaRPr kumimoji="0" lang="en-GB" sz="1600" b="0" i="0" u="none" strike="noStrike" cap="none" normalizeH="0" baseline="0" dirty="0" smtClean="0">
              <a:ln>
                <a:noFill/>
              </a:ln>
              <a:solidFill>
                <a:schemeClr val="accent1">
                  <a:lumMod val="50000"/>
                </a:schemeClr>
              </a:solidFill>
              <a:effectLst/>
              <a:latin typeface="Calibri" pitchFamily="34" charset="0"/>
            </a:endParaRPr>
          </a:p>
        </p:txBody>
      </p:sp>
      <p:sp>
        <p:nvSpPr>
          <p:cNvPr id="11" name="Rectangle 10"/>
          <p:cNvSpPr/>
          <p:nvPr/>
        </p:nvSpPr>
        <p:spPr bwMode="auto">
          <a:xfrm>
            <a:off x="393397" y="4114800"/>
            <a:ext cx="2121203"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GB" dirty="0" smtClean="0">
                <a:solidFill>
                  <a:schemeClr val="tx2">
                    <a:lumMod val="75000"/>
                  </a:schemeClr>
                </a:solidFill>
                <a:latin typeface="Calibri" pitchFamily="34" charset="0"/>
              </a:rPr>
              <a:t>conformal limit: </a:t>
            </a:r>
          </a:p>
          <a:p>
            <a:pPr marL="0" marR="0" indent="0" algn="l" defTabSz="914400" rtl="0" eaLnBrk="1" fontAlgn="base" latinLnBrk="0" hangingPunct="1">
              <a:lnSpc>
                <a:spcPct val="100000"/>
              </a:lnSpc>
              <a:spcBef>
                <a:spcPct val="0"/>
              </a:spcBef>
              <a:spcAft>
                <a:spcPct val="0"/>
              </a:spcAft>
              <a:buClrTx/>
              <a:buSzTx/>
              <a:buFontTx/>
              <a:buNone/>
              <a:tabLst/>
            </a:pPr>
            <a:r>
              <a:rPr lang="en-GB" i="1" dirty="0" smtClean="0">
                <a:solidFill>
                  <a:schemeClr val="tx2">
                    <a:lumMod val="75000"/>
                  </a:schemeClr>
                </a:solidFill>
                <a:latin typeface="Calibri" pitchFamily="34" charset="0"/>
              </a:rPr>
              <a:t>120 x</a:t>
            </a:r>
            <a:r>
              <a:rPr lang="en-GB" i="1" baseline="-25000" dirty="0" smtClean="0">
                <a:solidFill>
                  <a:schemeClr val="tx2">
                    <a:lumMod val="75000"/>
                  </a:schemeClr>
                </a:solidFill>
                <a:latin typeface="Calibri" pitchFamily="34" charset="0"/>
              </a:rPr>
              <a:t>1</a:t>
            </a:r>
            <a:r>
              <a:rPr lang="en-GB" i="1" dirty="0" smtClean="0">
                <a:solidFill>
                  <a:schemeClr val="tx2">
                    <a:lumMod val="75000"/>
                  </a:schemeClr>
                </a:solidFill>
                <a:latin typeface="Calibri" pitchFamily="34" charset="0"/>
              </a:rPr>
              <a:t>x</a:t>
            </a:r>
            <a:r>
              <a:rPr lang="en-GB" i="1" baseline="-25000" dirty="0" smtClean="0">
                <a:solidFill>
                  <a:schemeClr val="tx2">
                    <a:lumMod val="75000"/>
                  </a:schemeClr>
                </a:solidFill>
                <a:latin typeface="Calibri" pitchFamily="34" charset="0"/>
              </a:rPr>
              <a:t>2</a:t>
            </a:r>
            <a:r>
              <a:rPr lang="en-GB" i="1" dirty="0" smtClean="0">
                <a:solidFill>
                  <a:schemeClr val="tx2">
                    <a:lumMod val="75000"/>
                  </a:schemeClr>
                </a:solidFill>
                <a:latin typeface="Calibri" pitchFamily="34" charset="0"/>
              </a:rPr>
              <a:t>x</a:t>
            </a:r>
            <a:r>
              <a:rPr lang="en-GB" i="1" baseline="-25000" dirty="0" smtClean="0">
                <a:solidFill>
                  <a:schemeClr val="tx2">
                    <a:lumMod val="75000"/>
                  </a:schemeClr>
                </a:solidFill>
                <a:latin typeface="Calibri" pitchFamily="34" charset="0"/>
              </a:rPr>
              <a:t>3</a:t>
            </a:r>
          </a:p>
          <a:p>
            <a:pPr fontAlgn="base">
              <a:spcBef>
                <a:spcPct val="0"/>
              </a:spcBef>
              <a:spcAft>
                <a:spcPct val="0"/>
              </a:spcAft>
            </a:pPr>
            <a:r>
              <a:rPr lang="en-GB" i="1" dirty="0">
                <a:solidFill>
                  <a:schemeClr val="tx2">
                    <a:lumMod val="75000"/>
                  </a:schemeClr>
                </a:solidFill>
              </a:rPr>
              <a:t>〈x</a:t>
            </a:r>
            <a:r>
              <a:rPr lang="en-GB" i="1" baseline="-25000" dirty="0">
                <a:solidFill>
                  <a:schemeClr val="tx2">
                    <a:lumMod val="75000"/>
                  </a:schemeClr>
                </a:solidFill>
              </a:rPr>
              <a:t>i</a:t>
            </a:r>
            <a:r>
              <a:rPr lang="en-GB" i="1" dirty="0">
                <a:solidFill>
                  <a:schemeClr val="tx2">
                    <a:lumMod val="75000"/>
                  </a:schemeClr>
                </a:solidFill>
              </a:rPr>
              <a:t>〉=</a:t>
            </a:r>
            <a:r>
              <a:rPr lang="en-GB" i="1" dirty="0" smtClean="0">
                <a:solidFill>
                  <a:schemeClr val="tx2">
                    <a:lumMod val="75000"/>
                  </a:schemeClr>
                </a:solidFill>
              </a:rPr>
              <a:t>⅓</a:t>
            </a:r>
            <a:r>
              <a:rPr lang="en-GB" dirty="0" smtClean="0">
                <a:solidFill>
                  <a:schemeClr val="tx2">
                    <a:lumMod val="75000"/>
                  </a:schemeClr>
                </a:solidFill>
              </a:rPr>
              <a:t> </a:t>
            </a:r>
            <a:r>
              <a:rPr lang="en-GB" dirty="0" smtClean="0"/>
              <a:t>… </a:t>
            </a:r>
            <a:r>
              <a:rPr lang="en-GB" dirty="0" smtClean="0">
                <a:solidFill>
                  <a:schemeClr val="tx2">
                    <a:lumMod val="75000"/>
                  </a:schemeClr>
                </a:solidFill>
              </a:rPr>
              <a:t>peak of the distribution</a:t>
            </a:r>
            <a:endParaRPr lang="en-GB" dirty="0">
              <a:solidFill>
                <a:schemeClr val="tx2">
                  <a:lumMod val="75000"/>
                </a:schemeClr>
              </a:solidFill>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25000" dirty="0" smtClean="0">
              <a:ln>
                <a:noFill/>
              </a:ln>
              <a:solidFill>
                <a:schemeClr val="tx1"/>
              </a:solidFill>
              <a:effectLst/>
              <a:latin typeface="Calibri" pitchFamily="34" charset="0"/>
            </a:endParaRPr>
          </a:p>
        </p:txBody>
      </p:sp>
      <p:sp>
        <p:nvSpPr>
          <p:cNvPr id="15" name="Rectangle 14"/>
          <p:cNvSpPr/>
          <p:nvPr/>
        </p:nvSpPr>
        <p:spPr bwMode="auto">
          <a:xfrm>
            <a:off x="6023337" y="5849938"/>
            <a:ext cx="2057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dirty="0" err="1" smtClean="0">
                <a:solidFill>
                  <a:srgbClr val="6600FF"/>
                </a:solidFill>
                <a:latin typeface="Calibri" pitchFamily="34" charset="0"/>
              </a:rPr>
              <a:t>Pointlike</a:t>
            </a:r>
            <a:r>
              <a:rPr lang="en-GB" dirty="0" smtClean="0">
                <a:solidFill>
                  <a:srgbClr val="6600FF"/>
                </a:solidFill>
                <a:latin typeface="Calibri" pitchFamily="34" charset="0"/>
              </a:rPr>
              <a:t> 0</a:t>
            </a:r>
            <a:r>
              <a:rPr lang="en-GB" baseline="30000" dirty="0" smtClean="0">
                <a:solidFill>
                  <a:srgbClr val="6600FF"/>
                </a:solidFill>
                <a:latin typeface="Calibri" pitchFamily="34" charset="0"/>
              </a:rPr>
              <a:t>+ </a:t>
            </a:r>
            <a:r>
              <a:rPr lang="en-GB" dirty="0" err="1" smtClean="0">
                <a:solidFill>
                  <a:srgbClr val="6600FF"/>
                </a:solidFill>
                <a:latin typeface="Calibri" pitchFamily="34" charset="0"/>
              </a:rPr>
              <a:t>diquark</a:t>
            </a:r>
            <a:r>
              <a:rPr lang="en-GB" dirty="0" smtClean="0">
                <a:solidFill>
                  <a:srgbClr val="6600FF"/>
                </a:solidFill>
                <a:latin typeface="Calibri" pitchFamily="34" charset="0"/>
              </a:rPr>
              <a:t> [</a:t>
            </a:r>
            <a:r>
              <a:rPr lang="en-GB" i="1" dirty="0" smtClean="0">
                <a:solidFill>
                  <a:srgbClr val="0000FF"/>
                </a:solidFill>
                <a:latin typeface="Calibri" pitchFamily="34" charset="0"/>
              </a:rPr>
              <a:t>u(x</a:t>
            </a:r>
            <a:r>
              <a:rPr lang="en-GB" i="1" baseline="-25000" dirty="0" smtClean="0">
                <a:solidFill>
                  <a:srgbClr val="0000FF"/>
                </a:solidFill>
                <a:latin typeface="Calibri" pitchFamily="34" charset="0"/>
              </a:rPr>
              <a:t>2</a:t>
            </a:r>
            <a:r>
              <a:rPr lang="en-GB" i="1" dirty="0" smtClean="0">
                <a:solidFill>
                  <a:srgbClr val="0000FF"/>
                </a:solidFill>
                <a:latin typeface="Calibri" pitchFamily="34" charset="0"/>
              </a:rPr>
              <a:t>)</a:t>
            </a:r>
            <a:r>
              <a:rPr lang="en-GB" i="1" dirty="0" smtClean="0">
                <a:solidFill>
                  <a:srgbClr val="008000"/>
                </a:solidFill>
                <a:latin typeface="Calibri" pitchFamily="34" charset="0"/>
              </a:rPr>
              <a:t>d(x</a:t>
            </a:r>
            <a:r>
              <a:rPr lang="en-GB" i="1" baseline="-25000" dirty="0" smtClean="0">
                <a:solidFill>
                  <a:srgbClr val="008000"/>
                </a:solidFill>
                <a:latin typeface="Calibri" pitchFamily="34" charset="0"/>
              </a:rPr>
              <a:t>3</a:t>
            </a:r>
            <a:r>
              <a:rPr lang="en-GB" i="1" dirty="0" smtClean="0">
                <a:solidFill>
                  <a:srgbClr val="008000"/>
                </a:solidFill>
                <a:latin typeface="Calibri" pitchFamily="34" charset="0"/>
              </a:rPr>
              <a:t>)</a:t>
            </a:r>
            <a:r>
              <a:rPr lang="en-GB" dirty="0" smtClean="0">
                <a:solidFill>
                  <a:srgbClr val="6600FF"/>
                </a:solidFill>
                <a:latin typeface="Calibri" pitchFamily="34" charset="0"/>
              </a:rPr>
              <a:t>]</a:t>
            </a:r>
            <a:endParaRPr kumimoji="0" lang="en-GB" sz="1800" b="0" i="0" u="none" strike="noStrike" cap="none" normalizeH="0" baseline="0" dirty="0" smtClean="0">
              <a:ln>
                <a:noFill/>
              </a:ln>
              <a:solidFill>
                <a:srgbClr val="6600FF"/>
              </a:solidFill>
              <a:effectLst/>
              <a:latin typeface="Calibri" pitchFamily="34" charset="0"/>
            </a:endParaRPr>
          </a:p>
        </p:txBody>
      </p:sp>
      <p:sp>
        <p:nvSpPr>
          <p:cNvPr id="12" name="Rectangle 11"/>
          <p:cNvSpPr/>
          <p:nvPr/>
        </p:nvSpPr>
        <p:spPr bwMode="auto">
          <a:xfrm>
            <a:off x="3429000" y="1143000"/>
            <a:ext cx="2463771"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dirty="0" err="1" smtClean="0">
                <a:ln>
                  <a:noFill/>
                </a:ln>
                <a:solidFill>
                  <a:schemeClr val="tx2">
                    <a:lumMod val="75000"/>
                  </a:schemeClr>
                </a:solidFill>
                <a:effectLst/>
                <a:latin typeface="Calibri" pitchFamily="34" charset="0"/>
              </a:rPr>
              <a:t>Diquark</a:t>
            </a:r>
            <a:r>
              <a:rPr kumimoji="0" lang="en-GB" sz="1800" b="0" i="1" u="none" strike="noStrike" cap="none" normalizeH="0" dirty="0" smtClean="0">
                <a:ln>
                  <a:noFill/>
                </a:ln>
                <a:solidFill>
                  <a:schemeClr val="tx2">
                    <a:lumMod val="75000"/>
                  </a:schemeClr>
                </a:solidFill>
                <a:effectLst/>
                <a:latin typeface="Calibri" pitchFamily="34" charset="0"/>
              </a:rPr>
              <a:t> clustering skews the distribution toward the dressed-quark bystander, which therefore carries more of the proton’s light-front momentum</a:t>
            </a:r>
            <a:endParaRPr kumimoji="0" lang="en-GB" sz="1800" b="0" i="1" u="none" strike="noStrike" cap="none" normalizeH="0" baseline="0" dirty="0" smtClean="0">
              <a:ln>
                <a:noFill/>
              </a:ln>
              <a:solidFill>
                <a:schemeClr val="tx2">
                  <a:lumMod val="75000"/>
                </a:schemeClr>
              </a:solidFill>
              <a:effectLst/>
              <a:latin typeface="Calibri" pitchFamily="34" charset="0"/>
            </a:endParaRPr>
          </a:p>
        </p:txBody>
      </p:sp>
      <p:sp>
        <p:nvSpPr>
          <p:cNvPr id="16" name="Rectangle 15"/>
          <p:cNvSpPr/>
          <p:nvPr/>
        </p:nvSpPr>
        <p:spPr bwMode="auto">
          <a:xfrm>
            <a:off x="6477000" y="838200"/>
            <a:ext cx="26670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dirty="0" smtClean="0">
                <a:solidFill>
                  <a:srgbClr val="6600FF"/>
                </a:solidFill>
                <a:latin typeface="Calibri" pitchFamily="34" charset="0"/>
              </a:rPr>
              <a:t>Realistic, finite size (0.7fm) 0</a:t>
            </a:r>
            <a:r>
              <a:rPr lang="en-GB" baseline="30000" dirty="0" smtClean="0">
                <a:solidFill>
                  <a:srgbClr val="6600FF"/>
                </a:solidFill>
                <a:latin typeface="Calibri" pitchFamily="34" charset="0"/>
              </a:rPr>
              <a:t>+ </a:t>
            </a:r>
            <a:r>
              <a:rPr lang="en-GB" dirty="0" err="1" smtClean="0">
                <a:solidFill>
                  <a:srgbClr val="6600FF"/>
                </a:solidFill>
                <a:latin typeface="Calibri" pitchFamily="34" charset="0"/>
              </a:rPr>
              <a:t>diquark</a:t>
            </a:r>
            <a:r>
              <a:rPr lang="en-GB" dirty="0" smtClean="0">
                <a:solidFill>
                  <a:srgbClr val="6600FF"/>
                </a:solidFill>
                <a:latin typeface="Calibri" pitchFamily="34" charset="0"/>
              </a:rPr>
              <a:t> [</a:t>
            </a:r>
            <a:r>
              <a:rPr lang="en-GB" i="1" dirty="0" smtClean="0">
                <a:solidFill>
                  <a:srgbClr val="0000FF"/>
                </a:solidFill>
                <a:latin typeface="Calibri" pitchFamily="34" charset="0"/>
              </a:rPr>
              <a:t>u(x</a:t>
            </a:r>
            <a:r>
              <a:rPr lang="en-GB" i="1" baseline="-25000" dirty="0" smtClean="0">
                <a:solidFill>
                  <a:srgbClr val="0000FF"/>
                </a:solidFill>
                <a:latin typeface="Calibri" pitchFamily="34" charset="0"/>
              </a:rPr>
              <a:t>2</a:t>
            </a:r>
            <a:r>
              <a:rPr lang="en-GB" i="1" dirty="0" smtClean="0">
                <a:solidFill>
                  <a:srgbClr val="0000FF"/>
                </a:solidFill>
                <a:latin typeface="Calibri" pitchFamily="34" charset="0"/>
              </a:rPr>
              <a:t>)</a:t>
            </a:r>
            <a:r>
              <a:rPr lang="en-GB" i="1" dirty="0" smtClean="0">
                <a:solidFill>
                  <a:srgbClr val="008000"/>
                </a:solidFill>
                <a:latin typeface="Calibri" pitchFamily="34" charset="0"/>
              </a:rPr>
              <a:t>d(x</a:t>
            </a:r>
            <a:r>
              <a:rPr lang="en-GB" i="1" baseline="-25000" dirty="0" smtClean="0">
                <a:solidFill>
                  <a:srgbClr val="008000"/>
                </a:solidFill>
                <a:latin typeface="Calibri" pitchFamily="34" charset="0"/>
              </a:rPr>
              <a:t>3</a:t>
            </a:r>
            <a:r>
              <a:rPr lang="en-GB" i="1" dirty="0" smtClean="0">
                <a:solidFill>
                  <a:srgbClr val="008000"/>
                </a:solidFill>
                <a:latin typeface="Calibri" pitchFamily="34" charset="0"/>
              </a:rPr>
              <a:t>)</a:t>
            </a:r>
            <a:r>
              <a:rPr lang="en-GB" dirty="0" smtClean="0">
                <a:solidFill>
                  <a:srgbClr val="6600FF"/>
                </a:solidFill>
                <a:latin typeface="Calibri" pitchFamily="34" charset="0"/>
              </a:rPr>
              <a:t>]</a:t>
            </a:r>
            <a:endParaRPr kumimoji="0" lang="en-GB" sz="1800" b="0" i="0" u="none" strike="noStrike" cap="none" normalizeH="0" baseline="0" dirty="0" smtClean="0">
              <a:ln>
                <a:noFill/>
              </a:ln>
              <a:solidFill>
                <a:srgbClr val="6600FF"/>
              </a:solidFill>
              <a:effectLst/>
              <a:latin typeface="Calibri" pitchFamily="34" charset="0"/>
            </a:endParaRPr>
          </a:p>
        </p:txBody>
      </p:sp>
      <p:cxnSp>
        <p:nvCxnSpPr>
          <p:cNvPr id="17" name="Straight Arrow Connector 16"/>
          <p:cNvCxnSpPr/>
          <p:nvPr/>
        </p:nvCxnSpPr>
        <p:spPr bwMode="auto">
          <a:xfrm>
            <a:off x="7052037" y="2881056"/>
            <a:ext cx="415563" cy="243144"/>
          </a:xfrm>
          <a:prstGeom prst="straightConnector1">
            <a:avLst/>
          </a:prstGeom>
          <a:noFill/>
          <a:ln w="38100" cap="flat" cmpd="sng" algn="ctr">
            <a:solidFill>
              <a:srgbClr val="0070C0"/>
            </a:solidFill>
            <a:prstDash val="solid"/>
            <a:round/>
            <a:headEnd type="none" w="med" len="med"/>
            <a:tailEnd type="triangle" w="med" len="med"/>
          </a:ln>
          <a:effectLst/>
        </p:spPr>
      </p:cxnSp>
      <p:sp>
        <p:nvSpPr>
          <p:cNvPr id="20" name="Rectangle 19"/>
          <p:cNvSpPr/>
          <p:nvPr/>
        </p:nvSpPr>
        <p:spPr bwMode="auto">
          <a:xfrm>
            <a:off x="7620000" y="3886200"/>
            <a:ext cx="1375137"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2">
                    <a:lumMod val="10000"/>
                  </a:schemeClr>
                </a:solidFill>
                <a:effectLst/>
                <a:latin typeface="Calibri" pitchFamily="34" charset="0"/>
              </a:rPr>
              <a:t>(</a:t>
            </a:r>
            <a:r>
              <a:rPr kumimoji="0" lang="en-GB" sz="1800" b="0" i="0" u="none" strike="noStrike" cap="none" normalizeH="0" baseline="0" dirty="0" smtClean="0">
                <a:ln>
                  <a:noFill/>
                </a:ln>
                <a:solidFill>
                  <a:srgbClr val="C00000"/>
                </a:solidFill>
                <a:effectLst/>
                <a:latin typeface="Calibri" pitchFamily="34" charset="0"/>
              </a:rPr>
              <a:t>0.6</a:t>
            </a:r>
            <a:r>
              <a:rPr kumimoji="0" lang="en-GB" sz="1800" b="0" i="0" u="none" strike="noStrike" cap="none" normalizeH="0" baseline="0" dirty="0" smtClean="0">
                <a:ln>
                  <a:noFill/>
                </a:ln>
                <a:solidFill>
                  <a:schemeClr val="bg2">
                    <a:lumMod val="10000"/>
                  </a:schemeClr>
                </a:solidFill>
                <a:effectLst/>
                <a:latin typeface="Calibri" pitchFamily="34" charset="0"/>
              </a:rPr>
              <a:t>,</a:t>
            </a:r>
            <a:r>
              <a:rPr kumimoji="0" lang="en-GB" sz="1800" b="0" i="0" u="none" strike="noStrike" cap="none" normalizeH="0" baseline="0" dirty="0" smtClean="0">
                <a:ln>
                  <a:noFill/>
                </a:ln>
                <a:solidFill>
                  <a:srgbClr val="0000FF"/>
                </a:solidFill>
                <a:effectLst/>
                <a:latin typeface="Calibri" pitchFamily="34" charset="0"/>
              </a:rPr>
              <a:t>0.2</a:t>
            </a:r>
            <a:r>
              <a:rPr kumimoji="0" lang="en-GB" sz="1800" b="0" i="0" u="none" strike="noStrike" cap="none" normalizeH="0" baseline="0" dirty="0" smtClean="0">
                <a:ln>
                  <a:noFill/>
                </a:ln>
                <a:solidFill>
                  <a:schemeClr val="bg2">
                    <a:lumMod val="10000"/>
                  </a:schemeClr>
                </a:solidFill>
                <a:effectLst/>
                <a:latin typeface="Calibri" pitchFamily="34" charset="0"/>
              </a:rPr>
              <a:t>,</a:t>
            </a:r>
            <a:r>
              <a:rPr kumimoji="0" lang="en-GB" sz="1800" b="0" i="0" u="none" strike="noStrike" cap="none" normalizeH="0" baseline="0" dirty="0" smtClean="0">
                <a:ln>
                  <a:noFill/>
                </a:ln>
                <a:solidFill>
                  <a:srgbClr val="008000"/>
                </a:solidFill>
                <a:effectLst/>
                <a:latin typeface="Calibri" pitchFamily="34" charset="0"/>
              </a:rPr>
              <a:t>0.2</a:t>
            </a:r>
            <a:r>
              <a:rPr kumimoji="0" lang="en-GB" sz="1800" b="0" i="0" u="none" strike="noStrike" cap="none" normalizeH="0" baseline="0" dirty="0" smtClean="0">
                <a:ln>
                  <a:noFill/>
                </a:ln>
                <a:solidFill>
                  <a:schemeClr val="bg2">
                    <a:lumMod val="10000"/>
                  </a:schemeClr>
                </a:solidFill>
                <a:effectLst/>
                <a:latin typeface="Calibri" pitchFamily="34" charset="0"/>
              </a:rPr>
              <a:t>)</a:t>
            </a:r>
          </a:p>
        </p:txBody>
      </p:sp>
      <p:cxnSp>
        <p:nvCxnSpPr>
          <p:cNvPr id="22" name="Straight Arrow Connector 21"/>
          <p:cNvCxnSpPr/>
          <p:nvPr/>
        </p:nvCxnSpPr>
        <p:spPr bwMode="auto">
          <a:xfrm flipV="1">
            <a:off x="4495800" y="5172870"/>
            <a:ext cx="533400" cy="846931"/>
          </a:xfrm>
          <a:prstGeom prst="straightConnector1">
            <a:avLst/>
          </a:prstGeom>
          <a:noFill/>
          <a:ln w="38100" cap="flat" cmpd="sng" algn="ctr">
            <a:solidFill>
              <a:srgbClr val="0070C0"/>
            </a:solidFill>
            <a:prstDash val="solid"/>
            <a:round/>
            <a:headEnd type="triangle" w="med" len="med"/>
            <a:tailEnd type="triangle" w="med" len="med"/>
          </a:ln>
          <a:effectLst/>
        </p:spPr>
      </p:cxnSp>
    </p:spTree>
    <p:extLst>
      <p:ext uri="{BB962C8B-B14F-4D97-AF65-F5344CB8AC3E}">
        <p14:creationId xmlns:p14="http://schemas.microsoft.com/office/powerpoint/2010/main" val="978280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100" y="2420937"/>
            <a:ext cx="5168900" cy="3678210"/>
          </a:xfrm>
          <a:prstGeom prst="rect">
            <a:avLst/>
          </a:prstGeom>
        </p:spPr>
      </p:pic>
      <p:sp>
        <p:nvSpPr>
          <p:cNvPr id="2" name="Title 1"/>
          <p:cNvSpPr>
            <a:spLocks noGrp="1"/>
          </p:cNvSpPr>
          <p:nvPr>
            <p:ph type="title"/>
          </p:nvPr>
        </p:nvSpPr>
        <p:spPr/>
        <p:txBody>
          <a:bodyPr/>
          <a:lstStyle/>
          <a:p>
            <a:pPr algn="r"/>
            <a:r>
              <a:rPr lang="en-GB" dirty="0" smtClean="0"/>
              <a:t>Nucleon PDAs</a:t>
            </a:r>
            <a:br>
              <a:rPr lang="en-GB" dirty="0" smtClean="0"/>
            </a:br>
            <a:r>
              <a:rPr lang="en-GB" dirty="0" smtClean="0"/>
              <a:t>&amp; </a:t>
            </a:r>
            <a:r>
              <a:rPr lang="en-GB" dirty="0" err="1" smtClean="0"/>
              <a:t>lQCD</a:t>
            </a:r>
            <a:r>
              <a:rPr lang="en-GB" dirty="0" smtClean="0"/>
              <a:t> </a:t>
            </a:r>
            <a:endParaRPr lang="en-GB" dirty="0"/>
          </a:p>
        </p:txBody>
      </p:sp>
      <p:sp>
        <p:nvSpPr>
          <p:cNvPr id="3" name="Content Placeholder 2"/>
          <p:cNvSpPr>
            <a:spLocks noGrp="1"/>
          </p:cNvSpPr>
          <p:nvPr>
            <p:ph idx="1"/>
          </p:nvPr>
        </p:nvSpPr>
        <p:spPr>
          <a:xfrm>
            <a:off x="0" y="1493837"/>
            <a:ext cx="4572000" cy="4525963"/>
          </a:xfrm>
        </p:spPr>
        <p:txBody>
          <a:bodyPr/>
          <a:lstStyle/>
          <a:p>
            <a:r>
              <a:rPr lang="en-AU" dirty="0" smtClean="0"/>
              <a:t>First </a:t>
            </a:r>
            <a:r>
              <a:rPr lang="en-AU" dirty="0" err="1" smtClean="0"/>
              <a:t>lQCD</a:t>
            </a:r>
            <a:r>
              <a:rPr lang="en-AU" dirty="0" smtClean="0"/>
              <a:t> results for n=0, 1 moments of the leading twist PDA of the nucleon are available</a:t>
            </a:r>
          </a:p>
          <a:p>
            <a:r>
              <a:rPr lang="en-AU" dirty="0" smtClean="0"/>
              <a:t>Used to constrain strength (</a:t>
            </a:r>
            <a:r>
              <a:rPr lang="en-AU" i="1" dirty="0" smtClean="0"/>
              <a:t>a</a:t>
            </a:r>
            <a:r>
              <a:rPr lang="en-AU" i="1" baseline="-25000" dirty="0" smtClean="0"/>
              <a:t>11</a:t>
            </a:r>
            <a:r>
              <a:rPr lang="en-AU" dirty="0" smtClean="0"/>
              <a:t>) of the leading-order term in a conformal expansion of the nucleon’s PDA:</a:t>
            </a:r>
          </a:p>
          <a:p>
            <a:pPr marL="0" indent="0">
              <a:buNone/>
            </a:pPr>
            <a:r>
              <a:rPr lang="en-GB" dirty="0"/>
              <a:t>Φ(x</a:t>
            </a:r>
            <a:r>
              <a:rPr lang="en-GB" baseline="-25000" dirty="0"/>
              <a:t>1</a:t>
            </a:r>
            <a:r>
              <a:rPr lang="en-GB" dirty="0"/>
              <a:t>,x</a:t>
            </a:r>
            <a:r>
              <a:rPr lang="en-GB" baseline="-25000" dirty="0"/>
              <a:t>2</a:t>
            </a:r>
            <a:r>
              <a:rPr lang="en-GB" dirty="0"/>
              <a:t>,x</a:t>
            </a:r>
            <a:r>
              <a:rPr lang="en-GB" baseline="-25000" dirty="0"/>
              <a:t>3</a:t>
            </a:r>
            <a:r>
              <a:rPr lang="en-GB" dirty="0"/>
              <a:t>) </a:t>
            </a:r>
          </a:p>
          <a:p>
            <a:pPr marL="0" indent="0">
              <a:buNone/>
            </a:pPr>
            <a:r>
              <a:rPr lang="en-GB" dirty="0"/>
              <a:t>= </a:t>
            </a:r>
            <a:r>
              <a:rPr lang="en-AU" i="1" dirty="0"/>
              <a:t>120</a:t>
            </a:r>
            <a:r>
              <a:rPr lang="en-AU" dirty="0"/>
              <a:t> </a:t>
            </a:r>
            <a:r>
              <a:rPr lang="en-AU" i="1" dirty="0"/>
              <a:t>x</a:t>
            </a:r>
            <a:r>
              <a:rPr lang="en-AU" i="1" baseline="-25000" dirty="0"/>
              <a:t>1</a:t>
            </a:r>
            <a:r>
              <a:rPr lang="en-AU" i="1" dirty="0"/>
              <a:t> x</a:t>
            </a:r>
            <a:r>
              <a:rPr lang="en-AU" i="1" baseline="-25000" dirty="0"/>
              <a:t>2</a:t>
            </a:r>
            <a:r>
              <a:rPr lang="en-AU" i="1" dirty="0"/>
              <a:t> x</a:t>
            </a:r>
            <a:r>
              <a:rPr lang="en-AU" i="1" baseline="-25000" dirty="0"/>
              <a:t>3</a:t>
            </a:r>
            <a:r>
              <a:rPr lang="en-AU" dirty="0"/>
              <a:t> [ 1 + a</a:t>
            </a:r>
            <a:r>
              <a:rPr lang="en-AU" baseline="-25000" dirty="0"/>
              <a:t>11</a:t>
            </a:r>
            <a:r>
              <a:rPr lang="en-AU" dirty="0"/>
              <a:t> P</a:t>
            </a:r>
            <a:r>
              <a:rPr lang="en-AU" baseline="-25000" dirty="0"/>
              <a:t>11</a:t>
            </a:r>
            <a:r>
              <a:rPr lang="en-GB" dirty="0"/>
              <a:t>(x</a:t>
            </a:r>
            <a:r>
              <a:rPr lang="en-GB" baseline="-25000" dirty="0"/>
              <a:t>1</a:t>
            </a:r>
            <a:r>
              <a:rPr lang="en-GB" dirty="0"/>
              <a:t>,x</a:t>
            </a:r>
            <a:r>
              <a:rPr lang="en-GB" baseline="-25000" dirty="0"/>
              <a:t>2</a:t>
            </a:r>
            <a:r>
              <a:rPr lang="en-GB" dirty="0"/>
              <a:t>,x</a:t>
            </a:r>
            <a:r>
              <a:rPr lang="en-GB" baseline="-25000" dirty="0"/>
              <a:t>3</a:t>
            </a:r>
            <a:r>
              <a:rPr lang="en-GB" dirty="0"/>
              <a:t>)</a:t>
            </a:r>
            <a:r>
              <a:rPr lang="en-AU" dirty="0"/>
              <a:t> + … </a:t>
            </a:r>
            <a:r>
              <a:rPr lang="en-AU" dirty="0" smtClean="0"/>
              <a:t>]</a:t>
            </a:r>
            <a:endParaRPr lang="en-AU" dirty="0"/>
          </a:p>
          <a:p>
            <a:r>
              <a:rPr lang="en-AU" dirty="0" smtClean="0"/>
              <a:t>Shift in location of central peak is consistent with existence of </a:t>
            </a:r>
            <a:r>
              <a:rPr lang="en-AU" dirty="0" err="1" smtClean="0"/>
              <a:t>diquark</a:t>
            </a:r>
            <a:r>
              <a:rPr lang="en-AU" dirty="0" smtClean="0"/>
              <a:t> correlations within the nucleon</a:t>
            </a:r>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61</a:t>
            </a:fld>
            <a:endParaRPr lang="en-US"/>
          </a:p>
        </p:txBody>
      </p:sp>
      <p:sp>
        <p:nvSpPr>
          <p:cNvPr id="7" name="Rectangle 6"/>
          <p:cNvSpPr/>
          <p:nvPr/>
        </p:nvSpPr>
        <p:spPr bwMode="auto">
          <a:xfrm>
            <a:off x="2209800" y="76200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p:txBody>
      </p:sp>
      <p:sp>
        <p:nvSpPr>
          <p:cNvPr id="11" name="Rectangle 10"/>
          <p:cNvSpPr/>
          <p:nvPr/>
        </p:nvSpPr>
        <p:spPr bwMode="auto">
          <a:xfrm>
            <a:off x="0" y="0"/>
            <a:ext cx="55626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AU" sz="1400" dirty="0">
                <a:solidFill>
                  <a:schemeClr val="accent1">
                    <a:lumMod val="50000"/>
                  </a:schemeClr>
                </a:solidFill>
                <a:latin typeface="Calibri" pitchFamily="34" charset="0"/>
              </a:rPr>
              <a:t>Light-cone distribution amplitudes of the nucleon and negative parity nucleon resonances from lattice QCD</a:t>
            </a:r>
          </a:p>
          <a:p>
            <a:pPr fontAlgn="base">
              <a:spcBef>
                <a:spcPct val="0"/>
              </a:spcBef>
              <a:spcAft>
                <a:spcPts val="300"/>
              </a:spcAft>
            </a:pPr>
            <a:r>
              <a:rPr lang="en-AU" sz="1400" dirty="0">
                <a:solidFill>
                  <a:schemeClr val="accent1">
                    <a:lumMod val="50000"/>
                  </a:schemeClr>
                </a:solidFill>
                <a:latin typeface="Calibri" pitchFamily="34" charset="0"/>
              </a:rPr>
              <a:t>V. M. Braun </a:t>
            </a:r>
            <a:r>
              <a:rPr lang="en-AU" sz="1400" i="1" dirty="0">
                <a:solidFill>
                  <a:schemeClr val="accent1">
                    <a:lumMod val="50000"/>
                  </a:schemeClr>
                </a:solidFill>
                <a:latin typeface="Calibri" pitchFamily="34" charset="0"/>
              </a:rPr>
              <a:t>et al</a:t>
            </a:r>
            <a:r>
              <a:rPr lang="en-AU" sz="1400" dirty="0">
                <a:solidFill>
                  <a:schemeClr val="accent1">
                    <a:lumMod val="50000"/>
                  </a:schemeClr>
                </a:solidFill>
                <a:latin typeface="Calibri" pitchFamily="34" charset="0"/>
              </a:rPr>
              <a:t>., </a:t>
            </a:r>
            <a:r>
              <a:rPr lang="en-AU" sz="1400" dirty="0">
                <a:solidFill>
                  <a:schemeClr val="accent1">
                    <a:lumMod val="50000"/>
                  </a:schemeClr>
                </a:solidFill>
                <a:latin typeface="Calibri" pitchFamily="34" charset="0"/>
                <a:hlinkClick r:id="rId4"/>
              </a:rPr>
              <a:t>Phys. Rev. D 89 (2014) 094511</a:t>
            </a:r>
            <a:r>
              <a:rPr lang="en-AU" sz="1400" dirty="0">
                <a:solidFill>
                  <a:schemeClr val="accent1">
                    <a:lumMod val="50000"/>
                  </a:schemeClr>
                </a:solidFill>
                <a:latin typeface="Calibri" pitchFamily="34" charset="0"/>
              </a:rPr>
              <a:t> </a:t>
            </a:r>
            <a:endParaRPr lang="en-AU" sz="1400" dirty="0" smtClean="0">
              <a:solidFill>
                <a:schemeClr val="accent1">
                  <a:lumMod val="50000"/>
                </a:schemeClr>
              </a:solidFill>
              <a:latin typeface="Calibri" pitchFamily="34" charset="0"/>
            </a:endParaRPr>
          </a:p>
          <a:p>
            <a:pPr fontAlgn="base">
              <a:spcBef>
                <a:spcPct val="0"/>
              </a:spcBef>
              <a:spcAft>
                <a:spcPct val="0"/>
              </a:spcAft>
            </a:pPr>
            <a:r>
              <a:rPr lang="en-GB" sz="1400" dirty="0" smtClean="0">
                <a:solidFill>
                  <a:schemeClr val="accent1">
                    <a:lumMod val="50000"/>
                  </a:schemeClr>
                </a:solidFill>
                <a:latin typeface="Calibri" pitchFamily="34" charset="0"/>
              </a:rPr>
              <a:t>Light-cone </a:t>
            </a:r>
            <a:r>
              <a:rPr lang="en-GB" sz="1400" dirty="0">
                <a:solidFill>
                  <a:schemeClr val="accent1">
                    <a:lumMod val="50000"/>
                  </a:schemeClr>
                </a:solidFill>
                <a:latin typeface="Calibri" pitchFamily="34" charset="0"/>
              </a:rPr>
              <a:t>distribution amplitudes of the baryon octet</a:t>
            </a:r>
          </a:p>
          <a:p>
            <a:pPr fontAlgn="base">
              <a:spcBef>
                <a:spcPct val="0"/>
              </a:spcBef>
              <a:spcAft>
                <a:spcPct val="0"/>
              </a:spcAft>
            </a:pPr>
            <a:r>
              <a:rPr lang="en-GB" sz="1400" dirty="0" smtClean="0">
                <a:solidFill>
                  <a:schemeClr val="accent1">
                    <a:lumMod val="50000"/>
                  </a:schemeClr>
                </a:solidFill>
                <a:latin typeface="Calibri" pitchFamily="34" charset="0"/>
              </a:rPr>
              <a:t>G. S. Bali </a:t>
            </a:r>
            <a:r>
              <a:rPr lang="en-GB" sz="1400" i="1" dirty="0" smtClean="0">
                <a:solidFill>
                  <a:schemeClr val="accent1">
                    <a:lumMod val="50000"/>
                  </a:schemeClr>
                </a:solidFill>
                <a:latin typeface="Calibri" pitchFamily="34" charset="0"/>
              </a:rPr>
              <a:t>et </a:t>
            </a:r>
            <a:r>
              <a:rPr lang="en-GB" sz="1400" i="1" dirty="0">
                <a:solidFill>
                  <a:schemeClr val="accent1">
                    <a:lumMod val="50000"/>
                  </a:schemeClr>
                </a:solidFill>
                <a:latin typeface="Calibri" pitchFamily="34" charset="0"/>
              </a:rPr>
              <a:t>al</a:t>
            </a:r>
            <a:r>
              <a:rPr lang="en-GB" sz="1400" dirty="0" smtClean="0">
                <a:solidFill>
                  <a:schemeClr val="accent1">
                    <a:lumMod val="50000"/>
                  </a:schemeClr>
                </a:solidFill>
                <a:latin typeface="Calibri" pitchFamily="34" charset="0"/>
              </a:rPr>
              <a:t>. </a:t>
            </a:r>
            <a:r>
              <a:rPr lang="en-GB" sz="1400" dirty="0" smtClean="0">
                <a:solidFill>
                  <a:schemeClr val="accent1">
                    <a:lumMod val="50000"/>
                  </a:schemeClr>
                </a:solidFill>
                <a:latin typeface="Calibri" pitchFamily="34" charset="0"/>
                <a:hlinkClick r:id="rId5"/>
              </a:rPr>
              <a:t>JHEP </a:t>
            </a:r>
            <a:r>
              <a:rPr lang="en-GB" sz="1400" dirty="0">
                <a:solidFill>
                  <a:schemeClr val="accent1">
                    <a:lumMod val="50000"/>
                  </a:schemeClr>
                </a:solidFill>
                <a:latin typeface="Calibri" pitchFamily="34" charset="0"/>
                <a:hlinkClick r:id="rId5"/>
              </a:rPr>
              <a:t>1602 (2016) 070</a:t>
            </a:r>
            <a:r>
              <a:rPr lang="en-GB" sz="1400" dirty="0">
                <a:solidFill>
                  <a:schemeClr val="accent1">
                    <a:lumMod val="50000"/>
                  </a:schemeClr>
                </a:solidFill>
                <a:latin typeface="Calibri" pitchFamily="34" charset="0"/>
              </a:rPr>
              <a:t> </a:t>
            </a:r>
            <a:endParaRPr kumimoji="0" lang="en-GB" sz="1400" b="0" i="0" u="none" strike="noStrike" cap="none" normalizeH="0" baseline="0" dirty="0" smtClean="0">
              <a:ln>
                <a:noFill/>
              </a:ln>
              <a:solidFill>
                <a:schemeClr val="accent1">
                  <a:lumMod val="50000"/>
                </a:schemeClr>
              </a:solidFill>
              <a:effectLst/>
              <a:latin typeface="Calibri" pitchFamily="34" charset="0"/>
            </a:endParaRPr>
          </a:p>
        </p:txBody>
      </p:sp>
      <p:sp>
        <p:nvSpPr>
          <p:cNvPr id="24" name="Oval 23"/>
          <p:cNvSpPr/>
          <p:nvPr/>
        </p:nvSpPr>
        <p:spPr bwMode="auto">
          <a:xfrm>
            <a:off x="6019800" y="4648200"/>
            <a:ext cx="103322" cy="122236"/>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p:txBody>
      </p:sp>
      <p:sp>
        <p:nvSpPr>
          <p:cNvPr id="27" name="Oval 26"/>
          <p:cNvSpPr/>
          <p:nvPr/>
        </p:nvSpPr>
        <p:spPr bwMode="auto">
          <a:xfrm>
            <a:off x="6324600" y="4754564"/>
            <a:ext cx="103322" cy="122236"/>
          </a:xfrm>
          <a:prstGeom prst="ellipse">
            <a:avLst/>
          </a:prstGeom>
          <a:solidFill>
            <a:srgbClr val="0000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p:txBody>
      </p:sp>
      <p:cxnSp>
        <p:nvCxnSpPr>
          <p:cNvPr id="29" name="Straight Arrow Connector 28"/>
          <p:cNvCxnSpPr/>
          <p:nvPr/>
        </p:nvCxnSpPr>
        <p:spPr bwMode="auto">
          <a:xfrm>
            <a:off x="6086592" y="4714329"/>
            <a:ext cx="289669" cy="149581"/>
          </a:xfrm>
          <a:prstGeom prst="straightConnector1">
            <a:avLst/>
          </a:prstGeom>
          <a:noFill/>
          <a:ln w="38100" cap="flat" cmpd="sng" algn="ctr">
            <a:solidFill>
              <a:srgbClr val="0070C0"/>
            </a:solidFill>
            <a:prstDash val="solid"/>
            <a:round/>
            <a:headEnd type="none" w="med" len="med"/>
            <a:tailEnd type="triangle" w="med" len="med"/>
          </a:ln>
          <a:effectLst/>
        </p:spPr>
      </p:cxnSp>
      <p:sp>
        <p:nvSpPr>
          <p:cNvPr id="14" name="Rectangle 13"/>
          <p:cNvSpPr/>
          <p:nvPr/>
        </p:nvSpPr>
        <p:spPr bwMode="auto">
          <a:xfrm>
            <a:off x="6858000" y="3200400"/>
            <a:ext cx="16002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2">
                    <a:lumMod val="10000"/>
                  </a:schemeClr>
                </a:solidFill>
                <a:effectLst/>
                <a:latin typeface="Calibri" pitchFamily="34" charset="0"/>
              </a:rPr>
              <a:t>(</a:t>
            </a:r>
            <a:r>
              <a:rPr kumimoji="0" lang="en-GB" sz="1800" b="0" i="0" u="none" strike="noStrike" cap="none" normalizeH="0" baseline="0" dirty="0" smtClean="0">
                <a:ln>
                  <a:noFill/>
                </a:ln>
                <a:solidFill>
                  <a:srgbClr val="C00000"/>
                </a:solidFill>
                <a:effectLst/>
                <a:latin typeface="Calibri" pitchFamily="34" charset="0"/>
              </a:rPr>
              <a:t>0.5</a:t>
            </a:r>
            <a:r>
              <a:rPr kumimoji="0" lang="en-GB" sz="1800" b="0" i="0" u="none" strike="noStrike" cap="none" normalizeH="0" baseline="0" dirty="0" smtClean="0">
                <a:ln>
                  <a:noFill/>
                </a:ln>
                <a:solidFill>
                  <a:schemeClr val="bg2">
                    <a:lumMod val="10000"/>
                  </a:schemeClr>
                </a:solidFill>
                <a:effectLst/>
                <a:latin typeface="Calibri" pitchFamily="34" charset="0"/>
              </a:rPr>
              <a:t>,</a:t>
            </a:r>
            <a:r>
              <a:rPr kumimoji="0" lang="en-GB" sz="1800" b="0" i="0" u="none" strike="noStrike" cap="none" normalizeH="0" baseline="0" dirty="0" smtClean="0">
                <a:ln>
                  <a:noFill/>
                </a:ln>
                <a:solidFill>
                  <a:srgbClr val="0000FF"/>
                </a:solidFill>
                <a:effectLst/>
                <a:latin typeface="Calibri" pitchFamily="34" charset="0"/>
              </a:rPr>
              <a:t>0.25</a:t>
            </a:r>
            <a:r>
              <a:rPr kumimoji="0" lang="en-GB" sz="1800" b="0" i="0" u="none" strike="noStrike" cap="none" normalizeH="0" baseline="0" dirty="0" smtClean="0">
                <a:ln>
                  <a:noFill/>
                </a:ln>
                <a:solidFill>
                  <a:schemeClr val="bg2">
                    <a:lumMod val="10000"/>
                  </a:schemeClr>
                </a:solidFill>
                <a:effectLst/>
                <a:latin typeface="Calibri" pitchFamily="34" charset="0"/>
              </a:rPr>
              <a:t>,</a:t>
            </a:r>
            <a:r>
              <a:rPr kumimoji="0" lang="en-GB" sz="1800" b="0" i="0" u="none" strike="noStrike" cap="none" normalizeH="0" baseline="0" dirty="0" smtClean="0">
                <a:ln>
                  <a:noFill/>
                </a:ln>
                <a:solidFill>
                  <a:srgbClr val="008000"/>
                </a:solidFill>
                <a:effectLst/>
                <a:latin typeface="Calibri" pitchFamily="34" charset="0"/>
              </a:rPr>
              <a:t>0.25</a:t>
            </a:r>
            <a:r>
              <a:rPr kumimoji="0" lang="en-GB" sz="1800" b="0" i="0" u="none" strike="noStrike" cap="none" normalizeH="0" baseline="0" dirty="0" smtClean="0">
                <a:ln>
                  <a:noFill/>
                </a:ln>
                <a:solidFill>
                  <a:schemeClr val="bg2">
                    <a:lumMod val="10000"/>
                  </a:schemeClr>
                </a:solidFill>
                <a:effectLst/>
                <a:latin typeface="Calibri" pitchFamily="34" charset="0"/>
              </a:rPr>
              <a:t>)</a:t>
            </a:r>
          </a:p>
        </p:txBody>
      </p:sp>
    </p:spTree>
    <p:extLst>
      <p:ext uri="{BB962C8B-B14F-4D97-AF65-F5344CB8AC3E}">
        <p14:creationId xmlns:p14="http://schemas.microsoft.com/office/powerpoint/2010/main" val="3514337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539944"/>
            <a:ext cx="3505200" cy="2694017"/>
          </a:xfrm>
          <a:prstGeom prst="rect">
            <a:avLst/>
          </a:prstGeom>
        </p:spPr>
      </p:pic>
      <p:sp>
        <p:nvSpPr>
          <p:cNvPr id="2"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pPr algn="r"/>
            <a:r>
              <a:rPr lang="en-GB" sz="3200" i="1" dirty="0" smtClean="0">
                <a:ln/>
                <a:solidFill>
                  <a:schemeClr val="tx2">
                    <a:lumMod val="75000"/>
                  </a:schemeClr>
                </a:solidFill>
              </a:rPr>
              <a:t>PDAs: Nucleon vs. Roper</a:t>
            </a:r>
            <a:endParaRPr lang="en-GB" sz="3200" i="1" dirty="0">
              <a:ln/>
              <a:solidFill>
                <a:schemeClr val="tx2">
                  <a:lumMod val="75000"/>
                </a:schemeClr>
              </a:solidFill>
            </a:endParaRPr>
          </a:p>
        </p:txBody>
      </p:sp>
      <p:sp>
        <p:nvSpPr>
          <p:cNvPr id="3" name="Content Placeholder 2"/>
          <p:cNvSpPr>
            <a:spLocks noGrp="1"/>
          </p:cNvSpPr>
          <p:nvPr>
            <p:ph idx="1"/>
          </p:nvPr>
        </p:nvSpPr>
        <p:spPr>
          <a:xfrm>
            <a:off x="457200" y="884237"/>
            <a:ext cx="8229600" cy="4525963"/>
          </a:xfrm>
        </p:spPr>
        <p:txBody>
          <a:bodyPr/>
          <a:lstStyle/>
          <a:p>
            <a:r>
              <a:rPr lang="en-GB" dirty="0" smtClean="0"/>
              <a:t>Realistic N &amp; R = </a:t>
            </a:r>
            <a:r>
              <a:rPr lang="en-GB" dirty="0"/>
              <a:t>0</a:t>
            </a:r>
            <a:r>
              <a:rPr lang="en-GB" baseline="30000" dirty="0"/>
              <a:t>+ </a:t>
            </a:r>
            <a:r>
              <a:rPr lang="en-GB" dirty="0" smtClean="0"/>
              <a:t>(0.8) </a:t>
            </a:r>
            <a:r>
              <a:rPr lang="en-GB" dirty="0"/>
              <a:t>⊕ 1</a:t>
            </a:r>
            <a:r>
              <a:rPr lang="en-GB" baseline="30000" dirty="0"/>
              <a:t>+</a:t>
            </a:r>
            <a:r>
              <a:rPr lang="en-GB" dirty="0"/>
              <a:t> </a:t>
            </a:r>
            <a:r>
              <a:rPr lang="en-GB" dirty="0" smtClean="0"/>
              <a:t>(0.2) </a:t>
            </a:r>
            <a:r>
              <a:rPr lang="en-GB" dirty="0"/>
              <a:t>⇒ </a:t>
            </a:r>
            <a:r>
              <a:rPr lang="en-GB" dirty="0" smtClean="0"/>
              <a:t>0</a:t>
            </a:r>
            <a:r>
              <a:rPr lang="en-GB" baseline="30000" dirty="0" smtClean="0"/>
              <a:t>+ </a:t>
            </a:r>
            <a:r>
              <a:rPr lang="en-GB" dirty="0" smtClean="0"/>
              <a:t>(62%) ⊕ </a:t>
            </a:r>
            <a:r>
              <a:rPr lang="en-GB" dirty="0"/>
              <a:t>0</a:t>
            </a:r>
            <a:r>
              <a:rPr lang="en-GB" baseline="30000" dirty="0" smtClean="0"/>
              <a:t>+</a:t>
            </a:r>
            <a:r>
              <a:rPr lang="en-GB" dirty="0" smtClean="0"/>
              <a:t> (38%) </a:t>
            </a:r>
          </a:p>
          <a:p>
            <a:r>
              <a:rPr lang="en-GB" dirty="0" smtClean="0"/>
              <a:t>Presence </a:t>
            </a:r>
            <a:r>
              <a:rPr lang="en-GB" dirty="0"/>
              <a:t>of </a:t>
            </a:r>
            <a:r>
              <a:rPr lang="en-GB" dirty="0" err="1"/>
              <a:t>diquark</a:t>
            </a:r>
            <a:r>
              <a:rPr lang="en-GB" dirty="0"/>
              <a:t> correlations has striking consequences</a:t>
            </a:r>
          </a:p>
          <a:p>
            <a:endParaRPr lang="en-GB"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62</a:t>
            </a:fld>
            <a:endParaRPr lang="en-US"/>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657225" y="3587883"/>
            <a:ext cx="3686175" cy="2685782"/>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953908504"/>
              </p:ext>
            </p:extLst>
          </p:nvPr>
        </p:nvGraphicFramePr>
        <p:xfrm>
          <a:off x="762000" y="1784349"/>
          <a:ext cx="7772401" cy="1691640"/>
        </p:xfrm>
        <a:graphic>
          <a:graphicData uri="http://schemas.openxmlformats.org/drawingml/2006/table">
            <a:tbl>
              <a:tblPr firstRow="1" bandRow="1">
                <a:tableStyleId>{5C22544A-7EE6-4342-B048-85BDC9FD1C3A}</a:tableStyleId>
              </a:tblPr>
              <a:tblGrid>
                <a:gridCol w="1110343"/>
                <a:gridCol w="1110343"/>
                <a:gridCol w="1110343"/>
                <a:gridCol w="1110343"/>
                <a:gridCol w="1110343"/>
                <a:gridCol w="1110343"/>
                <a:gridCol w="1110343"/>
              </a:tblGrid>
              <a:tr h="370840">
                <a:tc>
                  <a:txBody>
                    <a:bodyPr/>
                    <a:lstStyle/>
                    <a:p>
                      <a:pPr algn="ctr"/>
                      <a:endParaRPr lang="en-GB" dirty="0"/>
                    </a:p>
                  </a:txBody>
                  <a:tcPr/>
                </a:tc>
                <a:tc>
                  <a:txBody>
                    <a:bodyPr/>
                    <a:lstStyle/>
                    <a:p>
                      <a:pPr algn="ctr"/>
                      <a:r>
                        <a:rPr lang="en-GB" sz="1600" dirty="0" smtClean="0"/>
                        <a:t>Conformal</a:t>
                      </a:r>
                      <a:r>
                        <a:rPr lang="en-GB" sz="1600" baseline="0" dirty="0" smtClean="0"/>
                        <a:t> </a:t>
                      </a:r>
                      <a:r>
                        <a:rPr lang="en-GB" sz="1200" baseline="0" dirty="0" smtClean="0"/>
                        <a:t>(uncorrelated)</a:t>
                      </a:r>
                      <a:endParaRPr lang="en-GB" sz="1200" dirty="0"/>
                    </a:p>
                  </a:txBody>
                  <a:tcPr/>
                </a:tc>
                <a:tc>
                  <a:txBody>
                    <a:bodyPr/>
                    <a:lstStyle/>
                    <a:p>
                      <a:pPr algn="ctr"/>
                      <a:r>
                        <a:rPr lang="en-GB" sz="1600" dirty="0" smtClean="0"/>
                        <a:t>Nucleon</a:t>
                      </a:r>
                      <a:r>
                        <a:rPr lang="en-GB" sz="1600" baseline="0" dirty="0" smtClean="0"/>
                        <a:t> </a:t>
                      </a:r>
                      <a:r>
                        <a:rPr lang="en-GB" sz="1400" baseline="0" dirty="0" smtClean="0"/>
                        <a:t>(</a:t>
                      </a:r>
                      <a:r>
                        <a:rPr lang="en-GB" sz="1400" baseline="0" dirty="0" err="1" smtClean="0"/>
                        <a:t>qq</a:t>
                      </a:r>
                      <a:r>
                        <a:rPr lang="en-GB" sz="1400" baseline="0" dirty="0" smtClean="0"/>
                        <a:t> 0</a:t>
                      </a:r>
                      <a:r>
                        <a:rPr lang="en-GB" sz="1400" baseline="30000" dirty="0" smtClean="0"/>
                        <a:t>+</a:t>
                      </a:r>
                      <a:r>
                        <a:rPr lang="en-GB" sz="1400" baseline="0" dirty="0" smtClean="0"/>
                        <a:t> only)</a:t>
                      </a:r>
                      <a:endParaRPr lang="en-GB" sz="1400" dirty="0"/>
                    </a:p>
                  </a:txBody>
                  <a:tcPr/>
                </a:tc>
                <a:tc>
                  <a:txBody>
                    <a:bodyPr/>
                    <a:lstStyle/>
                    <a:p>
                      <a:pPr algn="ctr"/>
                      <a:r>
                        <a:rPr lang="en-GB" sz="1600" dirty="0" smtClean="0"/>
                        <a:t>Nucleon</a:t>
                      </a:r>
                      <a:endParaRPr lang="en-GB" sz="1600" dirty="0"/>
                    </a:p>
                  </a:txBody>
                  <a:tcPr/>
                </a:tc>
                <a:tc>
                  <a:txBody>
                    <a:bodyPr/>
                    <a:lstStyle/>
                    <a:p>
                      <a:pPr algn="ctr"/>
                      <a:r>
                        <a:rPr lang="en-GB" sz="1600" dirty="0" smtClean="0"/>
                        <a:t>Roper</a:t>
                      </a:r>
                    </a:p>
                    <a:p>
                      <a:pPr algn="ctr"/>
                      <a:r>
                        <a:rPr lang="en-GB" sz="1400" dirty="0" smtClean="0"/>
                        <a:t>(</a:t>
                      </a:r>
                      <a:r>
                        <a:rPr lang="en-GB" sz="1400" dirty="0" err="1" smtClean="0"/>
                        <a:t>qq</a:t>
                      </a:r>
                      <a:r>
                        <a:rPr lang="en-GB" sz="1400" dirty="0" smtClean="0"/>
                        <a:t> 0</a:t>
                      </a:r>
                      <a:r>
                        <a:rPr lang="en-GB" sz="1400" baseline="30000" dirty="0" smtClean="0"/>
                        <a:t>+</a:t>
                      </a:r>
                      <a:r>
                        <a:rPr lang="en-GB" sz="1400" dirty="0" smtClean="0"/>
                        <a:t> only)</a:t>
                      </a:r>
                      <a:endParaRPr lang="en-GB" sz="1400" dirty="0"/>
                    </a:p>
                  </a:txBody>
                  <a:tcPr/>
                </a:tc>
                <a:tc>
                  <a:txBody>
                    <a:bodyPr/>
                    <a:lstStyle/>
                    <a:p>
                      <a:pPr algn="ctr"/>
                      <a:r>
                        <a:rPr lang="en-GB" sz="1600" dirty="0" smtClean="0"/>
                        <a:t>Roper</a:t>
                      </a:r>
                      <a:endParaRPr lang="en-GB" sz="1600" dirty="0"/>
                    </a:p>
                  </a:txBody>
                  <a:tcPr/>
                </a:tc>
                <a:tc>
                  <a:txBody>
                    <a:bodyPr/>
                    <a:lstStyle/>
                    <a:p>
                      <a:pPr algn="ctr"/>
                      <a:r>
                        <a:rPr lang="en-GB" sz="1600" dirty="0" smtClean="0"/>
                        <a:t>R-N</a:t>
                      </a:r>
                    </a:p>
                    <a:p>
                      <a:pPr algn="ctr"/>
                      <a:r>
                        <a:rPr lang="en-GB" sz="1600" dirty="0" smtClean="0"/>
                        <a:t>difference</a:t>
                      </a:r>
                      <a:endParaRPr lang="en-GB" sz="1600" dirty="0"/>
                    </a:p>
                  </a:txBody>
                  <a:tcPr/>
                </a:tc>
              </a:tr>
              <a:tr h="370840">
                <a:tc>
                  <a:txBody>
                    <a:bodyPr/>
                    <a:lstStyle/>
                    <a:p>
                      <a:pPr algn="ctr"/>
                      <a:r>
                        <a:rPr lang="en-GB" sz="1800" kern="1200" dirty="0" smtClean="0">
                          <a:solidFill>
                            <a:schemeClr val="tx2">
                              <a:lumMod val="50000"/>
                            </a:schemeClr>
                          </a:solidFill>
                          <a:effectLst/>
                          <a:latin typeface="+mn-lt"/>
                          <a:ea typeface="+mn-ea"/>
                          <a:cs typeface="+mn-cs"/>
                        </a:rPr>
                        <a:t>〈 x</a:t>
                      </a:r>
                      <a:r>
                        <a:rPr lang="en-GB" sz="1800" kern="1200" baseline="-25000" dirty="0" smtClean="0">
                          <a:solidFill>
                            <a:schemeClr val="tx2">
                              <a:lumMod val="50000"/>
                            </a:schemeClr>
                          </a:solidFill>
                          <a:effectLst/>
                          <a:latin typeface="+mn-lt"/>
                          <a:ea typeface="+mn-ea"/>
                          <a:cs typeface="+mn-cs"/>
                        </a:rPr>
                        <a:t>1</a:t>
                      </a:r>
                      <a:r>
                        <a:rPr lang="en-GB" sz="1800" kern="1200" dirty="0" smtClean="0">
                          <a:solidFill>
                            <a:schemeClr val="tx2">
                              <a:lumMod val="50000"/>
                            </a:schemeClr>
                          </a:solidFill>
                          <a:effectLst/>
                          <a:latin typeface="+mn-lt"/>
                          <a:ea typeface="+mn-ea"/>
                          <a:cs typeface="+mn-cs"/>
                        </a:rPr>
                        <a:t> 〉</a:t>
                      </a:r>
                      <a:endParaRPr lang="en-GB" dirty="0">
                        <a:solidFill>
                          <a:schemeClr val="tx2">
                            <a:lumMod val="50000"/>
                          </a:schemeClr>
                        </a:solidFill>
                      </a:endParaRPr>
                    </a:p>
                  </a:txBody>
                  <a:tcPr/>
                </a:tc>
                <a:tc>
                  <a:txBody>
                    <a:bodyPr/>
                    <a:lstStyle/>
                    <a:p>
                      <a:pPr algn="ctr"/>
                      <a:r>
                        <a:rPr lang="en-GB" dirty="0" smtClean="0">
                          <a:solidFill>
                            <a:schemeClr val="tx2">
                              <a:lumMod val="50000"/>
                            </a:schemeClr>
                          </a:solidFill>
                        </a:rPr>
                        <a:t>0.33</a:t>
                      </a:r>
                      <a:endParaRPr lang="en-GB" dirty="0">
                        <a:solidFill>
                          <a:schemeClr val="tx2">
                            <a:lumMod val="50000"/>
                          </a:schemeClr>
                        </a:solidFill>
                      </a:endParaRPr>
                    </a:p>
                  </a:txBody>
                  <a:tcPr/>
                </a:tc>
                <a:tc>
                  <a:txBody>
                    <a:bodyPr/>
                    <a:lstStyle/>
                    <a:p>
                      <a:pPr algn="ctr"/>
                      <a:r>
                        <a:rPr lang="en-GB" dirty="0" smtClean="0">
                          <a:solidFill>
                            <a:schemeClr val="tx2">
                              <a:lumMod val="50000"/>
                            </a:schemeClr>
                          </a:solidFill>
                        </a:rPr>
                        <a:t>0.44</a:t>
                      </a:r>
                      <a:endParaRPr lang="en-GB" dirty="0">
                        <a:solidFill>
                          <a:schemeClr val="tx2">
                            <a:lumMod val="50000"/>
                          </a:schemeClr>
                        </a:solidFill>
                      </a:endParaRPr>
                    </a:p>
                  </a:txBody>
                  <a:tcPr/>
                </a:tc>
                <a:tc>
                  <a:txBody>
                    <a:bodyPr/>
                    <a:lstStyle/>
                    <a:p>
                      <a:pPr algn="ctr"/>
                      <a:r>
                        <a:rPr lang="en-GB" dirty="0" smtClean="0">
                          <a:solidFill>
                            <a:schemeClr val="tx2">
                              <a:lumMod val="50000"/>
                            </a:schemeClr>
                          </a:solidFill>
                        </a:rPr>
                        <a:t>0.39</a:t>
                      </a:r>
                      <a:endParaRPr lang="en-GB" dirty="0">
                        <a:solidFill>
                          <a:schemeClr val="tx2">
                            <a:lumMod val="50000"/>
                          </a:schemeClr>
                        </a:solidFill>
                      </a:endParaRPr>
                    </a:p>
                  </a:txBody>
                  <a:tcPr/>
                </a:tc>
                <a:tc>
                  <a:txBody>
                    <a:bodyPr/>
                    <a:lstStyle/>
                    <a:p>
                      <a:pPr algn="ctr"/>
                      <a:r>
                        <a:rPr lang="en-GB" dirty="0" smtClean="0">
                          <a:solidFill>
                            <a:schemeClr val="tx2">
                              <a:lumMod val="50000"/>
                            </a:schemeClr>
                          </a:solidFill>
                        </a:rPr>
                        <a:t>-0.30</a:t>
                      </a:r>
                      <a:endParaRPr lang="en-GB" dirty="0">
                        <a:solidFill>
                          <a:schemeClr val="tx2">
                            <a:lumMod val="50000"/>
                          </a:schemeClr>
                        </a:solidFill>
                      </a:endParaRPr>
                    </a:p>
                  </a:txBody>
                  <a:tcPr/>
                </a:tc>
                <a:tc>
                  <a:txBody>
                    <a:bodyPr/>
                    <a:lstStyle/>
                    <a:p>
                      <a:pPr algn="ctr"/>
                      <a:r>
                        <a:rPr lang="en-GB" dirty="0" smtClean="0">
                          <a:solidFill>
                            <a:schemeClr val="tx2">
                              <a:lumMod val="50000"/>
                            </a:schemeClr>
                          </a:solidFill>
                        </a:rPr>
                        <a:t>0.12</a:t>
                      </a:r>
                      <a:endParaRPr lang="en-GB" dirty="0">
                        <a:solidFill>
                          <a:schemeClr val="tx2">
                            <a:lumMod val="50000"/>
                          </a:schemeClr>
                        </a:solidFill>
                      </a:endParaRPr>
                    </a:p>
                  </a:txBody>
                  <a:tcPr/>
                </a:tc>
                <a:tc>
                  <a:txBody>
                    <a:bodyPr/>
                    <a:lstStyle/>
                    <a:p>
                      <a:pPr algn="ctr"/>
                      <a:r>
                        <a:rPr lang="en-GB" dirty="0" smtClean="0">
                          <a:solidFill>
                            <a:schemeClr val="tx2">
                              <a:lumMod val="50000"/>
                            </a:schemeClr>
                          </a:solidFill>
                        </a:rPr>
                        <a:t> </a:t>
                      </a:r>
                      <a:r>
                        <a:rPr lang="en-GB" sz="1800" kern="1200" dirty="0" smtClean="0">
                          <a:solidFill>
                            <a:schemeClr val="dk1"/>
                          </a:solidFill>
                          <a:effectLst/>
                          <a:latin typeface="+mn-lt"/>
                          <a:ea typeface="+mn-ea"/>
                          <a:cs typeface="+mn-cs"/>
                        </a:rPr>
                        <a:t>-69</a:t>
                      </a:r>
                      <a:r>
                        <a:rPr lang="en-GB" dirty="0" smtClean="0">
                          <a:solidFill>
                            <a:schemeClr val="tx2">
                              <a:lumMod val="50000"/>
                            </a:schemeClr>
                          </a:solidFill>
                        </a:rPr>
                        <a:t>%</a:t>
                      </a:r>
                      <a:endParaRPr lang="en-GB" dirty="0">
                        <a:solidFill>
                          <a:schemeClr val="tx2">
                            <a:lumMod val="50000"/>
                          </a:schemeClr>
                        </a:solidFill>
                      </a:endParaRPr>
                    </a:p>
                  </a:txBody>
                  <a:tcPr/>
                </a:tc>
              </a:tr>
              <a:tr h="370840">
                <a:tc>
                  <a:txBody>
                    <a:bodyPr/>
                    <a:lstStyle/>
                    <a:p>
                      <a:pPr algn="ctr"/>
                      <a:r>
                        <a:rPr lang="en-GB" sz="1800" kern="1200" dirty="0" smtClean="0">
                          <a:solidFill>
                            <a:schemeClr val="tx2">
                              <a:lumMod val="50000"/>
                            </a:schemeClr>
                          </a:solidFill>
                          <a:effectLst/>
                          <a:latin typeface="+mn-lt"/>
                          <a:ea typeface="+mn-ea"/>
                          <a:cs typeface="+mn-cs"/>
                        </a:rPr>
                        <a:t>〈 x</a:t>
                      </a:r>
                      <a:r>
                        <a:rPr lang="en-GB" sz="1800" kern="1200" baseline="-25000" dirty="0" smtClean="0">
                          <a:solidFill>
                            <a:schemeClr val="tx2">
                              <a:lumMod val="50000"/>
                            </a:schemeClr>
                          </a:solidFill>
                          <a:effectLst/>
                          <a:latin typeface="+mn-lt"/>
                          <a:ea typeface="+mn-ea"/>
                          <a:cs typeface="+mn-cs"/>
                        </a:rPr>
                        <a:t>2</a:t>
                      </a:r>
                      <a:r>
                        <a:rPr lang="en-GB" sz="1800" kern="1200" dirty="0" smtClean="0">
                          <a:solidFill>
                            <a:schemeClr val="tx2">
                              <a:lumMod val="50000"/>
                            </a:schemeClr>
                          </a:solidFill>
                          <a:effectLst/>
                          <a:latin typeface="+mn-lt"/>
                          <a:ea typeface="+mn-ea"/>
                          <a:cs typeface="+mn-cs"/>
                        </a:rPr>
                        <a:t> 〉</a:t>
                      </a:r>
                      <a:endParaRPr lang="en-GB" dirty="0">
                        <a:solidFill>
                          <a:schemeClr val="tx2">
                            <a:lumMod val="50000"/>
                          </a:schemeClr>
                        </a:solidFill>
                      </a:endParaRPr>
                    </a:p>
                  </a:txBody>
                  <a:tcPr/>
                </a:tc>
                <a:tc>
                  <a:txBody>
                    <a:bodyPr/>
                    <a:lstStyle/>
                    <a:p>
                      <a:pPr algn="ctr"/>
                      <a:r>
                        <a:rPr lang="en-GB" dirty="0" smtClean="0">
                          <a:solidFill>
                            <a:schemeClr val="tx2">
                              <a:lumMod val="50000"/>
                            </a:schemeClr>
                          </a:solidFill>
                        </a:rPr>
                        <a:t>0.33</a:t>
                      </a:r>
                      <a:endParaRPr lang="en-GB" dirty="0">
                        <a:solidFill>
                          <a:schemeClr val="tx2">
                            <a:lumMod val="50000"/>
                          </a:schemeClr>
                        </a:solidFill>
                      </a:endParaRPr>
                    </a:p>
                  </a:txBody>
                  <a:tcPr/>
                </a:tc>
                <a:tc>
                  <a:txBody>
                    <a:bodyPr/>
                    <a:lstStyle/>
                    <a:p>
                      <a:pPr algn="ctr"/>
                      <a:r>
                        <a:rPr lang="en-GB" dirty="0" smtClean="0">
                          <a:solidFill>
                            <a:schemeClr val="tx2">
                              <a:lumMod val="50000"/>
                            </a:schemeClr>
                          </a:solidFill>
                        </a:rPr>
                        <a:t>0.28</a:t>
                      </a:r>
                      <a:endParaRPr lang="en-GB" dirty="0">
                        <a:solidFill>
                          <a:schemeClr val="tx2">
                            <a:lumMod val="50000"/>
                          </a:schemeClr>
                        </a:solidFill>
                      </a:endParaRPr>
                    </a:p>
                  </a:txBody>
                  <a:tcPr/>
                </a:tc>
                <a:tc>
                  <a:txBody>
                    <a:bodyPr/>
                    <a:lstStyle/>
                    <a:p>
                      <a:pPr algn="ctr"/>
                      <a:r>
                        <a:rPr lang="en-GB" dirty="0" smtClean="0">
                          <a:solidFill>
                            <a:schemeClr val="tx2">
                              <a:lumMod val="50000"/>
                            </a:schemeClr>
                          </a:solidFill>
                        </a:rPr>
                        <a:t>0.29</a:t>
                      </a:r>
                      <a:endParaRPr lang="en-GB" dirty="0">
                        <a:solidFill>
                          <a:schemeClr val="tx2">
                            <a:lumMod val="50000"/>
                          </a:schemeClr>
                        </a:solidFill>
                      </a:endParaRPr>
                    </a:p>
                  </a:txBody>
                  <a:tcPr/>
                </a:tc>
                <a:tc>
                  <a:txBody>
                    <a:bodyPr/>
                    <a:lstStyle/>
                    <a:p>
                      <a:pPr algn="ctr"/>
                      <a:r>
                        <a:rPr lang="en-GB" dirty="0" smtClean="0">
                          <a:solidFill>
                            <a:schemeClr val="tx2">
                              <a:lumMod val="50000"/>
                            </a:schemeClr>
                          </a:solidFill>
                        </a:rPr>
                        <a:t> 0.65</a:t>
                      </a:r>
                      <a:endParaRPr lang="en-GB" dirty="0">
                        <a:solidFill>
                          <a:schemeClr val="tx2">
                            <a:lumMod val="50000"/>
                          </a:schemeClr>
                        </a:solidFill>
                      </a:endParaRPr>
                    </a:p>
                  </a:txBody>
                  <a:tcPr/>
                </a:tc>
                <a:tc>
                  <a:txBody>
                    <a:bodyPr/>
                    <a:lstStyle/>
                    <a:p>
                      <a:pPr algn="ctr"/>
                      <a:r>
                        <a:rPr lang="en-GB" dirty="0" smtClean="0">
                          <a:solidFill>
                            <a:schemeClr val="tx2">
                              <a:lumMod val="50000"/>
                            </a:schemeClr>
                          </a:solidFill>
                        </a:rPr>
                        <a:t>0.40</a:t>
                      </a:r>
                      <a:endParaRPr lang="en-GB" dirty="0">
                        <a:solidFill>
                          <a:schemeClr val="tx2">
                            <a:lumMod val="50000"/>
                          </a:schemeClr>
                        </a:solidFill>
                      </a:endParaRPr>
                    </a:p>
                  </a:txBody>
                  <a:tcPr/>
                </a:tc>
                <a:tc>
                  <a:txBody>
                    <a:bodyPr/>
                    <a:lstStyle/>
                    <a:p>
                      <a:pPr algn="ctr"/>
                      <a:r>
                        <a:rPr lang="en-GB" dirty="0" smtClean="0">
                          <a:solidFill>
                            <a:schemeClr val="tx2">
                              <a:lumMod val="50000"/>
                            </a:schemeClr>
                          </a:solidFill>
                        </a:rPr>
                        <a:t>+34%</a:t>
                      </a:r>
                      <a:endParaRPr lang="en-GB" dirty="0">
                        <a:solidFill>
                          <a:schemeClr val="tx2">
                            <a:lumMod val="50000"/>
                          </a:schemeClr>
                        </a:solidFill>
                      </a:endParaRPr>
                    </a:p>
                  </a:txBody>
                  <a:tcPr/>
                </a:tc>
              </a:tr>
              <a:tr h="370840">
                <a:tc>
                  <a:txBody>
                    <a:bodyPr/>
                    <a:lstStyle/>
                    <a:p>
                      <a:pPr algn="ctr"/>
                      <a:r>
                        <a:rPr lang="en-GB" sz="1800" kern="1200" dirty="0" smtClean="0">
                          <a:solidFill>
                            <a:schemeClr val="tx2">
                              <a:lumMod val="50000"/>
                            </a:schemeClr>
                          </a:solidFill>
                          <a:effectLst/>
                          <a:latin typeface="+mn-lt"/>
                          <a:ea typeface="+mn-ea"/>
                          <a:cs typeface="+mn-cs"/>
                        </a:rPr>
                        <a:t>〈 x</a:t>
                      </a:r>
                      <a:r>
                        <a:rPr lang="en-GB" sz="1800" kern="1200" baseline="-25000" dirty="0" smtClean="0">
                          <a:solidFill>
                            <a:schemeClr val="tx2">
                              <a:lumMod val="50000"/>
                            </a:schemeClr>
                          </a:solidFill>
                          <a:effectLst/>
                          <a:latin typeface="+mn-lt"/>
                          <a:ea typeface="+mn-ea"/>
                          <a:cs typeface="+mn-cs"/>
                        </a:rPr>
                        <a:t>3</a:t>
                      </a:r>
                      <a:r>
                        <a:rPr lang="en-GB" sz="1800" kern="1200" dirty="0" smtClean="0">
                          <a:solidFill>
                            <a:schemeClr val="tx2">
                              <a:lumMod val="50000"/>
                            </a:schemeClr>
                          </a:solidFill>
                          <a:effectLst/>
                          <a:latin typeface="+mn-lt"/>
                          <a:ea typeface="+mn-ea"/>
                          <a:cs typeface="+mn-cs"/>
                        </a:rPr>
                        <a:t> 〉</a:t>
                      </a:r>
                      <a:endParaRPr lang="en-GB" dirty="0">
                        <a:solidFill>
                          <a:schemeClr val="tx2">
                            <a:lumMod val="50000"/>
                          </a:schemeClr>
                        </a:solidFill>
                      </a:endParaRPr>
                    </a:p>
                  </a:txBody>
                  <a:tcPr/>
                </a:tc>
                <a:tc>
                  <a:txBody>
                    <a:bodyPr/>
                    <a:lstStyle/>
                    <a:p>
                      <a:pPr algn="ctr"/>
                      <a:r>
                        <a:rPr lang="en-GB" dirty="0" smtClean="0">
                          <a:solidFill>
                            <a:schemeClr val="tx2">
                              <a:lumMod val="50000"/>
                            </a:schemeClr>
                          </a:solidFill>
                        </a:rPr>
                        <a:t>0.33</a:t>
                      </a:r>
                      <a:endParaRPr lang="en-GB" dirty="0">
                        <a:solidFill>
                          <a:schemeClr val="tx2">
                            <a:lumMod val="50000"/>
                          </a:schemeClr>
                        </a:solidFill>
                      </a:endParaRPr>
                    </a:p>
                  </a:txBody>
                  <a:tcPr/>
                </a:tc>
                <a:tc>
                  <a:txBody>
                    <a:bodyPr/>
                    <a:lstStyle/>
                    <a:p>
                      <a:pPr algn="ctr"/>
                      <a:r>
                        <a:rPr lang="en-GB" dirty="0" smtClean="0">
                          <a:solidFill>
                            <a:schemeClr val="tx2">
                              <a:lumMod val="50000"/>
                            </a:schemeClr>
                          </a:solidFill>
                        </a:rPr>
                        <a:t>0.28</a:t>
                      </a:r>
                      <a:endParaRPr lang="en-GB" dirty="0">
                        <a:solidFill>
                          <a:schemeClr val="tx2">
                            <a:lumMod val="50000"/>
                          </a:schemeClr>
                        </a:solidFill>
                      </a:endParaRPr>
                    </a:p>
                  </a:txBody>
                  <a:tcPr/>
                </a:tc>
                <a:tc>
                  <a:txBody>
                    <a:bodyPr/>
                    <a:lstStyle/>
                    <a:p>
                      <a:pPr algn="ctr"/>
                      <a:r>
                        <a:rPr lang="en-GB" dirty="0" smtClean="0">
                          <a:solidFill>
                            <a:schemeClr val="tx2">
                              <a:lumMod val="50000"/>
                            </a:schemeClr>
                          </a:solidFill>
                        </a:rPr>
                        <a:t>0.32</a:t>
                      </a:r>
                      <a:endParaRPr lang="en-GB" dirty="0">
                        <a:solidFill>
                          <a:schemeClr val="tx2">
                            <a:lumMod val="50000"/>
                          </a:schemeClr>
                        </a:solidFill>
                      </a:endParaRPr>
                    </a:p>
                  </a:txBody>
                  <a:tcPr/>
                </a:tc>
                <a:tc>
                  <a:txBody>
                    <a:bodyPr/>
                    <a:lstStyle/>
                    <a:p>
                      <a:pPr algn="ctr"/>
                      <a:r>
                        <a:rPr lang="en-GB" dirty="0" smtClean="0">
                          <a:solidFill>
                            <a:schemeClr val="tx2">
                              <a:lumMod val="50000"/>
                            </a:schemeClr>
                          </a:solidFill>
                        </a:rPr>
                        <a:t> 0.65</a:t>
                      </a:r>
                      <a:endParaRPr lang="en-GB" dirty="0">
                        <a:solidFill>
                          <a:schemeClr val="tx2">
                            <a:lumMod val="50000"/>
                          </a:schemeClr>
                        </a:solidFill>
                      </a:endParaRPr>
                    </a:p>
                  </a:txBody>
                  <a:tcPr/>
                </a:tc>
                <a:tc>
                  <a:txBody>
                    <a:bodyPr/>
                    <a:lstStyle/>
                    <a:p>
                      <a:pPr algn="ctr"/>
                      <a:r>
                        <a:rPr lang="en-GB" dirty="0" smtClean="0">
                          <a:solidFill>
                            <a:schemeClr val="tx2">
                              <a:lumMod val="50000"/>
                            </a:schemeClr>
                          </a:solidFill>
                        </a:rPr>
                        <a:t>0.48</a:t>
                      </a:r>
                      <a:endParaRPr lang="en-GB" dirty="0">
                        <a:solidFill>
                          <a:schemeClr val="tx2">
                            <a:lumMod val="50000"/>
                          </a:schemeClr>
                        </a:solidFill>
                      </a:endParaRPr>
                    </a:p>
                  </a:txBody>
                  <a:tcPr/>
                </a:tc>
                <a:tc>
                  <a:txBody>
                    <a:bodyPr/>
                    <a:lstStyle/>
                    <a:p>
                      <a:pPr algn="ctr"/>
                      <a:r>
                        <a:rPr lang="en-GB" dirty="0" smtClean="0">
                          <a:solidFill>
                            <a:schemeClr val="tx2">
                              <a:lumMod val="50000"/>
                            </a:schemeClr>
                          </a:solidFill>
                        </a:rPr>
                        <a:t>+50%</a:t>
                      </a:r>
                      <a:endParaRPr lang="en-GB" dirty="0">
                        <a:solidFill>
                          <a:schemeClr val="tx2">
                            <a:lumMod val="50000"/>
                          </a:schemeClr>
                        </a:solidFill>
                      </a:endParaRPr>
                    </a:p>
                  </a:txBody>
                  <a:tcPr/>
                </a:tc>
              </a:tr>
            </a:tbl>
          </a:graphicData>
        </a:graphic>
      </p:graphicFrame>
      <p:cxnSp>
        <p:nvCxnSpPr>
          <p:cNvPr id="12" name="Straight Connector 11"/>
          <p:cNvCxnSpPr/>
          <p:nvPr/>
        </p:nvCxnSpPr>
        <p:spPr bwMode="auto">
          <a:xfrm flipV="1">
            <a:off x="6477000" y="990600"/>
            <a:ext cx="228600" cy="228600"/>
          </a:xfrm>
          <a:prstGeom prst="line">
            <a:avLst/>
          </a:prstGeom>
          <a:noFill/>
          <a:ln w="28575" cap="flat" cmpd="sng" algn="ctr">
            <a:solidFill>
              <a:srgbClr val="FF0000"/>
            </a:solidFill>
            <a:prstDash val="solid"/>
            <a:round/>
            <a:headEnd type="none" w="med" len="med"/>
            <a:tailEnd type="none" w="med" len="med"/>
          </a:ln>
          <a:effectLst/>
        </p:spPr>
      </p:cxnSp>
      <p:sp>
        <p:nvSpPr>
          <p:cNvPr id="11" name="Rectangle 10"/>
          <p:cNvSpPr/>
          <p:nvPr/>
        </p:nvSpPr>
        <p:spPr bwMode="auto">
          <a:xfrm>
            <a:off x="588963" y="6240469"/>
            <a:ext cx="3830637" cy="998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p:txBody>
      </p:sp>
      <p:cxnSp>
        <p:nvCxnSpPr>
          <p:cNvPr id="13" name="Straight Connector 12"/>
          <p:cNvCxnSpPr/>
          <p:nvPr/>
        </p:nvCxnSpPr>
        <p:spPr bwMode="auto">
          <a:xfrm flipH="1">
            <a:off x="6248400" y="4724400"/>
            <a:ext cx="914400" cy="1615935"/>
          </a:xfrm>
          <a:prstGeom prst="line">
            <a:avLst/>
          </a:prstGeom>
          <a:noFill/>
          <a:ln w="19050" cap="flat" cmpd="sng" algn="ctr">
            <a:solidFill>
              <a:srgbClr val="002060"/>
            </a:solidFill>
            <a:prstDash val="dash"/>
            <a:round/>
            <a:headEnd type="none" w="med" len="med"/>
            <a:tailEnd type="none" w="med" len="med"/>
          </a:ln>
          <a:effectLst/>
        </p:spPr>
      </p:cxnSp>
      <p:sp>
        <p:nvSpPr>
          <p:cNvPr id="15" name="TextBox 14"/>
          <p:cNvSpPr txBox="1"/>
          <p:nvPr/>
        </p:nvSpPr>
        <p:spPr>
          <a:xfrm>
            <a:off x="4592122" y="6183868"/>
            <a:ext cx="2646878" cy="369332"/>
          </a:xfrm>
          <a:prstGeom prst="rect">
            <a:avLst/>
          </a:prstGeom>
          <a:noFill/>
        </p:spPr>
        <p:txBody>
          <a:bodyPr wrap="none" rtlCol="0">
            <a:spAutoFit/>
          </a:bodyPr>
          <a:lstStyle/>
          <a:p>
            <a:r>
              <a:rPr lang="en-GB" dirty="0" smtClean="0">
                <a:solidFill>
                  <a:srgbClr val="C00000"/>
                </a:solidFill>
                <a:latin typeface="Monotype Corsiva" panose="03010101010201010101" pitchFamily="66" charset="0"/>
              </a:rPr>
              <a:t>Roper PDA has a line of zeros</a:t>
            </a:r>
            <a:endParaRPr lang="en-GB" dirty="0">
              <a:solidFill>
                <a:srgbClr val="C00000"/>
              </a:solidFill>
              <a:latin typeface="Monotype Corsiva" panose="03010101010201010101" pitchFamily="66" charset="0"/>
            </a:endParaRPr>
          </a:p>
        </p:txBody>
      </p:sp>
      <p:sp>
        <p:nvSpPr>
          <p:cNvPr id="16" name="TextBox 15"/>
          <p:cNvSpPr txBox="1"/>
          <p:nvPr/>
        </p:nvSpPr>
        <p:spPr>
          <a:xfrm>
            <a:off x="354715" y="3587883"/>
            <a:ext cx="864339" cy="369332"/>
          </a:xfrm>
          <a:prstGeom prst="rect">
            <a:avLst/>
          </a:prstGeom>
          <a:noFill/>
        </p:spPr>
        <p:txBody>
          <a:bodyPr wrap="none" rtlCol="0">
            <a:spAutoFit/>
          </a:bodyPr>
          <a:lstStyle/>
          <a:p>
            <a:r>
              <a:rPr lang="en-GB" dirty="0" smtClean="0">
                <a:solidFill>
                  <a:srgbClr val="008000"/>
                </a:solidFill>
                <a:latin typeface="Monotype Corsiva" panose="03010101010201010101" pitchFamily="66" charset="0"/>
              </a:rPr>
              <a:t>Nucleon</a:t>
            </a:r>
            <a:endParaRPr lang="en-GB" dirty="0">
              <a:solidFill>
                <a:srgbClr val="008000"/>
              </a:solidFill>
              <a:latin typeface="Monotype Corsiva" panose="03010101010201010101" pitchFamily="66" charset="0"/>
            </a:endParaRPr>
          </a:p>
        </p:txBody>
      </p:sp>
      <p:sp>
        <p:nvSpPr>
          <p:cNvPr id="17" name="TextBox 16"/>
          <p:cNvSpPr txBox="1"/>
          <p:nvPr/>
        </p:nvSpPr>
        <p:spPr>
          <a:xfrm>
            <a:off x="4876800" y="3587883"/>
            <a:ext cx="663964" cy="369332"/>
          </a:xfrm>
          <a:prstGeom prst="rect">
            <a:avLst/>
          </a:prstGeom>
          <a:noFill/>
        </p:spPr>
        <p:txBody>
          <a:bodyPr wrap="none" rtlCol="0">
            <a:spAutoFit/>
          </a:bodyPr>
          <a:lstStyle/>
          <a:p>
            <a:r>
              <a:rPr lang="en-GB" dirty="0" smtClean="0">
                <a:solidFill>
                  <a:srgbClr val="008000"/>
                </a:solidFill>
                <a:latin typeface="Monotype Corsiva" panose="03010101010201010101" pitchFamily="66" charset="0"/>
              </a:rPr>
              <a:t>Roper</a:t>
            </a:r>
            <a:endParaRPr lang="en-GB" dirty="0">
              <a:solidFill>
                <a:srgbClr val="008000"/>
              </a:solidFill>
              <a:latin typeface="Monotype Corsiva" panose="03010101010201010101" pitchFamily="66" charset="0"/>
            </a:endParaRPr>
          </a:p>
        </p:txBody>
      </p:sp>
    </p:spTree>
    <p:extLst>
      <p:ext uri="{BB962C8B-B14F-4D97-AF65-F5344CB8AC3E}">
        <p14:creationId xmlns:p14="http://schemas.microsoft.com/office/powerpoint/2010/main" val="3975773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CT.gif"/>
          <p:cNvPicPr>
            <a:picLocks noChangeAspect="1"/>
          </p:cNvPicPr>
          <p:nvPr/>
        </p:nvPicPr>
        <p:blipFill>
          <a:blip r:embed="rId2" cstate="print"/>
          <a:stretch>
            <a:fillRect/>
          </a:stretch>
        </p:blipFill>
        <p:spPr>
          <a:xfrm>
            <a:off x="1608993" y="498984"/>
            <a:ext cx="5934807" cy="4202682"/>
          </a:xfrm>
          <a:prstGeom prst="rect">
            <a:avLst/>
          </a:prstGeom>
        </p:spPr>
      </p:pic>
      <p:sp>
        <p:nvSpPr>
          <p:cNvPr id="2" name="Title 1"/>
          <p:cNvSpPr>
            <a:spLocks noGrp="1"/>
          </p:cNvSpPr>
          <p:nvPr>
            <p:ph type="title"/>
          </p:nvPr>
        </p:nvSpPr>
        <p:spPr>
          <a:xfrm>
            <a:off x="0" y="4572000"/>
            <a:ext cx="9144000" cy="1752600"/>
          </a:xfrm>
        </p:spPr>
        <p:txBody>
          <a:bodyPr/>
          <a:lstStyle/>
          <a:p>
            <a:pPr lvl="0" algn="ctr"/>
            <a:r>
              <a:rPr lang="el-GR" sz="60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π</a:t>
            </a:r>
            <a:r>
              <a:rPr lang="el-GR" sz="6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 &amp; </a:t>
            </a:r>
            <a:r>
              <a:rPr lang="en-US" sz="60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K</a:t>
            </a:r>
            <a:r>
              <a:rPr lang="en-US" sz="6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 </a:t>
            </a:r>
            <a:r>
              <a:rPr lang="en-US" sz="6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Valence-quark Distribution </a:t>
            </a:r>
            <a:r>
              <a:rPr lang="en-US" sz="6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Functions</a:t>
            </a:r>
            <a:endParaRPr lang="en-US" sz="4800" dirty="0"/>
          </a:p>
        </p:txBody>
      </p:sp>
      <p:sp>
        <p:nvSpPr>
          <p:cNvPr id="5" name="Footer Placeholder 4"/>
          <p:cNvSpPr>
            <a:spLocks noGrp="1"/>
          </p:cNvSpPr>
          <p:nvPr>
            <p:ph type="ftr" sz="quarter" idx="11"/>
          </p:nvPr>
        </p:nvSpPr>
        <p:spPr/>
        <p:txBody>
          <a:bodyPr/>
          <a:lstStyle/>
          <a:p>
            <a:r>
              <a:rPr lang="en-AU" smtClean="0">
                <a:solidFill>
                  <a:schemeClr val="accent1">
                    <a:lumMod val="50000"/>
                  </a:schemeClr>
                </a:solidFill>
              </a:rPr>
              <a:t>Craig Roberts. Strong QCD: Atlas for the Standard Model</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63</a:t>
            </a:fld>
            <a:endParaRPr lang="en-US" dirty="0"/>
          </a:p>
        </p:txBody>
      </p:sp>
      <p:sp>
        <p:nvSpPr>
          <p:cNvPr id="8" name="Text Placeholder 7"/>
          <p:cNvSpPr>
            <a:spLocks noGrp="1"/>
          </p:cNvSpPr>
          <p:nvPr>
            <p:ph type="body" idx="1"/>
          </p:nvPr>
        </p:nvSpPr>
        <p:spPr/>
        <p:txBody>
          <a:bodyPr/>
          <a:lstStyle/>
          <a:p>
            <a:endParaRPr lang="en-US" dirty="0"/>
          </a:p>
        </p:txBody>
      </p:sp>
      <p:sp>
        <p:nvSpPr>
          <p:cNvPr id="10" name="Title 1"/>
          <p:cNvSpPr txBox="1">
            <a:spLocks/>
          </p:cNvSpPr>
          <p:nvPr/>
        </p:nvSpPr>
        <p:spPr bwMode="auto">
          <a:xfrm>
            <a:off x="685800" y="5953125"/>
            <a:ext cx="7772400"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800" b="1" i="0" u="none" strike="noStrike" kern="0" cap="none" spc="0" normalizeH="0" baseline="0" noProof="0" dirty="0">
              <a:ln>
                <a:noFill/>
              </a:ln>
              <a:solidFill>
                <a:schemeClr val="tx2"/>
              </a:solidFill>
              <a:effectLst/>
              <a:uLnTx/>
              <a:uFillTx/>
              <a:latin typeface="+mj-lt"/>
              <a:ea typeface="+mj-ea"/>
              <a:cs typeface="+mj-cs"/>
            </a:endParaRPr>
          </a:p>
        </p:txBody>
      </p:sp>
      <p:sp>
        <p:nvSpPr>
          <p:cNvPr id="11" name="Date Placeholder 3"/>
          <p:cNvSpPr>
            <a:spLocks noGrp="1"/>
          </p:cNvSpPr>
          <p:nvPr>
            <p:ph type="dt" sz="half" idx="10"/>
          </p:nvPr>
        </p:nvSpPr>
        <p:spPr>
          <a:xfrm>
            <a:off x="6349207" y="6485731"/>
            <a:ext cx="2743200" cy="381000"/>
          </a:xfrm>
        </p:spPr>
        <p:txBody>
          <a:bodyPr/>
          <a:lstStyle/>
          <a:p>
            <a:r>
              <a:rPr lang="en-US" dirty="0" smtClean="0"/>
              <a:t>24-29 July 2017, U. Nanjing: 9th Workshop </a:t>
            </a:r>
            <a:endParaRPr lang="en-US" dirty="0" smtClean="0"/>
          </a:p>
          <a:p>
            <a:r>
              <a:rPr lang="en-US" dirty="0" smtClean="0"/>
              <a:t>on </a:t>
            </a:r>
            <a:r>
              <a:rPr lang="en-US" dirty="0" smtClean="0"/>
              <a:t>Hadron physics in China </a:t>
            </a:r>
            <a:r>
              <a:rPr lang="en-US" dirty="0" smtClean="0"/>
              <a:t>                              (</a:t>
            </a:r>
            <a:r>
              <a:rPr lang="en-US" dirty="0" smtClean="0"/>
              <a:t>76p)</a:t>
            </a:r>
            <a:endParaRPr lang="en-US" dirty="0"/>
          </a:p>
        </p:txBody>
      </p:sp>
    </p:spTree>
    <p:extLst>
      <p:ext uri="{BB962C8B-B14F-4D97-AF65-F5344CB8AC3E}">
        <p14:creationId xmlns:p14="http://schemas.microsoft.com/office/powerpoint/2010/main" val="155077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scene3d>
              <a:camera prst="orthographicFront"/>
              <a:lightRig rig="threePt" dir="t"/>
            </a:scene3d>
            <a:sp3d extrusionH="57150">
              <a:bevelT w="38100" h="38100"/>
            </a:sp3d>
          </a:bodyPr>
          <a:lstStyle/>
          <a:p>
            <a:r>
              <a:rPr lang="en-GB" sz="3600" i="1" dirty="0"/>
              <a:t>π</a:t>
            </a:r>
            <a:r>
              <a:rPr lang="en-GB" sz="3600" dirty="0"/>
              <a:t> &amp; </a:t>
            </a:r>
            <a:r>
              <a:rPr lang="en-GB" sz="3600" i="1" dirty="0" smtClean="0"/>
              <a:t>K</a:t>
            </a:r>
            <a:r>
              <a:rPr lang="en-GB" sz="3600" dirty="0" smtClean="0"/>
              <a:t> PDFs</a:t>
            </a:r>
            <a:r>
              <a:rPr lang="en-GB" sz="3200" dirty="0"/>
              <a:t/>
            </a:r>
            <a:br>
              <a:rPr lang="en-GB" sz="3200" dirty="0"/>
            </a:br>
            <a:endParaRPr lang="en-GB" dirty="0"/>
          </a:p>
        </p:txBody>
      </p:sp>
      <p:sp>
        <p:nvSpPr>
          <p:cNvPr id="3" name="Content Placeholder 2"/>
          <p:cNvSpPr>
            <a:spLocks noGrp="1"/>
          </p:cNvSpPr>
          <p:nvPr>
            <p:ph idx="1"/>
          </p:nvPr>
        </p:nvSpPr>
        <p:spPr>
          <a:xfrm>
            <a:off x="0" y="569912"/>
            <a:ext cx="9144000" cy="5678488"/>
          </a:xfrm>
        </p:spPr>
        <p:txBody>
          <a:bodyPr/>
          <a:lstStyle/>
          <a:p>
            <a:r>
              <a:rPr lang="en-AU" sz="2000" dirty="0"/>
              <a:t>Experimental data on </a:t>
            </a:r>
            <a:r>
              <a:rPr lang="en-AU" sz="2000" i="1" dirty="0"/>
              <a:t>π</a:t>
            </a:r>
            <a:r>
              <a:rPr lang="en-AU" sz="2000" dirty="0"/>
              <a:t> </a:t>
            </a:r>
            <a:r>
              <a:rPr lang="en-AU" sz="2000" dirty="0" smtClean="0"/>
              <a:t>&amp; </a:t>
            </a:r>
            <a:r>
              <a:rPr lang="en-AU" sz="2000" i="1" dirty="0" smtClean="0"/>
              <a:t>K </a:t>
            </a:r>
            <a:r>
              <a:rPr lang="en-AU" sz="2000" dirty="0" smtClean="0"/>
              <a:t>PDFs obtained </a:t>
            </a:r>
            <a:r>
              <a:rPr lang="en-AU" sz="2000" dirty="0"/>
              <a:t>in </a:t>
            </a:r>
            <a:r>
              <a:rPr lang="en-AU" sz="2000" dirty="0" err="1"/>
              <a:t>mesonic</a:t>
            </a:r>
            <a:r>
              <a:rPr lang="en-AU" sz="2000" dirty="0"/>
              <a:t> </a:t>
            </a:r>
            <a:r>
              <a:rPr lang="en-AU" sz="2000" dirty="0" err="1"/>
              <a:t>Drell</a:t>
            </a:r>
            <a:r>
              <a:rPr lang="en-AU" sz="2000" dirty="0"/>
              <a:t>-Yan scattering from nucleons in heavy </a:t>
            </a:r>
            <a:r>
              <a:rPr lang="en-AU" sz="2000" dirty="0" smtClean="0"/>
              <a:t>nuclei; but it’s old: 1980-1989</a:t>
            </a:r>
          </a:p>
          <a:p>
            <a:r>
              <a:rPr lang="en-AU" sz="2000" dirty="0" smtClean="0"/>
              <a:t>Newer data would be welcome:</a:t>
            </a:r>
            <a:endParaRPr lang="en-AU" sz="1800" dirty="0" smtClean="0"/>
          </a:p>
          <a:p>
            <a:pPr lvl="1">
              <a:spcBef>
                <a:spcPts val="0"/>
              </a:spcBef>
            </a:pPr>
            <a:r>
              <a:rPr lang="en-AU" sz="1800" dirty="0" smtClean="0"/>
              <a:t>persistent </a:t>
            </a:r>
            <a:r>
              <a:rPr lang="en-AU" sz="1800" dirty="0"/>
              <a:t>doubts about the </a:t>
            </a:r>
            <a:r>
              <a:rPr lang="en-AU" sz="1800" dirty="0" err="1" smtClean="0"/>
              <a:t>Bjorken</a:t>
            </a:r>
            <a:r>
              <a:rPr lang="en-AU" sz="1800" dirty="0" smtClean="0"/>
              <a:t>-</a:t>
            </a:r>
            <a:r>
              <a:rPr lang="en-AU" sz="1800" i="1" dirty="0" smtClean="0"/>
              <a:t>x</a:t>
            </a:r>
            <a:r>
              <a:rPr lang="en-GB" sz="1800" dirty="0" smtClean="0"/>
              <a:t> ≃1</a:t>
            </a:r>
            <a:r>
              <a:rPr lang="en-AU" sz="1800" dirty="0" smtClean="0"/>
              <a:t> </a:t>
            </a:r>
            <a:r>
              <a:rPr lang="en-AU" sz="1800" dirty="0"/>
              <a:t>behaviour of the pion’s valence-quark </a:t>
            </a:r>
            <a:r>
              <a:rPr lang="en-AU" sz="1800" dirty="0" smtClean="0"/>
              <a:t>PDF </a:t>
            </a:r>
          </a:p>
          <a:p>
            <a:pPr lvl="1">
              <a:spcBef>
                <a:spcPts val="0"/>
              </a:spcBef>
            </a:pPr>
            <a:r>
              <a:rPr lang="en-AU" sz="1800" dirty="0" smtClean="0"/>
              <a:t>single </a:t>
            </a:r>
            <a:r>
              <a:rPr lang="en-AU" sz="1800" dirty="0"/>
              <a:t>modest-quality measurement of </a:t>
            </a:r>
            <a:r>
              <a:rPr lang="en-AU" sz="1800" i="1" dirty="0" err="1" smtClean="0"/>
              <a:t>u</a:t>
            </a:r>
            <a:r>
              <a:rPr lang="en-AU" sz="1800" i="1" baseline="30000" dirty="0" err="1" smtClean="0"/>
              <a:t>K</a:t>
            </a:r>
            <a:r>
              <a:rPr lang="en-AU" sz="1800" i="1" dirty="0" smtClean="0"/>
              <a:t>(x)/u</a:t>
            </a:r>
            <a:r>
              <a:rPr lang="en-AU" sz="1800" i="1" baseline="30000" dirty="0" smtClean="0"/>
              <a:t>π</a:t>
            </a:r>
            <a:r>
              <a:rPr lang="en-AU" sz="1800" i="1" dirty="0" smtClean="0"/>
              <a:t>(x) </a:t>
            </a:r>
            <a:r>
              <a:rPr lang="en-AU" sz="1800" dirty="0" smtClean="0"/>
              <a:t>cannot </a:t>
            </a:r>
            <a:r>
              <a:rPr lang="en-AU" sz="1800" dirty="0"/>
              <a:t>be considered definitive. </a:t>
            </a:r>
            <a:endParaRPr lang="en-AU" sz="1800" dirty="0" smtClean="0"/>
          </a:p>
          <a:p>
            <a:r>
              <a:rPr lang="en-AU" sz="2000" dirty="0" smtClean="0"/>
              <a:t>Approved experiment, </a:t>
            </a:r>
            <a:r>
              <a:rPr lang="en-AU" sz="2000" dirty="0"/>
              <a:t>using tagged </a:t>
            </a:r>
            <a:r>
              <a:rPr lang="en-AU" sz="2000" dirty="0" smtClean="0"/>
              <a:t>DIS at </a:t>
            </a:r>
            <a:r>
              <a:rPr lang="en-AU" sz="2000" dirty="0" err="1" smtClean="0"/>
              <a:t>JLab</a:t>
            </a:r>
            <a:r>
              <a:rPr lang="en-AU" sz="2000" dirty="0" smtClean="0"/>
              <a:t> 12, </a:t>
            </a:r>
            <a:r>
              <a:rPr lang="en-AU" sz="2000" dirty="0"/>
              <a:t>should contribute to a resolution of </a:t>
            </a:r>
            <a:r>
              <a:rPr lang="en-AU" sz="2000" dirty="0" smtClean="0"/>
              <a:t>pion </a:t>
            </a:r>
            <a:r>
              <a:rPr lang="en-AU" sz="2000" dirty="0"/>
              <a:t>question; and a similar technique might also serve for the kaon</a:t>
            </a:r>
            <a:r>
              <a:rPr lang="en-AU" sz="2000" dirty="0" smtClean="0"/>
              <a:t>.</a:t>
            </a:r>
          </a:p>
          <a:p>
            <a:r>
              <a:rPr lang="en-AU" sz="2000" dirty="0" smtClean="0"/>
              <a:t>Future: </a:t>
            </a:r>
          </a:p>
          <a:p>
            <a:pPr lvl="1">
              <a:spcBef>
                <a:spcPts val="0"/>
              </a:spcBef>
            </a:pPr>
            <a:r>
              <a:rPr lang="en-AU" sz="1800" dirty="0" smtClean="0"/>
              <a:t>new </a:t>
            </a:r>
            <a:r>
              <a:rPr lang="en-AU" sz="1800" dirty="0" err="1"/>
              <a:t>mesonic</a:t>
            </a:r>
            <a:r>
              <a:rPr lang="en-AU" sz="1800" dirty="0"/>
              <a:t> </a:t>
            </a:r>
            <a:r>
              <a:rPr lang="en-AU" sz="1800" dirty="0" err="1"/>
              <a:t>Drell</a:t>
            </a:r>
            <a:r>
              <a:rPr lang="en-AU" sz="1800" dirty="0"/>
              <a:t>-Yan measurements at modern facilities could yield valuable information on </a:t>
            </a:r>
            <a:r>
              <a:rPr lang="en-AU" sz="1800" i="1" dirty="0"/>
              <a:t>π</a:t>
            </a:r>
            <a:r>
              <a:rPr lang="en-AU" sz="1800" dirty="0"/>
              <a:t> and </a:t>
            </a:r>
            <a:r>
              <a:rPr lang="en-AU" sz="1800" i="1" dirty="0"/>
              <a:t>K</a:t>
            </a:r>
            <a:r>
              <a:rPr lang="en-AU" sz="1800" dirty="0"/>
              <a:t> </a:t>
            </a:r>
            <a:r>
              <a:rPr lang="en-AU" sz="1800" dirty="0" smtClean="0"/>
              <a:t>PDFs, </a:t>
            </a:r>
          </a:p>
          <a:p>
            <a:pPr lvl="1">
              <a:spcBef>
                <a:spcPts val="0"/>
              </a:spcBef>
            </a:pPr>
            <a:r>
              <a:rPr lang="en-AU" sz="1800" dirty="0" smtClean="0"/>
              <a:t>as </a:t>
            </a:r>
            <a:r>
              <a:rPr lang="en-AU" sz="1800" dirty="0"/>
              <a:t>could two-jet experiments at the large hadron </a:t>
            </a:r>
            <a:r>
              <a:rPr lang="en-AU" sz="1800" dirty="0" smtClean="0"/>
              <a:t>collider; </a:t>
            </a:r>
          </a:p>
          <a:p>
            <a:pPr lvl="1">
              <a:spcBef>
                <a:spcPts val="0"/>
              </a:spcBef>
            </a:pPr>
            <a:r>
              <a:rPr lang="en-AU" dirty="0" smtClean="0">
                <a:solidFill>
                  <a:srgbClr val="008000"/>
                </a:solidFill>
              </a:rPr>
              <a:t>EIC would </a:t>
            </a:r>
            <a:r>
              <a:rPr lang="en-AU" dirty="0">
                <a:solidFill>
                  <a:srgbClr val="008000"/>
                </a:solidFill>
              </a:rPr>
              <a:t>be capable of providing access to </a:t>
            </a:r>
            <a:r>
              <a:rPr lang="en-AU" i="1" dirty="0">
                <a:solidFill>
                  <a:srgbClr val="008000"/>
                </a:solidFill>
              </a:rPr>
              <a:t>π</a:t>
            </a:r>
            <a:r>
              <a:rPr lang="en-AU" dirty="0">
                <a:solidFill>
                  <a:srgbClr val="008000"/>
                </a:solidFill>
              </a:rPr>
              <a:t> and </a:t>
            </a:r>
            <a:r>
              <a:rPr lang="en-AU" i="1" dirty="0">
                <a:solidFill>
                  <a:srgbClr val="008000"/>
                </a:solidFill>
              </a:rPr>
              <a:t>K </a:t>
            </a:r>
            <a:r>
              <a:rPr lang="en-AU" dirty="0" smtClean="0">
                <a:solidFill>
                  <a:srgbClr val="008000"/>
                </a:solidFill>
              </a:rPr>
              <a:t>PDFs through </a:t>
            </a:r>
            <a:r>
              <a:rPr lang="en-AU" dirty="0">
                <a:solidFill>
                  <a:srgbClr val="008000"/>
                </a:solidFill>
              </a:rPr>
              <a:t>measurements of forward nucleon structure </a:t>
            </a:r>
            <a:r>
              <a:rPr lang="en-AU" dirty="0" smtClean="0">
                <a:solidFill>
                  <a:srgbClr val="008000"/>
                </a:solidFill>
              </a:rPr>
              <a:t>functions.</a:t>
            </a:r>
            <a:r>
              <a:rPr lang="en-AU" sz="1800" dirty="0" smtClean="0"/>
              <a:t> </a:t>
            </a:r>
          </a:p>
          <a:p>
            <a:r>
              <a:rPr lang="en-AU" sz="2000" dirty="0" err="1" smtClean="0"/>
              <a:t>Gribov-Lipatov</a:t>
            </a:r>
            <a:r>
              <a:rPr lang="en-AU" sz="2000" dirty="0" smtClean="0"/>
              <a:t> reciprocity (crossing symmetry) entails </a:t>
            </a:r>
            <a:r>
              <a:rPr lang="en-GB" sz="2000" dirty="0" smtClean="0"/>
              <a:t>connection between PDFs and fragmentation functions on</a:t>
            </a:r>
            <a:r>
              <a:rPr lang="en-AU" sz="2000" i="1" dirty="0"/>
              <a:t> z</a:t>
            </a:r>
            <a:r>
              <a:rPr lang="en-GB" sz="2000" i="1" dirty="0"/>
              <a:t> ≃ </a:t>
            </a:r>
            <a:r>
              <a:rPr lang="en-GB" sz="2000" i="1" dirty="0" smtClean="0"/>
              <a:t>1 (z </a:t>
            </a:r>
            <a:r>
              <a:rPr lang="en-GB" sz="2000" dirty="0" smtClean="0"/>
              <a:t>≥ 0.75)</a:t>
            </a:r>
            <a:endParaRPr lang="en-GB" sz="2000" i="1" dirty="0" smtClean="0"/>
          </a:p>
          <a:p>
            <a:pPr marL="800100" lvl="2" indent="0">
              <a:spcBef>
                <a:spcPts val="0"/>
              </a:spcBef>
              <a:buNone/>
            </a:pPr>
            <a:r>
              <a:rPr lang="en-GB" sz="2400" i="1" dirty="0" smtClean="0"/>
              <a:t>D</a:t>
            </a:r>
            <a:r>
              <a:rPr lang="en-GB" sz="2400" i="1" baseline="-25000" dirty="0" smtClean="0"/>
              <a:t>H/q</a:t>
            </a:r>
            <a:r>
              <a:rPr lang="en-GB" sz="2400" i="1" dirty="0" smtClean="0"/>
              <a:t>(z) ≈ z </a:t>
            </a:r>
            <a:r>
              <a:rPr lang="en-GB" sz="2400" i="1" dirty="0" err="1" smtClean="0"/>
              <a:t>q</a:t>
            </a:r>
            <a:r>
              <a:rPr lang="en-GB" sz="2400" i="1" baseline="30000" dirty="0" err="1" smtClean="0"/>
              <a:t>H</a:t>
            </a:r>
            <a:r>
              <a:rPr lang="en-GB" sz="2400" i="1" dirty="0" smtClean="0"/>
              <a:t>(z)</a:t>
            </a:r>
          </a:p>
          <a:p>
            <a:pPr marL="400050" lvl="1" indent="0">
              <a:buNone/>
            </a:pPr>
            <a:r>
              <a:rPr lang="en-GB" i="1" dirty="0">
                <a:solidFill>
                  <a:srgbClr val="C00000"/>
                </a:solidFill>
              </a:rPr>
              <a:t>R</a:t>
            </a:r>
            <a:r>
              <a:rPr lang="en-GB" i="1" dirty="0" smtClean="0">
                <a:solidFill>
                  <a:srgbClr val="C00000"/>
                </a:solidFill>
              </a:rPr>
              <a:t>eliable information on meson fragmentation functions is critical if the worldwide programme aimed at determining TMDs is to be successful</a:t>
            </a:r>
            <a:endParaRPr lang="en-GB" i="1" dirty="0">
              <a:solidFill>
                <a:srgbClr val="C00000"/>
              </a:solidFill>
            </a:endParaRPr>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64</a:t>
            </a:fld>
            <a:endParaRPr lang="en-US"/>
          </a:p>
        </p:txBody>
      </p:sp>
    </p:spTree>
    <p:extLst>
      <p:ext uri="{BB962C8B-B14F-4D97-AF65-F5344CB8AC3E}">
        <p14:creationId xmlns:p14="http://schemas.microsoft.com/office/powerpoint/2010/main" val="142017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down)">
                                      <p:cBhvr>
                                        <p:cTn id="29" dur="500"/>
                                        <p:tgtEl>
                                          <p:spTgt spid="3">
                                            <p:txEl>
                                              <p:pRg st="7" end="7"/>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down)">
                                      <p:cBhvr>
                                        <p:cTn id="40" dur="500"/>
                                        <p:tgtEl>
                                          <p:spTgt spid="3">
                                            <p:txEl>
                                              <p:pRg st="10" end="10"/>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down)">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dirty="0" smtClean="0"/>
              <a:t>Valence-quark PDFs </a:t>
            </a:r>
            <a:br>
              <a:rPr lang="en-GB" sz="3200" dirty="0" smtClean="0"/>
            </a:br>
            <a:r>
              <a:rPr lang="en-GB" sz="3200" dirty="0" smtClean="0"/>
              <a:t>within mesons</a:t>
            </a:r>
            <a:endParaRPr lang="en-GB" sz="3200" dirty="0"/>
          </a:p>
        </p:txBody>
      </p:sp>
      <p:sp>
        <p:nvSpPr>
          <p:cNvPr id="3" name="Content Placeholder 2"/>
          <p:cNvSpPr>
            <a:spLocks noGrp="1"/>
          </p:cNvSpPr>
          <p:nvPr>
            <p:ph idx="1"/>
          </p:nvPr>
        </p:nvSpPr>
        <p:spPr>
          <a:xfrm>
            <a:off x="457200" y="1722437"/>
            <a:ext cx="8229600" cy="4525963"/>
          </a:xfrm>
        </p:spPr>
        <p:txBody>
          <a:bodyPr/>
          <a:lstStyle/>
          <a:p>
            <a:r>
              <a:rPr lang="en-GB" dirty="0"/>
              <a:t>Compute PDFs from </a:t>
            </a:r>
            <a:r>
              <a:rPr lang="en-GB" dirty="0" smtClean="0"/>
              <a:t>imaginary part of virtual-photon </a:t>
            </a:r>
            <a:r>
              <a:rPr lang="en-GB" dirty="0"/>
              <a:t>– pion forward Compton scattering amplitude: </a:t>
            </a:r>
          </a:p>
          <a:p>
            <a:pPr marL="800100" lvl="2" indent="0">
              <a:buNone/>
            </a:pPr>
            <a:r>
              <a:rPr lang="el-GR" sz="2000" i="1" dirty="0" smtClean="0"/>
              <a:t>γ </a:t>
            </a:r>
            <a:r>
              <a:rPr lang="el-GR" sz="2000" i="1" dirty="0"/>
              <a:t>π → γ π</a:t>
            </a:r>
            <a:r>
              <a:rPr lang="el-GR" sz="2000" dirty="0"/>
              <a:t> </a:t>
            </a:r>
          </a:p>
          <a:p>
            <a:pPr>
              <a:spcAft>
                <a:spcPts val="1200"/>
              </a:spcAft>
            </a:pPr>
            <a:r>
              <a:rPr lang="en-GB" dirty="0" smtClean="0"/>
              <a:t>Handbag diagram is insufficient.  Doesn’t even preserve global symmetries.  Exists a class of leading-twist corrections that remedies this defect ⇒</a:t>
            </a:r>
          </a:p>
          <a:p>
            <a:endParaRPr lang="en-GB" dirty="0"/>
          </a:p>
          <a:p>
            <a:endParaRPr lang="en-GB" dirty="0" smtClean="0"/>
          </a:p>
          <a:p>
            <a:endParaRPr lang="en-GB" dirty="0"/>
          </a:p>
          <a:p>
            <a:pPr marL="400050" lvl="1" indent="0">
              <a:buNone/>
            </a:pPr>
            <a:r>
              <a:rPr lang="en-GB" dirty="0" smtClean="0"/>
              <a:t>Similar expressions for </a:t>
            </a:r>
            <a:r>
              <a:rPr lang="en-GB" i="1" dirty="0" err="1" smtClean="0"/>
              <a:t>u</a:t>
            </a:r>
            <a:r>
              <a:rPr lang="en-GB" i="1" baseline="-25000" dirty="0" err="1" smtClean="0"/>
              <a:t>V</a:t>
            </a:r>
            <a:r>
              <a:rPr lang="en-GB" i="1" baseline="30000" dirty="0" err="1" smtClean="0"/>
              <a:t>K</a:t>
            </a:r>
            <a:r>
              <a:rPr lang="en-GB" i="1" dirty="0" smtClean="0"/>
              <a:t>(x)</a:t>
            </a:r>
            <a:r>
              <a:rPr lang="en-GB" dirty="0" smtClean="0"/>
              <a:t>,</a:t>
            </a:r>
            <a:r>
              <a:rPr lang="en-GB" i="1" dirty="0" smtClean="0"/>
              <a:t> </a:t>
            </a:r>
            <a:r>
              <a:rPr lang="en-GB" i="1" dirty="0" err="1" smtClean="0"/>
              <a:t>s</a:t>
            </a:r>
            <a:r>
              <a:rPr lang="en-GB" i="1" baseline="-25000" dirty="0" err="1" smtClean="0"/>
              <a:t>V</a:t>
            </a:r>
            <a:r>
              <a:rPr lang="en-GB" i="1" baseline="30000" dirty="0" err="1" smtClean="0"/>
              <a:t>K</a:t>
            </a:r>
            <a:r>
              <a:rPr lang="en-GB" i="1" dirty="0" smtClean="0"/>
              <a:t>(x)</a:t>
            </a:r>
            <a:endParaRPr lang="en-GB" i="1"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65</a:t>
            </a:fld>
            <a:endParaRPr lang="en-US"/>
          </a:p>
        </p:txBody>
      </p:sp>
      <p:sp>
        <p:nvSpPr>
          <p:cNvPr id="8" name="Rectangle 7"/>
          <p:cNvSpPr/>
          <p:nvPr/>
        </p:nvSpPr>
        <p:spPr bwMode="auto">
          <a:xfrm>
            <a:off x="0" y="0"/>
            <a:ext cx="48768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200" i="1" dirty="0"/>
              <a:t>Basic features of the pion valence-quark distribution </a:t>
            </a:r>
            <a:r>
              <a:rPr lang="en-GB" sz="1200" i="1" dirty="0" smtClean="0"/>
              <a:t>function, </a:t>
            </a:r>
          </a:p>
          <a:p>
            <a:pPr fontAlgn="base">
              <a:spcBef>
                <a:spcPct val="0"/>
              </a:spcBef>
              <a:spcAft>
                <a:spcPct val="0"/>
              </a:spcAft>
            </a:pPr>
            <a:r>
              <a:rPr lang="en-GB" sz="1200" dirty="0" smtClean="0"/>
              <a:t>Lei </a:t>
            </a:r>
            <a:r>
              <a:rPr lang="en-GB" sz="1200" dirty="0"/>
              <a:t>Chang, </a:t>
            </a:r>
            <a:r>
              <a:rPr lang="en-GB" sz="1200" dirty="0" err="1"/>
              <a:t>Cédric</a:t>
            </a:r>
            <a:r>
              <a:rPr lang="en-GB" sz="1200" dirty="0"/>
              <a:t> </a:t>
            </a:r>
            <a:r>
              <a:rPr lang="en-GB" sz="1200" dirty="0" err="1"/>
              <a:t>Mezrag</a:t>
            </a:r>
            <a:r>
              <a:rPr lang="en-GB" sz="1200" dirty="0"/>
              <a:t>, </a:t>
            </a:r>
            <a:r>
              <a:rPr lang="en-GB" sz="1200" dirty="0" smtClean="0"/>
              <a:t>et al., </a:t>
            </a:r>
          </a:p>
          <a:p>
            <a:pPr fontAlgn="base">
              <a:spcBef>
                <a:spcPct val="0"/>
              </a:spcBef>
              <a:spcAft>
                <a:spcPts val="600"/>
              </a:spcAft>
            </a:pPr>
            <a:r>
              <a:rPr lang="en-GB" sz="1200" dirty="0" smtClean="0">
                <a:hlinkClick r:id="rId2"/>
              </a:rPr>
              <a:t>arXiv:1406:5450 </a:t>
            </a:r>
            <a:r>
              <a:rPr lang="en-GB" sz="1200" dirty="0">
                <a:hlinkClick r:id="rId2"/>
              </a:rPr>
              <a:t>[</a:t>
            </a:r>
            <a:r>
              <a:rPr lang="en-GB" sz="1200" dirty="0" err="1">
                <a:hlinkClick r:id="rId2"/>
              </a:rPr>
              <a:t>nucl-th</a:t>
            </a:r>
            <a:r>
              <a:rPr lang="en-GB" sz="1200" dirty="0">
                <a:hlinkClick r:id="rId2"/>
              </a:rPr>
              <a:t>]</a:t>
            </a:r>
            <a:r>
              <a:rPr lang="en-GB" sz="1200" dirty="0"/>
              <a:t>, </a:t>
            </a:r>
            <a:r>
              <a:rPr lang="en-GB" sz="1200" dirty="0">
                <a:hlinkClick r:id="rId3"/>
              </a:rPr>
              <a:t>Phys. Lett. B </a:t>
            </a:r>
            <a:r>
              <a:rPr lang="en-GB" sz="1200" b="1" dirty="0">
                <a:hlinkClick r:id="rId3"/>
              </a:rPr>
              <a:t>737</a:t>
            </a:r>
            <a:r>
              <a:rPr lang="en-GB" sz="1200" dirty="0">
                <a:hlinkClick r:id="rId3"/>
              </a:rPr>
              <a:t> (2014)pp. </a:t>
            </a:r>
            <a:r>
              <a:rPr lang="en-GB" sz="1200" dirty="0" smtClean="0">
                <a:hlinkClick r:id="rId3"/>
              </a:rPr>
              <a:t>23–29</a:t>
            </a:r>
            <a:endParaRPr lang="en-GB" sz="1200" dirty="0" smtClean="0"/>
          </a:p>
          <a:p>
            <a:pPr fontAlgn="base">
              <a:spcBef>
                <a:spcPct val="0"/>
              </a:spcBef>
              <a:spcAft>
                <a:spcPct val="0"/>
              </a:spcAft>
            </a:pPr>
            <a:r>
              <a:rPr lang="en-AU" sz="1200" i="1" dirty="0"/>
              <a:t>Valence-quark distribution functions in the kaon and </a:t>
            </a:r>
            <a:r>
              <a:rPr lang="en-AU" sz="1200" i="1" dirty="0" smtClean="0"/>
              <a:t>pion, </a:t>
            </a:r>
          </a:p>
          <a:p>
            <a:pPr fontAlgn="base">
              <a:spcBef>
                <a:spcPct val="0"/>
              </a:spcBef>
              <a:spcAft>
                <a:spcPct val="0"/>
              </a:spcAft>
            </a:pPr>
            <a:r>
              <a:rPr lang="en-AU" sz="1200" dirty="0" smtClean="0"/>
              <a:t>Chen </a:t>
            </a:r>
            <a:r>
              <a:rPr lang="en-AU" sz="1200" dirty="0"/>
              <a:t>Chen, Lei </a:t>
            </a:r>
            <a:r>
              <a:rPr lang="en-AU" sz="1200" dirty="0" smtClean="0"/>
              <a:t>Chang et al.</a:t>
            </a:r>
          </a:p>
          <a:p>
            <a:pPr fontAlgn="base">
              <a:spcBef>
                <a:spcPct val="0"/>
              </a:spcBef>
              <a:spcAft>
                <a:spcPct val="0"/>
              </a:spcAft>
            </a:pPr>
            <a:r>
              <a:rPr lang="en-AU" sz="1200" dirty="0" smtClean="0">
                <a:hlinkClick r:id="rId4"/>
              </a:rPr>
              <a:t>arXiv:1602.01502 </a:t>
            </a:r>
            <a:r>
              <a:rPr lang="en-AU" sz="1200" dirty="0">
                <a:hlinkClick r:id="rId4"/>
              </a:rPr>
              <a:t>[</a:t>
            </a:r>
            <a:r>
              <a:rPr lang="en-AU" sz="1200" dirty="0" err="1">
                <a:hlinkClick r:id="rId4"/>
              </a:rPr>
              <a:t>nucl-th</a:t>
            </a:r>
            <a:r>
              <a:rPr lang="en-AU" sz="1200" dirty="0" smtClean="0">
                <a:hlinkClick r:id="rId4"/>
              </a:rPr>
              <a:t>]</a:t>
            </a:r>
            <a:r>
              <a:rPr lang="en-AU" sz="1200" dirty="0" smtClean="0"/>
              <a:t>, </a:t>
            </a:r>
            <a:r>
              <a:rPr lang="en-GB" sz="1200" dirty="0">
                <a:hlinkClick r:id="rId5"/>
              </a:rPr>
              <a:t>Phys. Rev. D</a:t>
            </a:r>
            <a:r>
              <a:rPr lang="en-GB" sz="1200" b="1" dirty="0">
                <a:hlinkClick r:id="rId5"/>
              </a:rPr>
              <a:t>93</a:t>
            </a:r>
            <a:r>
              <a:rPr lang="en-GB" sz="1200" dirty="0">
                <a:hlinkClick r:id="rId5"/>
              </a:rPr>
              <a:t> (2016) 074021/1-11</a:t>
            </a:r>
            <a:endParaRPr kumimoji="0" lang="en-GB" sz="1200" b="0" i="0" u="none" strike="noStrike" cap="none" normalizeH="0" baseline="0" dirty="0" smtClean="0">
              <a:ln>
                <a:noFill/>
              </a:ln>
              <a:solidFill>
                <a:schemeClr val="tx1"/>
              </a:solidFill>
              <a:effectLst/>
              <a:latin typeface="Calibri" pitchFamily="34"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3924300"/>
            <a:ext cx="6184900" cy="1181100"/>
          </a:xfrm>
          <a:prstGeom prst="rect">
            <a:avLst/>
          </a:prstGeom>
        </p:spPr>
      </p:pic>
      <p:sp>
        <p:nvSpPr>
          <p:cNvPr id="11" name="Rectangle 10"/>
          <p:cNvSpPr/>
          <p:nvPr/>
        </p:nvSpPr>
        <p:spPr bwMode="auto">
          <a:xfrm>
            <a:off x="4419600" y="3820028"/>
            <a:ext cx="2971800" cy="3579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8000"/>
                </a:solidFill>
                <a:effectLst/>
                <a:latin typeface="Calibri" pitchFamily="34" charset="0"/>
              </a:rPr>
              <a:t>Projection</a:t>
            </a:r>
            <a:r>
              <a:rPr kumimoji="0" lang="en-GB" sz="1800" b="0" i="0" u="none" strike="noStrike" cap="none" normalizeH="0" dirty="0" smtClean="0">
                <a:ln>
                  <a:noFill/>
                </a:ln>
                <a:solidFill>
                  <a:srgbClr val="008000"/>
                </a:solidFill>
                <a:effectLst/>
                <a:latin typeface="Calibri" pitchFamily="34" charset="0"/>
              </a:rPr>
              <a:t> onto light-front</a:t>
            </a:r>
            <a:endParaRPr kumimoji="0" lang="en-GB" sz="1800" b="0" i="0" u="none" strike="noStrike" cap="none" normalizeH="0" baseline="0" dirty="0" smtClean="0">
              <a:ln>
                <a:noFill/>
              </a:ln>
              <a:solidFill>
                <a:srgbClr val="008000"/>
              </a:solidFill>
              <a:effectLst/>
              <a:latin typeface="Calibri" pitchFamily="34" charset="0"/>
            </a:endParaRPr>
          </a:p>
        </p:txBody>
      </p:sp>
      <p:sp>
        <p:nvSpPr>
          <p:cNvPr id="12" name="Rectangle 11"/>
          <p:cNvSpPr/>
          <p:nvPr/>
        </p:nvSpPr>
        <p:spPr bwMode="auto">
          <a:xfrm>
            <a:off x="0" y="4518818"/>
            <a:ext cx="2286000" cy="3579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8000"/>
                </a:solidFill>
                <a:effectLst/>
                <a:latin typeface="Calibri" pitchFamily="34" charset="0"/>
              </a:rPr>
              <a:t>Partial</a:t>
            </a:r>
            <a:r>
              <a:rPr kumimoji="0" lang="en-GB" sz="1800" b="0" i="0" u="none" strike="noStrike" cap="none" normalizeH="0" dirty="0" smtClean="0">
                <a:ln>
                  <a:noFill/>
                </a:ln>
                <a:solidFill>
                  <a:srgbClr val="008000"/>
                </a:solidFill>
                <a:effectLst/>
                <a:latin typeface="Calibri" pitchFamily="34" charset="0"/>
              </a:rPr>
              <a:t> </a:t>
            </a:r>
            <a:r>
              <a:rPr kumimoji="0" lang="en-GB" sz="1800" b="0" i="0" u="none" strike="noStrike" cap="none" normalizeH="0" baseline="0" dirty="0" smtClean="0">
                <a:ln>
                  <a:noFill/>
                </a:ln>
                <a:solidFill>
                  <a:srgbClr val="008000"/>
                </a:solidFill>
                <a:effectLst/>
                <a:latin typeface="Calibri" pitchFamily="34" charset="0"/>
              </a:rPr>
              <a:t>derivative </a:t>
            </a:r>
            <a:r>
              <a:rPr kumimoji="0" lang="en-GB" sz="1800" b="0" i="0" u="none" strike="noStrike" cap="none" normalizeH="0" baseline="0" dirty="0" err="1" smtClean="0">
                <a:ln>
                  <a:noFill/>
                </a:ln>
                <a:solidFill>
                  <a:srgbClr val="008000"/>
                </a:solidFill>
                <a:effectLst/>
                <a:latin typeface="Calibri" pitchFamily="34" charset="0"/>
              </a:rPr>
              <a:t>wrt</a:t>
            </a:r>
            <a:r>
              <a:rPr kumimoji="0" lang="en-GB" sz="1800" b="0" i="0" u="none" strike="noStrike" cap="none" normalizeH="0" baseline="0" dirty="0" smtClean="0">
                <a:ln>
                  <a:noFill/>
                </a:ln>
                <a:solidFill>
                  <a:srgbClr val="008000"/>
                </a:solidFill>
                <a:effectLst/>
                <a:latin typeface="Calibri" pitchFamily="34" charset="0"/>
              </a:rPr>
              <a:t> relative momentum</a:t>
            </a:r>
          </a:p>
        </p:txBody>
      </p:sp>
      <p:sp>
        <p:nvSpPr>
          <p:cNvPr id="7" name="TextBox 6"/>
          <p:cNvSpPr txBox="1"/>
          <p:nvPr/>
        </p:nvSpPr>
        <p:spPr>
          <a:xfrm>
            <a:off x="3657600" y="5638800"/>
            <a:ext cx="5520678" cy="923330"/>
          </a:xfrm>
          <a:prstGeom prst="rect">
            <a:avLst/>
          </a:prstGeom>
          <a:noFill/>
        </p:spPr>
        <p:txBody>
          <a:bodyPr wrap="none" rtlCol="0">
            <a:spAutoFit/>
          </a:bodyPr>
          <a:lstStyle/>
          <a:p>
            <a:r>
              <a:rPr lang="en-GB" b="1" i="1" dirty="0" smtClean="0">
                <a:solidFill>
                  <a:srgbClr val="C00000"/>
                </a:solidFill>
              </a:rPr>
              <a:t>Measurable quantities</a:t>
            </a:r>
          </a:p>
          <a:p>
            <a:r>
              <a:rPr lang="en-GB" b="1" i="1" dirty="0" smtClean="0">
                <a:solidFill>
                  <a:srgbClr val="C00000"/>
                </a:solidFill>
              </a:rPr>
              <a:t>Directly related to dynamically generated quark masses</a:t>
            </a:r>
          </a:p>
          <a:p>
            <a:r>
              <a:rPr lang="en-GB" b="1" i="1" dirty="0" smtClean="0">
                <a:solidFill>
                  <a:srgbClr val="C00000"/>
                </a:solidFill>
              </a:rPr>
              <a:t>&amp; bound-state wave functions</a:t>
            </a:r>
            <a:endParaRPr lang="en-GB" b="1" i="1" dirty="0">
              <a:solidFill>
                <a:srgbClr val="C00000"/>
              </a:solidFill>
            </a:endParaRPr>
          </a:p>
        </p:txBody>
      </p:sp>
    </p:spTree>
    <p:extLst>
      <p:ext uri="{BB962C8B-B14F-4D97-AF65-F5344CB8AC3E}">
        <p14:creationId xmlns:p14="http://schemas.microsoft.com/office/powerpoint/2010/main" val="36919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838200" y="4038600"/>
            <a:ext cx="7696200" cy="1447800"/>
          </a:xfrm>
          <a:prstGeom prst="rect">
            <a:avLst/>
          </a:prstGeom>
          <a:solidFill>
            <a:schemeClr val="accent1">
              <a:lumMod val="60000"/>
              <a:lumOff val="40000"/>
            </a:schemeClr>
          </a:solidFill>
          <a:ln w="28575" cap="flat" cmpd="sng" algn="ctr">
            <a:solidFill>
              <a:srgbClr val="FFA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p:txBody>
      </p:sp>
      <p:sp>
        <p:nvSpPr>
          <p:cNvPr id="2" name="Title 1"/>
          <p:cNvSpPr>
            <a:spLocks noGrp="1"/>
          </p:cNvSpPr>
          <p:nvPr>
            <p:ph type="title"/>
          </p:nvPr>
        </p:nvSpPr>
        <p:spPr/>
        <p:txBody>
          <a:bodyPr/>
          <a:lstStyle/>
          <a:p>
            <a:pPr algn="r"/>
            <a:r>
              <a:rPr lang="en-GB" sz="3200" dirty="0"/>
              <a:t>Valence-quark PDFs </a:t>
            </a:r>
            <a:br>
              <a:rPr lang="en-GB" sz="3200" dirty="0"/>
            </a:br>
            <a:r>
              <a:rPr lang="en-GB" sz="3200" dirty="0"/>
              <a:t>within mesons</a:t>
            </a:r>
            <a:endParaRPr lang="en-GB" sz="2800" dirty="0"/>
          </a:p>
        </p:txBody>
      </p:sp>
      <p:sp>
        <p:nvSpPr>
          <p:cNvPr id="3" name="Content Placeholder 2"/>
          <p:cNvSpPr>
            <a:spLocks noGrp="1"/>
          </p:cNvSpPr>
          <p:nvPr>
            <p:ph idx="1"/>
          </p:nvPr>
        </p:nvSpPr>
        <p:spPr>
          <a:xfrm>
            <a:off x="457200" y="1341437"/>
            <a:ext cx="8229600" cy="4525963"/>
          </a:xfrm>
        </p:spPr>
        <p:txBody>
          <a:bodyPr/>
          <a:lstStyle/>
          <a:p>
            <a:r>
              <a:rPr lang="en-GB" dirty="0" smtClean="0"/>
              <a:t>Formulae guarantee that valence-quark PDFs satisfy, independent of any and all structural details:</a:t>
            </a:r>
          </a:p>
          <a:p>
            <a:endParaRPr lang="en-GB" dirty="0"/>
          </a:p>
          <a:p>
            <a:endParaRPr lang="en-GB" dirty="0" smtClean="0"/>
          </a:p>
          <a:p>
            <a:endParaRPr lang="en-GB" dirty="0"/>
          </a:p>
          <a:p>
            <a:endParaRPr lang="en-GB" dirty="0" smtClean="0"/>
          </a:p>
          <a:p>
            <a:endParaRPr lang="en-GB" dirty="0"/>
          </a:p>
          <a:p>
            <a:r>
              <a:rPr lang="en-GB" dirty="0" smtClean="0"/>
              <a:t>Algebraic proof that at an hadronic scale </a:t>
            </a:r>
            <a:r>
              <a:rPr lang="en-GB" i="1" dirty="0"/>
              <a:t>ζ</a:t>
            </a:r>
            <a:r>
              <a:rPr lang="en-GB" dirty="0"/>
              <a:t> </a:t>
            </a:r>
            <a:r>
              <a:rPr lang="en-GB" dirty="0" smtClean="0"/>
              <a:t>≈ </a:t>
            </a:r>
            <a:r>
              <a:rPr lang="en-GB" dirty="0"/>
              <a:t>0.5 </a:t>
            </a:r>
            <a:r>
              <a:rPr lang="en-GB" dirty="0" smtClean="0"/>
              <a:t>GeV </a:t>
            </a:r>
          </a:p>
          <a:p>
            <a:pPr marL="800100" lvl="2" indent="0">
              <a:buNone/>
            </a:pPr>
            <a:r>
              <a:rPr lang="en-GB" sz="2800" i="1" dirty="0" err="1" smtClean="0"/>
              <a:t>q</a:t>
            </a:r>
            <a:r>
              <a:rPr lang="en-GB" sz="2800" i="1" baseline="-25000" dirty="0" err="1" smtClean="0"/>
              <a:t>V</a:t>
            </a:r>
            <a:r>
              <a:rPr lang="en-GB" sz="2800" i="1" baseline="30000" dirty="0" err="1" smtClean="0"/>
              <a:t>M</a:t>
            </a:r>
            <a:r>
              <a:rPr lang="en-GB" sz="2800" i="1" dirty="0" smtClean="0"/>
              <a:t>(x </a:t>
            </a:r>
            <a:r>
              <a:rPr lang="en-GB" sz="2800" i="1" dirty="0"/>
              <a:t>≃ </a:t>
            </a:r>
            <a:r>
              <a:rPr lang="en-GB" sz="2800" i="1" dirty="0" smtClean="0"/>
              <a:t>1) </a:t>
            </a:r>
            <a:r>
              <a:rPr lang="en-GB" sz="2800" i="1" dirty="0"/>
              <a:t>∝ (1-x)</a:t>
            </a:r>
            <a:r>
              <a:rPr lang="en-GB" sz="2800" i="1" baseline="30000" dirty="0"/>
              <a:t>2n</a:t>
            </a:r>
            <a:r>
              <a:rPr lang="en-GB" sz="2800" dirty="0"/>
              <a:t> </a:t>
            </a:r>
            <a:endParaRPr lang="en-GB" sz="2800" dirty="0" smtClean="0"/>
          </a:p>
          <a:p>
            <a:pPr marL="400050" lvl="1" indent="0">
              <a:buNone/>
            </a:pPr>
            <a:r>
              <a:rPr lang="en-GB" sz="2400" dirty="0" smtClean="0"/>
              <a:t>in </a:t>
            </a:r>
            <a:r>
              <a:rPr lang="en-GB" sz="2400" dirty="0"/>
              <a:t>any theory with </a:t>
            </a:r>
            <a:r>
              <a:rPr lang="en-GB" sz="2400" i="1" dirty="0"/>
              <a:t>(1/k</a:t>
            </a:r>
            <a:r>
              <a:rPr lang="en-GB" sz="2400" i="1" baseline="30000" dirty="0"/>
              <a:t>2</a:t>
            </a:r>
            <a:r>
              <a:rPr lang="en-GB" sz="2400" i="1" dirty="0"/>
              <a:t>)</a:t>
            </a:r>
            <a:r>
              <a:rPr lang="en-GB" sz="2400" i="1" baseline="30000" dirty="0"/>
              <a:t>n</a:t>
            </a:r>
            <a:r>
              <a:rPr lang="en-GB" sz="2400" dirty="0"/>
              <a:t> vector-boson </a:t>
            </a:r>
            <a:r>
              <a:rPr lang="en-GB" sz="2400" dirty="0" smtClean="0"/>
              <a:t>exchange interaction</a:t>
            </a:r>
          </a:p>
          <a:p>
            <a:endParaRPr lang="en-GB"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209800"/>
            <a:ext cx="3340100" cy="7493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054350"/>
            <a:ext cx="3632200" cy="749300"/>
          </a:xfrm>
          <a:prstGeom prst="rect">
            <a:avLst/>
          </a:prstGeom>
        </p:spPr>
      </p:pic>
      <p:sp>
        <p:nvSpPr>
          <p:cNvPr id="9" name="Rectangle 8"/>
          <p:cNvSpPr/>
          <p:nvPr/>
        </p:nvSpPr>
        <p:spPr bwMode="auto">
          <a:xfrm>
            <a:off x="0" y="0"/>
            <a:ext cx="48768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200" i="1" dirty="0"/>
              <a:t>Basic features of the pion valence-quark distribution </a:t>
            </a:r>
            <a:r>
              <a:rPr lang="en-GB" sz="1200" i="1" dirty="0" smtClean="0"/>
              <a:t>function, </a:t>
            </a:r>
          </a:p>
          <a:p>
            <a:pPr fontAlgn="base">
              <a:spcBef>
                <a:spcPct val="0"/>
              </a:spcBef>
              <a:spcAft>
                <a:spcPct val="0"/>
              </a:spcAft>
            </a:pPr>
            <a:r>
              <a:rPr lang="en-GB" sz="1200" dirty="0" smtClean="0"/>
              <a:t>Lei </a:t>
            </a:r>
            <a:r>
              <a:rPr lang="en-GB" sz="1200" dirty="0"/>
              <a:t>Chang, </a:t>
            </a:r>
            <a:r>
              <a:rPr lang="en-GB" sz="1200" dirty="0" err="1"/>
              <a:t>Cédric</a:t>
            </a:r>
            <a:r>
              <a:rPr lang="en-GB" sz="1200" dirty="0"/>
              <a:t> </a:t>
            </a:r>
            <a:r>
              <a:rPr lang="en-GB" sz="1200" dirty="0" err="1"/>
              <a:t>Mezrag</a:t>
            </a:r>
            <a:r>
              <a:rPr lang="en-GB" sz="1200" dirty="0"/>
              <a:t>, </a:t>
            </a:r>
            <a:r>
              <a:rPr lang="en-GB" sz="1200" dirty="0" smtClean="0"/>
              <a:t>et al., </a:t>
            </a:r>
          </a:p>
          <a:p>
            <a:pPr fontAlgn="base">
              <a:spcBef>
                <a:spcPct val="0"/>
              </a:spcBef>
              <a:spcAft>
                <a:spcPts val="600"/>
              </a:spcAft>
            </a:pPr>
            <a:r>
              <a:rPr lang="en-GB" sz="1200" dirty="0" smtClean="0">
                <a:hlinkClick r:id="rId4"/>
              </a:rPr>
              <a:t>arXiv:1406:5450 </a:t>
            </a:r>
            <a:r>
              <a:rPr lang="en-GB" sz="1200" dirty="0">
                <a:hlinkClick r:id="rId4"/>
              </a:rPr>
              <a:t>[</a:t>
            </a:r>
            <a:r>
              <a:rPr lang="en-GB" sz="1200" dirty="0" err="1">
                <a:hlinkClick r:id="rId4"/>
              </a:rPr>
              <a:t>nucl-th</a:t>
            </a:r>
            <a:r>
              <a:rPr lang="en-GB" sz="1200" dirty="0">
                <a:hlinkClick r:id="rId4"/>
              </a:rPr>
              <a:t>]</a:t>
            </a:r>
            <a:r>
              <a:rPr lang="en-GB" sz="1200" dirty="0"/>
              <a:t>, </a:t>
            </a:r>
            <a:r>
              <a:rPr lang="en-GB" sz="1200" dirty="0">
                <a:hlinkClick r:id="rId5"/>
              </a:rPr>
              <a:t>Phys. Lett. B </a:t>
            </a:r>
            <a:r>
              <a:rPr lang="en-GB" sz="1200" b="1" dirty="0">
                <a:hlinkClick r:id="rId5"/>
              </a:rPr>
              <a:t>737</a:t>
            </a:r>
            <a:r>
              <a:rPr lang="en-GB" sz="1200" dirty="0">
                <a:hlinkClick r:id="rId5"/>
              </a:rPr>
              <a:t> (2014)pp. </a:t>
            </a:r>
            <a:r>
              <a:rPr lang="en-GB" sz="1200" dirty="0" smtClean="0">
                <a:hlinkClick r:id="rId5"/>
              </a:rPr>
              <a:t>23–29</a:t>
            </a:r>
            <a:endParaRPr lang="en-GB" sz="1200" dirty="0" smtClean="0"/>
          </a:p>
          <a:p>
            <a:pPr fontAlgn="base">
              <a:spcBef>
                <a:spcPct val="0"/>
              </a:spcBef>
              <a:spcAft>
                <a:spcPct val="0"/>
              </a:spcAft>
            </a:pPr>
            <a:r>
              <a:rPr lang="en-AU" sz="1200" i="1" dirty="0"/>
              <a:t>Valence-quark distribution functions in the kaon and </a:t>
            </a:r>
            <a:r>
              <a:rPr lang="en-AU" sz="1200" i="1" dirty="0" smtClean="0"/>
              <a:t>pion, </a:t>
            </a:r>
          </a:p>
          <a:p>
            <a:pPr fontAlgn="base">
              <a:spcBef>
                <a:spcPct val="0"/>
              </a:spcBef>
              <a:spcAft>
                <a:spcPct val="0"/>
              </a:spcAft>
            </a:pPr>
            <a:r>
              <a:rPr lang="en-AU" sz="1200" dirty="0" smtClean="0"/>
              <a:t>Chen </a:t>
            </a:r>
            <a:r>
              <a:rPr lang="en-AU" sz="1200" dirty="0"/>
              <a:t>Chen, Lei </a:t>
            </a:r>
            <a:r>
              <a:rPr lang="en-AU" sz="1200" dirty="0" smtClean="0"/>
              <a:t>Chang et al.</a:t>
            </a:r>
          </a:p>
          <a:p>
            <a:pPr fontAlgn="base">
              <a:spcBef>
                <a:spcPct val="0"/>
              </a:spcBef>
              <a:spcAft>
                <a:spcPct val="0"/>
              </a:spcAft>
            </a:pPr>
            <a:r>
              <a:rPr lang="en-AU" sz="1200" dirty="0" smtClean="0">
                <a:hlinkClick r:id="rId6"/>
              </a:rPr>
              <a:t>arXiv:1602.01502 </a:t>
            </a:r>
            <a:r>
              <a:rPr lang="en-AU" sz="1200" dirty="0">
                <a:hlinkClick r:id="rId6"/>
              </a:rPr>
              <a:t>[</a:t>
            </a:r>
            <a:r>
              <a:rPr lang="en-AU" sz="1200" dirty="0" err="1">
                <a:hlinkClick r:id="rId6"/>
              </a:rPr>
              <a:t>nucl-th</a:t>
            </a:r>
            <a:r>
              <a:rPr lang="en-AU" sz="1200" dirty="0" smtClean="0">
                <a:hlinkClick r:id="rId6"/>
              </a:rPr>
              <a:t>]</a:t>
            </a:r>
            <a:r>
              <a:rPr lang="en-AU" sz="1200" dirty="0" smtClean="0"/>
              <a:t>, </a:t>
            </a:r>
            <a:r>
              <a:rPr lang="en-GB" sz="1200" dirty="0">
                <a:hlinkClick r:id="rId7"/>
              </a:rPr>
              <a:t>Phys. Rev. D</a:t>
            </a:r>
            <a:r>
              <a:rPr lang="en-GB" sz="1200" b="1" dirty="0">
                <a:hlinkClick r:id="rId7"/>
              </a:rPr>
              <a:t>93</a:t>
            </a:r>
            <a:r>
              <a:rPr lang="en-GB" sz="1200" dirty="0">
                <a:hlinkClick r:id="rId7"/>
              </a:rPr>
              <a:t> (2016) 074021/1-11</a:t>
            </a:r>
            <a:endParaRPr kumimoji="0" lang="en-GB" sz="1200" b="0" i="0" u="none" strike="noStrike" cap="none" normalizeH="0" baseline="0" dirty="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273586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dirty="0" smtClean="0"/>
              <a:t>Realistic distributions</a:t>
            </a:r>
            <a:endParaRPr lang="en-GB" sz="3200" dirty="0"/>
          </a:p>
        </p:txBody>
      </p:sp>
      <p:sp>
        <p:nvSpPr>
          <p:cNvPr id="3" name="Content Placeholder 2"/>
          <p:cNvSpPr>
            <a:spLocks noGrp="1"/>
          </p:cNvSpPr>
          <p:nvPr>
            <p:ph idx="1"/>
          </p:nvPr>
        </p:nvSpPr>
        <p:spPr>
          <a:xfrm>
            <a:off x="457200" y="990600"/>
            <a:ext cx="8229600" cy="4994276"/>
          </a:xfrm>
        </p:spPr>
        <p:txBody>
          <a:bodyPr/>
          <a:lstStyle/>
          <a:p>
            <a:r>
              <a:rPr lang="en-GB" sz="2000" u="sng" dirty="0" smtClean="0"/>
              <a:t>Pion distribution at </a:t>
            </a:r>
            <a:r>
              <a:rPr lang="en-GB" sz="2000" i="1" u="sng" dirty="0" err="1"/>
              <a:t>ζ</a:t>
            </a:r>
            <a:r>
              <a:rPr lang="en-GB" sz="2000" i="1" baseline="-25000" dirty="0" err="1"/>
              <a:t>H</a:t>
            </a:r>
            <a:endParaRPr lang="en-GB" sz="2000" i="1" baseline="-25000" dirty="0" smtClean="0"/>
          </a:p>
          <a:p>
            <a:pPr lvl="1"/>
            <a:r>
              <a:rPr lang="en-GB" dirty="0" smtClean="0"/>
              <a:t>DSE prediction, following from analysis of </a:t>
            </a:r>
            <a:r>
              <a:rPr lang="en-GB" dirty="0" err="1" smtClean="0"/>
              <a:t>leptonic</a:t>
            </a:r>
            <a:r>
              <a:rPr lang="en-GB" dirty="0" smtClean="0"/>
              <a:t> decay: </a:t>
            </a:r>
            <a:r>
              <a:rPr lang="en-GB" i="1" dirty="0" smtClean="0"/>
              <a:t>π</a:t>
            </a:r>
            <a:r>
              <a:rPr lang="en-GB" dirty="0" smtClean="0"/>
              <a:t> contains 5% sea</a:t>
            </a:r>
          </a:p>
          <a:p>
            <a:pPr lvl="1"/>
            <a:r>
              <a:rPr lang="en-GB" dirty="0" smtClean="0"/>
              <a:t>Assume GRV analysis of </a:t>
            </a:r>
            <a:r>
              <a:rPr lang="en-GB" i="1" dirty="0" smtClean="0"/>
              <a:t>πN </a:t>
            </a:r>
            <a:r>
              <a:rPr lang="en-GB" dirty="0" err="1" smtClean="0"/>
              <a:t>Drell</a:t>
            </a:r>
            <a:r>
              <a:rPr lang="en-GB" dirty="0" smtClean="0"/>
              <a:t>-Yan is reliable, then 30% of </a:t>
            </a:r>
            <a:r>
              <a:rPr lang="en-GB" i="1" dirty="0" smtClean="0"/>
              <a:t>π</a:t>
            </a:r>
            <a:r>
              <a:rPr lang="en-GB" dirty="0" smtClean="0"/>
              <a:t> momentum carried by glue</a:t>
            </a:r>
          </a:p>
          <a:p>
            <a:pPr marL="400050" lvl="1" indent="0">
              <a:buNone/>
            </a:pPr>
            <a:r>
              <a:rPr lang="en-GB" dirty="0" smtClean="0"/>
              <a:t>Adopting standard PDF parametrisations, this additional information is sufficient to completely fix realistic </a:t>
            </a:r>
            <a:r>
              <a:rPr lang="en-GB" i="1" dirty="0" smtClean="0"/>
              <a:t>u</a:t>
            </a:r>
            <a:r>
              <a:rPr lang="en-GB" i="1" baseline="-25000" dirty="0" smtClean="0"/>
              <a:t>π</a:t>
            </a:r>
            <a:r>
              <a:rPr lang="en-GB" i="1" dirty="0" smtClean="0"/>
              <a:t>(x;</a:t>
            </a:r>
            <a:r>
              <a:rPr lang="en-GB" i="1" dirty="0"/>
              <a:t> </a:t>
            </a:r>
            <a:r>
              <a:rPr lang="en-GB" i="1" dirty="0" err="1"/>
              <a:t>ζ</a:t>
            </a:r>
            <a:r>
              <a:rPr lang="en-GB" i="1" baseline="-25000" dirty="0" err="1"/>
              <a:t>H</a:t>
            </a:r>
            <a:r>
              <a:rPr lang="en-GB" i="1" dirty="0" smtClean="0"/>
              <a:t>) = valence</a:t>
            </a:r>
            <a:r>
              <a:rPr lang="en-GB" dirty="0" smtClean="0"/>
              <a:t> + </a:t>
            </a:r>
            <a:r>
              <a:rPr lang="en-GB" i="1" dirty="0" smtClean="0"/>
              <a:t>sea</a:t>
            </a:r>
            <a:r>
              <a:rPr lang="en-GB" dirty="0" smtClean="0"/>
              <a:t> + </a:t>
            </a:r>
            <a:r>
              <a:rPr lang="en-GB" i="1" dirty="0" smtClean="0"/>
              <a:t>glue</a:t>
            </a:r>
          </a:p>
          <a:p>
            <a:pPr>
              <a:spcBef>
                <a:spcPts val="1200"/>
              </a:spcBef>
            </a:pPr>
            <a:r>
              <a:rPr lang="en-GB" sz="2000" u="sng" dirty="0" smtClean="0"/>
              <a:t>Kaon </a:t>
            </a:r>
            <a:r>
              <a:rPr lang="en-GB" sz="2000" u="sng" dirty="0"/>
              <a:t>distribution at </a:t>
            </a:r>
            <a:r>
              <a:rPr lang="en-GB" sz="2000" i="1" u="sng" dirty="0" err="1" smtClean="0"/>
              <a:t>ζ</a:t>
            </a:r>
            <a:r>
              <a:rPr lang="en-GB" sz="2000" i="1" baseline="-25000" dirty="0" err="1" smtClean="0"/>
              <a:t>H</a:t>
            </a:r>
            <a:endParaRPr lang="en-GB" sz="2000" i="1" baseline="-25000" dirty="0"/>
          </a:p>
          <a:p>
            <a:pPr lvl="1"/>
            <a:r>
              <a:rPr lang="en-GB" dirty="0" smtClean="0"/>
              <a:t>Owing to heavier mass of intermediate states that can introduce sea-quarks, safe to assume sea-quark content of kaon is effectively zero</a:t>
            </a:r>
            <a:endParaRPr lang="en-GB" i="1" baseline="-25000" dirty="0"/>
          </a:p>
          <a:p>
            <a:pPr lvl="1"/>
            <a:r>
              <a:rPr lang="en-GB" dirty="0" smtClean="0"/>
              <a:t>Treat momentum fraction carried by glue as a parameter to be used in understanding </a:t>
            </a:r>
            <a:r>
              <a:rPr lang="en-GB" i="1" dirty="0" err="1" smtClean="0"/>
              <a:t>u</a:t>
            </a:r>
            <a:r>
              <a:rPr lang="en-GB" i="1" baseline="30000" dirty="0" err="1" smtClean="0"/>
              <a:t>K</a:t>
            </a:r>
            <a:r>
              <a:rPr lang="en-GB" i="1" dirty="0" smtClean="0"/>
              <a:t>(x)/u</a:t>
            </a:r>
            <a:r>
              <a:rPr lang="en-GB" i="1" baseline="30000" dirty="0" smtClean="0"/>
              <a:t>π</a:t>
            </a:r>
            <a:r>
              <a:rPr lang="en-GB" i="1" dirty="0" smtClean="0"/>
              <a:t>(x) </a:t>
            </a:r>
            <a:endParaRPr lang="en-GB" sz="2200" dirty="0" smtClean="0"/>
          </a:p>
          <a:p>
            <a:pPr marL="857250" lvl="2" indent="0">
              <a:buNone/>
            </a:pPr>
            <a:r>
              <a:rPr lang="en-GB" sz="2200" dirty="0" smtClean="0"/>
              <a:t>… owing to heavier mass of s-quark, </a:t>
            </a:r>
          </a:p>
          <a:p>
            <a:pPr marL="857250" lvl="2" indent="0">
              <a:spcBef>
                <a:spcPts val="0"/>
              </a:spcBef>
              <a:buNone/>
            </a:pPr>
            <a:r>
              <a:rPr lang="en-GB" sz="2200" dirty="0"/>
              <a:t>	</a:t>
            </a:r>
            <a:r>
              <a:rPr lang="en-GB" sz="2200" dirty="0" smtClean="0"/>
              <a:t>	expect </a:t>
            </a:r>
            <a:r>
              <a:rPr lang="en-GB" sz="2200" i="1" dirty="0"/>
              <a:t>〈</a:t>
            </a:r>
            <a:r>
              <a:rPr lang="en-GB" sz="2200" i="1" dirty="0" err="1"/>
              <a:t>x〉</a:t>
            </a:r>
            <a:r>
              <a:rPr lang="en-GB" sz="2200" i="1" baseline="-25000" dirty="0" err="1"/>
              <a:t>g</a:t>
            </a:r>
            <a:r>
              <a:rPr lang="en-GB" sz="2200" i="1" baseline="30000" dirty="0" err="1"/>
              <a:t>K</a:t>
            </a:r>
            <a:r>
              <a:rPr lang="en-GB" sz="2200" i="1" dirty="0"/>
              <a:t> &lt; 〈</a:t>
            </a:r>
            <a:r>
              <a:rPr lang="en-GB" sz="2200" i="1" dirty="0" err="1"/>
              <a:t>x〉</a:t>
            </a:r>
            <a:r>
              <a:rPr lang="en-GB" sz="2200" i="1" baseline="-25000" dirty="0" err="1"/>
              <a:t>g</a:t>
            </a:r>
            <a:r>
              <a:rPr lang="en-GB" sz="2200" i="1" baseline="30000" dirty="0"/>
              <a:t>π</a:t>
            </a:r>
            <a:r>
              <a:rPr lang="en-GB" sz="2200" dirty="0"/>
              <a:t>; </a:t>
            </a:r>
            <a:endParaRPr lang="en-GB" sz="2200" dirty="0" smtClean="0"/>
          </a:p>
          <a:p>
            <a:pPr marL="857250" lvl="2" indent="0">
              <a:buNone/>
            </a:pPr>
            <a:r>
              <a:rPr lang="en-GB" sz="2200" dirty="0" smtClean="0"/>
              <a:t>… but </a:t>
            </a:r>
            <a:r>
              <a:rPr lang="en-GB" sz="2200" dirty="0"/>
              <a:t>how much </a:t>
            </a:r>
            <a:r>
              <a:rPr lang="en-GB" sz="2200" dirty="0" smtClean="0"/>
              <a:t>less?</a:t>
            </a:r>
            <a:endParaRPr lang="en-GB" sz="2200" dirty="0"/>
          </a:p>
          <a:p>
            <a:pPr marL="857250" lvl="2" indent="0">
              <a:buNone/>
            </a:pPr>
            <a:endParaRPr lang="en-GB" i="1" dirty="0" smtClean="0"/>
          </a:p>
          <a:p>
            <a:pPr lvl="1"/>
            <a:endParaRPr lang="en-GB" i="1" baseline="-25000" dirty="0"/>
          </a:p>
          <a:p>
            <a:pPr marL="400050" lvl="1" indent="0">
              <a:buNone/>
            </a:pPr>
            <a:endParaRPr lang="en-GB" sz="2200"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67</a:t>
            </a:fld>
            <a:endParaRPr lang="en-US"/>
          </a:p>
        </p:txBody>
      </p:sp>
    </p:spTree>
    <p:extLst>
      <p:ext uri="{BB962C8B-B14F-4D97-AF65-F5344CB8AC3E}">
        <p14:creationId xmlns:p14="http://schemas.microsoft.com/office/powerpoint/2010/main" val="213176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down)">
                                      <p:cBhvr>
                                        <p:cTn id="10" dur="500"/>
                                        <p:tgtEl>
                                          <p:spTgt spid="3">
                                            <p:txEl>
                                              <p:pRg st="5" end="5"/>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down)">
                                      <p:cBhvr>
                                        <p:cTn id="13" dur="500"/>
                                        <p:tgtEl>
                                          <p:spTgt spid="3">
                                            <p:txEl>
                                              <p:pRg st="6" end="6"/>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wipe(down)">
                                      <p:cBhvr>
                                        <p:cTn id="16" dur="500"/>
                                        <p:tgtEl>
                                          <p:spTgt spid="3">
                                            <p:txEl>
                                              <p:pRg st="7" end="7"/>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wipe(down)">
                                      <p:cBhvr>
                                        <p:cTn id="19" dur="500"/>
                                        <p:tgtEl>
                                          <p:spTgt spid="3">
                                            <p:txEl>
                                              <p:pRg st="8" end="8"/>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wipe(down)">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Pion: </a:t>
            </a:r>
            <a:br>
              <a:rPr lang="en-GB" sz="2800" dirty="0" smtClean="0"/>
            </a:br>
            <a:r>
              <a:rPr lang="en-GB" sz="2800" dirty="0" smtClean="0"/>
              <a:t>DSE comparison with </a:t>
            </a:r>
            <a:r>
              <a:rPr lang="en-GB" sz="2800" dirty="0" err="1" smtClean="0"/>
              <a:t>lQCD</a:t>
            </a:r>
            <a:r>
              <a:rPr lang="en-GB" sz="2800" dirty="0" smtClean="0"/>
              <a:t> moments</a:t>
            </a:r>
            <a:endParaRPr lang="en-GB" dirty="0"/>
          </a:p>
        </p:txBody>
      </p:sp>
      <p:sp>
        <p:nvSpPr>
          <p:cNvPr id="3" name="Content Placeholder 2"/>
          <p:cNvSpPr>
            <a:spLocks noGrp="1"/>
          </p:cNvSpPr>
          <p:nvPr>
            <p:ph idx="1"/>
          </p:nvPr>
        </p:nvSpPr>
        <p:spPr>
          <a:xfrm>
            <a:off x="228600" y="1600200"/>
            <a:ext cx="3899705" cy="4525963"/>
          </a:xfrm>
        </p:spPr>
        <p:txBody>
          <a:bodyPr/>
          <a:lstStyle/>
          <a:p>
            <a:r>
              <a:rPr lang="en-GB" sz="2000" dirty="0"/>
              <a:t>All </a:t>
            </a:r>
            <a:r>
              <a:rPr lang="en-GB" sz="2000" dirty="0" err="1"/>
              <a:t>lQCD</a:t>
            </a:r>
            <a:r>
              <a:rPr lang="en-GB" sz="2000" dirty="0"/>
              <a:t> studies agree with each other, within </a:t>
            </a:r>
            <a:r>
              <a:rPr lang="en-GB" sz="2000" dirty="0" smtClean="0"/>
              <a:t>errors</a:t>
            </a:r>
            <a:endParaRPr lang="en-GB" sz="2000" dirty="0"/>
          </a:p>
          <a:p>
            <a:pPr marL="0" indent="0">
              <a:buNone/>
            </a:pPr>
            <a:r>
              <a:rPr lang="en-GB" sz="2000" dirty="0" smtClean="0"/>
              <a:t>       </a:t>
            </a:r>
            <a:r>
              <a:rPr lang="en-GB" sz="2000" dirty="0"/>
              <a:t>[66]: </a:t>
            </a:r>
            <a:r>
              <a:rPr lang="en-GB" sz="2000" dirty="0" err="1"/>
              <a:t>Brommel</a:t>
            </a:r>
            <a:r>
              <a:rPr lang="en-GB" sz="2000" dirty="0"/>
              <a:t> et al. (2007)</a:t>
            </a:r>
          </a:p>
          <a:p>
            <a:pPr marL="400050" lvl="1" indent="0">
              <a:buNone/>
            </a:pPr>
            <a:r>
              <a:rPr lang="en-GB" dirty="0"/>
              <a:t>[67]: Best </a:t>
            </a:r>
            <a:r>
              <a:rPr lang="en-GB" i="1" dirty="0"/>
              <a:t>et al</a:t>
            </a:r>
            <a:r>
              <a:rPr lang="en-GB" dirty="0"/>
              <a:t>. (1997)</a:t>
            </a:r>
          </a:p>
          <a:p>
            <a:pPr marL="400050" lvl="1" indent="0">
              <a:spcAft>
                <a:spcPts val="600"/>
              </a:spcAft>
              <a:buNone/>
            </a:pPr>
            <a:r>
              <a:rPr lang="en-GB" dirty="0"/>
              <a:t>[68]: Detmold </a:t>
            </a:r>
            <a:r>
              <a:rPr lang="en-GB" i="1" dirty="0"/>
              <a:t>et al</a:t>
            </a:r>
            <a:r>
              <a:rPr lang="en-GB" dirty="0"/>
              <a:t>. (2003)</a:t>
            </a:r>
            <a:endParaRPr lang="en-GB" sz="2000" dirty="0"/>
          </a:p>
          <a:p>
            <a:pPr>
              <a:spcAft>
                <a:spcPts val="600"/>
              </a:spcAft>
            </a:pPr>
            <a:r>
              <a:rPr lang="en-GB" sz="2000" dirty="0" smtClean="0">
                <a:solidFill>
                  <a:srgbClr val="C00000"/>
                </a:solidFill>
              </a:rPr>
              <a:t>DSE and </a:t>
            </a:r>
            <a:r>
              <a:rPr lang="en-GB" sz="2000" dirty="0" err="1" smtClean="0">
                <a:solidFill>
                  <a:srgbClr val="C00000"/>
                </a:solidFill>
              </a:rPr>
              <a:t>lQCD</a:t>
            </a:r>
            <a:r>
              <a:rPr lang="en-GB" sz="2000" dirty="0" smtClean="0">
                <a:solidFill>
                  <a:srgbClr val="C00000"/>
                </a:solidFill>
              </a:rPr>
              <a:t> agree</a:t>
            </a:r>
            <a:r>
              <a:rPr lang="en-GB" sz="2000" dirty="0" smtClean="0"/>
              <a:t>, within errors; and DSE at level of 4% with </a:t>
            </a:r>
            <a:r>
              <a:rPr lang="en-GB" sz="2000" dirty="0" err="1" smtClean="0"/>
              <a:t>lQCD</a:t>
            </a:r>
            <a:r>
              <a:rPr lang="en-GB" sz="2000" dirty="0" smtClean="0"/>
              <a:t>-average</a:t>
            </a:r>
            <a:endParaRPr lang="en-GB" dirty="0" smtClean="0"/>
          </a:p>
          <a:p>
            <a:pPr marL="457200" indent="-457200"/>
            <a:r>
              <a:rPr lang="en-GB" sz="2000" i="1" dirty="0" smtClean="0">
                <a:solidFill>
                  <a:srgbClr val="C00000"/>
                </a:solidFill>
              </a:rPr>
              <a:t>On light-front, just 52% of the pion’s momentum is carried by valence-quarks at ζ</a:t>
            </a:r>
            <a:r>
              <a:rPr lang="en-GB" sz="2000" i="1" baseline="-25000" dirty="0" smtClean="0">
                <a:solidFill>
                  <a:srgbClr val="C00000"/>
                </a:solidFill>
              </a:rPr>
              <a:t>2</a:t>
            </a:r>
            <a:r>
              <a:rPr lang="en-GB" sz="2000" i="1" dirty="0" smtClean="0">
                <a:solidFill>
                  <a:srgbClr val="C00000"/>
                </a:solidFill>
              </a:rPr>
              <a:t> = 2GeV, down from 65% at </a:t>
            </a:r>
            <a:r>
              <a:rPr lang="en-GB" sz="2000" i="1" dirty="0" err="1" smtClean="0">
                <a:solidFill>
                  <a:srgbClr val="C00000"/>
                </a:solidFill>
              </a:rPr>
              <a:t>ζ</a:t>
            </a:r>
            <a:r>
              <a:rPr lang="en-GB" sz="2000" i="1" baseline="-25000" dirty="0" err="1" smtClean="0">
                <a:solidFill>
                  <a:srgbClr val="C00000"/>
                </a:solidFill>
              </a:rPr>
              <a:t>H</a:t>
            </a:r>
            <a:r>
              <a:rPr lang="en-GB" sz="2000" i="1" dirty="0" smtClean="0">
                <a:solidFill>
                  <a:srgbClr val="C00000"/>
                </a:solidFill>
              </a:rPr>
              <a:t>= 0.51GeV</a:t>
            </a:r>
          </a:p>
          <a:p>
            <a:pPr marL="400050" lvl="1" indent="0">
              <a:buNone/>
            </a:pPr>
            <a:endParaRPr lang="en-GB" dirty="0" smtClean="0"/>
          </a:p>
          <a:p>
            <a:pPr marL="400050" lvl="1" indent="0">
              <a:buNone/>
            </a:pPr>
            <a:endParaRPr lang="en-GB" dirty="0" smtClean="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68</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4505" y="1416050"/>
            <a:ext cx="4939495" cy="4070350"/>
          </a:xfrm>
          <a:prstGeom prst="rect">
            <a:avLst/>
          </a:prstGeom>
        </p:spPr>
      </p:pic>
      <p:sp>
        <p:nvSpPr>
          <p:cNvPr id="9" name="Rectangle 8"/>
          <p:cNvSpPr/>
          <p:nvPr/>
        </p:nvSpPr>
        <p:spPr bwMode="auto">
          <a:xfrm>
            <a:off x="4953000" y="3581400"/>
            <a:ext cx="3352800" cy="5334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371284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5490210" cy="5738895"/>
          </a:xfrm>
          <a:prstGeom prst="rect">
            <a:avLst/>
          </a:prstGeom>
        </p:spPr>
      </p:pic>
      <p:sp>
        <p:nvSpPr>
          <p:cNvPr id="2" name="Title 1"/>
          <p:cNvSpPr>
            <a:spLocks noGrp="1"/>
          </p:cNvSpPr>
          <p:nvPr>
            <p:ph type="title"/>
          </p:nvPr>
        </p:nvSpPr>
        <p:spPr/>
        <p:txBody>
          <a:bodyPr/>
          <a:lstStyle/>
          <a:p>
            <a:pPr algn="r"/>
            <a:r>
              <a:rPr lang="en-GB" sz="3200" dirty="0" smtClean="0"/>
              <a:t>Pion PDF</a:t>
            </a:r>
            <a:endParaRPr lang="en-GB" sz="3200" dirty="0"/>
          </a:p>
        </p:txBody>
      </p:sp>
      <p:sp>
        <p:nvSpPr>
          <p:cNvPr id="3" name="Content Placeholder 2"/>
          <p:cNvSpPr>
            <a:spLocks noGrp="1"/>
          </p:cNvSpPr>
          <p:nvPr>
            <p:ph idx="1"/>
          </p:nvPr>
        </p:nvSpPr>
        <p:spPr>
          <a:xfrm>
            <a:off x="5410200" y="838200"/>
            <a:ext cx="3733800" cy="5287963"/>
          </a:xfrm>
        </p:spPr>
        <p:txBody>
          <a:bodyPr/>
          <a:lstStyle/>
          <a:p>
            <a:r>
              <a:rPr lang="en-GB" sz="2000" dirty="0"/>
              <a:t>Purple </a:t>
            </a:r>
            <a:r>
              <a:rPr lang="en-GB" sz="2000" dirty="0" smtClean="0"/>
              <a:t>dot-dot-dash = prediction </a:t>
            </a:r>
            <a:r>
              <a:rPr lang="en-GB" sz="2000" dirty="0"/>
              <a:t>at </a:t>
            </a:r>
            <a:r>
              <a:rPr lang="en-GB" sz="2000" i="1" dirty="0" err="1"/>
              <a:t>ζ</a:t>
            </a:r>
            <a:r>
              <a:rPr lang="en-GB" sz="2000" i="1" baseline="-25000" dirty="0" err="1"/>
              <a:t>H</a:t>
            </a:r>
            <a:r>
              <a:rPr lang="en-GB" sz="2000" dirty="0"/>
              <a:t> </a:t>
            </a:r>
          </a:p>
          <a:p>
            <a:r>
              <a:rPr lang="en-GB" sz="2000" dirty="0" smtClean="0"/>
              <a:t>Data = modern reappraisal of E615: NLO analysis plus soft-gluon </a:t>
            </a:r>
            <a:r>
              <a:rPr lang="en-GB" sz="2000" dirty="0" err="1" smtClean="0"/>
              <a:t>resummation</a:t>
            </a:r>
            <a:r>
              <a:rPr lang="en-GB" sz="2000" dirty="0" smtClean="0"/>
              <a:t> (ASV)</a:t>
            </a:r>
            <a:endParaRPr lang="en-GB" sz="2000" dirty="0"/>
          </a:p>
          <a:p>
            <a:r>
              <a:rPr lang="en-GB" sz="2000" dirty="0" smtClean="0"/>
              <a:t>Solid black curve, prediction evolved to </a:t>
            </a:r>
            <a:r>
              <a:rPr lang="en-GB" sz="2000" i="1" dirty="0" smtClean="0"/>
              <a:t>ζ</a:t>
            </a:r>
            <a:r>
              <a:rPr lang="en-GB" sz="2000" dirty="0" smtClean="0"/>
              <a:t>=5.2GeV, the scale associated with the experiments</a:t>
            </a:r>
          </a:p>
          <a:p>
            <a:r>
              <a:rPr lang="en-GB" sz="2000" dirty="0" smtClean="0"/>
              <a:t>Blue dashed curve = first DSE prediction, in 2000 (</a:t>
            </a:r>
            <a:r>
              <a:rPr lang="en-GB" sz="2000" i="1" dirty="0" smtClean="0"/>
              <a:t>ζ</a:t>
            </a:r>
            <a:r>
              <a:rPr lang="en-GB" sz="2000" dirty="0" smtClean="0"/>
              <a:t>=5.2GeV)</a:t>
            </a:r>
          </a:p>
          <a:p>
            <a:r>
              <a:rPr lang="en-GB" sz="2000" dirty="0" smtClean="0"/>
              <a:t>Dotted red curve = result obtained with momentum-independent gluon exchange (contact interaction, </a:t>
            </a:r>
            <a:r>
              <a:rPr lang="en-GB" sz="2000" i="1" dirty="0" smtClean="0"/>
              <a:t>ζ</a:t>
            </a:r>
            <a:r>
              <a:rPr lang="en-GB" sz="2000" dirty="0" smtClean="0"/>
              <a:t>=5.2GeV)</a:t>
            </a:r>
            <a:endParaRPr lang="en-GB" sz="2000" dirty="0"/>
          </a:p>
          <a:p>
            <a:endParaRPr lang="en-GB"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69</a:t>
            </a:fld>
            <a:endParaRPr lang="en-US"/>
          </a:p>
        </p:txBody>
      </p:sp>
      <p:sp>
        <p:nvSpPr>
          <p:cNvPr id="8" name="Rectangle 7"/>
          <p:cNvSpPr/>
          <p:nvPr/>
        </p:nvSpPr>
        <p:spPr bwMode="auto">
          <a:xfrm>
            <a:off x="1600200" y="2362200"/>
            <a:ext cx="1143000"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i="1" dirty="0">
                <a:solidFill>
                  <a:srgbClr val="008000"/>
                </a:solidFill>
              </a:rPr>
              <a:t>ζ=5.2GeV</a:t>
            </a:r>
            <a:endParaRPr kumimoji="0" lang="en-GB" sz="1800" b="0" i="1" u="none" strike="noStrike" cap="none" normalizeH="0" baseline="0" dirty="0" smtClean="0">
              <a:ln>
                <a:noFill/>
              </a:ln>
              <a:solidFill>
                <a:srgbClr val="008000"/>
              </a:solidFill>
              <a:effectLst/>
              <a:latin typeface="Calibri" pitchFamily="34" charset="0"/>
            </a:endParaRPr>
          </a:p>
        </p:txBody>
      </p:sp>
      <p:sp>
        <p:nvSpPr>
          <p:cNvPr id="9" name="Rectangle 8"/>
          <p:cNvSpPr/>
          <p:nvPr/>
        </p:nvSpPr>
        <p:spPr bwMode="auto">
          <a:xfrm>
            <a:off x="1600200" y="2667000"/>
            <a:ext cx="2514600"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kumimoji="0" lang="en-GB" sz="1800" b="0" i="1" u="none" strike="noStrike" cap="none" normalizeH="0" baseline="0" dirty="0" smtClean="0">
                <a:ln>
                  <a:noFill/>
                </a:ln>
                <a:solidFill>
                  <a:srgbClr val="008000"/>
                </a:solidFill>
                <a:effectLst/>
                <a:latin typeface="Calibri" pitchFamily="34" charset="0"/>
              </a:rPr>
              <a:t>DSE: (1-x)</a:t>
            </a:r>
            <a:r>
              <a:rPr kumimoji="0" lang="en-GB" sz="1800" b="0" i="1" u="none" strike="noStrike" cap="none" normalizeH="0" baseline="30000" dirty="0" smtClean="0">
                <a:ln>
                  <a:noFill/>
                </a:ln>
                <a:solidFill>
                  <a:srgbClr val="008000"/>
                </a:solidFill>
                <a:effectLst/>
                <a:latin typeface="Calibri" pitchFamily="34" charset="0"/>
              </a:rPr>
              <a:t>3.0</a:t>
            </a:r>
            <a:r>
              <a:rPr lang="en-GB" baseline="30000" dirty="0">
                <a:solidFill>
                  <a:srgbClr val="008000"/>
                </a:solidFill>
              </a:rPr>
              <a:t>±</a:t>
            </a:r>
            <a:r>
              <a:rPr kumimoji="0" lang="en-GB" sz="1800" b="0" i="1" u="none" strike="noStrike" cap="none" normalizeH="0" baseline="30000" dirty="0" smtClean="0">
                <a:ln>
                  <a:noFill/>
                </a:ln>
                <a:solidFill>
                  <a:srgbClr val="008000"/>
                </a:solidFill>
                <a:effectLst/>
                <a:latin typeface="Calibri" pitchFamily="34" charset="0"/>
              </a:rPr>
              <a:t>0.1</a:t>
            </a:r>
          </a:p>
        </p:txBody>
      </p:sp>
      <p:sp>
        <p:nvSpPr>
          <p:cNvPr id="10" name="Rectangle 9"/>
          <p:cNvSpPr/>
          <p:nvPr/>
        </p:nvSpPr>
        <p:spPr bwMode="auto">
          <a:xfrm>
            <a:off x="3886200" y="1524000"/>
            <a:ext cx="1600200"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kumimoji="0" lang="en-GB" sz="1800" b="0" i="1" u="none" strike="noStrike" cap="none" normalizeH="0" baseline="0" dirty="0" smtClean="0">
                <a:ln>
                  <a:noFill/>
                </a:ln>
                <a:solidFill>
                  <a:srgbClr val="C00000"/>
                </a:solidFill>
                <a:effectLst/>
                <a:latin typeface="Calibri" pitchFamily="34" charset="0"/>
              </a:rPr>
              <a:t>CI: (1-x)</a:t>
            </a:r>
            <a:r>
              <a:rPr lang="en-GB" i="1" baseline="30000" dirty="0" smtClean="0">
                <a:solidFill>
                  <a:srgbClr val="C00000"/>
                </a:solidFill>
                <a:latin typeface="Calibri" pitchFamily="34" charset="0"/>
              </a:rPr>
              <a:t>1.0</a:t>
            </a:r>
            <a:r>
              <a:rPr lang="en-GB" baseline="30000" dirty="0" smtClean="0">
                <a:solidFill>
                  <a:srgbClr val="C00000"/>
                </a:solidFill>
              </a:rPr>
              <a:t>±</a:t>
            </a:r>
            <a:r>
              <a:rPr lang="en-GB" i="1" baseline="30000" dirty="0" smtClean="0">
                <a:solidFill>
                  <a:srgbClr val="C00000"/>
                </a:solidFill>
                <a:latin typeface="Calibri" pitchFamily="34" charset="0"/>
              </a:rPr>
              <a:t>0.1</a:t>
            </a:r>
            <a:endParaRPr kumimoji="0" lang="en-GB" sz="1800" b="0" i="1" u="none" strike="noStrike" cap="none" normalizeH="0" baseline="30000" dirty="0" smtClean="0">
              <a:ln>
                <a:noFill/>
              </a:ln>
              <a:solidFill>
                <a:srgbClr val="C00000"/>
              </a:solidFill>
              <a:effectLst/>
              <a:latin typeface="Calibri" pitchFamily="34" charset="0"/>
            </a:endParaRPr>
          </a:p>
        </p:txBody>
      </p:sp>
      <p:sp>
        <p:nvSpPr>
          <p:cNvPr id="11" name="TextBox 10"/>
          <p:cNvSpPr txBox="1"/>
          <p:nvPr/>
        </p:nvSpPr>
        <p:spPr>
          <a:xfrm>
            <a:off x="1143000" y="-48528"/>
            <a:ext cx="1332416" cy="646331"/>
          </a:xfrm>
          <a:prstGeom prst="rect">
            <a:avLst/>
          </a:prstGeom>
          <a:noFill/>
        </p:spPr>
        <p:txBody>
          <a:bodyPr wrap="none" rtlCol="0">
            <a:spAutoFit/>
          </a:bodyPr>
          <a:lstStyle/>
          <a:p>
            <a:pPr algn="ctr"/>
            <a:r>
              <a:rPr lang="en-GB" dirty="0" smtClean="0">
                <a:solidFill>
                  <a:srgbClr val="008000"/>
                </a:solidFill>
              </a:rPr>
              <a:t>DSE</a:t>
            </a:r>
          </a:p>
          <a:p>
            <a:r>
              <a:rPr lang="en-GB" dirty="0" smtClean="0">
                <a:solidFill>
                  <a:srgbClr val="000099"/>
                </a:solidFill>
              </a:rPr>
              <a:t>2000</a:t>
            </a:r>
            <a:r>
              <a:rPr lang="en-GB" dirty="0" smtClean="0">
                <a:solidFill>
                  <a:schemeClr val="tx1">
                    <a:lumMod val="50000"/>
                  </a:schemeClr>
                </a:solidFill>
              </a:rPr>
              <a:t>    2016</a:t>
            </a:r>
            <a:endParaRPr lang="en-GB" dirty="0">
              <a:solidFill>
                <a:schemeClr val="tx1">
                  <a:lumMod val="50000"/>
                </a:schemeClr>
              </a:solidFill>
            </a:endParaRPr>
          </a:p>
        </p:txBody>
      </p:sp>
      <p:cxnSp>
        <p:nvCxnSpPr>
          <p:cNvPr id="13" name="Straight Arrow Connector 12"/>
          <p:cNvCxnSpPr/>
          <p:nvPr/>
        </p:nvCxnSpPr>
        <p:spPr bwMode="auto">
          <a:xfrm>
            <a:off x="1295400" y="533400"/>
            <a:ext cx="152400" cy="1524000"/>
          </a:xfrm>
          <a:prstGeom prst="straightConnector1">
            <a:avLst/>
          </a:prstGeom>
          <a:noFill/>
          <a:ln w="19050" cap="flat" cmpd="sng" algn="ctr">
            <a:solidFill>
              <a:srgbClr val="000099"/>
            </a:solidFill>
            <a:prstDash val="dash"/>
            <a:round/>
            <a:headEnd type="none" w="med" len="med"/>
            <a:tailEnd type="triangle"/>
          </a:ln>
          <a:effectLst/>
        </p:spPr>
      </p:cxnSp>
      <p:cxnSp>
        <p:nvCxnSpPr>
          <p:cNvPr id="17" name="Straight Arrow Connector 16"/>
          <p:cNvCxnSpPr/>
          <p:nvPr/>
        </p:nvCxnSpPr>
        <p:spPr bwMode="auto">
          <a:xfrm>
            <a:off x="1981200" y="498557"/>
            <a:ext cx="232410" cy="781762"/>
          </a:xfrm>
          <a:prstGeom prst="straightConnector1">
            <a:avLst/>
          </a:prstGeom>
          <a:noFill/>
          <a:ln w="19050" cap="flat" cmpd="sng" algn="ctr">
            <a:solidFill>
              <a:schemeClr val="tx1">
                <a:lumMod val="50000"/>
              </a:schemeClr>
            </a:solidFill>
            <a:prstDash val="solid"/>
            <a:round/>
            <a:headEnd type="none" w="med" len="med"/>
            <a:tailEnd type="triangle"/>
          </a:ln>
          <a:effectLst/>
        </p:spPr>
      </p:cxnSp>
    </p:spTree>
    <p:extLst>
      <p:ext uri="{BB962C8B-B14F-4D97-AF65-F5344CB8AC3E}">
        <p14:creationId xmlns:p14="http://schemas.microsoft.com/office/powerpoint/2010/main" val="322130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4000" b="0" i="1" dirty="0" smtClean="0">
                <a:ln w="0"/>
                <a:solidFill>
                  <a:schemeClr val="tx2">
                    <a:lumMod val="75000"/>
                  </a:schemeClr>
                </a:solidFill>
                <a:effectLst>
                  <a:outerShdw blurRad="60007" dist="310007" dir="7680000" sy="30000" kx="1300200" algn="ctr" rotWithShape="0">
                    <a:prstClr val="black">
                      <a:alpha val="32000"/>
                    </a:prstClr>
                  </a:outerShdw>
                </a:effectLst>
              </a:rPr>
              <a:t>Whence Mass?</a:t>
            </a:r>
            <a:endParaRPr lang="en-GB" sz="4000" b="0" i="1" dirty="0">
              <a:ln w="0"/>
              <a:solidFill>
                <a:schemeClr val="tx2">
                  <a:lumMod val="75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304800" y="1341437"/>
            <a:ext cx="8537575" cy="4983163"/>
          </a:xfrm>
        </p:spPr>
        <p:txBody>
          <a:bodyPr/>
          <a:lstStyle/>
          <a:p>
            <a:r>
              <a:rPr lang="en-GB" sz="2400" smtClean="0"/>
              <a:t>Classical chromodynamics </a:t>
            </a:r>
            <a:r>
              <a:rPr lang="en-GB" sz="2400" dirty="0"/>
              <a:t>… </a:t>
            </a:r>
            <a:r>
              <a:rPr lang="en-GB" sz="2400" dirty="0" smtClean="0"/>
              <a:t>non-Abelian </a:t>
            </a:r>
            <a:r>
              <a:rPr lang="en-GB" sz="2400" dirty="0"/>
              <a:t>local gauge theory </a:t>
            </a:r>
            <a:endParaRPr lang="en-GB" sz="2400" dirty="0" smtClean="0"/>
          </a:p>
          <a:p>
            <a:r>
              <a:rPr lang="en-GB" sz="2400" dirty="0"/>
              <a:t>R</a:t>
            </a:r>
            <a:r>
              <a:rPr lang="en-GB" sz="2400" dirty="0" smtClean="0"/>
              <a:t>emove the current mass … there’s no energy scale left</a:t>
            </a:r>
          </a:p>
          <a:p>
            <a:r>
              <a:rPr lang="en-AU" sz="2400" i="1" dirty="0">
                <a:solidFill>
                  <a:srgbClr val="FF0000"/>
                </a:solidFill>
              </a:rPr>
              <a:t>N</a:t>
            </a:r>
            <a:r>
              <a:rPr lang="en-AU" sz="2400" i="1" dirty="0" smtClean="0">
                <a:solidFill>
                  <a:srgbClr val="FF0000"/>
                </a:solidFill>
              </a:rPr>
              <a:t>o </a:t>
            </a:r>
            <a:r>
              <a:rPr lang="en-AU" sz="2400" i="1" dirty="0">
                <a:solidFill>
                  <a:srgbClr val="FF0000"/>
                </a:solidFill>
              </a:rPr>
              <a:t>dynamics in a </a:t>
            </a:r>
            <a:r>
              <a:rPr lang="en-AU" sz="2400" i="1" dirty="0" smtClean="0">
                <a:solidFill>
                  <a:srgbClr val="FF0000"/>
                </a:solidFill>
              </a:rPr>
              <a:t>scale-invariant theory</a:t>
            </a:r>
            <a:r>
              <a:rPr lang="en-AU" sz="2400" dirty="0" smtClean="0"/>
              <a:t>; only kinematics … the theory looks the same at all length-scales </a:t>
            </a:r>
            <a:r>
              <a:rPr lang="en-GB" sz="2400" dirty="0"/>
              <a:t>… </a:t>
            </a:r>
            <a:r>
              <a:rPr lang="en-GB" sz="2400" dirty="0" smtClean="0"/>
              <a:t>there can be no clumps of anything </a:t>
            </a:r>
            <a:r>
              <a:rPr lang="en-GB" sz="2400" dirty="0"/>
              <a:t>… </a:t>
            </a:r>
            <a:r>
              <a:rPr lang="en-AU" sz="2400" i="1" dirty="0" smtClean="0">
                <a:solidFill>
                  <a:srgbClr val="FF0000"/>
                </a:solidFill>
              </a:rPr>
              <a:t>hence </a:t>
            </a:r>
            <a:r>
              <a:rPr lang="en-AU" sz="2400" i="1" dirty="0">
                <a:solidFill>
                  <a:srgbClr val="FF0000"/>
                </a:solidFill>
              </a:rPr>
              <a:t>bound-states are impossible</a:t>
            </a:r>
            <a:r>
              <a:rPr lang="en-AU" sz="2400" dirty="0" smtClean="0"/>
              <a:t>.</a:t>
            </a:r>
          </a:p>
          <a:p>
            <a:r>
              <a:rPr lang="en-AU" sz="2400" dirty="0" smtClean="0"/>
              <a:t> </a:t>
            </a:r>
            <a:r>
              <a:rPr lang="en-AU" sz="2800" i="1" dirty="0" smtClean="0"/>
              <a:t>Our Universe can’t exist</a:t>
            </a:r>
            <a:endParaRPr lang="en-AU" sz="2400" i="1" dirty="0" smtClean="0"/>
          </a:p>
          <a:p>
            <a:r>
              <a:rPr lang="en-AU" sz="2400" i="1" dirty="0" smtClean="0">
                <a:solidFill>
                  <a:srgbClr val="FF0000"/>
                </a:solidFill>
              </a:rPr>
              <a:t>Higgs boson doesn’t solve this problem</a:t>
            </a:r>
            <a:r>
              <a:rPr lang="en-GB" sz="2400" dirty="0"/>
              <a:t> </a:t>
            </a:r>
            <a:r>
              <a:rPr lang="en-GB" sz="2400" dirty="0" smtClean="0"/>
              <a:t>… normal matter is constituted from light-quarks &amp; the mass of protons and neutrons, the kernels of all visible matter, are 100-times larger than anything the Higgs can produce</a:t>
            </a:r>
          </a:p>
          <a:p>
            <a:r>
              <a:rPr lang="en-GB" sz="2400" dirty="0" smtClean="0"/>
              <a:t> </a:t>
            </a:r>
            <a:r>
              <a:rPr lang="en-GB" sz="2800" i="1" dirty="0" smtClean="0">
                <a:solidFill>
                  <a:srgbClr val="FF0000"/>
                </a:solidFill>
              </a:rPr>
              <a:t>Where did it all begin? </a:t>
            </a:r>
          </a:p>
          <a:p>
            <a:pPr marL="400050" lvl="1" indent="0">
              <a:spcBef>
                <a:spcPts val="0"/>
              </a:spcBef>
              <a:buNone/>
            </a:pPr>
            <a:r>
              <a:rPr lang="en-GB" sz="2800" i="1" dirty="0" smtClean="0">
                <a:solidFill>
                  <a:srgbClr val="FF0000"/>
                </a:solidFill>
              </a:rPr>
              <a:t>… becomes </a:t>
            </a:r>
            <a:r>
              <a:rPr lang="en-GB" sz="2800" i="1" dirty="0">
                <a:solidFill>
                  <a:srgbClr val="FF0000"/>
                </a:solidFill>
              </a:rPr>
              <a:t>… </a:t>
            </a:r>
            <a:r>
              <a:rPr lang="en-GB" sz="2800" i="1" dirty="0" smtClean="0">
                <a:solidFill>
                  <a:srgbClr val="FF0000"/>
                </a:solidFill>
              </a:rPr>
              <a:t>Where did it all come from?</a:t>
            </a:r>
            <a:endParaRPr lang="en-AU" sz="2400" i="1" dirty="0" smtClean="0">
              <a:solidFill>
                <a:srgbClr val="FF0000"/>
              </a:solidFill>
            </a:endParaRPr>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98592" cy="609600"/>
          </a:xfrm>
          <a:prstGeom prst="rect">
            <a:avLst/>
          </a:prstGeom>
        </p:spPr>
      </p:pic>
      <p:sp>
        <p:nvSpPr>
          <p:cNvPr id="8" name="Oval 7"/>
          <p:cNvSpPr/>
          <p:nvPr/>
        </p:nvSpPr>
        <p:spPr bwMode="auto">
          <a:xfrm>
            <a:off x="2667000" y="92076"/>
            <a:ext cx="914400" cy="59372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232107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anim calcmode="lin" valueType="num">
                                      <p:cBhvr>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1)">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962401" y="3351858"/>
            <a:ext cx="5181600" cy="3506142"/>
          </a:xfrm>
          <a:prstGeom prst="rect">
            <a:avLst/>
          </a:prstGeom>
          <a:noFill/>
          <a:ln w="9525">
            <a:noFill/>
            <a:miter lim="800000"/>
            <a:headEnd/>
            <a:tailEnd/>
          </a:ln>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4160" y="304800"/>
            <a:ext cx="5094440" cy="3276600"/>
          </a:xfrm>
          <a:prstGeom prst="rect">
            <a:avLst/>
          </a:prstGeom>
        </p:spPr>
      </p:pic>
      <p:sp>
        <p:nvSpPr>
          <p:cNvPr id="2" name="Title 1"/>
          <p:cNvSpPr>
            <a:spLocks noGrp="1"/>
          </p:cNvSpPr>
          <p:nvPr>
            <p:ph type="title"/>
          </p:nvPr>
        </p:nvSpPr>
        <p:spPr>
          <a:xfrm>
            <a:off x="457200" y="0"/>
            <a:ext cx="7772400" cy="1143000"/>
          </a:xfrm>
        </p:spPr>
        <p:txBody>
          <a:bodyPr/>
          <a:lstStyle/>
          <a:p>
            <a:r>
              <a:rPr lang="en-GB" sz="3200" dirty="0" smtClean="0"/>
              <a:t>Kaon’s </a:t>
            </a:r>
            <a:br>
              <a:rPr lang="en-GB" sz="3200" dirty="0" smtClean="0"/>
            </a:br>
            <a:r>
              <a:rPr lang="en-GB" sz="3200" dirty="0"/>
              <a:t>g</a:t>
            </a:r>
            <a:r>
              <a:rPr lang="en-GB" sz="3200" dirty="0" smtClean="0"/>
              <a:t>luon content</a:t>
            </a:r>
            <a:endParaRPr lang="en-GB" sz="3200" i="1" baseline="-25000" dirty="0"/>
          </a:p>
        </p:txBody>
      </p:sp>
      <p:sp>
        <p:nvSpPr>
          <p:cNvPr id="3" name="Content Placeholder 2"/>
          <p:cNvSpPr>
            <a:spLocks noGrp="1"/>
          </p:cNvSpPr>
          <p:nvPr>
            <p:ph idx="1"/>
          </p:nvPr>
        </p:nvSpPr>
        <p:spPr>
          <a:xfrm>
            <a:off x="0" y="1189037"/>
            <a:ext cx="3530600" cy="4525963"/>
          </a:xfrm>
        </p:spPr>
        <p:txBody>
          <a:bodyPr/>
          <a:lstStyle/>
          <a:p>
            <a:r>
              <a:rPr lang="en-GB" i="1" dirty="0" smtClean="0"/>
              <a:t>〈</a:t>
            </a:r>
            <a:r>
              <a:rPr lang="en-GB" i="1" dirty="0" err="1" smtClean="0"/>
              <a:t>x〉</a:t>
            </a:r>
            <a:r>
              <a:rPr lang="en-GB" i="1" baseline="-25000" dirty="0" err="1" smtClean="0"/>
              <a:t>g</a:t>
            </a:r>
            <a:r>
              <a:rPr lang="en-GB" i="1" baseline="30000" dirty="0" err="1" smtClean="0"/>
              <a:t>K</a:t>
            </a:r>
            <a:r>
              <a:rPr lang="en-GB" i="1" dirty="0" smtClean="0"/>
              <a:t>(</a:t>
            </a:r>
            <a:r>
              <a:rPr lang="en-GB" i="1" dirty="0" err="1" smtClean="0"/>
              <a:t>ζ</a:t>
            </a:r>
            <a:r>
              <a:rPr lang="en-GB" i="1" baseline="-25000" dirty="0" err="1" smtClean="0"/>
              <a:t>H</a:t>
            </a:r>
            <a:r>
              <a:rPr lang="en-GB" i="1" dirty="0"/>
              <a:t>)</a:t>
            </a:r>
            <a:r>
              <a:rPr lang="en-GB" dirty="0"/>
              <a:t> = 0.05 ± </a:t>
            </a:r>
            <a:r>
              <a:rPr lang="en-GB" dirty="0" smtClean="0"/>
              <a:t>0.05</a:t>
            </a:r>
          </a:p>
          <a:p>
            <a:pPr marL="400050" lvl="1" indent="0">
              <a:buNone/>
            </a:pPr>
            <a:r>
              <a:rPr lang="en-GB" sz="2200" dirty="0"/>
              <a:t>⇒ </a:t>
            </a:r>
            <a:r>
              <a:rPr lang="en-GB" sz="2200" dirty="0" smtClean="0"/>
              <a:t>Valence quarks carry    </a:t>
            </a:r>
          </a:p>
          <a:p>
            <a:pPr marL="400050" lvl="1" indent="0">
              <a:spcBef>
                <a:spcPts val="0"/>
              </a:spcBef>
              <a:buNone/>
            </a:pPr>
            <a:r>
              <a:rPr lang="en-GB" sz="2200" dirty="0"/>
              <a:t> </a:t>
            </a:r>
            <a:r>
              <a:rPr lang="en-GB" sz="2200" dirty="0" smtClean="0"/>
              <a:t>     95% of kaon’s      </a:t>
            </a:r>
          </a:p>
          <a:p>
            <a:pPr marL="400050" lvl="1" indent="0">
              <a:spcBef>
                <a:spcPts val="0"/>
              </a:spcBef>
              <a:buNone/>
            </a:pPr>
            <a:r>
              <a:rPr lang="en-GB" sz="2200" dirty="0"/>
              <a:t> </a:t>
            </a:r>
            <a:r>
              <a:rPr lang="en-GB" sz="2200" dirty="0" smtClean="0"/>
              <a:t>     momentum at </a:t>
            </a:r>
            <a:r>
              <a:rPr lang="en-GB" sz="2200" i="1" dirty="0" err="1"/>
              <a:t>ζ</a:t>
            </a:r>
            <a:r>
              <a:rPr lang="en-GB" sz="2200" i="1" baseline="-25000" dirty="0" err="1"/>
              <a:t>H</a:t>
            </a:r>
            <a:endParaRPr lang="en-GB" sz="2200" dirty="0" smtClean="0"/>
          </a:p>
          <a:p>
            <a:pPr>
              <a:spcBef>
                <a:spcPts val="1200"/>
              </a:spcBef>
            </a:pPr>
            <a:r>
              <a:rPr lang="en-GB" dirty="0" smtClean="0"/>
              <a:t>Evolved to </a:t>
            </a:r>
            <a:r>
              <a:rPr lang="en-GB" sz="2400" i="1" dirty="0" smtClean="0"/>
              <a:t>ζ</a:t>
            </a:r>
            <a:r>
              <a:rPr lang="en-GB" sz="2400" i="1" baseline="-25000" dirty="0" smtClean="0"/>
              <a:t>2</a:t>
            </a:r>
            <a:endParaRPr lang="en-GB" dirty="0"/>
          </a:p>
          <a:p>
            <a:endParaRPr lang="en-GB" dirty="0" smtClean="0"/>
          </a:p>
          <a:p>
            <a:endParaRPr lang="en-GB" dirty="0"/>
          </a:p>
          <a:p>
            <a:endParaRPr lang="en-GB" dirty="0" smtClean="0"/>
          </a:p>
          <a:p>
            <a:pPr marL="400050" lvl="1" indent="0">
              <a:spcBef>
                <a:spcPts val="2400"/>
              </a:spcBef>
              <a:spcAft>
                <a:spcPts val="600"/>
              </a:spcAft>
              <a:buNone/>
            </a:pPr>
            <a:r>
              <a:rPr lang="en-GB" sz="2200" dirty="0" smtClean="0"/>
              <a:t>Valence-quarks carry </a:t>
            </a:r>
            <a:r>
              <a:rPr lang="en-GB" sz="2800" dirty="0" smtClean="0"/>
              <a:t>⅔</a:t>
            </a:r>
            <a:r>
              <a:rPr lang="en-GB" sz="2200" dirty="0" smtClean="0"/>
              <a:t> of kaon’s light-front momentum</a:t>
            </a:r>
            <a:endParaRPr lang="en-GB" sz="2200"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70</a:t>
            </a:fld>
            <a:endParaRPr lang="en-US"/>
          </a:p>
        </p:txBody>
      </p:sp>
      <p:sp>
        <p:nvSpPr>
          <p:cNvPr id="8" name="Rectangle 7"/>
          <p:cNvSpPr/>
          <p:nvPr/>
        </p:nvSpPr>
        <p:spPr bwMode="auto">
          <a:xfrm>
            <a:off x="6834981" y="339630"/>
            <a:ext cx="914400" cy="25876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8000"/>
                </a:solidFill>
                <a:effectLst/>
                <a:latin typeface="Calibri" pitchFamily="34" charset="0"/>
              </a:rPr>
              <a:t>0%</a:t>
            </a:r>
          </a:p>
        </p:txBody>
      </p:sp>
      <p:sp>
        <p:nvSpPr>
          <p:cNvPr id="9" name="Rectangle 8"/>
          <p:cNvSpPr/>
          <p:nvPr/>
        </p:nvSpPr>
        <p:spPr bwMode="auto">
          <a:xfrm>
            <a:off x="6507162" y="1044010"/>
            <a:ext cx="914400" cy="25876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99"/>
                </a:solidFill>
                <a:effectLst/>
                <a:latin typeface="Calibri" pitchFamily="34" charset="0"/>
              </a:rPr>
              <a:t>10%</a:t>
            </a:r>
          </a:p>
        </p:txBody>
      </p:sp>
      <p:cxnSp>
        <p:nvCxnSpPr>
          <p:cNvPr id="11" name="Straight Arrow Connector 10"/>
          <p:cNvCxnSpPr/>
          <p:nvPr/>
        </p:nvCxnSpPr>
        <p:spPr bwMode="auto">
          <a:xfrm flipV="1">
            <a:off x="6781800" y="1143000"/>
            <a:ext cx="1020762" cy="951558"/>
          </a:xfrm>
          <a:prstGeom prst="straightConnector1">
            <a:avLst/>
          </a:prstGeom>
          <a:noFill/>
          <a:ln w="9525" cap="flat" cmpd="sng" algn="ctr">
            <a:solidFill>
              <a:srgbClr val="6600FF"/>
            </a:solidFill>
            <a:prstDash val="lgDash"/>
            <a:round/>
            <a:headEnd type="none" w="med" len="med"/>
            <a:tailEnd type="triangle"/>
          </a:ln>
          <a:effectLst/>
        </p:spPr>
      </p:cxnSp>
      <p:sp>
        <p:nvSpPr>
          <p:cNvPr id="12" name="Rectangle 11"/>
          <p:cNvSpPr/>
          <p:nvPr/>
        </p:nvSpPr>
        <p:spPr bwMode="auto">
          <a:xfrm>
            <a:off x="4876800" y="2094558"/>
            <a:ext cx="3200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6600CC"/>
                </a:solidFill>
                <a:effectLst/>
                <a:latin typeface="Calibri" pitchFamily="34" charset="0"/>
              </a:rPr>
              <a:t>1</a:t>
            </a:r>
            <a:r>
              <a:rPr kumimoji="0" lang="en-GB" sz="1800" b="0" i="0" u="none" strike="noStrike" cap="none" normalizeH="0" baseline="30000" dirty="0" smtClean="0">
                <a:ln>
                  <a:noFill/>
                </a:ln>
                <a:solidFill>
                  <a:srgbClr val="6600CC"/>
                </a:solidFill>
                <a:effectLst/>
                <a:latin typeface="Calibri" pitchFamily="34" charset="0"/>
              </a:rPr>
              <a:t>st</a:t>
            </a:r>
            <a:r>
              <a:rPr kumimoji="0" lang="en-GB" sz="1800" b="0" i="0" u="none" strike="noStrike" cap="none" normalizeH="0" baseline="0" dirty="0" smtClean="0">
                <a:ln>
                  <a:noFill/>
                </a:ln>
                <a:solidFill>
                  <a:srgbClr val="6600CC"/>
                </a:solidFill>
                <a:effectLst/>
                <a:latin typeface="Calibri" pitchFamily="34" charset="0"/>
              </a:rPr>
              <a:t> DSE analysis (Tandy </a:t>
            </a:r>
            <a:r>
              <a:rPr kumimoji="0" lang="en-GB" sz="1800" b="0" i="1" u="none" strike="noStrike" cap="none" normalizeH="0" baseline="0" dirty="0" smtClean="0">
                <a:ln>
                  <a:noFill/>
                </a:ln>
                <a:solidFill>
                  <a:srgbClr val="6600CC"/>
                </a:solidFill>
                <a:effectLst/>
                <a:latin typeface="Calibri" pitchFamily="34" charset="0"/>
              </a:rPr>
              <a:t>et al</a:t>
            </a:r>
            <a:r>
              <a:rPr kumimoji="0" lang="en-GB" sz="1800" b="0" i="0" u="none" strike="noStrike" cap="none" normalizeH="0" baseline="0" dirty="0" smtClean="0">
                <a:ln>
                  <a:noFill/>
                </a:ln>
                <a:solidFill>
                  <a:srgbClr val="6600CC"/>
                </a:solidFill>
                <a:effectLst/>
                <a:latin typeface="Calibri" pitchFamily="34" charset="0"/>
              </a:rPr>
              <a:t>.,</a:t>
            </a:r>
            <a:r>
              <a:rPr kumimoji="0" lang="en-GB" sz="1800" b="0" i="0" u="none" strike="noStrike" cap="none" normalizeH="0" dirty="0" smtClean="0">
                <a:ln>
                  <a:noFill/>
                </a:ln>
                <a:solidFill>
                  <a:srgbClr val="6600CC"/>
                </a:solidFill>
                <a:effectLst/>
                <a:latin typeface="Calibri" pitchFamily="34" charset="0"/>
              </a:rPr>
              <a:t> fully numerical DSE solutions)</a:t>
            </a:r>
            <a:endParaRPr kumimoji="0" lang="en-GB" sz="1800" b="0" i="0" u="none" strike="noStrike" cap="none" normalizeH="0" baseline="0" dirty="0" smtClean="0">
              <a:ln>
                <a:noFill/>
              </a:ln>
              <a:solidFill>
                <a:srgbClr val="6600CC"/>
              </a:solidFill>
              <a:effectLst/>
              <a:latin typeface="Calibri"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3327400"/>
            <a:ext cx="3149600" cy="1244600"/>
          </a:xfrm>
          <a:prstGeom prst="rect">
            <a:avLst/>
          </a:prstGeom>
        </p:spPr>
      </p:pic>
      <p:sp>
        <p:nvSpPr>
          <p:cNvPr id="15" name="Date Placeholder 3"/>
          <p:cNvSpPr>
            <a:spLocks noGrp="1"/>
          </p:cNvSpPr>
          <p:nvPr>
            <p:ph type="dt" sz="half" idx="10"/>
          </p:nvPr>
        </p:nvSpPr>
        <p:spPr>
          <a:xfrm>
            <a:off x="3962401" y="6489700"/>
            <a:ext cx="2743200" cy="381000"/>
          </a:xfrm>
        </p:spPr>
        <p:txBody>
          <a:bodyPr/>
          <a:lstStyle/>
          <a:p>
            <a:r>
              <a:rPr lang="en-US" dirty="0" smtClean="0"/>
              <a:t>24-29 July 2017, U. Nanjing: </a:t>
            </a:r>
            <a:endParaRPr lang="en-US" dirty="0" smtClean="0"/>
          </a:p>
          <a:p>
            <a:r>
              <a:rPr lang="en-US" dirty="0" smtClean="0"/>
              <a:t>9th </a:t>
            </a:r>
            <a:r>
              <a:rPr lang="en-US" dirty="0" smtClean="0"/>
              <a:t>Workshop </a:t>
            </a:r>
            <a:r>
              <a:rPr lang="en-US" dirty="0" smtClean="0"/>
              <a:t>on </a:t>
            </a:r>
            <a:r>
              <a:rPr lang="en-US" dirty="0" smtClean="0"/>
              <a:t>Hadron physics in </a:t>
            </a:r>
            <a:r>
              <a:rPr lang="en-US" dirty="0" smtClean="0"/>
              <a:t>China (</a:t>
            </a:r>
            <a:r>
              <a:rPr lang="en-US" dirty="0" smtClean="0"/>
              <a:t>76p)</a:t>
            </a:r>
            <a:endParaRPr lang="en-US" dirty="0"/>
          </a:p>
        </p:txBody>
      </p:sp>
    </p:spTree>
    <p:extLst>
      <p:ext uri="{BB962C8B-B14F-4D97-AF65-F5344CB8AC3E}">
        <p14:creationId xmlns:p14="http://schemas.microsoft.com/office/powerpoint/2010/main" val="320202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600" i="1" dirty="0"/>
              <a:t>π</a:t>
            </a:r>
            <a:r>
              <a:rPr lang="en-GB" sz="3600" dirty="0"/>
              <a:t> &amp; </a:t>
            </a:r>
            <a:r>
              <a:rPr lang="en-GB" sz="3600" i="1" dirty="0"/>
              <a:t>K</a:t>
            </a:r>
            <a:r>
              <a:rPr lang="en-GB" sz="3600" dirty="0"/>
              <a:t> PDFs</a:t>
            </a:r>
            <a:r>
              <a:rPr lang="en-GB" sz="2400" dirty="0"/>
              <a:t/>
            </a:r>
            <a:br>
              <a:rPr lang="en-GB" sz="2400" dirty="0"/>
            </a:b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884237"/>
                <a:ext cx="8458200" cy="5059363"/>
              </a:xfrm>
            </p:spPr>
            <p:txBody>
              <a:bodyPr/>
              <a:lstStyle/>
              <a:p>
                <a:r>
                  <a:rPr lang="en-GB" sz="2400" dirty="0" smtClean="0"/>
                  <a:t>Marked differences between </a:t>
                </a:r>
                <a:r>
                  <a:rPr lang="en-GB" sz="2400" i="1" dirty="0"/>
                  <a:t>π</a:t>
                </a:r>
                <a:r>
                  <a:rPr lang="en-GB" sz="2400" dirty="0"/>
                  <a:t> </a:t>
                </a:r>
                <a:r>
                  <a:rPr lang="en-GB" sz="2400" dirty="0" smtClean="0"/>
                  <a:t>&amp; </a:t>
                </a:r>
                <a:r>
                  <a:rPr lang="en-GB" sz="2400" i="1" dirty="0" smtClean="0"/>
                  <a:t>K</a:t>
                </a:r>
                <a:r>
                  <a:rPr lang="en-GB" sz="2400" dirty="0" smtClean="0"/>
                  <a:t> gluon content</a:t>
                </a:r>
              </a:p>
              <a:p>
                <a:pPr lvl="1"/>
                <a:r>
                  <a:rPr lang="en-AU" sz="2400" i="1" dirty="0" err="1" smtClean="0"/>
                  <a:t>ζ</a:t>
                </a:r>
                <a:r>
                  <a:rPr lang="en-AU" sz="2400" i="1" baseline="-25000" dirty="0" err="1" smtClean="0"/>
                  <a:t>H</a:t>
                </a:r>
                <a:r>
                  <a:rPr lang="en-AU" sz="2400" dirty="0"/>
                  <a:t>: </a:t>
                </a:r>
              </a:p>
              <a:p>
                <a:pPr lvl="2"/>
                <a:r>
                  <a:rPr lang="en-AU" sz="1800" dirty="0" smtClean="0"/>
                  <a:t>Whilst  </a:t>
                </a:r>
                <a14:m>
                  <m:oMath xmlns:m="http://schemas.openxmlformats.org/officeDocument/2006/math">
                    <m:f>
                      <m:fPr>
                        <m:ctrlPr>
                          <a:rPr lang="en-AU" sz="1800" i="1">
                            <a:latin typeface="Cambria Math" panose="02040503050406030204" pitchFamily="18" charset="0"/>
                          </a:rPr>
                        </m:ctrlPr>
                      </m:fPr>
                      <m:num>
                        <m:r>
                          <a:rPr lang="en-GB" sz="1800" i="1">
                            <a:latin typeface="Cambria Math" panose="02040503050406030204" pitchFamily="18" charset="0"/>
                          </a:rPr>
                          <m:t>1</m:t>
                        </m:r>
                      </m:num>
                      <m:den>
                        <m:r>
                          <a:rPr lang="en-GB" sz="1800" b="0" i="1" smtClean="0">
                            <a:latin typeface="Cambria Math" panose="02040503050406030204" pitchFamily="18" charset="0"/>
                          </a:rPr>
                          <m:t>3</m:t>
                        </m:r>
                      </m:den>
                    </m:f>
                  </m:oMath>
                </a14:m>
                <a:r>
                  <a:rPr lang="en-AU" sz="1800" dirty="0" smtClean="0"/>
                  <a:t>  of </a:t>
                </a:r>
                <a:r>
                  <a:rPr lang="en-AU" sz="1800" dirty="0"/>
                  <a:t>pion’s light-front </a:t>
                </a:r>
                <a:r>
                  <a:rPr lang="en-AU" sz="1800" dirty="0" smtClean="0"/>
                  <a:t>momentum carried </a:t>
                </a:r>
                <a:r>
                  <a:rPr lang="en-AU" sz="1800" dirty="0"/>
                  <a:t>by </a:t>
                </a:r>
                <a:r>
                  <a:rPr lang="en-AU" sz="1800" dirty="0" smtClean="0"/>
                  <a:t>glue</a:t>
                </a:r>
                <a:endParaRPr lang="en-AU" sz="1800" dirty="0"/>
              </a:p>
              <a:p>
                <a:pPr lvl="2"/>
                <a14:m>
                  <m:oMath xmlns:m="http://schemas.openxmlformats.org/officeDocument/2006/math">
                    <m:r>
                      <a:rPr lang="en-GB" sz="1800" b="0" i="1" smtClean="0">
                        <a:solidFill>
                          <a:srgbClr val="C00000"/>
                        </a:solidFill>
                        <a:latin typeface="Cambria Math" panose="02040503050406030204" pitchFamily="18" charset="0"/>
                      </a:rPr>
                      <m:t>𝑂𝑛𝑙𝑦</m:t>
                    </m:r>
                    <m:r>
                      <a:rPr lang="en-GB" sz="1800" b="0" i="1" smtClean="0">
                        <a:solidFill>
                          <a:srgbClr val="C00000"/>
                        </a:solidFill>
                        <a:latin typeface="Cambria Math" panose="02040503050406030204" pitchFamily="18" charset="0"/>
                      </a:rPr>
                      <m:t> </m:t>
                    </m:r>
                    <m:f>
                      <m:fPr>
                        <m:ctrlPr>
                          <a:rPr lang="en-AU" sz="1800" i="1" smtClean="0">
                            <a:solidFill>
                              <a:srgbClr val="C00000"/>
                            </a:solidFill>
                            <a:latin typeface="Cambria Math" panose="02040503050406030204" pitchFamily="18" charset="0"/>
                          </a:rPr>
                        </m:ctrlPr>
                      </m:fPr>
                      <m:num>
                        <m:r>
                          <a:rPr lang="en-GB" sz="1800" b="0" i="1" smtClean="0">
                            <a:solidFill>
                              <a:srgbClr val="C00000"/>
                            </a:solidFill>
                            <a:latin typeface="Cambria Math" panose="02040503050406030204" pitchFamily="18" charset="0"/>
                          </a:rPr>
                          <m:t>1</m:t>
                        </m:r>
                      </m:num>
                      <m:den>
                        <m:r>
                          <a:rPr lang="en-GB" sz="1800" b="0" i="1" smtClean="0">
                            <a:solidFill>
                              <a:srgbClr val="C00000"/>
                            </a:solidFill>
                            <a:latin typeface="Cambria Math" panose="02040503050406030204" pitchFamily="18" charset="0"/>
                          </a:rPr>
                          <m:t>20</m:t>
                        </m:r>
                      </m:den>
                    </m:f>
                  </m:oMath>
                </a14:m>
                <a:r>
                  <a:rPr lang="en-AU" sz="1800" dirty="0" smtClean="0">
                    <a:solidFill>
                      <a:srgbClr val="C00000"/>
                    </a:solidFill>
                  </a:rPr>
                  <a:t>  of </a:t>
                </a:r>
                <a:r>
                  <a:rPr lang="en-AU" sz="1800" dirty="0">
                    <a:solidFill>
                      <a:srgbClr val="C00000"/>
                    </a:solidFill>
                  </a:rPr>
                  <a:t>the kaon’s light-front </a:t>
                </a:r>
                <a:r>
                  <a:rPr lang="en-AU" sz="1800" dirty="0" smtClean="0">
                    <a:solidFill>
                      <a:srgbClr val="C00000"/>
                    </a:solidFill>
                  </a:rPr>
                  <a:t>momentum lies with glue</a:t>
                </a:r>
              </a:p>
              <a:p>
                <a:pPr lvl="1"/>
                <a:r>
                  <a:rPr lang="en-AU" sz="2400" i="1" dirty="0" smtClean="0"/>
                  <a:t>ζ</a:t>
                </a:r>
                <a:r>
                  <a:rPr lang="en-AU" sz="2400" i="1" baseline="-25000" dirty="0" smtClean="0"/>
                  <a:t>2</a:t>
                </a:r>
                <a:r>
                  <a:rPr lang="en-AU" sz="2400" i="1" baseline="30000" dirty="0" smtClean="0"/>
                  <a:t>2</a:t>
                </a:r>
                <a:r>
                  <a:rPr lang="en-AU" sz="2400" i="1" dirty="0" smtClean="0"/>
                  <a:t> = </a:t>
                </a:r>
                <a:r>
                  <a:rPr lang="en-AU" sz="2400" dirty="0" smtClean="0"/>
                  <a:t>4 GeV</a:t>
                </a:r>
                <a:r>
                  <a:rPr lang="en-AU" sz="2400" baseline="30000" dirty="0" smtClean="0"/>
                  <a:t>2</a:t>
                </a:r>
              </a:p>
              <a:p>
                <a:pPr lvl="2">
                  <a:spcBef>
                    <a:spcPts val="0"/>
                  </a:spcBef>
                </a:pPr>
                <a:r>
                  <a:rPr lang="en-AU" sz="2000" dirty="0" smtClean="0"/>
                  <a:t>Glue carries </a:t>
                </a:r>
                <a14:m>
                  <m:oMath xmlns:m="http://schemas.openxmlformats.org/officeDocument/2006/math">
                    <m:f>
                      <m:fPr>
                        <m:ctrlPr>
                          <a:rPr lang="en-AU" sz="2000" i="1">
                            <a:latin typeface="Cambria Math" panose="02040503050406030204" pitchFamily="18" charset="0"/>
                          </a:rPr>
                        </m:ctrlPr>
                      </m:fPr>
                      <m:num>
                        <m:r>
                          <a:rPr lang="en-GB" sz="2000" i="1">
                            <a:latin typeface="Cambria Math" panose="02040503050406030204" pitchFamily="18" charset="0"/>
                          </a:rPr>
                          <m:t>1</m:t>
                        </m:r>
                      </m:num>
                      <m:den>
                        <m:r>
                          <a:rPr lang="en-GB" sz="2000" b="0" i="1" smtClean="0">
                            <a:latin typeface="Cambria Math" panose="02040503050406030204" pitchFamily="18" charset="0"/>
                          </a:rPr>
                          <m:t>2</m:t>
                        </m:r>
                      </m:den>
                    </m:f>
                  </m:oMath>
                </a14:m>
                <a:r>
                  <a:rPr lang="en-AU" sz="2000" dirty="0" smtClean="0"/>
                  <a:t> of pion’s momentum and </a:t>
                </a:r>
                <a14:m>
                  <m:oMath xmlns:m="http://schemas.openxmlformats.org/officeDocument/2006/math">
                    <m:f>
                      <m:fPr>
                        <m:ctrlPr>
                          <a:rPr lang="en-AU" sz="2000" i="1">
                            <a:latin typeface="Cambria Math" panose="02040503050406030204" pitchFamily="18" charset="0"/>
                          </a:rPr>
                        </m:ctrlPr>
                      </m:fPr>
                      <m:num>
                        <m:r>
                          <a:rPr lang="en-GB" sz="2000" b="0" i="1" smtClean="0">
                            <a:latin typeface="Cambria Math" panose="02040503050406030204" pitchFamily="18" charset="0"/>
                          </a:rPr>
                          <m:t>2</m:t>
                        </m:r>
                      </m:num>
                      <m:den>
                        <m:r>
                          <a:rPr lang="en-GB" sz="2000" i="1">
                            <a:latin typeface="Cambria Math" panose="02040503050406030204" pitchFamily="18" charset="0"/>
                          </a:rPr>
                          <m:t>3</m:t>
                        </m:r>
                      </m:den>
                    </m:f>
                  </m:oMath>
                </a14:m>
                <a:r>
                  <a:rPr lang="en-AU" sz="2000" dirty="0" smtClean="0"/>
                  <a:t> of kaon’s momentum</a:t>
                </a:r>
              </a:p>
              <a:p>
                <a:pPr lvl="1"/>
                <a:r>
                  <a:rPr lang="en-AU" sz="2400" dirty="0" smtClean="0"/>
                  <a:t>Evident in differences between large-</a:t>
                </a:r>
                <a:r>
                  <a:rPr lang="en-AU" sz="2400" i="1" dirty="0" smtClean="0"/>
                  <a:t>x</a:t>
                </a:r>
                <a:r>
                  <a:rPr lang="en-AU" sz="2400" dirty="0" smtClean="0"/>
                  <a:t> behaviour of valence-quark distributions in these two mesons</a:t>
                </a:r>
              </a:p>
              <a:p>
                <a:r>
                  <a:rPr lang="en-GB" sz="2400" dirty="0" smtClean="0"/>
                  <a:t>Signal of </a:t>
                </a:r>
                <a:r>
                  <a:rPr lang="en-GB" sz="2400" dirty="0" err="1" smtClean="0"/>
                  <a:t>Nambu</a:t>
                </a:r>
                <a:r>
                  <a:rPr lang="en-GB" sz="2400" dirty="0" smtClean="0"/>
                  <a:t>-Goldstone boson character of </a:t>
                </a:r>
                <a:r>
                  <a:rPr lang="en-GB" sz="2400" i="1" dirty="0" smtClean="0"/>
                  <a:t>π</a:t>
                </a:r>
                <a:endParaRPr lang="en-GB" sz="2400" dirty="0" smtClean="0"/>
              </a:p>
              <a:p>
                <a:pPr lvl="1"/>
                <a:r>
                  <a:rPr lang="en-GB" sz="2400" dirty="0" smtClean="0"/>
                  <a:t>Nearly complete cancellation between </a:t>
                </a:r>
              </a:p>
              <a:p>
                <a:pPr marL="857250" lvl="2" indent="0">
                  <a:spcBef>
                    <a:spcPts val="0"/>
                  </a:spcBef>
                  <a:buNone/>
                </a:pPr>
                <a:r>
                  <a:rPr lang="en-GB" sz="2400" dirty="0" smtClean="0"/>
                  <a:t>one-particle dressing and binding attraction </a:t>
                </a:r>
              </a:p>
              <a:p>
                <a:pPr marL="857250" lvl="2" indent="0">
                  <a:spcBef>
                    <a:spcPts val="0"/>
                  </a:spcBef>
                  <a:buNone/>
                </a:pPr>
                <a:r>
                  <a:rPr lang="en-GB" sz="2400" dirty="0" smtClean="0"/>
                  <a:t>in this almost massless </a:t>
                </a:r>
                <a:r>
                  <a:rPr lang="en-GB" sz="2400" dirty="0" err="1" smtClean="0"/>
                  <a:t>pseudoscalar</a:t>
                </a:r>
                <a:r>
                  <a:rPr lang="en-GB" sz="2400" dirty="0" smtClean="0"/>
                  <a:t> system</a:t>
                </a:r>
              </a:p>
              <a:p>
                <a:pPr marL="857250" lvl="2" indent="0">
                  <a:spcBef>
                    <a:spcPts val="0"/>
                  </a:spcBef>
                  <a:buNone/>
                </a:pPr>
                <a:r>
                  <a:rPr lang="en-GB" sz="2400" dirty="0" smtClean="0"/>
                  <a:t>		2 M + U ≈ 0</a:t>
                </a:r>
                <a:endParaRPr lang="en-GB" sz="2400" dirty="0"/>
              </a:p>
              <a:p>
                <a:endParaRPr lang="en-GB" dirty="0" smtClean="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884237"/>
                <a:ext cx="8458200" cy="5059363"/>
              </a:xfrm>
              <a:blipFill rotWithShape="0">
                <a:blip r:embed="rId3"/>
                <a:stretch>
                  <a:fillRect l="-1009" t="-964" r="-937" b="-11084"/>
                </a:stretch>
              </a:blipFill>
            </p:spPr>
            <p:txBody>
              <a:bodyPr/>
              <a:lstStyle/>
              <a:p>
                <a:r>
                  <a:rPr lang="en-GB">
                    <a:noFill/>
                  </a:rPr>
                  <a:t> </a:t>
                </a:r>
              </a:p>
            </p:txBody>
          </p:sp>
        </mc:Fallback>
      </mc:AlternateContent>
      <p:sp>
        <p:nvSpPr>
          <p:cNvPr id="4" name="Date Placeholder 3"/>
          <p:cNvSpPr>
            <a:spLocks noGrp="1"/>
          </p:cNvSpPr>
          <p:nvPr>
            <p:ph type="dt" sz="half" idx="10"/>
          </p:nvPr>
        </p:nvSpPr>
        <p:spPr>
          <a:xfrm>
            <a:off x="4953000" y="6638552"/>
            <a:ext cx="4343400" cy="304800"/>
          </a:xfrm>
        </p:spPr>
        <p:txBody>
          <a:bodyPr/>
          <a:lstStyle/>
          <a:p>
            <a:r>
              <a:rPr lang="en-US" dirty="0"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71</a:t>
            </a:fld>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1953" y="4572000"/>
            <a:ext cx="2177075" cy="1920663"/>
          </a:xfrm>
          <a:prstGeom prst="rect">
            <a:avLst/>
          </a:prstGeom>
        </p:spPr>
      </p:pic>
      <p:sp>
        <p:nvSpPr>
          <p:cNvPr id="8" name="Rectangle 7"/>
          <p:cNvSpPr/>
          <p:nvPr/>
        </p:nvSpPr>
        <p:spPr bwMode="auto">
          <a:xfrm>
            <a:off x="0" y="0"/>
            <a:ext cx="48768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AU" sz="1200" i="1" dirty="0" smtClean="0"/>
              <a:t>Valence-quark </a:t>
            </a:r>
            <a:r>
              <a:rPr lang="en-AU" sz="1200" i="1" dirty="0"/>
              <a:t>distribution functions in the kaon and </a:t>
            </a:r>
            <a:r>
              <a:rPr lang="en-AU" sz="1200" i="1" dirty="0" smtClean="0"/>
              <a:t>pion, </a:t>
            </a:r>
          </a:p>
          <a:p>
            <a:pPr fontAlgn="base">
              <a:spcBef>
                <a:spcPct val="0"/>
              </a:spcBef>
              <a:spcAft>
                <a:spcPct val="0"/>
              </a:spcAft>
            </a:pPr>
            <a:r>
              <a:rPr lang="en-AU" sz="1200" dirty="0" smtClean="0"/>
              <a:t>Chen </a:t>
            </a:r>
            <a:r>
              <a:rPr lang="en-AU" sz="1200" dirty="0"/>
              <a:t>Chen, Lei </a:t>
            </a:r>
            <a:r>
              <a:rPr lang="en-AU" sz="1200" dirty="0" smtClean="0"/>
              <a:t>Chang </a:t>
            </a:r>
            <a:r>
              <a:rPr lang="en-AU" sz="1200" i="1" dirty="0" smtClean="0"/>
              <a:t>et al</a:t>
            </a:r>
            <a:r>
              <a:rPr lang="en-AU" sz="1200" dirty="0" smtClean="0"/>
              <a:t>.</a:t>
            </a:r>
          </a:p>
          <a:p>
            <a:pPr fontAlgn="base">
              <a:spcBef>
                <a:spcPct val="0"/>
              </a:spcBef>
              <a:spcAft>
                <a:spcPct val="0"/>
              </a:spcAft>
            </a:pPr>
            <a:r>
              <a:rPr lang="en-AU" sz="1200" dirty="0" smtClean="0">
                <a:hlinkClick r:id="rId5"/>
              </a:rPr>
              <a:t>arXiv:1602.01502 </a:t>
            </a:r>
            <a:r>
              <a:rPr lang="en-AU" sz="1200" dirty="0">
                <a:hlinkClick r:id="rId5"/>
              </a:rPr>
              <a:t>[</a:t>
            </a:r>
            <a:r>
              <a:rPr lang="en-AU" sz="1200" dirty="0" err="1">
                <a:hlinkClick r:id="rId5"/>
              </a:rPr>
              <a:t>nucl-th</a:t>
            </a:r>
            <a:r>
              <a:rPr lang="en-AU" sz="1200" dirty="0" smtClean="0">
                <a:hlinkClick r:id="rId5"/>
              </a:rPr>
              <a:t>]</a:t>
            </a:r>
            <a:r>
              <a:rPr lang="en-AU" sz="1200" dirty="0" smtClean="0"/>
              <a:t>, </a:t>
            </a:r>
            <a:r>
              <a:rPr lang="en-GB" sz="1200" dirty="0">
                <a:hlinkClick r:id="rId6"/>
              </a:rPr>
              <a:t>Phys. Rev. D</a:t>
            </a:r>
            <a:r>
              <a:rPr lang="en-GB" sz="1200" b="1" dirty="0">
                <a:hlinkClick r:id="rId6"/>
              </a:rPr>
              <a:t>93</a:t>
            </a:r>
            <a:r>
              <a:rPr lang="en-GB" sz="1200" dirty="0">
                <a:hlinkClick r:id="rId6"/>
              </a:rPr>
              <a:t> (2016) 074021/1-11</a:t>
            </a:r>
            <a:endParaRPr kumimoji="0" lang="en-GB" sz="1200" b="0" i="0" u="none" strike="noStrike" cap="none" normalizeH="0" baseline="0" dirty="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212707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600" i="1" dirty="0"/>
              <a:t>π</a:t>
            </a:r>
            <a:r>
              <a:rPr lang="en-GB" sz="3600" dirty="0"/>
              <a:t> &amp; </a:t>
            </a:r>
            <a:r>
              <a:rPr lang="en-GB" sz="3600" i="1" dirty="0"/>
              <a:t>K</a:t>
            </a:r>
            <a:r>
              <a:rPr lang="en-GB" sz="3600" dirty="0"/>
              <a:t> PDFs</a:t>
            </a:r>
            <a:r>
              <a:rPr lang="en-GB" sz="2400" dirty="0"/>
              <a:t/>
            </a:r>
            <a:br>
              <a:rPr lang="en-GB" sz="2400" dirty="0"/>
            </a:br>
            <a:endParaRPr lang="en-GB" dirty="0"/>
          </a:p>
        </p:txBody>
      </p:sp>
      <p:sp>
        <p:nvSpPr>
          <p:cNvPr id="3" name="Content Placeholder 2"/>
          <p:cNvSpPr>
            <a:spLocks noGrp="1"/>
          </p:cNvSpPr>
          <p:nvPr>
            <p:ph idx="1"/>
          </p:nvPr>
        </p:nvSpPr>
        <p:spPr>
          <a:xfrm>
            <a:off x="457200" y="1143000"/>
            <a:ext cx="8229600" cy="4525963"/>
          </a:xfrm>
        </p:spPr>
        <p:txBody>
          <a:bodyPr/>
          <a:lstStyle/>
          <a:p>
            <a:r>
              <a:rPr lang="en-GB" sz="2400" dirty="0" smtClean="0"/>
              <a:t>Existing textbook description of Goldstone’s theorem via </a:t>
            </a:r>
            <a:r>
              <a:rPr lang="en-GB" sz="2400" dirty="0" err="1" smtClean="0"/>
              <a:t>pointlike</a:t>
            </a:r>
            <a:r>
              <a:rPr lang="en-GB" sz="2400" dirty="0" smtClean="0"/>
              <a:t> modes is </a:t>
            </a:r>
            <a:r>
              <a:rPr lang="en-GB" sz="2400" i="1" dirty="0" smtClean="0"/>
              <a:t>outdated</a:t>
            </a:r>
            <a:r>
              <a:rPr lang="en-GB" sz="2400" dirty="0" smtClean="0"/>
              <a:t> and </a:t>
            </a:r>
            <a:r>
              <a:rPr lang="en-GB" sz="2400" i="1" dirty="0" smtClean="0"/>
              <a:t>simplistic </a:t>
            </a:r>
          </a:p>
          <a:p>
            <a:endParaRPr lang="en-GB"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72</a:t>
            </a:fld>
            <a:endParaRPr lang="en-US"/>
          </a:p>
        </p:txBody>
      </p:sp>
      <p:sp>
        <p:nvSpPr>
          <p:cNvPr id="8" name="Rectangle 7"/>
          <p:cNvSpPr/>
          <p:nvPr/>
        </p:nvSpPr>
        <p:spPr bwMode="auto">
          <a:xfrm>
            <a:off x="0" y="0"/>
            <a:ext cx="48768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AU" sz="1200" i="1" dirty="0" smtClean="0"/>
              <a:t>Valence-quark </a:t>
            </a:r>
            <a:r>
              <a:rPr lang="en-AU" sz="1200" i="1" dirty="0"/>
              <a:t>distribution functions in the kaon and </a:t>
            </a:r>
            <a:r>
              <a:rPr lang="en-AU" sz="1200" i="1" dirty="0" smtClean="0"/>
              <a:t>pion, </a:t>
            </a:r>
          </a:p>
          <a:p>
            <a:pPr fontAlgn="base">
              <a:spcBef>
                <a:spcPct val="0"/>
              </a:spcBef>
              <a:spcAft>
                <a:spcPct val="0"/>
              </a:spcAft>
            </a:pPr>
            <a:r>
              <a:rPr lang="en-AU" sz="1200" dirty="0" smtClean="0"/>
              <a:t>Chen </a:t>
            </a:r>
            <a:r>
              <a:rPr lang="en-AU" sz="1200" dirty="0"/>
              <a:t>Chen, Lei </a:t>
            </a:r>
            <a:r>
              <a:rPr lang="en-AU" sz="1200" dirty="0" smtClean="0"/>
              <a:t>Chang </a:t>
            </a:r>
            <a:r>
              <a:rPr lang="en-AU" sz="1200" i="1" dirty="0" smtClean="0"/>
              <a:t>et al</a:t>
            </a:r>
            <a:r>
              <a:rPr lang="en-AU" sz="1200" dirty="0" smtClean="0"/>
              <a:t>.</a:t>
            </a:r>
          </a:p>
          <a:p>
            <a:pPr fontAlgn="base">
              <a:spcBef>
                <a:spcPct val="0"/>
              </a:spcBef>
              <a:spcAft>
                <a:spcPct val="0"/>
              </a:spcAft>
            </a:pPr>
            <a:r>
              <a:rPr lang="en-AU" sz="1200" dirty="0" smtClean="0">
                <a:hlinkClick r:id="rId3"/>
              </a:rPr>
              <a:t>arXiv:1602.01502 </a:t>
            </a:r>
            <a:r>
              <a:rPr lang="en-AU" sz="1200" dirty="0">
                <a:hlinkClick r:id="rId3"/>
              </a:rPr>
              <a:t>[</a:t>
            </a:r>
            <a:r>
              <a:rPr lang="en-AU" sz="1200" dirty="0" err="1">
                <a:hlinkClick r:id="rId3"/>
              </a:rPr>
              <a:t>nucl-th</a:t>
            </a:r>
            <a:r>
              <a:rPr lang="en-AU" sz="1200" dirty="0" smtClean="0">
                <a:hlinkClick r:id="rId3"/>
              </a:rPr>
              <a:t>]</a:t>
            </a:r>
            <a:r>
              <a:rPr lang="en-AU" sz="1200" dirty="0" smtClean="0"/>
              <a:t>, </a:t>
            </a:r>
            <a:r>
              <a:rPr lang="en-GB" sz="1200" dirty="0">
                <a:hlinkClick r:id="rId4"/>
              </a:rPr>
              <a:t>Phys. Rev. D</a:t>
            </a:r>
            <a:r>
              <a:rPr lang="en-GB" sz="1200" b="1" dirty="0">
                <a:hlinkClick r:id="rId4"/>
              </a:rPr>
              <a:t>93</a:t>
            </a:r>
            <a:r>
              <a:rPr lang="en-GB" sz="1200" dirty="0">
                <a:hlinkClick r:id="rId4"/>
              </a:rPr>
              <a:t> (2016) 074021/1-11</a:t>
            </a:r>
            <a:endParaRPr kumimoji="0" lang="en-GB" sz="1200" b="0" i="0" u="none" strike="noStrike" cap="none" normalizeH="0" baseline="0" dirty="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132116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600" i="1" dirty="0"/>
              <a:t>π</a:t>
            </a:r>
            <a:r>
              <a:rPr lang="en-GB" sz="3600" dirty="0"/>
              <a:t> &amp; </a:t>
            </a:r>
            <a:r>
              <a:rPr lang="en-GB" sz="3600" i="1" dirty="0"/>
              <a:t>K</a:t>
            </a:r>
            <a:r>
              <a:rPr lang="en-GB" sz="3600" dirty="0"/>
              <a:t> PDFs</a:t>
            </a:r>
            <a:r>
              <a:rPr lang="en-GB" sz="2400" dirty="0"/>
              <a:t/>
            </a:r>
            <a:br>
              <a:rPr lang="en-GB" sz="2400" dirty="0"/>
            </a:br>
            <a:endParaRPr lang="en-GB" dirty="0"/>
          </a:p>
        </p:txBody>
      </p:sp>
      <p:sp>
        <p:nvSpPr>
          <p:cNvPr id="3" name="Content Placeholder 2"/>
          <p:cNvSpPr>
            <a:spLocks noGrp="1"/>
          </p:cNvSpPr>
          <p:nvPr>
            <p:ph idx="1"/>
          </p:nvPr>
        </p:nvSpPr>
        <p:spPr>
          <a:xfrm>
            <a:off x="457200" y="1417637"/>
            <a:ext cx="8229600" cy="4525963"/>
          </a:xfrm>
        </p:spPr>
        <p:txBody>
          <a:bodyPr/>
          <a:lstStyle/>
          <a:p>
            <a:r>
              <a:rPr lang="en-GB" sz="2400" dirty="0" smtClean="0"/>
              <a:t>The appearance of </a:t>
            </a:r>
            <a:r>
              <a:rPr lang="en-GB" sz="2400" dirty="0" err="1" smtClean="0"/>
              <a:t>Nambu</a:t>
            </a:r>
            <a:r>
              <a:rPr lang="en-GB" sz="2400" dirty="0" smtClean="0"/>
              <a:t>-Goldstone modes in the Standard Model is far more interesting</a:t>
            </a:r>
          </a:p>
          <a:p>
            <a:pPr lvl="1"/>
            <a:r>
              <a:rPr lang="en-GB" sz="2200" dirty="0" err="1" smtClean="0"/>
              <a:t>Nambu</a:t>
            </a:r>
            <a:r>
              <a:rPr lang="en-GB" sz="2200" dirty="0" smtClean="0"/>
              <a:t>-Goldstone modes are </a:t>
            </a:r>
            <a:r>
              <a:rPr lang="en-GB" sz="2200" dirty="0" err="1" smtClean="0"/>
              <a:t>nonpointlike</a:t>
            </a:r>
            <a:r>
              <a:rPr lang="en-GB" sz="2200" dirty="0" smtClean="0"/>
              <a:t>!</a:t>
            </a:r>
          </a:p>
          <a:p>
            <a:pPr lvl="1"/>
            <a:r>
              <a:rPr lang="en-GB" sz="2200" dirty="0" smtClean="0"/>
              <a:t>Intimately connected with origin of mass!</a:t>
            </a:r>
          </a:p>
          <a:p>
            <a:pPr lvl="1"/>
            <a:r>
              <a:rPr lang="en-GB" sz="2200" dirty="0" smtClean="0"/>
              <a:t>Quite probably inseparable from expression of confinement!</a:t>
            </a:r>
          </a:p>
          <a:p>
            <a:r>
              <a:rPr lang="en-GB" sz="2400" dirty="0" smtClean="0"/>
              <a:t>Difference between gluon content of </a:t>
            </a:r>
            <a:r>
              <a:rPr lang="en-GB" sz="2400" i="1" dirty="0"/>
              <a:t>π</a:t>
            </a:r>
            <a:r>
              <a:rPr lang="en-GB" sz="2400" dirty="0"/>
              <a:t> &amp; </a:t>
            </a:r>
            <a:r>
              <a:rPr lang="en-GB" sz="2400" i="1" dirty="0"/>
              <a:t>K </a:t>
            </a:r>
            <a:r>
              <a:rPr lang="en-GB" sz="2400" dirty="0" smtClean="0"/>
              <a:t>is measurable … 	using well-designed EIC </a:t>
            </a:r>
          </a:p>
          <a:p>
            <a:r>
              <a:rPr lang="en-GB" sz="2400" dirty="0" smtClean="0"/>
              <a:t>Write a definitive new chapter in future textbooks on the Standard Model </a:t>
            </a:r>
          </a:p>
          <a:p>
            <a:endParaRPr lang="en-GB"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73</a:t>
            </a:fld>
            <a:endParaRPr lang="en-US"/>
          </a:p>
        </p:txBody>
      </p:sp>
      <p:pic>
        <p:nvPicPr>
          <p:cNvPr id="7" name="Picture 6" descr="t.gif"/>
          <p:cNvPicPr>
            <a:picLocks noChangeAspect="1"/>
          </p:cNvPicPr>
          <p:nvPr/>
        </p:nvPicPr>
        <p:blipFill>
          <a:blip r:embed="rId3" cstate="print"/>
          <a:stretch>
            <a:fillRect/>
          </a:stretch>
        </p:blipFill>
        <p:spPr>
          <a:xfrm>
            <a:off x="4088017" y="5029199"/>
            <a:ext cx="4437897" cy="12049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7"/>
          <p:cNvSpPr/>
          <p:nvPr/>
        </p:nvSpPr>
        <p:spPr bwMode="auto">
          <a:xfrm>
            <a:off x="0" y="0"/>
            <a:ext cx="48768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AU" sz="1200" i="1" dirty="0" smtClean="0"/>
              <a:t>Valence-quark </a:t>
            </a:r>
            <a:r>
              <a:rPr lang="en-AU" sz="1200" i="1" dirty="0"/>
              <a:t>distribution functions in the kaon and </a:t>
            </a:r>
            <a:r>
              <a:rPr lang="en-AU" sz="1200" i="1" dirty="0" smtClean="0"/>
              <a:t>pion, </a:t>
            </a:r>
          </a:p>
          <a:p>
            <a:pPr fontAlgn="base">
              <a:spcBef>
                <a:spcPct val="0"/>
              </a:spcBef>
              <a:spcAft>
                <a:spcPct val="0"/>
              </a:spcAft>
            </a:pPr>
            <a:r>
              <a:rPr lang="en-AU" sz="1200" dirty="0" smtClean="0"/>
              <a:t>Chen </a:t>
            </a:r>
            <a:r>
              <a:rPr lang="en-AU" sz="1200" dirty="0"/>
              <a:t>Chen, Lei </a:t>
            </a:r>
            <a:r>
              <a:rPr lang="en-AU" sz="1200" dirty="0" smtClean="0"/>
              <a:t>Chang </a:t>
            </a:r>
            <a:r>
              <a:rPr lang="en-AU" sz="1200" i="1" dirty="0" smtClean="0"/>
              <a:t>et al</a:t>
            </a:r>
            <a:r>
              <a:rPr lang="en-AU" sz="1200" dirty="0" smtClean="0"/>
              <a:t>.</a:t>
            </a:r>
          </a:p>
          <a:p>
            <a:pPr fontAlgn="base">
              <a:spcBef>
                <a:spcPct val="0"/>
              </a:spcBef>
              <a:spcAft>
                <a:spcPct val="0"/>
              </a:spcAft>
            </a:pPr>
            <a:r>
              <a:rPr lang="en-AU" sz="1200" dirty="0" smtClean="0">
                <a:hlinkClick r:id="rId4"/>
              </a:rPr>
              <a:t>arXiv:1602.01502 </a:t>
            </a:r>
            <a:r>
              <a:rPr lang="en-AU" sz="1200" dirty="0">
                <a:hlinkClick r:id="rId4"/>
              </a:rPr>
              <a:t>[</a:t>
            </a:r>
            <a:r>
              <a:rPr lang="en-AU" sz="1200" dirty="0" err="1">
                <a:hlinkClick r:id="rId4"/>
              </a:rPr>
              <a:t>nucl-th</a:t>
            </a:r>
            <a:r>
              <a:rPr lang="en-AU" sz="1200" dirty="0" smtClean="0">
                <a:hlinkClick r:id="rId4"/>
              </a:rPr>
              <a:t>]</a:t>
            </a:r>
            <a:r>
              <a:rPr lang="en-AU" sz="1200" dirty="0" smtClean="0"/>
              <a:t>, </a:t>
            </a:r>
            <a:r>
              <a:rPr lang="en-GB" sz="1200" dirty="0">
                <a:hlinkClick r:id="rId5"/>
              </a:rPr>
              <a:t>Phys. Rev. D</a:t>
            </a:r>
            <a:r>
              <a:rPr lang="en-GB" sz="1200" b="1" dirty="0">
                <a:hlinkClick r:id="rId5"/>
              </a:rPr>
              <a:t>93</a:t>
            </a:r>
            <a:r>
              <a:rPr lang="en-GB" sz="1200" dirty="0">
                <a:hlinkClick r:id="rId5"/>
              </a:rPr>
              <a:t> (2016) 074021/1-11</a:t>
            </a:r>
            <a:endParaRPr kumimoji="0" lang="en-GB" sz="1200" b="0" i="0" u="none" strike="noStrike" cap="none" normalizeH="0" baseline="0" dirty="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3382302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3000" fill="hold"/>
                                        <p:tgtEl>
                                          <p:spTgt spid="7"/>
                                        </p:tgtEl>
                                        <p:attrNameLst>
                                          <p:attrName>ppt_w</p:attrName>
                                        </p:attrNameLst>
                                      </p:cBhvr>
                                      <p:tavLst>
                                        <p:tav tm="0">
                                          <p:val>
                                            <p:fltVal val="0"/>
                                          </p:val>
                                        </p:tav>
                                        <p:tav tm="100000">
                                          <p:val>
                                            <p:strVal val="#ppt_w"/>
                                          </p:val>
                                        </p:tav>
                                      </p:tavLst>
                                    </p:anim>
                                    <p:anim calcmode="lin" valueType="num">
                                      <p:cBhvr>
                                        <p:cTn id="28" dur="3000" fill="hold"/>
                                        <p:tgtEl>
                                          <p:spTgt spid="7"/>
                                        </p:tgtEl>
                                        <p:attrNameLst>
                                          <p:attrName>ppt_h</p:attrName>
                                        </p:attrNameLst>
                                      </p:cBhvr>
                                      <p:tavLst>
                                        <p:tav tm="0">
                                          <p:val>
                                            <p:fltVal val="0"/>
                                          </p:val>
                                        </p:tav>
                                        <p:tav tm="100000">
                                          <p:val>
                                            <p:strVal val="#ppt_h"/>
                                          </p:val>
                                        </p:tav>
                                      </p:tavLst>
                                    </p:anim>
                                    <p:animEffect transition="in" filter="fade">
                                      <p:cBhvr>
                                        <p:cTn id="2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855840" cy="6854825"/>
          </a:xfrm>
          <a:prstGeom prst="rect">
            <a:avLst/>
          </a:prstGeom>
        </p:spPr>
      </p:pic>
      <p:sp>
        <p:nvSpPr>
          <p:cNvPr id="2" name="Title 1"/>
          <p:cNvSpPr>
            <a:spLocks noGrp="1"/>
          </p:cNvSpPr>
          <p:nvPr>
            <p:ph type="title"/>
          </p:nvPr>
        </p:nvSpPr>
        <p:spPr>
          <a:xfrm>
            <a:off x="3547765" y="4406900"/>
            <a:ext cx="4946947" cy="1362075"/>
          </a:xfrm>
        </p:spPr>
        <p:txBody>
          <a:bodyPr/>
          <a:lstStyle/>
          <a:p>
            <a:endParaRPr lang="en-GB" dirty="0"/>
          </a:p>
        </p:txBody>
      </p:sp>
      <p:sp>
        <p:nvSpPr>
          <p:cNvPr id="3" name="Text Placeholder 2"/>
          <p:cNvSpPr>
            <a:spLocks noGrp="1"/>
          </p:cNvSpPr>
          <p:nvPr>
            <p:ph type="body" idx="1"/>
          </p:nvPr>
        </p:nvSpPr>
        <p:spPr>
          <a:xfrm>
            <a:off x="4120853" y="2157413"/>
            <a:ext cx="4946947" cy="1500187"/>
          </a:xfrm>
        </p:spPr>
        <p:txBody>
          <a:bodyPr>
            <a:scene3d>
              <a:camera prst="orthographicFront"/>
              <a:lightRig rig="threePt" dir="t"/>
            </a:scene3d>
            <a:sp3d extrusionH="57150">
              <a:bevelT w="50800" h="38100" prst="riblet"/>
            </a:sp3d>
          </a:bodyPr>
          <a:lstStyle/>
          <a:p>
            <a:r>
              <a:rPr lang="en-GB" sz="13800" dirty="0" smtClean="0">
                <a:ln w="0"/>
                <a:solidFill>
                  <a:schemeClr val="accent1">
                    <a:lumMod val="75000"/>
                  </a:schemeClr>
                </a:solidFill>
                <a:effectLst>
                  <a:outerShdw blurRad="38100" dist="25400" dir="5400000" algn="ctr" rotWithShape="0">
                    <a:srgbClr val="6E747A">
                      <a:alpha val="43000"/>
                    </a:srgbClr>
                  </a:outerShdw>
                  <a:reflection blurRad="6350" stA="60000" endA="900" endPos="60000" dist="60007" dir="5400000" sy="-100000" algn="bl" rotWithShape="0"/>
                </a:effectLst>
                <a:latin typeface="Mistral" panose="03090702030407020403" pitchFamily="66" charset="0"/>
              </a:rPr>
              <a:t>Epilogue</a:t>
            </a:r>
            <a:endParaRPr lang="en-GB" sz="13800" dirty="0">
              <a:ln w="0"/>
              <a:solidFill>
                <a:schemeClr val="accent1">
                  <a:lumMod val="75000"/>
                </a:schemeClr>
              </a:solidFill>
              <a:effectLst>
                <a:outerShdw blurRad="38100" dist="25400" dir="5400000" algn="ctr" rotWithShape="0">
                  <a:srgbClr val="6E747A">
                    <a:alpha val="43000"/>
                  </a:srgbClr>
                </a:outerShdw>
                <a:reflection blurRad="6350" stA="60000" endA="900" endPos="60000" dist="60007" dir="5400000" sy="-100000" algn="bl" rotWithShape="0"/>
              </a:effectLst>
              <a:latin typeface="Mistral" panose="03090702030407020403" pitchFamily="66" charset="0"/>
            </a:endParaRPr>
          </a:p>
        </p:txBody>
      </p:sp>
      <p:sp>
        <p:nvSpPr>
          <p:cNvPr id="4" name="Date Placeholder 3"/>
          <p:cNvSpPr>
            <a:spLocks noGrp="1"/>
          </p:cNvSpPr>
          <p:nvPr>
            <p:ph type="dt" sz="half" idx="10"/>
          </p:nvPr>
        </p:nvSpPr>
        <p:spPr>
          <a:xfrm>
            <a:off x="5026305" y="6629400"/>
            <a:ext cx="4114800" cy="381000"/>
          </a:xfrm>
        </p:spPr>
        <p:txBody>
          <a:bodyPr/>
          <a:lstStyle/>
          <a:p>
            <a:r>
              <a:rPr lang="en-US" dirty="0" smtClean="0"/>
              <a:t>24-29 July 2017, U. Nanjing: 9th Workshop on Hadron physics in China (76p)</a:t>
            </a:r>
            <a:endParaRPr lang="en-US" dirty="0"/>
          </a:p>
        </p:txBody>
      </p:sp>
      <p:sp>
        <p:nvSpPr>
          <p:cNvPr id="5" name="Footer Placeholder 4"/>
          <p:cNvSpPr>
            <a:spLocks noGrp="1"/>
          </p:cNvSpPr>
          <p:nvPr>
            <p:ph type="ftr" sz="quarter" idx="11"/>
          </p:nvPr>
        </p:nvSpPr>
        <p:spPr>
          <a:xfrm>
            <a:off x="5030787" y="6464490"/>
            <a:ext cx="5942013" cy="228600"/>
          </a:xfrm>
        </p:spPr>
        <p:txBody>
          <a:bodyPr/>
          <a:lstStyle/>
          <a:p>
            <a:r>
              <a:rPr lang="en-AU" dirty="0"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74</a:t>
            </a:fld>
            <a:endParaRPr lang="en-US"/>
          </a:p>
        </p:txBody>
      </p:sp>
    </p:spTree>
    <p:extLst>
      <p:ext uri="{BB962C8B-B14F-4D97-AF65-F5344CB8AC3E}">
        <p14:creationId xmlns:p14="http://schemas.microsoft.com/office/powerpoint/2010/main" val="31983144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sz="48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istral" panose="03090702030407020403" pitchFamily="66" charset="0"/>
              </a:rPr>
              <a:t>Epilogue</a:t>
            </a:r>
            <a:endParaRPr lang="en-US" sz="4400" dirty="0">
              <a:latin typeface="Mistral" panose="03090702030407020403" pitchFamily="66" charset="0"/>
            </a:endParaRPr>
          </a:p>
        </p:txBody>
      </p:sp>
      <p:sp>
        <p:nvSpPr>
          <p:cNvPr id="3" name="Content Placeholder 2"/>
          <p:cNvSpPr>
            <a:spLocks noGrp="1"/>
          </p:cNvSpPr>
          <p:nvPr>
            <p:ph idx="1"/>
          </p:nvPr>
        </p:nvSpPr>
        <p:spPr>
          <a:xfrm>
            <a:off x="0" y="838200"/>
            <a:ext cx="9144000" cy="5668963"/>
          </a:xfrm>
        </p:spPr>
        <p:txBody>
          <a:bodyPr/>
          <a:lstStyle/>
          <a:p>
            <a:r>
              <a:rPr lang="en-US" sz="2300" dirty="0" smtClean="0"/>
              <a:t>Challenge: Explain and Understand </a:t>
            </a:r>
          </a:p>
          <a:p>
            <a:pPr marL="0" indent="0">
              <a:spcBef>
                <a:spcPts val="0"/>
              </a:spcBef>
              <a:buNone/>
            </a:pPr>
            <a:r>
              <a:rPr lang="en-US" sz="2300" dirty="0"/>
              <a:t>	</a:t>
            </a:r>
            <a:r>
              <a:rPr lang="en-US" sz="2300" dirty="0" smtClean="0"/>
              <a:t>the Origin of the vast bulk of Visible Mass</a:t>
            </a:r>
          </a:p>
          <a:p>
            <a:pPr>
              <a:spcBef>
                <a:spcPts val="1200"/>
              </a:spcBef>
            </a:pPr>
            <a:r>
              <a:rPr lang="en-US" sz="2300" dirty="0" smtClean="0"/>
              <a:t>Current Paradigm: Quantum Chromodynamics</a:t>
            </a:r>
          </a:p>
          <a:p>
            <a:pPr>
              <a:spcBef>
                <a:spcPts val="1200"/>
              </a:spcBef>
            </a:pPr>
            <a:r>
              <a:rPr lang="en-US" sz="2300" dirty="0" smtClean="0"/>
              <a:t>QCD </a:t>
            </a:r>
            <a:r>
              <a:rPr lang="en-US" sz="2300" dirty="0"/>
              <a:t>is plausibly </a:t>
            </a:r>
            <a:r>
              <a:rPr lang="en-US" sz="2300" dirty="0" smtClean="0"/>
              <a:t>a mathematically well-defined </a:t>
            </a:r>
            <a:r>
              <a:rPr lang="en-US" sz="2300" dirty="0"/>
              <a:t>quantum field </a:t>
            </a:r>
            <a:r>
              <a:rPr lang="en-US" sz="2300" dirty="0" smtClean="0"/>
              <a:t>theory, </a:t>
            </a:r>
          </a:p>
          <a:p>
            <a:pPr marL="0" indent="0">
              <a:spcBef>
                <a:spcPts val="0"/>
              </a:spcBef>
              <a:buNone/>
            </a:pPr>
            <a:r>
              <a:rPr lang="en-US" sz="2300" dirty="0" smtClean="0"/>
              <a:t>	</a:t>
            </a:r>
            <a:r>
              <a:rPr lang="en-US" sz="2400" i="1" dirty="0" smtClean="0"/>
              <a:t>The only one we’ve ever produced</a:t>
            </a:r>
          </a:p>
          <a:p>
            <a:pPr lvl="1">
              <a:spcBef>
                <a:spcPts val="0"/>
              </a:spcBef>
            </a:pPr>
            <a:r>
              <a:rPr lang="en-US" dirty="0" smtClean="0"/>
              <a:t>Consequently, it is a worthwhile paradigm for developing Beyond-SM theories</a:t>
            </a:r>
          </a:p>
          <a:p>
            <a:pPr>
              <a:spcBef>
                <a:spcPts val="1200"/>
              </a:spcBef>
            </a:pPr>
            <a:r>
              <a:rPr lang="en-US" sz="2300" dirty="0" smtClean="0"/>
              <a:t>Facing the Challenge: a Worldwide effort in </a:t>
            </a:r>
            <a:r>
              <a:rPr lang="en-US" sz="2300" dirty="0" err="1" smtClean="0"/>
              <a:t>Hadro</a:t>
            </a:r>
            <a:r>
              <a:rPr lang="en-US" sz="2300" dirty="0" smtClean="0"/>
              <a:t>-particle physics, </a:t>
            </a:r>
          </a:p>
          <a:p>
            <a:pPr marL="0" indent="0">
              <a:spcBef>
                <a:spcPts val="0"/>
              </a:spcBef>
              <a:buNone/>
            </a:pPr>
            <a:r>
              <a:rPr lang="en-US" sz="2300" dirty="0"/>
              <a:t>	</a:t>
            </a:r>
            <a:r>
              <a:rPr lang="en-US" sz="2300" dirty="0" smtClean="0"/>
              <a:t>both Experiment and Theory</a:t>
            </a:r>
          </a:p>
          <a:p>
            <a:pPr>
              <a:spcBef>
                <a:spcPts val="1200"/>
              </a:spcBef>
            </a:pPr>
            <a:r>
              <a:rPr lang="en-US" sz="2300" b="1" i="1" dirty="0" smtClean="0">
                <a:solidFill>
                  <a:srgbClr val="FFA520"/>
                </a:solidFill>
                <a:latin typeface="Lucida Handwriting" panose="03010101010101010101" pitchFamily="66" charset="0"/>
              </a:rPr>
              <a:t>Reward: A Place in History </a:t>
            </a:r>
          </a:p>
          <a:p>
            <a:pPr lvl="1"/>
            <a:r>
              <a:rPr lang="en-US" sz="2100" dirty="0" smtClean="0"/>
              <a:t>Think of the history of atomic structure, which is now understood, and all the applications to which it has led … </a:t>
            </a:r>
          </a:p>
          <a:p>
            <a:pPr lvl="1"/>
            <a:r>
              <a:rPr lang="en-US" sz="2100" dirty="0" smtClean="0"/>
              <a:t>We must write the chapters that explain structure of nucleons and nuclei, and everything required to make it thus, so that the next generations can expose QCD’s wider implications and develop its practical applications</a:t>
            </a:r>
            <a:endParaRPr lang="en-US" dirty="0">
              <a:solidFill>
                <a:srgbClr val="008000"/>
              </a:solidFill>
            </a:endParaRPr>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i="0"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75</a:t>
            </a:fld>
            <a:endParaRPr lang="en-US"/>
          </a:p>
        </p:txBody>
      </p:sp>
    </p:spTree>
    <p:extLst>
      <p:ext uri="{BB962C8B-B14F-4D97-AF65-F5344CB8AC3E}">
        <p14:creationId xmlns:p14="http://schemas.microsoft.com/office/powerpoint/2010/main" val="435266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arn(inVertical)">
                                      <p:cBhvr>
                                        <p:cTn id="23" dur="500"/>
                                        <p:tgtEl>
                                          <p:spTgt spid="3">
                                            <p:txEl>
                                              <p:pRg st="6" end="6"/>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arn(inVertical)">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circle(in)">
                                      <p:cBhvr>
                                        <p:cTn id="34" dur="2000"/>
                                        <p:tgtEl>
                                          <p:spTgt spid="3">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circle(in)">
                                      <p:cBhvr>
                                        <p:cTn id="3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a:xfrm>
            <a:off x="4724400" y="6477000"/>
            <a:ext cx="4724400" cy="381000"/>
          </a:xfrm>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solidFill>
                  <a:schemeClr val="accent1">
                    <a:lumMod val="50000"/>
                  </a:schemeClr>
                </a:solidFill>
              </a:rPr>
              <a:t>Craig Roberts. Strong QCD: Atlas for the Standard Model</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257" y="609600"/>
            <a:ext cx="6531343" cy="4187825"/>
          </a:xfrm>
          <a:prstGeom prst="rect">
            <a:avLst/>
          </a:prstGeom>
          <a:ln>
            <a:noFill/>
          </a:ln>
          <a:effectLst>
            <a:glow rad="228600">
              <a:schemeClr val="accent1">
                <a:satMod val="175000"/>
                <a:alpha val="40000"/>
              </a:schemeClr>
            </a:glow>
            <a:reflection blurRad="12700" stA="30000" endPos="30000" dist="5000" dir="5400000" sy="-100000" algn="bl" rotWithShape="0"/>
          </a:effectLst>
          <a:scene3d>
            <a:camera prst="perspectiveContrastingLeftFacing" fov="3600000">
              <a:rot lat="889596" lon="20717262" rev="80220"/>
            </a:camera>
            <a:lightRig rig="threePt" dir="t">
              <a:rot lat="0" lon="0" rev="2700000"/>
            </a:lightRig>
          </a:scene3d>
          <a:sp3d>
            <a:bevelT w="63500" h="50800"/>
          </a:sp3d>
        </p:spPr>
      </p:pic>
      <p:sp>
        <p:nvSpPr>
          <p:cNvPr id="2" name="Title 1"/>
          <p:cNvSpPr>
            <a:spLocks noGrp="1"/>
          </p:cNvSpPr>
          <p:nvPr>
            <p:ph type="title"/>
          </p:nvPr>
        </p:nvSpPr>
        <p:spPr>
          <a:xfrm>
            <a:off x="0" y="4953000"/>
            <a:ext cx="9144000" cy="1362075"/>
          </a:xfrm>
        </p:spPr>
        <p:txBody>
          <a:bodyPr/>
          <a:lstStyle/>
          <a:p>
            <a:pPr algn="ctr"/>
            <a:r>
              <a:rPr lang="en-US" sz="8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Now is the time.</a:t>
            </a:r>
            <a:endParaRPr lang="en-US" sz="8800" dirty="0"/>
          </a:p>
        </p:txBody>
      </p:sp>
    </p:spTree>
    <p:extLst>
      <p:ext uri="{BB962C8B-B14F-4D97-AF65-F5344CB8AC3E}">
        <p14:creationId xmlns:p14="http://schemas.microsoft.com/office/powerpoint/2010/main" val="2659278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Index</a:t>
            </a:r>
            <a:endParaRPr lang="en-GB" dirty="0"/>
          </a:p>
        </p:txBody>
      </p:sp>
      <p:sp>
        <p:nvSpPr>
          <p:cNvPr id="3" name="Content Placeholder 2"/>
          <p:cNvSpPr>
            <a:spLocks noGrp="1"/>
          </p:cNvSpPr>
          <p:nvPr>
            <p:ph idx="1"/>
          </p:nvPr>
        </p:nvSpPr>
        <p:spPr/>
        <p:txBody>
          <a:bodyPr/>
          <a:lstStyle/>
          <a:p>
            <a:r>
              <a:rPr lang="en-GB" dirty="0" smtClean="0">
                <a:hlinkClick r:id="rId2" action="ppaction://hlinksldjump"/>
              </a:rPr>
              <a:t>Pion’s Wave Function</a:t>
            </a:r>
            <a:endParaRPr lang="en-GB" dirty="0" smtClean="0"/>
          </a:p>
          <a:p>
            <a:r>
              <a:rPr lang="en-GB" dirty="0" smtClean="0">
                <a:hlinkClick r:id="rId3" action="ppaction://hlinksldjump"/>
              </a:rPr>
              <a:t>Structure of Baryons</a:t>
            </a:r>
            <a:endParaRPr lang="en-GB" dirty="0" smtClean="0"/>
          </a:p>
          <a:p>
            <a:r>
              <a:rPr lang="en-GB" dirty="0" smtClean="0">
                <a:hlinkClick r:id="rId4" action="ppaction://hlinksldjump"/>
              </a:rPr>
              <a:t>Roper Resonance</a:t>
            </a:r>
            <a:endParaRPr lang="en-GB" dirty="0" smtClean="0"/>
          </a:p>
          <a:p>
            <a:r>
              <a:rPr lang="en-GB" dirty="0" smtClean="0">
                <a:hlinkClick r:id="rId5" action="ppaction://hlinksldjump"/>
              </a:rPr>
              <a:t>Baryon Wave Functions</a:t>
            </a:r>
            <a:endParaRPr lang="en-GB" dirty="0" smtClean="0"/>
          </a:p>
          <a:p>
            <a:r>
              <a:rPr lang="el-GR" dirty="0" smtClean="0">
                <a:hlinkClick r:id="rId6" action="ppaction://hlinksldjump"/>
              </a:rPr>
              <a:t>π &amp; </a:t>
            </a:r>
            <a:r>
              <a:rPr lang="en-GB" dirty="0" smtClean="0">
                <a:hlinkClick r:id="rId6" action="ppaction://hlinksldjump"/>
              </a:rPr>
              <a:t>K PDFs </a:t>
            </a:r>
            <a:endParaRPr lang="en-GB" dirty="0" smtClean="0"/>
          </a:p>
          <a:p>
            <a:r>
              <a:rPr lang="en-AU" dirty="0" smtClean="0">
                <a:hlinkClick r:id="rId7" action="ppaction://hlinksldjump"/>
              </a:rPr>
              <a:t>“Measuring” Mass Function and Effective Charge</a:t>
            </a:r>
            <a:endParaRPr lang="en-GB"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77</a:t>
            </a:fld>
            <a:endParaRPr lang="en-US"/>
          </a:p>
        </p:txBody>
      </p:sp>
    </p:spTree>
    <p:extLst>
      <p:ext uri="{BB962C8B-B14F-4D97-AF65-F5344CB8AC3E}">
        <p14:creationId xmlns:p14="http://schemas.microsoft.com/office/powerpoint/2010/main" val="4179972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GB" i="1" dirty="0" smtClean="0"/>
              <a:t>Observing the mass function</a:t>
            </a:r>
            <a:endParaRPr lang="en-GB" i="1" dirty="0"/>
          </a:p>
        </p:txBody>
      </p:sp>
      <p:sp>
        <p:nvSpPr>
          <p:cNvPr id="3" name="Content Placeholder 2"/>
          <p:cNvSpPr>
            <a:spLocks noGrp="1"/>
          </p:cNvSpPr>
          <p:nvPr>
            <p:ph idx="1"/>
          </p:nvPr>
        </p:nvSpPr>
        <p:spPr>
          <a:xfrm>
            <a:off x="457200" y="914400"/>
            <a:ext cx="8229600" cy="4525963"/>
          </a:xfrm>
        </p:spPr>
        <p:txBody>
          <a:bodyPr/>
          <a:lstStyle/>
          <a:p>
            <a:r>
              <a:rPr lang="en-AU" dirty="0" smtClean="0"/>
              <a:t>Importance </a:t>
            </a:r>
            <a:r>
              <a:rPr lang="en-GB" dirty="0" smtClean="0"/>
              <a:t>⇒ </a:t>
            </a:r>
            <a:r>
              <a:rPr lang="en-AU" dirty="0" smtClean="0"/>
              <a:t>Is </a:t>
            </a:r>
            <a:r>
              <a:rPr lang="en-AU" dirty="0"/>
              <a:t>the dressed-quark mass </a:t>
            </a:r>
            <a:r>
              <a:rPr lang="en-AU" dirty="0" smtClean="0"/>
              <a:t>function observable?</a:t>
            </a:r>
          </a:p>
          <a:p>
            <a:r>
              <a:rPr lang="en-AU" dirty="0" smtClean="0"/>
              <a:t>Goldberger-</a:t>
            </a:r>
            <a:r>
              <a:rPr lang="en-AU" dirty="0" err="1" smtClean="0"/>
              <a:t>Treiman</a:t>
            </a:r>
            <a:r>
              <a:rPr lang="en-AU" dirty="0" smtClean="0"/>
              <a:t> relations entail </a:t>
            </a:r>
            <a:r>
              <a:rPr lang="en-AU" dirty="0"/>
              <a:t>that </a:t>
            </a:r>
            <a:r>
              <a:rPr lang="en-AU" dirty="0" smtClean="0"/>
              <a:t>on </a:t>
            </a:r>
            <a:r>
              <a:rPr lang="en-GB" i="1" dirty="0"/>
              <a:t>m</a:t>
            </a:r>
            <a:r>
              <a:rPr lang="en-GB" dirty="0"/>
              <a:t>≃</a:t>
            </a:r>
            <a:r>
              <a:rPr lang="en-GB" dirty="0" smtClean="0"/>
              <a:t>0</a:t>
            </a:r>
            <a:r>
              <a:rPr lang="en-AU" dirty="0" smtClean="0"/>
              <a:t>, dressed-quark </a:t>
            </a:r>
            <a:r>
              <a:rPr lang="en-AU" dirty="0"/>
              <a:t>mass function (almost) completely </a:t>
            </a:r>
            <a:r>
              <a:rPr lang="en-AU" dirty="0" smtClean="0"/>
              <a:t>determines </a:t>
            </a:r>
            <a:r>
              <a:rPr lang="en-GB" i="1" dirty="0" smtClean="0"/>
              <a:t>χ</a:t>
            </a:r>
            <a:r>
              <a:rPr lang="en-GB" i="1" baseline="-25000" dirty="0" smtClean="0"/>
              <a:t>π</a:t>
            </a:r>
            <a:r>
              <a:rPr lang="en-AU" dirty="0"/>
              <a:t> (wave function)</a:t>
            </a:r>
            <a:endParaRPr lang="en-AU" i="1" dirty="0" smtClean="0"/>
          </a:p>
          <a:p>
            <a:pPr marL="400050" lvl="1" indent="0">
              <a:spcBef>
                <a:spcPts val="0"/>
              </a:spcBef>
              <a:buNone/>
            </a:pPr>
            <a:r>
              <a:rPr lang="en-AU" dirty="0" smtClean="0"/>
              <a:t>⇒ Thus</a:t>
            </a:r>
            <a:r>
              <a:rPr lang="en-AU" dirty="0"/>
              <a:t>, like a wave function in any field of physics, </a:t>
            </a:r>
            <a:endParaRPr lang="en-AU" dirty="0" smtClean="0"/>
          </a:p>
          <a:p>
            <a:pPr marL="400050" lvl="1" indent="0">
              <a:spcBef>
                <a:spcPts val="0"/>
              </a:spcBef>
              <a:buNone/>
            </a:pPr>
            <a:r>
              <a:rPr lang="en-AU" dirty="0"/>
              <a:t> </a:t>
            </a:r>
            <a:r>
              <a:rPr lang="en-AU" dirty="0" smtClean="0"/>
              <a:t>               the </a:t>
            </a:r>
            <a:r>
              <a:rPr lang="en-AU" dirty="0"/>
              <a:t>dressed-quark mass function is </a:t>
            </a:r>
            <a:r>
              <a:rPr lang="en-AU" i="1" dirty="0"/>
              <a:t>not strictly</a:t>
            </a:r>
            <a:r>
              <a:rPr lang="en-AU" dirty="0"/>
              <a:t> </a:t>
            </a:r>
            <a:r>
              <a:rPr lang="en-AU" dirty="0" smtClean="0"/>
              <a:t>observable</a:t>
            </a:r>
          </a:p>
          <a:p>
            <a:r>
              <a:rPr lang="en-AU" dirty="0" smtClean="0"/>
              <a:t>On </a:t>
            </a:r>
            <a:r>
              <a:rPr lang="en-AU" dirty="0"/>
              <a:t>the other hand, no one can reasonably doubt the enormous value of possessing (nearly) complete knowledge of a bound-state's wave </a:t>
            </a:r>
            <a:r>
              <a:rPr lang="en-AU" dirty="0" smtClean="0"/>
              <a:t>function</a:t>
            </a:r>
            <a:endParaRPr lang="en-AU" dirty="0"/>
          </a:p>
          <a:p>
            <a:r>
              <a:rPr lang="en-AU" dirty="0" smtClean="0"/>
              <a:t>Moreover</a:t>
            </a:r>
            <a:r>
              <a:rPr lang="en-AU" dirty="0"/>
              <a:t>, </a:t>
            </a:r>
            <a:r>
              <a:rPr lang="en-GB" i="1" dirty="0"/>
              <a:t>χ</a:t>
            </a:r>
            <a:r>
              <a:rPr lang="en-GB" i="1" baseline="-25000" dirty="0"/>
              <a:t>π </a:t>
            </a:r>
            <a:r>
              <a:rPr lang="en-AU" dirty="0" smtClean="0"/>
              <a:t>can </a:t>
            </a:r>
            <a:r>
              <a:rPr lang="en-AU" dirty="0"/>
              <a:t>be projected onto the </a:t>
            </a:r>
            <a:r>
              <a:rPr lang="en-AU" dirty="0" smtClean="0"/>
              <a:t>light-front</a:t>
            </a:r>
            <a:endParaRPr lang="en-AU" sz="2000" dirty="0" smtClean="0"/>
          </a:p>
          <a:p>
            <a:pPr lvl="1"/>
            <a:r>
              <a:rPr lang="en-AU" dirty="0" smtClean="0"/>
              <a:t>Object </a:t>
            </a:r>
            <a:r>
              <a:rPr lang="en-AU" dirty="0"/>
              <a:t>thus obtained is strictly a probability amplitude and the moments of a probability measure are truly observable.  </a:t>
            </a:r>
            <a:endParaRPr lang="en-AU" dirty="0" smtClean="0"/>
          </a:p>
          <a:p>
            <a:pPr lvl="1"/>
            <a:r>
              <a:rPr lang="en-AU" dirty="0" smtClean="0"/>
              <a:t>Consequently</a:t>
            </a:r>
            <a:r>
              <a:rPr lang="en-AU" dirty="0"/>
              <a:t>, there is a mathematically strict sense in which moments of the dressed-quark mass function are observable.  </a:t>
            </a:r>
            <a:endParaRPr lang="en-AU" dirty="0" smtClean="0"/>
          </a:p>
          <a:p>
            <a:pPr lvl="1"/>
            <a:r>
              <a:rPr lang="en-AU" dirty="0" smtClean="0"/>
              <a:t>One </a:t>
            </a:r>
            <a:r>
              <a:rPr lang="en-AU" dirty="0"/>
              <a:t>should note in addition that generalised </a:t>
            </a:r>
            <a:r>
              <a:rPr lang="en-AU" dirty="0" err="1"/>
              <a:t>parton</a:t>
            </a:r>
            <a:r>
              <a:rPr lang="en-AU" dirty="0"/>
              <a:t> distributions can rigorously be defined as an overlap of light-front wave functions </a:t>
            </a:r>
            <a:endParaRPr lang="en-AU" dirty="0" smtClean="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78</a:t>
            </a:fld>
            <a:endParaRPr lang="en-US"/>
          </a:p>
        </p:txBody>
      </p:sp>
    </p:spTree>
    <p:extLst>
      <p:ext uri="{BB962C8B-B14F-4D97-AF65-F5344CB8AC3E}">
        <p14:creationId xmlns:p14="http://schemas.microsoft.com/office/powerpoint/2010/main" val="37426681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GB" i="1" dirty="0" smtClean="0"/>
              <a:t>Observing the mass function</a:t>
            </a:r>
            <a:endParaRPr lang="en-GB" i="1" dirty="0"/>
          </a:p>
        </p:txBody>
      </p:sp>
      <p:sp>
        <p:nvSpPr>
          <p:cNvPr id="3" name="Content Placeholder 2"/>
          <p:cNvSpPr>
            <a:spLocks noGrp="1"/>
          </p:cNvSpPr>
          <p:nvPr>
            <p:ph idx="1"/>
          </p:nvPr>
        </p:nvSpPr>
        <p:spPr>
          <a:xfrm>
            <a:off x="457200" y="533400"/>
            <a:ext cx="8229600" cy="5943600"/>
          </a:xfrm>
        </p:spPr>
        <p:txBody>
          <a:bodyPr/>
          <a:lstStyle/>
          <a:p>
            <a:r>
              <a:rPr lang="en-AU" sz="2000" dirty="0" smtClean="0"/>
              <a:t>Practically</a:t>
            </a:r>
            <a:r>
              <a:rPr lang="en-AU" sz="2000" dirty="0"/>
              <a:t>, </a:t>
            </a:r>
            <a:r>
              <a:rPr lang="en-AU" sz="2000" dirty="0" smtClean="0"/>
              <a:t>the </a:t>
            </a:r>
            <a:r>
              <a:rPr lang="en-AU" sz="2000" dirty="0"/>
              <a:t>dressed-quark mass function can be </a:t>
            </a:r>
            <a:r>
              <a:rPr lang="en-AU" sz="2000" dirty="0" smtClean="0"/>
              <a:t>“measured” </a:t>
            </a:r>
            <a:r>
              <a:rPr lang="en-AU" sz="2000" dirty="0"/>
              <a:t>because </a:t>
            </a:r>
            <a:endParaRPr lang="en-AU" sz="2000" dirty="0" smtClean="0"/>
          </a:p>
          <a:p>
            <a:pPr lvl="1"/>
            <a:r>
              <a:rPr lang="en-AU" sz="1800" dirty="0" smtClean="0"/>
              <a:t>it </a:t>
            </a:r>
            <a:r>
              <a:rPr lang="en-AU" sz="1800" dirty="0"/>
              <a:t>influences and determines a vast array of experimental </a:t>
            </a:r>
            <a:r>
              <a:rPr lang="en-AU" sz="1800" dirty="0" smtClean="0"/>
              <a:t>observables, </a:t>
            </a:r>
          </a:p>
          <a:p>
            <a:pPr lvl="1"/>
            <a:r>
              <a:rPr lang="en-AU" sz="1800" dirty="0" smtClean="0"/>
              <a:t>and </a:t>
            </a:r>
            <a:r>
              <a:rPr lang="en-AU" sz="1800" dirty="0"/>
              <a:t>there is at least one tractable framework, the DSEs, through which to relate those observables to </a:t>
            </a:r>
            <a:r>
              <a:rPr lang="en-AU" sz="1800" dirty="0" smtClean="0"/>
              <a:t>QCD  </a:t>
            </a:r>
          </a:p>
          <a:p>
            <a:r>
              <a:rPr lang="en-AU" sz="2400" i="1" dirty="0" smtClean="0">
                <a:solidFill>
                  <a:srgbClr val="008000"/>
                </a:solidFill>
              </a:rPr>
              <a:t>In </a:t>
            </a:r>
            <a:r>
              <a:rPr lang="en-AU" sz="2400" i="1" dirty="0">
                <a:solidFill>
                  <a:srgbClr val="008000"/>
                </a:solidFill>
              </a:rPr>
              <a:t>this sense, </a:t>
            </a:r>
            <a:r>
              <a:rPr lang="en-AU" sz="2400" i="1" dirty="0" smtClean="0">
                <a:solidFill>
                  <a:srgbClr val="008000"/>
                </a:solidFill>
              </a:rPr>
              <a:t>M(p</a:t>
            </a:r>
            <a:r>
              <a:rPr lang="en-AU" sz="2400" i="1" baseline="30000" dirty="0" smtClean="0">
                <a:solidFill>
                  <a:srgbClr val="008000"/>
                </a:solidFill>
              </a:rPr>
              <a:t>2</a:t>
            </a:r>
            <a:r>
              <a:rPr lang="en-AU" sz="2400" i="1" dirty="0" smtClean="0">
                <a:solidFill>
                  <a:srgbClr val="008000"/>
                </a:solidFill>
              </a:rPr>
              <a:t>) </a:t>
            </a:r>
            <a:r>
              <a:rPr lang="en-AU" sz="2400" i="1" dirty="0">
                <a:solidFill>
                  <a:srgbClr val="008000"/>
                </a:solidFill>
              </a:rPr>
              <a:t>is as readily observable as, </a:t>
            </a:r>
            <a:r>
              <a:rPr lang="en-AU" sz="2400" i="1" dirty="0" smtClean="0">
                <a:solidFill>
                  <a:srgbClr val="008000"/>
                </a:solidFill>
              </a:rPr>
              <a:t>e.g. </a:t>
            </a:r>
            <a:r>
              <a:rPr lang="en-AU" sz="2400" i="1" dirty="0" err="1" smtClean="0">
                <a:solidFill>
                  <a:srgbClr val="008000"/>
                </a:solidFill>
              </a:rPr>
              <a:t>parton</a:t>
            </a:r>
            <a:r>
              <a:rPr lang="en-AU" sz="2400" i="1" dirty="0" smtClean="0">
                <a:solidFill>
                  <a:srgbClr val="008000"/>
                </a:solidFill>
              </a:rPr>
              <a:t> </a:t>
            </a:r>
            <a:r>
              <a:rPr lang="en-AU" sz="2400" i="1" dirty="0">
                <a:solidFill>
                  <a:srgbClr val="008000"/>
                </a:solidFill>
              </a:rPr>
              <a:t>distribution amplitudes and </a:t>
            </a:r>
            <a:r>
              <a:rPr lang="en-AU" sz="2400" i="1" dirty="0" smtClean="0">
                <a:solidFill>
                  <a:srgbClr val="008000"/>
                </a:solidFill>
              </a:rPr>
              <a:t>functions</a:t>
            </a:r>
            <a:endParaRPr lang="en-AU" i="1" dirty="0" smtClean="0">
              <a:solidFill>
                <a:srgbClr val="008000"/>
              </a:solidFill>
            </a:endParaRPr>
          </a:p>
          <a:p>
            <a:r>
              <a:rPr lang="en-AU" sz="2000" dirty="0" smtClean="0"/>
              <a:t>Upgraded and planned facilities will provide data on hadron</a:t>
            </a:r>
          </a:p>
          <a:p>
            <a:pPr lvl="1"/>
            <a:r>
              <a:rPr lang="en-AU" sz="1800" dirty="0" smtClean="0"/>
              <a:t>elastic and transition form factors, </a:t>
            </a:r>
            <a:endParaRPr lang="en-AU" sz="1800" dirty="0"/>
          </a:p>
          <a:p>
            <a:pPr lvl="1"/>
            <a:r>
              <a:rPr lang="en-AU" sz="1800" dirty="0" smtClean="0"/>
              <a:t>distribution functions and amplitudes, etc., </a:t>
            </a:r>
          </a:p>
          <a:p>
            <a:pPr marL="0" indent="0">
              <a:spcBef>
                <a:spcPts val="0"/>
              </a:spcBef>
              <a:buNone/>
            </a:pPr>
            <a:r>
              <a:rPr lang="en-AU" dirty="0" smtClean="0"/>
              <a:t>      </a:t>
            </a:r>
            <a:r>
              <a:rPr lang="en-AU" sz="2000" dirty="0" smtClean="0"/>
              <a:t>all of which have-been/can-be unified via </a:t>
            </a:r>
            <a:r>
              <a:rPr lang="en-AU" sz="2000" i="1" dirty="0" smtClean="0"/>
              <a:t>M(p</a:t>
            </a:r>
            <a:r>
              <a:rPr lang="en-AU" sz="2000" i="1" baseline="30000" dirty="0" smtClean="0"/>
              <a:t>2</a:t>
            </a:r>
            <a:r>
              <a:rPr lang="en-AU" sz="2000" i="1" dirty="0" smtClean="0"/>
              <a:t>)</a:t>
            </a:r>
            <a:r>
              <a:rPr lang="en-AU" sz="2000" dirty="0" smtClean="0"/>
              <a:t> </a:t>
            </a:r>
          </a:p>
          <a:p>
            <a:r>
              <a:rPr lang="en-AU" sz="2000" dirty="0" smtClean="0"/>
              <a:t>Agreement will be a clear validation of the fundamental character of </a:t>
            </a:r>
            <a:r>
              <a:rPr lang="en-AU" sz="2000" i="1" dirty="0" smtClean="0"/>
              <a:t>M(p</a:t>
            </a:r>
            <a:r>
              <a:rPr lang="en-AU" sz="2000" i="1" baseline="30000" dirty="0" smtClean="0"/>
              <a:t>2</a:t>
            </a:r>
            <a:r>
              <a:rPr lang="en-AU" sz="2000" i="1" dirty="0" smtClean="0"/>
              <a:t>)</a:t>
            </a:r>
            <a:r>
              <a:rPr lang="en-AU" sz="2000" dirty="0" smtClean="0"/>
              <a:t> and its crucial role in determining observables</a:t>
            </a:r>
          </a:p>
          <a:p>
            <a:r>
              <a:rPr lang="en-AU" sz="2000" i="1" dirty="0" smtClean="0">
                <a:solidFill>
                  <a:srgbClr val="008000"/>
                </a:solidFill>
              </a:rPr>
              <a:t>Moreover …  </a:t>
            </a:r>
            <a:r>
              <a:rPr lang="en-AU" sz="2000" i="1" dirty="0">
                <a:solidFill>
                  <a:srgbClr val="008000"/>
                </a:solidFill>
              </a:rPr>
              <a:t>M(p</a:t>
            </a:r>
            <a:r>
              <a:rPr lang="en-AU" sz="2000" i="1" baseline="30000" dirty="0">
                <a:solidFill>
                  <a:srgbClr val="008000"/>
                </a:solidFill>
              </a:rPr>
              <a:t>2</a:t>
            </a:r>
            <a:r>
              <a:rPr lang="en-AU" sz="2000" i="1" dirty="0">
                <a:solidFill>
                  <a:srgbClr val="008000"/>
                </a:solidFill>
              </a:rPr>
              <a:t>) is an implicit measure of </a:t>
            </a:r>
            <a:r>
              <a:rPr lang="en-GB" sz="2000" i="1" dirty="0">
                <a:solidFill>
                  <a:srgbClr val="008000"/>
                </a:solidFill>
              </a:rPr>
              <a:t>α̂</a:t>
            </a:r>
            <a:r>
              <a:rPr lang="en-GB" sz="2000" i="1" baseline="-25000" dirty="0">
                <a:solidFill>
                  <a:srgbClr val="008000"/>
                </a:solidFill>
              </a:rPr>
              <a:t>PI</a:t>
            </a:r>
            <a:r>
              <a:rPr lang="en-GB" sz="2000" i="1" dirty="0">
                <a:solidFill>
                  <a:srgbClr val="008000"/>
                </a:solidFill>
              </a:rPr>
              <a:t>(</a:t>
            </a:r>
            <a:r>
              <a:rPr lang="en-GB" sz="2000" i="1" dirty="0">
                <a:solidFill>
                  <a:srgbClr val="008000"/>
                </a:solidFill>
                <a:latin typeface="Times New Roman" panose="02020603050405020304" pitchFamily="18" charset="0"/>
                <a:cs typeface="Times New Roman" panose="02020603050405020304" pitchFamily="18" charset="0"/>
              </a:rPr>
              <a:t>k</a:t>
            </a:r>
            <a:r>
              <a:rPr lang="en-GB" sz="2000" i="1" dirty="0">
                <a:solidFill>
                  <a:srgbClr val="008000"/>
                </a:solidFill>
              </a:rPr>
              <a:t>), as are so many other </a:t>
            </a:r>
            <a:r>
              <a:rPr lang="en-GB" sz="2000" i="1" dirty="0" smtClean="0">
                <a:solidFill>
                  <a:srgbClr val="008000"/>
                </a:solidFill>
              </a:rPr>
              <a:t>things, so modern experiment will provide the information necessary to chart the IR behaviour of QCD’s </a:t>
            </a:r>
            <a:r>
              <a:rPr lang="en-GB" sz="2000" dirty="0" smtClean="0">
                <a:solidFill>
                  <a:srgbClr val="008000"/>
                </a:solidFill>
              </a:rPr>
              <a:t>β</a:t>
            </a:r>
            <a:r>
              <a:rPr lang="en-GB" sz="2000" i="1" dirty="0" smtClean="0">
                <a:solidFill>
                  <a:srgbClr val="008000"/>
                </a:solidFill>
              </a:rPr>
              <a:t>-function</a:t>
            </a:r>
          </a:p>
          <a:p>
            <a:pPr lvl="1"/>
            <a:r>
              <a:rPr lang="en-GB" i="1" dirty="0" smtClean="0"/>
              <a:t>Access to IR is indirect, but truncation-dependence is being brought under control</a:t>
            </a:r>
            <a:endParaRPr lang="en-GB" i="1"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79</a:t>
            </a:fld>
            <a:endParaRPr lang="en-US"/>
          </a:p>
        </p:txBody>
      </p:sp>
    </p:spTree>
    <p:extLst>
      <p:ext uri="{BB962C8B-B14F-4D97-AF65-F5344CB8AC3E}">
        <p14:creationId xmlns:p14="http://schemas.microsoft.com/office/powerpoint/2010/main" val="98878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p:cTn id="4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9" end="9"/>
                                            </p:txEl>
                                          </p:spTgt>
                                        </p:tgtEl>
                                        <p:attrNameLst>
                                          <p:attrName>ppt_h</p:attrName>
                                        </p:attrNameLst>
                                      </p:cBhvr>
                                      <p:tavLst>
                                        <p:tav tm="0">
                                          <p:val>
                                            <p:strVal val="#ppt_h"/>
                                          </p:val>
                                        </p:tav>
                                        <p:tav tm="100000">
                                          <p:val>
                                            <p:strVal val="#ppt_h"/>
                                          </p:val>
                                        </p:tav>
                                      </p:tavLst>
                                    </p:anim>
                                  </p:childTnLst>
                                </p:cTn>
                              </p:par>
                              <p:par>
                                <p:cTn id="43" presetID="17" presetClass="entr" presetSubtype="1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p:cTn id="45"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4000" b="0" i="1" dirty="0" smtClean="0">
                <a:ln w="0"/>
                <a:solidFill>
                  <a:schemeClr val="tx2">
                    <a:lumMod val="75000"/>
                  </a:schemeClr>
                </a:solidFill>
                <a:effectLst>
                  <a:outerShdw blurRad="60007" dist="310007" dir="7680000" sy="30000" kx="1300200" algn="ctr" rotWithShape="0">
                    <a:prstClr val="black">
                      <a:alpha val="32000"/>
                    </a:prstClr>
                  </a:outerShdw>
                </a:effectLst>
              </a:rPr>
              <a:t>Whence Mass?</a:t>
            </a:r>
            <a:endParaRPr lang="en-GB" sz="4000" b="0" i="1" dirty="0">
              <a:ln w="0"/>
              <a:solidFill>
                <a:schemeClr val="tx2">
                  <a:lumMod val="75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304800" y="1189037"/>
            <a:ext cx="8537575" cy="4983163"/>
          </a:xfrm>
        </p:spPr>
        <p:txBody>
          <a:bodyPr/>
          <a:lstStyle/>
          <a:p>
            <a:pPr>
              <a:spcAft>
                <a:spcPts val="600"/>
              </a:spcAft>
            </a:pPr>
            <a:r>
              <a:rPr lang="en-GB" dirty="0" err="1" smtClean="0"/>
              <a:t>Poincaré</a:t>
            </a:r>
            <a:r>
              <a:rPr lang="en-GB" dirty="0" smtClean="0"/>
              <a:t> </a:t>
            </a:r>
            <a:r>
              <a:rPr lang="en-GB" dirty="0"/>
              <a:t>invariance </a:t>
            </a:r>
            <a:r>
              <a:rPr lang="en-GB" dirty="0" smtClean="0"/>
              <a:t>entails that the Energy-Momentum Tensor is divergence-free, </a:t>
            </a:r>
            <a:r>
              <a:rPr lang="en-GB" i="1" dirty="0" smtClean="0"/>
              <a:t>i.e</a:t>
            </a:r>
            <a:r>
              <a:rPr lang="en-GB" dirty="0" smtClean="0"/>
              <a:t>. it defines a conserved current:</a:t>
            </a:r>
          </a:p>
          <a:p>
            <a:pPr marL="0" indent="0">
              <a:spcAft>
                <a:spcPts val="600"/>
              </a:spcAft>
              <a:buNone/>
            </a:pPr>
            <a:endParaRPr lang="en-GB" dirty="0" smtClean="0"/>
          </a:p>
          <a:p>
            <a:r>
              <a:rPr lang="en-AU" dirty="0" err="1" smtClean="0"/>
              <a:t>Noether</a:t>
            </a:r>
            <a:r>
              <a:rPr lang="en-AU" dirty="0" smtClean="0"/>
              <a:t> </a:t>
            </a:r>
            <a:r>
              <a:rPr lang="en-AU" dirty="0"/>
              <a:t>current associated with a global scale transformation: </a:t>
            </a:r>
            <a:endParaRPr lang="en-AU" dirty="0" smtClean="0"/>
          </a:p>
          <a:p>
            <a:pPr marL="400050" lvl="1" indent="0">
              <a:spcBef>
                <a:spcPts val="0"/>
              </a:spcBef>
              <a:buNone/>
            </a:pPr>
            <a:r>
              <a:rPr lang="en-AU" i="1" dirty="0" smtClean="0"/>
              <a:t>	</a:t>
            </a:r>
            <a:r>
              <a:rPr lang="en-AU" sz="2400" i="1" dirty="0" smtClean="0"/>
              <a:t>x</a:t>
            </a:r>
            <a:r>
              <a:rPr lang="en-GB" sz="2400" i="1" dirty="0" smtClean="0"/>
              <a:t> </a:t>
            </a:r>
            <a:r>
              <a:rPr lang="en-GB" sz="2400" i="1" dirty="0"/>
              <a:t>→ </a:t>
            </a:r>
            <a:r>
              <a:rPr lang="en-GB" sz="2400" i="1" dirty="0" smtClean="0"/>
              <a:t>e</a:t>
            </a:r>
            <a:r>
              <a:rPr lang="en-GB" sz="2400" i="1" baseline="30000" dirty="0" smtClean="0"/>
              <a:t>-σ</a:t>
            </a:r>
            <a:r>
              <a:rPr lang="en-AU" sz="2400" i="1" dirty="0" smtClean="0"/>
              <a:t> </a:t>
            </a:r>
            <a:r>
              <a:rPr lang="en-AU" sz="2400" i="1" dirty="0"/>
              <a:t>x</a:t>
            </a:r>
            <a:endParaRPr lang="en-GB" sz="2400" i="1" baseline="30000" dirty="0"/>
          </a:p>
          <a:p>
            <a:pPr marL="400050" lvl="1" indent="0">
              <a:spcBef>
                <a:spcPts val="0"/>
              </a:spcBef>
              <a:buNone/>
            </a:pPr>
            <a:r>
              <a:rPr lang="en-AU" sz="2200" dirty="0" smtClean="0"/>
              <a:t>is </a:t>
            </a:r>
            <a:r>
              <a:rPr lang="en-AU" sz="2200" dirty="0"/>
              <a:t>the </a:t>
            </a:r>
            <a:r>
              <a:rPr lang="en-AU" sz="2200" dirty="0" smtClean="0"/>
              <a:t>dilation current: </a:t>
            </a:r>
            <a:r>
              <a:rPr lang="en-GB" sz="2400" i="1" dirty="0" err="1"/>
              <a:t>D</a:t>
            </a:r>
            <a:r>
              <a:rPr lang="en-GB" sz="2400" i="1" baseline="-25000" dirty="0" err="1"/>
              <a:t>μν</a:t>
            </a:r>
            <a:r>
              <a:rPr lang="en-GB" sz="2400" dirty="0"/>
              <a:t>=</a:t>
            </a:r>
            <a:r>
              <a:rPr lang="en-GB" sz="2400" i="1" dirty="0" err="1"/>
              <a:t>T</a:t>
            </a:r>
            <a:r>
              <a:rPr lang="en-GB" sz="2400" i="1" baseline="-25000" dirty="0" err="1"/>
              <a:t>μν</a:t>
            </a:r>
            <a:r>
              <a:rPr lang="en-GB" sz="2400" i="1" dirty="0"/>
              <a:t> </a:t>
            </a:r>
            <a:r>
              <a:rPr lang="en-GB" sz="2400" i="1" dirty="0" err="1" smtClean="0"/>
              <a:t>x</a:t>
            </a:r>
            <a:r>
              <a:rPr lang="en-GB" sz="2400" i="1" baseline="-25000" dirty="0" err="1" smtClean="0"/>
              <a:t>ν</a:t>
            </a:r>
            <a:r>
              <a:rPr lang="en-GB" sz="2400" dirty="0" smtClean="0"/>
              <a:t> </a:t>
            </a:r>
            <a:endParaRPr lang="en-GB" sz="2200" dirty="0" smtClean="0"/>
          </a:p>
          <a:p>
            <a:pPr>
              <a:spcAft>
                <a:spcPts val="600"/>
              </a:spcAft>
            </a:pPr>
            <a:r>
              <a:rPr lang="en-AU" dirty="0" smtClean="0"/>
              <a:t>In a scale invariant theory, the dilation current is conserved</a:t>
            </a:r>
          </a:p>
          <a:p>
            <a:endParaRPr lang="en-AU" dirty="0" smtClean="0"/>
          </a:p>
          <a:p>
            <a:endParaRPr lang="en-AU" dirty="0" smtClean="0"/>
          </a:p>
          <a:p>
            <a:r>
              <a:rPr lang="en-AU" dirty="0"/>
              <a:t>Consequently, in a </a:t>
            </a:r>
            <a:r>
              <a:rPr lang="en-AU" dirty="0">
                <a:solidFill>
                  <a:srgbClr val="C00000"/>
                </a:solidFill>
              </a:rPr>
              <a:t>scale invariant theory</a:t>
            </a:r>
            <a:r>
              <a:rPr lang="en-AU" dirty="0"/>
              <a:t> </a:t>
            </a:r>
            <a:endParaRPr lang="en-AU" dirty="0" smtClean="0"/>
          </a:p>
          <a:p>
            <a:pPr marL="0" indent="0">
              <a:spcBef>
                <a:spcPts val="0"/>
              </a:spcBef>
              <a:buNone/>
            </a:pPr>
            <a:r>
              <a:rPr lang="en-AU" dirty="0"/>
              <a:t>	</a:t>
            </a:r>
            <a:r>
              <a:rPr lang="en-AU" dirty="0" smtClean="0"/>
              <a:t>the </a:t>
            </a:r>
            <a:r>
              <a:rPr lang="en-AU" i="1" dirty="0">
                <a:solidFill>
                  <a:srgbClr val="BF0703"/>
                </a:solidFill>
              </a:rPr>
              <a:t>energy-momentum tensor </a:t>
            </a:r>
            <a:r>
              <a:rPr lang="en-AU" i="1" dirty="0" smtClean="0">
                <a:solidFill>
                  <a:srgbClr val="BF0703"/>
                </a:solidFill>
              </a:rPr>
              <a:t>must be traceless: </a:t>
            </a:r>
            <a:r>
              <a:rPr lang="en-GB" sz="2800" i="1" dirty="0" err="1">
                <a:solidFill>
                  <a:srgbClr val="C00000"/>
                </a:solidFill>
                <a:latin typeface="Times New Roman" panose="02020603050405020304" pitchFamily="18" charset="0"/>
                <a:cs typeface="Times New Roman" panose="02020603050405020304" pitchFamily="18" charset="0"/>
              </a:rPr>
              <a:t>T</a:t>
            </a:r>
            <a:r>
              <a:rPr lang="en-GB" sz="2800" i="1" baseline="-25000" dirty="0" err="1">
                <a:solidFill>
                  <a:srgbClr val="C00000"/>
                </a:solidFill>
              </a:rPr>
              <a:t>μμ</a:t>
            </a:r>
            <a:r>
              <a:rPr lang="en-GB" sz="2800" dirty="0">
                <a:solidFill>
                  <a:srgbClr val="C00000"/>
                </a:solidFill>
              </a:rPr>
              <a:t> ≡ </a:t>
            </a:r>
            <a:r>
              <a:rPr lang="en-GB" sz="2800" dirty="0" smtClean="0">
                <a:solidFill>
                  <a:srgbClr val="C00000"/>
                </a:solidFill>
              </a:rPr>
              <a:t>0</a:t>
            </a:r>
            <a:r>
              <a:rPr lang="en-AU" dirty="0" smtClean="0"/>
              <a:t> </a:t>
            </a:r>
            <a:endParaRPr lang="en-AU" sz="2200" i="1" dirty="0" smtClean="0"/>
          </a:p>
        </p:txBody>
      </p:sp>
      <p:sp>
        <p:nvSpPr>
          <p:cNvPr id="4" name="Date Placeholder 3"/>
          <p:cNvSpPr>
            <a:spLocks noGrp="1"/>
          </p:cNvSpPr>
          <p:nvPr>
            <p:ph type="dt" sz="half" idx="10"/>
          </p:nvPr>
        </p:nvSpPr>
        <p:spPr>
          <a:xfrm>
            <a:off x="4800600" y="6489700"/>
            <a:ext cx="4648200" cy="368300"/>
          </a:xfrm>
        </p:spPr>
        <p:txBody>
          <a:bodyPr/>
          <a:lstStyle/>
          <a:p>
            <a:r>
              <a:rPr lang="en-US" dirty="0"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a:t>
            </a:fld>
            <a:endParaRPr lang="en-US"/>
          </a:p>
        </p:txBody>
      </p:sp>
      <p:sp>
        <p:nvSpPr>
          <p:cNvPr id="8" name="Oval 7"/>
          <p:cNvSpPr/>
          <p:nvPr/>
        </p:nvSpPr>
        <p:spPr bwMode="auto">
          <a:xfrm>
            <a:off x="2667000" y="92076"/>
            <a:ext cx="914400" cy="59372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995982"/>
            <a:ext cx="1905000" cy="44241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046" y="4038600"/>
            <a:ext cx="5081954" cy="914400"/>
          </a:xfrm>
          <a:prstGeom prst="rect">
            <a:avLst/>
          </a:prstGeom>
        </p:spPr>
      </p:pic>
      <p:sp>
        <p:nvSpPr>
          <p:cNvPr id="11" name="Rectangle 10"/>
          <p:cNvSpPr/>
          <p:nvPr/>
        </p:nvSpPr>
        <p:spPr bwMode="auto">
          <a:xfrm>
            <a:off x="6324599" y="1843582"/>
            <a:ext cx="2670175" cy="59481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i="1" dirty="0" err="1" smtClean="0">
                <a:solidFill>
                  <a:schemeClr val="tx2">
                    <a:lumMod val="75000"/>
                  </a:schemeClr>
                </a:solidFill>
              </a:rPr>
              <a:t>T</a:t>
            </a:r>
            <a:r>
              <a:rPr lang="en-GB" i="1" baseline="-25000" dirty="0" err="1" smtClean="0">
                <a:solidFill>
                  <a:schemeClr val="tx2">
                    <a:lumMod val="75000"/>
                  </a:schemeClr>
                </a:solidFill>
              </a:rPr>
              <a:t>μν</a:t>
            </a:r>
            <a:r>
              <a:rPr lang="en-GB" i="1" baseline="-25000" dirty="0" smtClean="0">
                <a:solidFill>
                  <a:schemeClr val="tx2">
                    <a:lumMod val="75000"/>
                  </a:schemeClr>
                </a:solidFill>
              </a:rPr>
              <a:t> </a:t>
            </a:r>
            <a:r>
              <a:rPr kumimoji="0" lang="en-GB" sz="1800" b="0" i="0" u="none" strike="noStrike" cap="none" normalizeH="0" baseline="0" dirty="0" smtClean="0">
                <a:ln>
                  <a:noFill/>
                </a:ln>
                <a:solidFill>
                  <a:schemeClr val="tx2">
                    <a:lumMod val="75000"/>
                  </a:schemeClr>
                </a:solidFill>
                <a:effectLst/>
                <a:latin typeface="Calibri" pitchFamily="34" charset="0"/>
              </a:rPr>
              <a:t>can </a:t>
            </a:r>
            <a:r>
              <a:rPr kumimoji="0" lang="en-GB" sz="1800" b="0" i="1" u="none" strike="noStrike" cap="none" normalizeH="0" baseline="0" dirty="0" smtClean="0">
                <a:ln>
                  <a:noFill/>
                </a:ln>
                <a:solidFill>
                  <a:schemeClr val="tx2">
                    <a:lumMod val="75000"/>
                  </a:schemeClr>
                </a:solidFill>
                <a:effectLst/>
                <a:latin typeface="Calibri" pitchFamily="34" charset="0"/>
              </a:rPr>
              <a:t>always</a:t>
            </a:r>
            <a:r>
              <a:rPr kumimoji="0" lang="en-GB" sz="1800" b="0" i="0" u="none" strike="noStrike" cap="none" normalizeH="0" baseline="0" dirty="0" smtClean="0">
                <a:ln>
                  <a:noFill/>
                </a:ln>
                <a:solidFill>
                  <a:schemeClr val="tx2">
                    <a:lumMod val="75000"/>
                  </a:schemeClr>
                </a:solidFill>
                <a:effectLst/>
                <a:latin typeface="Calibri" pitchFamily="34" charset="0"/>
              </a:rPr>
              <a:t> </a:t>
            </a:r>
          </a:p>
          <a:p>
            <a:pPr fontAlgn="base">
              <a:spcBef>
                <a:spcPct val="0"/>
              </a:spcBef>
              <a:spcAft>
                <a:spcPct val="0"/>
              </a:spcAft>
            </a:pPr>
            <a:r>
              <a:rPr kumimoji="0" lang="en-GB" sz="1800" b="0" i="0" u="none" strike="noStrike" cap="none" normalizeH="0" baseline="0" dirty="0" smtClean="0">
                <a:ln>
                  <a:noFill/>
                </a:ln>
                <a:solidFill>
                  <a:schemeClr val="tx2">
                    <a:lumMod val="75000"/>
                  </a:schemeClr>
                </a:solidFill>
                <a:effectLst/>
                <a:latin typeface="Calibri" pitchFamily="34" charset="0"/>
              </a:rPr>
              <a:t>be made symmetric</a:t>
            </a:r>
          </a:p>
        </p:txBody>
      </p:sp>
    </p:spTree>
    <p:extLst>
      <p:ext uri="{BB962C8B-B14F-4D97-AF65-F5344CB8AC3E}">
        <p14:creationId xmlns:p14="http://schemas.microsoft.com/office/powerpoint/2010/main" val="24774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 calcmode="lin" valueType="num">
                                      <p:cBhvr>
                                        <p:cTn id="2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28" dur="500"/>
                                        <p:tgtEl>
                                          <p:spTgt spid="3">
                                            <p:txEl>
                                              <p:pRg st="8" end="8"/>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p:cTn id="3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62800" y="6476253"/>
            <a:ext cx="2209800" cy="228600"/>
          </a:xfrm>
        </p:spPr>
        <p:txBody>
          <a:bodyPr/>
          <a:lstStyle/>
          <a:p>
            <a:r>
              <a:rPr lang="en-US" smtClean="0"/>
              <a:t>24-29 July 2017, U. Nanjing: 9th Workshop on Hadron physics in China (76p)</a:t>
            </a:r>
            <a:endParaRPr lang="en-US" dirty="0"/>
          </a:p>
        </p:txBody>
      </p:sp>
      <p:sp>
        <p:nvSpPr>
          <p:cNvPr id="3" name="Footer Placeholder 2"/>
          <p:cNvSpPr>
            <a:spLocks noGrp="1"/>
          </p:cNvSpPr>
          <p:nvPr>
            <p:ph type="ftr" sz="quarter" idx="11"/>
          </p:nvPr>
        </p:nvSpPr>
        <p:spPr/>
        <p:txBody>
          <a:bodyPr/>
          <a:lstStyle/>
          <a:p>
            <a:r>
              <a:rPr lang="en-AU" smtClean="0"/>
              <a:t>Craig Roberts. Strong QCD: Atlas for the Standard Model</a:t>
            </a:r>
            <a:endParaRPr lang="en-US"/>
          </a:p>
        </p:txBody>
      </p:sp>
      <p:sp>
        <p:nvSpPr>
          <p:cNvPr id="4" name="Slide Number Placeholder 3"/>
          <p:cNvSpPr>
            <a:spLocks noGrp="1"/>
          </p:cNvSpPr>
          <p:nvPr>
            <p:ph type="sldNum" sz="quarter" idx="12"/>
          </p:nvPr>
        </p:nvSpPr>
        <p:spPr/>
        <p:txBody>
          <a:bodyPr/>
          <a:lstStyle/>
          <a:p>
            <a:fld id="{87034D8C-3CB4-402A-BC46-2AB14C0FE90A}" type="slidenum">
              <a:rPr lang="en-US" smtClean="0"/>
              <a:pPr/>
              <a:t>80</a:t>
            </a:fld>
            <a:endParaRPr lang="en-US"/>
          </a:p>
        </p:txBody>
      </p:sp>
    </p:spTree>
    <p:extLst>
      <p:ext uri="{BB962C8B-B14F-4D97-AF65-F5344CB8AC3E}">
        <p14:creationId xmlns:p14="http://schemas.microsoft.com/office/powerpoint/2010/main" val="9311406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4000" b="0" i="1" dirty="0" smtClean="0">
                <a:ln w="0"/>
                <a:solidFill>
                  <a:schemeClr val="tx2">
                    <a:lumMod val="75000"/>
                  </a:schemeClr>
                </a:solidFill>
                <a:effectLst>
                  <a:outerShdw blurRad="60007" dist="310007" dir="7680000" sy="30000" kx="1300200" algn="ctr" rotWithShape="0">
                    <a:prstClr val="black">
                      <a:alpha val="32000"/>
                    </a:prstClr>
                  </a:outerShdw>
                </a:effectLst>
              </a:rPr>
              <a:t>Massless Pion</a:t>
            </a:r>
            <a:endParaRPr lang="en-GB" sz="4000" b="0" i="1" dirty="0">
              <a:ln w="0"/>
              <a:solidFill>
                <a:schemeClr val="tx2">
                  <a:lumMod val="75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304800" y="1447800"/>
            <a:ext cx="8537575" cy="5562600"/>
          </a:xfrm>
        </p:spPr>
        <p:txBody>
          <a:bodyPr/>
          <a:lstStyle/>
          <a:p>
            <a:pPr>
              <a:spcAft>
                <a:spcPts val="900"/>
              </a:spcAft>
            </a:pPr>
            <a:r>
              <a:rPr lang="en-GB" sz="2400" dirty="0" smtClean="0"/>
              <a:t>Recall that in the chiral limit</a:t>
            </a:r>
          </a:p>
          <a:p>
            <a:pPr marL="0" indent="0">
              <a:buNone/>
            </a:pPr>
            <a:r>
              <a:rPr lang="en-GB" sz="2400" dirty="0" smtClean="0"/>
              <a:t>					⇒</a:t>
            </a:r>
          </a:p>
          <a:p>
            <a:r>
              <a:rPr lang="en-AU" sz="2400" dirty="0" smtClean="0"/>
              <a:t>We now have enough information in hand to explain this result</a:t>
            </a:r>
            <a:endParaRPr lang="en-GB" sz="2400" dirty="0" smtClean="0"/>
          </a:p>
        </p:txBody>
      </p:sp>
      <p:sp>
        <p:nvSpPr>
          <p:cNvPr id="4" name="Date Placeholder 3"/>
          <p:cNvSpPr>
            <a:spLocks noGrp="1"/>
          </p:cNvSpPr>
          <p:nvPr>
            <p:ph type="dt" sz="half" idx="10"/>
          </p:nvPr>
        </p:nvSpPr>
        <p:spPr>
          <a:xfrm>
            <a:off x="7162800" y="6489700"/>
            <a:ext cx="2209800" cy="368300"/>
          </a:xfrm>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81</a:t>
            </a:fld>
            <a:endParaRPr lang="en-US"/>
          </a:p>
        </p:txBody>
      </p:sp>
      <p:sp>
        <p:nvSpPr>
          <p:cNvPr id="8" name="Oval 7"/>
          <p:cNvSpPr/>
          <p:nvPr/>
        </p:nvSpPr>
        <p:spPr bwMode="auto">
          <a:xfrm>
            <a:off x="2667000" y="92076"/>
            <a:ext cx="914400" cy="59372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981200"/>
            <a:ext cx="3683000" cy="3810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800" y="2006600"/>
            <a:ext cx="2806700" cy="3556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76200"/>
            <a:ext cx="4724400" cy="685800"/>
          </a:xfrm>
          <a:prstGeom prst="rect">
            <a:avLst/>
          </a:prstGeom>
        </p:spPr>
      </p:pic>
    </p:spTree>
    <p:extLst>
      <p:ext uri="{BB962C8B-B14F-4D97-AF65-F5344CB8AC3E}">
        <p14:creationId xmlns:p14="http://schemas.microsoft.com/office/powerpoint/2010/main" val="308472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8)">
                                      <p:cBhvr>
                                        <p:cTn id="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b="0" i="1" dirty="0" smtClean="0">
                <a:ln w="0"/>
                <a:solidFill>
                  <a:schemeClr val="tx2">
                    <a:lumMod val="75000"/>
                  </a:schemeClr>
                </a:solidFill>
                <a:effectLst>
                  <a:reflection blurRad="6350" stA="60000" endA="900" endPos="58000" dir="5400000" sy="-100000" algn="bl" rotWithShape="0"/>
                </a:effectLst>
              </a:rPr>
              <a:t>Pion </a:t>
            </a:r>
            <a:r>
              <a:rPr lang="en-GB" sz="3200" b="0" i="1" dirty="0" err="1" smtClean="0">
                <a:ln w="0"/>
                <a:solidFill>
                  <a:schemeClr val="tx2">
                    <a:lumMod val="75000"/>
                  </a:schemeClr>
                </a:solidFill>
                <a:effectLst>
                  <a:reflection blurRad="6350" stA="60000" endA="900" endPos="58000" dir="5400000" sy="-100000" algn="bl" rotWithShape="0"/>
                </a:effectLst>
              </a:rPr>
              <a:t>masslessness</a:t>
            </a:r>
            <a:endParaRPr lang="en-GB" sz="3200" b="0" i="1" dirty="0">
              <a:ln w="0"/>
              <a:solidFill>
                <a:schemeClr val="tx2">
                  <a:lumMod val="75000"/>
                </a:schemeClr>
              </a:solidFill>
              <a:effectLst>
                <a:reflection blurRad="6350" stA="60000" endA="900" endPos="58000" dir="5400000" sy="-100000" algn="bl" rotWithShape="0"/>
              </a:effectLst>
            </a:endParaRPr>
          </a:p>
        </p:txBody>
      </p:sp>
      <p:sp>
        <p:nvSpPr>
          <p:cNvPr id="3" name="Content Placeholder 2"/>
          <p:cNvSpPr>
            <a:spLocks noGrp="1"/>
          </p:cNvSpPr>
          <p:nvPr>
            <p:ph idx="1"/>
          </p:nvPr>
        </p:nvSpPr>
        <p:spPr>
          <a:xfrm>
            <a:off x="457200" y="990600"/>
            <a:ext cx="8229600" cy="4525963"/>
          </a:xfrm>
        </p:spPr>
        <p:txBody>
          <a:bodyPr/>
          <a:lstStyle/>
          <a:p>
            <a:r>
              <a:rPr lang="en-GB" dirty="0" smtClean="0"/>
              <a:t>Pion’s </a:t>
            </a:r>
            <a:r>
              <a:rPr lang="en-GB" dirty="0" err="1" smtClean="0"/>
              <a:t>Poincaré</a:t>
            </a:r>
            <a:r>
              <a:rPr lang="en-GB" dirty="0" smtClean="0"/>
              <a:t>-invariant mass and </a:t>
            </a:r>
            <a:r>
              <a:rPr lang="en-GB" dirty="0" err="1" smtClean="0"/>
              <a:t>Poincaré</a:t>
            </a:r>
            <a:r>
              <a:rPr lang="en-GB" dirty="0" smtClean="0"/>
              <a:t>-covariant wave function are obtained by solving a Bethe-</a:t>
            </a:r>
            <a:r>
              <a:rPr lang="en-GB" dirty="0" err="1" smtClean="0"/>
              <a:t>Salpeter</a:t>
            </a:r>
            <a:r>
              <a:rPr lang="en-GB" dirty="0" smtClean="0"/>
              <a:t> equation. </a:t>
            </a:r>
          </a:p>
          <a:p>
            <a:r>
              <a:rPr lang="en-GB" dirty="0" smtClean="0"/>
              <a:t>This </a:t>
            </a:r>
            <a:r>
              <a:rPr lang="en-GB" dirty="0"/>
              <a:t>is a scattering problem </a:t>
            </a:r>
            <a:endParaRPr lang="en-GB" dirty="0" smtClean="0"/>
          </a:p>
          <a:p>
            <a:r>
              <a:rPr lang="en-GB" dirty="0" smtClean="0"/>
              <a:t>In chiral limit</a:t>
            </a:r>
          </a:p>
          <a:p>
            <a:pPr lvl="1"/>
            <a:r>
              <a:rPr lang="en-GB" sz="2200" dirty="0" smtClean="0"/>
              <a:t>two massless fermions interact via exchange of massless gluons …</a:t>
            </a:r>
            <a:r>
              <a:rPr lang="en-GB" sz="2200" dirty="0"/>
              <a:t> </a:t>
            </a:r>
            <a:r>
              <a:rPr lang="en-GB" sz="2200" dirty="0" smtClean="0"/>
              <a:t>initial system is massless; </a:t>
            </a:r>
          </a:p>
          <a:p>
            <a:pPr marL="457200" lvl="1" indent="0">
              <a:spcBef>
                <a:spcPts val="0"/>
              </a:spcBef>
              <a:buNone/>
            </a:pPr>
            <a:r>
              <a:rPr lang="en-GB" sz="2200" dirty="0"/>
              <a:t> </a:t>
            </a:r>
            <a:r>
              <a:rPr lang="en-GB" sz="2200" dirty="0" smtClean="0"/>
              <a:t>   … </a:t>
            </a:r>
            <a:r>
              <a:rPr lang="en-GB" sz="2200" dirty="0"/>
              <a:t>and </a:t>
            </a:r>
            <a:r>
              <a:rPr lang="en-GB" sz="2200" dirty="0" smtClean="0"/>
              <a:t>it remains massless at every order in perturbation theory</a:t>
            </a:r>
          </a:p>
          <a:p>
            <a:r>
              <a:rPr lang="en-GB" dirty="0" smtClean="0"/>
              <a:t>But, complete the calculation using an enumerable infinity of dressings and scatterings</a:t>
            </a:r>
          </a:p>
          <a:p>
            <a:endParaRPr lang="en-GB" dirty="0"/>
          </a:p>
          <a:p>
            <a:endParaRPr lang="en-GB" dirty="0" smtClean="0"/>
          </a:p>
          <a:p>
            <a:r>
              <a:rPr lang="en-GB" dirty="0" smtClean="0"/>
              <a:t>Then </a:t>
            </a:r>
            <a:r>
              <a:rPr lang="en-GB" dirty="0"/>
              <a:t>…</a:t>
            </a:r>
            <a:endParaRPr lang="en-GB" dirty="0" smtClean="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963" y="4114800"/>
            <a:ext cx="4469981" cy="1981200"/>
          </a:xfrm>
          <a:prstGeom prst="rect">
            <a:avLst/>
          </a:prstGeom>
        </p:spPr>
      </p:pic>
    </p:spTree>
    <p:extLst>
      <p:ext uri="{BB962C8B-B14F-4D97-AF65-F5344CB8AC3E}">
        <p14:creationId xmlns:p14="http://schemas.microsoft.com/office/powerpoint/2010/main" val="42815223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2"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heel(2)">
                                      <p:cBhvr>
                                        <p:cTn id="18" dur="2000"/>
                                        <p:tgtEl>
                                          <p:spTgt spid="3">
                                            <p:txEl>
                                              <p:pRg st="5" end="5"/>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 calcmode="lin" valueType="num">
                                      <p:cBhvr additive="base">
                                        <p:cTn id="2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62800" y="6476253"/>
            <a:ext cx="2209800" cy="228600"/>
          </a:xfrm>
        </p:spPr>
        <p:txBody>
          <a:bodyPr/>
          <a:lstStyle/>
          <a:p>
            <a:r>
              <a:rPr lang="en-US" smtClean="0"/>
              <a:t>24-29 July 2017, U. Nanjing: 9th Workshop on Hadron physics in China (76p)</a:t>
            </a:r>
            <a:endParaRPr lang="en-US" dirty="0"/>
          </a:p>
        </p:txBody>
      </p:sp>
      <p:sp>
        <p:nvSpPr>
          <p:cNvPr id="3" name="Footer Placeholder 2"/>
          <p:cNvSpPr>
            <a:spLocks noGrp="1"/>
          </p:cNvSpPr>
          <p:nvPr>
            <p:ph type="ftr" sz="quarter" idx="11"/>
          </p:nvPr>
        </p:nvSpPr>
        <p:spPr/>
        <p:txBody>
          <a:bodyPr/>
          <a:lstStyle/>
          <a:p>
            <a:r>
              <a:rPr lang="en-AU" smtClean="0"/>
              <a:t>Craig Roberts. Strong QCD: Atlas for the Standard Model</a:t>
            </a:r>
            <a:endParaRPr lang="en-US"/>
          </a:p>
        </p:txBody>
      </p:sp>
      <p:sp>
        <p:nvSpPr>
          <p:cNvPr id="4" name="Slide Number Placeholder 3"/>
          <p:cNvSpPr>
            <a:spLocks noGrp="1"/>
          </p:cNvSpPr>
          <p:nvPr>
            <p:ph type="sldNum" sz="quarter" idx="12"/>
          </p:nvPr>
        </p:nvSpPr>
        <p:spPr/>
        <p:txBody>
          <a:bodyPr/>
          <a:lstStyle/>
          <a:p>
            <a:fld id="{87034D8C-3CB4-402A-BC46-2AB14C0FE90A}" type="slidenum">
              <a:rPr lang="en-US" smtClean="0"/>
              <a:pPr/>
              <a:t>83</a:t>
            </a:fld>
            <a:endParaRPr lang="en-US"/>
          </a:p>
        </p:txBody>
      </p:sp>
    </p:spTree>
    <p:extLst>
      <p:ext uri="{BB962C8B-B14F-4D97-AF65-F5344CB8AC3E}">
        <p14:creationId xmlns:p14="http://schemas.microsoft.com/office/powerpoint/2010/main" val="7232925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800" dirty="0" smtClean="0"/>
              <a:t>Lattice-QCD </a:t>
            </a:r>
            <a:br>
              <a:rPr lang="en-US" sz="2800" dirty="0" smtClean="0"/>
            </a:br>
            <a:r>
              <a:rPr lang="en-US" sz="2800" dirty="0" smtClean="0"/>
              <a:t>&amp; Pion’s valence-quark PDA</a:t>
            </a:r>
            <a:endParaRPr lang="en-US" sz="2800" dirty="0"/>
          </a:p>
        </p:txBody>
      </p:sp>
      <p:sp>
        <p:nvSpPr>
          <p:cNvPr id="3" name="Content Placeholder 2"/>
          <p:cNvSpPr>
            <a:spLocks noGrp="1"/>
          </p:cNvSpPr>
          <p:nvPr>
            <p:ph idx="1"/>
          </p:nvPr>
        </p:nvSpPr>
        <p:spPr>
          <a:xfrm>
            <a:off x="304800" y="1600200"/>
            <a:ext cx="3657600" cy="4525963"/>
          </a:xfrm>
        </p:spPr>
        <p:txBody>
          <a:bodyPr/>
          <a:lstStyle/>
          <a:p>
            <a:r>
              <a:rPr lang="en-US" dirty="0" smtClean="0"/>
              <a:t>Isolated dotted curve = conformal QCD</a:t>
            </a:r>
          </a:p>
          <a:p>
            <a:r>
              <a:rPr lang="en-US" dirty="0" smtClean="0">
                <a:solidFill>
                  <a:srgbClr val="008000"/>
                </a:solidFill>
              </a:rPr>
              <a:t>Green curve &amp; band </a:t>
            </a:r>
            <a:r>
              <a:rPr lang="en-US" dirty="0" smtClean="0"/>
              <a:t>= result inferred from the single pion moment computed in lattice-QCD</a:t>
            </a:r>
          </a:p>
          <a:p>
            <a:r>
              <a:rPr lang="en-US" dirty="0" smtClean="0"/>
              <a:t>Blue solid curve = DSE prediction obtained with DB kernel</a:t>
            </a:r>
          </a:p>
          <a:p>
            <a:r>
              <a:rPr lang="en-US" dirty="0" smtClean="0"/>
              <a:t>DSE &amp; </a:t>
            </a:r>
            <a:r>
              <a:rPr lang="en-US" dirty="0" err="1" smtClean="0"/>
              <a:t>lQCD</a:t>
            </a:r>
            <a:r>
              <a:rPr lang="en-US" dirty="0" smtClean="0"/>
              <a:t> predictions are practically indistinguishable</a:t>
            </a:r>
          </a:p>
          <a:p>
            <a:r>
              <a:rPr lang="en-US" dirty="0"/>
              <a:t> </a:t>
            </a:r>
            <a:endParaRPr lang="en-US" dirty="0" smtClean="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694" y="2026687"/>
            <a:ext cx="5169876" cy="3690717"/>
          </a:xfrm>
          <a:prstGeom prst="rect">
            <a:avLst/>
          </a:prstGeom>
        </p:spPr>
      </p:pic>
      <p:sp>
        <p:nvSpPr>
          <p:cNvPr id="8" name="Rectangle 7"/>
          <p:cNvSpPr/>
          <p:nvPr/>
        </p:nvSpPr>
        <p:spPr bwMode="auto">
          <a:xfrm>
            <a:off x="0" y="0"/>
            <a:ext cx="3657600" cy="1066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1400" i="1" dirty="0" err="1" smtClean="0">
                <a:solidFill>
                  <a:schemeClr val="accent1">
                    <a:lumMod val="50000"/>
                  </a:schemeClr>
                </a:solidFill>
              </a:rPr>
              <a:t>Flavour</a:t>
            </a:r>
            <a:r>
              <a:rPr lang="en-US" sz="1400" i="1" dirty="0" smtClean="0">
                <a:solidFill>
                  <a:schemeClr val="accent1">
                    <a:lumMod val="50000"/>
                  </a:schemeClr>
                </a:solidFill>
              </a:rPr>
              <a:t> </a:t>
            </a:r>
            <a:r>
              <a:rPr lang="en-US" sz="1400" i="1" dirty="0">
                <a:solidFill>
                  <a:schemeClr val="accent1">
                    <a:lumMod val="50000"/>
                  </a:schemeClr>
                </a:solidFill>
              </a:rPr>
              <a:t>symmetry breaking in the kaon </a:t>
            </a:r>
            <a:r>
              <a:rPr lang="en-US" sz="1400" i="1" dirty="0" err="1">
                <a:solidFill>
                  <a:schemeClr val="accent1">
                    <a:lumMod val="50000"/>
                  </a:schemeClr>
                </a:solidFill>
              </a:rPr>
              <a:t>parton</a:t>
            </a:r>
            <a:r>
              <a:rPr lang="en-US" sz="1400" i="1" dirty="0">
                <a:solidFill>
                  <a:schemeClr val="accent1">
                    <a:lumMod val="50000"/>
                  </a:schemeClr>
                </a:solidFill>
              </a:rPr>
              <a:t> distribution </a:t>
            </a:r>
            <a:r>
              <a:rPr lang="en-US" sz="1400" i="1" dirty="0" smtClean="0">
                <a:solidFill>
                  <a:schemeClr val="accent1">
                    <a:lumMod val="50000"/>
                  </a:schemeClr>
                </a:solidFill>
              </a:rPr>
              <a:t>amplitude, </a:t>
            </a:r>
            <a:r>
              <a:rPr lang="en-US" sz="1400" dirty="0" smtClean="0">
                <a:solidFill>
                  <a:schemeClr val="accent1">
                    <a:lumMod val="50000"/>
                  </a:schemeClr>
                </a:solidFill>
              </a:rPr>
              <a:t>Chao Shi</a:t>
            </a:r>
            <a:r>
              <a:rPr lang="en-US" sz="1400" i="1" dirty="0" smtClean="0">
                <a:solidFill>
                  <a:schemeClr val="accent1">
                    <a:lumMod val="50000"/>
                  </a:schemeClr>
                </a:solidFill>
              </a:rPr>
              <a:t> et al., arXiv:1406:3353 </a:t>
            </a:r>
            <a:r>
              <a:rPr lang="en-US" sz="1400" i="1" dirty="0">
                <a:solidFill>
                  <a:schemeClr val="accent1">
                    <a:lumMod val="50000"/>
                  </a:schemeClr>
                </a:solidFill>
              </a:rPr>
              <a:t>[</a:t>
            </a:r>
            <a:r>
              <a:rPr lang="en-US" sz="1400" i="1" dirty="0" err="1">
                <a:solidFill>
                  <a:schemeClr val="accent1">
                    <a:lumMod val="50000"/>
                  </a:schemeClr>
                </a:solidFill>
              </a:rPr>
              <a:t>nucl-th</a:t>
            </a:r>
            <a:r>
              <a:rPr lang="en-US" sz="1400" i="1" dirty="0">
                <a:solidFill>
                  <a:schemeClr val="accent1">
                    <a:lumMod val="50000"/>
                  </a:schemeClr>
                </a:solidFill>
              </a:rPr>
              <a:t>], Phys. Lett. B 738 (2014) pp. </a:t>
            </a:r>
            <a:r>
              <a:rPr lang="en-US" sz="1400" i="1" dirty="0" smtClean="0">
                <a:solidFill>
                  <a:schemeClr val="accent1">
                    <a:lumMod val="50000"/>
                  </a:schemeClr>
                </a:solidFill>
              </a:rPr>
              <a:t>512–518</a:t>
            </a:r>
            <a:r>
              <a:rPr lang="en-US" sz="1400" dirty="0" smtClean="0">
                <a:solidFill>
                  <a:schemeClr val="accent1">
                    <a:lumMod val="50000"/>
                  </a:schemeClr>
                </a:solidFill>
              </a:rPr>
              <a:t/>
            </a:r>
            <a:br>
              <a:rPr lang="en-US" sz="1400" dirty="0" smtClean="0">
                <a:solidFill>
                  <a:schemeClr val="accent1">
                    <a:lumMod val="50000"/>
                  </a:schemeClr>
                </a:solidFill>
              </a:rPr>
            </a:br>
            <a:endParaRPr lang="en-US" sz="1600" dirty="0" smtClean="0">
              <a:solidFill>
                <a:schemeClr val="accent1">
                  <a:lumMod val="50000"/>
                </a:schemeClr>
              </a:solidFill>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cxnSp>
        <p:nvCxnSpPr>
          <p:cNvPr id="10" name="Straight Arrow Connector 9"/>
          <p:cNvCxnSpPr/>
          <p:nvPr/>
        </p:nvCxnSpPr>
        <p:spPr bwMode="auto">
          <a:xfrm flipV="1">
            <a:off x="3200400" y="2700420"/>
            <a:ext cx="3196232" cy="728580"/>
          </a:xfrm>
          <a:prstGeom prst="straightConnector1">
            <a:avLst/>
          </a:prstGeom>
          <a:noFill/>
          <a:ln w="28575" cap="flat" cmpd="sng" algn="ctr">
            <a:solidFill>
              <a:srgbClr val="008000"/>
            </a:solidFill>
            <a:prstDash val="dash"/>
            <a:round/>
            <a:headEnd type="none" w="med" len="med"/>
            <a:tailEnd type="triangle"/>
          </a:ln>
          <a:effectLst/>
        </p:spPr>
      </p:cxnSp>
      <p:cxnSp>
        <p:nvCxnSpPr>
          <p:cNvPr id="12" name="Straight Arrow Connector 11"/>
          <p:cNvCxnSpPr/>
          <p:nvPr/>
        </p:nvCxnSpPr>
        <p:spPr bwMode="auto">
          <a:xfrm flipV="1">
            <a:off x="3276600" y="2819400"/>
            <a:ext cx="3120032" cy="1143000"/>
          </a:xfrm>
          <a:prstGeom prst="straightConnector1">
            <a:avLst/>
          </a:prstGeom>
          <a:noFill/>
          <a:ln w="28575" cap="flat" cmpd="sng" algn="ctr">
            <a:solidFill>
              <a:schemeClr val="tx2">
                <a:lumMod val="50000"/>
              </a:schemeClr>
            </a:solidFill>
            <a:prstDash val="solid"/>
            <a:round/>
            <a:headEnd type="none" w="med" len="med"/>
            <a:tailEnd type="triangle"/>
          </a:ln>
          <a:effectLst/>
        </p:spPr>
      </p:cxnSp>
      <p:sp>
        <p:nvSpPr>
          <p:cNvPr id="9" name="TextBox 8"/>
          <p:cNvSpPr txBox="1"/>
          <p:nvPr/>
        </p:nvSpPr>
        <p:spPr>
          <a:xfrm>
            <a:off x="744835" y="5598812"/>
            <a:ext cx="7193444" cy="646331"/>
          </a:xfrm>
          <a:prstGeom prst="rect">
            <a:avLst/>
          </a:prstGeom>
          <a:noFill/>
        </p:spPr>
        <p:txBody>
          <a:bodyPr wrap="none" rtlCol="0">
            <a:spAutoFit/>
          </a:bodyPr>
          <a:lstStyle/>
          <a:p>
            <a:r>
              <a:rPr lang="en-GB" dirty="0" smtClean="0">
                <a:solidFill>
                  <a:schemeClr val="tx2">
                    <a:lumMod val="75000"/>
                  </a:schemeClr>
                </a:solidFill>
              </a:rPr>
              <a:t>See also … arXiv:1702.00008, </a:t>
            </a:r>
            <a:r>
              <a:rPr lang="en-GB" i="1" dirty="0" smtClean="0">
                <a:solidFill>
                  <a:schemeClr val="tx2">
                    <a:lumMod val="75000"/>
                  </a:schemeClr>
                </a:solidFill>
              </a:rPr>
              <a:t>Pion </a:t>
            </a:r>
            <a:r>
              <a:rPr lang="en-GB" i="1" dirty="0">
                <a:solidFill>
                  <a:schemeClr val="tx2">
                    <a:lumMod val="75000"/>
                  </a:schemeClr>
                </a:solidFill>
              </a:rPr>
              <a:t>Distribution Amplitude from Lattice QCD</a:t>
            </a:r>
          </a:p>
          <a:p>
            <a:r>
              <a:rPr lang="en-GB" dirty="0">
                <a:solidFill>
                  <a:schemeClr val="tx2">
                    <a:lumMod val="75000"/>
                  </a:schemeClr>
                </a:solidFill>
              </a:rPr>
              <a:t>Jian-Hui Zhang, </a:t>
            </a:r>
            <a:r>
              <a:rPr lang="en-GB" dirty="0" err="1">
                <a:solidFill>
                  <a:schemeClr val="tx2">
                    <a:lumMod val="75000"/>
                  </a:schemeClr>
                </a:solidFill>
              </a:rPr>
              <a:t>Jiunn</a:t>
            </a:r>
            <a:r>
              <a:rPr lang="en-GB" dirty="0">
                <a:solidFill>
                  <a:schemeClr val="tx2">
                    <a:lumMod val="75000"/>
                  </a:schemeClr>
                </a:solidFill>
              </a:rPr>
              <a:t>-Wei Chen, </a:t>
            </a:r>
            <a:r>
              <a:rPr lang="en-GB" dirty="0" err="1">
                <a:solidFill>
                  <a:schemeClr val="tx2">
                    <a:lumMod val="75000"/>
                  </a:schemeClr>
                </a:solidFill>
              </a:rPr>
              <a:t>Xiangdong</a:t>
            </a:r>
            <a:r>
              <a:rPr lang="en-GB" dirty="0">
                <a:solidFill>
                  <a:schemeClr val="tx2">
                    <a:lumMod val="75000"/>
                  </a:schemeClr>
                </a:solidFill>
              </a:rPr>
              <a:t> Ji, </a:t>
            </a:r>
            <a:r>
              <a:rPr lang="en-GB" dirty="0" err="1">
                <a:solidFill>
                  <a:schemeClr val="tx2">
                    <a:lumMod val="75000"/>
                  </a:schemeClr>
                </a:solidFill>
              </a:rPr>
              <a:t>Luchang</a:t>
            </a:r>
            <a:r>
              <a:rPr lang="en-GB" dirty="0">
                <a:solidFill>
                  <a:schemeClr val="tx2">
                    <a:lumMod val="75000"/>
                  </a:schemeClr>
                </a:solidFill>
              </a:rPr>
              <a:t> </a:t>
            </a:r>
            <a:r>
              <a:rPr lang="en-GB" dirty="0" err="1">
                <a:solidFill>
                  <a:schemeClr val="tx2">
                    <a:lumMod val="75000"/>
                  </a:schemeClr>
                </a:solidFill>
              </a:rPr>
              <a:t>Jin</a:t>
            </a:r>
            <a:r>
              <a:rPr lang="en-GB" dirty="0">
                <a:solidFill>
                  <a:schemeClr val="tx2">
                    <a:lumMod val="75000"/>
                  </a:schemeClr>
                </a:solidFill>
              </a:rPr>
              <a:t>, Huey-Wen Lin</a:t>
            </a:r>
          </a:p>
        </p:txBody>
      </p:sp>
    </p:spTree>
    <p:extLst>
      <p:ext uri="{BB962C8B-B14F-4D97-AF65-F5344CB8AC3E}">
        <p14:creationId xmlns:p14="http://schemas.microsoft.com/office/powerpoint/2010/main" val="3710746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62800" y="6476253"/>
            <a:ext cx="2209800" cy="228600"/>
          </a:xfrm>
        </p:spPr>
        <p:txBody>
          <a:bodyPr/>
          <a:lstStyle/>
          <a:p>
            <a:r>
              <a:rPr lang="en-US" smtClean="0"/>
              <a:t>24-29 July 2017, U. Nanjing: 9th Workshop on Hadron physics in China (76p)</a:t>
            </a:r>
            <a:endParaRPr lang="en-US" dirty="0"/>
          </a:p>
        </p:txBody>
      </p:sp>
      <p:sp>
        <p:nvSpPr>
          <p:cNvPr id="3" name="Footer Placeholder 2"/>
          <p:cNvSpPr>
            <a:spLocks noGrp="1"/>
          </p:cNvSpPr>
          <p:nvPr>
            <p:ph type="ftr" sz="quarter" idx="11"/>
          </p:nvPr>
        </p:nvSpPr>
        <p:spPr/>
        <p:txBody>
          <a:bodyPr/>
          <a:lstStyle/>
          <a:p>
            <a:r>
              <a:rPr lang="en-AU" smtClean="0"/>
              <a:t>Craig Roberts. Strong QCD: Atlas for the Standard Model</a:t>
            </a:r>
            <a:endParaRPr lang="en-US"/>
          </a:p>
        </p:txBody>
      </p:sp>
      <p:sp>
        <p:nvSpPr>
          <p:cNvPr id="4" name="Slide Number Placeholder 3"/>
          <p:cNvSpPr>
            <a:spLocks noGrp="1"/>
          </p:cNvSpPr>
          <p:nvPr>
            <p:ph type="sldNum" sz="quarter" idx="12"/>
          </p:nvPr>
        </p:nvSpPr>
        <p:spPr/>
        <p:txBody>
          <a:bodyPr/>
          <a:lstStyle/>
          <a:p>
            <a:fld id="{87034D8C-3CB4-402A-BC46-2AB14C0FE90A}" type="slidenum">
              <a:rPr lang="en-US" smtClean="0"/>
              <a:pPr/>
              <a:t>85</a:t>
            </a:fld>
            <a:endParaRPr lang="en-US"/>
          </a:p>
        </p:txBody>
      </p:sp>
    </p:spTree>
    <p:extLst>
      <p:ext uri="{BB962C8B-B14F-4D97-AF65-F5344CB8AC3E}">
        <p14:creationId xmlns:p14="http://schemas.microsoft.com/office/powerpoint/2010/main" val="16285016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7" y="152400"/>
            <a:ext cx="8229600" cy="1143000"/>
          </a:xfrm>
        </p:spPr>
        <p:txBody>
          <a:bodyPr/>
          <a:lstStyle/>
          <a:p>
            <a:r>
              <a:rPr lang="en-GB" dirty="0" smtClean="0"/>
              <a:t>“Measuring” Mass Function and Effective Charge</a:t>
            </a:r>
            <a:endParaRPr lang="en-GB" dirty="0"/>
          </a:p>
        </p:txBody>
      </p:sp>
      <p:sp>
        <p:nvSpPr>
          <p:cNvPr id="3" name="Content Placeholder 2"/>
          <p:cNvSpPr>
            <a:spLocks noGrp="1"/>
          </p:cNvSpPr>
          <p:nvPr>
            <p:ph idx="1"/>
          </p:nvPr>
        </p:nvSpPr>
        <p:spPr>
          <a:xfrm>
            <a:off x="1" y="1112837"/>
            <a:ext cx="2732088" cy="5211763"/>
          </a:xfrm>
        </p:spPr>
        <p:txBody>
          <a:bodyPr/>
          <a:lstStyle/>
          <a:p>
            <a:r>
              <a:rPr lang="en-GB" sz="2000" dirty="0" smtClean="0"/>
              <a:t>Relativistic quantum field theory</a:t>
            </a:r>
          </a:p>
          <a:p>
            <a:r>
              <a:rPr lang="en-GB" sz="2000" dirty="0" smtClean="0"/>
              <a:t>Fully consistent treatment of </a:t>
            </a:r>
          </a:p>
          <a:p>
            <a:pPr lvl="1"/>
            <a:r>
              <a:rPr lang="en-GB" sz="1800" dirty="0" smtClean="0"/>
              <a:t>Contact interaction:   (1/k</a:t>
            </a:r>
            <a:r>
              <a:rPr lang="en-GB" sz="1800" baseline="30000" dirty="0" smtClean="0"/>
              <a:t>2</a:t>
            </a:r>
            <a:r>
              <a:rPr lang="en-GB" sz="1800" dirty="0" smtClean="0"/>
              <a:t>)</a:t>
            </a:r>
            <a:r>
              <a:rPr lang="en-GB" sz="1800" baseline="30000" dirty="0" smtClean="0"/>
              <a:t>0</a:t>
            </a:r>
          </a:p>
          <a:p>
            <a:pPr lvl="1"/>
            <a:r>
              <a:rPr lang="en-GB" sz="1800" dirty="0" smtClean="0"/>
              <a:t>QCD interaction: </a:t>
            </a:r>
            <a:r>
              <a:rPr lang="en-GB" sz="2000" dirty="0" smtClean="0"/>
              <a:t>(1/k</a:t>
            </a:r>
            <a:r>
              <a:rPr lang="en-GB" sz="2000" baseline="30000" dirty="0" smtClean="0"/>
              <a:t>2</a:t>
            </a:r>
            <a:r>
              <a:rPr lang="en-GB" sz="2000" dirty="0" smtClean="0"/>
              <a:t>)</a:t>
            </a:r>
            <a:r>
              <a:rPr lang="en-GB" sz="2000" baseline="30000" dirty="0" smtClean="0"/>
              <a:t>1</a:t>
            </a:r>
          </a:p>
          <a:p>
            <a:r>
              <a:rPr lang="en-GB" sz="2000" dirty="0" smtClean="0"/>
              <a:t>Interaction determines ALL: </a:t>
            </a:r>
          </a:p>
          <a:p>
            <a:pPr lvl="1"/>
            <a:r>
              <a:rPr lang="en-GB" sz="1800" dirty="0" smtClean="0"/>
              <a:t>Wave function</a:t>
            </a:r>
          </a:p>
          <a:p>
            <a:pPr lvl="1"/>
            <a:r>
              <a:rPr lang="en-GB" sz="1800" dirty="0" smtClean="0"/>
              <a:t>Mass function</a:t>
            </a:r>
          </a:p>
          <a:p>
            <a:pPr lvl="1"/>
            <a:r>
              <a:rPr lang="en-GB" sz="1800" dirty="0" smtClean="0"/>
              <a:t>Etc.</a:t>
            </a:r>
          </a:p>
          <a:p>
            <a:pPr lvl="1"/>
            <a:r>
              <a:rPr lang="en-GB" sz="1800" dirty="0" smtClean="0"/>
              <a:t>Observables! </a:t>
            </a:r>
          </a:p>
          <a:p>
            <a:endParaRPr lang="en-GB" sz="2000"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229" y="3840162"/>
            <a:ext cx="3402105" cy="2409825"/>
          </a:xfrm>
          <a:prstGeom prst="rect">
            <a:avLst/>
          </a:prstGeom>
        </p:spPr>
      </p:pic>
      <p:pic>
        <p:nvPicPr>
          <p:cNvPr id="8" name="Picture 7" descr="t.gif"/>
          <p:cNvPicPr>
            <a:picLocks noChangeAspect="1"/>
          </p:cNvPicPr>
          <p:nvPr/>
        </p:nvPicPr>
        <p:blipFill>
          <a:blip r:embed="rId3" cstate="print"/>
          <a:stretch>
            <a:fillRect/>
          </a:stretch>
        </p:blipFill>
        <p:spPr>
          <a:xfrm>
            <a:off x="2667000" y="3592047"/>
            <a:ext cx="2892214" cy="2906053"/>
          </a:xfrm>
          <a:prstGeom prst="rect">
            <a:avLst/>
          </a:prstGeom>
        </p:spPr>
      </p:pic>
      <p:sp>
        <p:nvSpPr>
          <p:cNvPr id="10" name="Rectangle 9"/>
          <p:cNvSpPr/>
          <p:nvPr/>
        </p:nvSpPr>
        <p:spPr bwMode="auto">
          <a:xfrm>
            <a:off x="4793137" y="4038600"/>
            <a:ext cx="685799" cy="12976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Calibri" pitchFamily="34" charset="0"/>
              </a:rPr>
              <a:t>contact</a:t>
            </a:r>
            <a:endParaRPr kumimoji="0" lang="en-US" sz="2800" b="0" i="0" u="none" strike="noStrike" cap="none" normalizeH="0" baseline="0" dirty="0" smtClean="0">
              <a:ln>
                <a:noFill/>
              </a:ln>
              <a:solidFill>
                <a:srgbClr val="FF0000"/>
              </a:solidFill>
              <a:effectLst/>
              <a:latin typeface="Calibri" pitchFamily="34" charset="0"/>
            </a:endParaRPr>
          </a:p>
        </p:txBody>
      </p:sp>
      <p:sp>
        <p:nvSpPr>
          <p:cNvPr id="11" name="Rectangle 10"/>
          <p:cNvSpPr/>
          <p:nvPr/>
        </p:nvSpPr>
        <p:spPr bwMode="auto">
          <a:xfrm>
            <a:off x="7082162" y="4837954"/>
            <a:ext cx="685799" cy="12976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Calibri" pitchFamily="34" charset="0"/>
              </a:rPr>
              <a:t>contact</a:t>
            </a:r>
            <a:endParaRPr kumimoji="0" lang="en-US" sz="2800" b="0" i="0" u="none" strike="noStrike" cap="none" normalizeH="0" baseline="0" dirty="0" smtClean="0">
              <a:ln>
                <a:noFill/>
              </a:ln>
              <a:solidFill>
                <a:srgbClr val="FF0000"/>
              </a:solidFill>
              <a:effectLst/>
              <a:latin typeface="Calibri" pitchFamily="34" charset="0"/>
            </a:endParaRPr>
          </a:p>
        </p:txBody>
      </p:sp>
      <p:sp>
        <p:nvSpPr>
          <p:cNvPr id="12" name="Rectangle 11"/>
          <p:cNvSpPr/>
          <p:nvPr/>
        </p:nvSpPr>
        <p:spPr bwMode="auto">
          <a:xfrm>
            <a:off x="4376620" y="5105400"/>
            <a:ext cx="1143000" cy="304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FF"/>
                </a:solidFill>
                <a:effectLst/>
                <a:latin typeface="Calibri" pitchFamily="34" charset="0"/>
              </a:rPr>
              <a:t>QCD-kindred</a:t>
            </a:r>
          </a:p>
        </p:txBody>
      </p:sp>
      <p:sp>
        <p:nvSpPr>
          <p:cNvPr id="13" name="Rectangle 12"/>
          <p:cNvSpPr/>
          <p:nvPr/>
        </p:nvSpPr>
        <p:spPr bwMode="auto">
          <a:xfrm>
            <a:off x="7590443" y="4337085"/>
            <a:ext cx="1143000" cy="304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2">
                    <a:lumMod val="10000"/>
                  </a:schemeClr>
                </a:solidFill>
                <a:effectLst/>
                <a:latin typeface="Calibri" pitchFamily="34" charset="0"/>
              </a:rPr>
              <a:t>QCD-kindred</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3520" y="838200"/>
            <a:ext cx="3429000" cy="2495550"/>
          </a:xfrm>
          <a:prstGeom prst="rect">
            <a:avLst/>
          </a:prstGeom>
        </p:spPr>
      </p:pic>
      <p:sp>
        <p:nvSpPr>
          <p:cNvPr id="16" name="Rectangle 15"/>
          <p:cNvSpPr/>
          <p:nvPr/>
        </p:nvSpPr>
        <p:spPr bwMode="auto">
          <a:xfrm>
            <a:off x="7771660" y="2026028"/>
            <a:ext cx="1143000" cy="304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2">
                    <a:lumMod val="10000"/>
                  </a:schemeClr>
                </a:solidFill>
                <a:effectLst/>
                <a:latin typeface="Calibri" pitchFamily="34" charset="0"/>
              </a:rPr>
              <a:t>QCD-kindred</a:t>
            </a:r>
          </a:p>
        </p:txBody>
      </p:sp>
      <p:sp>
        <p:nvSpPr>
          <p:cNvPr id="17" name="Rectangle 16"/>
          <p:cNvSpPr/>
          <p:nvPr/>
        </p:nvSpPr>
        <p:spPr bwMode="auto">
          <a:xfrm>
            <a:off x="4325579" y="1516458"/>
            <a:ext cx="1143000" cy="304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2">
                    <a:lumMod val="10000"/>
                  </a:schemeClr>
                </a:solidFill>
                <a:effectLst/>
                <a:latin typeface="Calibri" pitchFamily="34" charset="0"/>
              </a:rPr>
              <a:t>QCD-kindred</a:t>
            </a:r>
          </a:p>
        </p:txBody>
      </p:sp>
      <p:sp>
        <p:nvSpPr>
          <p:cNvPr id="18" name="Rectangle 17"/>
          <p:cNvSpPr/>
          <p:nvPr/>
        </p:nvSpPr>
        <p:spPr bwMode="auto">
          <a:xfrm>
            <a:off x="3328373" y="2178428"/>
            <a:ext cx="685799" cy="12976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alibri" pitchFamily="34" charset="0"/>
              </a:rPr>
              <a:t>contact</a:t>
            </a:r>
            <a:endParaRPr kumimoji="0" lang="en-US" sz="2800" b="0" i="0" u="none" strike="noStrike" cap="none" normalizeH="0" baseline="0" dirty="0" smtClean="0">
              <a:ln>
                <a:noFill/>
              </a:ln>
              <a:solidFill>
                <a:srgbClr val="0000FF"/>
              </a:solidFill>
              <a:effectLst/>
              <a:latin typeface="Calibri" pitchFamily="34" charset="0"/>
            </a:endParaRPr>
          </a:p>
        </p:txBody>
      </p:sp>
      <p:sp>
        <p:nvSpPr>
          <p:cNvPr id="20" name="Rectangle 19"/>
          <p:cNvSpPr/>
          <p:nvPr/>
        </p:nvSpPr>
        <p:spPr bwMode="auto">
          <a:xfrm>
            <a:off x="6814331" y="2308195"/>
            <a:ext cx="685799" cy="12976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alibri" pitchFamily="34" charset="0"/>
              </a:rPr>
              <a:t>contact</a:t>
            </a:r>
            <a:endParaRPr kumimoji="0" lang="en-US" sz="2800" b="0" i="0" u="none" strike="noStrike" cap="none" normalizeH="0" baseline="0" dirty="0" smtClean="0">
              <a:ln>
                <a:noFill/>
              </a:ln>
              <a:solidFill>
                <a:srgbClr val="0000FF"/>
              </a:solidFill>
              <a:effectLst/>
              <a:latin typeface="Calibri" pitchFamily="34" charset="0"/>
            </a:endParaRPr>
          </a:p>
        </p:txBody>
      </p:sp>
      <p:sp>
        <p:nvSpPr>
          <p:cNvPr id="9" name="TextBox 8"/>
          <p:cNvSpPr txBox="1"/>
          <p:nvPr/>
        </p:nvSpPr>
        <p:spPr>
          <a:xfrm>
            <a:off x="8161943" y="864513"/>
            <a:ext cx="1018227" cy="400110"/>
          </a:xfrm>
          <a:prstGeom prst="rect">
            <a:avLst/>
          </a:prstGeom>
          <a:noFill/>
        </p:spPr>
        <p:txBody>
          <a:bodyPr wrap="none" rtlCol="0">
            <a:spAutoFit/>
          </a:bodyPr>
          <a:lstStyle/>
          <a:p>
            <a:r>
              <a:rPr lang="en-GB" sz="1000" dirty="0" smtClean="0">
                <a:solidFill>
                  <a:srgbClr val="FF0000"/>
                </a:solidFill>
              </a:rPr>
              <a:t>2007 Empirical </a:t>
            </a:r>
          </a:p>
          <a:p>
            <a:r>
              <a:rPr lang="en-GB" sz="1000" dirty="0" smtClean="0">
                <a:solidFill>
                  <a:srgbClr val="FF0000"/>
                </a:solidFill>
              </a:rPr>
              <a:t>Parametrisation</a:t>
            </a:r>
            <a:endParaRPr lang="en-GB" sz="1000" dirty="0">
              <a:solidFill>
                <a:srgbClr val="FF0000"/>
              </a:solidFill>
            </a:endParaRPr>
          </a:p>
        </p:txBody>
      </p:sp>
      <p:sp>
        <p:nvSpPr>
          <p:cNvPr id="21" name="TextBox 20"/>
          <p:cNvSpPr txBox="1"/>
          <p:nvPr/>
        </p:nvSpPr>
        <p:spPr>
          <a:xfrm>
            <a:off x="4229565" y="2269763"/>
            <a:ext cx="1018227" cy="400110"/>
          </a:xfrm>
          <a:prstGeom prst="rect">
            <a:avLst/>
          </a:prstGeom>
          <a:noFill/>
        </p:spPr>
        <p:txBody>
          <a:bodyPr wrap="none" rtlCol="0">
            <a:spAutoFit/>
          </a:bodyPr>
          <a:lstStyle/>
          <a:p>
            <a:r>
              <a:rPr lang="en-GB" sz="1000" dirty="0" smtClean="0">
                <a:solidFill>
                  <a:srgbClr val="FF0000"/>
                </a:solidFill>
              </a:rPr>
              <a:t>2007 Empirical </a:t>
            </a:r>
          </a:p>
          <a:p>
            <a:r>
              <a:rPr lang="en-GB" sz="1000" dirty="0" smtClean="0">
                <a:solidFill>
                  <a:srgbClr val="FF0000"/>
                </a:solidFill>
              </a:rPr>
              <a:t>Parametrisation</a:t>
            </a:r>
            <a:endParaRPr lang="en-GB" sz="1000" dirty="0">
              <a:solidFill>
                <a:srgbClr val="FF0000"/>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838200"/>
            <a:ext cx="3429000" cy="2438400"/>
          </a:xfrm>
          <a:prstGeom prst="rect">
            <a:avLst/>
          </a:prstGeom>
        </p:spPr>
      </p:pic>
    </p:spTree>
    <p:extLst>
      <p:ext uri="{BB962C8B-B14F-4D97-AF65-F5344CB8AC3E}">
        <p14:creationId xmlns:p14="http://schemas.microsoft.com/office/powerpoint/2010/main" val="2500400148"/>
      </p:ext>
    </p:extLst>
  </p:cSld>
  <p:clrMapOvr>
    <a:masterClrMapping/>
  </p:clrMapOvr>
  <p:transition spd="med">
    <p:pull/>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7" y="152400"/>
            <a:ext cx="8229600" cy="1143000"/>
          </a:xfrm>
        </p:spPr>
        <p:txBody>
          <a:bodyPr/>
          <a:lstStyle/>
          <a:p>
            <a:r>
              <a:rPr lang="en-GB" dirty="0" smtClean="0"/>
              <a:t>“Measuring” Mass Function and Effective Charge</a:t>
            </a:r>
            <a:endParaRPr lang="en-GB" dirty="0"/>
          </a:p>
        </p:txBody>
      </p:sp>
      <p:sp>
        <p:nvSpPr>
          <p:cNvPr id="3" name="Content Placeholder 2"/>
          <p:cNvSpPr>
            <a:spLocks noGrp="1"/>
          </p:cNvSpPr>
          <p:nvPr>
            <p:ph idx="1"/>
          </p:nvPr>
        </p:nvSpPr>
        <p:spPr>
          <a:xfrm>
            <a:off x="1" y="914400"/>
            <a:ext cx="2732088" cy="5211763"/>
          </a:xfrm>
        </p:spPr>
        <p:txBody>
          <a:bodyPr/>
          <a:lstStyle/>
          <a:p>
            <a:r>
              <a:rPr lang="en-GB" sz="2000" dirty="0" smtClean="0"/>
              <a:t>Relativistic quantum field theory</a:t>
            </a:r>
          </a:p>
          <a:p>
            <a:r>
              <a:rPr lang="en-GB" sz="2000" dirty="0" smtClean="0"/>
              <a:t>Completely consistent treatment of </a:t>
            </a:r>
          </a:p>
          <a:p>
            <a:pPr lvl="1"/>
            <a:r>
              <a:rPr lang="en-GB" sz="1800" dirty="0" smtClean="0"/>
              <a:t>Contact interaction:   (1/k</a:t>
            </a:r>
            <a:r>
              <a:rPr lang="en-GB" sz="1800" baseline="30000" dirty="0" smtClean="0"/>
              <a:t>2</a:t>
            </a:r>
            <a:r>
              <a:rPr lang="en-GB" sz="1800" dirty="0" smtClean="0"/>
              <a:t>)</a:t>
            </a:r>
            <a:r>
              <a:rPr lang="en-GB" sz="1800" baseline="30000" dirty="0" smtClean="0"/>
              <a:t>0</a:t>
            </a:r>
          </a:p>
          <a:p>
            <a:pPr lvl="1"/>
            <a:r>
              <a:rPr lang="en-GB" sz="1800" dirty="0" smtClean="0"/>
              <a:t>QCD interaction: </a:t>
            </a:r>
            <a:r>
              <a:rPr lang="en-GB" sz="2000" dirty="0" smtClean="0"/>
              <a:t>(1/k</a:t>
            </a:r>
            <a:r>
              <a:rPr lang="en-GB" sz="2000" baseline="30000" dirty="0" smtClean="0"/>
              <a:t>2</a:t>
            </a:r>
            <a:r>
              <a:rPr lang="en-GB" sz="2000" dirty="0" smtClean="0"/>
              <a:t>)</a:t>
            </a:r>
            <a:r>
              <a:rPr lang="en-GB" sz="2000" baseline="30000" dirty="0" smtClean="0"/>
              <a:t>1</a:t>
            </a:r>
          </a:p>
          <a:p>
            <a:r>
              <a:rPr lang="en-GB" sz="2000" dirty="0" smtClean="0"/>
              <a:t>Interaction determines ALL: </a:t>
            </a:r>
          </a:p>
          <a:p>
            <a:pPr lvl="1"/>
            <a:r>
              <a:rPr lang="en-GB" sz="1800" dirty="0" smtClean="0"/>
              <a:t>Wave function</a:t>
            </a:r>
          </a:p>
          <a:p>
            <a:pPr lvl="1"/>
            <a:r>
              <a:rPr lang="en-GB" sz="1800" dirty="0" smtClean="0"/>
              <a:t>Mass function</a:t>
            </a:r>
          </a:p>
          <a:p>
            <a:pPr lvl="1"/>
            <a:r>
              <a:rPr lang="en-GB" sz="1800" dirty="0" smtClean="0"/>
              <a:t>Etc.</a:t>
            </a:r>
          </a:p>
          <a:p>
            <a:pPr lvl="1"/>
            <a:r>
              <a:rPr lang="en-GB" sz="1800" dirty="0" smtClean="0"/>
              <a:t>Observables! </a:t>
            </a:r>
          </a:p>
          <a:p>
            <a:endParaRPr lang="en-GB" sz="2000"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229" y="3840162"/>
            <a:ext cx="3402105" cy="2409825"/>
          </a:xfrm>
          <a:prstGeom prst="rect">
            <a:avLst/>
          </a:prstGeom>
        </p:spPr>
      </p:pic>
      <p:pic>
        <p:nvPicPr>
          <p:cNvPr id="8" name="Picture 7" descr="t.gif"/>
          <p:cNvPicPr>
            <a:picLocks noChangeAspect="1"/>
          </p:cNvPicPr>
          <p:nvPr/>
        </p:nvPicPr>
        <p:blipFill>
          <a:blip r:embed="rId3" cstate="print"/>
          <a:stretch>
            <a:fillRect/>
          </a:stretch>
        </p:blipFill>
        <p:spPr>
          <a:xfrm>
            <a:off x="2667000" y="3592047"/>
            <a:ext cx="2892214" cy="2906053"/>
          </a:xfrm>
          <a:prstGeom prst="rect">
            <a:avLst/>
          </a:prstGeom>
        </p:spPr>
      </p:pic>
      <p:sp>
        <p:nvSpPr>
          <p:cNvPr id="10" name="Rectangle 9"/>
          <p:cNvSpPr/>
          <p:nvPr/>
        </p:nvSpPr>
        <p:spPr bwMode="auto">
          <a:xfrm>
            <a:off x="4793137" y="4038600"/>
            <a:ext cx="685799" cy="12976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Calibri" pitchFamily="34" charset="0"/>
              </a:rPr>
              <a:t>contact</a:t>
            </a:r>
            <a:endParaRPr kumimoji="0" lang="en-US" sz="2800" b="0" i="0" u="none" strike="noStrike" cap="none" normalizeH="0" baseline="0" dirty="0" smtClean="0">
              <a:ln>
                <a:noFill/>
              </a:ln>
              <a:solidFill>
                <a:srgbClr val="FF0000"/>
              </a:solidFill>
              <a:effectLst/>
              <a:latin typeface="Calibri" pitchFamily="34" charset="0"/>
            </a:endParaRPr>
          </a:p>
        </p:txBody>
      </p:sp>
      <p:sp>
        <p:nvSpPr>
          <p:cNvPr id="11" name="Rectangle 10"/>
          <p:cNvSpPr/>
          <p:nvPr/>
        </p:nvSpPr>
        <p:spPr bwMode="auto">
          <a:xfrm>
            <a:off x="7082162" y="4837954"/>
            <a:ext cx="685799" cy="12976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Calibri" pitchFamily="34" charset="0"/>
              </a:rPr>
              <a:t>contact</a:t>
            </a:r>
            <a:endParaRPr kumimoji="0" lang="en-US" sz="2800" b="0" i="0" u="none" strike="noStrike" cap="none" normalizeH="0" baseline="0" dirty="0" smtClean="0">
              <a:ln>
                <a:noFill/>
              </a:ln>
              <a:solidFill>
                <a:srgbClr val="FF0000"/>
              </a:solidFill>
              <a:effectLst/>
              <a:latin typeface="Calibri" pitchFamily="34" charset="0"/>
            </a:endParaRPr>
          </a:p>
        </p:txBody>
      </p:sp>
      <p:sp>
        <p:nvSpPr>
          <p:cNvPr id="12" name="Rectangle 11"/>
          <p:cNvSpPr/>
          <p:nvPr/>
        </p:nvSpPr>
        <p:spPr bwMode="auto">
          <a:xfrm>
            <a:off x="4376620" y="5105400"/>
            <a:ext cx="1143000" cy="304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FF"/>
                </a:solidFill>
                <a:effectLst/>
                <a:latin typeface="Calibri" pitchFamily="34" charset="0"/>
              </a:rPr>
              <a:t>QCD-kindred</a:t>
            </a:r>
          </a:p>
        </p:txBody>
      </p:sp>
      <p:sp>
        <p:nvSpPr>
          <p:cNvPr id="13" name="Rectangle 12"/>
          <p:cNvSpPr/>
          <p:nvPr/>
        </p:nvSpPr>
        <p:spPr bwMode="auto">
          <a:xfrm>
            <a:off x="7590443" y="4337085"/>
            <a:ext cx="1143000" cy="304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2">
                    <a:lumMod val="10000"/>
                  </a:schemeClr>
                </a:solidFill>
                <a:effectLst/>
                <a:latin typeface="Calibri" pitchFamily="34" charset="0"/>
              </a:rPr>
              <a:t>QCD-kindred</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838200"/>
            <a:ext cx="3429000" cy="24384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3520" y="838200"/>
            <a:ext cx="3429000" cy="2495550"/>
          </a:xfrm>
          <a:prstGeom prst="rect">
            <a:avLst/>
          </a:prstGeom>
        </p:spPr>
      </p:pic>
      <p:sp>
        <p:nvSpPr>
          <p:cNvPr id="16" name="Rectangle 15"/>
          <p:cNvSpPr/>
          <p:nvPr/>
        </p:nvSpPr>
        <p:spPr bwMode="auto">
          <a:xfrm>
            <a:off x="7771660" y="2026028"/>
            <a:ext cx="1143000" cy="304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2">
                    <a:lumMod val="10000"/>
                  </a:schemeClr>
                </a:solidFill>
                <a:effectLst/>
                <a:latin typeface="Calibri" pitchFamily="34" charset="0"/>
              </a:rPr>
              <a:t>QCD-kindred</a:t>
            </a:r>
          </a:p>
        </p:txBody>
      </p:sp>
      <p:sp>
        <p:nvSpPr>
          <p:cNvPr id="17" name="Rectangle 16"/>
          <p:cNvSpPr/>
          <p:nvPr/>
        </p:nvSpPr>
        <p:spPr bwMode="auto">
          <a:xfrm>
            <a:off x="4325579" y="1516458"/>
            <a:ext cx="1143000" cy="304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2">
                    <a:lumMod val="10000"/>
                  </a:schemeClr>
                </a:solidFill>
                <a:effectLst/>
                <a:latin typeface="Calibri" pitchFamily="34" charset="0"/>
              </a:rPr>
              <a:t>QCD-kindred</a:t>
            </a:r>
          </a:p>
        </p:txBody>
      </p:sp>
      <p:sp>
        <p:nvSpPr>
          <p:cNvPr id="18" name="Rectangle 17"/>
          <p:cNvSpPr/>
          <p:nvPr/>
        </p:nvSpPr>
        <p:spPr bwMode="auto">
          <a:xfrm>
            <a:off x="3328373" y="2178428"/>
            <a:ext cx="685799" cy="12976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alibri" pitchFamily="34" charset="0"/>
              </a:rPr>
              <a:t>contact</a:t>
            </a:r>
            <a:endParaRPr kumimoji="0" lang="en-US" sz="2800" b="0" i="0" u="none" strike="noStrike" cap="none" normalizeH="0" baseline="0" dirty="0" smtClean="0">
              <a:ln>
                <a:noFill/>
              </a:ln>
              <a:solidFill>
                <a:srgbClr val="0000FF"/>
              </a:solidFill>
              <a:effectLst/>
              <a:latin typeface="Calibri" pitchFamily="34" charset="0"/>
            </a:endParaRPr>
          </a:p>
        </p:txBody>
      </p:sp>
      <p:sp>
        <p:nvSpPr>
          <p:cNvPr id="20" name="Rectangle 19"/>
          <p:cNvSpPr/>
          <p:nvPr/>
        </p:nvSpPr>
        <p:spPr bwMode="auto">
          <a:xfrm>
            <a:off x="6814331" y="2308195"/>
            <a:ext cx="685799" cy="12976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alibri" pitchFamily="34" charset="0"/>
              </a:rPr>
              <a:t>contact</a:t>
            </a:r>
            <a:endParaRPr kumimoji="0" lang="en-US" sz="2800" b="0" i="0" u="none" strike="noStrike" cap="none" normalizeH="0" baseline="0" dirty="0" smtClean="0">
              <a:ln>
                <a:noFill/>
              </a:ln>
              <a:solidFill>
                <a:srgbClr val="0000FF"/>
              </a:solidFill>
              <a:effectLst/>
              <a:latin typeface="Calibri" pitchFamily="34" charset="0"/>
            </a:endParaRPr>
          </a:p>
        </p:txBody>
      </p:sp>
      <p:sp>
        <p:nvSpPr>
          <p:cNvPr id="19" name="TextBox 18"/>
          <p:cNvSpPr txBox="1"/>
          <p:nvPr/>
        </p:nvSpPr>
        <p:spPr>
          <a:xfrm>
            <a:off x="524522" y="1828800"/>
            <a:ext cx="8229600" cy="36317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Wingdings" panose="05000000000000000000" pitchFamily="2" charset="2"/>
              <a:buChar char="ü"/>
            </a:pPr>
            <a:r>
              <a:rPr lang="en-GB" sz="2000" i="1" dirty="0" smtClean="0">
                <a:solidFill>
                  <a:srgbClr val="008000"/>
                </a:solidFill>
              </a:rPr>
              <a:t>Much existing data supports 1/k</a:t>
            </a:r>
            <a:r>
              <a:rPr lang="en-GB" sz="2000" i="1" baseline="30000" dirty="0" smtClean="0">
                <a:solidFill>
                  <a:srgbClr val="008000"/>
                </a:solidFill>
              </a:rPr>
              <a:t>2 </a:t>
            </a:r>
            <a:r>
              <a:rPr lang="en-GB" sz="2000" i="1" dirty="0" smtClean="0">
                <a:solidFill>
                  <a:srgbClr val="008000"/>
                </a:solidFill>
              </a:rPr>
              <a:t>interaction</a:t>
            </a:r>
            <a:endParaRPr lang="en-GB" sz="2000" i="1" baseline="30000" dirty="0" smtClean="0">
              <a:solidFill>
                <a:srgbClr val="008000"/>
              </a:solidFill>
            </a:endParaRPr>
          </a:p>
          <a:p>
            <a:pPr marL="285750" indent="-285750">
              <a:spcBef>
                <a:spcPts val="600"/>
              </a:spcBef>
              <a:buFont typeface="Wingdings" panose="05000000000000000000" pitchFamily="2" charset="2"/>
              <a:buChar char="ü"/>
            </a:pPr>
            <a:r>
              <a:rPr lang="en-GB" sz="2000" i="1" dirty="0" smtClean="0">
                <a:solidFill>
                  <a:srgbClr val="008000"/>
                </a:solidFill>
              </a:rPr>
              <a:t>But … different effects for different targets</a:t>
            </a:r>
          </a:p>
          <a:p>
            <a:pPr marL="285750" indent="-285750">
              <a:spcBef>
                <a:spcPts val="600"/>
              </a:spcBef>
              <a:buFont typeface="Wingdings" panose="05000000000000000000" pitchFamily="2" charset="2"/>
              <a:buChar char="ü"/>
            </a:pPr>
            <a:r>
              <a:rPr lang="en-GB" sz="2000" i="1" dirty="0" smtClean="0">
                <a:solidFill>
                  <a:srgbClr val="008000"/>
                </a:solidFill>
              </a:rPr>
              <a:t>Higher Q</a:t>
            </a:r>
            <a:r>
              <a:rPr lang="en-GB" sz="2000" i="1" baseline="30000" dirty="0" smtClean="0">
                <a:solidFill>
                  <a:srgbClr val="008000"/>
                </a:solidFill>
              </a:rPr>
              <a:t>2</a:t>
            </a:r>
            <a:r>
              <a:rPr lang="en-GB" sz="2000" i="1" dirty="0" smtClean="0">
                <a:solidFill>
                  <a:srgbClr val="008000"/>
                </a:solidFill>
              </a:rPr>
              <a:t> will take us out of meson cloud region for all systems</a:t>
            </a:r>
          </a:p>
          <a:p>
            <a:pPr marL="285750" indent="-285750">
              <a:spcBef>
                <a:spcPts val="600"/>
              </a:spcBef>
              <a:buFont typeface="Wingdings" panose="05000000000000000000" pitchFamily="2" charset="2"/>
              <a:buChar char="ü"/>
            </a:pPr>
            <a:r>
              <a:rPr lang="en-GB" sz="2000" i="1" dirty="0" smtClean="0">
                <a:solidFill>
                  <a:srgbClr val="008000"/>
                </a:solidFill>
              </a:rPr>
              <a:t>Provide unambiguous signal of k</a:t>
            </a:r>
            <a:r>
              <a:rPr lang="en-GB" sz="2000" i="1" baseline="30000" dirty="0" smtClean="0">
                <a:solidFill>
                  <a:srgbClr val="008000"/>
                </a:solidFill>
              </a:rPr>
              <a:t>2</a:t>
            </a:r>
            <a:r>
              <a:rPr lang="en-GB" sz="2000" i="1" dirty="0" smtClean="0">
                <a:solidFill>
                  <a:srgbClr val="008000"/>
                </a:solidFill>
              </a:rPr>
              <a:t>-dependent mass</a:t>
            </a:r>
          </a:p>
          <a:p>
            <a:pPr marL="800100" lvl="1" indent="-342900">
              <a:spcBef>
                <a:spcPts val="600"/>
              </a:spcBef>
              <a:buFont typeface="Courier New" panose="02070309020205020404" pitchFamily="49" charset="0"/>
              <a:buChar char="o"/>
            </a:pPr>
            <a:r>
              <a:rPr lang="en-GB" sz="2000" i="1" dirty="0" smtClean="0">
                <a:solidFill>
                  <a:srgbClr val="008000"/>
                </a:solidFill>
              </a:rPr>
              <a:t>e.g. scaling behaviour of form factors depends CRUCIALLY on the nature of the underlying interaction</a:t>
            </a:r>
          </a:p>
          <a:p>
            <a:pPr lvl="1"/>
            <a:r>
              <a:rPr lang="en-GB" sz="2000" i="1" dirty="0">
                <a:solidFill>
                  <a:srgbClr val="008000"/>
                </a:solidFill>
              </a:rPr>
              <a:t>	</a:t>
            </a:r>
            <a:r>
              <a:rPr lang="en-GB" sz="2000" i="1" dirty="0" smtClean="0">
                <a:solidFill>
                  <a:srgbClr val="008000"/>
                </a:solidFill>
              </a:rPr>
              <a:t>change </a:t>
            </a:r>
            <a:r>
              <a:rPr lang="en-GB" sz="2000" i="1" dirty="0">
                <a:solidFill>
                  <a:srgbClr val="008000"/>
                </a:solidFill>
              </a:rPr>
              <a:t>interaction </a:t>
            </a:r>
            <a:r>
              <a:rPr lang="en-GB" sz="2000" i="1" dirty="0" smtClean="0">
                <a:solidFill>
                  <a:srgbClr val="008000"/>
                </a:solidFill>
              </a:rPr>
              <a:t>⇒ change power-laws</a:t>
            </a:r>
          </a:p>
          <a:p>
            <a:pPr marL="800100" lvl="1" indent="-342900">
              <a:spcBef>
                <a:spcPts val="600"/>
              </a:spcBef>
              <a:buFont typeface="Courier New" panose="02070309020205020404" pitchFamily="49" charset="0"/>
              <a:buChar char="o"/>
            </a:pPr>
            <a:r>
              <a:rPr lang="en-GB" sz="2000" i="1" dirty="0" smtClean="0">
                <a:solidFill>
                  <a:srgbClr val="008000"/>
                </a:solidFill>
              </a:rPr>
              <a:t>Such outcomes are unavoidable consequence in QFT</a:t>
            </a:r>
          </a:p>
          <a:p>
            <a:pPr marL="285750" indent="-285750">
              <a:spcBef>
                <a:spcPts val="600"/>
              </a:spcBef>
              <a:buFont typeface="Wingdings" panose="05000000000000000000" pitchFamily="2" charset="2"/>
              <a:buChar char="ü"/>
            </a:pPr>
            <a:r>
              <a:rPr lang="en-GB" sz="2000" i="1" dirty="0" smtClean="0">
                <a:solidFill>
                  <a:srgbClr val="008000"/>
                </a:solidFill>
              </a:rPr>
              <a:t>Continued improvements in continuum theory then, potentially, experiment can provide tight constraints on running mass </a:t>
            </a:r>
            <a:r>
              <a:rPr lang="en-GB" sz="2000" dirty="0">
                <a:solidFill>
                  <a:srgbClr val="008000"/>
                </a:solidFill>
              </a:rPr>
              <a:t>⇔ </a:t>
            </a:r>
            <a:r>
              <a:rPr lang="en-GB" sz="2000" dirty="0" smtClean="0">
                <a:solidFill>
                  <a:srgbClr val="008000"/>
                </a:solidFill>
              </a:rPr>
              <a:t>effective charge</a:t>
            </a:r>
            <a:endParaRPr lang="en-GB" sz="2000" i="1" dirty="0">
              <a:solidFill>
                <a:srgbClr val="008000"/>
              </a:solidFill>
            </a:endParaRPr>
          </a:p>
        </p:txBody>
      </p:sp>
    </p:spTree>
    <p:extLst>
      <p:ext uri="{BB962C8B-B14F-4D97-AF65-F5344CB8AC3E}">
        <p14:creationId xmlns:p14="http://schemas.microsoft.com/office/powerpoint/2010/main" val="30401560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62800" y="6476253"/>
            <a:ext cx="2209800" cy="228600"/>
          </a:xfrm>
        </p:spPr>
        <p:txBody>
          <a:bodyPr/>
          <a:lstStyle/>
          <a:p>
            <a:r>
              <a:rPr lang="en-US" smtClean="0"/>
              <a:t>24-29 July 2017, U. Nanjing: 9th Workshop on Hadron physics in China (76p)</a:t>
            </a:r>
            <a:endParaRPr lang="en-US" dirty="0"/>
          </a:p>
        </p:txBody>
      </p:sp>
      <p:sp>
        <p:nvSpPr>
          <p:cNvPr id="3" name="Footer Placeholder 2"/>
          <p:cNvSpPr>
            <a:spLocks noGrp="1"/>
          </p:cNvSpPr>
          <p:nvPr>
            <p:ph type="ftr" sz="quarter" idx="11"/>
          </p:nvPr>
        </p:nvSpPr>
        <p:spPr/>
        <p:txBody>
          <a:bodyPr/>
          <a:lstStyle/>
          <a:p>
            <a:r>
              <a:rPr lang="en-AU" smtClean="0"/>
              <a:t>Craig Roberts. Strong QCD: Atlas for the Standard Model</a:t>
            </a:r>
            <a:endParaRPr lang="en-US"/>
          </a:p>
        </p:txBody>
      </p:sp>
      <p:sp>
        <p:nvSpPr>
          <p:cNvPr id="4" name="Slide Number Placeholder 3"/>
          <p:cNvSpPr>
            <a:spLocks noGrp="1"/>
          </p:cNvSpPr>
          <p:nvPr>
            <p:ph type="sldNum" sz="quarter" idx="12"/>
          </p:nvPr>
        </p:nvSpPr>
        <p:spPr/>
        <p:txBody>
          <a:bodyPr/>
          <a:lstStyle/>
          <a:p>
            <a:fld id="{87034D8C-3CB4-402A-BC46-2AB14C0FE90A}" type="slidenum">
              <a:rPr lang="en-US" smtClean="0"/>
              <a:pPr/>
              <a:t>88</a:t>
            </a:fld>
            <a:endParaRPr lang="en-US"/>
          </a:p>
        </p:txBody>
      </p:sp>
    </p:spTree>
    <p:extLst>
      <p:ext uri="{BB962C8B-B14F-4D97-AF65-F5344CB8AC3E}">
        <p14:creationId xmlns:p14="http://schemas.microsoft.com/office/powerpoint/2010/main" val="171460708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409700"/>
            <a:ext cx="5715000" cy="2857500"/>
          </a:xfrm>
          <a:prstGeom prst="rect">
            <a:avLst/>
          </a:prstGeom>
        </p:spPr>
      </p:pic>
      <p:sp>
        <p:nvSpPr>
          <p:cNvPr id="2" name="Title 1"/>
          <p:cNvSpPr>
            <a:spLocks noGrp="1"/>
          </p:cNvSpPr>
          <p:nvPr>
            <p:ph type="title"/>
          </p:nvPr>
        </p:nvSpPr>
        <p:spPr/>
        <p:txBody>
          <a:bodyPr/>
          <a:lstStyle/>
          <a:p>
            <a:pPr algn="r"/>
            <a:r>
              <a:rPr lang="en-GB" sz="3200" dirty="0"/>
              <a:t>Valence-quark PDFs </a:t>
            </a:r>
            <a:br>
              <a:rPr lang="en-GB" sz="3200" dirty="0"/>
            </a:br>
            <a:r>
              <a:rPr lang="en-GB" sz="3200" dirty="0"/>
              <a:t>within mesons</a:t>
            </a:r>
            <a:endParaRPr lang="en-GB" sz="2800" dirty="0"/>
          </a:p>
        </p:txBody>
      </p:sp>
      <p:sp>
        <p:nvSpPr>
          <p:cNvPr id="3" name="Content Placeholder 2"/>
          <p:cNvSpPr>
            <a:spLocks noGrp="1"/>
          </p:cNvSpPr>
          <p:nvPr>
            <p:ph idx="1"/>
          </p:nvPr>
        </p:nvSpPr>
        <p:spPr>
          <a:xfrm>
            <a:off x="0" y="0"/>
            <a:ext cx="3505200" cy="6126163"/>
          </a:xfrm>
        </p:spPr>
        <p:txBody>
          <a:bodyPr/>
          <a:lstStyle/>
          <a:p>
            <a:r>
              <a:rPr lang="en-GB" dirty="0" smtClean="0"/>
              <a:t>Algebraic analysis</a:t>
            </a:r>
          </a:p>
          <a:p>
            <a:pPr lvl="1"/>
            <a:r>
              <a:rPr lang="en-GB" i="1" dirty="0" err="1"/>
              <a:t>Δ</a:t>
            </a:r>
            <a:r>
              <a:rPr lang="en-GB" i="1" baseline="-25000" dirty="0" err="1"/>
              <a:t>f</a:t>
            </a:r>
            <a:r>
              <a:rPr lang="en-GB" i="1" dirty="0"/>
              <a:t>(k</a:t>
            </a:r>
            <a:r>
              <a:rPr lang="en-GB" i="1" baseline="30000" dirty="0"/>
              <a:t>2</a:t>
            </a:r>
            <a:r>
              <a:rPr lang="en-GB" i="1" dirty="0"/>
              <a:t>)</a:t>
            </a:r>
            <a:r>
              <a:rPr lang="en-GB" dirty="0"/>
              <a:t>=</a:t>
            </a:r>
            <a:r>
              <a:rPr lang="en-GB" i="1" dirty="0"/>
              <a:t>1/[k</a:t>
            </a:r>
            <a:r>
              <a:rPr lang="en-GB" i="1" baseline="30000" dirty="0"/>
              <a:t>2</a:t>
            </a:r>
            <a:r>
              <a:rPr lang="en-GB" i="1" dirty="0"/>
              <a:t>+M</a:t>
            </a:r>
            <a:r>
              <a:rPr lang="en-GB" i="1" baseline="-25000" dirty="0"/>
              <a:t>f</a:t>
            </a:r>
            <a:r>
              <a:rPr lang="en-GB" i="1" baseline="30000" dirty="0"/>
              <a:t>2</a:t>
            </a:r>
            <a:r>
              <a:rPr lang="en-GB" i="1" dirty="0" smtClean="0"/>
              <a:t>]</a:t>
            </a:r>
            <a:endParaRPr lang="en-GB" dirty="0" smtClean="0"/>
          </a:p>
          <a:p>
            <a:pPr lvl="1"/>
            <a:r>
              <a:rPr lang="en-GB" i="1" dirty="0" smtClean="0"/>
              <a:t>M</a:t>
            </a:r>
            <a:r>
              <a:rPr lang="en-GB" i="1" baseline="-25000" dirty="0" smtClean="0"/>
              <a:t>R</a:t>
            </a:r>
            <a:r>
              <a:rPr lang="en-GB" i="1" dirty="0" smtClean="0"/>
              <a:t>=M</a:t>
            </a:r>
            <a:r>
              <a:rPr lang="en-GB" i="1" baseline="-25000" dirty="0" smtClean="0"/>
              <a:t>us</a:t>
            </a:r>
            <a:r>
              <a:rPr lang="en-GB" i="1" baseline="30000" dirty="0" smtClean="0"/>
              <a:t>2</a:t>
            </a:r>
            <a:r>
              <a:rPr lang="en-GB" i="1" dirty="0" smtClean="0"/>
              <a:t>/[</a:t>
            </a:r>
            <a:r>
              <a:rPr lang="en-GB" i="1" dirty="0" err="1" smtClean="0"/>
              <a:t>M</a:t>
            </a:r>
            <a:r>
              <a:rPr lang="en-GB" i="1" baseline="-25000" dirty="0" err="1" smtClean="0"/>
              <a:t>u</a:t>
            </a:r>
            <a:r>
              <a:rPr lang="en-GB" i="1" dirty="0" err="1" smtClean="0"/>
              <a:t>+M</a:t>
            </a:r>
            <a:r>
              <a:rPr lang="en-GB" i="1" baseline="-25000" dirty="0" err="1" smtClean="0"/>
              <a:t>s</a:t>
            </a:r>
            <a:r>
              <a:rPr lang="en-GB" i="1" dirty="0" smtClean="0"/>
              <a:t>]</a:t>
            </a:r>
          </a:p>
          <a:p>
            <a:pPr lvl="1"/>
            <a:r>
              <a:rPr lang="en-GB" i="1" dirty="0" smtClean="0"/>
              <a:t>M</a:t>
            </a:r>
            <a:r>
              <a:rPr lang="en-GB" i="1" baseline="-25000" dirty="0" smtClean="0"/>
              <a:t>us</a:t>
            </a:r>
            <a:r>
              <a:rPr lang="en-GB" i="1" baseline="30000" dirty="0" smtClean="0"/>
              <a:t>2</a:t>
            </a:r>
            <a:r>
              <a:rPr lang="en-GB" i="1" dirty="0" smtClean="0"/>
              <a:t> = M</a:t>
            </a:r>
            <a:r>
              <a:rPr lang="en-GB" i="1" baseline="-25000" dirty="0" smtClean="0"/>
              <a:t>u</a:t>
            </a:r>
            <a:r>
              <a:rPr lang="en-GB" i="1" dirty="0" smtClean="0"/>
              <a:t> M</a:t>
            </a:r>
            <a:r>
              <a:rPr lang="en-GB" i="1" baseline="-25000" dirty="0" smtClean="0"/>
              <a:t>s</a:t>
            </a:r>
            <a:endParaRPr lang="en-GB" dirty="0"/>
          </a:p>
          <a:p>
            <a:pPr lvl="1"/>
            <a:r>
              <a:rPr lang="en-GB" i="1" dirty="0" smtClean="0">
                <a:solidFill>
                  <a:schemeClr val="accent1">
                    <a:lumMod val="50000"/>
                  </a:schemeClr>
                </a:solidFill>
              </a:rPr>
              <a:t>M</a:t>
            </a:r>
            <a:r>
              <a:rPr lang="en-GB" i="1" baseline="-25000" dirty="0" smtClean="0">
                <a:solidFill>
                  <a:schemeClr val="accent1">
                    <a:lumMod val="50000"/>
                  </a:schemeClr>
                </a:solidFill>
              </a:rPr>
              <a:t>u</a:t>
            </a:r>
            <a:r>
              <a:rPr lang="en-GB" i="1" dirty="0" smtClean="0">
                <a:solidFill>
                  <a:schemeClr val="accent1">
                    <a:lumMod val="50000"/>
                  </a:schemeClr>
                </a:solidFill>
              </a:rPr>
              <a:t> , M</a:t>
            </a:r>
            <a:r>
              <a:rPr lang="en-GB" i="1" baseline="-25000" dirty="0" smtClean="0">
                <a:solidFill>
                  <a:schemeClr val="accent1">
                    <a:lumMod val="50000"/>
                  </a:schemeClr>
                </a:solidFill>
              </a:rPr>
              <a:t>s</a:t>
            </a:r>
            <a:r>
              <a:rPr lang="en-GB" i="1" dirty="0" smtClean="0">
                <a:solidFill>
                  <a:schemeClr val="accent1">
                    <a:lumMod val="50000"/>
                  </a:schemeClr>
                </a:solidFill>
              </a:rPr>
              <a:t> = </a:t>
            </a:r>
            <a:r>
              <a:rPr lang="en-GB" dirty="0" smtClean="0">
                <a:solidFill>
                  <a:schemeClr val="accent1">
                    <a:lumMod val="50000"/>
                  </a:schemeClr>
                </a:solidFill>
              </a:rPr>
              <a:t>dressed-quark mass-scales: </a:t>
            </a:r>
            <a:r>
              <a:rPr lang="en-GB" i="1" dirty="0" smtClean="0">
                <a:solidFill>
                  <a:schemeClr val="accent1">
                    <a:lumMod val="50000"/>
                  </a:schemeClr>
                </a:solidFill>
              </a:rPr>
              <a:t>M</a:t>
            </a:r>
            <a:r>
              <a:rPr lang="en-GB" i="1" baseline="-25000" dirty="0" smtClean="0">
                <a:solidFill>
                  <a:schemeClr val="accent1">
                    <a:lumMod val="50000"/>
                  </a:schemeClr>
                </a:solidFill>
              </a:rPr>
              <a:t>u</a:t>
            </a:r>
            <a:r>
              <a:rPr lang="en-GB" dirty="0" smtClean="0">
                <a:solidFill>
                  <a:schemeClr val="accent1">
                    <a:lumMod val="50000"/>
                  </a:schemeClr>
                </a:solidFill>
              </a:rPr>
              <a:t>=0.4GeV and </a:t>
            </a:r>
            <a:r>
              <a:rPr lang="en-GB" i="1" dirty="0" smtClean="0">
                <a:solidFill>
                  <a:schemeClr val="accent1">
                    <a:lumMod val="50000"/>
                  </a:schemeClr>
                </a:solidFill>
              </a:rPr>
              <a:t>M</a:t>
            </a:r>
            <a:r>
              <a:rPr lang="en-GB" i="1" baseline="-25000" dirty="0" smtClean="0">
                <a:solidFill>
                  <a:schemeClr val="accent1">
                    <a:lumMod val="50000"/>
                  </a:schemeClr>
                </a:solidFill>
              </a:rPr>
              <a:t>s</a:t>
            </a:r>
            <a:r>
              <a:rPr lang="en-GB" i="1" dirty="0" smtClean="0">
                <a:solidFill>
                  <a:schemeClr val="accent1">
                    <a:lumMod val="50000"/>
                  </a:schemeClr>
                </a:solidFill>
              </a:rPr>
              <a:t>=1.2M</a:t>
            </a:r>
            <a:r>
              <a:rPr lang="en-GB" i="1" baseline="-25000" dirty="0" smtClean="0">
                <a:solidFill>
                  <a:schemeClr val="accent1">
                    <a:lumMod val="50000"/>
                  </a:schemeClr>
                </a:solidFill>
              </a:rPr>
              <a:t>u</a:t>
            </a:r>
            <a:r>
              <a:rPr lang="en-GB" dirty="0" smtClean="0">
                <a:solidFill>
                  <a:schemeClr val="accent1">
                    <a:lumMod val="50000"/>
                  </a:schemeClr>
                </a:solidFill>
              </a:rPr>
              <a:t> from most sophisticated DSE analyses</a:t>
            </a:r>
          </a:p>
          <a:p>
            <a:pPr lvl="1"/>
            <a:r>
              <a:rPr lang="en-GB" dirty="0" smtClean="0">
                <a:solidFill>
                  <a:schemeClr val="accent1">
                    <a:lumMod val="50000"/>
                  </a:schemeClr>
                </a:solidFill>
              </a:rPr>
              <a:t>β = 1 is kaon asymmetry parameter, fixed to reproduce best DSE result for first moment of kaon PDA</a:t>
            </a:r>
            <a:endParaRPr lang="en-GB" dirty="0">
              <a:solidFill>
                <a:schemeClr val="accent1">
                  <a:lumMod val="50000"/>
                </a:schemeClr>
              </a:solidFill>
            </a:endParaRPr>
          </a:p>
          <a:p>
            <a:pPr lvl="1"/>
            <a:r>
              <a:rPr lang="en-GB" i="1" dirty="0" smtClean="0">
                <a:solidFill>
                  <a:schemeClr val="accent1">
                    <a:lumMod val="50000"/>
                  </a:schemeClr>
                </a:solidFill>
              </a:rPr>
              <a:t>Λ</a:t>
            </a:r>
            <a:r>
              <a:rPr lang="en-GB" i="1" baseline="-25000" dirty="0" smtClean="0">
                <a:solidFill>
                  <a:schemeClr val="accent1">
                    <a:lumMod val="50000"/>
                  </a:schemeClr>
                </a:solidFill>
              </a:rPr>
              <a:t>π,K</a:t>
            </a:r>
            <a:r>
              <a:rPr lang="en-GB" i="1" dirty="0" smtClean="0">
                <a:solidFill>
                  <a:schemeClr val="accent1">
                    <a:lumMod val="50000"/>
                  </a:schemeClr>
                </a:solidFill>
              </a:rPr>
              <a:t> </a:t>
            </a:r>
            <a:r>
              <a:rPr lang="en-GB" i="1" dirty="0">
                <a:solidFill>
                  <a:schemeClr val="accent1">
                    <a:lumMod val="50000"/>
                  </a:schemeClr>
                </a:solidFill>
              </a:rPr>
              <a:t>= </a:t>
            </a:r>
            <a:r>
              <a:rPr lang="en-GB" dirty="0" smtClean="0">
                <a:solidFill>
                  <a:schemeClr val="accent1">
                    <a:lumMod val="50000"/>
                  </a:schemeClr>
                </a:solidFill>
              </a:rPr>
              <a:t>widths of meson Bethe-</a:t>
            </a:r>
            <a:r>
              <a:rPr lang="en-GB" dirty="0" err="1" smtClean="0">
                <a:solidFill>
                  <a:schemeClr val="accent1">
                    <a:lumMod val="50000"/>
                  </a:schemeClr>
                </a:solidFill>
              </a:rPr>
              <a:t>Salpeter</a:t>
            </a:r>
            <a:r>
              <a:rPr lang="en-GB" dirty="0" smtClean="0">
                <a:solidFill>
                  <a:schemeClr val="accent1">
                    <a:lumMod val="50000"/>
                  </a:schemeClr>
                </a:solidFill>
              </a:rPr>
              <a:t> amplitudes: chosen to ensure </a:t>
            </a:r>
            <a:r>
              <a:rPr lang="en-GB" i="1" dirty="0" smtClean="0">
                <a:solidFill>
                  <a:schemeClr val="accent1">
                    <a:lumMod val="50000"/>
                  </a:schemeClr>
                </a:solidFill>
              </a:rPr>
              <a:t>f</a:t>
            </a:r>
            <a:r>
              <a:rPr lang="en-GB" i="1" baseline="-25000" dirty="0">
                <a:solidFill>
                  <a:schemeClr val="accent1">
                    <a:lumMod val="50000"/>
                  </a:schemeClr>
                </a:solidFill>
              </a:rPr>
              <a:t>π,K</a:t>
            </a:r>
            <a:r>
              <a:rPr lang="en-GB" dirty="0" smtClean="0">
                <a:solidFill>
                  <a:schemeClr val="accent1">
                    <a:lumMod val="50000"/>
                  </a:schemeClr>
                </a:solidFill>
              </a:rPr>
              <a:t> reproduce empirical values</a:t>
            </a:r>
            <a:endParaRPr lang="en-GB" dirty="0">
              <a:solidFill>
                <a:schemeClr val="accent1">
                  <a:lumMod val="50000"/>
                </a:schemeClr>
              </a:solidFill>
            </a:endParaRPr>
          </a:p>
          <a:p>
            <a:pPr lvl="1"/>
            <a:endParaRPr lang="en-GB" i="1" baseline="-25000" dirty="0" smtClean="0"/>
          </a:p>
          <a:p>
            <a:pPr lvl="1"/>
            <a:endParaRPr lang="en-GB"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89</a:t>
            </a:fld>
            <a:endParaRPr lang="en-US"/>
          </a:p>
        </p:txBody>
      </p:sp>
      <p:sp>
        <p:nvSpPr>
          <p:cNvPr id="10" name="Rectangle 9"/>
          <p:cNvSpPr/>
          <p:nvPr/>
        </p:nvSpPr>
        <p:spPr bwMode="auto">
          <a:xfrm>
            <a:off x="3657600" y="4800599"/>
            <a:ext cx="5337175" cy="14890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ts val="600"/>
              </a:spcAft>
            </a:pPr>
            <a:r>
              <a:rPr kumimoji="0" lang="en-GB" sz="1800" b="0" i="1" u="none" strike="noStrike" cap="none" normalizeH="0" baseline="0" dirty="0" smtClean="0">
                <a:ln>
                  <a:noFill/>
                </a:ln>
                <a:solidFill>
                  <a:srgbClr val="008000"/>
                </a:solidFill>
                <a:effectLst/>
              </a:rPr>
              <a:t>Could use sophisticated DSE input, like Tandy </a:t>
            </a:r>
            <a:r>
              <a:rPr kumimoji="0" lang="en-GB" sz="1800" b="0" u="none" strike="noStrike" cap="none" normalizeH="0" baseline="0" dirty="0" smtClean="0">
                <a:ln>
                  <a:noFill/>
                </a:ln>
                <a:solidFill>
                  <a:srgbClr val="008000"/>
                </a:solidFill>
                <a:effectLst/>
              </a:rPr>
              <a:t>et al</a:t>
            </a:r>
            <a:r>
              <a:rPr kumimoji="0" lang="en-GB" sz="1800" b="0" i="1" u="none" strike="noStrike" cap="none" normalizeH="0" baseline="0" dirty="0" smtClean="0">
                <a:ln>
                  <a:noFill/>
                </a:ln>
                <a:solidFill>
                  <a:srgbClr val="008000"/>
                </a:solidFill>
                <a:effectLst/>
              </a:rPr>
              <a:t>.</a:t>
            </a:r>
            <a:r>
              <a:rPr lang="en-GB" i="1" dirty="0" smtClean="0">
                <a:solidFill>
                  <a:srgbClr val="008000"/>
                </a:solidFill>
              </a:rPr>
              <a:t> </a:t>
            </a:r>
            <a:r>
              <a:rPr lang="en-GB" i="1" dirty="0">
                <a:solidFill>
                  <a:srgbClr val="008000"/>
                </a:solidFill>
                <a:hlinkClick r:id="rId3"/>
              </a:rPr>
              <a:t>arXiv:1102.2448 [</a:t>
            </a:r>
            <a:r>
              <a:rPr lang="en-GB" i="1" dirty="0" err="1">
                <a:solidFill>
                  <a:srgbClr val="008000"/>
                </a:solidFill>
                <a:hlinkClick r:id="rId3"/>
              </a:rPr>
              <a:t>nucl-th</a:t>
            </a:r>
            <a:r>
              <a:rPr lang="en-GB" i="1" dirty="0">
                <a:solidFill>
                  <a:srgbClr val="008000"/>
                </a:solidFill>
                <a:hlinkClick r:id="rId3"/>
              </a:rPr>
              <a:t>]</a:t>
            </a:r>
            <a:r>
              <a:rPr lang="en-GB" i="1" dirty="0">
                <a:solidFill>
                  <a:srgbClr val="008000"/>
                </a:solidFill>
              </a:rPr>
              <a:t>; </a:t>
            </a:r>
            <a:r>
              <a:rPr kumimoji="0" lang="en-GB" sz="1800" b="0" i="1" u="none" strike="noStrike" cap="none" normalizeH="0" baseline="0" dirty="0" smtClean="0">
                <a:ln>
                  <a:noFill/>
                </a:ln>
                <a:solidFill>
                  <a:srgbClr val="008000"/>
                </a:solidFill>
                <a:effectLst/>
              </a:rPr>
              <a:t>but, as</a:t>
            </a:r>
            <a:r>
              <a:rPr kumimoji="0" lang="en-GB" sz="1800" b="0" i="1" u="none" strike="noStrike" cap="none" normalizeH="0" dirty="0" smtClean="0">
                <a:ln>
                  <a:noFill/>
                </a:ln>
                <a:solidFill>
                  <a:srgbClr val="008000"/>
                </a:solidFill>
                <a:effectLst/>
              </a:rPr>
              <a:t> demonstrated in </a:t>
            </a:r>
            <a:r>
              <a:rPr lang="en-AU" i="1" dirty="0">
                <a:solidFill>
                  <a:srgbClr val="008000"/>
                </a:solidFill>
                <a:hlinkClick r:id="rId4"/>
              </a:rPr>
              <a:t>arXiv:1602.01502 [</a:t>
            </a:r>
            <a:r>
              <a:rPr lang="en-AU" i="1" dirty="0" err="1">
                <a:solidFill>
                  <a:srgbClr val="008000"/>
                </a:solidFill>
                <a:hlinkClick r:id="rId4"/>
              </a:rPr>
              <a:t>nucl-th</a:t>
            </a:r>
            <a:r>
              <a:rPr lang="en-AU" i="1" dirty="0" smtClean="0">
                <a:solidFill>
                  <a:srgbClr val="008000"/>
                </a:solidFill>
                <a:hlinkClick r:id="rId4"/>
              </a:rPr>
              <a:t>]</a:t>
            </a:r>
            <a:r>
              <a:rPr kumimoji="0" lang="en-GB" sz="1800" b="0" i="1" u="none" strike="noStrike" cap="none" normalizeH="0" dirty="0" smtClean="0">
                <a:ln>
                  <a:noFill/>
                </a:ln>
                <a:solidFill>
                  <a:srgbClr val="008000"/>
                </a:solidFill>
                <a:effectLst/>
              </a:rPr>
              <a:t>, nothing material is gained</a:t>
            </a:r>
          </a:p>
          <a:p>
            <a:pPr fontAlgn="base">
              <a:spcBef>
                <a:spcPct val="0"/>
              </a:spcBef>
              <a:spcAft>
                <a:spcPct val="0"/>
              </a:spcAft>
            </a:pPr>
            <a:r>
              <a:rPr kumimoji="0" lang="en-GB" sz="1800" b="0" i="1" u="none" strike="noStrike" cap="none" normalizeH="0" dirty="0" smtClean="0">
                <a:ln>
                  <a:noFill/>
                </a:ln>
                <a:solidFill>
                  <a:srgbClr val="008000"/>
                </a:solidFill>
                <a:effectLst/>
              </a:rPr>
              <a:t>Predictions of algebraic framework are indistinguishable and provide additiona</a:t>
            </a:r>
            <a:r>
              <a:rPr lang="en-GB" i="1" dirty="0" smtClean="0">
                <a:solidFill>
                  <a:srgbClr val="008000"/>
                </a:solidFill>
              </a:rPr>
              <a:t>l, novel</a:t>
            </a:r>
            <a:r>
              <a:rPr kumimoji="0" lang="en-GB" sz="1800" b="0" i="1" u="none" strike="noStrike" cap="none" normalizeH="0" dirty="0" smtClean="0">
                <a:ln>
                  <a:noFill/>
                </a:ln>
                <a:solidFill>
                  <a:srgbClr val="008000"/>
                </a:solidFill>
                <a:effectLst/>
              </a:rPr>
              <a:t> insights</a:t>
            </a:r>
            <a:endParaRPr kumimoji="0" lang="en-GB" sz="1800" b="0" i="1" u="none" strike="noStrike" cap="none" normalizeH="0" baseline="0" dirty="0" smtClean="0">
              <a:ln>
                <a:noFill/>
              </a:ln>
              <a:solidFill>
                <a:srgbClr val="008000"/>
              </a:solidFill>
              <a:effectLst/>
            </a:endParaRPr>
          </a:p>
        </p:txBody>
      </p:sp>
    </p:spTree>
    <p:extLst>
      <p:ext uri="{BB962C8B-B14F-4D97-AF65-F5344CB8AC3E}">
        <p14:creationId xmlns:p14="http://schemas.microsoft.com/office/powerpoint/2010/main" val="154245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4000" b="0" i="1" dirty="0" smtClean="0">
                <a:ln w="0"/>
                <a:solidFill>
                  <a:schemeClr val="tx2">
                    <a:lumMod val="75000"/>
                  </a:schemeClr>
                </a:solidFill>
                <a:effectLst>
                  <a:outerShdw blurRad="60007" dist="310007" dir="7680000" sy="30000" kx="1300200" algn="ctr" rotWithShape="0">
                    <a:prstClr val="black">
                      <a:alpha val="32000"/>
                    </a:prstClr>
                  </a:outerShdw>
                </a:effectLst>
              </a:rPr>
              <a:t>Trace Anomaly</a:t>
            </a:r>
            <a:endParaRPr lang="en-GB" sz="4000" b="0" i="1" dirty="0">
              <a:ln w="0"/>
              <a:solidFill>
                <a:schemeClr val="tx2">
                  <a:lumMod val="75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304800" y="1008062"/>
            <a:ext cx="8537575" cy="5392738"/>
          </a:xfrm>
        </p:spPr>
        <p:txBody>
          <a:bodyPr/>
          <a:lstStyle/>
          <a:p>
            <a:r>
              <a:rPr lang="en-GB" dirty="0" smtClean="0"/>
              <a:t>Classical chromodynamics is meaningless </a:t>
            </a:r>
            <a:r>
              <a:rPr lang="en-GB" dirty="0"/>
              <a:t>… </a:t>
            </a:r>
            <a:r>
              <a:rPr lang="en-GB" dirty="0" smtClean="0"/>
              <a:t>must be quantised</a:t>
            </a:r>
          </a:p>
          <a:p>
            <a:r>
              <a:rPr lang="en-GB" dirty="0" smtClean="0"/>
              <a:t>Regularisation and renormalisation of (ultraviolet) divergences introduces a mass-scale </a:t>
            </a:r>
          </a:p>
          <a:p>
            <a:pPr marL="400050" lvl="1" indent="0">
              <a:buNone/>
            </a:pPr>
            <a:r>
              <a:rPr lang="en-GB" sz="2200" dirty="0" smtClean="0"/>
              <a:t>… </a:t>
            </a:r>
            <a:r>
              <a:rPr lang="en-GB" sz="2200" i="1" dirty="0" smtClean="0"/>
              <a:t>dimensional transmutation</a:t>
            </a:r>
            <a:r>
              <a:rPr lang="en-GB" sz="2200" dirty="0" smtClean="0"/>
              <a:t>: mass-dimensionless quantities become dependent on a mass-scale, </a:t>
            </a:r>
            <a:r>
              <a:rPr lang="en-GB" sz="2200" dirty="0"/>
              <a:t>ζ</a:t>
            </a:r>
            <a:endParaRPr lang="en-GB" sz="2200" dirty="0" smtClean="0"/>
          </a:p>
          <a:p>
            <a:r>
              <a:rPr lang="en-GB" i="1" dirty="0" smtClean="0"/>
              <a:t>α</a:t>
            </a:r>
            <a:r>
              <a:rPr lang="en-GB" dirty="0" smtClean="0"/>
              <a:t> → </a:t>
            </a:r>
            <a:r>
              <a:rPr lang="en-GB" i="1" dirty="0" smtClean="0"/>
              <a:t>α(ζ)</a:t>
            </a:r>
            <a:r>
              <a:rPr lang="en-GB" dirty="0"/>
              <a:t> in QCD’s </a:t>
            </a:r>
            <a:r>
              <a:rPr lang="en-GB" dirty="0" smtClean="0"/>
              <a:t>(massless) </a:t>
            </a:r>
            <a:r>
              <a:rPr lang="en-GB" dirty="0" err="1" smtClean="0"/>
              <a:t>Lagrangian</a:t>
            </a:r>
            <a:r>
              <a:rPr lang="en-GB" dirty="0" smtClean="0"/>
              <a:t> </a:t>
            </a:r>
            <a:r>
              <a:rPr lang="en-GB" dirty="0"/>
              <a:t>density, </a:t>
            </a:r>
            <a:r>
              <a:rPr lang="en-GB" dirty="0" smtClean="0">
                <a:latin typeface="AR BERKLEY" panose="02000000000000000000" pitchFamily="2" charset="0"/>
              </a:rPr>
              <a:t>L(m=0)</a:t>
            </a:r>
          </a:p>
          <a:p>
            <a:pPr marL="400050" lvl="1" indent="0">
              <a:buNone/>
            </a:pPr>
            <a:r>
              <a:rPr lang="en-GB" sz="2200" dirty="0"/>
              <a:t>U</a:t>
            </a:r>
            <a:r>
              <a:rPr lang="en-GB" sz="2200" dirty="0" smtClean="0"/>
              <a:t>nder </a:t>
            </a:r>
            <a:r>
              <a:rPr lang="en-GB" sz="2200" dirty="0"/>
              <a:t>a scale </a:t>
            </a:r>
            <a:r>
              <a:rPr lang="en-GB" sz="2200" dirty="0" smtClean="0"/>
              <a:t>transformation  </a:t>
            </a:r>
            <a:r>
              <a:rPr lang="en-GB" sz="2200" i="1" dirty="0" smtClean="0"/>
              <a:t>ζ </a:t>
            </a:r>
            <a:r>
              <a:rPr lang="en-GB" sz="2200" dirty="0" smtClean="0"/>
              <a:t>→ </a:t>
            </a:r>
            <a:r>
              <a:rPr lang="en-GB" sz="2200" i="1" dirty="0" smtClean="0"/>
              <a:t>e</a:t>
            </a:r>
            <a:r>
              <a:rPr lang="el-GR" sz="2200" i="1" baseline="30000" dirty="0" smtClean="0"/>
              <a:t>σ</a:t>
            </a:r>
            <a:r>
              <a:rPr lang="en-GB" sz="2200" i="1" baseline="30000" dirty="0" smtClean="0"/>
              <a:t> </a:t>
            </a:r>
            <a:r>
              <a:rPr lang="en-GB" sz="2200" i="1" dirty="0" smtClean="0"/>
              <a:t>ζ, </a:t>
            </a:r>
            <a:r>
              <a:rPr lang="en-GB" sz="2200" dirty="0" smtClean="0"/>
              <a:t>then</a:t>
            </a:r>
            <a:r>
              <a:rPr lang="en-GB" sz="2200" i="1" dirty="0" smtClean="0"/>
              <a:t> α</a:t>
            </a:r>
            <a:r>
              <a:rPr lang="en-GB" sz="2200" dirty="0" smtClean="0"/>
              <a:t> →</a:t>
            </a:r>
            <a:r>
              <a:rPr lang="en-GB" sz="2200" i="1" dirty="0" smtClean="0"/>
              <a:t> σ </a:t>
            </a:r>
            <a:r>
              <a:rPr lang="en-GB" sz="2200" dirty="0" smtClean="0"/>
              <a:t>αβ</a:t>
            </a:r>
            <a:r>
              <a:rPr lang="en-GB" sz="2200" i="1" dirty="0" smtClean="0"/>
              <a:t>(α)</a:t>
            </a:r>
          </a:p>
          <a:p>
            <a:pPr marL="400050" lvl="1" indent="0">
              <a:buNone/>
            </a:pPr>
            <a:r>
              <a:rPr lang="en-GB" sz="2400" dirty="0" smtClean="0">
                <a:latin typeface="AR BERKLEY" panose="02000000000000000000" pitchFamily="2" charset="0"/>
              </a:rPr>
              <a:t>	L</a:t>
            </a:r>
            <a:r>
              <a:rPr lang="en-GB" sz="2200" dirty="0" smtClean="0"/>
              <a:t>→ </a:t>
            </a:r>
            <a:r>
              <a:rPr lang="en-GB" sz="2200" i="1" dirty="0" smtClean="0"/>
              <a:t>σ </a:t>
            </a:r>
            <a:r>
              <a:rPr lang="el-GR" sz="2400" i="1" dirty="0" smtClean="0"/>
              <a:t>α</a:t>
            </a:r>
            <a:r>
              <a:rPr lang="en-GB" sz="2400" dirty="0" smtClean="0"/>
              <a:t>β</a:t>
            </a:r>
            <a:r>
              <a:rPr lang="en-GB" sz="2400" i="1" dirty="0" smtClean="0"/>
              <a:t>(α)</a:t>
            </a:r>
            <a:r>
              <a:rPr lang="en-GB" sz="2400" dirty="0" smtClean="0"/>
              <a:t> </a:t>
            </a:r>
            <a:r>
              <a:rPr lang="en-GB" sz="2400" i="1" dirty="0" err="1" smtClean="0"/>
              <a:t>d</a:t>
            </a:r>
            <a:r>
              <a:rPr lang="en-GB" sz="2400" dirty="0" err="1" smtClean="0">
                <a:latin typeface="AR BERKLEY" panose="02000000000000000000" pitchFamily="2" charset="0"/>
              </a:rPr>
              <a:t>L</a:t>
            </a:r>
            <a:r>
              <a:rPr lang="en-GB" sz="2400" i="1" dirty="0" smtClean="0"/>
              <a:t>/dα</a:t>
            </a:r>
            <a:r>
              <a:rPr lang="en-GB" sz="2400" dirty="0" smtClean="0"/>
              <a:t> </a:t>
            </a:r>
          </a:p>
          <a:p>
            <a:pPr marL="400050" lvl="1" indent="0">
              <a:spcBef>
                <a:spcPts val="600"/>
              </a:spcBef>
              <a:spcAft>
                <a:spcPts val="600"/>
              </a:spcAft>
              <a:buNone/>
            </a:pPr>
            <a:r>
              <a:rPr lang="en-GB" sz="2400" dirty="0" smtClean="0"/>
              <a:t>⇒ ∂</a:t>
            </a:r>
            <a:r>
              <a:rPr lang="en-GB" sz="2400" baseline="-25000" dirty="0" err="1" smtClean="0"/>
              <a:t>μ</a:t>
            </a:r>
            <a:r>
              <a:rPr lang="en-GB" sz="2400" dirty="0" err="1" smtClean="0">
                <a:latin typeface="AR BERKLEY" panose="02000000000000000000" pitchFamily="2" charset="0"/>
              </a:rPr>
              <a:t>D</a:t>
            </a:r>
            <a:r>
              <a:rPr lang="en-GB" sz="2400" baseline="-25000" dirty="0" err="1" smtClean="0"/>
              <a:t>μ</a:t>
            </a:r>
            <a:r>
              <a:rPr lang="en-GB" sz="2400" dirty="0"/>
              <a:t> = </a:t>
            </a:r>
            <a:r>
              <a:rPr lang="en-GB" sz="2400" i="1" dirty="0" err="1" smtClean="0"/>
              <a:t>δ</a:t>
            </a:r>
            <a:r>
              <a:rPr lang="en-GB" sz="2400" dirty="0" err="1" smtClean="0">
                <a:latin typeface="AR BERKLEY" panose="02000000000000000000" pitchFamily="2" charset="0"/>
              </a:rPr>
              <a:t>L</a:t>
            </a:r>
            <a:r>
              <a:rPr lang="en-GB" sz="2400" dirty="0" smtClean="0"/>
              <a:t>/</a:t>
            </a:r>
            <a:r>
              <a:rPr lang="en-GB" sz="2400" i="1" dirty="0" err="1" smtClean="0"/>
              <a:t>δσ</a:t>
            </a:r>
            <a:r>
              <a:rPr lang="en-GB" sz="2400" dirty="0" smtClean="0"/>
              <a:t> = </a:t>
            </a:r>
            <a:r>
              <a:rPr lang="en-GB" sz="2400" i="1" dirty="0" smtClean="0"/>
              <a:t>α</a:t>
            </a:r>
            <a:r>
              <a:rPr lang="en-GB" sz="2400" dirty="0" smtClean="0"/>
              <a:t>β</a:t>
            </a:r>
            <a:r>
              <a:rPr lang="en-GB" sz="2400" i="1" dirty="0" smtClean="0"/>
              <a:t>(α)</a:t>
            </a:r>
            <a:r>
              <a:rPr lang="en-GB" sz="2400" dirty="0" smtClean="0"/>
              <a:t> </a:t>
            </a:r>
            <a:r>
              <a:rPr lang="en-GB" sz="2400" i="1" dirty="0" err="1"/>
              <a:t>d</a:t>
            </a:r>
            <a:r>
              <a:rPr lang="en-GB" sz="2400" dirty="0" err="1">
                <a:latin typeface="AR BERKLEY" panose="02000000000000000000" pitchFamily="2" charset="0"/>
              </a:rPr>
              <a:t>L</a:t>
            </a:r>
            <a:r>
              <a:rPr lang="en-GB" sz="2400" dirty="0"/>
              <a:t>/</a:t>
            </a:r>
            <a:r>
              <a:rPr lang="en-GB" sz="2400" i="1" dirty="0"/>
              <a:t>dα</a:t>
            </a:r>
            <a:r>
              <a:rPr lang="en-GB" sz="2400" dirty="0"/>
              <a:t> </a:t>
            </a:r>
            <a:r>
              <a:rPr lang="en-GB" sz="2400" dirty="0" smtClean="0"/>
              <a:t>= β</a:t>
            </a:r>
            <a:r>
              <a:rPr lang="en-GB" sz="2400" i="1" dirty="0" smtClean="0"/>
              <a:t>(α)</a:t>
            </a:r>
            <a:r>
              <a:rPr lang="en-GB" sz="2400" dirty="0" smtClean="0"/>
              <a:t> </a:t>
            </a:r>
            <a:r>
              <a:rPr lang="en-GB" sz="2400" i="1" dirty="0" smtClean="0"/>
              <a:t>¼G</a:t>
            </a:r>
            <a:r>
              <a:rPr lang="en-GB" sz="2400" i="1" baseline="-25000" dirty="0" smtClean="0"/>
              <a:t>μν</a:t>
            </a:r>
            <a:r>
              <a:rPr lang="en-GB" sz="2400" i="1" dirty="0" smtClean="0"/>
              <a:t> </a:t>
            </a:r>
            <a:r>
              <a:rPr lang="en-GB" sz="2400" i="1" dirty="0" err="1" smtClean="0"/>
              <a:t>G</a:t>
            </a:r>
            <a:r>
              <a:rPr lang="en-GB" sz="2400" i="1" baseline="-25000" dirty="0" err="1" smtClean="0"/>
              <a:t>μν</a:t>
            </a:r>
            <a:r>
              <a:rPr lang="en-GB" sz="2400" i="1" dirty="0" smtClean="0"/>
              <a:t> = </a:t>
            </a:r>
            <a:r>
              <a:rPr lang="en-GB" sz="2400" i="1" dirty="0" err="1" smtClean="0"/>
              <a:t>T</a:t>
            </a:r>
            <a:r>
              <a:rPr lang="en-GB" sz="2400" i="1" baseline="-25000" dirty="0" err="1" smtClean="0"/>
              <a:t>ρρ</a:t>
            </a:r>
            <a:r>
              <a:rPr lang="en-GB" sz="2400" dirty="0" smtClean="0"/>
              <a:t> =: </a:t>
            </a:r>
            <a:r>
              <a:rPr lang="en-GB" sz="2400" i="1" dirty="0" smtClean="0"/>
              <a:t>Θ</a:t>
            </a:r>
            <a:r>
              <a:rPr lang="en-GB" sz="2400" i="1" baseline="-25000" dirty="0" smtClean="0"/>
              <a:t>0</a:t>
            </a:r>
            <a:endParaRPr lang="en-GB" sz="2200" i="1" baseline="-25000" dirty="0"/>
          </a:p>
          <a:p>
            <a:pPr>
              <a:spcBef>
                <a:spcPts val="1200"/>
              </a:spcBef>
            </a:pPr>
            <a:r>
              <a:rPr lang="en-GB" dirty="0" smtClean="0"/>
              <a:t>Straightforward, </a:t>
            </a:r>
            <a:r>
              <a:rPr lang="en-GB" dirty="0" err="1" smtClean="0"/>
              <a:t>nonperturbative</a:t>
            </a:r>
            <a:r>
              <a:rPr lang="en-GB" dirty="0" smtClean="0"/>
              <a:t> derivation, without need for diagrammatic analysis … </a:t>
            </a:r>
          </a:p>
          <a:p>
            <a:pPr marL="800100" lvl="2" indent="0">
              <a:spcBef>
                <a:spcPts val="0"/>
              </a:spcBef>
              <a:buNone/>
            </a:pPr>
            <a:r>
              <a:rPr lang="en-GB" sz="2400" i="1" dirty="0" smtClean="0">
                <a:solidFill>
                  <a:srgbClr val="FF0000"/>
                </a:solidFill>
              </a:rPr>
              <a:t>quantisation of </a:t>
            </a:r>
            <a:r>
              <a:rPr lang="en-GB" sz="2400" i="1" dirty="0" err="1" smtClean="0">
                <a:solidFill>
                  <a:srgbClr val="FF0000"/>
                </a:solidFill>
              </a:rPr>
              <a:t>renormalisable</a:t>
            </a:r>
            <a:r>
              <a:rPr lang="en-GB" sz="2400" i="1" dirty="0" smtClean="0">
                <a:solidFill>
                  <a:srgbClr val="FF0000"/>
                </a:solidFill>
              </a:rPr>
              <a:t> four-dimensional theory forces nonzero value for trace of energy-momentum tensor</a:t>
            </a:r>
            <a:endParaRPr lang="en-GB" sz="2000" i="1" dirty="0" smtClean="0"/>
          </a:p>
        </p:txBody>
      </p:sp>
      <p:sp>
        <p:nvSpPr>
          <p:cNvPr id="4" name="Date Placeholder 3"/>
          <p:cNvSpPr>
            <a:spLocks noGrp="1"/>
          </p:cNvSpPr>
          <p:nvPr>
            <p:ph type="dt" sz="half" idx="10"/>
          </p:nvPr>
        </p:nvSpPr>
        <p:spPr>
          <a:xfrm>
            <a:off x="4800600" y="6477000"/>
            <a:ext cx="4648200" cy="381000"/>
          </a:xfrm>
        </p:spPr>
        <p:txBody>
          <a:bodyPr/>
          <a:lstStyle/>
          <a:p>
            <a:r>
              <a:rPr lang="en-US" dirty="0"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9</a:t>
            </a:fld>
            <a:endParaRPr lang="en-US"/>
          </a:p>
        </p:txBody>
      </p:sp>
      <p:sp>
        <p:nvSpPr>
          <p:cNvPr id="8" name="Oval 7"/>
          <p:cNvSpPr/>
          <p:nvPr/>
        </p:nvSpPr>
        <p:spPr bwMode="auto">
          <a:xfrm>
            <a:off x="2667000" y="92076"/>
            <a:ext cx="914400" cy="59372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p:txBody>
      </p:sp>
      <p:sp>
        <p:nvSpPr>
          <p:cNvPr id="7" name="Rectangle 6"/>
          <p:cNvSpPr/>
          <p:nvPr/>
        </p:nvSpPr>
        <p:spPr bwMode="auto">
          <a:xfrm>
            <a:off x="4918075" y="4038600"/>
            <a:ext cx="3082925" cy="609600"/>
          </a:xfrm>
          <a:prstGeom prst="rect">
            <a:avLst/>
          </a:prstGeom>
          <a:noFill/>
          <a:ln w="28575" cap="flat" cmpd="sng" algn="ctr">
            <a:solidFill>
              <a:srgbClr val="BF07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p:txBody>
      </p:sp>
      <p:sp>
        <p:nvSpPr>
          <p:cNvPr id="11" name="Rectangle 10"/>
          <p:cNvSpPr/>
          <p:nvPr/>
        </p:nvSpPr>
        <p:spPr bwMode="auto">
          <a:xfrm>
            <a:off x="8001000" y="3657600"/>
            <a:ext cx="1143000" cy="609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dirty="0" smtClean="0">
                <a:ln>
                  <a:noFill/>
                </a:ln>
                <a:solidFill>
                  <a:srgbClr val="C00000"/>
                </a:solidFill>
                <a:effectLst/>
                <a:latin typeface="Calibri" pitchFamily="34" charset="0"/>
              </a:rPr>
              <a:t>Trace anomaly</a:t>
            </a:r>
          </a:p>
        </p:txBody>
      </p:sp>
      <p:cxnSp>
        <p:nvCxnSpPr>
          <p:cNvPr id="10" name="Straight Arrow Connector 9"/>
          <p:cNvCxnSpPr/>
          <p:nvPr/>
        </p:nvCxnSpPr>
        <p:spPr bwMode="auto">
          <a:xfrm flipH="1">
            <a:off x="6858000" y="3124200"/>
            <a:ext cx="914400" cy="304800"/>
          </a:xfrm>
          <a:prstGeom prst="straightConnector1">
            <a:avLst/>
          </a:prstGeom>
          <a:noFill/>
          <a:ln w="9525" cap="flat" cmpd="sng" algn="ctr">
            <a:solidFill>
              <a:srgbClr val="0000FF"/>
            </a:solidFill>
            <a:prstDash val="solid"/>
            <a:round/>
            <a:headEnd type="none" w="med" len="med"/>
            <a:tailEnd type="triangle"/>
          </a:ln>
          <a:effectLst/>
        </p:spPr>
      </p:cxnSp>
      <p:sp>
        <p:nvSpPr>
          <p:cNvPr id="12" name="TextBox 11"/>
          <p:cNvSpPr txBox="1"/>
          <p:nvPr/>
        </p:nvSpPr>
        <p:spPr>
          <a:xfrm>
            <a:off x="7247311" y="2836902"/>
            <a:ext cx="1620957" cy="369332"/>
          </a:xfrm>
          <a:prstGeom prst="rect">
            <a:avLst/>
          </a:prstGeom>
          <a:noFill/>
        </p:spPr>
        <p:txBody>
          <a:bodyPr wrap="none" rtlCol="0">
            <a:spAutoFit/>
          </a:bodyPr>
          <a:lstStyle/>
          <a:p>
            <a:r>
              <a:rPr lang="en-GB" i="1" dirty="0" smtClean="0">
                <a:solidFill>
                  <a:srgbClr val="0000FF"/>
                </a:solidFill>
              </a:rPr>
              <a:t>QCD </a:t>
            </a:r>
            <a:r>
              <a:rPr lang="en-GB" dirty="0">
                <a:solidFill>
                  <a:srgbClr val="0000FF"/>
                </a:solidFill>
              </a:rPr>
              <a:t>β</a:t>
            </a:r>
            <a:r>
              <a:rPr lang="en-GB" i="1" dirty="0">
                <a:solidFill>
                  <a:srgbClr val="0000FF"/>
                </a:solidFill>
              </a:rPr>
              <a:t> </a:t>
            </a:r>
            <a:r>
              <a:rPr lang="en-GB" i="1" dirty="0" smtClean="0">
                <a:solidFill>
                  <a:srgbClr val="0000FF"/>
                </a:solidFill>
              </a:rPr>
              <a:t>function</a:t>
            </a:r>
            <a:endParaRPr lang="en-GB" i="1" dirty="0">
              <a:solidFill>
                <a:srgbClr val="0000FF"/>
              </a:solidFill>
            </a:endParaRPr>
          </a:p>
        </p:txBody>
      </p:sp>
    </p:spTree>
    <p:extLst>
      <p:ext uri="{BB962C8B-B14F-4D97-AF65-F5344CB8AC3E}">
        <p14:creationId xmlns:p14="http://schemas.microsoft.com/office/powerpoint/2010/main" val="402846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6" presetClass="entr" presetSubtype="1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down)">
                                      <p:cBhvr>
                                        <p:cTn id="45" dur="500"/>
                                        <p:tgtEl>
                                          <p:spTgt spid="3">
                                            <p:txEl>
                                              <p:pRg st="7" end="7"/>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wipe(down)">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lstStyle/>
          <a:p>
            <a:pPr>
              <a:buNone/>
            </a:pPr>
            <a:r>
              <a:rPr lang="en-US" sz="2800" i="1" dirty="0" smtClean="0"/>
              <a:t> 	</a:t>
            </a:r>
            <a:r>
              <a:rPr lang="en-US" sz="2800" i="1" dirty="0" err="1" smtClean="0"/>
              <a:t>q</a:t>
            </a:r>
            <a:r>
              <a:rPr lang="en-US" sz="2800" i="1" baseline="30000" dirty="0" err="1" smtClean="0"/>
              <a:t>π</a:t>
            </a:r>
            <a:r>
              <a:rPr lang="en-US" sz="2800" i="1" dirty="0" smtClean="0"/>
              <a:t>(x) ∼ (1-x)</a:t>
            </a:r>
            <a:r>
              <a:rPr lang="en-US" sz="4000" b="1" i="1" baseline="30000" dirty="0" smtClean="0">
                <a:solidFill>
                  <a:srgbClr val="FF0000"/>
                </a:solidFill>
              </a:rPr>
              <a:t>1</a:t>
            </a:r>
            <a:endParaRPr lang="en-US" dirty="0" smtClean="0"/>
          </a:p>
          <a:p>
            <a:pPr>
              <a:spcAft>
                <a:spcPts val="600"/>
              </a:spcAft>
              <a:buNone/>
            </a:pPr>
            <a:r>
              <a:rPr lang="en-US" dirty="0" smtClean="0"/>
              <a:t>Numerous “explanations”</a:t>
            </a:r>
          </a:p>
          <a:p>
            <a:r>
              <a:rPr lang="en-US" dirty="0" err="1" smtClean="0"/>
              <a:t>Nambu</a:t>
            </a:r>
            <a:r>
              <a:rPr lang="en-US" dirty="0" smtClean="0"/>
              <a:t> – </a:t>
            </a:r>
            <a:r>
              <a:rPr lang="en-US" dirty="0" err="1" smtClean="0"/>
              <a:t>Jona-Lasinio</a:t>
            </a:r>
            <a:r>
              <a:rPr lang="en-US" dirty="0" smtClean="0"/>
              <a:t> model, </a:t>
            </a:r>
            <a:r>
              <a:rPr lang="en-US" dirty="0" err="1" smtClean="0"/>
              <a:t>translationally</a:t>
            </a:r>
            <a:r>
              <a:rPr lang="en-US" dirty="0" smtClean="0"/>
              <a:t> invariant </a:t>
            </a:r>
            <a:r>
              <a:rPr lang="en-US" dirty="0" err="1" smtClean="0"/>
              <a:t>regularisaion</a:t>
            </a:r>
            <a:endParaRPr lang="en-US" dirty="0" smtClean="0"/>
          </a:p>
          <a:p>
            <a:pPr>
              <a:buNone/>
            </a:pPr>
            <a:r>
              <a:rPr lang="en-US" dirty="0" smtClean="0"/>
              <a:t>		 </a:t>
            </a:r>
            <a:r>
              <a:rPr lang="en-US" sz="2400" i="1" dirty="0" err="1" smtClean="0"/>
              <a:t>q</a:t>
            </a:r>
            <a:r>
              <a:rPr lang="en-US" sz="2400" i="1" baseline="30000" dirty="0" err="1" smtClean="0"/>
              <a:t>π</a:t>
            </a:r>
            <a:r>
              <a:rPr lang="en-US" sz="2400" i="1" dirty="0" smtClean="0"/>
              <a:t>(x) ∼ (1-x)</a:t>
            </a:r>
            <a:r>
              <a:rPr lang="en-US" sz="2800" b="1" i="1" baseline="30000" dirty="0" smtClean="0">
                <a:solidFill>
                  <a:srgbClr val="FF0000"/>
                </a:solidFill>
              </a:rPr>
              <a:t>0</a:t>
            </a:r>
            <a:r>
              <a:rPr lang="en-US" dirty="0" smtClean="0"/>
              <a:t>, </a:t>
            </a:r>
          </a:p>
          <a:p>
            <a:pPr>
              <a:buNone/>
            </a:pPr>
            <a:r>
              <a:rPr lang="en-US" dirty="0" smtClean="0"/>
              <a:t>	which becomes </a:t>
            </a:r>
            <a:r>
              <a:rPr lang="en-GB" dirty="0">
                <a:solidFill>
                  <a:srgbClr val="C00000"/>
                </a:solidFill>
              </a:rPr>
              <a:t>≈</a:t>
            </a:r>
            <a:r>
              <a:rPr lang="en-US" i="1" dirty="0" smtClean="0">
                <a:solidFill>
                  <a:srgbClr val="C00000"/>
                </a:solidFill>
              </a:rPr>
              <a:t>1</a:t>
            </a:r>
            <a:r>
              <a:rPr lang="en-US" dirty="0" smtClean="0"/>
              <a:t> after evolving from a low resolution scale </a:t>
            </a:r>
          </a:p>
          <a:p>
            <a:r>
              <a:rPr lang="en-US" dirty="0" smtClean="0"/>
              <a:t>NJL models with a hard cutoff &amp; also some duality arguments:</a:t>
            </a:r>
          </a:p>
          <a:p>
            <a:pPr>
              <a:buNone/>
            </a:pPr>
            <a:r>
              <a:rPr lang="en-US" dirty="0" smtClean="0"/>
              <a:t>		</a:t>
            </a:r>
            <a:r>
              <a:rPr lang="en-US" sz="2400" i="1" dirty="0" err="1" smtClean="0"/>
              <a:t>q</a:t>
            </a:r>
            <a:r>
              <a:rPr lang="en-US" sz="2400" i="1" baseline="30000" dirty="0" err="1" smtClean="0"/>
              <a:t>π</a:t>
            </a:r>
            <a:r>
              <a:rPr lang="en-US" sz="2400" i="1" dirty="0" smtClean="0"/>
              <a:t>(x) ∼ (1-x)</a:t>
            </a:r>
            <a:r>
              <a:rPr lang="en-US" sz="2400" b="1" i="1" baseline="30000" dirty="0" smtClean="0">
                <a:solidFill>
                  <a:srgbClr val="FF0000"/>
                </a:solidFill>
              </a:rPr>
              <a:t>1</a:t>
            </a:r>
            <a:endParaRPr lang="en-US" dirty="0" smtClean="0"/>
          </a:p>
          <a:p>
            <a:r>
              <a:rPr lang="en-US" dirty="0" smtClean="0"/>
              <a:t>Relativistic constituent quark models: </a:t>
            </a:r>
          </a:p>
          <a:p>
            <a:pPr>
              <a:buNone/>
            </a:pPr>
            <a:r>
              <a:rPr lang="en-US" dirty="0" smtClean="0"/>
              <a:t>		</a:t>
            </a:r>
            <a:r>
              <a:rPr lang="en-US" sz="2400" i="1" dirty="0" err="1" smtClean="0"/>
              <a:t>q</a:t>
            </a:r>
            <a:r>
              <a:rPr lang="en-US" sz="2400" i="1" baseline="30000" dirty="0" err="1" smtClean="0"/>
              <a:t>π</a:t>
            </a:r>
            <a:r>
              <a:rPr lang="en-US" sz="2400" i="1" dirty="0" smtClean="0"/>
              <a:t>(x) ∼ (1-x)</a:t>
            </a:r>
            <a:r>
              <a:rPr lang="en-US" sz="2400" b="1" i="1" baseline="30000" dirty="0" smtClean="0">
                <a:solidFill>
                  <a:srgbClr val="FF0000"/>
                </a:solidFill>
              </a:rPr>
              <a:t>0…2</a:t>
            </a:r>
            <a:endParaRPr lang="en-US" dirty="0" smtClean="0"/>
          </a:p>
          <a:p>
            <a:pPr>
              <a:buNone/>
            </a:pPr>
            <a:r>
              <a:rPr lang="en-US" dirty="0" smtClean="0"/>
              <a:t>	depending on the form 	</a:t>
            </a:r>
          </a:p>
          <a:p>
            <a:pPr>
              <a:buNone/>
            </a:pPr>
            <a:r>
              <a:rPr lang="en-US" dirty="0" smtClean="0"/>
              <a:t>	of model wave function</a:t>
            </a:r>
          </a:p>
          <a:p>
            <a:r>
              <a:rPr lang="en-US" dirty="0" err="1" smtClean="0"/>
              <a:t>Instanton</a:t>
            </a:r>
            <a:r>
              <a:rPr lang="en-US" dirty="0" smtClean="0"/>
              <a:t>-based models</a:t>
            </a:r>
          </a:p>
          <a:p>
            <a:pPr>
              <a:buNone/>
            </a:pPr>
            <a:r>
              <a:rPr lang="en-US" dirty="0" smtClean="0"/>
              <a:t>		</a:t>
            </a:r>
            <a:r>
              <a:rPr lang="en-US" sz="2400" i="1" dirty="0" err="1" smtClean="0"/>
              <a:t>q</a:t>
            </a:r>
            <a:r>
              <a:rPr lang="en-US" sz="2400" i="1" baseline="30000" dirty="0" err="1" smtClean="0"/>
              <a:t>π</a:t>
            </a:r>
            <a:r>
              <a:rPr lang="en-US" sz="2400" i="1" dirty="0" smtClean="0"/>
              <a:t>(x) ∼ (1-x)</a:t>
            </a:r>
            <a:r>
              <a:rPr lang="en-US" sz="2400" b="1" i="1" baseline="30000" dirty="0" smtClean="0">
                <a:solidFill>
                  <a:srgbClr val="FF0000"/>
                </a:solidFill>
              </a:rPr>
              <a:t>1…2</a:t>
            </a:r>
            <a:endParaRPr lang="en-US" dirty="0"/>
          </a:p>
        </p:txBody>
      </p:sp>
      <p:sp>
        <p:nvSpPr>
          <p:cNvPr id="2" name="Title 1"/>
          <p:cNvSpPr>
            <a:spLocks noGrp="1"/>
          </p:cNvSpPr>
          <p:nvPr>
            <p:ph type="title"/>
          </p:nvPr>
        </p:nvSpPr>
        <p:spPr/>
        <p:txBody>
          <a:bodyPr/>
          <a:lstStyle/>
          <a:p>
            <a:pPr algn="r"/>
            <a:r>
              <a:rPr lang="en-US" sz="3200" i="1" dirty="0" smtClean="0">
                <a:ln w="10541" cmpd="sng">
                  <a:solidFill>
                    <a:schemeClr val="accent1">
                      <a:shade val="88000"/>
                      <a:satMod val="110000"/>
                    </a:schemeClr>
                  </a:solidFill>
                  <a:prstDash val="solid"/>
                </a:ln>
                <a:solidFill>
                  <a:srgbClr val="C00000"/>
                </a:solidFill>
              </a:rPr>
              <a:t>E615 Controversy</a:t>
            </a:r>
            <a:endParaRPr lang="en-US" sz="3200" i="1" dirty="0">
              <a:ln w="10541" cmpd="sng">
                <a:solidFill>
                  <a:schemeClr val="accent1">
                    <a:shade val="88000"/>
                    <a:satMod val="110000"/>
                  </a:schemeClr>
                </a:solidFill>
                <a:prstDash val="solid"/>
              </a:ln>
              <a:solidFill>
                <a:srgbClr val="C00000"/>
              </a:solidFill>
            </a:endParaRPr>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90</a:t>
            </a:fld>
            <a:endParaRPr lang="en-US"/>
          </a:p>
        </p:txBody>
      </p:sp>
      <p:sp>
        <p:nvSpPr>
          <p:cNvPr id="7" name="Rectangle 6"/>
          <p:cNvSpPr/>
          <p:nvPr/>
        </p:nvSpPr>
        <p:spPr bwMode="auto">
          <a:xfrm>
            <a:off x="5486400" y="4419600"/>
            <a:ext cx="3429000" cy="19050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rgbClr val="0000FF"/>
                </a:solidFill>
                <a:effectLst/>
                <a:latin typeface="Calibri" pitchFamily="34" charset="0"/>
              </a:rPr>
              <a:t>Any power</a:t>
            </a:r>
            <a:r>
              <a:rPr kumimoji="0" lang="en-US" sz="2000" b="0" i="0" u="none" strike="noStrike" cap="none" normalizeH="0" dirty="0" smtClean="0">
                <a:ln>
                  <a:noFill/>
                </a:ln>
                <a:solidFill>
                  <a:srgbClr val="0000FF"/>
                </a:solidFill>
                <a:effectLst/>
                <a:latin typeface="Calibri" pitchFamily="34" charset="0"/>
              </a:rPr>
              <a:t> you might like in models possessing no connection with QCD. </a:t>
            </a:r>
          </a:p>
          <a:p>
            <a:pPr marL="0" marR="0" indent="0" algn="l" defTabSz="914400" rtl="0" eaLnBrk="1" fontAlgn="base" latinLnBrk="0" hangingPunct="1">
              <a:lnSpc>
                <a:spcPct val="100000"/>
              </a:lnSpc>
              <a:spcBef>
                <a:spcPct val="0"/>
              </a:spcBef>
              <a:spcAft>
                <a:spcPts val="600"/>
              </a:spcAft>
              <a:buClrTx/>
              <a:buSzTx/>
              <a:buFontTx/>
              <a:buNone/>
              <a:tabLst/>
            </a:pPr>
            <a:r>
              <a:rPr lang="en-US" sz="2000" baseline="0" dirty="0" smtClean="0">
                <a:solidFill>
                  <a:srgbClr val="0000FF"/>
                </a:solidFill>
                <a:latin typeface="Calibri" pitchFamily="34" charset="0"/>
              </a:rPr>
              <a:t>What can be learnt from this? </a:t>
            </a:r>
          </a:p>
          <a:p>
            <a:pPr marL="0" marR="0" indent="0" algn="l" defTabSz="914400" rtl="0" eaLnBrk="1" fontAlgn="base" latinLnBrk="0" hangingPunct="1">
              <a:lnSpc>
                <a:spcPct val="100000"/>
              </a:lnSpc>
              <a:spcBef>
                <a:spcPct val="0"/>
              </a:spcBef>
              <a:spcAft>
                <a:spcPts val="600"/>
              </a:spcAft>
              <a:buClrTx/>
              <a:buSzTx/>
              <a:buFontTx/>
              <a:buNone/>
              <a:tabLst/>
            </a:pPr>
            <a:r>
              <a:rPr kumimoji="0" lang="en-US" sz="2000" b="0" i="1" u="none" strike="noStrike" cap="none" normalizeH="0" dirty="0" smtClean="0">
                <a:ln>
                  <a:noFill/>
                </a:ln>
                <a:solidFill>
                  <a:srgbClr val="C00000"/>
                </a:solidFill>
                <a:effectLst/>
                <a:latin typeface="Calibri" pitchFamily="34" charset="0"/>
              </a:rPr>
              <a:t>Is QCD threatened?</a:t>
            </a:r>
            <a:endParaRPr kumimoji="0" lang="en-US" sz="2000" b="0" i="1" u="none" strike="noStrike" cap="none" normalizeH="0" baseline="0" dirty="0" smtClean="0">
              <a:ln>
                <a:noFill/>
              </a:ln>
              <a:solidFill>
                <a:srgbClr val="C00000"/>
              </a:solidFill>
              <a:effectLst/>
              <a:latin typeface="Calibri" pitchFamily="34" charset="0"/>
            </a:endParaRPr>
          </a:p>
        </p:txBody>
      </p:sp>
    </p:spTree>
    <p:extLst>
      <p:ext uri="{BB962C8B-B14F-4D97-AF65-F5344CB8AC3E}">
        <p14:creationId xmlns:p14="http://schemas.microsoft.com/office/powerpoint/2010/main" val="1242508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err="1" smtClean="0"/>
              <a:t>Pion’s</a:t>
            </a:r>
            <a:r>
              <a:rPr lang="en-US" sz="3200" dirty="0" smtClean="0"/>
              <a:t> Valence-Quark </a:t>
            </a:r>
            <a:br>
              <a:rPr lang="en-US" sz="3200" dirty="0" smtClean="0"/>
            </a:br>
            <a:r>
              <a:rPr lang="en-US" sz="3200" dirty="0" smtClean="0"/>
              <a:t>Distribution Function</a:t>
            </a:r>
            <a:endParaRPr lang="en-US" sz="3200" dirty="0"/>
          </a:p>
        </p:txBody>
      </p:sp>
      <p:sp>
        <p:nvSpPr>
          <p:cNvPr id="3" name="Content Placeholder 2"/>
          <p:cNvSpPr>
            <a:spLocks noGrp="1"/>
          </p:cNvSpPr>
          <p:nvPr>
            <p:ph idx="1"/>
          </p:nvPr>
        </p:nvSpPr>
        <p:spPr>
          <a:xfrm>
            <a:off x="457200" y="1371600"/>
            <a:ext cx="8229600" cy="4525963"/>
          </a:xfrm>
        </p:spPr>
        <p:txBody>
          <a:bodyPr/>
          <a:lstStyle/>
          <a:p>
            <a:r>
              <a:rPr lang="en-US" sz="2400" dirty="0" smtClean="0"/>
              <a:t>One of the earliest predictions of the QCD </a:t>
            </a:r>
            <a:r>
              <a:rPr lang="en-US" sz="2400" dirty="0" err="1" smtClean="0"/>
              <a:t>parton</a:t>
            </a:r>
            <a:r>
              <a:rPr lang="en-US" sz="2400" dirty="0" smtClean="0"/>
              <a:t> model (1974,1975):</a:t>
            </a:r>
          </a:p>
          <a:p>
            <a:pPr>
              <a:buNone/>
            </a:pPr>
            <a:r>
              <a:rPr lang="en-US" sz="2400" dirty="0" smtClean="0"/>
              <a:t>		</a:t>
            </a:r>
            <a:r>
              <a:rPr lang="en-US" sz="2400" i="1" dirty="0" err="1" smtClean="0"/>
              <a:t>q</a:t>
            </a:r>
            <a:r>
              <a:rPr lang="en-US" sz="2400" i="1" baseline="30000" dirty="0" err="1" smtClean="0"/>
              <a:t>π</a:t>
            </a:r>
            <a:r>
              <a:rPr lang="en-US" sz="2400" i="1" dirty="0" smtClean="0"/>
              <a:t>(x) ∼ (1-x)</a:t>
            </a:r>
            <a:r>
              <a:rPr lang="en-US" sz="3600" b="1" i="1" baseline="30000" dirty="0" smtClean="0">
                <a:solidFill>
                  <a:srgbClr val="00B050"/>
                </a:solidFill>
              </a:rPr>
              <a:t>2</a:t>
            </a:r>
            <a:endParaRPr lang="en-US" sz="2400" b="1" i="1" baseline="30000" dirty="0" smtClean="0">
              <a:solidFill>
                <a:srgbClr val="00B050"/>
              </a:solidFill>
            </a:endParaRPr>
          </a:p>
          <a:p>
            <a:r>
              <a:rPr lang="en-US" sz="2400" dirty="0" smtClean="0"/>
              <a:t>Owing to the validity of </a:t>
            </a:r>
            <a:r>
              <a:rPr lang="en-US" sz="2400" dirty="0" err="1" smtClean="0"/>
              <a:t>factorisation</a:t>
            </a:r>
            <a:r>
              <a:rPr lang="en-US" sz="2400" dirty="0" smtClean="0"/>
              <a:t> in QCD, </a:t>
            </a:r>
          </a:p>
          <a:p>
            <a:pPr>
              <a:spcBef>
                <a:spcPts val="0"/>
              </a:spcBef>
              <a:buNone/>
            </a:pPr>
            <a:r>
              <a:rPr lang="en-US" sz="2400" i="1" dirty="0" smtClean="0"/>
              <a:t>	</a:t>
            </a:r>
            <a:r>
              <a:rPr lang="en-US" sz="2400" i="1" dirty="0" err="1" smtClean="0">
                <a:solidFill>
                  <a:srgbClr val="008000"/>
                </a:solidFill>
              </a:rPr>
              <a:t>q</a:t>
            </a:r>
            <a:r>
              <a:rPr lang="en-US" sz="2400" i="1" baseline="30000" dirty="0" err="1" smtClean="0">
                <a:solidFill>
                  <a:srgbClr val="008000"/>
                </a:solidFill>
              </a:rPr>
              <a:t>π</a:t>
            </a:r>
            <a:r>
              <a:rPr lang="en-US" sz="2400" i="1" dirty="0" smtClean="0">
                <a:solidFill>
                  <a:srgbClr val="008000"/>
                </a:solidFill>
              </a:rPr>
              <a:t>(x) </a:t>
            </a:r>
            <a:r>
              <a:rPr lang="en-US" sz="2400" dirty="0" smtClean="0">
                <a:solidFill>
                  <a:srgbClr val="008000"/>
                </a:solidFill>
              </a:rPr>
              <a:t>is directly measurable </a:t>
            </a:r>
            <a:r>
              <a:rPr lang="en-US" sz="2400" dirty="0" smtClean="0"/>
              <a:t>in  </a:t>
            </a:r>
            <a:r>
              <a:rPr lang="en-US" sz="2400" i="1" dirty="0" err="1" smtClean="0"/>
              <a:t>πN</a:t>
            </a:r>
            <a:r>
              <a:rPr lang="en-US" sz="2400" dirty="0" smtClean="0"/>
              <a:t> </a:t>
            </a:r>
            <a:r>
              <a:rPr lang="en-US" sz="2400" dirty="0" err="1" smtClean="0"/>
              <a:t>Drell</a:t>
            </a:r>
            <a:r>
              <a:rPr lang="en-US" sz="2400" dirty="0" smtClean="0"/>
              <a:t>-Yan experiments </a:t>
            </a:r>
          </a:p>
          <a:p>
            <a:r>
              <a:rPr lang="en-US" sz="2400" dirty="0" smtClean="0"/>
              <a:t>E615 @ FNAL (Conway:1989fs): leading-order analysis of </a:t>
            </a:r>
            <a:r>
              <a:rPr lang="en-US" sz="2400" i="1" dirty="0" err="1" smtClean="0"/>
              <a:t>πN</a:t>
            </a:r>
            <a:r>
              <a:rPr lang="en-US" sz="2400" dirty="0" smtClean="0"/>
              <a:t> </a:t>
            </a:r>
            <a:r>
              <a:rPr lang="en-US" sz="2400" dirty="0" err="1" smtClean="0"/>
              <a:t>Drell</a:t>
            </a:r>
            <a:r>
              <a:rPr lang="en-US" sz="2400" dirty="0" smtClean="0"/>
              <a:t>-Yan </a:t>
            </a:r>
          </a:p>
          <a:p>
            <a:pPr>
              <a:buNone/>
            </a:pPr>
            <a:r>
              <a:rPr lang="en-US" sz="2400" dirty="0" smtClean="0"/>
              <a:t>		</a:t>
            </a:r>
            <a:r>
              <a:rPr lang="en-US" sz="2400" i="1" dirty="0" smtClean="0"/>
              <a:t> </a:t>
            </a:r>
            <a:r>
              <a:rPr lang="en-US" sz="2400" i="1" dirty="0" err="1" smtClean="0"/>
              <a:t>q</a:t>
            </a:r>
            <a:r>
              <a:rPr lang="en-US" sz="2400" i="1" baseline="30000" dirty="0" err="1" smtClean="0"/>
              <a:t>π</a:t>
            </a:r>
            <a:r>
              <a:rPr lang="en-US" sz="2400" i="1" dirty="0" smtClean="0"/>
              <a:t>(x) ∼ (1-x)</a:t>
            </a:r>
            <a:r>
              <a:rPr lang="en-US" sz="3600" b="1" i="1" baseline="30000" dirty="0" smtClean="0">
                <a:solidFill>
                  <a:srgbClr val="FF0000"/>
                </a:solidFill>
              </a:rPr>
              <a:t>1</a:t>
            </a:r>
            <a:endParaRPr lang="en-US" sz="2400" b="1" i="1" baseline="30000" dirty="0" smtClean="0">
              <a:solidFill>
                <a:srgbClr val="FF0000"/>
              </a:solidFill>
            </a:endParaRPr>
          </a:p>
          <a:p>
            <a:pPr>
              <a:buNone/>
            </a:pPr>
            <a:r>
              <a:rPr lang="en-US" sz="2400" dirty="0" smtClean="0"/>
              <a:t>	Apparent </a:t>
            </a:r>
            <a:r>
              <a:rPr lang="en-US" sz="2400" i="1" dirty="0" smtClean="0">
                <a:solidFill>
                  <a:srgbClr val="C00000"/>
                </a:solidFill>
              </a:rPr>
              <a:t>disagreement</a:t>
            </a:r>
            <a:r>
              <a:rPr lang="en-US" sz="2400" dirty="0" smtClean="0"/>
              <a:t> with QCD.  </a:t>
            </a:r>
          </a:p>
          <a:p>
            <a:pPr>
              <a:buNone/>
            </a:pPr>
            <a:r>
              <a:rPr lang="en-US" sz="2400" dirty="0" smtClean="0"/>
              <a:t>	Nevertheless (often) used to produce “modern” PDF fits</a:t>
            </a:r>
          </a:p>
          <a:p>
            <a:pPr>
              <a:buNone/>
            </a:pPr>
            <a:r>
              <a:rPr lang="en-US" dirty="0" smtClean="0"/>
              <a:t>	</a:t>
            </a:r>
            <a:endParaRPr lang="en-US"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91</a:t>
            </a:fld>
            <a:endParaRPr lang="en-US"/>
          </a:p>
        </p:txBody>
      </p:sp>
    </p:spTree>
    <p:extLst>
      <p:ext uri="{BB962C8B-B14F-4D97-AF65-F5344CB8AC3E}">
        <p14:creationId xmlns:p14="http://schemas.microsoft.com/office/powerpoint/2010/main" val="1132212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p:cTn id="1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3">
                                            <p:txEl>
                                              <p:pRg st="5" end="5"/>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p:cTn id="1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3">
                                            <p:txEl>
                                              <p:pRg st="6" end="6"/>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calcmode="lin" valueType="num">
                                      <p:cBhvr>
                                        <p:cTn id="2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dirty="0"/>
              <a:t>Valence-quark PDFs </a:t>
            </a:r>
            <a:br>
              <a:rPr lang="en-GB" sz="3200" dirty="0"/>
            </a:br>
            <a:r>
              <a:rPr lang="en-GB" sz="3200" dirty="0"/>
              <a:t>within mesons</a:t>
            </a:r>
            <a:endParaRPr lang="en-GB" sz="2800" dirty="0"/>
          </a:p>
        </p:txBody>
      </p:sp>
      <p:sp>
        <p:nvSpPr>
          <p:cNvPr id="3" name="Content Placeholder 2"/>
          <p:cNvSpPr>
            <a:spLocks noGrp="1"/>
          </p:cNvSpPr>
          <p:nvPr>
            <p:ph idx="1"/>
          </p:nvPr>
        </p:nvSpPr>
        <p:spPr>
          <a:xfrm>
            <a:off x="457200" y="1371600"/>
            <a:ext cx="8229600" cy="4525963"/>
          </a:xfrm>
        </p:spPr>
        <p:txBody>
          <a:bodyPr/>
          <a:lstStyle/>
          <a:p>
            <a:r>
              <a:rPr lang="en-GB" i="1" dirty="0" smtClean="0"/>
              <a:t>x=1</a:t>
            </a:r>
            <a:r>
              <a:rPr lang="en-GB" dirty="0" smtClean="0"/>
              <a:t> values of ratios of PDFs are invariant under DGLAP evolution</a:t>
            </a:r>
          </a:p>
          <a:p>
            <a:pPr marL="400050" lvl="1" indent="0">
              <a:buNone/>
            </a:pPr>
            <a:r>
              <a:rPr lang="en-GB" sz="2200" dirty="0" smtClean="0"/>
              <a:t>Consequently, they’re a scale invariant discriminator between competing pictures of hadron structure</a:t>
            </a:r>
          </a:p>
          <a:p>
            <a:endParaRPr lang="en-GB" dirty="0"/>
          </a:p>
          <a:p>
            <a:endParaRPr lang="en-GB" dirty="0" smtClean="0"/>
          </a:p>
          <a:p>
            <a:endParaRPr lang="en-GB" dirty="0"/>
          </a:p>
          <a:p>
            <a:r>
              <a:rPr lang="en-GB" dirty="0" smtClean="0"/>
              <a:t>On the other hand</a:t>
            </a:r>
          </a:p>
          <a:p>
            <a:endParaRPr lang="en-GB" dirty="0"/>
          </a:p>
          <a:p>
            <a:endParaRPr lang="en-GB" dirty="0" smtClean="0"/>
          </a:p>
          <a:p>
            <a:pPr marL="400050" lvl="1" indent="0">
              <a:buNone/>
            </a:pPr>
            <a:r>
              <a:rPr lang="en-AU" dirty="0" smtClean="0"/>
              <a:t>Owes </a:t>
            </a:r>
            <a:r>
              <a:rPr lang="en-AU" dirty="0"/>
              <a:t>to inexorable growth in both mesons’ gluon and sea-quark content driven by </a:t>
            </a:r>
            <a:r>
              <a:rPr lang="en-AU" dirty="0" err="1"/>
              <a:t>pQCD</a:t>
            </a:r>
            <a:r>
              <a:rPr lang="en-AU" dirty="0"/>
              <a:t> splitting mechanisms. </a:t>
            </a:r>
            <a:endParaRPr lang="en-AU" dirty="0" smtClean="0"/>
          </a:p>
          <a:p>
            <a:pPr marL="400050" lvl="1" indent="0">
              <a:buNone/>
            </a:pPr>
            <a:r>
              <a:rPr lang="en-AU" sz="2200" dirty="0" smtClean="0"/>
              <a:t>Analogous </a:t>
            </a:r>
            <a:r>
              <a:rPr lang="en-AU" sz="2200" dirty="0"/>
              <a:t>to the convergence of all meson PDAs to </a:t>
            </a:r>
            <a:r>
              <a:rPr lang="en-AU" sz="2200" dirty="0" smtClean="0"/>
              <a:t>conformal </a:t>
            </a:r>
            <a:r>
              <a:rPr lang="en-AU" sz="2200" dirty="0"/>
              <a:t>form as </a:t>
            </a:r>
            <a:r>
              <a:rPr lang="en-AU" sz="2200" i="1" dirty="0"/>
              <a:t>Λ</a:t>
            </a:r>
            <a:r>
              <a:rPr lang="en-AU" sz="2200" i="1" baseline="-25000" dirty="0"/>
              <a:t>QCD</a:t>
            </a:r>
            <a:r>
              <a:rPr lang="en-AU" sz="2200" i="1" dirty="0"/>
              <a:t>/ζ → 0</a:t>
            </a:r>
            <a:endParaRPr lang="en-GB" sz="2200" i="1" dirty="0" smtClean="0"/>
          </a:p>
          <a:p>
            <a:endParaRPr lang="en-GB"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92</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2819400"/>
            <a:ext cx="5308600" cy="787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0" y="4114800"/>
            <a:ext cx="3238500" cy="736600"/>
          </a:xfrm>
          <a:prstGeom prst="rect">
            <a:avLst/>
          </a:prstGeom>
        </p:spPr>
      </p:pic>
    </p:spTree>
    <p:extLst>
      <p:ext uri="{BB962C8B-B14F-4D97-AF65-F5344CB8AC3E}">
        <p14:creationId xmlns:p14="http://schemas.microsoft.com/office/powerpoint/2010/main" val="310358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scene3d>
              <a:camera prst="orthographicFront"/>
              <a:lightRig rig="threePt" dir="t"/>
            </a:scene3d>
            <a:sp3d extrusionH="57150">
              <a:bevelT w="38100" h="38100"/>
            </a:sp3d>
          </a:bodyPr>
          <a:lstStyle/>
          <a:p>
            <a:pPr algn="r"/>
            <a:r>
              <a:rPr lang="en-GB" sz="3600" i="1" dirty="0"/>
              <a:t>π</a:t>
            </a:r>
            <a:r>
              <a:rPr lang="en-GB" sz="3600" dirty="0"/>
              <a:t> &amp; </a:t>
            </a:r>
            <a:r>
              <a:rPr lang="en-GB" sz="3600" i="1" dirty="0" smtClean="0"/>
              <a:t>K</a:t>
            </a:r>
            <a:r>
              <a:rPr lang="en-GB" sz="3600" dirty="0" smtClean="0"/>
              <a:t> PDFs</a:t>
            </a:r>
            <a:r>
              <a:rPr lang="en-GB" sz="3200" dirty="0"/>
              <a:t/>
            </a:r>
            <a:br>
              <a:rPr lang="en-GB" sz="3200" dirty="0"/>
            </a:br>
            <a:endParaRPr lang="en-GB" dirty="0"/>
          </a:p>
        </p:txBody>
      </p:sp>
      <p:sp>
        <p:nvSpPr>
          <p:cNvPr id="3" name="Content Placeholder 2"/>
          <p:cNvSpPr>
            <a:spLocks noGrp="1"/>
          </p:cNvSpPr>
          <p:nvPr>
            <p:ph idx="1"/>
          </p:nvPr>
        </p:nvSpPr>
        <p:spPr>
          <a:xfrm>
            <a:off x="0" y="731837"/>
            <a:ext cx="9144000" cy="5678488"/>
          </a:xfrm>
        </p:spPr>
        <p:txBody>
          <a:bodyPr/>
          <a:lstStyle/>
          <a:p>
            <a:r>
              <a:rPr lang="en-AU" dirty="0" smtClean="0"/>
              <a:t>Dressed-quark </a:t>
            </a:r>
            <a:r>
              <a:rPr lang="en-AU" dirty="0"/>
              <a:t>basis </a:t>
            </a:r>
            <a:r>
              <a:rPr lang="en-AU" dirty="0" smtClean="0"/>
              <a:t>and symmetry-preserving (beyond-handbag) expressions used to analyse </a:t>
            </a:r>
            <a:r>
              <a:rPr lang="en-GB" i="1" dirty="0" smtClean="0"/>
              <a:t>π</a:t>
            </a:r>
            <a:r>
              <a:rPr lang="en-GB" dirty="0" smtClean="0"/>
              <a:t> </a:t>
            </a:r>
            <a:r>
              <a:rPr lang="en-GB" dirty="0"/>
              <a:t>&amp; </a:t>
            </a:r>
            <a:r>
              <a:rPr lang="en-GB" i="1" dirty="0"/>
              <a:t>K</a:t>
            </a:r>
            <a:r>
              <a:rPr lang="en-GB" dirty="0"/>
              <a:t> </a:t>
            </a:r>
            <a:r>
              <a:rPr lang="en-GB" dirty="0" smtClean="0"/>
              <a:t>valence-quark PDFs … guarantee that at hadronic scale</a:t>
            </a:r>
          </a:p>
          <a:p>
            <a:pPr marL="0" indent="0">
              <a:buNone/>
            </a:pPr>
            <a:r>
              <a:rPr lang="en-GB" dirty="0"/>
              <a:t>	</a:t>
            </a:r>
            <a:r>
              <a:rPr lang="en-GB" i="1" dirty="0" err="1"/>
              <a:t>q</a:t>
            </a:r>
            <a:r>
              <a:rPr lang="en-GB" i="1" baseline="-25000" dirty="0" err="1"/>
              <a:t>V</a:t>
            </a:r>
            <a:r>
              <a:rPr lang="en-GB" i="1" dirty="0"/>
              <a:t>(</a:t>
            </a:r>
            <a:r>
              <a:rPr lang="en-GB" i="1" dirty="0" err="1"/>
              <a:t>x;ζ</a:t>
            </a:r>
            <a:r>
              <a:rPr lang="en-GB" i="1" baseline="-25000" dirty="0" err="1"/>
              <a:t>H</a:t>
            </a:r>
            <a:r>
              <a:rPr lang="en-GB" i="1" dirty="0"/>
              <a:t>)</a:t>
            </a:r>
            <a:r>
              <a:rPr lang="en-GB" dirty="0"/>
              <a:t> ∝ </a:t>
            </a:r>
            <a:r>
              <a:rPr lang="en-GB" i="1" dirty="0"/>
              <a:t>(1-x)</a:t>
            </a:r>
            <a:r>
              <a:rPr lang="en-GB" i="1" baseline="30000" dirty="0"/>
              <a:t>2</a:t>
            </a:r>
            <a:r>
              <a:rPr lang="en-GB" dirty="0"/>
              <a:t> on </a:t>
            </a:r>
            <a:r>
              <a:rPr lang="en-GB" i="1" dirty="0"/>
              <a:t>x ≃ 1</a:t>
            </a:r>
            <a:r>
              <a:rPr lang="en-GB" dirty="0" smtClean="0"/>
              <a:t> </a:t>
            </a:r>
          </a:p>
          <a:p>
            <a:pPr>
              <a:spcAft>
                <a:spcPts val="1200"/>
              </a:spcAft>
            </a:pPr>
            <a:r>
              <a:rPr lang="en-AU" dirty="0" smtClean="0"/>
              <a:t>Flavour-dependence </a:t>
            </a:r>
            <a:r>
              <a:rPr lang="en-AU" dirty="0"/>
              <a:t>of </a:t>
            </a:r>
            <a:r>
              <a:rPr lang="en-AU" dirty="0" smtClean="0"/>
              <a:t>DCSB </a:t>
            </a:r>
            <a:r>
              <a:rPr lang="en-AU" dirty="0"/>
              <a:t>modulates the strength of SU(3)-flavour symmetry breaking in meson </a:t>
            </a:r>
            <a:r>
              <a:rPr lang="en-AU" dirty="0" smtClean="0"/>
              <a:t>PDFs, as it does in every other </a:t>
            </a:r>
            <a:r>
              <a:rPr lang="en-AU" dirty="0" err="1" smtClean="0"/>
              <a:t>nonperturbative</a:t>
            </a:r>
            <a:r>
              <a:rPr lang="en-AU" dirty="0" smtClean="0"/>
              <a:t> quantity </a:t>
            </a:r>
          </a:p>
          <a:p>
            <a:r>
              <a:rPr lang="en-AU" dirty="0" smtClean="0"/>
              <a:t>At </a:t>
            </a:r>
            <a:r>
              <a:rPr lang="en-AU" i="1" dirty="0" err="1" smtClean="0"/>
              <a:t>ζ</a:t>
            </a:r>
            <a:r>
              <a:rPr lang="en-AU" i="1" baseline="-25000" dirty="0" err="1" smtClean="0"/>
              <a:t>H</a:t>
            </a:r>
            <a:r>
              <a:rPr lang="en-AU" dirty="0" smtClean="0"/>
              <a:t>: </a:t>
            </a:r>
          </a:p>
          <a:p>
            <a:pPr lvl="1"/>
            <a:r>
              <a:rPr lang="en-AU" dirty="0" smtClean="0">
                <a:latin typeface="Mistral" panose="03090702030407020403" pitchFamily="66" charset="0"/>
              </a:rPr>
              <a:t>PION</a:t>
            </a:r>
            <a:r>
              <a:rPr lang="en-AU" dirty="0" smtClean="0"/>
              <a:t>: valence </a:t>
            </a:r>
            <a:r>
              <a:rPr lang="en-AU" dirty="0"/>
              <a:t>dressed-quarks carry roughly two-thirds </a:t>
            </a:r>
            <a:r>
              <a:rPr lang="en-AU" dirty="0" smtClean="0"/>
              <a:t>light-front </a:t>
            </a:r>
            <a:r>
              <a:rPr lang="en-AU" dirty="0"/>
              <a:t>momentum, with the bulk of the remainder carried by </a:t>
            </a:r>
            <a:r>
              <a:rPr lang="en-AU" dirty="0" smtClean="0"/>
              <a:t>glue … sea-quarks carry roughly 5%</a:t>
            </a:r>
          </a:p>
          <a:p>
            <a:pPr lvl="1"/>
            <a:r>
              <a:rPr lang="en-AU" dirty="0" smtClean="0">
                <a:latin typeface="Mistral" panose="03090702030407020403" pitchFamily="66" charset="0"/>
              </a:rPr>
              <a:t>KAON</a:t>
            </a:r>
            <a:r>
              <a:rPr lang="en-AU" dirty="0" smtClean="0"/>
              <a:t>: contrast</a:t>
            </a:r>
            <a:r>
              <a:rPr lang="en-AU" dirty="0"/>
              <a:t>, valence dressed-quarks carry approximately 95% of the </a:t>
            </a:r>
            <a:r>
              <a:rPr lang="en-AU" dirty="0" smtClean="0"/>
              <a:t>light-front momentum, </a:t>
            </a:r>
            <a:r>
              <a:rPr lang="en-AU" dirty="0"/>
              <a:t>with the remainder lying in the gluon </a:t>
            </a:r>
            <a:r>
              <a:rPr lang="en-AU" dirty="0" smtClean="0"/>
              <a:t>distribution … sea-quarks carry </a:t>
            </a:r>
            <a:r>
              <a:rPr lang="en-GB" dirty="0"/>
              <a:t>≃ 0 </a:t>
            </a:r>
            <a:r>
              <a:rPr lang="en-GB" dirty="0" smtClean="0"/>
              <a:t>%</a:t>
            </a:r>
          </a:p>
          <a:p>
            <a:pPr lvl="2"/>
            <a:r>
              <a:rPr lang="en-AU" sz="1800" dirty="0"/>
              <a:t>heavier </a:t>
            </a:r>
            <a:r>
              <a:rPr lang="en-AU" sz="1800" i="1" dirty="0" smtClean="0"/>
              <a:t>s</a:t>
            </a:r>
            <a:r>
              <a:rPr lang="en-AU" sz="1800" dirty="0" smtClean="0"/>
              <a:t>-quarks </a:t>
            </a:r>
            <a:r>
              <a:rPr lang="en-AU" sz="1800" dirty="0"/>
              <a:t>radiate soft gluons less readily than lighter quarks </a:t>
            </a:r>
            <a:r>
              <a:rPr lang="en-AU" sz="1800" dirty="0" smtClean="0"/>
              <a:t>and momentum conservation subsequently constrains gluons associated with the kaon’s </a:t>
            </a:r>
            <a:r>
              <a:rPr lang="en-AU" sz="1800" i="1" dirty="0" smtClean="0"/>
              <a:t>u</a:t>
            </a:r>
            <a:r>
              <a:rPr lang="en-AU" sz="1800" dirty="0" smtClean="0"/>
              <a:t>-quark</a:t>
            </a:r>
            <a:endParaRPr lang="en-AU" dirty="0" smtClean="0"/>
          </a:p>
          <a:p>
            <a:endParaRPr lang="en-GB" dirty="0"/>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93</a:t>
            </a:fld>
            <a:endParaRPr lang="en-US"/>
          </a:p>
        </p:txBody>
      </p:sp>
    </p:spTree>
    <p:extLst>
      <p:ext uri="{BB962C8B-B14F-4D97-AF65-F5344CB8AC3E}">
        <p14:creationId xmlns:p14="http://schemas.microsoft.com/office/powerpoint/2010/main" val="5810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500"/>
                                        <p:tgtEl>
                                          <p:spTgt spid="3">
                                            <p:txEl>
                                              <p:pRg st="4" end="4"/>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8" dur="500"/>
                                        <p:tgtEl>
                                          <p:spTgt spid="3">
                                            <p:txEl>
                                              <p:pRg st="5" end="5"/>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scene3d>
              <a:camera prst="orthographicFront"/>
              <a:lightRig rig="threePt" dir="t"/>
            </a:scene3d>
            <a:sp3d extrusionH="57150">
              <a:bevelT w="38100" h="38100"/>
            </a:sp3d>
          </a:bodyPr>
          <a:lstStyle/>
          <a:p>
            <a:pPr algn="r"/>
            <a:r>
              <a:rPr lang="en-GB" sz="3600" i="1" dirty="0"/>
              <a:t>π</a:t>
            </a:r>
            <a:r>
              <a:rPr lang="en-GB" sz="3600" dirty="0"/>
              <a:t> &amp; </a:t>
            </a:r>
            <a:r>
              <a:rPr lang="en-GB" sz="3600" i="1" dirty="0" smtClean="0"/>
              <a:t>K</a:t>
            </a:r>
            <a:r>
              <a:rPr lang="en-GB" sz="3600" dirty="0" smtClean="0"/>
              <a:t> PDFs</a:t>
            </a:r>
            <a:r>
              <a:rPr lang="en-GB" sz="3200" dirty="0"/>
              <a:t/>
            </a:r>
            <a:br>
              <a:rPr lang="en-GB" sz="3200" dirty="0"/>
            </a:br>
            <a:endParaRPr lang="en-GB" dirty="0"/>
          </a:p>
        </p:txBody>
      </p:sp>
      <p:sp>
        <p:nvSpPr>
          <p:cNvPr id="3" name="Content Placeholder 2"/>
          <p:cNvSpPr>
            <a:spLocks noGrp="1"/>
          </p:cNvSpPr>
          <p:nvPr>
            <p:ph idx="1"/>
          </p:nvPr>
        </p:nvSpPr>
        <p:spPr>
          <a:xfrm>
            <a:off x="0" y="609600"/>
            <a:ext cx="9144000" cy="5678488"/>
          </a:xfrm>
        </p:spPr>
        <p:txBody>
          <a:bodyPr/>
          <a:lstStyle/>
          <a:p>
            <a:r>
              <a:rPr lang="en-AU" dirty="0"/>
              <a:t>Evolving </a:t>
            </a:r>
            <a:r>
              <a:rPr lang="en-AU" dirty="0" smtClean="0"/>
              <a:t>distributions </a:t>
            </a:r>
            <a:r>
              <a:rPr lang="en-AU" dirty="0"/>
              <a:t>to </a:t>
            </a:r>
            <a:r>
              <a:rPr lang="en-AU" dirty="0" smtClean="0"/>
              <a:t>scale </a:t>
            </a:r>
            <a:r>
              <a:rPr lang="en-AU" dirty="0"/>
              <a:t>characteristic of meson-nucleon </a:t>
            </a:r>
            <a:r>
              <a:rPr lang="en-AU" dirty="0" err="1"/>
              <a:t>Drell</a:t>
            </a:r>
            <a:r>
              <a:rPr lang="en-AU" dirty="0"/>
              <a:t>-Yan </a:t>
            </a:r>
            <a:r>
              <a:rPr lang="en-AU" dirty="0" smtClean="0"/>
              <a:t>experiments, </a:t>
            </a:r>
            <a:r>
              <a:rPr lang="en-GB" dirty="0"/>
              <a:t>ζ=5.2 GeV</a:t>
            </a:r>
            <a:endParaRPr lang="en-AU" dirty="0" smtClean="0"/>
          </a:p>
          <a:p>
            <a:pPr lvl="1"/>
            <a:r>
              <a:rPr lang="en-AU" dirty="0" smtClean="0"/>
              <a:t>extant data reproduced </a:t>
            </a:r>
          </a:p>
          <a:p>
            <a:pPr lvl="2"/>
            <a:r>
              <a:rPr lang="en-GB" sz="2200" i="1" dirty="0"/>
              <a:t>x ≃ 1</a:t>
            </a:r>
            <a:r>
              <a:rPr lang="en-GB" sz="2200" dirty="0"/>
              <a:t>: </a:t>
            </a:r>
            <a:r>
              <a:rPr lang="en-GB" sz="2200" i="1" dirty="0"/>
              <a:t>q(x) ∝ (</a:t>
            </a:r>
            <a:r>
              <a:rPr lang="en-GB" sz="2200" i="1" dirty="0" smtClean="0"/>
              <a:t>1-x)</a:t>
            </a:r>
            <a:r>
              <a:rPr lang="en-GB" sz="2200" i="1" baseline="30000" dirty="0" smtClean="0"/>
              <a:t>3.0</a:t>
            </a:r>
            <a:r>
              <a:rPr lang="en-GB" sz="2200" baseline="30000" dirty="0" smtClean="0"/>
              <a:t>±0.1</a:t>
            </a:r>
            <a:endParaRPr lang="en-AU" sz="2200" i="1" baseline="30000" dirty="0" smtClean="0"/>
          </a:p>
          <a:p>
            <a:pPr lvl="1"/>
            <a:r>
              <a:rPr lang="en-AU" dirty="0" smtClean="0"/>
              <a:t>ratio </a:t>
            </a:r>
            <a:r>
              <a:rPr lang="en-AU" dirty="0" err="1" smtClean="0"/>
              <a:t>u</a:t>
            </a:r>
            <a:r>
              <a:rPr lang="en-AU" baseline="30000" dirty="0" err="1" smtClean="0"/>
              <a:t>K</a:t>
            </a:r>
            <a:r>
              <a:rPr lang="en-AU" dirty="0" smtClean="0"/>
              <a:t>(x)/u</a:t>
            </a:r>
            <a:r>
              <a:rPr lang="en-GB" baseline="30000" dirty="0"/>
              <a:t>π</a:t>
            </a:r>
            <a:r>
              <a:rPr lang="en-GB" dirty="0"/>
              <a:t>(x</a:t>
            </a:r>
            <a:r>
              <a:rPr lang="en-GB" dirty="0" smtClean="0"/>
              <a:t>) </a:t>
            </a:r>
            <a:r>
              <a:rPr lang="en-AU" dirty="0" smtClean="0"/>
              <a:t>explained by vastly different gluon content of </a:t>
            </a:r>
            <a:r>
              <a:rPr lang="el-GR" i="1" dirty="0"/>
              <a:t>π</a:t>
            </a:r>
            <a:r>
              <a:rPr lang="el-GR" dirty="0"/>
              <a:t> &amp; </a:t>
            </a:r>
            <a:r>
              <a:rPr lang="en-AU" i="1" dirty="0"/>
              <a:t>K</a:t>
            </a:r>
            <a:endParaRPr lang="en-AU" i="1" dirty="0" smtClean="0"/>
          </a:p>
          <a:p>
            <a:r>
              <a:rPr lang="en-AU" dirty="0" smtClean="0"/>
              <a:t>Distributions evolved to </a:t>
            </a:r>
            <a:r>
              <a:rPr lang="en-AU" i="1" dirty="0" smtClean="0"/>
              <a:t>ζ</a:t>
            </a:r>
            <a:r>
              <a:rPr lang="en-AU" i="1" baseline="-25000" dirty="0" smtClean="0"/>
              <a:t>2</a:t>
            </a:r>
            <a:r>
              <a:rPr lang="en-AU" dirty="0" smtClean="0"/>
              <a:t> </a:t>
            </a:r>
            <a:r>
              <a:rPr lang="en-AU" dirty="0"/>
              <a:t>= 2 GeV, which is typically used in numerical simulations of lattice-regularised </a:t>
            </a:r>
            <a:r>
              <a:rPr lang="en-AU" dirty="0" smtClean="0"/>
              <a:t>QCD:</a:t>
            </a:r>
          </a:p>
          <a:p>
            <a:pPr lvl="1"/>
            <a:r>
              <a:rPr lang="en-AU" dirty="0" smtClean="0"/>
              <a:t>Valence-quarks, </a:t>
            </a:r>
            <a:r>
              <a:rPr lang="en-AU" dirty="0"/>
              <a:t>light-front momentum</a:t>
            </a:r>
            <a:endParaRPr lang="en-AU" dirty="0" smtClean="0"/>
          </a:p>
          <a:p>
            <a:pPr marL="457200" lvl="1" indent="0">
              <a:buNone/>
            </a:pPr>
            <a:r>
              <a:rPr lang="en-GB" dirty="0" smtClean="0"/>
              <a:t>		π ∼ 1/2 	</a:t>
            </a:r>
            <a:r>
              <a:rPr lang="en-AU" dirty="0" smtClean="0"/>
              <a:t>but   K </a:t>
            </a:r>
            <a:r>
              <a:rPr lang="en-GB" dirty="0"/>
              <a:t>∼ </a:t>
            </a:r>
            <a:r>
              <a:rPr lang="en-GB" dirty="0" smtClean="0"/>
              <a:t>2/3</a:t>
            </a:r>
            <a:endParaRPr lang="en-AU" dirty="0" smtClean="0"/>
          </a:p>
          <a:p>
            <a:pPr>
              <a:spcBef>
                <a:spcPts val="0"/>
              </a:spcBef>
            </a:pPr>
            <a:r>
              <a:rPr lang="en-GB" sz="2400" i="1" dirty="0" smtClean="0">
                <a:solidFill>
                  <a:srgbClr val="008000"/>
                </a:solidFill>
              </a:rPr>
              <a:t>Next steps</a:t>
            </a:r>
          </a:p>
          <a:p>
            <a:pPr lvl="1"/>
            <a:r>
              <a:rPr lang="en-GB" i="1" dirty="0" smtClean="0">
                <a:solidFill>
                  <a:srgbClr val="008000"/>
                </a:solidFill>
              </a:rPr>
              <a:t>Do not anticipate any improvement over these results using continuum methods in QCD</a:t>
            </a:r>
          </a:p>
          <a:p>
            <a:pPr lvl="2">
              <a:spcBef>
                <a:spcPts val="0"/>
              </a:spcBef>
            </a:pPr>
            <a:r>
              <a:rPr lang="en-GB" sz="2000" i="1" dirty="0" smtClean="0">
                <a:solidFill>
                  <a:srgbClr val="008000"/>
                </a:solidFill>
              </a:rPr>
              <a:t>Can </a:t>
            </a:r>
            <a:r>
              <a:rPr lang="en-GB" sz="2000" i="1" dirty="0" err="1" smtClean="0">
                <a:solidFill>
                  <a:srgbClr val="008000"/>
                </a:solidFill>
              </a:rPr>
              <a:t>lQCD</a:t>
            </a:r>
            <a:r>
              <a:rPr lang="en-GB" sz="2000" i="1" dirty="0" smtClean="0">
                <a:solidFill>
                  <a:srgbClr val="008000"/>
                </a:solidFill>
              </a:rPr>
              <a:t> say anything novel? (As yet, nothing from lattice on kaon PDF)</a:t>
            </a:r>
          </a:p>
          <a:p>
            <a:pPr lvl="1"/>
            <a:r>
              <a:rPr lang="en-GB" i="1" dirty="0" smtClean="0">
                <a:solidFill>
                  <a:srgbClr val="008000"/>
                </a:solidFill>
              </a:rPr>
              <a:t>Empirical verification of the predictions is essential (equivalent to verifying hard-scattering formulae)</a:t>
            </a:r>
          </a:p>
          <a:p>
            <a:pPr lvl="1"/>
            <a:r>
              <a:rPr lang="en-GB" i="1" dirty="0" smtClean="0">
                <a:solidFill>
                  <a:srgbClr val="008000"/>
                </a:solidFill>
              </a:rPr>
              <a:t>Extend analysis to GPDs, TMDs and Fragmentation Functions</a:t>
            </a:r>
            <a:endParaRPr lang="en-GB" i="1" dirty="0">
              <a:solidFill>
                <a:srgbClr val="008000"/>
              </a:solidFill>
            </a:endParaRPr>
          </a:p>
        </p:txBody>
      </p:sp>
      <p:sp>
        <p:nvSpPr>
          <p:cNvPr id="4" name="Date Placeholder 3"/>
          <p:cNvSpPr>
            <a:spLocks noGrp="1"/>
          </p:cNvSpPr>
          <p:nvPr>
            <p:ph type="dt" sz="half" idx="10"/>
          </p:nvPr>
        </p:nvSpPr>
        <p:spPr/>
        <p:txBody>
          <a:bodyPr/>
          <a:lstStyle/>
          <a:p>
            <a:r>
              <a:rPr lang="en-US" smtClean="0"/>
              <a:t>24-29 July 2017, U. Nanjing: 9th Workshop on Hadron physics in China (76p)</a:t>
            </a:r>
            <a:endParaRPr lang="en-US" dirty="0"/>
          </a:p>
        </p:txBody>
      </p:sp>
      <p:sp>
        <p:nvSpPr>
          <p:cNvPr id="5" name="Footer Placeholder 4"/>
          <p:cNvSpPr>
            <a:spLocks noGrp="1"/>
          </p:cNvSpPr>
          <p:nvPr>
            <p:ph type="ftr" sz="quarter" idx="11"/>
          </p:nvPr>
        </p:nvSpPr>
        <p:spPr/>
        <p:txBody>
          <a:bodyPr/>
          <a:lstStyle/>
          <a:p>
            <a:r>
              <a:rPr lang="en-AU" smtClean="0"/>
              <a:t>Craig Roberts. Strong QCD: Atlas for the Standard Model</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94</a:t>
            </a:fld>
            <a:endParaRPr lang="en-US"/>
          </a:p>
        </p:txBody>
      </p:sp>
    </p:spTree>
    <p:extLst>
      <p:ext uri="{BB962C8B-B14F-4D97-AF65-F5344CB8AC3E}">
        <p14:creationId xmlns:p14="http://schemas.microsoft.com/office/powerpoint/2010/main" val="129564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p:cTn id="1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3">
                                            <p:txEl>
                                              <p:pRg st="5" end="5"/>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p:cTn id="1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2000"/>
                                        <p:tgtEl>
                                          <p:spTgt spid="3">
                                            <p:txEl>
                                              <p:pRg st="7" end="7"/>
                                            </p:txEl>
                                          </p:spTgt>
                                        </p:tgtEl>
                                      </p:cBhvr>
                                    </p:animEffect>
                                    <p:anim calcmode="lin" valueType="num">
                                      <p:cBhvr>
                                        <p:cTn id="25"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7" end="7"/>
                                            </p:txEl>
                                          </p:spTgt>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2000"/>
                                        <p:tgtEl>
                                          <p:spTgt spid="3">
                                            <p:txEl>
                                              <p:pRg st="8" end="8"/>
                                            </p:txEl>
                                          </p:spTgt>
                                        </p:tgtEl>
                                      </p:cBhvr>
                                    </p:animEffect>
                                    <p:anim calcmode="lin" valueType="num">
                                      <p:cBhvr>
                                        <p:cTn id="30"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31" dur="2000" fill="hold"/>
                                        <p:tgtEl>
                                          <p:spTgt spid="3">
                                            <p:txEl>
                                              <p:pRg st="8" end="8"/>
                                            </p:txEl>
                                          </p:spTgt>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2000"/>
                                        <p:tgtEl>
                                          <p:spTgt spid="3">
                                            <p:txEl>
                                              <p:pRg st="9" end="9"/>
                                            </p:txEl>
                                          </p:spTgt>
                                        </p:tgtEl>
                                      </p:cBhvr>
                                    </p:animEffect>
                                    <p:anim calcmode="lin" valueType="num">
                                      <p:cBhvr>
                                        <p:cTn id="35"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
                                            <p:txEl>
                                              <p:pRg st="9" end="9"/>
                                            </p:txEl>
                                          </p:spTgt>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2000"/>
                                        <p:tgtEl>
                                          <p:spTgt spid="3">
                                            <p:txEl>
                                              <p:pRg st="10" end="10"/>
                                            </p:txEl>
                                          </p:spTgt>
                                        </p:tgtEl>
                                      </p:cBhvr>
                                    </p:animEffect>
                                    <p:anim calcmode="lin" valueType="num">
                                      <p:cBhvr>
                                        <p:cTn id="40"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10" end="10"/>
                                            </p:txEl>
                                          </p:spTgt>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2000"/>
                                        <p:tgtEl>
                                          <p:spTgt spid="3">
                                            <p:txEl>
                                              <p:pRg st="11" end="11"/>
                                            </p:txEl>
                                          </p:spTgt>
                                        </p:tgtEl>
                                      </p:cBhvr>
                                    </p:animEffect>
                                    <p:anim calcmode="lin" valueType="num">
                                      <p:cBhvr>
                                        <p:cTn id="45" dur="2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46" dur="20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RSTCRAIG20ROBERTS@ALLIYGNFUVWYY577" val="3700"/>
</p:tagLst>
</file>

<file path=ppt/theme/theme1.xml><?xml version="1.0" encoding="utf-8"?>
<a:theme xmlns:a="http://schemas.openxmlformats.org/drawingml/2006/main" name="blue_2007">
  <a:themeElements>
    <a:clrScheme name="Custom 7">
      <a:dk1>
        <a:srgbClr val="616161"/>
      </a:dk1>
      <a:lt1>
        <a:srgbClr val="FFFFFF"/>
      </a:lt1>
      <a:dk2>
        <a:srgbClr val="1F497D"/>
      </a:dk2>
      <a:lt2>
        <a:srgbClr val="D2D2D2"/>
      </a:lt2>
      <a:accent1>
        <a:srgbClr val="A6C4DE"/>
      </a:accent1>
      <a:accent2>
        <a:srgbClr val="D8AC28"/>
      </a:accent2>
      <a:accent3>
        <a:srgbClr val="A22B38"/>
      </a:accent3>
      <a:accent4>
        <a:srgbClr val="7AB800"/>
      </a:accent4>
      <a:accent5>
        <a:srgbClr val="9D7D9E"/>
      </a:accent5>
      <a:accent6>
        <a:srgbClr val="BF5C28"/>
      </a:accent6>
      <a:hlink>
        <a:srgbClr val="4D8ABE"/>
      </a:hlink>
      <a:folHlink>
        <a:srgbClr val="4D8ABE"/>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11">
      <a:dk1>
        <a:srgbClr val="616161"/>
      </a:dk1>
      <a:lt1>
        <a:sysClr val="window" lastClr="FFFFFF"/>
      </a:lt1>
      <a:dk2>
        <a:srgbClr val="1F497D"/>
      </a:dk2>
      <a:lt2>
        <a:srgbClr val="D2D2D2"/>
      </a:lt2>
      <a:accent1>
        <a:srgbClr val="A6C4DE"/>
      </a:accent1>
      <a:accent2>
        <a:srgbClr val="D8AC28"/>
      </a:accent2>
      <a:accent3>
        <a:srgbClr val="A22B38"/>
      </a:accent3>
      <a:accent4>
        <a:srgbClr val="7AB800"/>
      </a:accent4>
      <a:accent5>
        <a:srgbClr val="4B7D9E"/>
      </a:accent5>
      <a:accent6>
        <a:srgbClr val="BF5C28"/>
      </a:accent6>
      <a:hlink>
        <a:srgbClr val="4D8ABE"/>
      </a:hlink>
      <a:folHlink>
        <a:srgbClr val="4D8A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60638</TotalTime>
  <Words>9421</Words>
  <Application>Microsoft Office PowerPoint</Application>
  <PresentationFormat>On-screen Show (4:3)</PresentationFormat>
  <Paragraphs>1263</Paragraphs>
  <Slides>94</Slides>
  <Notes>30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108" baseType="lpstr">
      <vt:lpstr>AR BERKLEY</vt:lpstr>
      <vt:lpstr>Arial</vt:lpstr>
      <vt:lpstr>Calibri</vt:lpstr>
      <vt:lpstr>Cambria Math</vt:lpstr>
      <vt:lpstr>Courier New</vt:lpstr>
      <vt:lpstr>Lucida Handwriting</vt:lpstr>
      <vt:lpstr>Mistral</vt:lpstr>
      <vt:lpstr>Monotype Corsiva</vt:lpstr>
      <vt:lpstr>Symbol</vt:lpstr>
      <vt:lpstr>Times New Roman</vt:lpstr>
      <vt:lpstr>Trebuchet MS</vt:lpstr>
      <vt:lpstr>Wingdings</vt:lpstr>
      <vt:lpstr>blue_2007</vt:lpstr>
      <vt:lpstr>Equation</vt:lpstr>
      <vt:lpstr> </vt:lpstr>
      <vt:lpstr>Collaborators: 2014-Present</vt:lpstr>
      <vt:lpstr>Emergent Phenomena in the Standard Model</vt:lpstr>
      <vt:lpstr>Overture</vt:lpstr>
      <vt:lpstr>What &amp; where is mass?</vt:lpstr>
      <vt:lpstr>Strong Interactions in the  Standard Model of Particle Physics</vt:lpstr>
      <vt:lpstr>Whence Mass?</vt:lpstr>
      <vt:lpstr>Whence Mass?</vt:lpstr>
      <vt:lpstr>Trace Anomaly</vt:lpstr>
      <vt:lpstr>Whence?</vt:lpstr>
      <vt:lpstr>Where is the mass?</vt:lpstr>
      <vt:lpstr>Trace Anomaly</vt:lpstr>
      <vt:lpstr>On the other hand …</vt:lpstr>
      <vt:lpstr>Trace Anomaly</vt:lpstr>
      <vt:lpstr>Whence “1” and yet “0” ?</vt:lpstr>
      <vt:lpstr>A New Era  for hadro-particle physics</vt:lpstr>
      <vt:lpstr>A New Era</vt:lpstr>
      <vt:lpstr>Overarching Science Challenges  for the coming decade</vt:lpstr>
      <vt:lpstr>Gluon Gap Equation</vt:lpstr>
      <vt:lpstr>In QCD: Gluons become massive!</vt:lpstr>
      <vt:lpstr>Massive Gauge Bosons!</vt:lpstr>
      <vt:lpstr>Confined particle</vt:lpstr>
      <vt:lpstr>Confinement is dynamical</vt:lpstr>
      <vt:lpstr>Quark Fragmentation</vt:lpstr>
      <vt:lpstr>Quark Fragmentation</vt:lpstr>
      <vt:lpstr>QCD’s Running Coupling</vt:lpstr>
      <vt:lpstr>QED Running Coupling</vt:lpstr>
      <vt:lpstr>Process-independent  effective-charge in QCD</vt:lpstr>
      <vt:lpstr>QCD Effective Charge</vt:lpstr>
      <vt:lpstr>QCD Effective Charge</vt:lpstr>
      <vt:lpstr>QCD – A Paradigm for  Extending the Standard Model?</vt:lpstr>
      <vt:lpstr>QCD – a paradigm for  extending the Standard Model?</vt:lpstr>
      <vt:lpstr>Quark Gap Equation</vt:lpstr>
      <vt:lpstr>DCSB</vt:lpstr>
      <vt:lpstr>Enigma of Mass</vt:lpstr>
      <vt:lpstr>Pion’s Goldberger -Treiman relation</vt:lpstr>
      <vt:lpstr>The most fundamental expression of Goldstone’s Theorem and DCSB</vt:lpstr>
      <vt:lpstr>Pion exists if, and only if, mass is dynamically generated</vt:lpstr>
      <vt:lpstr>Enigma of mass</vt:lpstr>
      <vt:lpstr>Whence “0” ?</vt:lpstr>
      <vt:lpstr>Whence “0” ?</vt:lpstr>
      <vt:lpstr>Pion masslessness</vt:lpstr>
      <vt:lpstr>Pion masslessness</vt:lpstr>
      <vt:lpstr>Massless Pion</vt:lpstr>
      <vt:lpstr>Observing Mass</vt:lpstr>
      <vt:lpstr>Confinement ⇔ DCSB</vt:lpstr>
      <vt:lpstr>Observing Mass: Examples</vt:lpstr>
      <vt:lpstr>Pion’s Wave Function</vt:lpstr>
      <vt:lpstr>Pion’s valence-quark  Distribution Amplitude</vt:lpstr>
      <vt:lpstr>Pion’s valence-quark  Distribution Amplitude</vt:lpstr>
      <vt:lpstr>Pion’s electromagnetic  form factor</vt:lpstr>
      <vt:lpstr>Pion’s electromagnetic  form factor</vt:lpstr>
      <vt:lpstr>Structure of Baryons</vt:lpstr>
      <vt:lpstr>Baryon Structure</vt:lpstr>
      <vt:lpstr>Roper Resonance</vt:lpstr>
      <vt:lpstr>Roper Resonance</vt:lpstr>
      <vt:lpstr>γ N → Roper</vt:lpstr>
      <vt:lpstr>γ N → Roper</vt:lpstr>
      <vt:lpstr>Baryon Wave Functions</vt:lpstr>
      <vt:lpstr>Nucleon Parton Distribution Amplitudes</vt:lpstr>
      <vt:lpstr>Nucleon PDAs &amp; lQCD </vt:lpstr>
      <vt:lpstr>PDAs: Nucleon vs. Roper</vt:lpstr>
      <vt:lpstr>π &amp; K Valence-quark Distribution Functions</vt:lpstr>
      <vt:lpstr>π &amp; K PDFs </vt:lpstr>
      <vt:lpstr>Valence-quark PDFs  within mesons</vt:lpstr>
      <vt:lpstr>Valence-quark PDFs  within mesons</vt:lpstr>
      <vt:lpstr>Realistic distributions</vt:lpstr>
      <vt:lpstr>Pion:  DSE comparison with lQCD moments</vt:lpstr>
      <vt:lpstr>Pion PDF</vt:lpstr>
      <vt:lpstr>Kaon’s  gluon content</vt:lpstr>
      <vt:lpstr>π &amp; K PDFs </vt:lpstr>
      <vt:lpstr>π &amp; K PDFs </vt:lpstr>
      <vt:lpstr>π &amp; K PDFs </vt:lpstr>
      <vt:lpstr>PowerPoint Presentation</vt:lpstr>
      <vt:lpstr>Epilogue</vt:lpstr>
      <vt:lpstr>Now is the time.</vt:lpstr>
      <vt:lpstr>Index</vt:lpstr>
      <vt:lpstr>Observing the mass function</vt:lpstr>
      <vt:lpstr>Observing the mass function</vt:lpstr>
      <vt:lpstr>PowerPoint Presentation</vt:lpstr>
      <vt:lpstr>Massless Pion</vt:lpstr>
      <vt:lpstr>Pion masslessness</vt:lpstr>
      <vt:lpstr>PowerPoint Presentation</vt:lpstr>
      <vt:lpstr>Lattice-QCD  &amp; Pion’s valence-quark PDA</vt:lpstr>
      <vt:lpstr>PowerPoint Presentation</vt:lpstr>
      <vt:lpstr>“Measuring” Mass Function and Effective Charge</vt:lpstr>
      <vt:lpstr>“Measuring” Mass Function and Effective Charge</vt:lpstr>
      <vt:lpstr>PowerPoint Presentation</vt:lpstr>
      <vt:lpstr>Valence-quark PDFs  within mesons</vt:lpstr>
      <vt:lpstr>E615 Controversy</vt:lpstr>
      <vt:lpstr>Pion’s Valence-Quark  Distribution Function</vt:lpstr>
      <vt:lpstr>Valence-quark PDFs  within mesons</vt:lpstr>
      <vt:lpstr>π &amp; K PDFs </vt:lpstr>
      <vt:lpstr>π &amp; K PDFs </vt:lpstr>
    </vt:vector>
  </TitlesOfParts>
  <Company>Argonne National Laboratory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Craig Roberts</dc:creator>
  <cp:lastModifiedBy>Craig Roberts</cp:lastModifiedBy>
  <cp:revision>4139</cp:revision>
  <dcterms:created xsi:type="dcterms:W3CDTF">2011-04-14T18:17:37Z</dcterms:created>
  <dcterms:modified xsi:type="dcterms:W3CDTF">2017-07-23T22:48:55Z</dcterms:modified>
</cp:coreProperties>
</file>