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av" ContentType="audio/x-wav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403" r:id="rId4"/>
    <p:sldId id="348" r:id="rId5"/>
    <p:sldId id="302" r:id="rId6"/>
    <p:sldId id="299" r:id="rId7"/>
    <p:sldId id="301" r:id="rId8"/>
    <p:sldId id="306" r:id="rId9"/>
    <p:sldId id="307" r:id="rId10"/>
    <p:sldId id="404" r:id="rId11"/>
    <p:sldId id="405" r:id="rId12"/>
    <p:sldId id="295" r:id="rId13"/>
    <p:sldId id="296" r:id="rId14"/>
    <p:sldId id="297" r:id="rId15"/>
    <p:sldId id="267" r:id="rId16"/>
    <p:sldId id="308" r:id="rId17"/>
    <p:sldId id="309" r:id="rId18"/>
    <p:sldId id="310" r:id="rId19"/>
    <p:sldId id="258" r:id="rId20"/>
    <p:sldId id="268" r:id="rId21"/>
    <p:sldId id="262" r:id="rId22"/>
    <p:sldId id="311" r:id="rId23"/>
    <p:sldId id="313" r:id="rId24"/>
    <p:sldId id="263" r:id="rId25"/>
    <p:sldId id="264" r:id="rId26"/>
    <p:sldId id="269" r:id="rId27"/>
    <p:sldId id="351" r:id="rId28"/>
    <p:sldId id="352" r:id="rId29"/>
    <p:sldId id="350" r:id="rId30"/>
    <p:sldId id="265" r:id="rId31"/>
    <p:sldId id="266" r:id="rId32"/>
    <p:sldId id="315" r:id="rId33"/>
    <p:sldId id="316" r:id="rId34"/>
    <p:sldId id="270" r:id="rId35"/>
    <p:sldId id="319" r:id="rId36"/>
    <p:sldId id="318" r:id="rId37"/>
    <p:sldId id="320" r:id="rId38"/>
    <p:sldId id="287" r:id="rId39"/>
    <p:sldId id="397" r:id="rId40"/>
    <p:sldId id="400" r:id="rId41"/>
    <p:sldId id="399" r:id="rId42"/>
    <p:sldId id="401" r:id="rId43"/>
    <p:sldId id="402" r:id="rId44"/>
    <p:sldId id="288" r:id="rId45"/>
    <p:sldId id="290" r:id="rId46"/>
    <p:sldId id="291" r:id="rId47"/>
    <p:sldId id="292" r:id="rId48"/>
    <p:sldId id="395" r:id="rId49"/>
    <p:sldId id="272" r:id="rId50"/>
    <p:sldId id="273" r:id="rId51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99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48" autoAdjust="0"/>
  </p:normalViewPr>
  <p:slideViewPr>
    <p:cSldViewPr showGuides="1">
      <p:cViewPr>
        <p:scale>
          <a:sx n="100" d="100"/>
          <a:sy n="100" d="100"/>
        </p:scale>
        <p:origin x="-1672" y="-80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4552191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 txBox="1">
            <a:spLocks noGrp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</a:ln>
        </p:spPr>
        <p:txBody>
          <a:bodyPr lIns="94853" tIns="47425" rIns="94853" bIns="47425" anchor="b"/>
          <a:lstStyle/>
          <a:p>
            <a:pPr lvl="0" indent="0" algn="r" defTabSz="989330"/>
            <a:fld id="{9A0DB2DC-4C9A-4742-B13C-FB6460FD3503}" type="slidenum">
              <a:rPr lang="en-US" altLang="zh-CN" sz="1300" dirty="0"/>
              <a:t>6</a:t>
            </a:fld>
            <a:endParaRPr lang="en-US" altLang="zh-CN" sz="1300" dirty="0"/>
          </a:p>
        </p:txBody>
      </p:sp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>
            <a:solidFill>
              <a:srgbClr val="000000"/>
            </a:solidFill>
            <a:miter/>
          </a:ln>
        </p:spPr>
      </p:sp>
      <p:sp>
        <p:nvSpPr>
          <p:cNvPr id="7171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9028" tIns="49515" rIns="99028" bIns="49515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.</a:t>
            </a:r>
            <a:endParaRPr lang="zh-CN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</a:ln>
        </p:spPr>
        <p:txBody>
          <a:bodyPr lIns="94853" tIns="47425" rIns="94853" bIns="47425" anchor="b"/>
          <a:lstStyle/>
          <a:p>
            <a:pPr lvl="0" indent="0" algn="r" defTabSz="989330"/>
            <a:fld id="{9A0DB2DC-4C9A-4742-B13C-FB6460FD3503}" type="slidenum">
              <a:rPr lang="en-US" altLang="zh-CN" sz="1300" dirty="0"/>
              <a:t>7</a:t>
            </a:fld>
            <a:endParaRPr lang="en-US" altLang="zh-CN" sz="1300" dirty="0"/>
          </a:p>
        </p:txBody>
      </p:sp>
      <p:sp>
        <p:nvSpPr>
          <p:cNvPr id="92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>
            <a:solidFill>
              <a:srgbClr val="000000"/>
            </a:solidFill>
            <a:miter/>
          </a:ln>
        </p:spPr>
      </p:sp>
      <p:sp>
        <p:nvSpPr>
          <p:cNvPr id="9219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9028" tIns="49515" rIns="99028" bIns="49515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.</a:t>
            </a:r>
            <a:endParaRPr lang="zh-CN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</a:ln>
        </p:spPr>
        <p:txBody>
          <a:bodyPr lIns="94853" tIns="47425" rIns="94853" bIns="47425" anchor="b"/>
          <a:lstStyle/>
          <a:p>
            <a:pPr lvl="0" indent="0" algn="r" defTabSz="989330"/>
            <a:fld id="{9A0DB2DC-4C9A-4742-B13C-FB6460FD3503}" type="slidenum">
              <a:rPr lang="en-US" altLang="zh-CN" sz="1300" dirty="0"/>
              <a:t>8</a:t>
            </a:fld>
            <a:endParaRPr lang="en-US" altLang="zh-CN" sz="1300" dirty="0"/>
          </a:p>
        </p:txBody>
      </p:sp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>
            <a:solidFill>
              <a:srgbClr val="000000"/>
            </a:solidFill>
            <a:miter/>
          </a:ln>
        </p:spPr>
      </p:sp>
      <p:sp>
        <p:nvSpPr>
          <p:cNvPr id="11267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9028" tIns="49515" rIns="99028" bIns="49515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.</a:t>
            </a:r>
            <a:endParaRPr lang="zh-CN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5612"/>
          </a:xfrm>
          <a:prstGeom prst="rect">
            <a:avLst/>
          </a:prstGeom>
          <a:noFill/>
          <a:ln w="9525">
            <a:noFill/>
          </a:ln>
        </p:spPr>
        <p:txBody>
          <a:bodyPr wrap="square" lIns="99048" tIns="49524" rIns="99048" bIns="49524" anchor="b"/>
          <a:lstStyle/>
          <a:p>
            <a:pPr lvl="0" algn="r" defTabSz="990600"/>
            <a:fld id="{9A0DB2DC-4C9A-4742-B13C-FB6460FD3503}" type="slidenum">
              <a:rPr lang="en-US" altLang="zh-CN" sz="1300" dirty="0">
                <a:solidFill>
                  <a:schemeClr val="tx1"/>
                </a:solidFill>
              </a:rPr>
              <a:t>10</a:t>
            </a:fld>
            <a:endParaRPr lang="en-US" altLang="zh-CN" sz="1300" dirty="0">
              <a:solidFill>
                <a:schemeClr val="tx1"/>
              </a:solidFill>
            </a:endParaRPr>
          </a:p>
        </p:txBody>
      </p:sp>
      <p:sp>
        <p:nvSpPr>
          <p:cNvPr id="1843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 anchor="b"/>
          <a:lstStyle/>
          <a:p>
            <a:pPr lvl="0" algn="r"/>
            <a:fld id="{9A0DB2DC-4C9A-4742-B13C-FB6460FD3503}" type="slidenum">
              <a:rPr lang="en-US" altLang="zh-CN" sz="1200" dirty="0">
                <a:solidFill>
                  <a:schemeClr val="tx1"/>
                </a:solidFill>
              </a:rPr>
              <a:t>10</a:t>
            </a:fld>
            <a:endParaRPr lang="en-US" altLang="zh-CN" sz="1200" dirty="0">
              <a:solidFill>
                <a:schemeClr val="tx1"/>
              </a:solidFill>
            </a:endParaRPr>
          </a:p>
        </p:txBody>
      </p:sp>
      <p:sp>
        <p:nvSpPr>
          <p:cNvPr id="1843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9013" y="766763"/>
            <a:ext cx="5118100" cy="3838575"/>
          </a:xfrm>
        </p:spPr>
      </p:sp>
      <p:sp>
        <p:nvSpPr>
          <p:cNvPr id="1843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22" tIns="45712" rIns="91422" bIns="45712" anchor="t"/>
          <a:lstStyle/>
          <a:p>
            <a:pPr lvl="0">
              <a:spcBef>
                <a:spcPct val="0"/>
              </a:spcBef>
            </a:pPr>
            <a:r>
              <a:rPr lang="zh-CN" altLang="zh-CN" dirty="0"/>
              <a:t> </a:t>
            </a:r>
          </a:p>
        </p:txBody>
      </p:sp>
      <p:sp>
        <p:nvSpPr>
          <p:cNvPr id="18437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 anchor="b"/>
          <a:lstStyle/>
          <a:p>
            <a:pPr lvl="0" algn="r"/>
            <a:fld id="{9A0DB2DC-4C9A-4742-B13C-FB6460FD3503}" type="slidenum">
              <a:rPr lang="en-US" altLang="zh-CN" sz="1200" dirty="0">
                <a:solidFill>
                  <a:schemeClr val="tx1"/>
                </a:solidFill>
                <a:latin typeface="Calibri" panose="020F0502020204030204" pitchFamily="34" charset="0"/>
              </a:rPr>
              <a:t>10</a:t>
            </a:fld>
            <a:endParaRPr lang="en-US" altLang="zh-CN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9825" y="684213"/>
            <a:ext cx="4573588" cy="3430587"/>
          </a:xfrm>
        </p:spPr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wrap="square" lIns="99048" tIns="49524" rIns="99048" bIns="49524" anchor="t"/>
          <a:lstStyle/>
          <a:p>
            <a:pPr lvl="0"/>
            <a:endParaRPr lang="zh-CN" altLang="en-US" dirty="0"/>
          </a:p>
        </p:txBody>
      </p:sp>
      <p:sp>
        <p:nvSpPr>
          <p:cNvPr id="2048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5612"/>
          </a:xfrm>
          <a:prstGeom prst="rect">
            <a:avLst/>
          </a:prstGeom>
          <a:noFill/>
          <a:ln w="9525">
            <a:noFill/>
          </a:ln>
        </p:spPr>
        <p:txBody>
          <a:bodyPr wrap="square" lIns="99048" tIns="49524" rIns="99048" bIns="49524" anchor="b"/>
          <a:lstStyle/>
          <a:p>
            <a:pPr lvl="0" algn="r" defTabSz="990600"/>
            <a:fld id="{9A0DB2DC-4C9A-4742-B13C-FB6460FD3503}" type="slidenum">
              <a:rPr lang="en-US" altLang="zh-CN" sz="1300" dirty="0">
                <a:solidFill>
                  <a:schemeClr val="tx1"/>
                </a:solidFill>
              </a:rPr>
              <a:t>11</a:t>
            </a:fld>
            <a:endParaRPr lang="en-US" altLang="zh-CN" sz="1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9825" y="684213"/>
            <a:ext cx="4573588" cy="3430587"/>
          </a:xfrm>
          <a:ln>
            <a:solidFill>
              <a:srgbClr val="000000"/>
            </a:solidFill>
            <a:miter/>
          </a:ln>
        </p:spPr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This  schematic shows the layout of SLEGS</a:t>
            </a:r>
          </a:p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.The beam line consists of 3 subsystems: Gamma source at storage ring, Front end, and </a:t>
            </a:r>
            <a:r>
              <a:rPr lang="en-US" altLang="zh-CN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Beamline.</a:t>
            </a:r>
            <a:endParaRPr lang="zh-CN" altLang="en-US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433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sz="1200" dirty="0"/>
              <a:t>12</a:t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9825" y="684213"/>
            <a:ext cx="4573588" cy="3430587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sz="1200" dirty="0"/>
              <a:t>13</a:t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wmf"/><Relationship Id="rId3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audio" Target="../media/audio1.wav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3073"/>
          <p:cNvSpPr>
            <a:spLocks noGrp="1"/>
          </p:cNvSpPr>
          <p:nvPr>
            <p:ph type="ctrTitle"/>
          </p:nvPr>
        </p:nvSpPr>
        <p:spPr>
          <a:xfrm>
            <a:off x="26670" y="1219835"/>
            <a:ext cx="8902700" cy="1716088"/>
          </a:xfrm>
        </p:spPr>
        <p:txBody>
          <a:bodyPr wrap="square" lIns="91440" tIns="45720" rIns="91440" bIns="45720" anchor="ctr"/>
          <a:lstStyle/>
          <a:p>
            <a:pPr eaLnBrk="1" hangingPunct="1">
              <a:lnSpc>
                <a:spcPct val="150000"/>
              </a:lnSpc>
            </a:pPr>
            <a:r>
              <a:rPr lang="en-US" altLang="en-US" sz="3200" b="1" kern="1200" dirty="0">
                <a:latin typeface="+mj-lt"/>
                <a:ea typeface="+mj-ea"/>
                <a:cs typeface="+mj-cs"/>
              </a:rPr>
              <a:t>Nuclear and hadron physics </a:t>
            </a:r>
            <a:r>
              <a:rPr lang="en-US" altLang="en-US" sz="3200" b="1" dirty="0" smtClean="0"/>
              <a:t>opportunities</a:t>
            </a:r>
            <a:r>
              <a:rPr lang="en-US" altLang="en-US" sz="3200" b="1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en-US" sz="3200" b="1" kern="1200" dirty="0">
                <a:latin typeface="+mj-lt"/>
                <a:ea typeface="+mj-ea"/>
                <a:cs typeface="+mj-cs"/>
              </a:rPr>
              <a:t>with Shanghai electron and photon beams</a:t>
            </a:r>
          </a:p>
        </p:txBody>
      </p:sp>
      <p:sp>
        <p:nvSpPr>
          <p:cNvPr id="3074" name="副标题 3074"/>
          <p:cNvSpPr>
            <a:spLocks noGrp="1"/>
          </p:cNvSpPr>
          <p:nvPr>
            <p:ph type="subTitle" idx="1"/>
          </p:nvPr>
        </p:nvSpPr>
        <p:spPr>
          <a:xfrm>
            <a:off x="259398" y="3594734"/>
            <a:ext cx="8489066" cy="2354545"/>
          </a:xfrm>
        </p:spPr>
        <p:txBody>
          <a:bodyPr wrap="square" lIns="91440" tIns="45720" rIns="91440" bIns="45720" anchor="t"/>
          <a:lstStyle/>
          <a:p>
            <a:pPr eaLnBrk="1" hangingPunct="1"/>
            <a:r>
              <a:rPr lang="en-US" altLang="en-US" sz="3200" kern="1200" dirty="0" smtClean="0">
                <a:latin typeface="+mn-lt"/>
                <a:ea typeface="+mn-ea"/>
                <a:cs typeface="+mn-cs"/>
              </a:rPr>
              <a:t>Yu-Gang M</a:t>
            </a:r>
            <a:r>
              <a:rPr lang="en-US" altLang="en-US" sz="3200" dirty="0"/>
              <a:t>a</a:t>
            </a:r>
            <a:endParaRPr lang="en-US" altLang="en-US" sz="3200" kern="1200" dirty="0"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en-US" altLang="zh-CN" kern="1200" dirty="0">
                <a:latin typeface="+mn-lt"/>
                <a:ea typeface="+mn-ea"/>
                <a:cs typeface="+mn-cs"/>
              </a:rPr>
              <a:t>Shanghai Institute of Applied </a:t>
            </a:r>
            <a:r>
              <a:rPr lang="en-US" altLang="zh-CN" kern="1200" dirty="0" smtClean="0">
                <a:latin typeface="+mn-lt"/>
                <a:ea typeface="+mn-ea"/>
                <a:cs typeface="+mn-cs"/>
              </a:rPr>
              <a:t>Physics</a:t>
            </a:r>
            <a:r>
              <a:rPr lang="zh-CN" altLang="en-US" kern="1200" dirty="0" smtClean="0">
                <a:latin typeface="+mn-lt"/>
                <a:ea typeface="+mn-ea"/>
                <a:cs typeface="+mn-cs"/>
              </a:rPr>
              <a:t> </a:t>
            </a:r>
            <a:r>
              <a:rPr lang="en-US" altLang="zh-CN" kern="1200" dirty="0" smtClean="0">
                <a:latin typeface="+mn-lt"/>
                <a:ea typeface="+mn-ea"/>
                <a:cs typeface="+mn-cs"/>
              </a:rPr>
              <a:t>(</a:t>
            </a:r>
            <a:r>
              <a:rPr lang="en-US" altLang="zh-CN" kern="1200" dirty="0">
                <a:latin typeface="+mn-lt"/>
                <a:ea typeface="+mn-ea"/>
                <a:cs typeface="+mn-cs"/>
              </a:rPr>
              <a:t>SINAP)</a:t>
            </a:r>
            <a:r>
              <a:rPr lang="zh-CN" altLang="en-US" kern="1200" dirty="0">
                <a:latin typeface="+mn-lt"/>
                <a:ea typeface="+mn-ea"/>
                <a:cs typeface="+mn-cs"/>
              </a:rPr>
              <a:t>，</a:t>
            </a:r>
            <a:r>
              <a:rPr lang="en-US" altLang="zh-CN" kern="1200" dirty="0">
                <a:latin typeface="+mn-lt"/>
                <a:ea typeface="+mn-ea"/>
                <a:cs typeface="+mn-cs"/>
              </a:rPr>
              <a:t>CAS</a:t>
            </a:r>
          </a:p>
          <a:p>
            <a:pPr eaLnBrk="1" hangingPunct="1"/>
            <a:r>
              <a:rPr lang="en-US" altLang="zh-CN" kern="1200" dirty="0">
                <a:latin typeface="+mn-lt"/>
                <a:ea typeface="+mn-ea"/>
                <a:cs typeface="+mn-cs"/>
              </a:rPr>
              <a:t>Nuclear physics Department</a:t>
            </a:r>
            <a:r>
              <a:rPr lang="zh-CN" altLang="en-US" kern="1200" dirty="0">
                <a:latin typeface="+mn-lt"/>
                <a:ea typeface="+mn-ea"/>
                <a:cs typeface="+mn-cs"/>
              </a:rPr>
              <a:t>， </a:t>
            </a:r>
            <a:r>
              <a:rPr lang="en-US" altLang="zh-CN" kern="1200" dirty="0" smtClean="0">
                <a:latin typeface="+mn-lt"/>
                <a:ea typeface="+mn-ea"/>
                <a:cs typeface="+mn-cs"/>
              </a:rPr>
              <a:t>201800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>
                <a:solidFill>
                  <a:srgbClr val="3366FF"/>
                </a:solidFill>
              </a:rPr>
              <a:t>9th Workshop on Hadron physics </a:t>
            </a:r>
            <a:r>
              <a:rPr lang="en-US" altLang="zh-CN" dirty="0" smtClean="0">
                <a:solidFill>
                  <a:srgbClr val="3366FF"/>
                </a:solidFill>
              </a:rPr>
              <a:t>in</a:t>
            </a:r>
            <a:r>
              <a:rPr lang="zh-CN" altLang="en-US" dirty="0" smtClean="0">
                <a:solidFill>
                  <a:srgbClr val="3366FF"/>
                </a:solidFill>
              </a:rPr>
              <a:t> </a:t>
            </a:r>
            <a:r>
              <a:rPr lang="en-US" altLang="zh-CN" dirty="0" smtClean="0">
                <a:solidFill>
                  <a:srgbClr val="3366FF"/>
                </a:solidFill>
              </a:rPr>
              <a:t>China </a:t>
            </a:r>
            <a:r>
              <a:rPr lang="en-US" altLang="zh-CN" dirty="0">
                <a:solidFill>
                  <a:srgbClr val="3366FF"/>
                </a:solidFill>
              </a:rPr>
              <a:t>and Opportunities Worldwide</a:t>
            </a:r>
          </a:p>
          <a:p>
            <a:pPr eaLnBrk="1" hangingPunct="1"/>
            <a:r>
              <a:rPr lang="en-US" altLang="zh-CN" dirty="0" smtClean="0">
                <a:solidFill>
                  <a:srgbClr val="3366FF"/>
                </a:solidFill>
              </a:rPr>
              <a:t>24 </a:t>
            </a:r>
            <a:r>
              <a:rPr lang="en-US" altLang="zh-CN" dirty="0">
                <a:solidFill>
                  <a:srgbClr val="3366FF"/>
                </a:solidFill>
              </a:rPr>
              <a:t>July 2017 - </a:t>
            </a:r>
            <a:r>
              <a:rPr lang="en-US" altLang="zh-CN" dirty="0" smtClean="0">
                <a:solidFill>
                  <a:srgbClr val="3366FF"/>
                </a:solidFill>
              </a:rPr>
              <a:t> </a:t>
            </a:r>
            <a:r>
              <a:rPr lang="en-US" altLang="zh-CN" dirty="0">
                <a:solidFill>
                  <a:srgbClr val="3366FF"/>
                </a:solidFill>
              </a:rPr>
              <a:t>29 July </a:t>
            </a:r>
            <a:r>
              <a:rPr lang="en-US" altLang="zh-CN" dirty="0" smtClean="0">
                <a:solidFill>
                  <a:srgbClr val="3366FF"/>
                </a:solidFill>
              </a:rPr>
              <a:t>2017</a:t>
            </a:r>
            <a:r>
              <a:rPr lang="zh-CN" altLang="zh-CN" dirty="0" smtClean="0">
                <a:solidFill>
                  <a:srgbClr val="3366FF"/>
                </a:solidFill>
              </a:rPr>
              <a:t>,</a:t>
            </a:r>
            <a:r>
              <a:rPr lang="zh-CN" altLang="en-US" dirty="0" smtClean="0">
                <a:solidFill>
                  <a:srgbClr val="3366FF"/>
                </a:solidFill>
              </a:rPr>
              <a:t> </a:t>
            </a:r>
            <a:r>
              <a:rPr lang="en-US" altLang="zh-CN" dirty="0" smtClean="0">
                <a:solidFill>
                  <a:srgbClr val="3366FF"/>
                </a:solidFill>
              </a:rPr>
              <a:t>Nanjing</a:t>
            </a:r>
            <a:r>
              <a:rPr lang="en-US" altLang="zh-CN" dirty="0">
                <a:solidFill>
                  <a:srgbClr val="3366FF"/>
                </a:solidFill>
              </a:rPr>
              <a:t>, </a:t>
            </a:r>
            <a:r>
              <a:rPr lang="en-US" altLang="zh-CN" dirty="0" smtClean="0">
                <a:solidFill>
                  <a:srgbClr val="3366FF"/>
                </a:solidFill>
              </a:rPr>
              <a:t>China</a:t>
            </a:r>
            <a:endParaRPr lang="en-US" altLang="zh-CN" dirty="0">
              <a:solidFill>
                <a:srgbClr val="3366FF"/>
              </a:solidFill>
            </a:endParaRPr>
          </a:p>
        </p:txBody>
      </p:sp>
      <p:pic>
        <p:nvPicPr>
          <p:cNvPr id="205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" y="10795"/>
            <a:ext cx="5292725" cy="874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页脚占位符 2"/>
          <p:cNvSpPr>
            <a:spLocks noGrp="1"/>
          </p:cNvSpPr>
          <p:nvPr>
            <p:ph type="ftr" sz="quarter" idx="11"/>
          </p:nvPr>
        </p:nvSpPr>
        <p:spPr/>
        <p:txBody>
          <a:bodyPr wrap="square" lIns="91440" tIns="45720" rIns="91440" bIns="45720" anchor="t"/>
          <a:lstStyle/>
          <a:p>
            <a:pPr algn="r">
              <a:lnSpc>
                <a:spcPct val="80000"/>
              </a:lnSpc>
            </a:pPr>
            <a:fld id="{9A0DB2DC-4C9A-4742-B13C-FB6460FD3503}" type="slidenum">
              <a:rPr lang="zh-CN" altLang="zh-CN" sz="1600" b="1" dirty="0">
                <a:solidFill>
                  <a:schemeClr val="tx1"/>
                </a:solidFill>
                <a:ea typeface="楷体_GB2312" pitchFamily="1" charset="-122"/>
              </a:rPr>
              <a:t>10</a:t>
            </a:fld>
            <a:endParaRPr lang="zh-CN" altLang="zh-CN" sz="1600" b="1" dirty="0">
              <a:solidFill>
                <a:schemeClr val="tx1"/>
              </a:solidFill>
              <a:ea typeface="楷体_GB2312" pitchFamily="1" charset="-122"/>
            </a:endParaRPr>
          </a:p>
        </p:txBody>
      </p:sp>
      <p:sp>
        <p:nvSpPr>
          <p:cNvPr id="64" name="圆角矩形 63"/>
          <p:cNvSpPr/>
          <p:nvPr/>
        </p:nvSpPr>
        <p:spPr bwMode="auto">
          <a:xfrm>
            <a:off x="7199313" y="2522538"/>
            <a:ext cx="2125663" cy="2635250"/>
          </a:xfrm>
          <a:prstGeom prst="roundRect">
            <a:avLst>
              <a:gd name="adj" fmla="val 8951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11" name="矩形 67"/>
          <p:cNvSpPr/>
          <p:nvPr/>
        </p:nvSpPr>
        <p:spPr>
          <a:xfrm rot="2700000">
            <a:off x="8143875" y="4289425"/>
            <a:ext cx="358775" cy="254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0" hangingPunct="0"/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矩形 68" descr="深色竖线"/>
          <p:cNvSpPr/>
          <p:nvPr/>
        </p:nvSpPr>
        <p:spPr>
          <a:xfrm rot="5400000">
            <a:off x="8121650" y="3503613"/>
            <a:ext cx="252413" cy="161925"/>
          </a:xfrm>
          <a:prstGeom prst="rect">
            <a:avLst/>
          </a:prstGeom>
          <a:pattFill prst="dkVert">
            <a:fgClr>
              <a:srgbClr val="FF9900"/>
            </a:fgClr>
            <a:bgClr>
              <a:srgbClr val="FFFFFF"/>
            </a:bgClr>
          </a:pattFill>
          <a:ln w="254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0" hangingPunct="0"/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9109075" y="2205038"/>
            <a:ext cx="468313" cy="309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4787900" y="2276475"/>
            <a:ext cx="1296988" cy="33845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539750" y="2276475"/>
            <a:ext cx="4249738" cy="3384550"/>
          </a:xfrm>
          <a:prstGeom prst="roundRect">
            <a:avLst>
              <a:gd name="adj" fmla="val 5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7416" name="组合 7"/>
          <p:cNvGrpSpPr/>
          <p:nvPr/>
        </p:nvGrpSpPr>
        <p:grpSpPr>
          <a:xfrm>
            <a:off x="5106988" y="3479800"/>
            <a:ext cx="401637" cy="523875"/>
            <a:chOff x="4666868" y="3038480"/>
            <a:chExt cx="288032" cy="480054"/>
          </a:xfrm>
        </p:grpSpPr>
        <p:sp>
          <p:nvSpPr>
            <p:cNvPr id="52" name="椭圆 51"/>
            <p:cNvSpPr/>
            <p:nvPr/>
          </p:nvSpPr>
          <p:spPr>
            <a:xfrm>
              <a:off x="4666868" y="3038480"/>
              <a:ext cx="288032" cy="480054"/>
            </a:xfrm>
            <a:prstGeom prst="ellipse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4780715" y="3229047"/>
              <a:ext cx="64892" cy="1076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7419" name="Picture 17"/>
          <p:cNvPicPr>
            <a:picLocks noChangeAspect="1"/>
          </p:cNvPicPr>
          <p:nvPr/>
        </p:nvPicPr>
        <p:blipFill>
          <a:blip r:embed="rId3">
            <a:clrChange>
              <a:clrFrom>
                <a:srgbClr val="E6E6DB"/>
              </a:clrFrom>
              <a:clrTo>
                <a:srgbClr val="E6E6D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538" y="3330575"/>
            <a:ext cx="817562" cy="81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0" name="Arc 15"/>
          <p:cNvSpPr/>
          <p:nvPr/>
        </p:nvSpPr>
        <p:spPr>
          <a:xfrm>
            <a:off x="4168775" y="3748088"/>
            <a:ext cx="409575" cy="417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21600" h="21600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143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21" name="Arc 15"/>
          <p:cNvSpPr/>
          <p:nvPr/>
        </p:nvSpPr>
        <p:spPr>
          <a:xfrm rot="-5400000">
            <a:off x="1706563" y="3751263"/>
            <a:ext cx="415925" cy="409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21600" h="21600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143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2" name="直接连接符 11"/>
          <p:cNvCxnSpPr>
            <a:stCxn id="17421" idx="1"/>
            <a:endCxn id="17420" idx="0"/>
          </p:cNvCxnSpPr>
          <p:nvPr/>
        </p:nvCxnSpPr>
        <p:spPr>
          <a:xfrm>
            <a:off x="2120900" y="3749675"/>
            <a:ext cx="2047875" cy="0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23" name="直接连接符 12"/>
          <p:cNvCxnSpPr/>
          <p:nvPr/>
        </p:nvCxnSpPr>
        <p:spPr>
          <a:xfrm>
            <a:off x="1697038" y="4197350"/>
            <a:ext cx="0" cy="8636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triangle" w="sm" len="lg"/>
            <a:tailEnd type="none" w="med" len="lg"/>
          </a:ln>
        </p:spPr>
      </p:cxnSp>
      <p:cxnSp>
        <p:nvCxnSpPr>
          <p:cNvPr id="14" name="直接连接符 13"/>
          <p:cNvCxnSpPr/>
          <p:nvPr/>
        </p:nvCxnSpPr>
        <p:spPr>
          <a:xfrm>
            <a:off x="773906250" y="1562330188"/>
            <a:ext cx="2147011200" cy="2147011200"/>
          </a:xfrm>
          <a:prstGeom prst="line">
            <a:avLst/>
          </a:prstGeom>
          <a:ln w="11430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25" name="组合 16"/>
          <p:cNvGrpSpPr/>
          <p:nvPr/>
        </p:nvGrpSpPr>
        <p:grpSpPr>
          <a:xfrm>
            <a:off x="1020763" y="3524250"/>
            <a:ext cx="257175" cy="455613"/>
            <a:chOff x="602343" y="2476133"/>
            <a:chExt cx="225241" cy="393060"/>
          </a:xfrm>
        </p:grpSpPr>
        <p:sp>
          <p:nvSpPr>
            <p:cNvPr id="48" name="矩形 47"/>
            <p:cNvSpPr/>
            <p:nvPr/>
          </p:nvSpPr>
          <p:spPr>
            <a:xfrm>
              <a:off x="602343" y="2476133"/>
              <a:ext cx="225241" cy="3930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78813" y="2545980"/>
              <a:ext cx="148771" cy="25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9" name="直接箭头连接符 18"/>
          <p:cNvCxnSpPr/>
          <p:nvPr/>
        </p:nvCxnSpPr>
        <p:spPr>
          <a:xfrm flipH="1">
            <a:off x="1136650" y="3749675"/>
            <a:ext cx="4013200" cy="0"/>
          </a:xfrm>
          <a:prstGeom prst="straightConnector1">
            <a:avLst/>
          </a:prstGeom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stealth" w="sm" len="sm"/>
          </a:ln>
        </p:spPr>
      </p:cxnSp>
      <p:sp>
        <p:nvSpPr>
          <p:cNvPr id="20" name="右箭头 19"/>
          <p:cNvSpPr/>
          <p:nvPr/>
        </p:nvSpPr>
        <p:spPr>
          <a:xfrm>
            <a:off x="3186113" y="3694113"/>
            <a:ext cx="2620963" cy="104775"/>
          </a:xfrm>
          <a:prstGeom prst="rightArrow">
            <a:avLst>
              <a:gd name="adj1" fmla="val 50000"/>
              <a:gd name="adj2" fmla="val 17566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5735638" y="3717925"/>
            <a:ext cx="1860550" cy="61913"/>
          </a:xfrm>
          <a:prstGeom prst="rightArrow">
            <a:avLst>
              <a:gd name="adj1" fmla="val 50000"/>
              <a:gd name="adj2" fmla="val 17566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饼形 21"/>
          <p:cNvSpPr/>
          <p:nvPr/>
        </p:nvSpPr>
        <p:spPr>
          <a:xfrm>
            <a:off x="1547813" y="3559175"/>
            <a:ext cx="1106488" cy="1127125"/>
          </a:xfrm>
          <a:prstGeom prst="pie">
            <a:avLst>
              <a:gd name="adj1" fmla="val 10800000"/>
              <a:gd name="adj2" fmla="val 16200000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7432" name="组合 15"/>
          <p:cNvGrpSpPr/>
          <p:nvPr/>
        </p:nvGrpSpPr>
        <p:grpSpPr>
          <a:xfrm rot="6994145">
            <a:off x="3554413" y="2471738"/>
            <a:ext cx="263525" cy="447675"/>
            <a:chOff x="602343" y="2476133"/>
            <a:chExt cx="225241" cy="393060"/>
          </a:xfrm>
        </p:grpSpPr>
        <p:sp>
          <p:nvSpPr>
            <p:cNvPr id="17433" name="矩形 49"/>
            <p:cNvSpPr/>
            <p:nvPr/>
          </p:nvSpPr>
          <p:spPr>
            <a:xfrm>
              <a:off x="602343" y="2476133"/>
              <a:ext cx="225241" cy="393060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txBody>
            <a:bodyPr anchor="ctr"/>
            <a:lstStyle/>
            <a:p>
              <a:pPr lvl="0" algn="ctr" eaLnBrk="0" hangingPunct="0"/>
              <a:endParaRPr lang="zh-CN" altLang="zh-CN" dirty="0">
                <a:latin typeface="Calibri" panose="020F050202020403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7434" name="矩形 50"/>
            <p:cNvSpPr/>
            <p:nvPr/>
          </p:nvSpPr>
          <p:spPr>
            <a:xfrm>
              <a:off x="678364" y="2553579"/>
              <a:ext cx="149103" cy="255173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anchor="ctr"/>
            <a:lstStyle/>
            <a:p>
              <a:pPr lvl="0" algn="ctr" eaLnBrk="0" hangingPunct="0"/>
              <a:endParaRPr lang="zh-CN" altLang="zh-CN" dirty="0">
                <a:latin typeface="Calibri" panose="020F0502020204030204" pitchFamily="34" charset="0"/>
                <a:ea typeface="黑体" panose="02010609060101010101" pitchFamily="49" charset="-122"/>
              </a:endParaRPr>
            </a:p>
          </p:txBody>
        </p:sp>
      </p:grpSp>
      <p:cxnSp>
        <p:nvCxnSpPr>
          <p:cNvPr id="23" name="直接箭头连接符 22"/>
          <p:cNvCxnSpPr/>
          <p:nvPr/>
        </p:nvCxnSpPr>
        <p:spPr>
          <a:xfrm flipV="1">
            <a:off x="2582863" y="2662238"/>
            <a:ext cx="1119187" cy="2336800"/>
          </a:xfrm>
          <a:prstGeom prst="straightConnector1">
            <a:avLst/>
          </a:prstGeom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stealth" w="sm" len="sm"/>
          </a:ln>
        </p:spPr>
      </p:cxnSp>
      <p:sp>
        <p:nvSpPr>
          <p:cNvPr id="17436" name="矩形 32"/>
          <p:cNvSpPr/>
          <p:nvPr/>
        </p:nvSpPr>
        <p:spPr>
          <a:xfrm>
            <a:off x="819150" y="3933825"/>
            <a:ext cx="657225" cy="304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algn="ctr" eaLnBrk="0" hangingPunct="0"/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rPr>
              <a:t>Dump</a:t>
            </a:r>
          </a:p>
        </p:txBody>
      </p:sp>
      <p:sp>
        <p:nvSpPr>
          <p:cNvPr id="17437" name="矩形 34"/>
          <p:cNvSpPr/>
          <p:nvPr/>
        </p:nvSpPr>
        <p:spPr>
          <a:xfrm>
            <a:off x="754063" y="2276475"/>
            <a:ext cx="1465262" cy="3381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algn="ctr" eaLnBrk="0" hangingPunct="0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LCS Chamber</a:t>
            </a:r>
          </a:p>
        </p:txBody>
      </p:sp>
      <p:cxnSp>
        <p:nvCxnSpPr>
          <p:cNvPr id="17438" name="直接箭头连接符 35"/>
          <p:cNvCxnSpPr/>
          <p:nvPr/>
        </p:nvCxnSpPr>
        <p:spPr>
          <a:xfrm>
            <a:off x="1546225" y="2868613"/>
            <a:ext cx="1225550" cy="631825"/>
          </a:xfrm>
          <a:prstGeom prst="straightConnector1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</p:spPr>
      </p:cxnSp>
      <p:sp>
        <p:nvSpPr>
          <p:cNvPr id="17439" name="矩形 36"/>
          <p:cNvSpPr/>
          <p:nvPr/>
        </p:nvSpPr>
        <p:spPr>
          <a:xfrm>
            <a:off x="1692275" y="3149600"/>
            <a:ext cx="576263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endParaRPr lang="zh-CN" altLang="en-US" sz="1200" b="1" dirty="0">
              <a:solidFill>
                <a:srgbClr val="333333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lvl="0" algn="ctr" eaLnBrk="0" hangingPunct="0"/>
            <a:r>
              <a:rPr lang="en-US" altLang="zh-CN" sz="1200" b="1" dirty="0">
                <a:solidFill>
                  <a:srgbClr val="333333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BM</a:t>
            </a:r>
          </a:p>
        </p:txBody>
      </p:sp>
      <p:grpSp>
        <p:nvGrpSpPr>
          <p:cNvPr id="17440" name="饼形 40"/>
          <p:cNvGrpSpPr/>
          <p:nvPr/>
        </p:nvGrpSpPr>
        <p:grpSpPr>
          <a:xfrm>
            <a:off x="3829050" y="3529013"/>
            <a:ext cx="1006475" cy="998537"/>
            <a:chOff x="3534858" y="3621024"/>
            <a:chExt cx="884742" cy="861616"/>
          </a:xfrm>
        </p:grpSpPr>
        <p:pic>
          <p:nvPicPr>
            <p:cNvPr id="17441" name="饼形 4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822192" y="3621024"/>
              <a:ext cx="597408" cy="5974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42" name="Text Box 48"/>
            <p:cNvSpPr txBox="1"/>
            <p:nvPr/>
          </p:nvSpPr>
          <p:spPr>
            <a:xfrm rot="5400000">
              <a:off x="3534858" y="3795332"/>
              <a:ext cx="687308" cy="6873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lvl="0" algn="ctr" eaLnBrk="0" hangingPunct="0"/>
              <a:endParaRPr lang="zh-CN" altLang="zh-CN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43" name="矩形 41"/>
          <p:cNvSpPr/>
          <p:nvPr/>
        </p:nvSpPr>
        <p:spPr>
          <a:xfrm>
            <a:off x="4140200" y="3151188"/>
            <a:ext cx="471488" cy="517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1400" b="1" dirty="0">
                <a:solidFill>
                  <a:srgbClr val="333333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BM</a:t>
            </a:r>
          </a:p>
          <a:p>
            <a:pPr lvl="0" eaLnBrk="0" hangingPunct="0"/>
            <a:endParaRPr lang="en-US" altLang="zh-CN" sz="1400" b="1" dirty="0">
              <a:solidFill>
                <a:srgbClr val="333333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grpSp>
        <p:nvGrpSpPr>
          <p:cNvPr id="10309" name="组合 43"/>
          <p:cNvGrpSpPr/>
          <p:nvPr/>
        </p:nvGrpSpPr>
        <p:grpSpPr>
          <a:xfrm>
            <a:off x="5152776" y="3664738"/>
            <a:ext cx="163853" cy="173710"/>
            <a:chOff x="4932040" y="3411602"/>
            <a:chExt cx="216024" cy="224665"/>
          </a:xfrm>
          <a:scene3d>
            <a:camera prst="orthographicFront">
              <a:rot lat="0" lon="0" rev="2700000"/>
            </a:camera>
            <a:lightRig rig="threePt" dir="t"/>
          </a:scene3d>
        </p:grpSpPr>
        <p:sp>
          <p:nvSpPr>
            <p:cNvPr id="46" name="椭圆 45"/>
            <p:cNvSpPr/>
            <p:nvPr/>
          </p:nvSpPr>
          <p:spPr>
            <a:xfrm>
              <a:off x="4938390" y="3429000"/>
              <a:ext cx="198008" cy="198008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47" name="Picture 5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32040" y="3411602"/>
              <a:ext cx="216024" cy="224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5" name="直接箭头连接符 44"/>
          <p:cNvCxnSpPr/>
          <p:nvPr/>
        </p:nvCxnSpPr>
        <p:spPr>
          <a:xfrm flipV="1">
            <a:off x="5267325" y="3789363"/>
            <a:ext cx="0" cy="1171575"/>
          </a:xfrm>
          <a:prstGeom prst="straightConnector1">
            <a:avLst/>
          </a:prstGeom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stealth" w="sm" len="sm"/>
          </a:ln>
        </p:spPr>
      </p:cxnSp>
      <p:sp>
        <p:nvSpPr>
          <p:cNvPr id="17446" name="矩形 9"/>
          <p:cNvSpPr/>
          <p:nvPr/>
        </p:nvSpPr>
        <p:spPr>
          <a:xfrm>
            <a:off x="2124075" y="5037138"/>
            <a:ext cx="2376488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Laser system &amp;optical path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7447" name="矩形 9"/>
          <p:cNvSpPr/>
          <p:nvPr/>
        </p:nvSpPr>
        <p:spPr>
          <a:xfrm>
            <a:off x="755650" y="5037138"/>
            <a:ext cx="1584325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Electron Beam</a:t>
            </a:r>
          </a:p>
        </p:txBody>
      </p:sp>
      <p:cxnSp>
        <p:nvCxnSpPr>
          <p:cNvPr id="17448" name="直接箭头连接符 62"/>
          <p:cNvCxnSpPr/>
          <p:nvPr/>
        </p:nvCxnSpPr>
        <p:spPr>
          <a:xfrm flipH="1">
            <a:off x="5292725" y="2852738"/>
            <a:ext cx="142875" cy="638175"/>
          </a:xfrm>
          <a:prstGeom prst="straightConnector1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</p:spPr>
      </p:cxnSp>
      <p:sp>
        <p:nvSpPr>
          <p:cNvPr id="17449" name="矩形 64"/>
          <p:cNvSpPr/>
          <p:nvPr/>
        </p:nvSpPr>
        <p:spPr>
          <a:xfrm>
            <a:off x="5076825" y="2276475"/>
            <a:ext cx="1011238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1400" b="1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Mirror </a:t>
            </a:r>
          </a:p>
          <a:p>
            <a:pPr lvl="0" eaLnBrk="0" hangingPunct="0"/>
            <a:r>
              <a:rPr lang="en-US" altLang="zh-CN" sz="1400" b="1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Chanmber</a:t>
            </a:r>
          </a:p>
        </p:txBody>
      </p:sp>
      <p:cxnSp>
        <p:nvCxnSpPr>
          <p:cNvPr id="4" name="直接箭头连接符 22"/>
          <p:cNvCxnSpPr/>
          <p:nvPr/>
        </p:nvCxnSpPr>
        <p:spPr>
          <a:xfrm flipV="1">
            <a:off x="2589213" y="2852738"/>
            <a:ext cx="1019175" cy="2133600"/>
          </a:xfrm>
          <a:prstGeom prst="straightConnector1">
            <a:avLst/>
          </a:prstGeom>
          <a:ln w="50800" cap="flat" cmpd="sng">
            <a:solidFill>
              <a:schemeClr val="bg1"/>
            </a:solidFill>
            <a:prstDash val="sysDot"/>
            <a:round/>
            <a:headEnd type="none" w="med" len="med"/>
            <a:tailEnd type="none" w="sm" len="sm"/>
          </a:ln>
        </p:spPr>
      </p:cxnSp>
      <p:sp>
        <p:nvSpPr>
          <p:cNvPr id="17451" name="Text Box 78"/>
          <p:cNvSpPr txBox="1"/>
          <p:nvPr/>
        </p:nvSpPr>
        <p:spPr>
          <a:xfrm rot="1501013">
            <a:off x="3613150" y="2373313"/>
            <a:ext cx="401638" cy="214312"/>
          </a:xfrm>
          <a:prstGeom prst="rect">
            <a:avLst/>
          </a:prstGeom>
          <a:solidFill>
            <a:schemeClr val="accent1"/>
          </a:solidFill>
          <a:ln w="101600">
            <a:noFill/>
          </a:ln>
        </p:spPr>
        <p:txBody>
          <a:bodyPr anchor="t">
            <a:spAutoFit/>
          </a:bodyPr>
          <a:lstStyle/>
          <a:p>
            <a:pPr lvl="0" algn="ctr" eaLnBrk="0" hangingPunct="0">
              <a:spcBef>
                <a:spcPct val="50000"/>
              </a:spcBef>
            </a:pPr>
            <a:endParaRPr lang="zh-CN" altLang="zh-CN" sz="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52" name="Oval 80"/>
          <p:cNvSpPr>
            <a:spLocks noChangeAspect="1"/>
          </p:cNvSpPr>
          <p:nvPr/>
        </p:nvSpPr>
        <p:spPr>
          <a:xfrm>
            <a:off x="2903538" y="8763000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53" name="Oval 81"/>
          <p:cNvSpPr>
            <a:spLocks noChangeAspect="1"/>
          </p:cNvSpPr>
          <p:nvPr/>
        </p:nvSpPr>
        <p:spPr>
          <a:xfrm>
            <a:off x="2471738" y="8763000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54" name="Oval 82"/>
          <p:cNvSpPr>
            <a:spLocks noChangeAspect="1"/>
          </p:cNvSpPr>
          <p:nvPr/>
        </p:nvSpPr>
        <p:spPr>
          <a:xfrm>
            <a:off x="2111375" y="8763000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55" name="Oval 83"/>
          <p:cNvSpPr>
            <a:spLocks noChangeAspect="1"/>
          </p:cNvSpPr>
          <p:nvPr/>
        </p:nvSpPr>
        <p:spPr>
          <a:xfrm>
            <a:off x="1752600" y="8763000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245" name="Freeform 5"/>
          <p:cNvSpPr/>
          <p:nvPr/>
        </p:nvSpPr>
        <p:spPr>
          <a:xfrm rot="1200000">
            <a:off x="5148263" y="8758238"/>
            <a:ext cx="179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1200000">
            <a:off x="4643438" y="8758238"/>
            <a:ext cx="179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5"/>
          <p:cNvSpPr/>
          <p:nvPr/>
        </p:nvSpPr>
        <p:spPr>
          <a:xfrm rot="1200000">
            <a:off x="4138613" y="8758238"/>
            <a:ext cx="179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5"/>
          <p:cNvSpPr/>
          <p:nvPr/>
        </p:nvSpPr>
        <p:spPr>
          <a:xfrm rot="1200000">
            <a:off x="3563938" y="8758238"/>
            <a:ext cx="179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8" name="直接箭头连接符 44"/>
          <p:cNvCxnSpPr/>
          <p:nvPr/>
        </p:nvCxnSpPr>
        <p:spPr>
          <a:xfrm flipV="1">
            <a:off x="5264150" y="3890963"/>
            <a:ext cx="3175" cy="982662"/>
          </a:xfrm>
          <a:prstGeom prst="straightConnector1">
            <a:avLst/>
          </a:prstGeom>
          <a:ln w="50800" cap="flat" cmpd="sng">
            <a:solidFill>
              <a:schemeClr val="bg1"/>
            </a:solidFill>
            <a:prstDash val="sysDot"/>
            <a:round/>
            <a:headEnd type="none" w="med" len="med"/>
            <a:tailEnd type="none" w="sm" len="sm"/>
          </a:ln>
        </p:spPr>
      </p:cxnSp>
      <p:cxnSp>
        <p:nvCxnSpPr>
          <p:cNvPr id="9" name="直接箭头连接符 18"/>
          <p:cNvCxnSpPr/>
          <p:nvPr/>
        </p:nvCxnSpPr>
        <p:spPr>
          <a:xfrm flipH="1">
            <a:off x="1516063" y="3749675"/>
            <a:ext cx="3598862" cy="0"/>
          </a:xfrm>
          <a:prstGeom prst="straightConnector1">
            <a:avLst/>
          </a:prstGeom>
          <a:ln w="50800" cap="flat" cmpd="sng">
            <a:solidFill>
              <a:schemeClr val="bg1"/>
            </a:solidFill>
            <a:prstDash val="sysDot"/>
            <a:round/>
            <a:headEnd type="none" w="med" len="med"/>
            <a:tailEnd type="none" w="sm" len="sm"/>
          </a:ln>
        </p:spPr>
      </p:cxnSp>
      <p:sp>
        <p:nvSpPr>
          <p:cNvPr id="3169" name="Oval 97"/>
          <p:cNvSpPr>
            <a:spLocks noChangeAspect="1"/>
          </p:cNvSpPr>
          <p:nvPr/>
        </p:nvSpPr>
        <p:spPr>
          <a:xfrm>
            <a:off x="1768475" y="8253413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70" name="Oval 98"/>
          <p:cNvSpPr>
            <a:spLocks noChangeAspect="1"/>
          </p:cNvSpPr>
          <p:nvPr/>
        </p:nvSpPr>
        <p:spPr>
          <a:xfrm>
            <a:off x="2055813" y="8253413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71" name="Oval 99"/>
          <p:cNvSpPr>
            <a:spLocks noChangeAspect="1"/>
          </p:cNvSpPr>
          <p:nvPr/>
        </p:nvSpPr>
        <p:spPr>
          <a:xfrm>
            <a:off x="2343150" y="8253413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72" name="Oval 100"/>
          <p:cNvSpPr>
            <a:spLocks noChangeAspect="1"/>
          </p:cNvSpPr>
          <p:nvPr/>
        </p:nvSpPr>
        <p:spPr>
          <a:xfrm>
            <a:off x="2703513" y="8253413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Freeform 5"/>
          <p:cNvSpPr/>
          <p:nvPr/>
        </p:nvSpPr>
        <p:spPr>
          <a:xfrm rot="1200000">
            <a:off x="3292475" y="8285163"/>
            <a:ext cx="179388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FFFF00"/>
          </a:solidFill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5"/>
          <p:cNvSpPr/>
          <p:nvPr/>
        </p:nvSpPr>
        <p:spPr>
          <a:xfrm rot="1200000">
            <a:off x="3868738" y="8285163"/>
            <a:ext cx="179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FFFF00"/>
          </a:solidFill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5"/>
          <p:cNvSpPr/>
          <p:nvPr/>
        </p:nvSpPr>
        <p:spPr>
          <a:xfrm rot="1200000">
            <a:off x="4443413" y="8285163"/>
            <a:ext cx="179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FFFF00"/>
          </a:solidFill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Freeform 5"/>
          <p:cNvSpPr/>
          <p:nvPr/>
        </p:nvSpPr>
        <p:spPr>
          <a:xfrm rot="1200000">
            <a:off x="5019675" y="8285163"/>
            <a:ext cx="179388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FFFF00"/>
          </a:solidFill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24" name="直接箭头连接符 18"/>
          <p:cNvCxnSpPr/>
          <p:nvPr/>
        </p:nvCxnSpPr>
        <p:spPr>
          <a:xfrm flipH="1" flipV="1">
            <a:off x="2955925" y="3500438"/>
            <a:ext cx="477838" cy="488950"/>
          </a:xfrm>
          <a:prstGeom prst="straightConnector1">
            <a:avLst/>
          </a:prstGeom>
          <a:ln w="50800" cap="flat" cmpd="sng">
            <a:solidFill>
              <a:srgbClr val="0000FF"/>
            </a:solidFill>
            <a:prstDash val="solid"/>
            <a:round/>
            <a:headEnd type="stealth" w="med" len="sm"/>
            <a:tailEnd type="none" w="sm" len="sm"/>
          </a:ln>
        </p:spPr>
      </p:cxnSp>
      <p:cxnSp>
        <p:nvCxnSpPr>
          <p:cNvPr id="25" name="直接箭头连接符 18"/>
          <p:cNvCxnSpPr/>
          <p:nvPr/>
        </p:nvCxnSpPr>
        <p:spPr>
          <a:xfrm flipH="1" flipV="1">
            <a:off x="2971800" y="3519488"/>
            <a:ext cx="382588" cy="387350"/>
          </a:xfrm>
          <a:prstGeom prst="straightConnector1">
            <a:avLst/>
          </a:prstGeom>
          <a:ln w="50800" cap="flat" cmpd="sng">
            <a:solidFill>
              <a:schemeClr val="bg1"/>
            </a:solidFill>
            <a:prstDash val="sysDot"/>
            <a:round/>
            <a:headEnd type="none" w="med" len="med"/>
            <a:tailEnd type="none" w="sm" len="sm"/>
          </a:ln>
        </p:spPr>
      </p:cxnSp>
      <p:sp>
        <p:nvSpPr>
          <p:cNvPr id="3189" name="Oval 117"/>
          <p:cNvSpPr>
            <a:spLocks noChangeAspect="1"/>
          </p:cNvSpPr>
          <p:nvPr/>
        </p:nvSpPr>
        <p:spPr>
          <a:xfrm>
            <a:off x="2667000" y="7642225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90" name="Oval 118"/>
          <p:cNvSpPr>
            <a:spLocks noChangeAspect="1"/>
          </p:cNvSpPr>
          <p:nvPr/>
        </p:nvSpPr>
        <p:spPr>
          <a:xfrm>
            <a:off x="2235200" y="7642225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91" name="Oval 119"/>
          <p:cNvSpPr>
            <a:spLocks noChangeAspect="1"/>
          </p:cNvSpPr>
          <p:nvPr/>
        </p:nvSpPr>
        <p:spPr>
          <a:xfrm>
            <a:off x="1874838" y="7642225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92" name="Oval 120"/>
          <p:cNvSpPr>
            <a:spLocks noChangeAspect="1"/>
          </p:cNvSpPr>
          <p:nvPr/>
        </p:nvSpPr>
        <p:spPr>
          <a:xfrm>
            <a:off x="1516063" y="7642225"/>
            <a:ext cx="107950" cy="1079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FFCC99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anchor="ctr"/>
          <a:lstStyle/>
          <a:p>
            <a:pPr lvl="0" eaLnBrk="0" hangingPunct="0"/>
            <a:endParaRPr lang="zh-CN" altLang="zh-CN" sz="1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Freeform 5"/>
          <p:cNvSpPr/>
          <p:nvPr/>
        </p:nvSpPr>
        <p:spPr>
          <a:xfrm rot="1200000">
            <a:off x="4948238" y="7564438"/>
            <a:ext cx="179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Freeform 5"/>
          <p:cNvSpPr/>
          <p:nvPr/>
        </p:nvSpPr>
        <p:spPr>
          <a:xfrm rot="1200000">
            <a:off x="4443413" y="7564438"/>
            <a:ext cx="179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Freeform 5"/>
          <p:cNvSpPr/>
          <p:nvPr/>
        </p:nvSpPr>
        <p:spPr>
          <a:xfrm rot="1200000">
            <a:off x="3965575" y="7545388"/>
            <a:ext cx="179388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Freeform 5"/>
          <p:cNvSpPr/>
          <p:nvPr/>
        </p:nvSpPr>
        <p:spPr>
          <a:xfrm rot="1200000">
            <a:off x="3367088" y="7572375"/>
            <a:ext cx="179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67" name="直接连接符 66"/>
          <p:cNvCxnSpPr/>
          <p:nvPr/>
        </p:nvCxnSpPr>
        <p:spPr bwMode="auto">
          <a:xfrm>
            <a:off x="7631113" y="3563938"/>
            <a:ext cx="0" cy="334963"/>
          </a:xfrm>
          <a:prstGeom prst="line">
            <a:avLst/>
          </a:prstGeom>
          <a:ln w="57150">
            <a:solidFill>
              <a:schemeClr val="tx1"/>
            </a:solidFill>
            <a:headEnd type="non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66"/>
          <p:cNvCxnSpPr/>
          <p:nvPr/>
        </p:nvCxnSpPr>
        <p:spPr>
          <a:xfrm>
            <a:off x="7632700" y="3563938"/>
            <a:ext cx="0" cy="334962"/>
          </a:xfrm>
          <a:prstGeom prst="line">
            <a:avLst/>
          </a:prstGeom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lg"/>
          </a:ln>
        </p:spPr>
      </p:cxnSp>
      <p:sp>
        <p:nvSpPr>
          <p:cNvPr id="17482" name="Rectangle 137"/>
          <p:cNvSpPr/>
          <p:nvPr/>
        </p:nvSpPr>
        <p:spPr>
          <a:xfrm>
            <a:off x="3859213" y="2292350"/>
            <a:ext cx="657225" cy="304800"/>
          </a:xfrm>
          <a:prstGeom prst="rect">
            <a:avLst/>
          </a:prstGeom>
          <a:noFill/>
          <a:ln w="50800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Dump</a:t>
            </a:r>
            <a:endParaRPr lang="en-US" altLang="zh-CN" sz="1400" b="1" dirty="0">
              <a:solidFill>
                <a:schemeClr val="tx1"/>
              </a:solidFill>
              <a:latin typeface="Arial" panose="020B0604020202020204" pitchFamily="34" charset="0"/>
              <a:ea typeface="楷体_GB2312" pitchFamily="1" charset="-122"/>
            </a:endParaRPr>
          </a:p>
        </p:txBody>
      </p:sp>
      <p:sp>
        <p:nvSpPr>
          <p:cNvPr id="17483" name="矩形 24"/>
          <p:cNvSpPr/>
          <p:nvPr/>
        </p:nvSpPr>
        <p:spPr>
          <a:xfrm>
            <a:off x="6156325" y="3116263"/>
            <a:ext cx="1079500" cy="304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Collimator</a:t>
            </a:r>
          </a:p>
        </p:txBody>
      </p:sp>
      <p:grpSp>
        <p:nvGrpSpPr>
          <p:cNvPr id="17484" name="Group 89"/>
          <p:cNvGrpSpPr/>
          <p:nvPr/>
        </p:nvGrpSpPr>
        <p:grpSpPr>
          <a:xfrm>
            <a:off x="6127750" y="3568700"/>
            <a:ext cx="1036638" cy="358775"/>
            <a:chOff x="3860" y="2248"/>
            <a:chExt cx="771" cy="226"/>
          </a:xfrm>
        </p:grpSpPr>
        <p:sp>
          <p:nvSpPr>
            <p:cNvPr id="15" name="矩形 14"/>
            <p:cNvSpPr/>
            <p:nvPr/>
          </p:nvSpPr>
          <p:spPr>
            <a:xfrm>
              <a:off x="3860" y="2248"/>
              <a:ext cx="771" cy="9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矩形 14"/>
            <p:cNvSpPr/>
            <p:nvPr/>
          </p:nvSpPr>
          <p:spPr>
            <a:xfrm>
              <a:off x="3860" y="2383"/>
              <a:ext cx="771" cy="9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7487" name="直接箭头连接符 62"/>
          <p:cNvCxnSpPr/>
          <p:nvPr/>
        </p:nvCxnSpPr>
        <p:spPr>
          <a:xfrm flipH="1" flipV="1">
            <a:off x="5232400" y="3775075"/>
            <a:ext cx="528638" cy="382588"/>
          </a:xfrm>
          <a:prstGeom prst="straightConnector1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</p:spPr>
      </p:cxnSp>
      <p:sp>
        <p:nvSpPr>
          <p:cNvPr id="17488" name="矩形 24"/>
          <p:cNvSpPr/>
          <p:nvPr/>
        </p:nvSpPr>
        <p:spPr>
          <a:xfrm>
            <a:off x="7194550" y="3068638"/>
            <a:ext cx="931863" cy="304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Target</a:t>
            </a:r>
          </a:p>
        </p:txBody>
      </p:sp>
      <p:sp>
        <p:nvSpPr>
          <p:cNvPr id="17489" name="矩形 24"/>
          <p:cNvSpPr/>
          <p:nvPr/>
        </p:nvSpPr>
        <p:spPr>
          <a:xfrm>
            <a:off x="7092950" y="4797425"/>
            <a:ext cx="973138" cy="2746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sz="1200" b="1" dirty="0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γ</a:t>
            </a:r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</a:t>
            </a:r>
            <a:r>
              <a:rPr lang="en-US" altLang="zh-CN" sz="1200" b="1" dirty="0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Detector</a:t>
            </a:r>
          </a:p>
        </p:txBody>
      </p:sp>
      <p:sp>
        <p:nvSpPr>
          <p:cNvPr id="17490" name="矩形 31"/>
          <p:cNvSpPr/>
          <p:nvPr/>
        </p:nvSpPr>
        <p:spPr>
          <a:xfrm>
            <a:off x="5292725" y="4157663"/>
            <a:ext cx="936625" cy="517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sz="1400" b="1" dirty="0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Focusing Mirror</a:t>
            </a:r>
          </a:p>
        </p:txBody>
      </p:sp>
      <p:sp>
        <p:nvSpPr>
          <p:cNvPr id="17491" name="矩形 67"/>
          <p:cNvSpPr/>
          <p:nvPr/>
        </p:nvSpPr>
        <p:spPr>
          <a:xfrm rot="8100000">
            <a:off x="8101013" y="2924175"/>
            <a:ext cx="360362" cy="254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anchor="ctr"/>
          <a:lstStyle/>
          <a:p>
            <a:pPr lvl="0" algn="ctr" eaLnBrk="0" hangingPunct="0"/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4851" name="矩形 68"/>
          <p:cNvSpPr>
            <a:spLocks noChangeArrowheads="1"/>
          </p:cNvSpPr>
          <p:nvPr/>
        </p:nvSpPr>
        <p:spPr bwMode="auto">
          <a:xfrm rot="5400000">
            <a:off x="8486775" y="3365500"/>
            <a:ext cx="539750" cy="161925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 algn="ctr">
            <a:solidFill>
              <a:srgbClr val="339966"/>
            </a:solidFill>
            <a:miter lim="800000"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12" name="矩形 26"/>
          <p:cNvSpPr/>
          <p:nvPr/>
        </p:nvSpPr>
        <p:spPr>
          <a:xfrm>
            <a:off x="3371850" y="5883275"/>
            <a:ext cx="15605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LCS Mode 2</a:t>
            </a:r>
          </a:p>
          <a:p>
            <a:pPr lvl="0" eaLnBrk="0" hangingPunct="0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Backward Scattering</a:t>
            </a:r>
          </a:p>
        </p:txBody>
      </p:sp>
      <p:sp>
        <p:nvSpPr>
          <p:cNvPr id="3111" name="矩形 25"/>
          <p:cNvSpPr/>
          <p:nvPr/>
        </p:nvSpPr>
        <p:spPr>
          <a:xfrm>
            <a:off x="6280150" y="5883275"/>
            <a:ext cx="131603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Alternative mode</a:t>
            </a:r>
          </a:p>
          <a:p>
            <a:pPr lvl="0" eaLnBrk="0" hangingPunct="0"/>
            <a:endParaRPr lang="en-US" altLang="zh-CN" sz="1200" b="1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3205" name="矩形 25"/>
          <p:cNvSpPr/>
          <p:nvPr/>
        </p:nvSpPr>
        <p:spPr>
          <a:xfrm>
            <a:off x="539750" y="5884863"/>
            <a:ext cx="1439863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eaLnBrk="0" hangingPunct="0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LCS Mode 1 </a:t>
            </a:r>
          </a:p>
          <a:p>
            <a:pPr lvl="0" eaLnBrk="0" hangingPunct="0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Slanting Scattering</a:t>
            </a:r>
          </a:p>
        </p:txBody>
      </p:sp>
      <p:sp>
        <p:nvSpPr>
          <p:cNvPr id="17496" name="AutoShape 103"/>
          <p:cNvSpPr/>
          <p:nvPr/>
        </p:nvSpPr>
        <p:spPr>
          <a:xfrm>
            <a:off x="1979613" y="6116638"/>
            <a:ext cx="215900" cy="215900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7497" name="AutoShape 104"/>
          <p:cNvSpPr/>
          <p:nvPr/>
        </p:nvSpPr>
        <p:spPr>
          <a:xfrm>
            <a:off x="4932363" y="6116638"/>
            <a:ext cx="215900" cy="215900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7498" name="AutoShape 105"/>
          <p:cNvSpPr/>
          <p:nvPr/>
        </p:nvSpPr>
        <p:spPr>
          <a:xfrm>
            <a:off x="7596188" y="6116638"/>
            <a:ext cx="215900" cy="215900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7499" name="AutoShape 106"/>
          <p:cNvSpPr/>
          <p:nvPr/>
        </p:nvSpPr>
        <p:spPr>
          <a:xfrm>
            <a:off x="8405813" y="6453188"/>
            <a:ext cx="630237" cy="334962"/>
          </a:xfrm>
          <a:prstGeom prst="actionButtonBlank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Reset</a:t>
            </a:r>
          </a:p>
        </p:txBody>
      </p:sp>
      <p:cxnSp>
        <p:nvCxnSpPr>
          <p:cNvPr id="3" name="直接连接符 66"/>
          <p:cNvCxnSpPr/>
          <p:nvPr/>
        </p:nvCxnSpPr>
        <p:spPr>
          <a:xfrm>
            <a:off x="7632700" y="3562350"/>
            <a:ext cx="0" cy="334963"/>
          </a:xfrm>
          <a:prstGeom prst="line">
            <a:avLst/>
          </a:prstGeom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lg"/>
          </a:ln>
        </p:spPr>
      </p:cxnSp>
      <p:cxnSp>
        <p:nvCxnSpPr>
          <p:cNvPr id="11" name="直接连接符 66"/>
          <p:cNvCxnSpPr/>
          <p:nvPr/>
        </p:nvCxnSpPr>
        <p:spPr>
          <a:xfrm>
            <a:off x="7632700" y="3562350"/>
            <a:ext cx="0" cy="334963"/>
          </a:xfrm>
          <a:prstGeom prst="line">
            <a:avLst/>
          </a:prstGeom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lg"/>
          </a:ln>
        </p:spPr>
      </p:cxnSp>
      <p:sp>
        <p:nvSpPr>
          <p:cNvPr id="17502" name="矩形 24"/>
          <p:cNvSpPr/>
          <p:nvPr/>
        </p:nvSpPr>
        <p:spPr>
          <a:xfrm>
            <a:off x="7812088" y="4699000"/>
            <a:ext cx="13684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sz="1200" b="1" dirty="0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Charged particle</a:t>
            </a:r>
          </a:p>
          <a:p>
            <a:pPr lvl="0" algn="ctr" eaLnBrk="0" hangingPunct="0"/>
            <a:r>
              <a:rPr lang="en-US" altLang="zh-CN" sz="1200" b="1" dirty="0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Detector</a:t>
            </a:r>
          </a:p>
        </p:txBody>
      </p:sp>
      <p:sp>
        <p:nvSpPr>
          <p:cNvPr id="17503" name="矩形 24"/>
          <p:cNvSpPr/>
          <p:nvPr/>
        </p:nvSpPr>
        <p:spPr>
          <a:xfrm>
            <a:off x="8101013" y="2492375"/>
            <a:ext cx="1116012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sz="1200" b="1" dirty="0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Neutron Detector</a:t>
            </a:r>
          </a:p>
        </p:txBody>
      </p:sp>
      <p:cxnSp>
        <p:nvCxnSpPr>
          <p:cNvPr id="17504" name="直接箭头连接符 62"/>
          <p:cNvCxnSpPr>
            <a:stCxn id="17503" idx="2"/>
            <a:endCxn id="74851" idx="1"/>
          </p:cNvCxnSpPr>
          <p:nvPr/>
        </p:nvCxnSpPr>
        <p:spPr>
          <a:xfrm>
            <a:off x="8659813" y="2949575"/>
            <a:ext cx="96837" cy="214313"/>
          </a:xfrm>
          <a:prstGeom prst="straightConnector1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</p:spPr>
      </p:cxnSp>
      <p:cxnSp>
        <p:nvCxnSpPr>
          <p:cNvPr id="17505" name="直接箭头连接符 62"/>
          <p:cNvCxnSpPr/>
          <p:nvPr/>
        </p:nvCxnSpPr>
        <p:spPr>
          <a:xfrm flipH="1" flipV="1">
            <a:off x="8362950" y="3927475"/>
            <a:ext cx="488950" cy="757238"/>
          </a:xfrm>
          <a:prstGeom prst="straightConnector1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</p:spPr>
      </p:cxnSp>
      <p:cxnSp>
        <p:nvCxnSpPr>
          <p:cNvPr id="17506" name="直接箭头连接符 62"/>
          <p:cNvCxnSpPr>
            <a:endCxn id="17411" idx="2"/>
          </p:cNvCxnSpPr>
          <p:nvPr/>
        </p:nvCxnSpPr>
        <p:spPr>
          <a:xfrm flipV="1">
            <a:off x="7823200" y="4516438"/>
            <a:ext cx="401638" cy="350837"/>
          </a:xfrm>
          <a:prstGeom prst="straightConnector1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</p:spPr>
      </p:cxnSp>
      <p:sp>
        <p:nvSpPr>
          <p:cNvPr id="17507" name="矩形 68" descr="深色竖线"/>
          <p:cNvSpPr/>
          <p:nvPr/>
        </p:nvSpPr>
        <p:spPr>
          <a:xfrm rot="5400000">
            <a:off x="8126413" y="3833813"/>
            <a:ext cx="250825" cy="161925"/>
          </a:xfrm>
          <a:prstGeom prst="rect">
            <a:avLst/>
          </a:prstGeom>
          <a:pattFill prst="dkVert">
            <a:fgClr>
              <a:srgbClr val="FF9900"/>
            </a:fgClr>
            <a:bgClr>
              <a:srgbClr val="FFFFFF"/>
            </a:bgClr>
          </a:pattFill>
          <a:ln w="254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0" hangingPunct="0"/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4867" name="矩形 68"/>
          <p:cNvSpPr>
            <a:spLocks noChangeArrowheads="1"/>
          </p:cNvSpPr>
          <p:nvPr/>
        </p:nvSpPr>
        <p:spPr bwMode="auto">
          <a:xfrm rot="5400000">
            <a:off x="8486775" y="3978275"/>
            <a:ext cx="539750" cy="161925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 algn="ctr">
            <a:solidFill>
              <a:srgbClr val="339966"/>
            </a:solidFill>
            <a:miter lim="800000"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Freeform 5"/>
          <p:cNvSpPr/>
          <p:nvPr/>
        </p:nvSpPr>
        <p:spPr>
          <a:xfrm rot="1200000">
            <a:off x="9937750" y="4724400"/>
            <a:ext cx="179388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Freeform 5"/>
          <p:cNvSpPr/>
          <p:nvPr/>
        </p:nvSpPr>
        <p:spPr>
          <a:xfrm rot="1200000">
            <a:off x="9937750" y="4292600"/>
            <a:ext cx="179388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FFFF00"/>
          </a:solidFill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Freeform 5"/>
          <p:cNvSpPr/>
          <p:nvPr/>
        </p:nvSpPr>
        <p:spPr>
          <a:xfrm rot="1200000">
            <a:off x="9937750" y="3860800"/>
            <a:ext cx="179388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217" name="Picture 145" descr="原子核2"/>
          <p:cNvPicPr>
            <a:picLocks noChangeAspect="1"/>
          </p:cNvPicPr>
          <p:nvPr/>
        </p:nvPicPr>
        <p:blipFill>
          <a:blip r:embed="rId6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4000" y="3846513"/>
            <a:ext cx="144463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24" name="Picture 152" descr="原子核2"/>
          <p:cNvPicPr>
            <a:picLocks noChangeAspect="1"/>
          </p:cNvPicPr>
          <p:nvPr/>
        </p:nvPicPr>
        <p:blipFill>
          <a:blip r:embed="rId6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9713" y="4278313"/>
            <a:ext cx="144462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26" name="Picture 154" descr="原子核2"/>
          <p:cNvPicPr>
            <a:picLocks noChangeAspect="1"/>
          </p:cNvPicPr>
          <p:nvPr/>
        </p:nvPicPr>
        <p:blipFill>
          <a:blip r:embed="rId6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9713" y="4651375"/>
            <a:ext cx="144462" cy="14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874" name="Oval 122"/>
          <p:cNvSpPr/>
          <p:nvPr/>
        </p:nvSpPr>
        <p:spPr>
          <a:xfrm>
            <a:off x="10801350" y="3917950"/>
            <a:ext cx="53975" cy="53975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anchor="ctr"/>
          <a:lstStyle/>
          <a:p>
            <a:pPr lvl="0" algn="ctr" eaLnBrk="0" hangingPunct="0"/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</a:p>
        </p:txBody>
      </p:sp>
      <p:sp>
        <p:nvSpPr>
          <p:cNvPr id="34" name="Freeform 5"/>
          <p:cNvSpPr/>
          <p:nvPr/>
        </p:nvSpPr>
        <p:spPr>
          <a:xfrm rot="-2317922">
            <a:off x="11233150" y="3990975"/>
            <a:ext cx="252413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4876" name="Oval 124"/>
          <p:cNvSpPr/>
          <p:nvPr/>
        </p:nvSpPr>
        <p:spPr>
          <a:xfrm>
            <a:off x="10801350" y="4295775"/>
            <a:ext cx="53975" cy="53975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anchor="ctr"/>
          <a:lstStyle/>
          <a:p>
            <a:pPr lvl="0" algn="ctr" eaLnBrk="0" hangingPunct="0"/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</a:p>
        </p:txBody>
      </p:sp>
      <p:sp>
        <p:nvSpPr>
          <p:cNvPr id="74877" name="Oval 125"/>
          <p:cNvSpPr/>
          <p:nvPr/>
        </p:nvSpPr>
        <p:spPr>
          <a:xfrm>
            <a:off x="10801350" y="4638675"/>
            <a:ext cx="53975" cy="53975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anchor="ctr"/>
          <a:lstStyle/>
          <a:p>
            <a:pPr lvl="0" algn="ctr" eaLnBrk="0" hangingPunct="0"/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</a:p>
        </p:txBody>
      </p:sp>
      <p:sp>
        <p:nvSpPr>
          <p:cNvPr id="36" name="Freeform 5"/>
          <p:cNvSpPr/>
          <p:nvPr/>
        </p:nvSpPr>
        <p:spPr>
          <a:xfrm rot="-2340000">
            <a:off x="11233150" y="4278313"/>
            <a:ext cx="252413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Freeform 5"/>
          <p:cNvSpPr/>
          <p:nvPr/>
        </p:nvSpPr>
        <p:spPr>
          <a:xfrm rot="-2317922">
            <a:off x="11161713" y="4638675"/>
            <a:ext cx="252412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521" name="矩形 23"/>
          <p:cNvSpPr/>
          <p:nvPr/>
        </p:nvSpPr>
        <p:spPr>
          <a:xfrm>
            <a:off x="6443663" y="1844675"/>
            <a:ext cx="3240087" cy="396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Experiment Station</a:t>
            </a:r>
          </a:p>
        </p:txBody>
      </p:sp>
      <p:sp>
        <p:nvSpPr>
          <p:cNvPr id="17522" name="矩形 57"/>
          <p:cNvSpPr/>
          <p:nvPr/>
        </p:nvSpPr>
        <p:spPr>
          <a:xfrm>
            <a:off x="1047750" y="1763713"/>
            <a:ext cx="3025775" cy="396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rPr>
              <a:t>Gamma Source</a:t>
            </a:r>
          </a:p>
        </p:txBody>
      </p:sp>
      <p:sp>
        <p:nvSpPr>
          <p:cNvPr id="17523" name="矩形 60"/>
          <p:cNvSpPr/>
          <p:nvPr/>
        </p:nvSpPr>
        <p:spPr>
          <a:xfrm>
            <a:off x="4211638" y="1808163"/>
            <a:ext cx="2520950" cy="396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 eaLnBrk="0" hangingPunct="0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rPr>
              <a:t>Front End</a:t>
            </a:r>
          </a:p>
        </p:txBody>
      </p:sp>
      <p:grpSp>
        <p:nvGrpSpPr>
          <p:cNvPr id="17524" name="Group 23"/>
          <p:cNvGrpSpPr/>
          <p:nvPr/>
        </p:nvGrpSpPr>
        <p:grpSpPr>
          <a:xfrm>
            <a:off x="0" y="0"/>
            <a:ext cx="9144000" cy="720725"/>
            <a:chOff x="0" y="0"/>
            <a:chExt cx="5760" cy="454"/>
          </a:xfrm>
        </p:grpSpPr>
        <p:sp>
          <p:nvSpPr>
            <p:cNvPr id="1752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zh-CN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752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algn="ctr"/>
              <a:endParaRPr lang="zh-CN" altLang="zh-CN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7527" name="Rectangle 14"/>
            <p:cNvSpPr/>
            <p:nvPr/>
          </p:nvSpPr>
          <p:spPr>
            <a:xfrm>
              <a:off x="0" y="1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6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SLEGS-Gamma </a:t>
              </a:r>
              <a:r>
                <a:rPr lang="en-US" altLang="zh-CN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source design</a:t>
              </a:r>
            </a:p>
          </p:txBody>
        </p:sp>
      </p:grpSp>
      <p:sp>
        <p:nvSpPr>
          <p:cNvPr id="17528" name="Rectangle 14"/>
          <p:cNvSpPr/>
          <p:nvPr/>
        </p:nvSpPr>
        <p:spPr>
          <a:xfrm>
            <a:off x="-1587" y="692150"/>
            <a:ext cx="9144000" cy="457200"/>
          </a:xfrm>
          <a:prstGeom prst="rect">
            <a:avLst/>
          </a:prstGeom>
          <a:gradFill rotWithShape="1">
            <a:gsLst>
              <a:gs pos="0">
                <a:srgbClr val="CEF1F4">
                  <a:alpha val="100000"/>
                </a:srgbClr>
              </a:gs>
              <a:gs pos="50000">
                <a:srgbClr val="E0F6F8">
                  <a:alpha val="100000"/>
                </a:srgbClr>
              </a:gs>
              <a:gs pos="100000">
                <a:srgbClr val="EFFAF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anchor="t">
            <a:spAutoFit/>
          </a:bodyPr>
          <a:lstStyle/>
          <a:p>
            <a:pPr lvl="0" eaLnBrk="0" hangingPunct="0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rPr>
              <a:t>Operation modes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31521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7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250" autoRev="1" fill="hold"/>
                                        <p:tgtEl>
                                          <p:spTgt spid="3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4" dur="250" autoRev="1" fill="hold"/>
                                        <p:tgtEl>
                                          <p:spTgt spid="3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250" autoRev="1" fill="hold"/>
                                        <p:tgtEl>
                                          <p:spTgt spid="3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autoRev="1" fill="hold"/>
                                        <p:tgtEl>
                                          <p:spTgt spid="3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0278 L 0.00694 0.00926 " pathEditMode="relative" rAng="0" ptsTypes="AA">
                                      <p:cBhvr>
                                        <p:cTn id="14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2 -0.41792 C -0.11389 -0.45403 -0.11527 -0.48991 -0.11232 -0.51445 C -0.10937 -0.53898 -0.10434 -0.55496 -0.09409 -0.56514 C -0.08385 -0.57533 -0.075 -0.5744 -0.05034 -0.57625 C -0.02569 -0.5781 0.02188 -0.57672 0.05382 -0.57695 C 0.08577 -0.57718 0.12049 -0.58019 0.14184 -0.57834 C 0.1632 -0.57648 0.17257 -0.57348 0.18229 -0.5663 C 0.19202 -0.55912 0.19584 -0.55241 0.19966 -0.53482 C 0.20348 -0.51723 0.204 -0.47625 0.20521 -0.46074 " pathEditMode="relative" rAng="0" ptsTypes="aaaaaaaaa">
                                      <p:cBhvr>
                                        <p:cTn id="148" dur="2000" fill="hold"/>
                                        <p:tgtEl>
                                          <p:spTgt spid="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9" presetID="0" presetClass="pat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58 -0.41838 C -0.06736 -0.45449 -0.06875 -0.49037 -0.0658 -0.51491 C -0.06285 -0.53945 -0.05781 -0.55542 -0.04757 -0.5656 C -0.03733 -0.57579 -0.02847 -0.57486 -0.00382 -0.57672 C 0.02083 -0.57857 0.0684 -0.57718 0.10035 -0.57741 C 0.13229 -0.57764 0.16719 -0.58019 0.18837 -0.5788 C 0.20955 -0.57741 0.21754 -0.5788 0.22743 -0.56931 C 0.23733 -0.55982 0.24427 -0.54037 0.24826 -0.52209 C 0.25226 -0.5038 0.25104 -0.47301 0.25174 -0.46005 " pathEditMode="relative" rAng="0" ptsTypes="aaaaaaaaa">
                                      <p:cBhvr>
                                        <p:cTn id="150" dur="2000" fill="hold"/>
                                        <p:tgtEl>
                                          <p:spTgt spid="3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1" presetID="0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535 -0.41792 C -0.02691 -0.45403 -0.0283 -0.48991 -0.02535 -0.51445 C -0.02239 -0.53898 -0.01736 -0.55496 -0.00712 -0.56514 C 0.00313 -0.57533 0.01198 -0.5744 0.03663 -0.57625 C 0.06129 -0.5781 0.10886 -0.57672 0.1408 -0.57695 C 0.17274 -0.57718 0.20712 -0.58019 0.22882 -0.57834 C 0.25052 -0.57648 0.26076 -0.57348 0.27066 -0.56514 C 0.28056 -0.55681 0.28524 -0.54547 0.28872 -0.5281 C 0.29219 -0.51074 0.29097 -0.47463 0.29149 -0.46051 " pathEditMode="relative" rAng="0" ptsTypes="aaaaaaaaa">
                                      <p:cBhvr>
                                        <p:cTn id="152" dur="2000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3" presetID="0" presetClass="pat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389 -0.41792 C 0.01233 -0.45403 0.01094 -0.48991 0.01389 -0.51445 C 0.01685 -0.53898 0.02188 -0.55496 0.03212 -0.56514 C 0.04237 -0.57533 0.05122 -0.5744 0.07587 -0.57625 C 0.10053 -0.5781 0.1481 -0.57672 0.18004 -0.57695 C 0.21198 -0.57718 0.24619 -0.58019 0.26806 -0.57834 C 0.28994 -0.57648 0.30139 -0.57371 0.31129 -0.56514 C 0.32119 -0.55658 0.32466 -0.54408 0.32796 -0.52625 C 0.33125 -0.50843 0.33073 -0.47278 0.33143 -0.45866 " pathEditMode="relative" rAng="0" ptsTypes="aaaaaaaaa">
                                      <p:cBhvr>
                                        <p:cTn id="154" dur="2000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5" presetID="63" presetClass="pat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18107 -0.5642 L 0.27656 -0.5646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7" presetID="63" presetClass="pat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12604 -0.56512 L 0.3316 -0.56559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9" presetID="63" presetClass="path" presetSubtype="0" repeatCount="indefinite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07292 -0.56281 L 0.38472 -0.56327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1" presetID="63" presetClass="path" presetSubtype="0" repeatCount="indefinite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0.00746 -0.56629 L 0.45018 -0.5667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3" presetID="56" presetClass="path" presetSubtype="0" repeatCount="indefinite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30799 -0.02939 L -0.24827 -0.05463 " pathEditMode="fixed" rAng="0" ptsTypes="AA">
                                      <p:cBhvr>
                                        <p:cTn id="164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-1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5" presetID="63" presetClass="path" presetSubtype="0" repeatCount="indefinite" accel="50000" decel="5000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34567 -0.02893 L -0.22431 -0.01227 " pathEditMode="fixed" rAng="0" ptsTypes="AA">
                                      <p:cBhvr>
                                        <p:cTn id="166" dur="500" fill="hold"/>
                                        <p:tgtEl>
                                          <p:spTgt spid="74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7" presetID="63" presetClass="path" presetSubtype="0" repeatCount="indefinite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40366 -0.04351 L -0.34064 -0.14236 " pathEditMode="fixed" rAng="0" ptsTypes="AA">
                                      <p:cBhvr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5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3" presetClass="path" presetSubtype="0" repeatCount="indefinite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26371 -0.02453 L -0.02846 -0.02477 " pathEditMode="fixed" rAng="0" ptsTypes="AA">
                                      <p:cBhvr>
                                        <p:cTn id="1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7" presetClass="emph" presetSubtype="2" repeatCount="indefinite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9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7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7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250" autoRev="1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9" dur="250" autoRev="1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0" dur="250" autoRev="1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50" autoRev="1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000"/>
                            </p:stCondLst>
                            <p:childTnLst>
                              <p:par>
                                <p:cTn id="297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0092 L -0.02152 -0.00092 " pathEditMode="relative" rAng="0" ptsTypes="AA">
                                      <p:cBhvr>
                                        <p:cTn id="29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881 L 0.00018 -0.0074 " pathEditMode="relative" rAng="0" ptsTypes="AA">
                                      <p:cBhvr>
                                        <p:cTn id="30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5 -0.50694 C -0.01441 -0.54305 -0.0158 -0.57893 -0.01285 -0.60347 C -0.0099 -0.628 -0.00486 -0.64398 0.00538 -0.65416 C 0.01562 -0.66435 0.02448 -0.66342 0.04913 -0.66527 C 0.07378 -0.66712 0.12135 -0.66574 0.1533 -0.66597 C 0.18524 -0.6662 0.21962 -0.66944 0.24132 -0.66736 C 0.26302 -0.66527 0.27413 -0.66134 0.28368 -0.65277 C 0.29323 -0.64421 0.29566 -0.63263 0.29861 -0.6162 C 0.30156 -0.59976 0.30121 -0.56689 0.30191 -0.55393 " pathEditMode="relative" rAng="0" ptsTypes="aaaaaaaaa">
                                      <p:cBhvr>
                                        <p:cTn id="302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357 -0.50694 C -0.04514 -0.54305 -0.04653 -0.57893 -0.04357 -0.60347 C -0.04062 -0.628 -0.03559 -0.64398 -0.02534 -0.65416 C -0.0151 -0.66435 -0.00625 -0.66342 0.01841 -0.66527 C 0.04306 -0.66712 0.09063 -0.66574 0.12257 -0.66597 C 0.15452 -0.6662 0.18976 -0.66875 0.21059 -0.66736 C 0.23143 -0.66597 0.23872 -0.6662 0.24809 -0.6574 C 0.25747 -0.64861 0.26337 -0.6324 0.26719 -0.61504 C 0.27101 -0.59768 0.26979 -0.56666 0.27049 -0.55393 " pathEditMode="relative" rAng="0" ptsTypes="aaaaaaaaa">
                                      <p:cBhvr>
                                        <p:cTn id="304" dur="20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0" presetClass="path" presetSubtype="0" repeatCount="indefinite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639 -0.50694 C -0.07796 -0.54305 -0.07934 -0.57893 -0.07639 -0.60347 C -0.07344 -0.628 -0.06841 -0.64398 -0.05816 -0.65416 C -0.04792 -0.66435 -0.03907 -0.66342 -0.01441 -0.66527 C 0.01024 -0.66712 0.05781 -0.66574 0.08975 -0.66597 C 0.1217 -0.6662 0.15642 -0.66851 0.17777 -0.66736 C 0.19913 -0.6662 0.20833 -0.66782 0.21823 -0.65833 C 0.22812 -0.64884 0.23368 -0.62847 0.2375 -0.61064 C 0.24132 -0.59282 0.2401 -0.56319 0.24079 -0.55069 " pathEditMode="relative" rAng="0" ptsTypes="aaaaaaaaa">
                                      <p:cBhvr>
                                        <p:cTn id="306" dur="20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7" presetID="0" presetClass="pat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1702 -0.50694 C -0.11858 -0.54305 -0.11997 -0.57893 -0.11702 -0.60347 C -0.11407 -0.628 -0.10903 -0.64398 -0.09879 -0.65416 C -0.08855 -0.66435 -0.07969 -0.66342 -0.05504 -0.66527 C -0.03039 -0.66712 0.01718 -0.66574 0.04913 -0.66597 C 0.08107 -0.6662 0.11684 -0.66828 0.13715 -0.66736 C 0.15746 -0.66643 0.16145 -0.66921 0.17135 -0.66064 C 0.18125 -0.65208 0.19166 -0.63425 0.19635 -0.6162 C 0.20104 -0.59814 0.19895 -0.56597 0.19965 -0.55277 " pathEditMode="relative" rAng="0" ptsTypes="aaaaaaaaa">
                                      <p:cBhvr>
                                        <p:cTn id="308" dur="20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9" presetID="63" presetClass="path" presetSubtype="0" repeatCount="indefinite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019 -0.66889 L 0.45745 -0.66935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1" presetID="63" presetClass="path" presetSubtype="0" repeatCount="indefinite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6321 -0.66889 L 0.39443 -0.66935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3" presetID="63" presetClass="path" presetSubtype="0" repeatCount="indefinite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12606 -0.66981 L 0.33158 -0.67028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3" presetClass="path" presetSubtype="0" repeatCount="indefinite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0.18908 -0.66981 L 0.26856 -0.67028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7" presetID="56" presetClass="path" presetSubtype="0" repeatCount="indefinite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30504 -0.09235 L -0.24671 -0.11759 " pathEditMode="fixed" rAng="0" ptsTypes="AA">
                                      <p:cBhvr>
                                        <p:cTn id="318" dur="500" fill="hold"/>
                                        <p:tgtEl>
                                          <p:spTgt spid="3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1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9" presetID="63" presetClass="path" presetSubtype="0" repeatCount="indefinite" accel="50000" decel="5000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34567 -0.08402 L -0.22431 -0.06736 " pathEditMode="fixed" rAng="0" ptsTypes="AA">
                                      <p:cBhvr>
                                        <p:cTn id="320" dur="500" fill="hold"/>
                                        <p:tgtEl>
                                          <p:spTgt spid="74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1" presetID="63" presetClass="path" presetSubtype="0" repeatCount="indefinite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40365 -0.08541 L -0.34063 -0.18426 " pathEditMode="fixed" rAng="0" ptsTypes="AA">
                                      <p:cBhvr>
                                        <p:cTn id="3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5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3" presetID="1" presetClass="entr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63" presetClass="path" presetSubtype="0" repeatCount="indefinite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26128 -0.0875 L -0.02951 -0.08774 " pathEditMode="fixed" rAng="0" ptsTypes="AA">
                                      <p:cBhvr>
                                        <p:cTn id="3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7" presetClass="emph" presetSubtype="2" repeatCount="indefinite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Clr clrSpc="rgb" dir="cw">
                                      <p:cBhvr>
                                        <p:cTn id="3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9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7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7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4" dur="250" autoRev="1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5" dur="250" autoRev="1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6" dur="250" autoRev="1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7" dur="250" autoRev="1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46" presetID="5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0.01481 L 0.01059 -0.0294 " pathEditMode="relative" rAng="0" ptsTypes="AA">
                                      <p:cBhvr>
                                        <p:cTn id="44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8" presetID="0" presetClass="pat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-0.58078 C -0.13906 -0.61689 -0.14045 -0.65277 -0.1375 -0.67731 C -0.13455 -0.70185 -0.12951 -0.71782 -0.11927 -0.728 C -0.10903 -0.73819 -0.10017 -0.73726 -0.07552 -0.73911 C -0.05087 -0.74097 -0.0033 -0.73958 0.02866 -0.73981 C 0.0606 -0.74004 0.09532 -0.74305 0.11668 -0.7412 C 0.13803 -0.73935 0.14741 -0.73634 0.15713 -0.72916 C 0.16685 -0.72198 0.17067 -0.71527 0.17449 -0.69768 C 0.17831 -0.68009 0.17883 -0.63911 0.18005 -0.62361 " pathEditMode="relative" rAng="0" ptsTypes="aaaaaaaaa">
                                      <p:cBhvr>
                                        <p:cTn id="449" dur="2000" fill="hold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0" presetID="0" presetClass="path" presetSubtype="0" repeatCount="indefinite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9028 -0.58101 C -0.09184 -0.61712 -0.09323 -0.653 -0.09028 -0.67754 C -0.08733 -0.70208 -0.08229 -0.71805 -0.07205 -0.72823 C -0.06181 -0.73842 -0.05295 -0.73749 -0.0283 -0.73935 C -0.00365 -0.7412 0.04393 -0.73981 0.07588 -0.74004 C 0.10782 -0.74027 0.14272 -0.74282 0.1639 -0.74143 C 0.18508 -0.74004 0.19306 -0.74143 0.20296 -0.73194 C 0.21286 -0.72245 0.2198 -0.703 0.22379 -0.68472 C 0.22779 -0.66643 0.22657 -0.63564 0.22727 -0.62268 " pathEditMode="relative" rAng="0" ptsTypes="aaaaaaaaa">
                                      <p:cBhvr>
                                        <p:cTn id="451" dur="2000" fill="hold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2" presetID="0" presetClass="path" presetSubtype="0" repeatCount="indefinite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087 -0.58101 C -0.05243 -0.61712 -0.05382 -0.653 -0.05087 -0.67754 C -0.04792 -0.70208 -0.04288 -0.71805 -0.03264 -0.72823 C -0.0224 -0.73842 -0.01354 -0.73749 0.01112 -0.73935 C 0.03577 -0.7412 0.08334 -0.73981 0.11529 -0.74004 C 0.14723 -0.74027 0.18161 -0.74328 0.20331 -0.74143 C 0.22501 -0.73958 0.23525 -0.73657 0.24515 -0.72823 C 0.25504 -0.7199 0.25973 -0.70856 0.2632 -0.6912 C 0.26668 -0.67384 0.26546 -0.63773 0.26598 -0.62361 " pathEditMode="relative" rAng="0" ptsTypes="aaaaaaaaa">
                                      <p:cBhvr>
                                        <p:cTn id="453" dur="2000" fill="hold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4" presetID="0" presetClass="path" presetSubtype="0" repeatCount="indefinite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163 -0.58101 C -0.01319 -0.61712 -0.01458 -0.653 -0.01163 -0.67754 C -0.00868 -0.70208 -0.00364 -0.71805 0.00661 -0.72823 C 0.01685 -0.73842 0.02571 -0.73749 0.05036 -0.73935 C 0.07501 -0.7412 0.12258 -0.73981 0.15453 -0.74004 C 0.18647 -0.74027 0.22067 -0.74328 0.24255 -0.74143 C 0.26442 -0.73958 0.27588 -0.7368 0.28578 -0.72823 C 0.29567 -0.71967 0.29914 -0.70717 0.30244 -0.68935 C 0.30574 -0.67152 0.30522 -0.63587 0.30592 -0.62175 " pathEditMode="relative" rAng="0" ptsTypes="aaaaaaaaa">
                                      <p:cBhvr>
                                        <p:cTn id="455" dur="2000" fill="hold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6" presetID="63" presetClass="path" presetSubtype="0" repeatCount="indefinite" fill="hold" grpId="3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20226 -0.73928 L 0.25539 -0.73974 " pathEditMode="relative" rAng="0" ptsTypes="AA">
                                      <p:cBhvr>
                                        <p:cTn id="457" dur="2000" fill="hold"/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8" presetID="63" presetClass="path" presetSubtype="0" repeatCount="indefinite" fill="hold" grpId="3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14705 -0.73928 L 0.3106 -0.73974 " pathEditMode="relative" rAng="0" ptsTypes="AA">
                                      <p:cBhvr>
                                        <p:cTn id="4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0" presetID="63" presetClass="path" presetSubtype="0" repeatCount="indefinite" fill="hold" grpId="3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09185 -0.73928 L 0.36581 -0.73974 " pathEditMode="relative" rAng="0" ptsTypes="AA">
                                      <p:cBhvr>
                                        <p:cTn id="4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2" presetID="63" presetClass="path" presetSubtype="0" repeatCount="indefinite" fill="hold" grpId="3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0.029 -0.73928 L 0.42865 -0.73974 " pathEditMode="relative" rAng="0" ptsTypes="AA">
                                      <p:cBhvr>
                                        <p:cTn id="4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4" presetID="56" presetClass="path" presetSubtype="0" repeatCount="indefinite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30626 -0.14675 L -0.24671 -0.17199 " pathEditMode="fixed" rAng="0" ptsTypes="AA">
                                      <p:cBhvr>
                                        <p:cTn id="465" dur="500" fill="hold"/>
                                        <p:tgtEl>
                                          <p:spTgt spid="3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-1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6" presetID="63" presetClass="path" presetSubtype="0" repeatCount="indefinite" accel="50000" decel="5000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34567 -0.13402 L -0.22431 -0.11736 " pathEditMode="fixed" rAng="0" ptsTypes="AA">
                                      <p:cBhvr>
                                        <p:cTn id="467" dur="500" fill="hold"/>
                                        <p:tgtEl>
                                          <p:spTgt spid="74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8" presetID="63" presetClass="path" presetSubtype="0" repeatCount="indefinite" fill="hold" grpId="4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39584 -0.13796 L -0.33282 -0.23681 " pathEditMode="fixed" rAng="0" ptsTypes="AA">
                                      <p:cBhvr>
                                        <p:cTn id="4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5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0" presetID="1" presetClass="entr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63" presetClass="path" presetSubtype="0" repeatCount="indefinite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26475 -0.15046 L -0.02846 -0.1507 " pathEditMode="fixed" rAng="0" ptsTypes="AA">
                                      <p:cBhvr>
                                        <p:cTn id="4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4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7" presetClass="emph" presetSubtype="2" repeatCount="indefinite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Clr clrSpc="rgb" dir="cw">
                                      <p:cBhvr>
                                        <p:cTn id="4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98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17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99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3152" grpId="0" animBg="1"/>
      <p:bldP spid="3152" grpId="1" animBg="1"/>
      <p:bldP spid="3152" grpId="2" animBg="1"/>
      <p:bldP spid="3152" grpId="3" animBg="1"/>
      <p:bldP spid="3152" grpId="4" animBg="1"/>
      <p:bldP spid="3153" grpId="0" animBg="1"/>
      <p:bldP spid="3153" grpId="1" animBg="1"/>
      <p:bldP spid="3153" grpId="2" animBg="1"/>
      <p:bldP spid="3153" grpId="3" animBg="1"/>
      <p:bldP spid="3153" grpId="4" animBg="1"/>
      <p:bldP spid="3154" grpId="0" animBg="1"/>
      <p:bldP spid="3154" grpId="1" animBg="1"/>
      <p:bldP spid="3154" grpId="2" animBg="1"/>
      <p:bldP spid="3154" grpId="3" animBg="1"/>
      <p:bldP spid="3154" grpId="4" animBg="1"/>
      <p:bldP spid="3155" grpId="0" animBg="1"/>
      <p:bldP spid="3155" grpId="1" animBg="1"/>
      <p:bldP spid="3155" grpId="2" animBg="1"/>
      <p:bldP spid="3155" grpId="3" animBg="1"/>
      <p:bldP spid="3155" grpId="4" animBg="1"/>
      <p:bldP spid="266245" grpId="0" animBg="1"/>
      <p:bldP spid="266245" grpId="1" animBg="1"/>
      <p:bldP spid="266245" grpId="2" animBg="1"/>
      <p:bldP spid="266245" grpId="3" animBg="1"/>
      <p:bldP spid="266245" grpId="4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3169" grpId="0" animBg="1"/>
      <p:bldP spid="3169" grpId="1" animBg="1"/>
      <p:bldP spid="3169" grpId="2" animBg="1"/>
      <p:bldP spid="3169" grpId="3" animBg="1"/>
      <p:bldP spid="3169" grpId="4" animBg="1"/>
      <p:bldP spid="3170" grpId="0" animBg="1"/>
      <p:bldP spid="3170" grpId="1" animBg="1"/>
      <p:bldP spid="3170" grpId="2" animBg="1"/>
      <p:bldP spid="3170" grpId="3" animBg="1"/>
      <p:bldP spid="3170" grpId="4" animBg="1"/>
      <p:bldP spid="3171" grpId="0" animBg="1"/>
      <p:bldP spid="3171" grpId="1" animBg="1"/>
      <p:bldP spid="3171" grpId="2" animBg="1"/>
      <p:bldP spid="3171" grpId="3" animBg="1"/>
      <p:bldP spid="3171" grpId="4" animBg="1"/>
      <p:bldP spid="3172" grpId="0" animBg="1"/>
      <p:bldP spid="3172" grpId="1" animBg="1"/>
      <p:bldP spid="3172" grpId="2" animBg="1"/>
      <p:bldP spid="3172" grpId="3" animBg="1"/>
      <p:bldP spid="3172" grpId="4" animBg="1"/>
      <p:bldP spid="10" grpId="0" animBg="1"/>
      <p:bldP spid="10" grpId="1" animBg="1"/>
      <p:bldP spid="10" grpId="2" animBg="1"/>
      <p:bldP spid="10" grpId="3" animBg="1"/>
      <p:bldP spid="10" grpId="4" animBg="1"/>
      <p:bldP spid="16" grpId="0" animBg="1"/>
      <p:bldP spid="16" grpId="1" animBg="1"/>
      <p:bldP spid="16" grpId="2" animBg="1"/>
      <p:bldP spid="16" grpId="3" animBg="1"/>
      <p:bldP spid="16" grpId="4" animBg="1"/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8" grpId="2" animBg="1"/>
      <p:bldP spid="18" grpId="3" animBg="1"/>
      <p:bldP spid="18" grpId="4" animBg="1"/>
      <p:bldP spid="3189" grpId="0" animBg="1"/>
      <p:bldP spid="3189" grpId="1" animBg="1"/>
      <p:bldP spid="3189" grpId="2" animBg="1"/>
      <p:bldP spid="3189" grpId="3" animBg="1"/>
      <p:bldP spid="3189" grpId="4" animBg="1"/>
      <p:bldP spid="3190" grpId="0" animBg="1"/>
      <p:bldP spid="3190" grpId="1" animBg="1"/>
      <p:bldP spid="3190" grpId="2" animBg="1"/>
      <p:bldP spid="3190" grpId="3" animBg="1"/>
      <p:bldP spid="3190" grpId="4" animBg="1"/>
      <p:bldP spid="3191" grpId="0" animBg="1"/>
      <p:bldP spid="3191" grpId="1" animBg="1"/>
      <p:bldP spid="3191" grpId="2" animBg="1"/>
      <p:bldP spid="3191" grpId="3" animBg="1"/>
      <p:bldP spid="3191" grpId="4" animBg="1"/>
      <p:bldP spid="3192" grpId="0" animBg="1"/>
      <p:bldP spid="3192" grpId="1" animBg="1"/>
      <p:bldP spid="3192" grpId="2" animBg="1"/>
      <p:bldP spid="3192" grpId="3" animBg="1"/>
      <p:bldP spid="3192" grpId="4" animBg="1"/>
      <p:bldP spid="26" grpId="0" animBg="1"/>
      <p:bldP spid="26" grpId="1" animBg="1"/>
      <p:bldP spid="26" grpId="2" animBg="1"/>
      <p:bldP spid="26" grpId="3" animBg="1"/>
      <p:bldP spid="26" grpId="4" animBg="1"/>
      <p:bldP spid="27" grpId="0" animBg="1"/>
      <p:bldP spid="27" grpId="1" animBg="1"/>
      <p:bldP spid="27" grpId="2" animBg="1"/>
      <p:bldP spid="27" grpId="3" animBg="1"/>
      <p:bldP spid="27" grpId="4" animBg="1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3112" grpId="0"/>
      <p:bldP spid="3111" grpId="0"/>
      <p:bldP spid="3205" grpId="0"/>
      <p:bldP spid="13" grpId="0" animBg="1"/>
      <p:bldP spid="13" grpId="1" animBg="1"/>
      <p:bldP spid="13" grpId="2" animBg="1"/>
      <p:bldP spid="13" grpId="3" animBg="1"/>
      <p:bldP spid="13" grpId="4" animBg="1"/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  <p:bldP spid="74874" grpId="0" animBg="1"/>
      <p:bldP spid="74874" grpId="1" animBg="1"/>
      <p:bldP spid="74874" grpId="2" animBg="1"/>
      <p:bldP spid="74874" grpId="3" animBg="1"/>
      <p:bldP spid="74874" grpId="4" animBg="1"/>
      <p:bldP spid="74874" grpId="5" animBg="1"/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  <p:bldP spid="74876" grpId="0" animBg="1"/>
      <p:bldP spid="74876" grpId="1" animBg="1"/>
      <p:bldP spid="74876" grpId="2" animBg="1"/>
      <p:bldP spid="74876" grpId="3" animBg="1"/>
      <p:bldP spid="74876" grpId="4" animBg="1"/>
      <p:bldP spid="74876" grpId="5" animBg="1"/>
      <p:bldP spid="74877" grpId="0" animBg="1"/>
      <p:bldP spid="74877" grpId="1" animBg="1"/>
      <p:bldP spid="74877" grpId="2" animBg="1"/>
      <p:bldP spid="74877" grpId="3" animBg="1"/>
      <p:bldP spid="74877" grpId="4" animBg="1"/>
      <p:bldP spid="74877" grpId="5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1"/>
          <p:cNvPicPr>
            <a:picLocks noChangeAspect="1"/>
          </p:cNvPicPr>
          <p:nvPr/>
        </p:nvPicPr>
        <p:blipFill>
          <a:blip r:embed="rId3"/>
          <a:srcRect l="22206" t="35280" r="14008" b="21881"/>
          <a:stretch>
            <a:fillRect/>
          </a:stretch>
        </p:blipFill>
        <p:spPr>
          <a:xfrm>
            <a:off x="180975" y="1406525"/>
            <a:ext cx="8961438" cy="347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Text Box 4"/>
          <p:cNvSpPr txBox="1"/>
          <p:nvPr/>
        </p:nvSpPr>
        <p:spPr>
          <a:xfrm>
            <a:off x="192088" y="5140325"/>
            <a:ext cx="8856662" cy="1371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eaLnBrk="0" hangingPunct="0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</a:t>
            </a: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) </a:t>
            </a:r>
            <a:r>
              <a:rPr lang="en-US" altLang="zh-CN" sz="1400" dirty="0" smtClean="0">
                <a:solidFill>
                  <a:schemeClr val="tx1"/>
                </a:solidFill>
              </a:rPr>
              <a:t>light</a:t>
            </a:r>
            <a:r>
              <a:rPr lang="en-US" altLang="zh-CN" sz="1400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source: Electron, Laser, LCS </a:t>
            </a:r>
            <a:r>
              <a:rPr lang="en-US" altLang="zh-CN" sz="1400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chamber (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slanting mode), mirror </a:t>
            </a:r>
            <a:r>
              <a:rPr lang="en-US" altLang="zh-CN" sz="1400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chamber (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back scattering).</a:t>
            </a:r>
            <a:endParaRPr lang="zh-CN" altLang="en-US" sz="14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eaLnBrk="0" hangingPunct="0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(2) Front end of Beamline.</a:t>
            </a:r>
          </a:p>
          <a:p>
            <a:pPr lvl="0" eaLnBrk="0" hangingPunct="0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(3) 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Beamline</a:t>
            </a: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gamma collimator, absorber, bend magnet,  gamma monitor, gamma dump.</a:t>
            </a:r>
          </a:p>
          <a:p>
            <a:pPr lvl="0" eaLnBrk="0" hangingPunct="0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(4) End station.</a:t>
            </a:r>
          </a:p>
        </p:txBody>
      </p:sp>
      <p:sp>
        <p:nvSpPr>
          <p:cNvPr id="19459" name="AutoShape 5"/>
          <p:cNvSpPr/>
          <p:nvPr/>
        </p:nvSpPr>
        <p:spPr>
          <a:xfrm>
            <a:off x="180975" y="1550988"/>
            <a:ext cx="4319588" cy="3365500"/>
          </a:xfrm>
          <a:prstGeom prst="flowChartProcess">
            <a:avLst/>
          </a:prstGeom>
          <a:solidFill>
            <a:schemeClr val="bg1">
              <a:alpha val="0"/>
            </a:schemeClr>
          </a:solidFill>
          <a:ln w="19050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eaLnBrk="0" hangingPunct="0"/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AutoShape 6"/>
          <p:cNvSpPr/>
          <p:nvPr/>
        </p:nvSpPr>
        <p:spPr>
          <a:xfrm>
            <a:off x="6924675" y="1562100"/>
            <a:ext cx="2039938" cy="3352800"/>
          </a:xfrm>
          <a:prstGeom prst="flowChartProcess">
            <a:avLst/>
          </a:prstGeom>
          <a:solidFill>
            <a:schemeClr val="bg1">
              <a:alpha val="0"/>
            </a:schemeClr>
          </a:solidFill>
          <a:ln w="19050" cap="flat" cmpd="sng">
            <a:solidFill>
              <a:srgbClr val="FF0000"/>
            </a:solidFill>
            <a:prstDash val="dash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eaLnBrk="0" hangingPunct="0"/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1" name="Text Box 7"/>
          <p:cNvSpPr txBox="1"/>
          <p:nvPr/>
        </p:nvSpPr>
        <p:spPr>
          <a:xfrm>
            <a:off x="2401888" y="4572000"/>
            <a:ext cx="1330325" cy="3698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Light Source</a:t>
            </a:r>
          </a:p>
        </p:txBody>
      </p:sp>
      <p:sp>
        <p:nvSpPr>
          <p:cNvPr id="19462" name="Text Box 8"/>
          <p:cNvSpPr txBox="1"/>
          <p:nvPr/>
        </p:nvSpPr>
        <p:spPr>
          <a:xfrm>
            <a:off x="7381875" y="4572000"/>
            <a:ext cx="1233488" cy="3698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End station</a:t>
            </a:r>
            <a:endParaRPr lang="zh-CN" altLang="en-US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463" name="Text Box 7"/>
          <p:cNvSpPr txBox="1"/>
          <p:nvPr/>
        </p:nvSpPr>
        <p:spPr>
          <a:xfrm>
            <a:off x="4464050" y="4572000"/>
            <a:ext cx="1130300" cy="3698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Frant-End</a:t>
            </a:r>
          </a:p>
        </p:txBody>
      </p:sp>
      <p:sp>
        <p:nvSpPr>
          <p:cNvPr id="19464" name="Rectangle 14"/>
          <p:cNvSpPr/>
          <p:nvPr/>
        </p:nvSpPr>
        <p:spPr>
          <a:xfrm>
            <a:off x="-1587" y="692150"/>
            <a:ext cx="9144000" cy="457200"/>
          </a:xfrm>
          <a:prstGeom prst="rect">
            <a:avLst/>
          </a:prstGeom>
          <a:gradFill rotWithShape="1">
            <a:gsLst>
              <a:gs pos="0">
                <a:srgbClr val="CEF1F4">
                  <a:alpha val="100000"/>
                </a:srgbClr>
              </a:gs>
              <a:gs pos="50000">
                <a:srgbClr val="E0F6F8">
                  <a:alpha val="100000"/>
                </a:srgbClr>
              </a:gs>
              <a:gs pos="100000">
                <a:srgbClr val="EFFAF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anchor="t">
            <a:spAutoFit/>
          </a:bodyPr>
          <a:lstStyle/>
          <a:p>
            <a:pPr lvl="0" eaLnBrk="0" hangingPunct="0"/>
            <a:r>
              <a:rPr lang="en-US" altLang="zh-CN" sz="2400" dirty="0" smtClean="0"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rPr>
              <a:t>Layout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华文楷体" panose="02010600040101010101" pitchFamily="2" charset="-122"/>
            </a:endParaRPr>
          </a:p>
        </p:txBody>
      </p:sp>
      <p:grpSp>
        <p:nvGrpSpPr>
          <p:cNvPr id="19465" name="Group 23"/>
          <p:cNvGrpSpPr/>
          <p:nvPr/>
        </p:nvGrpSpPr>
        <p:grpSpPr>
          <a:xfrm>
            <a:off x="0" y="0"/>
            <a:ext cx="9144000" cy="720725"/>
            <a:chOff x="0" y="0"/>
            <a:chExt cx="5760" cy="454"/>
          </a:xfrm>
        </p:grpSpPr>
        <p:sp>
          <p:nvSpPr>
            <p:cNvPr id="19466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zh-CN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9467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algn="ctr"/>
              <a:endParaRPr lang="zh-CN" altLang="zh-CN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9468" name="Rectangle 14"/>
            <p:cNvSpPr/>
            <p:nvPr/>
          </p:nvSpPr>
          <p:spPr>
            <a:xfrm>
              <a:off x="0" y="1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6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SLEGS-Gamma </a:t>
              </a:r>
              <a:r>
                <a:rPr lang="en-US" altLang="zh-CN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source design</a:t>
              </a:r>
            </a:p>
          </p:txBody>
        </p:sp>
      </p:grpSp>
      <p:sp>
        <p:nvSpPr>
          <p:cNvPr id="19469" name="Text Box 7"/>
          <p:cNvSpPr txBox="1"/>
          <p:nvPr/>
        </p:nvSpPr>
        <p:spPr>
          <a:xfrm>
            <a:off x="5788025" y="4572000"/>
            <a:ext cx="1016000" cy="3698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Beamline</a:t>
            </a:r>
            <a:endParaRPr lang="zh-CN" altLang="en-US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470" name="AutoShape 6"/>
          <p:cNvSpPr/>
          <p:nvPr/>
        </p:nvSpPr>
        <p:spPr>
          <a:xfrm>
            <a:off x="4529138" y="1563688"/>
            <a:ext cx="1008062" cy="3352800"/>
          </a:xfrm>
          <a:prstGeom prst="flowChartProcess">
            <a:avLst/>
          </a:prstGeom>
          <a:solidFill>
            <a:schemeClr val="bg1">
              <a:alpha val="0"/>
            </a:schemeClr>
          </a:solidFill>
          <a:ln w="19050" cap="flat" cmpd="sng">
            <a:solidFill>
              <a:srgbClr val="FF0000"/>
            </a:solidFill>
            <a:prstDash val="dash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eaLnBrk="0" hangingPunct="0"/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1" name="AutoShape 6"/>
          <p:cNvSpPr/>
          <p:nvPr/>
        </p:nvSpPr>
        <p:spPr>
          <a:xfrm>
            <a:off x="5708650" y="1568450"/>
            <a:ext cx="1184275" cy="3352800"/>
          </a:xfrm>
          <a:prstGeom prst="flowChartProcess">
            <a:avLst/>
          </a:prstGeom>
          <a:solidFill>
            <a:schemeClr val="bg1">
              <a:alpha val="0"/>
            </a:schemeClr>
          </a:solidFill>
          <a:ln w="19050" cap="flat" cmpd="sng">
            <a:solidFill>
              <a:srgbClr val="CC66FF"/>
            </a:solidFill>
            <a:prstDash val="dash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eaLnBrk="0" hangingPunct="0"/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9428020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BL-20线站B"/>
          <p:cNvPicPr>
            <a:picLocks noChangeAspect="1"/>
          </p:cNvPicPr>
          <p:nvPr/>
        </p:nvPicPr>
        <p:blipFill>
          <a:blip r:embed="rId3"/>
          <a:srcRect l="12642" t="34656" r="8748" b="30472"/>
          <a:stretch>
            <a:fillRect/>
          </a:stretch>
        </p:blipFill>
        <p:spPr>
          <a:xfrm>
            <a:off x="36512" y="1755775"/>
            <a:ext cx="9144000" cy="3532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图片 70" descr="激光靶室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8" y="5340350"/>
            <a:ext cx="2892425" cy="150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Text Box 7"/>
          <p:cNvSpPr txBox="1"/>
          <p:nvPr/>
        </p:nvSpPr>
        <p:spPr>
          <a:xfrm rot="-873204">
            <a:off x="68263" y="3976688"/>
            <a:ext cx="796925" cy="495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eaLnBrk="0" hangingPunct="0">
              <a:lnSpc>
                <a:spcPct val="7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Light </a:t>
            </a:r>
            <a:endParaRPr lang="en-US" altLang="zh-CN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indent="0" eaLnBrk="0" hangingPunct="0">
              <a:lnSpc>
                <a:spcPct val="7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Source</a:t>
            </a:r>
          </a:p>
        </p:txBody>
      </p:sp>
      <p:sp>
        <p:nvSpPr>
          <p:cNvPr id="13316" name="Text Box 8"/>
          <p:cNvSpPr txBox="1"/>
          <p:nvPr/>
        </p:nvSpPr>
        <p:spPr>
          <a:xfrm rot="-760995">
            <a:off x="5953125" y="2274888"/>
            <a:ext cx="1233488" cy="3698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eaLnBrk="0" hangingPunct="0"/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End station</a:t>
            </a:r>
            <a:endParaRPr lang="zh-CN" altLang="en-US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317" name="Text Box 7"/>
          <p:cNvSpPr txBox="1"/>
          <p:nvPr/>
        </p:nvSpPr>
        <p:spPr>
          <a:xfrm rot="-931665">
            <a:off x="998081" y="3780115"/>
            <a:ext cx="1210588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eaLnBrk="0" hangingPunct="0"/>
            <a:r>
              <a:rPr lang="zh-CN" altLang="en-US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Fr</a:t>
            </a:r>
            <a:r>
              <a:rPr lang="en-US" altLang="zh-CN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o</a:t>
            </a:r>
            <a:r>
              <a:rPr lang="zh-CN" altLang="en-US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nt</a:t>
            </a: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-End</a:t>
            </a:r>
          </a:p>
        </p:txBody>
      </p:sp>
      <p:sp>
        <p:nvSpPr>
          <p:cNvPr id="13318" name="Text Box 7"/>
          <p:cNvSpPr txBox="1"/>
          <p:nvPr/>
        </p:nvSpPr>
        <p:spPr>
          <a:xfrm rot="-934794">
            <a:off x="2854325" y="3138488"/>
            <a:ext cx="1016000" cy="3698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eaLnBrk="0" hangingPunct="0"/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Beamline</a:t>
            </a:r>
            <a:endParaRPr lang="zh-CN" altLang="en-US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 flipV="1">
            <a:off x="379413" y="3657600"/>
            <a:ext cx="6354763" cy="1536700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0" name="Text Box 7"/>
          <p:cNvSpPr txBox="1"/>
          <p:nvPr/>
        </p:nvSpPr>
        <p:spPr>
          <a:xfrm rot="-678063">
            <a:off x="3913188" y="4344988"/>
            <a:ext cx="581025" cy="3698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eaLnBrk="0" hangingPunct="0"/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35m</a:t>
            </a:r>
            <a:endParaRPr lang="zh-CN" altLang="en-US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321" name="内容占位符 2"/>
          <p:cNvSpPr/>
          <p:nvPr/>
        </p:nvSpPr>
        <p:spPr>
          <a:xfrm>
            <a:off x="0" y="1154113"/>
            <a:ext cx="9144000" cy="631825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20000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Energy range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1" charset="-122"/>
              </a:rPr>
              <a:t>：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1" charset="-122"/>
              </a:rPr>
              <a:t>0.4-20.MeV; </a:t>
            </a:r>
            <a:r>
              <a:rPr lang="en-US" altLang="zh-CN" sz="1600" dirty="0">
                <a:latin typeface="Times New Roman" panose="02020603050405020304" pitchFamily="18" charset="0"/>
                <a:ea typeface="楷体_GB2312" pitchFamily="1" charset="-122"/>
              </a:rPr>
              <a:t>        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</a:rPr>
              <a:t>Energy resolution</a:t>
            </a:r>
            <a:r>
              <a:rPr lang="en-US" altLang="zh-CN" sz="1600" dirty="0">
                <a:latin typeface="Times New Roman" panose="02020603050405020304" pitchFamily="18" charset="0"/>
                <a:ea typeface="楷体_GB2312" pitchFamily="1" charset="-122"/>
              </a:rPr>
              <a:t> </a:t>
            </a:r>
            <a:r>
              <a:rPr lang="zh-CN" altLang="en-US" sz="1600" dirty="0">
                <a:latin typeface="Times New Roman" panose="02020603050405020304" pitchFamily="18" charset="0"/>
                <a:ea typeface="楷体_GB2312" pitchFamily="1" charset="-122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楷体_GB2312" pitchFamily="1" charset="-122"/>
              </a:rPr>
              <a:t>~5%;          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</a:rPr>
              <a:t>Divergence angle</a:t>
            </a:r>
            <a:r>
              <a:rPr lang="zh-CN" altLang="en-US" sz="1600" dirty="0">
                <a:latin typeface="Times New Roman" panose="02020603050405020304" pitchFamily="18" charset="0"/>
                <a:ea typeface="楷体_GB2312" pitchFamily="1" charset="-122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楷体_GB2312" pitchFamily="1" charset="-122"/>
              </a:rPr>
              <a:t>0.5mrad;       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20000"/>
            </a:pPr>
            <a:r>
              <a:rPr lang="en-US" altLang="zh-CN" dirty="0">
                <a:latin typeface="Times New Roman" panose="02020603050405020304" pitchFamily="18" charset="0"/>
                <a:ea typeface="楷体_GB2312" pitchFamily="1" charset="-122"/>
              </a:rPr>
              <a:t> Flux</a:t>
            </a:r>
            <a:r>
              <a:rPr lang="zh-CN" altLang="en-US" dirty="0">
                <a:latin typeface="Times New Roman" panose="02020603050405020304" pitchFamily="18" charset="0"/>
                <a:ea typeface="楷体_GB2312" pitchFamily="1" charset="-122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ea typeface="楷体_GB2312" pitchFamily="1" charset="-122"/>
              </a:rPr>
              <a:t>10</a:t>
            </a:r>
            <a:r>
              <a:rPr lang="en-US" altLang="zh-CN" baseline="30000" dirty="0">
                <a:latin typeface="Times New Roman" panose="02020603050405020304" pitchFamily="18" charset="0"/>
                <a:ea typeface="楷体_GB2312" pitchFamily="1" charset="-122"/>
              </a:rPr>
              <a:t>5</a:t>
            </a:r>
            <a:r>
              <a:rPr lang="en-US" altLang="zh-CN" dirty="0">
                <a:latin typeface="Times New Roman" panose="02020603050405020304" pitchFamily="18" charset="0"/>
                <a:ea typeface="楷体_GB2312" pitchFamily="1" charset="-122"/>
              </a:rPr>
              <a:t> -10</a:t>
            </a:r>
            <a:r>
              <a:rPr lang="en-US" altLang="zh-CN" baseline="30000" dirty="0">
                <a:latin typeface="Times New Roman" panose="02020603050405020304" pitchFamily="18" charset="0"/>
                <a:ea typeface="楷体_GB2312" pitchFamily="1" charset="-122"/>
              </a:rPr>
              <a:t>7</a:t>
            </a:r>
            <a:r>
              <a:rPr lang="en-US" altLang="zh-CN" dirty="0">
                <a:latin typeface="Times New Roman" panose="02020603050405020304" pitchFamily="18" charset="0"/>
                <a:ea typeface="楷体_GB2312" pitchFamily="1" charset="-122"/>
              </a:rPr>
              <a:t> phs/s</a:t>
            </a:r>
          </a:p>
        </p:txBody>
      </p:sp>
      <p:grpSp>
        <p:nvGrpSpPr>
          <p:cNvPr id="13322" name="组合 201"/>
          <p:cNvGrpSpPr>
            <a:grpSpLocks noChangeAspect="1"/>
          </p:cNvGrpSpPr>
          <p:nvPr/>
        </p:nvGrpSpPr>
        <p:grpSpPr>
          <a:xfrm>
            <a:off x="3252788" y="5475114"/>
            <a:ext cx="2792412" cy="1338262"/>
            <a:chOff x="0" y="0"/>
            <a:chExt cx="5934" cy="2842"/>
          </a:xfrm>
        </p:grpSpPr>
        <p:pic>
          <p:nvPicPr>
            <p:cNvPr id="13323" name="图片 1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145" cy="28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4" name="图片 19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7" y="74"/>
              <a:ext cx="2757" cy="2768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66" name="直接箭头连接符 65"/>
          <p:cNvCxnSpPr/>
          <p:nvPr/>
        </p:nvCxnSpPr>
        <p:spPr>
          <a:xfrm rot="10800000">
            <a:off x="1814513" y="2825750"/>
            <a:ext cx="1898650" cy="887413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6" name="Text Box 7"/>
          <p:cNvSpPr txBox="1"/>
          <p:nvPr/>
        </p:nvSpPr>
        <p:spPr>
          <a:xfrm rot="-934794">
            <a:off x="2824163" y="4575175"/>
            <a:ext cx="669925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eaLnBrk="0" hangingPunct="0"/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Laser</a:t>
            </a:r>
            <a:endParaRPr lang="zh-CN" altLang="en-US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70" name="直接箭头连接符 69"/>
          <p:cNvCxnSpPr/>
          <p:nvPr/>
        </p:nvCxnSpPr>
        <p:spPr>
          <a:xfrm rot="16200000" flipH="1">
            <a:off x="6319044" y="3507581"/>
            <a:ext cx="974725" cy="525463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/>
          <p:nvPr/>
        </p:nvCxnSpPr>
        <p:spPr>
          <a:xfrm rot="16200000" flipH="1">
            <a:off x="-204787" y="5049838"/>
            <a:ext cx="1152525" cy="320675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>
          <a:xfrm rot="16200000" flipH="1">
            <a:off x="2945924" y="4577239"/>
            <a:ext cx="1017588" cy="403225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1" name="图片 1"/>
          <p:cNvSpPr>
            <a:spLocks noChangeAspect="1"/>
          </p:cNvSpPr>
          <p:nvPr/>
        </p:nvSpPr>
        <p:spPr>
          <a:xfrm>
            <a:off x="2960688" y="5343525"/>
            <a:ext cx="3084512" cy="1514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332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600" y="1804988"/>
            <a:ext cx="1543050" cy="1312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7775" y="3113088"/>
            <a:ext cx="1546225" cy="1258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8" name="Rectangle 14"/>
          <p:cNvSpPr/>
          <p:nvPr/>
        </p:nvSpPr>
        <p:spPr>
          <a:xfrm>
            <a:off x="0" y="715963"/>
            <a:ext cx="9144000" cy="400110"/>
          </a:xfrm>
          <a:prstGeom prst="rect">
            <a:avLst/>
          </a:prstGeom>
          <a:gradFill rotWithShape="0">
            <a:gsLst>
              <a:gs pos="0">
                <a:srgbClr val="CEF1F4">
                  <a:alpha val="100000"/>
                </a:srgbClr>
              </a:gs>
              <a:gs pos="50000">
                <a:srgbClr val="E0F6F8">
                  <a:alpha val="100000"/>
                </a:srgbClr>
              </a:gs>
              <a:gs pos="100000">
                <a:srgbClr val="EFFAF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1.3 Shanghai Laser Electron Gamma Source @ SSRF </a:t>
            </a:r>
            <a:r>
              <a:rPr lang="en-US" altLang="zh-CN" sz="2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(</a:t>
            </a:r>
            <a:r>
              <a:rPr lang="en-US" altLang="zh-CN" sz="2000" b="1" dirty="0" smtClean="0"/>
              <a:t>operates</a:t>
            </a:r>
            <a:r>
              <a:rPr lang="en-US" altLang="zh-CN" sz="2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in </a:t>
            </a:r>
            <a:r>
              <a:rPr lang="en-US" altLang="zh-CN" sz="2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2021)</a:t>
            </a:r>
            <a:endParaRPr lang="en-US" altLang="zh-CN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339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200" y="4371975"/>
            <a:ext cx="3054350" cy="2449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-41880" y="5301208"/>
            <a:ext cx="2453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Interaction chamber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43808" y="5229200"/>
            <a:ext cx="37039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0" dirty="0">
                <a:solidFill>
                  <a:srgbClr val="FF0000"/>
                </a:solidFill>
              </a:rPr>
              <a:t>TPC and Neutron detector Array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70888" y="4418330"/>
            <a:ext cx="24536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4</a:t>
            </a:r>
            <a:r>
              <a:rPr lang="en-US" altLang="zh-CN" sz="1600" dirty="0">
                <a:solidFill>
                  <a:srgbClr val="FF0000"/>
                </a:solidFill>
                <a:sym typeface="Symbol" panose="05050102010706020507" charset="0"/>
              </a:rPr>
              <a:t> Flat </a:t>
            </a:r>
            <a:r>
              <a:rPr lang="en-US" altLang="zh-CN" sz="1600" dirty="0" err="1">
                <a:solidFill>
                  <a:srgbClr val="FF0000"/>
                </a:solidFill>
                <a:sym typeface="Symbol" panose="05050102010706020507" charset="0"/>
              </a:rPr>
              <a:t>Coefficiency</a:t>
            </a:r>
            <a:r>
              <a:rPr lang="en-US" altLang="zh-CN" sz="1600" dirty="0">
                <a:solidFill>
                  <a:srgbClr val="FF0000"/>
                </a:solidFill>
                <a:sym typeface="Symbol" panose="05050102010706020507" charset="0"/>
              </a:rPr>
              <a:t> </a:t>
            </a:r>
            <a:r>
              <a:rPr lang="en-US" altLang="zh-CN" sz="1600" baseline="30000" dirty="0">
                <a:solidFill>
                  <a:srgbClr val="FF0000"/>
                </a:solidFill>
                <a:sym typeface="Symbol" panose="05050102010706020507" charset="0"/>
              </a:rPr>
              <a:t>3</a:t>
            </a:r>
            <a:r>
              <a:rPr lang="en-US" altLang="zh-CN" sz="1600" dirty="0">
                <a:solidFill>
                  <a:srgbClr val="FF0000"/>
                </a:solidFill>
                <a:sym typeface="Symbol" panose="05050102010706020507" charset="0"/>
              </a:rPr>
              <a:t>He </a:t>
            </a:r>
            <a:r>
              <a:rPr lang="en-US" altLang="zh-CN" sz="1600" dirty="0" err="1">
                <a:solidFill>
                  <a:srgbClr val="FF0000"/>
                </a:solidFill>
                <a:sym typeface="Symbol" panose="05050102010706020507" charset="0"/>
              </a:rPr>
              <a:t>propotional</a:t>
            </a:r>
            <a:r>
              <a:rPr lang="en-US" altLang="zh-CN" sz="1600" dirty="0">
                <a:solidFill>
                  <a:srgbClr val="FF0000"/>
                </a:solidFill>
                <a:sym typeface="Symbol" panose="05050102010706020507" charset="0"/>
              </a:rPr>
              <a:t> Tube Array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20" y="1951355"/>
            <a:ext cx="2306320" cy="1020445"/>
          </a:xfrm>
          <a:prstGeom prst="rect">
            <a:avLst/>
          </a:prstGeom>
        </p:spPr>
      </p:pic>
      <p:grpSp>
        <p:nvGrpSpPr>
          <p:cNvPr id="32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4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/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MeV LCS gamma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beams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SINAP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圆角矩形 38"/>
          <p:cNvSpPr/>
          <p:nvPr/>
        </p:nvSpPr>
        <p:spPr>
          <a:xfrm>
            <a:off x="117475" y="1287463"/>
            <a:ext cx="6364288" cy="2509837"/>
          </a:xfrm>
          <a:prstGeom prst="roundRect">
            <a:avLst>
              <a:gd name="adj" fmla="val 3361"/>
            </a:avLst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2" name="矩形 40"/>
          <p:cNvSpPr/>
          <p:nvPr/>
        </p:nvSpPr>
        <p:spPr>
          <a:xfrm>
            <a:off x="250825" y="1431925"/>
            <a:ext cx="6375400" cy="2286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Photo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-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nuclear physics: 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Nuclear Astrophysics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nuclear reactions which have a critical impact on  stellar evolution and nucleosynthesis of elements 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Nuclear structure GDR and NRF, etc. </a:t>
            </a:r>
          </a:p>
          <a:p>
            <a:pPr lvl="0" indent="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Research on the anti-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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radiation properties of aerospace device  and   </a:t>
            </a:r>
          </a:p>
          <a:p>
            <a:pPr lvl="0" indent="0"/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calibration for the X/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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detector equiped on aerospace device</a:t>
            </a:r>
          </a:p>
          <a:p>
            <a:pPr lvl="0" indent="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Nuclear waste transmutation research and nuclear safety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</a:p>
          <a:p>
            <a:pPr lvl="0" indent="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Gamma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-ray imaging techniques (in particular: isotope imaging technology), etc.</a:t>
            </a:r>
          </a:p>
        </p:txBody>
      </p:sp>
      <p:sp>
        <p:nvSpPr>
          <p:cNvPr id="24581" name="TextBox 29"/>
          <p:cNvSpPr txBox="1">
            <a:spLocks noChangeArrowheads="1"/>
          </p:cNvSpPr>
          <p:nvPr/>
        </p:nvSpPr>
        <p:spPr bwMode="auto">
          <a:xfrm>
            <a:off x="6443663" y="2205038"/>
            <a:ext cx="2879725" cy="3508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光核物理（核天体物理）</a:t>
            </a:r>
          </a:p>
        </p:txBody>
      </p:sp>
      <p:pic>
        <p:nvPicPr>
          <p:cNvPr id="15364" name="Picture 2"/>
          <p:cNvPicPr/>
          <p:nvPr/>
        </p:nvPicPr>
        <p:blipFill>
          <a:blip r:embed="rId3"/>
          <a:srcRect l="7149" t="4813" r="7268" b="4491"/>
          <a:stretch>
            <a:fillRect/>
          </a:stretch>
        </p:blipFill>
        <p:spPr>
          <a:xfrm>
            <a:off x="6661150" y="1712913"/>
            <a:ext cx="2222500" cy="194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圆角矩形 34"/>
          <p:cNvSpPr/>
          <p:nvPr/>
        </p:nvSpPr>
        <p:spPr>
          <a:xfrm>
            <a:off x="6588125" y="1287463"/>
            <a:ext cx="2357438" cy="4921250"/>
          </a:xfrm>
          <a:prstGeom prst="roundRect">
            <a:avLst>
              <a:gd name="adj" fmla="val 3361"/>
            </a:avLst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6" name="TextBox 17"/>
          <p:cNvSpPr txBox="1"/>
          <p:nvPr/>
        </p:nvSpPr>
        <p:spPr>
          <a:xfrm>
            <a:off x="6545263" y="3765550"/>
            <a:ext cx="2501900" cy="3492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1700" dirty="0">
                <a:latin typeface="Times New Roman" panose="02020603050405020304" pitchFamily="18" charset="0"/>
                <a:ea typeface="宋体" panose="02010600030101010101" pitchFamily="2" charset="-122"/>
              </a:rPr>
              <a:t>Space (radiation hardened)</a:t>
            </a:r>
          </a:p>
        </p:txBody>
      </p:sp>
      <p:pic>
        <p:nvPicPr>
          <p:cNvPr id="15367" name="图片 27" descr="brightest-gamma-ray-burst-ever-swift-rendering_23371_600x450.jpg"/>
          <p:cNvPicPr/>
          <p:nvPr/>
        </p:nvPicPr>
        <p:blipFill>
          <a:blip r:embed="rId4"/>
          <a:srcRect l="13118"/>
          <a:stretch>
            <a:fillRect/>
          </a:stretch>
        </p:blipFill>
        <p:spPr>
          <a:xfrm>
            <a:off x="6661150" y="4205288"/>
            <a:ext cx="2184400" cy="18351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68" name="组合 33"/>
          <p:cNvGrpSpPr/>
          <p:nvPr/>
        </p:nvGrpSpPr>
        <p:grpSpPr>
          <a:xfrm>
            <a:off x="179388" y="3952875"/>
            <a:ext cx="6229350" cy="2232025"/>
            <a:chOff x="0" y="0"/>
            <a:chExt cx="6318250" cy="2232025"/>
          </a:xfrm>
        </p:grpSpPr>
        <p:sp>
          <p:nvSpPr>
            <p:cNvPr id="15369" name="圆角矩形 52"/>
            <p:cNvSpPr/>
            <p:nvPr/>
          </p:nvSpPr>
          <p:spPr>
            <a:xfrm>
              <a:off x="0" y="0"/>
              <a:ext cx="6318250" cy="2232025"/>
            </a:xfrm>
            <a:prstGeom prst="roundRect">
              <a:avLst>
                <a:gd name="adj" fmla="val 3361"/>
              </a:avLst>
            </a:prstGeom>
            <a:noFill/>
            <a:ln w="12700" cap="flat" cmpd="sng">
              <a:solidFill>
                <a:srgbClr val="89A4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indent="0" algn="ctr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370" name="TextBox 29"/>
            <p:cNvSpPr txBox="1"/>
            <p:nvPr/>
          </p:nvSpPr>
          <p:spPr>
            <a:xfrm>
              <a:off x="0" y="0"/>
              <a:ext cx="6238875" cy="35083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 indent="0" algn="ctr"/>
              <a:r>
                <a:rPr lang="en-US" altLang="zh-CN" sz="17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Nuclear technology and data</a:t>
              </a:r>
            </a:p>
          </p:txBody>
        </p:sp>
        <p:pic>
          <p:nvPicPr>
            <p:cNvPr id="15371" name="Picture 2" descr="C:\Documents and Settings\Administrator\桌面\0_1242370538.jpg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173318" y="344480"/>
              <a:ext cx="1901825" cy="15001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2" name="TextBox 16"/>
            <p:cNvSpPr txBox="1"/>
            <p:nvPr/>
          </p:nvSpPr>
          <p:spPr>
            <a:xfrm>
              <a:off x="590581" y="1809743"/>
              <a:ext cx="184150" cy="2746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 algn="ctr"/>
              <a:endParaRPr lang="zh-CN" altLang="zh-CN" sz="12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373" name="TextBox 17"/>
            <p:cNvSpPr txBox="1"/>
            <p:nvPr/>
          </p:nvSpPr>
          <p:spPr>
            <a:xfrm>
              <a:off x="2497138" y="1809750"/>
              <a:ext cx="1360487" cy="3206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 algn="ctr"/>
              <a:r>
                <a:rPr lang="en-US" altLang="zh-CN" sz="1500" dirty="0">
                  <a:latin typeface="Times New Roman" panose="02020603050405020304" pitchFamily="18" charset="0"/>
                  <a:ea typeface="楷体_GB2312" pitchFamily="1" charset="-122"/>
                </a:rPr>
                <a:t>Nuclear reactor</a:t>
              </a:r>
            </a:p>
          </p:txBody>
        </p:sp>
        <p:sp>
          <p:nvSpPr>
            <p:cNvPr id="15374" name="矩形 59"/>
            <p:cNvSpPr/>
            <p:nvPr/>
          </p:nvSpPr>
          <p:spPr>
            <a:xfrm>
              <a:off x="4448175" y="1809750"/>
              <a:ext cx="1530350" cy="3206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 algn="ctr"/>
              <a:r>
                <a:rPr lang="en-US" altLang="zh-CN" sz="1500" dirty="0">
                  <a:latin typeface="Times New Roman" panose="02020603050405020304" pitchFamily="18" charset="0"/>
                  <a:ea typeface="楷体_GB2312" pitchFamily="1" charset="-122"/>
                </a:rPr>
                <a:t>Isotope Detection</a:t>
              </a:r>
            </a:p>
          </p:txBody>
        </p:sp>
        <p:sp>
          <p:nvSpPr>
            <p:cNvPr id="15375" name="TextBox 25"/>
            <p:cNvSpPr txBox="1"/>
            <p:nvPr/>
          </p:nvSpPr>
          <p:spPr>
            <a:xfrm>
              <a:off x="203200" y="1808163"/>
              <a:ext cx="1530350" cy="3206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 algn="ctr"/>
              <a:r>
                <a:rPr lang="en-US" altLang="zh-CN" sz="1500" dirty="0">
                  <a:latin typeface="Times New Roman" panose="02020603050405020304" pitchFamily="18" charset="0"/>
                  <a:ea typeface="楷体_GB2312" pitchFamily="1" charset="-122"/>
                </a:rPr>
                <a:t>nuclear explosion</a:t>
              </a:r>
            </a:p>
          </p:txBody>
        </p:sp>
        <p:grpSp>
          <p:nvGrpSpPr>
            <p:cNvPr id="15376" name="组合 16"/>
            <p:cNvGrpSpPr/>
            <p:nvPr/>
          </p:nvGrpSpPr>
          <p:grpSpPr>
            <a:xfrm>
              <a:off x="4213256" y="368293"/>
              <a:ext cx="1955800" cy="1504950"/>
              <a:chOff x="0" y="0"/>
              <a:chExt cx="2971165" cy="1721729"/>
            </a:xfrm>
          </p:grpSpPr>
          <p:pic>
            <p:nvPicPr>
              <p:cNvPr id="15377" name="图片 1" descr="FINDER Image Showing Plutonium-239 in Truck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1" y="8726"/>
                <a:ext cx="2949382" cy="170865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5378" name="椭圆 23"/>
              <p:cNvSpPr/>
              <p:nvPr/>
            </p:nvSpPr>
            <p:spPr>
              <a:xfrm>
                <a:off x="1265413" y="403198"/>
                <a:ext cx="288637" cy="504895"/>
              </a:xfrm>
              <a:prstGeom prst="ellipse">
                <a:avLst/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lvl="0" indent="0" algn="ctr"/>
                <a:endParaRPr lang="zh-CN" altLang="en-US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379" name="矩形 19"/>
              <p:cNvSpPr/>
              <p:nvPr/>
            </p:nvSpPr>
            <p:spPr>
              <a:xfrm>
                <a:off x="979011" y="1036872"/>
                <a:ext cx="1067811" cy="3848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lvl="0" indent="0" algn="ctr"/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</a:rPr>
                  <a:t>U-235</a:t>
                </a:r>
              </a:p>
            </p:txBody>
          </p:sp>
          <p:sp>
            <p:nvSpPr>
              <p:cNvPr id="15380" name="任意多边形 25"/>
              <p:cNvSpPr/>
              <p:nvPr/>
            </p:nvSpPr>
            <p:spPr>
              <a:xfrm flipH="1">
                <a:off x="1375486" y="563021"/>
                <a:ext cx="70937" cy="145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57" y="0"/>
                  </a:cxn>
                  <a:cxn ang="0">
                    <a:pos x="2057" y="151856"/>
                  </a:cxn>
                  <a:cxn ang="0">
                    <a:pos x="0" y="151856"/>
                  </a:cxn>
                  <a:cxn ang="0">
                    <a:pos x="0" y="0"/>
                  </a:cxn>
                </a:cxnLst>
                <a:rect l="0" t="0" r="0" b="0"/>
                <a:pathLst>
                  <a:path w="144016" h="144016">
                    <a:moveTo>
                      <a:pt x="0" y="0"/>
                    </a:moveTo>
                    <a:lnTo>
                      <a:pt x="144016" y="0"/>
                    </a:lnTo>
                    <a:lnTo>
                      <a:pt x="144016" y="144016"/>
                    </a:lnTo>
                    <a:lnTo>
                      <a:pt x="0" y="1440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15381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43" y="368293"/>
              <a:ext cx="1851025" cy="14351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382" name="TextBox 17"/>
          <p:cNvSpPr txBox="1"/>
          <p:nvPr/>
        </p:nvSpPr>
        <p:spPr>
          <a:xfrm>
            <a:off x="6586538" y="1309688"/>
            <a:ext cx="2330450" cy="3397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Nuclear Astrophysics</a:t>
            </a:r>
            <a:endParaRPr lang="en-US" altLang="zh-CN" sz="17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387" name="Rectangle 14"/>
          <p:cNvSpPr/>
          <p:nvPr/>
        </p:nvSpPr>
        <p:spPr>
          <a:xfrm>
            <a:off x="0" y="715963"/>
            <a:ext cx="9144000" cy="396875"/>
          </a:xfrm>
          <a:prstGeom prst="rect">
            <a:avLst/>
          </a:prstGeom>
          <a:gradFill rotWithShape="0">
            <a:gsLst>
              <a:gs pos="0">
                <a:srgbClr val="CEF1F4">
                  <a:alpha val="100000"/>
                </a:srgbClr>
              </a:gs>
              <a:gs pos="50000">
                <a:srgbClr val="E0F6F8">
                  <a:alpha val="100000"/>
                </a:srgbClr>
              </a:gs>
              <a:gs pos="100000">
                <a:srgbClr val="EFFAF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1.3 Shanghai Laser Electron Gamma Source @ SSRF (</a:t>
            </a:r>
            <a:r>
              <a:rPr lang="en-US" altLang="zh-CN" sz="2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Operates 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in 2021)</a:t>
            </a:r>
          </a:p>
        </p:txBody>
      </p:sp>
      <p:sp>
        <p:nvSpPr>
          <p:cNvPr id="10253" name="矩形 28"/>
          <p:cNvSpPr/>
          <p:nvPr/>
        </p:nvSpPr>
        <p:spPr>
          <a:xfrm>
            <a:off x="2500313" y="6429375"/>
            <a:ext cx="6138219" cy="2616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] Design 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Report of SSRF Phase-II Beamlines-Shanghai Laser Electron Gamma Source(2016) 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2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/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MeV LCS gamma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beams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SINAP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D:\Users\wangd\Desktop\15.04.08FEL\一期-园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113"/>
            <a:ext cx="9144000" cy="446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3968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1.3 A new proposal for LCS Gamma Source similar to ELI-NP @ SXFEL</a:t>
            </a:r>
          </a:p>
        </p:txBody>
      </p:sp>
      <p:grpSp>
        <p:nvGrpSpPr>
          <p:cNvPr id="17411" name="组合 30"/>
          <p:cNvGrpSpPr/>
          <p:nvPr/>
        </p:nvGrpSpPr>
        <p:grpSpPr>
          <a:xfrm>
            <a:off x="3211513" y="4705350"/>
            <a:ext cx="5810250" cy="1952625"/>
            <a:chOff x="3495675" y="4657724"/>
            <a:chExt cx="7077083" cy="2200276"/>
          </a:xfrm>
        </p:grpSpPr>
        <p:pic>
          <p:nvPicPr>
            <p:cNvPr id="17412" name="Picture 4"/>
            <p:cNvPicPr>
              <a:picLocks noChangeAspect="1"/>
            </p:cNvPicPr>
            <p:nvPr/>
          </p:nvPicPr>
          <p:blipFill>
            <a:blip r:embed="rId3"/>
            <a:srcRect r="32661"/>
            <a:stretch>
              <a:fillRect/>
            </a:stretch>
          </p:blipFill>
          <p:spPr>
            <a:xfrm>
              <a:off x="3495675" y="4657724"/>
              <a:ext cx="5800725" cy="22002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3" name="Picture 4"/>
            <p:cNvPicPr>
              <a:picLocks noChangeAspect="1"/>
            </p:cNvPicPr>
            <p:nvPr/>
          </p:nvPicPr>
          <p:blipFill>
            <a:blip r:embed="rId3"/>
            <a:srcRect l="83745"/>
            <a:stretch>
              <a:fillRect/>
            </a:stretch>
          </p:blipFill>
          <p:spPr>
            <a:xfrm>
              <a:off x="9172575" y="4657724"/>
              <a:ext cx="1400183" cy="220027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7414" name="TextBox 26"/>
          <p:cNvSpPr txBox="1"/>
          <p:nvPr/>
        </p:nvSpPr>
        <p:spPr>
          <a:xfrm rot="-1449395">
            <a:off x="4285615" y="2971165"/>
            <a:ext cx="1039813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SXFEL</a:t>
            </a:r>
          </a:p>
        </p:txBody>
      </p:sp>
      <p:sp>
        <p:nvSpPr>
          <p:cNvPr id="17415" name="TextBox 27"/>
          <p:cNvSpPr txBox="1"/>
          <p:nvPr/>
        </p:nvSpPr>
        <p:spPr>
          <a:xfrm>
            <a:off x="8105775" y="2781300"/>
            <a:ext cx="8921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SSRF</a:t>
            </a:r>
          </a:p>
        </p:txBody>
      </p:sp>
      <p:pic>
        <p:nvPicPr>
          <p:cNvPr id="17416" name="Picture 5"/>
          <p:cNvPicPr>
            <a:picLocks noChangeAspect="1"/>
          </p:cNvPicPr>
          <p:nvPr/>
        </p:nvPicPr>
        <p:blipFill>
          <a:blip r:embed="rId4"/>
          <a:srcRect b="24998"/>
          <a:stretch>
            <a:fillRect/>
          </a:stretch>
        </p:blipFill>
        <p:spPr>
          <a:xfrm>
            <a:off x="0" y="1484784"/>
            <a:ext cx="4800600" cy="130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7" name="TextBox 29"/>
          <p:cNvSpPr txBox="1"/>
          <p:nvPr/>
        </p:nvSpPr>
        <p:spPr>
          <a:xfrm>
            <a:off x="107504" y="1196752"/>
            <a:ext cx="3651250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Schematic layout of the gamma source at SXFEL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8" name="TextBox 31"/>
          <p:cNvSpPr txBox="1"/>
          <p:nvPr/>
        </p:nvSpPr>
        <p:spPr>
          <a:xfrm>
            <a:off x="4088765" y="4399280"/>
            <a:ext cx="4489450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Main parameters of the gamma source at SXFEL and ELI-NP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419" name="Picture 2"/>
          <p:cNvPicPr>
            <a:picLocks noChangeAspect="1"/>
          </p:cNvPicPr>
          <p:nvPr/>
        </p:nvPicPr>
        <p:blipFill>
          <a:blip r:embed="rId5"/>
          <a:srcRect t="3146"/>
          <a:stretch>
            <a:fillRect/>
          </a:stretch>
        </p:blipFill>
        <p:spPr>
          <a:xfrm>
            <a:off x="271463" y="4706938"/>
            <a:ext cx="2878137" cy="211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4" name="文本框 1"/>
          <p:cNvSpPr txBox="1"/>
          <p:nvPr/>
        </p:nvSpPr>
        <p:spPr>
          <a:xfrm>
            <a:off x="4394200" y="1111250"/>
            <a:ext cx="46983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Electron Energy</a:t>
            </a:r>
            <a:r>
              <a:rPr lang="zh-CN" altLang="en-US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0.85GeV</a:t>
            </a:r>
            <a:r>
              <a:rPr lang="zh-CN" altLang="en-US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</a:t>
            </a:r>
            <a:r>
              <a:rPr lang="en-US" altLang="zh-CN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Update to 1.3GeV</a:t>
            </a:r>
          </a:p>
          <a:p>
            <a:pPr lvl="0" indent="0"/>
            <a:r>
              <a:rPr lang="en-US" altLang="zh-CN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Laser </a:t>
            </a:r>
            <a:r>
              <a:rPr lang="zh-CN" altLang="en-US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 </a:t>
            </a:r>
            <a:r>
              <a:rPr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800 nm Ti: Sapphire </a:t>
            </a:r>
          </a:p>
          <a:p>
            <a:pPr lvl="0" indent="0"/>
            <a:r>
              <a:rPr lang="en-US" altLang="zh-CN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Gamma Energy</a:t>
            </a:r>
            <a:r>
              <a:rPr lang="zh-CN" altLang="en-US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3.7MeV ~ 38.9MeV</a:t>
            </a:r>
          </a:p>
        </p:txBody>
      </p:sp>
      <p:sp>
        <p:nvSpPr>
          <p:cNvPr id="11277" name="矩形 18"/>
          <p:cNvSpPr/>
          <p:nvPr/>
        </p:nvSpPr>
        <p:spPr>
          <a:xfrm>
            <a:off x="4929188" y="6581775"/>
            <a:ext cx="3768980" cy="2616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[1]Nuclear Science and Techniques, Vol.26(2015)050103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92090" y="4653280"/>
            <a:ext cx="1224280" cy="19443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4" y="2564904"/>
            <a:ext cx="3437982" cy="1913880"/>
          </a:xfrm>
          <a:prstGeom prst="rect">
            <a:avLst/>
          </a:prstGeom>
        </p:spPr>
      </p:pic>
      <p:grpSp>
        <p:nvGrpSpPr>
          <p:cNvPr id="21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2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23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/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MeV LCS gamma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beams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SINAP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371475" y="2395538"/>
            <a:ext cx="8229600" cy="1143000"/>
          </a:xfrm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Part </a:t>
            </a:r>
            <a:r>
              <a:rPr lang="en-US" altLang="zh-CN" dirty="0" smtClean="0"/>
              <a:t>2</a:t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b="1" dirty="0" smtClean="0">
                <a:solidFill>
                  <a:schemeClr val="tx1"/>
                </a:solidFill>
              </a:rPr>
              <a:t> 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 </a:t>
            </a:r>
            <a:r>
              <a:rPr lang="en-US" altLang="en-US" dirty="0" smtClean="0"/>
              <a:t>electron beam</a:t>
            </a:r>
            <a:r>
              <a:rPr lang="en-US" altLang="zh-CN" dirty="0" smtClean="0"/>
              <a:t> at SCLF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" descr="高压走廊-1031"/>
          <p:cNvPicPr>
            <a:picLocks noChangeAspect="1"/>
          </p:cNvPicPr>
          <p:nvPr/>
        </p:nvPicPr>
        <p:blipFill>
          <a:blip r:embed="rId3"/>
          <a:srcRect l="7138" t="14325"/>
          <a:stretch>
            <a:fillRect/>
          </a:stretch>
        </p:blipFill>
        <p:spPr>
          <a:xfrm>
            <a:off x="468313" y="1196975"/>
            <a:ext cx="8207375" cy="50403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58" name="组合 10"/>
          <p:cNvGrpSpPr/>
          <p:nvPr/>
        </p:nvGrpSpPr>
        <p:grpSpPr>
          <a:xfrm>
            <a:off x="7559675" y="5229225"/>
            <a:ext cx="1141413" cy="1116013"/>
            <a:chOff x="7560240" y="5229200"/>
            <a:chExt cx="1141090" cy="1115253"/>
          </a:xfrm>
        </p:grpSpPr>
        <p:sp>
          <p:nvSpPr>
            <p:cNvPr id="6" name="矩形 5"/>
            <p:cNvSpPr/>
            <p:nvPr/>
          </p:nvSpPr>
          <p:spPr>
            <a:xfrm>
              <a:off x="7596743" y="5300589"/>
              <a:ext cx="1079195" cy="93598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十字箭头 4"/>
            <p:cNvSpPr/>
            <p:nvPr/>
          </p:nvSpPr>
          <p:spPr>
            <a:xfrm>
              <a:off x="7812582" y="5517928"/>
              <a:ext cx="647517" cy="575871"/>
            </a:xfrm>
            <a:prstGeom prst="quadArrow">
              <a:avLst/>
            </a:prstGeom>
            <a:solidFill>
              <a:srgbClr val="0070C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61" name="TextBox 6"/>
            <p:cNvSpPr txBox="1"/>
            <p:nvPr/>
          </p:nvSpPr>
          <p:spPr>
            <a:xfrm>
              <a:off x="7560240" y="5626115"/>
              <a:ext cx="324128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500" dirty="0">
                  <a:latin typeface="Arial" panose="020B0604020202020204" pitchFamily="34" charset="0"/>
                  <a:ea typeface="宋体" panose="02010600030101010101" pitchFamily="2" charset="-122"/>
                </a:rPr>
                <a:t>N</a:t>
              </a:r>
              <a:endParaRPr lang="zh-CN" altLang="en-US" sz="1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62" name="TextBox 7"/>
            <p:cNvSpPr txBox="1"/>
            <p:nvPr/>
          </p:nvSpPr>
          <p:spPr>
            <a:xfrm>
              <a:off x="7956376" y="5229200"/>
              <a:ext cx="312906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500" dirty="0">
                  <a:latin typeface="Arial" panose="020B0604020202020204" pitchFamily="34" charset="0"/>
                  <a:ea typeface="宋体" panose="02010600030101010101" pitchFamily="2" charset="-122"/>
                </a:rPr>
                <a:t>E</a:t>
              </a:r>
              <a:endParaRPr lang="zh-CN" altLang="en-US" sz="1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63" name="TextBox 8"/>
            <p:cNvSpPr txBox="1"/>
            <p:nvPr/>
          </p:nvSpPr>
          <p:spPr>
            <a:xfrm>
              <a:off x="7956376" y="6021288"/>
              <a:ext cx="365806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500" dirty="0"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endParaRPr lang="zh-CN" altLang="en-US" sz="1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64" name="TextBox 9"/>
            <p:cNvSpPr txBox="1"/>
            <p:nvPr/>
          </p:nvSpPr>
          <p:spPr>
            <a:xfrm>
              <a:off x="8388424" y="5626115"/>
              <a:ext cx="312906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500" dirty="0"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zh-CN" altLang="en-US" sz="1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20398354">
            <a:off x="787400" y="4391025"/>
            <a:ext cx="742950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Injector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398354">
            <a:off x="2387600" y="4281488"/>
            <a:ext cx="1398588" cy="306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Main accelerator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398354">
            <a:off x="5513388" y="3062288"/>
            <a:ext cx="1731963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Main experiment hall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398354">
            <a:off x="7583488" y="2341563"/>
            <a:ext cx="1336675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Experiment hall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0398354">
            <a:off x="4065588" y="2794000"/>
            <a:ext cx="1966913" cy="306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Undulator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and beam line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398354">
            <a:off x="6858000" y="1917700"/>
            <a:ext cx="917575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Beam line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725" y="1200150"/>
            <a:ext cx="4752975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Length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3.2km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Located underground 38m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lvl="0" rtl="0"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Layout of the </a:t>
            </a:r>
            <a:r>
              <a:rPr lang="en-US" altLang="zh-CN" sz="2000" b="1" dirty="0" smtClean="0">
                <a:cs typeface="+mn-cs"/>
              </a:rPr>
              <a:t>SCLF</a:t>
            </a:r>
            <a:endParaRPr lang="en-US" altLang="zh-CN" sz="2000" b="1" dirty="0">
              <a:cs typeface="+mn-cs"/>
            </a:endParaRPr>
          </a:p>
        </p:txBody>
      </p:sp>
      <p:grpSp>
        <p:nvGrpSpPr>
          <p:cNvPr id="19473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947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9475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476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 </a:t>
              </a:r>
              <a:r>
                <a:rPr lang="en-US" altLang="zh-CN" sz="3200" dirty="0" err="1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GeV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electron beam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at SCLF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5" descr="C:\Users\denghx\Desktop\图片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" y="1785938"/>
            <a:ext cx="8929687" cy="4071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矩形 10"/>
          <p:cNvSpPr/>
          <p:nvPr/>
        </p:nvSpPr>
        <p:spPr>
          <a:xfrm>
            <a:off x="2928938" y="6500813"/>
            <a:ext cx="5266185" cy="2616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[1]Proposal of Shanghai Coherent Light Facility (SCLF-</a:t>
            </a:r>
            <a:r>
              <a:rPr lang="en-US" altLang="zh-CN" sz="1100" dirty="0">
                <a:latin typeface="Times New Roman" panose="02020603050405020304" pitchFamily="18" charset="0"/>
                <a:ea typeface="华文楷体" panose="02010600040101010101" pitchFamily="2" charset="-122"/>
              </a:rPr>
              <a:t> Hard X-ray FEL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) ,2016.11 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lvl="0" rtl="0"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Layout of the </a:t>
            </a:r>
            <a:r>
              <a:rPr lang="en-US" altLang="zh-CN" sz="2000" b="1" dirty="0" smtClean="0">
                <a:cs typeface="+mn-cs"/>
              </a:rPr>
              <a:t>SCLF</a:t>
            </a:r>
            <a:endParaRPr lang="en-US" altLang="zh-CN" sz="2000" b="1" dirty="0">
              <a:cs typeface="+mn-cs"/>
            </a:endParaRPr>
          </a:p>
        </p:txBody>
      </p:sp>
      <p:grpSp>
        <p:nvGrpSpPr>
          <p:cNvPr id="10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2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 </a:t>
              </a:r>
              <a:r>
                <a:rPr lang="en-US" altLang="zh-CN" sz="3200" dirty="0" err="1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GeV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electron beam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at SCLF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26"/>
          <p:cNvPicPr>
            <a:picLocks noGrp="1" noChangeAspect="1"/>
          </p:cNvPicPr>
          <p:nvPr>
            <p:ph idx="1"/>
          </p:nvPr>
        </p:nvPicPr>
        <p:blipFill>
          <a:blip r:embed="rId2"/>
          <a:srcRect l="54039" t="8220" r="3142"/>
          <a:stretch>
            <a:fillRect/>
          </a:stretch>
        </p:blipFill>
        <p:spPr>
          <a:xfrm>
            <a:off x="4643438" y="1285875"/>
            <a:ext cx="3836987" cy="4849813"/>
          </a:xfrm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lvl="0" rtl="0"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Characters of </a:t>
            </a:r>
            <a:r>
              <a:rPr lang="en-US" altLang="zh-CN" sz="2000" b="1" dirty="0" smtClean="0">
                <a:cs typeface="+mn-cs"/>
              </a:rPr>
              <a:t>SCLF</a:t>
            </a:r>
            <a:endParaRPr lang="en-US" altLang="zh-CN" sz="2000" b="1" dirty="0">
              <a:cs typeface="+mn-cs"/>
            </a:endParaRPr>
          </a:p>
        </p:txBody>
      </p:sp>
      <p:pic>
        <p:nvPicPr>
          <p:cNvPr id="21511" name="图片 26"/>
          <p:cNvPicPr>
            <a:picLocks noChangeAspect="1"/>
          </p:cNvPicPr>
          <p:nvPr/>
        </p:nvPicPr>
        <p:blipFill>
          <a:blip r:embed="rId2"/>
          <a:srcRect l="4039" r="53951" b="54794"/>
          <a:stretch>
            <a:fillRect/>
          </a:stretch>
        </p:blipFill>
        <p:spPr>
          <a:xfrm>
            <a:off x="500063" y="1357313"/>
            <a:ext cx="3338512" cy="211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图片 10" descr="C:\Users\denghx\Desktop\图片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3" y="3633788"/>
            <a:ext cx="4510087" cy="2293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矩形 11"/>
          <p:cNvSpPr/>
          <p:nvPr/>
        </p:nvSpPr>
        <p:spPr>
          <a:xfrm>
            <a:off x="2928938" y="6500813"/>
            <a:ext cx="5266185" cy="2616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] Proposal 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of Shanghai Coherent Light Facility (SCLF-</a:t>
            </a:r>
            <a:r>
              <a:rPr lang="en-US" altLang="zh-CN" sz="1100" dirty="0">
                <a:latin typeface="Times New Roman" panose="02020603050405020304" pitchFamily="18" charset="0"/>
                <a:ea typeface="华文楷体" panose="02010600040101010101" pitchFamily="2" charset="-122"/>
              </a:rPr>
              <a:t> Hard X-ray FEL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) ,2016.11 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3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 </a:t>
              </a:r>
              <a:r>
                <a:rPr lang="en-US" altLang="zh-CN" sz="3200" dirty="0" err="1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GeV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electron beam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at SCLF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表格 16385"/>
          <p:cNvGraphicFramePr/>
          <p:nvPr>
            <p:extLst>
              <p:ext uri="{D42A27DB-BD31-4B8C-83A1-F6EECF244321}">
                <p14:modId xmlns:p14="http://schemas.microsoft.com/office/powerpoint/2010/main" val="1060326233"/>
              </p:ext>
            </p:extLst>
          </p:nvPr>
        </p:nvGraphicFramePr>
        <p:xfrm>
          <a:off x="428625" y="1357313"/>
          <a:ext cx="4113213" cy="5226050"/>
        </p:xfrm>
        <a:graphic>
          <a:graphicData uri="http://schemas.openxmlformats.org/drawingml/2006/table">
            <a:tbl>
              <a:tblPr/>
              <a:tblGrid>
                <a:gridCol w="3309938"/>
                <a:gridCol w="803275"/>
              </a:tblGrid>
              <a:tr h="5032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Parameter 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Values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9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Electron Energy(GeV)</a:t>
                      </a:r>
                      <a:endParaRPr lang="en-US" altLang="zh-CN" b="1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b="1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503237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charge per pulse(pC)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20-200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Norlimalize Perpendicularslice eiitance (mm·mrad)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≤0.4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Peak current(A)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≥3000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503237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Slice energy spread</a:t>
                      </a:r>
                      <a:r>
                        <a:rPr lang="zh-CN" alt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rms</a:t>
                      </a:r>
                      <a:r>
                        <a:rPr lang="zh-CN" altLang="en-US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&lt;0.01%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Pulse duration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）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0.7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Frequency (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MHz)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503237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Beam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bunch diameter (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um)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Energy dispersion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0.01%</a:t>
                      </a:r>
                    </a:p>
                  </a:txBody>
                  <a:tcPr marL="0" marR="0" marT="0" marB="15240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</a:tbl>
          </a:graphicData>
        </a:graphic>
      </p:graphicFrame>
      <p:sp>
        <p:nvSpPr>
          <p:cNvPr id="22564" name="文本框 3"/>
          <p:cNvSpPr txBox="1"/>
          <p:nvPr/>
        </p:nvSpPr>
        <p:spPr>
          <a:xfrm>
            <a:off x="4714875" y="1285875"/>
            <a:ext cx="4138613" cy="120032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The last four parameters be used to Laser Compton Gamma source calculation based on the </a:t>
            </a:r>
            <a:r>
              <a:rPr lang="en-US" altLang="zh-CN" dirty="0" smtClean="0">
                <a:latin typeface="Arial" panose="020B0604020202020204" pitchFamily="34" charset="0"/>
                <a:ea typeface="宋体" panose="02010600030101010101" pitchFamily="2" charset="-122"/>
              </a:rPr>
              <a:t>Monte </a:t>
            </a:r>
            <a:r>
              <a:rPr lang="en-US" altLang="zh-CN" dirty="0"/>
              <a:t>C</a:t>
            </a:r>
            <a:r>
              <a:rPr lang="en-US" altLang="zh-CN" dirty="0" smtClean="0">
                <a:latin typeface="Arial" panose="020B0604020202020204" pitchFamily="34" charset="0"/>
                <a:ea typeface="宋体" panose="02010600030101010101" pitchFamily="2" charset="-122"/>
              </a:rPr>
              <a:t>arlo 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Code developed by our group.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2566" name="图片 99"/>
          <p:cNvPicPr/>
          <p:nvPr/>
        </p:nvPicPr>
        <p:blipFill>
          <a:blip r:embed="rId2"/>
          <a:srcRect t="6631"/>
          <a:stretch>
            <a:fillRect/>
          </a:stretch>
        </p:blipFill>
        <p:spPr>
          <a:xfrm>
            <a:off x="4786314" y="3214686"/>
            <a:ext cx="4138612" cy="1989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67" name="文本框 5"/>
          <p:cNvSpPr txBox="1"/>
          <p:nvPr/>
        </p:nvSpPr>
        <p:spPr>
          <a:xfrm>
            <a:off x="5174933" y="2646045"/>
            <a:ext cx="30797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Compare with SACLA Japan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lvl="0" rtl="0"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Electron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beam parameters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of </a:t>
            </a:r>
            <a:r>
              <a:rPr lang="en-US" altLang="zh-CN" sz="2000" b="1" dirty="0" smtClean="0">
                <a:cs typeface="+mn-cs"/>
              </a:rPr>
              <a:t>SCLF</a:t>
            </a:r>
            <a:endParaRPr lang="en-US" altLang="zh-CN" sz="2000" b="1" dirty="0">
              <a:cs typeface="+mn-cs"/>
            </a:endParaRPr>
          </a:p>
        </p:txBody>
      </p:sp>
      <p:sp>
        <p:nvSpPr>
          <p:cNvPr id="16426" name="矩形 11"/>
          <p:cNvSpPr/>
          <p:nvPr/>
        </p:nvSpPr>
        <p:spPr>
          <a:xfrm>
            <a:off x="4784090" y="5567680"/>
            <a:ext cx="4000500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</a:t>
            </a:r>
            <a:r>
              <a:rPr lang="en-US" altLang="zh-CN" sz="1100" dirty="0">
                <a:latin typeface="+mn-lt"/>
                <a:ea typeface="宋体" panose="02010600030101010101" pitchFamily="2" charset="-122"/>
              </a:rPr>
              <a:t>1] Design Report of Shanghai Coherent Light Facility (SCLF-</a:t>
            </a:r>
            <a:r>
              <a:rPr lang="en-US" altLang="zh-CN" sz="1100" dirty="0">
                <a:latin typeface="+mn-lt"/>
                <a:ea typeface="华文楷体" panose="02010600040101010101" pitchFamily="2" charset="-122"/>
              </a:rPr>
              <a:t> Hard X-ray FEL</a:t>
            </a:r>
            <a:r>
              <a:rPr lang="en-US" altLang="zh-CN" sz="1100" dirty="0">
                <a:latin typeface="+mn-lt"/>
                <a:ea typeface="宋体" panose="02010600030101010101" pitchFamily="2" charset="-122"/>
              </a:rPr>
              <a:t>) ,2016.11.</a:t>
            </a:r>
          </a:p>
          <a:p>
            <a:pPr lvl="0" eaLnBrk="1" hangingPunct="1"/>
            <a:r>
              <a:rPr lang="en-US" altLang="zh-CN" sz="1100" dirty="0">
                <a:latin typeface="+mn-lt"/>
                <a:ea typeface="宋体" panose="02010600030101010101" pitchFamily="2" charset="-122"/>
              </a:rPr>
              <a:t>[2] Nuclear Instruments and Methods in Physics Research A, Vol.726 (2013)67.</a:t>
            </a:r>
          </a:p>
          <a:p>
            <a:pPr lvl="0" eaLnBrk="1" hangingPunct="1"/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2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4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 </a:t>
              </a:r>
              <a:r>
                <a:rPr lang="en-US" altLang="zh-CN" sz="3200" dirty="0" err="1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GeV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electron beam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at SCLF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/>
          <p:cNvSpPr>
            <a:spLocks noGrp="1"/>
          </p:cNvSpPr>
          <p:nvPr>
            <p:ph type="title"/>
          </p:nvPr>
        </p:nvSpPr>
        <p:spPr>
          <a:xfrm>
            <a:off x="457200" y="206058"/>
            <a:ext cx="8229600" cy="558646"/>
          </a:xfrm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 smtClean="0">
                <a:latin typeface="Abadi MT Condensed Extra Bold"/>
                <a:cs typeface="Abadi MT Condensed Extra Bold"/>
              </a:rPr>
              <a:t>outline</a:t>
            </a:r>
            <a:endParaRPr lang="en-US" altLang="zh-CN" dirty="0">
              <a:latin typeface="Abadi MT Condensed Extra Bold"/>
              <a:cs typeface="Abadi MT Condensed Extra Bold"/>
            </a:endParaRPr>
          </a:p>
        </p:txBody>
      </p:sp>
      <p:sp>
        <p:nvSpPr>
          <p:cNvPr id="3074" name="内容占位符 2"/>
          <p:cNvSpPr>
            <a:spLocks noGrp="1" noChangeArrowheads="1"/>
          </p:cNvSpPr>
          <p:nvPr>
            <p:ph idx="1"/>
          </p:nvPr>
        </p:nvSpPr>
        <p:spPr>
          <a:xfrm>
            <a:off x="179512" y="836712"/>
            <a:ext cx="8856984" cy="6021288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lnSpc>
                <a:spcPct val="150000"/>
              </a:lnSpc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1.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MeV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 LCS </a:t>
            </a: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g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amma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 </a:t>
            </a:r>
            <a:r>
              <a:rPr lang="en-US" altLang="en-US" sz="2800" b="1" dirty="0" smtClean="0">
                <a:latin typeface="Abadi MT Condensed Extra Bold"/>
                <a:cs typeface="Abadi MT Condensed Extra Bold"/>
              </a:rPr>
              <a:t>beams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 at SINAP</a:t>
            </a:r>
            <a:r>
              <a:rPr kumimoji="0" lang="en-US" altLang="zh-CN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      </a:t>
            </a:r>
            <a:endParaRPr kumimoji="0" lang="zh-CN" altLang="en-US" sz="28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 MT Condensed Extra Bold"/>
              <a:cs typeface="Abadi MT Condensed Extra Bold"/>
            </a:endParaRPr>
          </a:p>
          <a:p>
            <a:pPr marL="0" lvl="0" indent="0" eaLnBrk="1" hangingPunct="1">
              <a:lnSpc>
                <a:spcPct val="150000"/>
              </a:lnSpc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GeV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 </a:t>
            </a:r>
            <a:r>
              <a:rPr lang="en-US" altLang="en-US" sz="2800" b="1" dirty="0" smtClean="0">
                <a:latin typeface="Abadi MT Condensed Extra Bold"/>
                <a:cs typeface="Abadi MT Condensed Extra Bold"/>
              </a:rPr>
              <a:t>electron beam</a:t>
            </a: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 at </a:t>
            </a:r>
            <a:r>
              <a:rPr lang="en-US" altLang="zh-CN" sz="28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SCLF</a:t>
            </a:r>
            <a:r>
              <a:rPr lang="zh-CN" altLang="en-US" sz="2800" b="1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(</a:t>
            </a:r>
            <a:r>
              <a:rPr lang="en-US" altLang="zh-CN" sz="28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</a:t>
            </a:r>
            <a:r>
              <a:rPr lang="en-US" altLang="zh-CN" sz="2800" dirty="0">
                <a:latin typeface="Abadi MT Condensed Extra Bold"/>
                <a:cs typeface="Abadi MT Condensed Extra Bold"/>
              </a:rPr>
              <a:t>hanghai </a:t>
            </a:r>
            <a:r>
              <a:rPr lang="en-US" altLang="zh-CN" sz="28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</a:t>
            </a:r>
            <a:r>
              <a:rPr lang="en-US" altLang="zh-CN" sz="2800" dirty="0">
                <a:latin typeface="Abadi MT Condensed Extra Bold"/>
                <a:cs typeface="Abadi MT Condensed Extra Bold"/>
              </a:rPr>
              <a:t>oherent </a:t>
            </a:r>
            <a:r>
              <a:rPr lang="en-US" altLang="zh-CN" sz="28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L</a:t>
            </a:r>
            <a:r>
              <a:rPr lang="en-US" altLang="zh-CN" sz="2800" dirty="0">
                <a:latin typeface="Abadi MT Condensed Extra Bold"/>
                <a:cs typeface="Abadi MT Condensed Extra Bold"/>
              </a:rPr>
              <a:t>ight </a:t>
            </a:r>
            <a:r>
              <a:rPr lang="en-US" altLang="zh-CN" sz="28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F</a:t>
            </a:r>
            <a:r>
              <a:rPr lang="en-US" altLang="zh-CN" sz="2800" dirty="0">
                <a:latin typeface="Abadi MT Condensed Extra Bold"/>
                <a:cs typeface="Abadi MT Condensed Extra Bold"/>
              </a:rPr>
              <a:t>acility</a:t>
            </a: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)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badi MT Condensed Extra Bold"/>
              <a:cs typeface="Abadi MT Condensed Extra Bold"/>
            </a:endParaRPr>
          </a:p>
          <a:p>
            <a:pPr marL="0" lvl="0" indent="0" eaLnBrk="1" hangingPunct="1">
              <a:lnSpc>
                <a:spcPct val="150000"/>
              </a:lnSpc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3. </a:t>
            </a:r>
            <a:r>
              <a:rPr lang="en-US" altLang="zh-CN" sz="2800" b="1" dirty="0" err="1" smtClean="0">
                <a:latin typeface="Abadi MT Condensed Extra Bold"/>
                <a:cs typeface="Abadi MT Condensed Extra Bold"/>
              </a:rPr>
              <a:t>GeV</a:t>
            </a: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altLang="en-US" sz="2800" b="1" dirty="0" smtClean="0">
                <a:latin typeface="Abadi MT Condensed Extra Bold"/>
                <a:cs typeface="Abadi MT Condensed Extra Bold"/>
              </a:rPr>
              <a:t>gamma beam </a:t>
            </a: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at SCLF (Proposed)</a:t>
            </a:r>
          </a:p>
          <a:p>
            <a:pPr marL="0" lvl="0" indent="0" eaLnBrk="1" hangingPunct="1">
              <a:lnSpc>
                <a:spcPct val="150000"/>
              </a:lnSpc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4. </a:t>
            </a: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PW laser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badi MT Condensed Extra Bold"/>
                <a:cs typeface="Abadi MT Condensed Extra Bold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badi MT Condensed Extra Bold"/>
                <a:cs typeface="Abadi MT Condensed Extra Bold"/>
              </a:rPr>
              <a:t>beams at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SULF (</a:t>
            </a: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Shanghai </a:t>
            </a:r>
            <a:r>
              <a:rPr lang="en-US" altLang="zh-CN" sz="2800" b="1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</a:t>
            </a:r>
            <a:r>
              <a:rPr lang="en-US" altLang="zh-CN" sz="2800" b="1" dirty="0">
                <a:latin typeface="Abadi MT Condensed Extra Bold"/>
                <a:cs typeface="Abadi MT Condensed Extra Bold"/>
              </a:rPr>
              <a:t>uper intense </a:t>
            </a:r>
            <a:r>
              <a:rPr lang="en-US" altLang="zh-CN" sz="2800" b="1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U</a:t>
            </a:r>
            <a:r>
              <a:rPr lang="en-US" altLang="zh-CN" sz="2800" b="1" dirty="0">
                <a:latin typeface="Abadi MT Condensed Extra Bold"/>
                <a:cs typeface="Abadi MT Condensed Extra Bold"/>
              </a:rPr>
              <a:t>ltra fast </a:t>
            </a:r>
            <a:r>
              <a:rPr lang="en-US" altLang="zh-CN" sz="2800" b="1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L</a:t>
            </a:r>
            <a:r>
              <a:rPr lang="en-US" altLang="zh-CN" sz="2800" b="1" dirty="0">
                <a:latin typeface="Abadi MT Condensed Extra Bold"/>
                <a:cs typeface="Abadi MT Condensed Extra Bold"/>
              </a:rPr>
              <a:t>aser </a:t>
            </a:r>
            <a:r>
              <a:rPr lang="en-US" altLang="zh-CN" sz="28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F</a:t>
            </a: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acility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)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and </a:t>
            </a:r>
            <a:r>
              <a:rPr lang="en-US" altLang="zh-CN" sz="2800" b="1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SCLF-</a:t>
            </a:r>
            <a:r>
              <a:rPr lang="en-US" altLang="zh-CN" sz="28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SEL</a:t>
            </a:r>
            <a:r>
              <a:rPr lang="zh-CN" altLang="en-US" sz="28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(</a:t>
            </a:r>
            <a:r>
              <a:rPr lang="en-US" altLang="zh-CN" sz="28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</a:t>
            </a:r>
            <a:r>
              <a:rPr lang="en-US" altLang="zh-CN" sz="2800" dirty="0">
                <a:latin typeface="Abadi MT Condensed Extra Bold"/>
                <a:cs typeface="Abadi MT Condensed Extra Bold"/>
              </a:rPr>
              <a:t>tation of </a:t>
            </a:r>
            <a:r>
              <a:rPr lang="en-US" altLang="zh-CN" sz="28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</a:t>
            </a:r>
            <a:r>
              <a:rPr lang="en-US" altLang="zh-CN" sz="2800" dirty="0">
                <a:latin typeface="Abadi MT Condensed Extra Bold"/>
                <a:cs typeface="Abadi MT Condensed Extra Bold"/>
              </a:rPr>
              <a:t>xtreme </a:t>
            </a:r>
            <a:r>
              <a:rPr lang="en-US" altLang="zh-CN" sz="28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L</a:t>
            </a:r>
            <a:r>
              <a:rPr lang="en-US" altLang="zh-CN" sz="2800" dirty="0">
                <a:latin typeface="Abadi MT Condensed Extra Bold"/>
                <a:cs typeface="Abadi MT Condensed Extra Bold"/>
              </a:rPr>
              <a:t>ight</a:t>
            </a:r>
            <a:r>
              <a:rPr lang="en-US" altLang="zh-CN" sz="28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)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 MT Condensed Extra Bold"/>
              <a:cs typeface="Abadi MT Condensed Extra Bold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宋体" panose="02010600030101010101" pitchFamily="2" charset="-122"/>
              <a:buNone/>
              <a:defRPr/>
            </a:pP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5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. Nuclear physics and related </a:t>
            </a:r>
            <a:r>
              <a:rPr lang="en-US" altLang="zh-CN" sz="2800" b="1" dirty="0">
                <a:latin typeface="Abadi MT Condensed Extra Bold"/>
                <a:cs typeface="Abadi MT Condensed Extra Bold"/>
              </a:rPr>
              <a:t>r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esearches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badi MT Condensed Extra Bold"/>
              <a:cs typeface="Abadi MT Condensed Extra Bold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宋体" panose="02010600030101010101" pitchFamily="2" charset="-122"/>
              <a:buNone/>
              <a:defRPr/>
            </a:pPr>
            <a:r>
              <a:rPr lang="en-US" altLang="zh-CN" sz="2800" b="1" dirty="0" smtClean="0">
                <a:latin typeface="Abadi MT Condensed Extra Bold"/>
                <a:cs typeface="Abadi MT Condensed Extra Bold"/>
              </a:rPr>
              <a:t>6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. Summary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/>
          </p:cNvSpPr>
          <p:nvPr>
            <p:ph type="title"/>
          </p:nvPr>
        </p:nvSpPr>
        <p:spPr>
          <a:xfrm>
            <a:off x="598488" y="2857500"/>
            <a:ext cx="8229600" cy="1143000"/>
          </a:xfrm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Part </a:t>
            </a:r>
            <a:r>
              <a:rPr lang="en-US" altLang="zh-CN" dirty="0" smtClean="0"/>
              <a:t>3</a:t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b="1" dirty="0" smtClean="0"/>
              <a:t> 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 </a:t>
            </a:r>
            <a:r>
              <a:rPr lang="en-US" altLang="en-US" dirty="0" smtClean="0"/>
              <a:t>photon beam </a:t>
            </a:r>
            <a:r>
              <a:rPr lang="en-US" altLang="zh-CN" dirty="0" smtClean="0"/>
              <a:t>at SCLF (Proposed)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表格 18433"/>
          <p:cNvGraphicFramePr/>
          <p:nvPr>
            <p:extLst>
              <p:ext uri="{D42A27DB-BD31-4B8C-83A1-F6EECF244321}">
                <p14:modId xmlns:p14="http://schemas.microsoft.com/office/powerpoint/2010/main" val="1859001790"/>
              </p:ext>
            </p:extLst>
          </p:nvPr>
        </p:nvGraphicFramePr>
        <p:xfrm>
          <a:off x="214313" y="1285875"/>
          <a:ext cx="8737600" cy="3233738"/>
        </p:xfrm>
        <a:graphic>
          <a:graphicData uri="http://schemas.openxmlformats.org/drawingml/2006/table">
            <a:tbl>
              <a:tblPr/>
              <a:tblGrid>
                <a:gridCol w="1435100"/>
                <a:gridCol w="628650"/>
                <a:gridCol w="665163"/>
                <a:gridCol w="963612"/>
                <a:gridCol w="1203325"/>
                <a:gridCol w="800100"/>
                <a:gridCol w="1479550"/>
                <a:gridCol w="1562100"/>
              </a:tblGrid>
              <a:tr h="8334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Laser wavelength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um/nm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Type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Power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Duration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fs/ps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Frequency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Single Pulse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Gamma</a:t>
                      </a:r>
                      <a:r>
                        <a:rPr lang="zh-CN" altLang="en-US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Energy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/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MeV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Gamma flus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photons/s/W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112.7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7.59×10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999.8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9.49×10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800nm 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 smtClean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Pulse</a:t>
                      </a:r>
                      <a:endParaRPr lang="en-US" altLang="zh-CN" sz="2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50fs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1277.4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1.04×10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355nm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2397.8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2.75×10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266nm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2908.0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1.79×10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7398.6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1.04×10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7937.8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1.97×10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60" name="文本框 3"/>
          <p:cNvSpPr txBox="1"/>
          <p:nvPr/>
        </p:nvSpPr>
        <p:spPr>
          <a:xfrm>
            <a:off x="214313" y="4572000"/>
            <a:ext cx="3787775" cy="6397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CW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： 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Continue Wave mode</a:t>
            </a: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Pul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；  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Pulse beam</a:t>
            </a:r>
          </a:p>
        </p:txBody>
      </p:sp>
      <p:sp>
        <p:nvSpPr>
          <p:cNvPr id="24661" name="文本框 4"/>
          <p:cNvSpPr txBox="1"/>
          <p:nvPr/>
        </p:nvSpPr>
        <p:spPr>
          <a:xfrm>
            <a:off x="4429125" y="4572000"/>
            <a:ext cx="3519488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Preliminary calculation</a:t>
            </a:r>
          </a:p>
        </p:txBody>
      </p:sp>
      <p:sp>
        <p:nvSpPr>
          <p:cNvPr id="24662" name="文本框 101"/>
          <p:cNvSpPr txBox="1"/>
          <p:nvPr/>
        </p:nvSpPr>
        <p:spPr>
          <a:xfrm>
            <a:off x="104775" y="5286375"/>
            <a:ext cx="8980488" cy="13220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a</a:t>
            </a: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）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Use optical Laser</a:t>
            </a: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，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we can get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0.11-2.9GeV gamma ray</a:t>
            </a: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，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and gamma fluxs per Watt from 10</a:t>
            </a:r>
            <a:r>
              <a:rPr lang="en-US" altLang="zh-CN" sz="2000" b="1" baseline="300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5 -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10</a:t>
            </a:r>
            <a:r>
              <a:rPr lang="en-US" altLang="zh-CN" sz="2000" b="1" baseline="300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10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 phs/s/W</a:t>
            </a: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。</a:t>
            </a:r>
          </a:p>
          <a:p>
            <a:pPr lvl="0" indent="0"/>
            <a:r>
              <a:rPr lang="zh-CN" altLang="en-US" sz="2000" b="1" dirty="0">
                <a:latin typeface="+mn-lt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latin typeface="+mn-lt"/>
                <a:ea typeface="宋体" panose="02010600030101010101" pitchFamily="2" charset="-122"/>
              </a:rPr>
              <a:t>b</a:t>
            </a:r>
            <a:r>
              <a:rPr lang="zh-CN" altLang="en-US" sz="2000" b="1" dirty="0">
                <a:latin typeface="+mn-lt"/>
                <a:ea typeface="宋体" panose="02010600030101010101" pitchFamily="2" charset="-122"/>
              </a:rPr>
              <a:t>）</a:t>
            </a:r>
            <a:r>
              <a:rPr lang="en-US" altLang="zh-CN" sz="2000" b="1" dirty="0">
                <a:latin typeface="+mn-lt"/>
                <a:ea typeface="宋体" panose="02010600030101010101" pitchFamily="2" charset="-122"/>
              </a:rPr>
              <a:t>Use </a:t>
            </a:r>
            <a:r>
              <a:rPr lang="en-US" altLang="zh-CN" sz="2000" b="1" dirty="0">
                <a:latin typeface="+mn-lt"/>
                <a:ea typeface="Calibri" panose="020F0502020204030204" pitchFamily="34" charset="0"/>
              </a:rPr>
              <a:t>X-ray FEL</a:t>
            </a:r>
            <a:r>
              <a:rPr lang="en-US" altLang="zh-CN" sz="2000" b="1" dirty="0" smtClean="0">
                <a:latin typeface="+mn-lt"/>
                <a:ea typeface="Calibri" panose="020F0502020204030204" pitchFamily="34" charset="0"/>
              </a:rPr>
              <a:t>,</a:t>
            </a:r>
            <a:r>
              <a:rPr lang="en-US" altLang="zh-CN" sz="2000" b="1" dirty="0">
                <a:latin typeface="+mn-lt"/>
              </a:rPr>
              <a:t> </a:t>
            </a:r>
            <a:r>
              <a:rPr lang="en-US" altLang="zh-CN" sz="2000" b="1" dirty="0" smtClean="0">
                <a:latin typeface="+mn-lt"/>
                <a:ea typeface="宋体" panose="02010600030101010101" pitchFamily="2" charset="-122"/>
              </a:rPr>
              <a:t>we </a:t>
            </a:r>
            <a:r>
              <a:rPr lang="en-US" altLang="zh-CN" sz="2000" b="1" dirty="0">
                <a:latin typeface="+mn-lt"/>
                <a:ea typeface="宋体" panose="02010600030101010101" pitchFamily="2" charset="-122"/>
              </a:rPr>
              <a:t>can get </a:t>
            </a:r>
            <a:r>
              <a:rPr lang="en-US" altLang="zh-CN" sz="2000" b="1" dirty="0">
                <a:latin typeface="+mn-lt"/>
                <a:ea typeface="Calibri" panose="020F0502020204030204" pitchFamily="34" charset="0"/>
              </a:rPr>
              <a:t>~ 8GeV high energy Gamma ray</a:t>
            </a:r>
            <a:r>
              <a:rPr lang="zh-CN" altLang="en-US" sz="2000" b="1" dirty="0">
                <a:latin typeface="+mn-lt"/>
                <a:ea typeface="宋体" panose="02010600030101010101" pitchFamily="2" charset="-122"/>
              </a:rPr>
              <a:t>，</a:t>
            </a:r>
            <a:r>
              <a:rPr lang="en-US" altLang="zh-CN" sz="2000" b="1" dirty="0">
                <a:latin typeface="+mn-lt"/>
                <a:ea typeface="宋体" panose="02010600030101010101" pitchFamily="2" charset="-122"/>
              </a:rPr>
              <a:t>and integral gamma fluxs per pulse </a:t>
            </a:r>
            <a:r>
              <a:rPr lang="en-US" altLang="zh-CN" sz="2000" b="1" dirty="0">
                <a:latin typeface="+mn-lt"/>
                <a:ea typeface="Calibri" panose="020F0502020204030204" pitchFamily="34" charset="0"/>
              </a:rPr>
              <a:t>10</a:t>
            </a:r>
            <a:r>
              <a:rPr lang="en-US" altLang="zh-CN" sz="2000" b="1" baseline="30000" dirty="0">
                <a:latin typeface="+mn-lt"/>
                <a:ea typeface="宋体" panose="02010600030101010101" pitchFamily="2" charset="-122"/>
              </a:rPr>
              <a:t>7 </a:t>
            </a:r>
            <a:r>
              <a:rPr lang="en-US" altLang="zh-CN" sz="2000" b="1" dirty="0">
                <a:latin typeface="+mn-lt"/>
                <a:ea typeface="宋体" panose="02010600030101010101" pitchFamily="2" charset="-122"/>
              </a:rPr>
              <a:t>-10</a:t>
            </a:r>
            <a:r>
              <a:rPr lang="en-US" altLang="zh-CN" sz="2000" b="1" baseline="30000" dirty="0">
                <a:latin typeface="+mn-lt"/>
                <a:ea typeface="宋体" panose="02010600030101010101" pitchFamily="2" charset="-122"/>
              </a:rPr>
              <a:t>8</a:t>
            </a:r>
            <a:r>
              <a:rPr lang="en-US" altLang="zh-CN" sz="2000" b="1" dirty="0">
                <a:latin typeface="+mn-lt"/>
                <a:ea typeface="宋体" panose="02010600030101010101" pitchFamily="2" charset="-122"/>
              </a:rPr>
              <a:t> phs/s/pulse</a:t>
            </a:r>
            <a:r>
              <a:rPr lang="zh-CN" altLang="en-US" sz="2000" b="1" dirty="0">
                <a:latin typeface="+mn-lt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Calculation based on the Different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Lasers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664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2466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2466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66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/>
                <a:t> </a:t>
              </a:r>
              <a:r>
                <a:rPr lang="en-US" altLang="zh-CN" sz="3200" dirty="0" err="1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GeV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photon beam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SCLF 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Mode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I: External laser + Electron</a:t>
            </a:r>
          </a:p>
        </p:txBody>
      </p:sp>
      <p:grpSp>
        <p:nvGrpSpPr>
          <p:cNvPr id="25606" name="组合 32"/>
          <p:cNvGrpSpPr/>
          <p:nvPr/>
        </p:nvGrpSpPr>
        <p:grpSpPr>
          <a:xfrm>
            <a:off x="428625" y="1285875"/>
            <a:ext cx="8202613" cy="1928813"/>
            <a:chOff x="428596" y="1285860"/>
            <a:chExt cx="8202977" cy="1928826"/>
          </a:xfrm>
        </p:grpSpPr>
        <p:pic>
          <p:nvPicPr>
            <p:cNvPr id="25607" name="图片 3" descr="schem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96" y="1500174"/>
              <a:ext cx="6929454" cy="1714512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2" name="肘形连接符 11"/>
            <p:cNvCxnSpPr/>
            <p:nvPr/>
          </p:nvCxnSpPr>
          <p:spPr>
            <a:xfrm rot="10800000" flipV="1">
              <a:off x="6000968" y="1643050"/>
              <a:ext cx="1500255" cy="785817"/>
            </a:xfrm>
            <a:prstGeom prst="bentConnector3">
              <a:avLst>
                <a:gd name="adj1" fmla="val 900"/>
              </a:avLst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6286731" y="2428868"/>
              <a:ext cx="2000339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10" name="TextBox 28"/>
            <p:cNvSpPr txBox="1"/>
            <p:nvPr/>
          </p:nvSpPr>
          <p:spPr>
            <a:xfrm>
              <a:off x="7000860" y="1285860"/>
              <a:ext cx="1122423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200" dirty="0">
                  <a:latin typeface="Arial" panose="020B0604020202020204" pitchFamily="34" charset="0"/>
                  <a:ea typeface="宋体" panose="02010600030101010101" pitchFamily="2" charset="-122"/>
                </a:rPr>
                <a:t>External laser</a:t>
              </a:r>
              <a:endParaRPr lang="zh-CN" altLang="en-US" sz="1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611" name="TextBox 29"/>
            <p:cNvSpPr txBox="1"/>
            <p:nvPr/>
          </p:nvSpPr>
          <p:spPr>
            <a:xfrm>
              <a:off x="7643802" y="2428868"/>
              <a:ext cx="987771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200" dirty="0">
                  <a:latin typeface="Arial" panose="020B0604020202020204" pitchFamily="34" charset="0"/>
                  <a:ea typeface="宋体" panose="02010600030101010101" pitchFamily="2" charset="-122"/>
                </a:rPr>
                <a:t>Gamma ray</a:t>
              </a:r>
              <a:endParaRPr lang="zh-CN" altLang="en-US" sz="1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五角星 31"/>
            <p:cNvSpPr/>
            <p:nvPr/>
          </p:nvSpPr>
          <p:spPr>
            <a:xfrm>
              <a:off x="6286731" y="2344730"/>
              <a:ext cx="142881" cy="142876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aphicFrame>
        <p:nvGraphicFramePr>
          <p:cNvPr id="19461" name="表格 19460"/>
          <p:cNvGraphicFramePr/>
          <p:nvPr>
            <p:extLst>
              <p:ext uri="{D42A27DB-BD31-4B8C-83A1-F6EECF244321}">
                <p14:modId xmlns:p14="http://schemas.microsoft.com/office/powerpoint/2010/main" val="4189854752"/>
              </p:ext>
            </p:extLst>
          </p:nvPr>
        </p:nvGraphicFramePr>
        <p:xfrm>
          <a:off x="214313" y="3357563"/>
          <a:ext cx="8737600" cy="3233738"/>
        </p:xfrm>
        <a:graphic>
          <a:graphicData uri="http://schemas.openxmlformats.org/drawingml/2006/table">
            <a:tbl>
              <a:tblPr/>
              <a:tblGrid>
                <a:gridCol w="1435100"/>
                <a:gridCol w="628650"/>
                <a:gridCol w="665163"/>
                <a:gridCol w="963612"/>
                <a:gridCol w="1203325"/>
                <a:gridCol w="800100"/>
                <a:gridCol w="1479550"/>
                <a:gridCol w="1562100"/>
              </a:tblGrid>
              <a:tr h="8334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Laser wavelength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um/nm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Type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Power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Duration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fs/ps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Frequency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Single Pulse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Gamma</a:t>
                      </a:r>
                      <a:r>
                        <a:rPr lang="zh-CN" altLang="en-US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Energy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/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MeV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Gamma flus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photons/s/W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112.7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7.59×10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999.8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9.49×10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800nm 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Pulse</a:t>
                      </a:r>
                      <a:endParaRPr lang="en-US" altLang="zh-CN" sz="2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50fs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1277.4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1.04×10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355nm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2397.8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2.75×10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266nm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2908.0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1.79×10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7398.6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1.04×10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7937.8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1.97×10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6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7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/>
                <a:t> </a:t>
              </a:r>
              <a:r>
                <a:rPr lang="en-US" altLang="zh-CN" sz="3200" dirty="0" err="1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GeV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photon beam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SCLF 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Mode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II: X-ray from </a:t>
            </a:r>
            <a:r>
              <a:rPr lang="en-US" altLang="zh-CN" sz="2000" b="1" dirty="0" smtClean="0">
                <a:cs typeface="+mn-cs"/>
              </a:rPr>
              <a:t>SCLF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+ Electron</a:t>
            </a:r>
          </a:p>
        </p:txBody>
      </p:sp>
      <p:grpSp>
        <p:nvGrpSpPr>
          <p:cNvPr id="26630" name="组合 19"/>
          <p:cNvGrpSpPr/>
          <p:nvPr/>
        </p:nvGrpSpPr>
        <p:grpSpPr>
          <a:xfrm>
            <a:off x="0" y="1500188"/>
            <a:ext cx="8559800" cy="1714500"/>
            <a:chOff x="0" y="1500174"/>
            <a:chExt cx="8560167" cy="1714512"/>
          </a:xfrm>
        </p:grpSpPr>
        <p:pic>
          <p:nvPicPr>
            <p:cNvPr id="26631" name="图片 3" descr="schem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00174"/>
              <a:ext cx="6929454" cy="17145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32" name="TextBox 28"/>
            <p:cNvSpPr txBox="1"/>
            <p:nvPr/>
          </p:nvSpPr>
          <p:spPr>
            <a:xfrm>
              <a:off x="6572264" y="2571744"/>
              <a:ext cx="1037463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200" dirty="0">
                  <a:latin typeface="Arial" panose="020B0604020202020204" pitchFamily="34" charset="0"/>
                  <a:ea typeface="宋体" panose="02010600030101010101" pitchFamily="2" charset="-122"/>
                </a:rPr>
                <a:t>Bragg Mirror</a:t>
              </a:r>
              <a:endParaRPr lang="zh-CN" altLang="en-US" sz="1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633" name="TextBox 29"/>
            <p:cNvSpPr txBox="1"/>
            <p:nvPr/>
          </p:nvSpPr>
          <p:spPr>
            <a:xfrm>
              <a:off x="7572396" y="2071678"/>
              <a:ext cx="987771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200" dirty="0">
                  <a:latin typeface="Arial" panose="020B0604020202020204" pitchFamily="34" charset="0"/>
                  <a:ea typeface="宋体" panose="02010600030101010101" pitchFamily="2" charset="-122"/>
                </a:rPr>
                <a:t>Gamma ray</a:t>
              </a:r>
              <a:endParaRPr lang="zh-CN" altLang="en-US" sz="1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001175" y="2285991"/>
              <a:ext cx="71441" cy="2857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6" name="直接箭头连接符 15"/>
            <p:cNvCxnSpPr>
              <a:stCxn id="13" idx="1"/>
            </p:cNvCxnSpPr>
            <p:nvPr/>
          </p:nvCxnSpPr>
          <p:spPr>
            <a:xfrm rot="10800000">
              <a:off x="5358043" y="2428867"/>
              <a:ext cx="1643132" cy="158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五角星 18"/>
            <p:cNvSpPr/>
            <p:nvPr/>
          </p:nvSpPr>
          <p:spPr>
            <a:xfrm>
              <a:off x="5858126" y="2357430"/>
              <a:ext cx="142881" cy="142876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6" name="直接箭头连接符 25"/>
            <p:cNvCxnSpPr>
              <a:stCxn id="13" idx="1"/>
            </p:cNvCxnSpPr>
            <p:nvPr/>
          </p:nvCxnSpPr>
          <p:spPr>
            <a:xfrm>
              <a:off x="5858126" y="2428867"/>
              <a:ext cx="2500420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485" name="表格 20484"/>
          <p:cNvGraphicFramePr/>
          <p:nvPr/>
        </p:nvGraphicFramePr>
        <p:xfrm>
          <a:off x="214313" y="3357563"/>
          <a:ext cx="8737600" cy="3233738"/>
        </p:xfrm>
        <a:graphic>
          <a:graphicData uri="http://schemas.openxmlformats.org/drawingml/2006/table">
            <a:tbl>
              <a:tblPr/>
              <a:tblGrid>
                <a:gridCol w="1435100"/>
                <a:gridCol w="628650"/>
                <a:gridCol w="665163"/>
                <a:gridCol w="963612"/>
                <a:gridCol w="1203325"/>
                <a:gridCol w="800100"/>
                <a:gridCol w="1479550"/>
                <a:gridCol w="1562100"/>
              </a:tblGrid>
              <a:tr h="83343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Laser wavelength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um/nm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Type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Power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Duration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fs/ps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Frequency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Single Pulse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Gamma</a:t>
                      </a:r>
                      <a:r>
                        <a:rPr lang="zh-CN" altLang="en-US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Energy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sym typeface="Symbol" panose="05050102010706020507" pitchFamily="18" charset="2"/>
                        </a:rPr>
                        <a:t>/</a:t>
                      </a: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MeV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Gamma flus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photons/s/W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112.7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7.59×10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1.64um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999.8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9.49×10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800nm 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Puls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50fs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5J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1277.4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1.04×10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355nm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2397.8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2.75×10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266nm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CW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2908.0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1.79×10</a:t>
                      </a:r>
                      <a:r>
                        <a:rPr lang="en-US" altLang="zh-CN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7398.6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1.04×10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1.0keV@FEL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0.7ps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1MHz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7937.8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1.97×10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pSp>
        <p:nvGrpSpPr>
          <p:cNvPr id="17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8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20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/>
                <a:t> </a:t>
              </a:r>
              <a:r>
                <a:rPr lang="en-US" altLang="zh-CN" sz="3200" dirty="0" err="1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GeV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photon beam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SCLF 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Reference </a:t>
            </a:r>
            <a:r>
              <a:rPr lang="en-US" altLang="zh-CN" sz="2000" b="1" dirty="0" err="1" smtClean="0">
                <a:cs typeface="+mn-cs"/>
              </a:rPr>
              <a:t>GeV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000" b="1" dirty="0">
                <a:cs typeface="+mn-cs"/>
              </a:rPr>
              <a:t>g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amma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000" b="1" dirty="0">
                <a:cs typeface="+mn-cs"/>
              </a:rPr>
              <a:t>s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ources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654" name="Picture 4"/>
          <p:cNvPicPr>
            <a:picLocks noChangeAspect="1"/>
          </p:cNvPicPr>
          <p:nvPr/>
        </p:nvPicPr>
        <p:blipFill>
          <a:blip r:embed="rId2"/>
          <a:srcRect l="7442" t="19443" r="2332" b="23932"/>
          <a:stretch>
            <a:fillRect/>
          </a:stretch>
        </p:blipFill>
        <p:spPr>
          <a:xfrm>
            <a:off x="38100" y="1196753"/>
            <a:ext cx="9105900" cy="48965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9" name="矩形 7"/>
          <p:cNvSpPr/>
          <p:nvPr/>
        </p:nvSpPr>
        <p:spPr>
          <a:xfrm>
            <a:off x="6876256" y="6309320"/>
            <a:ext cx="2118927" cy="2616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[1] Physics Today 58 (2005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) 44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9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0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1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/>
                <a:t> </a:t>
              </a:r>
              <a:r>
                <a:rPr lang="en-US" altLang="zh-CN" sz="3200" dirty="0" err="1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GeV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photon beam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SCLF 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  <p:sp>
        <p:nvSpPr>
          <p:cNvPr id="2" name="圆角矩形 1"/>
          <p:cNvSpPr/>
          <p:nvPr/>
        </p:nvSpPr>
        <p:spPr>
          <a:xfrm>
            <a:off x="107504" y="3645024"/>
            <a:ext cx="9036496" cy="360040"/>
          </a:xfrm>
          <a:prstGeom prst="roundRect">
            <a:avLst/>
          </a:prstGeom>
          <a:solidFill>
            <a:srgbClr val="FF66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79512" y="5229200"/>
            <a:ext cx="8964488" cy="432048"/>
          </a:xfrm>
          <a:prstGeom prst="rect">
            <a:avLst/>
          </a:prstGeom>
          <a:solidFill>
            <a:srgbClr val="0000F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102"/>
          <p:cNvSpPr txBox="1"/>
          <p:nvPr/>
        </p:nvSpPr>
        <p:spPr>
          <a:xfrm>
            <a:off x="1" y="1285875"/>
            <a:ext cx="9075738" cy="192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400" dirty="0" smtClean="0">
                <a:latin typeface="+mn-lt"/>
              </a:rPr>
              <a:t>SCLF</a:t>
            </a:r>
            <a:r>
              <a:rPr lang="en-US" altLang="zh-CN" sz="2400" dirty="0" smtClean="0"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station can serve us the 8GeV electron and tunable max 25keV hard X-ray and 0.1-</a:t>
            </a:r>
            <a:r>
              <a:rPr lang="en-US" altLang="zh-CN" sz="2400" dirty="0" smtClean="0">
                <a:latin typeface="+mn-lt"/>
                <a:ea typeface="宋体" panose="02010600030101010101" pitchFamily="2" charset="-122"/>
              </a:rPr>
              <a:t>8</a:t>
            </a:r>
            <a:r>
              <a:rPr lang="zh-CN" altLang="en-US" sz="2400" dirty="0" smtClean="0"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+mn-lt"/>
                <a:ea typeface="宋体" panose="02010600030101010101" pitchFamily="2" charset="-122"/>
              </a:rPr>
              <a:t>GeV</a:t>
            </a:r>
            <a:r>
              <a:rPr lang="en-US" altLang="zh-CN" sz="2400" dirty="0" smtClean="0"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Tunable Gamma </a:t>
            </a:r>
            <a:r>
              <a:rPr lang="en-US" altLang="zh-CN" sz="2400" dirty="0" smtClean="0">
                <a:latin typeface="+mn-lt"/>
                <a:ea typeface="宋体" panose="02010600030101010101" pitchFamily="2" charset="-122"/>
              </a:rPr>
              <a:t>Source.</a:t>
            </a:r>
            <a:r>
              <a:rPr lang="zh-CN" altLang="en-US" sz="2400" dirty="0">
                <a:latin typeface="+mn-lt"/>
              </a:rPr>
              <a:t> </a:t>
            </a:r>
            <a:endParaRPr lang="en-US" altLang="zh-CN" sz="2400" dirty="0" smtClean="0">
              <a:latin typeface="+mn-lt"/>
            </a:endParaRPr>
          </a:p>
          <a:p>
            <a:pPr lvl="0" indent="0"/>
            <a:r>
              <a:rPr lang="en-US" altLang="zh-CN" sz="2400" dirty="0" smtClean="0">
                <a:latin typeface="+mn-lt"/>
              </a:rPr>
              <a:t>B</a:t>
            </a:r>
            <a:r>
              <a:rPr lang="en-US" altLang="zh-CN" sz="2400" dirty="0" smtClean="0">
                <a:latin typeface="+mn-lt"/>
                <a:ea typeface="宋体" panose="02010600030101010101" pitchFamily="2" charset="-122"/>
              </a:rPr>
              <a:t>ased 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on these beams, we can develop electron scattering</a:t>
            </a:r>
            <a:r>
              <a:rPr lang="zh-CN" altLang="en-US" sz="2400" dirty="0">
                <a:latin typeface="+mn-lt"/>
                <a:ea typeface="宋体" panose="02010600030101010101" pitchFamily="2" charset="-122"/>
              </a:rPr>
              <a:t>， 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hard X-ray physics and </a:t>
            </a:r>
            <a:r>
              <a:rPr lang="en-US" altLang="zh-CN" sz="2400" dirty="0" smtClean="0">
                <a:latin typeface="+mn-lt"/>
              </a:rPr>
              <a:t>photo</a:t>
            </a:r>
            <a:r>
              <a:rPr lang="en-US" altLang="zh-CN" sz="2400" dirty="0" smtClean="0">
                <a:latin typeface="+mn-lt"/>
                <a:ea typeface="宋体" panose="02010600030101010101" pitchFamily="2" charset="-122"/>
              </a:rPr>
              <a:t>-nuclear 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reaction research and many applied physics </a:t>
            </a:r>
            <a:r>
              <a:rPr lang="en-US" altLang="zh-CN" sz="2400" dirty="0" smtClean="0">
                <a:latin typeface="+mn-lt"/>
                <a:ea typeface="宋体" panose="02010600030101010101" pitchFamily="2" charset="-122"/>
              </a:rPr>
              <a:t>studies.</a:t>
            </a: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2867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1290" y="3357245"/>
            <a:ext cx="3815080" cy="1540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文本框 103"/>
          <p:cNvSpPr txBox="1"/>
          <p:nvPr/>
        </p:nvSpPr>
        <p:spPr>
          <a:xfrm>
            <a:off x="1778000" y="5786454"/>
            <a:ext cx="5657850" cy="30777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Fig1-2  The proposed beam station of </a:t>
            </a:r>
            <a:r>
              <a:rPr lang="en-US" altLang="zh-CN" sz="1400" dirty="0" smtClean="0">
                <a:latin typeface="+mn-lt"/>
              </a:rPr>
              <a:t>SCLF </a:t>
            </a:r>
            <a:r>
              <a:rPr lang="en-US" altLang="zh-CN" sz="1400" dirty="0" smtClean="0">
                <a:latin typeface="+mn-lt"/>
                <a:ea typeface="宋体" panose="02010600030101010101" pitchFamily="2" charset="-122"/>
              </a:rPr>
              <a:t>(in </a:t>
            </a:r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Future)</a:t>
            </a:r>
            <a:endParaRPr lang="zh-CN" altLang="en-US" sz="14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What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can we use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SCLF station?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545" y="3013075"/>
            <a:ext cx="5003165" cy="24409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3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/>
                <a:t> </a:t>
              </a:r>
              <a:r>
                <a:rPr lang="en-US" altLang="zh-CN" sz="3200" dirty="0" err="1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GeV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photon beam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SCLF 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xfrm>
            <a:off x="167640" y="2002155"/>
            <a:ext cx="8808085" cy="2718435"/>
          </a:xfrm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Part </a:t>
            </a:r>
            <a:r>
              <a:rPr lang="en-US" altLang="zh-CN" dirty="0" smtClean="0"/>
              <a:t>4</a:t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PW laser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beams at SULF and SCLF-SEL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944" y="-171400"/>
            <a:ext cx="9144000" cy="1143000"/>
          </a:xfrm>
        </p:spPr>
        <p:txBody>
          <a:bodyPr/>
          <a:lstStyle/>
          <a:p>
            <a:r>
              <a:rPr lang="zh-CN" altLang="en-US" sz="2400" b="1" dirty="0">
                <a:solidFill>
                  <a:schemeClr val="tx1"/>
                </a:solidFill>
              </a:rPr>
              <a:t>S</a:t>
            </a:r>
            <a:r>
              <a:rPr lang="zh-CN" altLang="en-US" sz="2400" b="1" dirty="0"/>
              <a:t>hanghai </a:t>
            </a:r>
            <a:r>
              <a:rPr lang="zh-CN" altLang="en-US" sz="2400" b="1" dirty="0">
                <a:solidFill>
                  <a:srgbClr val="FF0000"/>
                </a:solidFill>
              </a:rPr>
              <a:t>S</a:t>
            </a:r>
            <a:r>
              <a:rPr lang="zh-CN" altLang="en-US" sz="2400" b="1" dirty="0"/>
              <a:t>uper intense </a:t>
            </a:r>
            <a:r>
              <a:rPr lang="zh-CN" altLang="en-US" sz="2400" b="1" dirty="0">
                <a:solidFill>
                  <a:srgbClr val="FF0000"/>
                </a:solidFill>
              </a:rPr>
              <a:t>U</a:t>
            </a:r>
            <a:r>
              <a:rPr lang="zh-CN" altLang="en-US" sz="2400" b="1" dirty="0"/>
              <a:t>ltra fast </a:t>
            </a:r>
            <a:r>
              <a:rPr lang="zh-CN" altLang="en-US" sz="2400" b="1" dirty="0">
                <a:solidFill>
                  <a:srgbClr val="FF0000"/>
                </a:solidFill>
              </a:rPr>
              <a:t>L</a:t>
            </a:r>
            <a:r>
              <a:rPr lang="zh-CN" altLang="en-US" sz="2400" b="1" dirty="0"/>
              <a:t>aser 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F</a:t>
            </a:r>
            <a:r>
              <a:rPr lang="zh-CN" altLang="en-US" sz="2400" b="1" dirty="0" smtClean="0"/>
              <a:t>acility</a:t>
            </a:r>
            <a:r>
              <a:rPr lang="zh-CN" altLang="en-US" sz="2400" b="1" dirty="0"/>
              <a:t> </a:t>
            </a:r>
            <a:r>
              <a:rPr lang="en-US" altLang="zh-CN" sz="2400" b="1" dirty="0" smtClean="0"/>
              <a:t>(</a:t>
            </a:r>
            <a:r>
              <a:rPr lang="zh-CN" altLang="en-US" sz="2400" b="1" dirty="0" smtClean="0"/>
              <a:t>SULF</a:t>
            </a:r>
            <a:r>
              <a:rPr lang="en-US" altLang="zh-CN" sz="2400" b="1" dirty="0" smtClean="0"/>
              <a:t>)</a:t>
            </a:r>
            <a:endParaRPr lang="zh-CN" altLang="en-US" sz="24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3355" y="2741930"/>
            <a:ext cx="8229600" cy="184594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600"/>
              <a:t>Particle Beam </a:t>
            </a:r>
            <a:r>
              <a:rPr lang="zh-CN" altLang="en-US" sz="1600"/>
              <a:t>：</a:t>
            </a:r>
          </a:p>
          <a:p>
            <a:r>
              <a:rPr lang="en-US" altLang="zh-CN" sz="1600"/>
              <a:t>Electron</a:t>
            </a:r>
            <a:r>
              <a:rPr lang="zh-CN" altLang="en-US" sz="1600"/>
              <a:t>：&lt;20MeV，10</a:t>
            </a:r>
            <a:r>
              <a:rPr lang="zh-CN" altLang="en-US" sz="1600" baseline="30000"/>
              <a:t>12</a:t>
            </a:r>
            <a:r>
              <a:rPr lang="zh-CN" altLang="en-US" sz="1600"/>
              <a:t> e-/shot，&lt;100ps</a:t>
            </a:r>
          </a:p>
          <a:p>
            <a:r>
              <a:rPr lang="en-US" altLang="zh-CN" sz="1600"/>
              <a:t>Proton</a:t>
            </a:r>
            <a:r>
              <a:rPr lang="zh-CN" altLang="en-US" sz="1600"/>
              <a:t>：&lt; 0.1GeV, 10</a:t>
            </a:r>
            <a:r>
              <a:rPr lang="zh-CN" altLang="en-US" sz="1600" baseline="30000"/>
              <a:t>10</a:t>
            </a:r>
            <a:r>
              <a:rPr lang="zh-CN" altLang="en-US" sz="1600"/>
              <a:t> proton/shot, &lt; 100as, &gt;1keV.</a:t>
            </a:r>
          </a:p>
          <a:p>
            <a:r>
              <a:rPr lang="en-US" altLang="zh-CN" sz="1600"/>
              <a:t>Gamma</a:t>
            </a:r>
            <a:r>
              <a:rPr lang="zh-CN" altLang="en-US" sz="1600"/>
              <a:t>：&gt; 0.5MeV，10</a:t>
            </a:r>
            <a:r>
              <a:rPr lang="zh-CN" altLang="en-US" sz="1600" baseline="30000"/>
              <a:t>10</a:t>
            </a:r>
            <a:r>
              <a:rPr lang="zh-CN" altLang="en-US" sz="1600"/>
              <a:t> gamma/shot, &lt;100ps.</a:t>
            </a:r>
          </a:p>
          <a:p>
            <a:r>
              <a:rPr lang="en-US" altLang="zh-CN" sz="1600"/>
              <a:t>Neutron</a:t>
            </a:r>
            <a:r>
              <a:rPr lang="zh-CN" altLang="en-US" sz="1600"/>
              <a:t>：&lt; 20MeV，&gt; 10</a:t>
            </a:r>
            <a:r>
              <a:rPr lang="zh-CN" altLang="en-US" sz="1600" baseline="30000"/>
              <a:t>9</a:t>
            </a:r>
            <a:r>
              <a:rPr lang="zh-CN" altLang="en-US" sz="1600"/>
              <a:t> neutron/shot</a:t>
            </a:r>
          </a:p>
          <a:p>
            <a:r>
              <a:rPr lang="en-US" altLang="zh-CN" sz="1600"/>
              <a:t>Positron</a:t>
            </a:r>
            <a:r>
              <a:rPr lang="zh-CN" altLang="en-US" sz="1600"/>
              <a:t>：1MeV-50Mev，&lt; 10</a:t>
            </a:r>
            <a:r>
              <a:rPr lang="zh-CN" altLang="en-US" sz="1600" baseline="30000"/>
              <a:t>6</a:t>
            </a:r>
            <a:r>
              <a:rPr lang="zh-CN" altLang="en-US" sz="1600"/>
              <a:t> e+/shot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35" y="1371600"/>
            <a:ext cx="482473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55600"/>
            <a:r>
              <a:rPr lang="en-US" altLang="zh-CN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Main Parameter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r>
              <a:rPr lang="en-US" altLang="zh-C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10PW, 30fs, 800nm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；</a:t>
            </a:r>
          </a:p>
          <a:p>
            <a:pPr indent="355600"/>
            <a:r>
              <a:rPr lang="en-US" altLang="zh-CN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Max intensity: </a:t>
            </a:r>
            <a:r>
              <a:rPr lang="en-US" altLang="zh-C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b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altLang="zh-C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w/cm</a:t>
            </a:r>
            <a:r>
              <a:rPr lang="en-US" altLang="zh-CN" b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；</a:t>
            </a:r>
          </a:p>
          <a:p>
            <a:pPr indent="355600"/>
            <a:r>
              <a:rPr lang="en-US" altLang="zh-CN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Frequency: </a:t>
            </a:r>
            <a:r>
              <a:rPr lang="en-US" altLang="zh-C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(1-10Hz) 0.1</a:t>
            </a:r>
            <a:r>
              <a:rPr lang="en-US" altLang="zh-CN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PW &amp; 1PW</a:t>
            </a:r>
          </a:p>
          <a:p>
            <a:pPr indent="355600"/>
            <a:r>
              <a:rPr lang="en-US" altLang="zh-CN" b="1" dirty="0">
                <a:solidFill>
                  <a:srgbClr val="0000FF"/>
                </a:solidFill>
                <a:latin typeface="Abadi MT Condensed Extra Bold"/>
                <a:ea typeface="仿宋" panose="02010609060101010101" charset="-122"/>
                <a:cs typeface="Abadi MT Condensed Extra Bold"/>
              </a:rPr>
              <a:t>Construction Time</a:t>
            </a:r>
            <a:r>
              <a:rPr lang="zh-CN" altLang="en-US" b="1" dirty="0">
                <a:solidFill>
                  <a:srgbClr val="0000FF"/>
                </a:solidFill>
                <a:latin typeface="Abadi MT Condensed Extra Bold"/>
                <a:ea typeface="仿宋" panose="02010609060101010101" charset="-122"/>
                <a:cs typeface="Abadi MT Condensed Extra Bold"/>
              </a:rPr>
              <a:t>： </a:t>
            </a:r>
            <a:r>
              <a:rPr lang="en-US" altLang="zh-CN" b="1" dirty="0">
                <a:solidFill>
                  <a:srgbClr val="0000FF"/>
                </a:solidFill>
                <a:latin typeface="Abadi MT Condensed Extra Bold"/>
                <a:ea typeface="仿宋" panose="02010609060101010101" charset="-122"/>
                <a:cs typeface="Abadi MT Condensed Extra Bold"/>
              </a:rPr>
              <a:t>2016.1-2017.12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895" y="681355"/>
            <a:ext cx="3329305" cy="2579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45" y="4051935"/>
            <a:ext cx="3983355" cy="2753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130" y="4587875"/>
            <a:ext cx="2896235" cy="21247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5260975"/>
            <a:ext cx="200469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l"/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Ruxin Li, Yuxin Leng et al., Recent Progress on the 10PW laser Project at SIOM,</a:t>
            </a:r>
          </a:p>
          <a:p>
            <a:pPr lvl="0" indent="0" algn="l"/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IZEST 3 , LLNL, USA, 17-18 July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455" y="206058"/>
            <a:ext cx="8229600" cy="1143000"/>
          </a:xfrm>
        </p:spPr>
        <p:txBody>
          <a:bodyPr/>
          <a:lstStyle/>
          <a:p>
            <a:r>
              <a:rPr lang="en-US" altLang="zh-CN" sz="4000" dirty="0">
                <a:solidFill>
                  <a:srgbClr val="FF0000"/>
                </a:solidFill>
              </a:rPr>
              <a:t>S</a:t>
            </a:r>
            <a:r>
              <a:rPr lang="en-US" altLang="zh-CN" sz="4000" dirty="0"/>
              <a:t>hanghai </a:t>
            </a:r>
            <a:r>
              <a:rPr lang="en-US" altLang="zh-CN" sz="4000" dirty="0">
                <a:solidFill>
                  <a:srgbClr val="FF0000"/>
                </a:solidFill>
              </a:rPr>
              <a:t>C</a:t>
            </a:r>
            <a:r>
              <a:rPr lang="en-US" altLang="zh-CN" sz="4000" dirty="0"/>
              <a:t>oherent </a:t>
            </a:r>
            <a:r>
              <a:rPr lang="en-US" altLang="zh-CN" sz="4000" dirty="0">
                <a:solidFill>
                  <a:srgbClr val="FF0000"/>
                </a:solidFill>
              </a:rPr>
              <a:t>L</a:t>
            </a:r>
            <a:r>
              <a:rPr lang="en-US" altLang="zh-CN" sz="4000" dirty="0"/>
              <a:t>ight </a:t>
            </a:r>
            <a:r>
              <a:rPr lang="en-US" altLang="zh-CN" sz="4000" dirty="0">
                <a:solidFill>
                  <a:srgbClr val="FF0000"/>
                </a:solidFill>
              </a:rPr>
              <a:t>F</a:t>
            </a:r>
            <a:r>
              <a:rPr lang="en-US" altLang="zh-CN" sz="4000" dirty="0"/>
              <a:t>acility</a:t>
            </a:r>
            <a:r>
              <a:rPr lang="en-US" altLang="zh-CN" sz="4000" dirty="0" smtClean="0"/>
              <a:t>-</a:t>
            </a:r>
            <a:br>
              <a:rPr lang="en-US" altLang="zh-CN" sz="4000" dirty="0" smtClean="0"/>
            </a:br>
            <a:r>
              <a:rPr lang="en-US" altLang="zh-CN" sz="3200" dirty="0" smtClean="0">
                <a:solidFill>
                  <a:srgbClr val="FF0000"/>
                </a:solidFill>
              </a:rPr>
              <a:t>S</a:t>
            </a:r>
            <a:r>
              <a:rPr lang="en-US" altLang="zh-CN" sz="3200" dirty="0" smtClean="0"/>
              <a:t>tation </a:t>
            </a:r>
            <a:r>
              <a:rPr lang="en-US" altLang="zh-CN" sz="3200" dirty="0"/>
              <a:t>of </a:t>
            </a:r>
            <a:r>
              <a:rPr lang="en-US" altLang="zh-CN" sz="3200" dirty="0">
                <a:solidFill>
                  <a:srgbClr val="FF0000"/>
                </a:solidFill>
              </a:rPr>
              <a:t>E</a:t>
            </a:r>
            <a:r>
              <a:rPr lang="en-US" altLang="zh-CN" sz="3200" dirty="0"/>
              <a:t>xtreme </a:t>
            </a:r>
            <a:r>
              <a:rPr lang="en-US" altLang="zh-CN" sz="3200" dirty="0">
                <a:solidFill>
                  <a:srgbClr val="FF0000"/>
                </a:solidFill>
              </a:rPr>
              <a:t>L</a:t>
            </a:r>
            <a:r>
              <a:rPr lang="en-US" altLang="zh-CN" sz="3200" dirty="0"/>
              <a:t>ight</a:t>
            </a:r>
            <a:r>
              <a:rPr lang="zh-CN" altLang="en-US" sz="3200" dirty="0"/>
              <a:t>（</a:t>
            </a:r>
            <a:r>
              <a:rPr lang="en-US" altLang="zh-CN" sz="3200" b="1" dirty="0">
                <a:solidFill>
                  <a:srgbClr val="FF0000"/>
                </a:solidFill>
              </a:rPr>
              <a:t>SCLF-SEL</a:t>
            </a:r>
            <a:r>
              <a:rPr lang="zh-CN" altLang="en-US" sz="3200" dirty="0"/>
              <a:t>）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90" y="3642360"/>
            <a:ext cx="4881880" cy="1658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" y="5300980"/>
            <a:ext cx="4881245" cy="1389380"/>
          </a:xfrm>
          <a:prstGeom prst="rect">
            <a:avLst/>
          </a:prstGeom>
        </p:spPr>
      </p:pic>
      <p:pic>
        <p:nvPicPr>
          <p:cNvPr id="22530" name="图片 4"/>
          <p:cNvPicPr>
            <a:picLocks noChangeAspect="1"/>
          </p:cNvPicPr>
          <p:nvPr/>
        </p:nvPicPr>
        <p:blipFill>
          <a:blip r:embed="rId4"/>
          <a:srcRect l="10546"/>
          <a:stretch>
            <a:fillRect/>
          </a:stretch>
        </p:blipFill>
        <p:spPr>
          <a:xfrm>
            <a:off x="532765" y="1349375"/>
            <a:ext cx="4265930" cy="2239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455" y="1403350"/>
            <a:ext cx="3375025" cy="221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554" y="3727450"/>
            <a:ext cx="3917950" cy="30251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683568" y="5589240"/>
            <a:ext cx="4248472" cy="216024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xfrm>
            <a:off x="168275" y="1951355"/>
            <a:ext cx="8934450" cy="2555875"/>
          </a:xfrm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Part </a:t>
            </a:r>
            <a:r>
              <a:rPr lang="en-US" altLang="zh-CN" dirty="0" smtClean="0"/>
              <a:t>5</a:t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Nuclear Physics and Related Research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025" y="719138"/>
            <a:ext cx="4786313" cy="294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7718425" y="2293938"/>
            <a:ext cx="538163" cy="366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★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-8890" y="0"/>
            <a:ext cx="9144000" cy="719138"/>
            <a:chOff x="0" y="0"/>
            <a:chExt cx="5760" cy="453"/>
          </a:xfrm>
        </p:grpSpPr>
        <p:sp>
          <p:nvSpPr>
            <p:cNvPr id="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algn="ctr"/>
              <a:r>
                <a:rPr lang="zh-CN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8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algn="ctr"/>
              <a:endParaRPr lang="zh-CN" altLang="zh-CN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9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algn="ctr"/>
              <a:r>
                <a:rPr lang="en-US" altLang="zh-CN" sz="36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SSRF/SXFEL</a:t>
              </a:r>
              <a:r>
                <a:rPr lang="en-US" altLang="zh-CN" sz="36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/SCLF(HXFEL) </a:t>
              </a:r>
              <a:r>
                <a:rPr lang="en-US" altLang="zh-CN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@ SINAP 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393940" y="2907665"/>
            <a:ext cx="1656715" cy="645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defTabSz="914400" rtl="0" eaLnBrk="0" hangingPunct="0">
              <a:buClrTx/>
              <a:buSzTx/>
              <a:buFontTx/>
              <a:defRPr/>
            </a:pPr>
            <a:r>
              <a:rPr kumimoji="0" lang="en-US" altLang="zh-CN" b="1" kern="1200" cap="none" spc="0" normalizeH="0" baseline="0" noProof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SLEGS </a:t>
            </a:r>
          </a:p>
          <a:p>
            <a:pPr marR="0" defTabSz="914400" rtl="0" eaLnBrk="0" hangingPunct="0">
              <a:buClrTx/>
              <a:buSzTx/>
              <a:buFontTx/>
              <a:defRPr/>
            </a:pPr>
            <a:r>
              <a:rPr kumimoji="0" lang="en-US" altLang="zh-CN" b="1" kern="1200" cap="none" spc="0" normalizeH="0" baseline="0" noProof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Beam station </a:t>
            </a:r>
            <a:r>
              <a:rPr kumimoji="0" lang="en-US" altLang="zh-CN" kern="1200" cap="none" spc="0" normalizeH="0" baseline="0" noProof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                            </a:t>
            </a:r>
            <a:endParaRPr kumimoji="0" lang="zh-CN" altLang="en-US" kern="1200" cap="none" spc="0" normalizeH="0" baseline="0" noProof="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文本框 5"/>
          <p:cNvSpPr txBox="1"/>
          <p:nvPr/>
        </p:nvSpPr>
        <p:spPr>
          <a:xfrm>
            <a:off x="1125538" y="925513"/>
            <a:ext cx="2763837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Shanghai zhangjiang High-tech park</a:t>
            </a:r>
          </a:p>
        </p:txBody>
      </p:sp>
      <p:sp>
        <p:nvSpPr>
          <p:cNvPr id="14" name="文本框 99"/>
          <p:cNvSpPr txBox="1"/>
          <p:nvPr/>
        </p:nvSpPr>
        <p:spPr>
          <a:xfrm>
            <a:off x="41910" y="5930265"/>
            <a:ext cx="913511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SLEGS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 one of 16 new SSRF Phase II </a:t>
            </a:r>
            <a:r>
              <a:rPr lang="en-US" altLang="zh-CN" sz="1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beamlines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was approved by central government in 2015 and expected to be completed in 2021. SLEGS is the first laser-Compton scattering based gamma-ray source in China, aiming at the frontier researches in nuclear structure physics, nuclear astrophysics, nuclear photonics, and etc. SLEGS will be opened for users in 2020.</a:t>
            </a:r>
          </a:p>
        </p:txBody>
      </p:sp>
      <p:sp>
        <p:nvSpPr>
          <p:cNvPr id="15" name="文本框 6"/>
          <p:cNvSpPr txBox="1"/>
          <p:nvPr/>
        </p:nvSpPr>
        <p:spPr>
          <a:xfrm>
            <a:off x="41275" y="3797935"/>
            <a:ext cx="9102725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zh-CN" alt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SINAP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national research institute for particle accelerator physics and engineering, nuclear science and technology, and interdisciplinary studies. </a:t>
            </a:r>
          </a:p>
          <a:p>
            <a:pPr algn="just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zh-CN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SSRF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hird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generation synchrotron light sources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based</a:t>
            </a:r>
            <a:r>
              <a:rPr lang="zh-CN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zh-CN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3.5GeV – the Shanghai Synchrotron Radiation Facility. </a:t>
            </a:r>
          </a:p>
          <a:p>
            <a:pPr algn="just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TMSR: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It also conducts state-of-the-art R&amp;D in Thorium Molten Salt Reactor. </a:t>
            </a:r>
          </a:p>
          <a:p>
            <a:pPr algn="just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Other key scientific </a:t>
            </a:r>
            <a:r>
              <a:rPr lang="en-US" altLang="zh-CN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endeavour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includes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Nuclear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physics, Physical Biology and Water Science &amp;Technology.</a:t>
            </a:r>
          </a:p>
          <a:p>
            <a:pPr algn="just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SXFEL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soft X ray free electron Laser, Electron </a:t>
            </a:r>
            <a:r>
              <a:rPr lang="en-US" altLang="zh-CN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enery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0.84GeV, and user facility will be update to 1.3GeV. Water window(X ray wave length 3.7nm)    </a:t>
            </a:r>
          </a:p>
          <a:p>
            <a:pPr algn="just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SCLF</a:t>
            </a:r>
            <a:r>
              <a:rPr lang="zh-CN" alt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(HXFEL)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hard X ray free electron Laser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facility</a:t>
            </a:r>
            <a:r>
              <a:rPr lang="zh-CN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based</a:t>
            </a:r>
            <a:r>
              <a:rPr lang="zh-CN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zh-CN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zh-CN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lectron energy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8GeV.</a:t>
            </a:r>
          </a:p>
          <a:p>
            <a:pPr algn="just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 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SULF &amp;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SEL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is high intensity 10-100PW Laser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7720"/>
            <a:ext cx="3807460" cy="2854960"/>
          </a:xfrm>
          <a:prstGeom prst="rect">
            <a:avLst/>
          </a:prstGeom>
        </p:spPr>
      </p:pic>
      <p:pic>
        <p:nvPicPr>
          <p:cNvPr id="18" name="图片 17" descr="SSR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290" y="3119755"/>
            <a:ext cx="3120390" cy="678180"/>
          </a:xfrm>
          <a:prstGeom prst="rect">
            <a:avLst/>
          </a:prstGeom>
        </p:spPr>
      </p:pic>
      <p:pic>
        <p:nvPicPr>
          <p:cNvPr id="19" name="图片 18" descr="TMS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03885"/>
            <a:ext cx="3582670" cy="521335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 rot="19320000">
            <a:off x="3763010" y="2743835"/>
            <a:ext cx="591820" cy="304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41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325" y="923925"/>
            <a:ext cx="9011920" cy="5226050"/>
          </a:xfrm>
        </p:spPr>
        <p:txBody>
          <a:bodyPr vert="horz" wrap="square" lIns="91440" tIns="45720" rIns="91440" bIns="45720" numCol="1" anchor="t" anchorCtr="0" compatLnSpc="1"/>
          <a:lstStyle/>
          <a:p>
            <a:pPr eaLnBrk="1" hangingPunct="1">
              <a:defRPr/>
            </a:pPr>
            <a:r>
              <a:rPr kumimoji="0" lang="en-US" altLang="zh-CN" sz="2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electron scattering experiment</a:t>
            </a:r>
          </a:p>
          <a:p>
            <a:pPr eaLnBrk="1" hangingPunct="1">
              <a:defRPr/>
            </a:pPr>
            <a:r>
              <a:rPr lang="zh-CN" altLang="zh-CN" sz="2800" noProof="1"/>
              <a:t> </a:t>
            </a:r>
            <a:r>
              <a:rPr kumimoji="0" lang="en-US" altLang="zh-CN" sz="2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Hard 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X-Ray physics</a:t>
            </a:r>
          </a:p>
          <a:p>
            <a:pPr marL="0" marR="0" lvl="0" indent="3886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（</a:t>
            </a: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2.1）High energy density plasma physics</a:t>
            </a:r>
          </a:p>
          <a:p>
            <a:pPr marL="0" marR="0" lvl="0" indent="3886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（2.2）</a:t>
            </a: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non-linear, undisturb QED</a:t>
            </a:r>
            <a:endParaRPr kumimoji="0" lang="zh-CN" altLang="en-US" sz="1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3886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（2.3）</a:t>
            </a: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Hard X-Ray Photonics</a:t>
            </a:r>
            <a:endParaRPr kumimoji="0" lang="zh-CN" altLang="en-US" sz="1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3886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（2.4）</a:t>
            </a: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Excitation by Electron Transition/</a:t>
            </a:r>
            <a:r>
              <a:rPr kumimoji="0" lang="en-US" altLang="zh-CN" sz="18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Capture</a:t>
            </a:r>
            <a:r>
              <a:rPr kumimoji="0" lang="zh-CN" altLang="en-US" sz="18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NEET/NEEC</a:t>
            </a:r>
            <a:r>
              <a:rPr kumimoji="0" lang="en-US" altLang="zh-CN" sz="18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zh-CN" altLang="en-US" sz="1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eaLnBrk="1" hangingPunct="1">
              <a:defRPr/>
            </a:pPr>
            <a:r>
              <a:rPr kumimoji="0" lang="en-US" altLang="zh-CN" sz="2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Physics 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</a:t>
            </a:r>
            <a:r>
              <a:rPr kumimoji="0" lang="en-US" altLang="zh-CN" sz="2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</a:t>
            </a:r>
            <a:r>
              <a:rPr kumimoji="0" lang="zh-CN" altLang="en-US" sz="2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Laser 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Compton Gamma Source  </a:t>
            </a:r>
          </a:p>
          <a:p>
            <a:pPr marL="0" marR="0" lvl="0" indent="4876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（3.1）Particle Physcis</a:t>
            </a:r>
          </a:p>
          <a:p>
            <a:pPr marL="0" marR="0" lvl="0" indent="4876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（3.2）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Physis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4876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（3.3）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Astrophysics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4876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（3.4）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Photonics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eaLnBrk="1" hangingPunct="1">
              <a:defRPr/>
            </a:pPr>
            <a:r>
              <a:rPr kumimoji="0" lang="en-US" altLang="zh-CN" sz="2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Gamma Source based on the Hard X-Ray</a:t>
            </a:r>
          </a:p>
          <a:p>
            <a:pPr eaLnBrk="1" hangingPunct="1">
              <a:defRPr/>
            </a:pPr>
            <a:r>
              <a:rPr kumimoji="0" lang="en-US" altLang="zh-CN" sz="2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Laser 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Driven Nuclear Physcis on </a:t>
            </a:r>
            <a:r>
              <a:rPr lang="en-US" altLang="zh-CN" sz="2800" noProof="1" smtClean="0"/>
              <a:t>high-power</a:t>
            </a:r>
            <a:r>
              <a:rPr lang="zh-CN" altLang="en-US" sz="2800" noProof="1" smtClean="0"/>
              <a:t> </a:t>
            </a:r>
            <a:r>
              <a:rPr kumimoji="0" lang="en-US" altLang="zh-CN" sz="2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Laser</a:t>
            </a: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0722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072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0724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072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组合 1073742851"/>
          <p:cNvGrpSpPr/>
          <p:nvPr/>
        </p:nvGrpSpPr>
        <p:grpSpPr>
          <a:xfrm>
            <a:off x="3597275" y="2244725"/>
            <a:ext cx="4939030" cy="2147570"/>
            <a:chOff x="6152" y="61958"/>
            <a:chExt cx="6577" cy="2730"/>
          </a:xfrm>
        </p:grpSpPr>
        <p:pic>
          <p:nvPicPr>
            <p:cNvPr id="32771" name="图片 1073742849" descr="epsca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5" y="61958"/>
              <a:ext cx="2435" cy="273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72" name="图片 1073742850" descr="quark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2" y="62041"/>
              <a:ext cx="3683" cy="194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2769" name="内容占位符 2"/>
          <p:cNvSpPr>
            <a:spLocks noGrp="1"/>
          </p:cNvSpPr>
          <p:nvPr>
            <p:ph idx="1"/>
          </p:nvPr>
        </p:nvSpPr>
        <p:spPr>
          <a:xfrm>
            <a:off x="63500" y="1196340"/>
            <a:ext cx="9080500" cy="1352550"/>
          </a:xfrm>
        </p:spPr>
        <p:txBody>
          <a:bodyPr wrap="square" lIns="91440" tIns="45720" rIns="91440" bIns="45720" anchor="t"/>
          <a:lstStyle/>
          <a:p>
            <a:pPr marL="0" indent="0" eaLnBrk="1" hangingPunct="1"/>
            <a:r>
              <a:rPr lang="zh-CN" altLang="en-US" sz="1800" dirty="0"/>
              <a:t>The electron is a probe which is uniquely well suited to reveal many aspects of nuclear structure. </a:t>
            </a:r>
          </a:p>
          <a:p>
            <a:pPr marL="0" indent="0" eaLnBrk="1" hangingPunct="1"/>
            <a:r>
              <a:rPr lang="zh-CN" altLang="en-US" sz="1800" dirty="0"/>
              <a:t>The general theory of its interaction with the constituents of the nucleus via the electromagnetic field is well understood</a:t>
            </a:r>
            <a:r>
              <a:rPr lang="en-US" altLang="zh-CN" sz="1800" dirty="0"/>
              <a:t>.</a:t>
            </a:r>
          </a:p>
          <a:p>
            <a:pPr marL="0" indent="0" eaLnBrk="1" hangingPunct="1">
              <a:buNone/>
            </a:pPr>
            <a:endParaRPr lang="zh-CN" altLang="en-US" sz="1400" dirty="0">
              <a:sym typeface="宋体" panose="02010600030101010101" pitchFamily="2" charset="-122"/>
            </a:endParaRPr>
          </a:p>
          <a:p>
            <a:pPr marL="0" indent="0" eaLnBrk="1" hangingPunct="1"/>
            <a:endParaRPr lang="zh-CN" altLang="en-US" sz="1200" dirty="0">
              <a:sym typeface="宋体" panose="02010600030101010101" pitchFamily="2" charset="-122"/>
            </a:endParaRPr>
          </a:p>
          <a:p>
            <a:pPr marL="0" indent="0" eaLnBrk="1" hangingPunct="1"/>
            <a:endParaRPr lang="zh-CN" altLang="en-US" sz="1200" dirty="0">
              <a:sym typeface="宋体" panose="02010600030101010101" pitchFamily="2" charset="-122"/>
            </a:endParaRPr>
          </a:p>
          <a:p>
            <a:pPr marL="0" indent="0" eaLnBrk="1" hangingPunct="1"/>
            <a:endParaRPr lang="zh-CN" altLang="en-US" dirty="0"/>
          </a:p>
          <a:p>
            <a:pPr marL="0" indent="0" eaLnBrk="1" hangingPunct="1"/>
            <a:endParaRPr lang="zh-CN" altLang="en-US" dirty="0"/>
          </a:p>
          <a:p>
            <a:pPr marL="0" indent="0" eaLnBrk="1" hangingPunct="1"/>
            <a:endParaRPr lang="zh-CN" altLang="en-US" dirty="0"/>
          </a:p>
          <a:p>
            <a:pPr marL="0" indent="0" eaLnBrk="1" hangingPunct="1"/>
            <a:endParaRPr lang="zh-CN" altLang="en-US" sz="1600" dirty="0"/>
          </a:p>
        </p:txBody>
      </p:sp>
      <p:sp>
        <p:nvSpPr>
          <p:cNvPr id="100" name="文本框 99"/>
          <p:cNvSpPr txBox="1"/>
          <p:nvPr/>
        </p:nvSpPr>
        <p:spPr>
          <a:xfrm>
            <a:off x="99060" y="5919305"/>
            <a:ext cx="9080500" cy="9387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rtl="0">
              <a:buClrTx/>
              <a:buSzTx/>
              <a:defRPr/>
            </a:pPr>
            <a:r>
              <a:rPr lang="en-US" altLang="zh-CN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[1]Ingo Sick,Elastic electron scattering from light nuclei,arXiv:nucl-ex/0208009v1 14 Aug 2002</a:t>
            </a:r>
          </a:p>
          <a:p>
            <a:pPr rtl="0">
              <a:defRPr/>
            </a:pPr>
            <a:r>
              <a:rPr lang="en-US" altLang="zh-CN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 Kyle Foster,Electron Scattering: Form Factors and Nuclear Shapes,November 16, 2011</a:t>
            </a:r>
          </a:p>
          <a:p>
            <a:pPr rtl="0">
              <a:defRPr/>
            </a:pPr>
            <a:r>
              <a:rPr lang="en-US" altLang="zh-CN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[3] H.K,Nuclear Instruments and Methods in Physics Research A 507 (2003) 582–586</a:t>
            </a:r>
          </a:p>
          <a:p>
            <a:pPr rtl="0">
              <a:defRPr/>
            </a:pPr>
            <a:r>
              <a:rPr lang="en-US" altLang="zh-CN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[4] A</a:t>
            </a:r>
            <a:r>
              <a:rPr lang="en-US" altLang="zh-CN" sz="11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zh-CN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Ringwald</a:t>
            </a:r>
            <a:r>
              <a:rPr lang="zh-CN" altLang="en-US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，</a:t>
            </a:r>
            <a:r>
              <a:rPr lang="en-US" altLang="zh-CN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 production from vacuum at the focus of an X-ray free electron laser</a:t>
            </a:r>
            <a:r>
              <a:rPr lang="zh-CN" altLang="en-US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，</a:t>
            </a:r>
            <a:r>
              <a:rPr lang="en-US" altLang="zh-CN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 Letters B 510 (2001) 107–116</a:t>
            </a:r>
          </a:p>
          <a:p>
            <a:pPr rtl="0">
              <a:defRPr/>
            </a:pPr>
            <a:r>
              <a:rPr lang="en-US" altLang="zh-CN" sz="1100" noProof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 Daniel Watts, University of Edinburgh UK Nuclear Physics summer school Chester, September 2005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774" name="文本框 3"/>
          <p:cNvSpPr txBox="1"/>
          <p:nvPr/>
        </p:nvSpPr>
        <p:spPr>
          <a:xfrm>
            <a:off x="4064000" y="4450715"/>
            <a:ext cx="5080000" cy="304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Fig 1.1-1  Electron scater process in Proton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High 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energy electron scattering 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experiment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2776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277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2778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2779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pic>
        <p:nvPicPr>
          <p:cNvPr id="31750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2493010"/>
            <a:ext cx="2979420" cy="1899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6" name="内容占位符 2"/>
          <p:cNvSpPr>
            <a:spLocks noGrp="1"/>
          </p:cNvSpPr>
          <p:nvPr/>
        </p:nvSpPr>
        <p:spPr>
          <a:xfrm>
            <a:off x="31750" y="4603750"/>
            <a:ext cx="9215438" cy="16843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400" dirty="0"/>
              <a:t>Surface modes: Giant resonances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400" dirty="0"/>
              <a:t>Nuclear constituents: protons and neutrons – momentum distributions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400" dirty="0"/>
              <a:t>Sub-nucleonic degrees of freedom: effective field theories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400" dirty="0"/>
              <a:t>Nucleon substructure: quarks, gluons and QCD</a:t>
            </a:r>
            <a:r>
              <a:rPr lang="en-US" altLang="en-US" sz="1400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High 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energy electron scattering 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experiment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794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3379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3379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79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pic>
        <p:nvPicPr>
          <p:cNvPr id="3379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1071563"/>
            <a:ext cx="3838575" cy="287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143000"/>
            <a:ext cx="4025900" cy="287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3978275"/>
            <a:ext cx="3929380" cy="2785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40" y="3978275"/>
            <a:ext cx="4479290" cy="2633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8"/>
          <p:cNvSpPr/>
          <p:nvPr/>
        </p:nvSpPr>
        <p:spPr>
          <a:xfrm>
            <a:off x="2500298" y="6596414"/>
            <a:ext cx="6643734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[1] Daniel 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Watts, University of Edinburgh UK Nuclear Physics summer school Chester, September 2005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Physics based Laser Compton Gamma Source  </a:t>
            </a:r>
          </a:p>
        </p:txBody>
      </p:sp>
      <p:grpSp>
        <p:nvGrpSpPr>
          <p:cNvPr id="40962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096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0964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096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pic>
        <p:nvPicPr>
          <p:cNvPr id="409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234779"/>
            <a:ext cx="6843714" cy="4623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2428892" y="6524976"/>
            <a:ext cx="6715140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[1] Daniel 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Watts, University of Edinburgh UK Nuclear Physics summer school Chester, September 2005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文本框 1"/>
          <p:cNvSpPr txBox="1"/>
          <p:nvPr/>
        </p:nvSpPr>
        <p:spPr>
          <a:xfrm>
            <a:off x="0" y="1071546"/>
            <a:ext cx="8761413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3.1 </a:t>
            </a:r>
            <a:r>
              <a:rPr lang="en-US" altLang="zh-CN" sz="2000" b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Particle 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Physics 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(several hundred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+mj-lt"/>
              </a:rPr>
              <a:t>MeV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 -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+mj-lt"/>
              </a:rPr>
              <a:t>GeV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)</a:t>
            </a:r>
          </a:p>
          <a:p>
            <a:pPr lvl="0" indent="0"/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986" name="图片 15"/>
          <p:cNvPicPr>
            <a:picLocks noChangeAspect="1"/>
          </p:cNvPicPr>
          <p:nvPr/>
        </p:nvPicPr>
        <p:blipFill>
          <a:blip r:embed="rId2"/>
          <a:srcRect l="475" t="11148" r="7655" b="11884"/>
          <a:stretch>
            <a:fillRect/>
          </a:stretch>
        </p:blipFill>
        <p:spPr>
          <a:xfrm>
            <a:off x="155575" y="1566863"/>
            <a:ext cx="6059488" cy="36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88" y="1566863"/>
            <a:ext cx="2767012" cy="431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8" name="文本框 99"/>
          <p:cNvSpPr txBox="1"/>
          <p:nvPr/>
        </p:nvSpPr>
        <p:spPr>
          <a:xfrm>
            <a:off x="516890" y="5143818"/>
            <a:ext cx="5080000" cy="27699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Fig 3.1-1  Pion production in particle Physics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Physics based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on Laser Compton Gamma Source  </a:t>
            </a:r>
          </a:p>
        </p:txBody>
      </p:sp>
      <p:grpSp>
        <p:nvGrpSpPr>
          <p:cNvPr id="41990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199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1992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199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35847" name="内容占位符 2"/>
          <p:cNvSpPr>
            <a:spLocks noGrp="1"/>
          </p:cNvSpPr>
          <p:nvPr>
            <p:ph idx="1"/>
          </p:nvPr>
        </p:nvSpPr>
        <p:spPr>
          <a:xfrm>
            <a:off x="-118745" y="5563870"/>
            <a:ext cx="8943340" cy="1156970"/>
          </a:xfrm>
        </p:spPr>
        <p:txBody>
          <a:bodyPr vert="horz" wrap="square" lIns="91440" tIns="45720" rIns="91440" bIns="45720" anchor="t"/>
          <a:lstStyle/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/>
              <a:t>Nucleon forces 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/>
              <a:t>Nucleon form factors, Missing resonances, magnetic moments of nucleon   resonances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/>
              <a:t>Nucleon substructure: quarks, gluons and QCD</a:t>
            </a:r>
            <a:r>
              <a:rPr lang="en-US" altLang="en-US" sz="1400" dirty="0"/>
              <a:t>.</a:t>
            </a:r>
          </a:p>
          <a:p>
            <a:pPr marL="358775" indent="339725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/>
              <a:t>QCD exotica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组合 11"/>
          <p:cNvGrpSpPr/>
          <p:nvPr/>
        </p:nvGrpSpPr>
        <p:grpSpPr>
          <a:xfrm>
            <a:off x="1259632" y="908720"/>
            <a:ext cx="7416824" cy="5646316"/>
            <a:chOff x="1214414" y="1571612"/>
            <a:chExt cx="6500858" cy="5226180"/>
          </a:xfrm>
        </p:grpSpPr>
        <p:pic>
          <p:nvPicPr>
            <p:cNvPr id="43010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4414" y="1571612"/>
              <a:ext cx="6500858" cy="52261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11" name="TextBox 10"/>
            <p:cNvSpPr txBox="1"/>
            <p:nvPr/>
          </p:nvSpPr>
          <p:spPr>
            <a:xfrm>
              <a:off x="1214414" y="1643050"/>
              <a:ext cx="4143404" cy="41920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t">
              <a:spAutoFit/>
            </a:bodyPr>
            <a:lstStyle/>
            <a:p>
              <a:pPr lvl="0" indent="0"/>
              <a:r>
                <a:rPr lang="en-US" altLang="zh-CN" dirty="0">
                  <a:latin typeface="Arial" panose="020B0604020202020204" pitchFamily="34" charset="0"/>
                  <a:ea typeface="宋体" panose="02010600030101010101" pitchFamily="2" charset="-122"/>
                </a:rPr>
                <a:t>                                                        </a:t>
              </a: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3012" name="文本框 1"/>
          <p:cNvSpPr txBox="1"/>
          <p:nvPr/>
        </p:nvSpPr>
        <p:spPr>
          <a:xfrm>
            <a:off x="0" y="1103299"/>
            <a:ext cx="8761413" cy="396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3.1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Particle Physcis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-Nucleon forces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Physics based on Laser Compton Gamma Source  </a:t>
            </a:r>
          </a:p>
        </p:txBody>
      </p:sp>
      <p:grpSp>
        <p:nvGrpSpPr>
          <p:cNvPr id="43014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301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301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301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12" name="矩形 8"/>
          <p:cNvSpPr/>
          <p:nvPr/>
        </p:nvSpPr>
        <p:spPr>
          <a:xfrm>
            <a:off x="2000264" y="6596414"/>
            <a:ext cx="7143768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[1] Daniel 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Watts, University of Edinburgh UK Nuclear Physics summer school Chester, September 2005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84407"/>
            <a:ext cx="7508884" cy="51849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4" name="文本框 1"/>
          <p:cNvSpPr txBox="1"/>
          <p:nvPr/>
        </p:nvSpPr>
        <p:spPr>
          <a:xfrm>
            <a:off x="0" y="1071546"/>
            <a:ext cx="8761413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3.1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Particle Physcis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-modification of particles by the nuclear medium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Physics based on Laser Compton Gamma Source  </a:t>
            </a:r>
          </a:p>
        </p:txBody>
      </p:sp>
      <p:grpSp>
        <p:nvGrpSpPr>
          <p:cNvPr id="44036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403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4038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4039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10" name="矩形 8"/>
          <p:cNvSpPr/>
          <p:nvPr/>
        </p:nvSpPr>
        <p:spPr>
          <a:xfrm>
            <a:off x="2143140" y="6596414"/>
            <a:ext cx="7000892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[1] Daniel 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Watts, University of Edinburgh UK Nuclear Physics summer school Chester, September 2005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/>
          </p:cNvPicPr>
          <p:nvPr/>
        </p:nvPicPr>
        <p:blipFill>
          <a:blip r:embed="rId2"/>
          <a:srcRect t="15202"/>
          <a:stretch>
            <a:fillRect/>
          </a:stretch>
        </p:blipFill>
        <p:spPr>
          <a:xfrm>
            <a:off x="611560" y="1366834"/>
            <a:ext cx="8053337" cy="52305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8" name="文本框 1"/>
          <p:cNvSpPr txBox="1"/>
          <p:nvPr/>
        </p:nvSpPr>
        <p:spPr>
          <a:xfrm>
            <a:off x="0" y="1071546"/>
            <a:ext cx="8761413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3.1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Particle Physcis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-nucleon excited states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714375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Physics based on Laser Compton Gamma Source  </a:t>
            </a:r>
          </a:p>
        </p:txBody>
      </p:sp>
      <p:grpSp>
        <p:nvGrpSpPr>
          <p:cNvPr id="45060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506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5062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506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37894" name="矩形 8"/>
          <p:cNvSpPr/>
          <p:nvPr/>
        </p:nvSpPr>
        <p:spPr>
          <a:xfrm>
            <a:off x="2000264" y="6572272"/>
            <a:ext cx="7143768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[1] Daniel 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Watts, University of Edinburgh UK Nuclear Physics summer school Chester, September 2005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>
            <p:ph type="title"/>
          </p:nvPr>
        </p:nvSpPr>
        <p:spPr>
          <a:xfrm>
            <a:off x="-32" y="941374"/>
            <a:ext cx="8229600" cy="506412"/>
          </a:xfrm>
        </p:spPr>
        <p:txBody>
          <a:bodyPr wrap="square" lIns="91440" tIns="45720" rIns="91440" bIns="45720" anchor="ctr"/>
          <a:lstStyle/>
          <a:p>
            <a:pPr algn="l" eaLnBrk="1" hangingPunct="1"/>
            <a:r>
              <a:rPr lang="zh-CN" altLang="en-US" sz="2000" b="1" dirty="0">
                <a:solidFill>
                  <a:srgbClr val="FF0000"/>
                </a:solidFill>
              </a:rPr>
              <a:t>3.2 </a:t>
            </a:r>
            <a:r>
              <a:rPr lang="en-US" altLang="zh-CN" sz="2000" b="1" dirty="0">
                <a:solidFill>
                  <a:srgbClr val="FF0000"/>
                </a:solidFill>
              </a:rPr>
              <a:t>Nuclear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Physics (under several hundred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MeV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)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pic>
        <p:nvPicPr>
          <p:cNvPr id="46082" name="图片 2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2637496"/>
            <a:ext cx="2660015" cy="2233930"/>
          </a:xfrm>
        </p:spPr>
      </p:pic>
      <p:grpSp>
        <p:nvGrpSpPr>
          <p:cNvPr id="46083" name="Group 23"/>
          <p:cNvGrpSpPr/>
          <p:nvPr/>
        </p:nvGrpSpPr>
        <p:grpSpPr>
          <a:xfrm>
            <a:off x="3175" y="-31750"/>
            <a:ext cx="9144000" cy="719138"/>
            <a:chOff x="0" y="0"/>
            <a:chExt cx="5760" cy="453"/>
          </a:xfrm>
        </p:grpSpPr>
        <p:sp>
          <p:nvSpPr>
            <p:cNvPr id="4608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6085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086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39941" name="矩形 7"/>
          <p:cNvSpPr/>
          <p:nvPr/>
        </p:nvSpPr>
        <p:spPr>
          <a:xfrm>
            <a:off x="155258" y="1332542"/>
            <a:ext cx="8001000" cy="1310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</a:rPr>
              <a:t>Basic symmetry and properties of nuclei 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A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</a:rPr>
              <a:t> 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≤ 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2;</a:t>
            </a:r>
          </a:p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Photodisintegration involving low-energy few-body (A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≤ 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4) nuclei</a:t>
            </a:r>
          </a:p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Photoreaction involving finite nuclei (mediate A, 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</a:rPr>
              <a:t>~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 13~15)</a:t>
            </a:r>
          </a:p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Multi-body (large A</a:t>
            </a:r>
            <a:r>
              <a:rPr lang="zh-CN" altLang="en-US" sz="1600" dirty="0">
                <a:latin typeface="Arial" panose="020B0604020202020204" pitchFamily="34" charset="0"/>
                <a:ea typeface="楷体_GB2312" pitchFamily="1" charset="-122"/>
              </a:rPr>
              <a:t>,~ 206</a:t>
            </a: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) nuclear systems research</a:t>
            </a:r>
          </a:p>
          <a:p>
            <a:pPr marL="342900" lvl="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 panose="020B0604020202020204" pitchFamily="34" charset="0"/>
                <a:ea typeface="楷体_GB2312" pitchFamily="1" charset="-122"/>
              </a:rPr>
              <a:t>PDR,GDR and nuclear cluster study</a:t>
            </a:r>
          </a:p>
        </p:txBody>
      </p:sp>
      <p:pic>
        <p:nvPicPr>
          <p:cNvPr id="56321" name="图片 4" descr="Screen Shot 2014-07-12 at 下午9.38.22.png"/>
          <p:cNvPicPr>
            <a:picLocks noChangeAspect="1"/>
          </p:cNvPicPr>
          <p:nvPr/>
        </p:nvPicPr>
        <p:blipFill>
          <a:blip r:embed="rId3"/>
          <a:srcRect b="25624"/>
          <a:stretch>
            <a:fillRect/>
          </a:stretch>
        </p:blipFill>
        <p:spPr>
          <a:xfrm>
            <a:off x="2624455" y="2637496"/>
            <a:ext cx="3819753" cy="28204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5359765"/>
            <a:ext cx="5470624" cy="1326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814402"/>
            <a:ext cx="3779912" cy="9042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2996952"/>
            <a:ext cx="2200134" cy="1944216"/>
          </a:xfrm>
          <a:prstGeom prst="rect">
            <a:avLst/>
          </a:prstGeom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0" y="642918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Physics based on Laser Compton Gamma Source 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232" y="764704"/>
            <a:ext cx="2374900" cy="2159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111295"/>
            <a:ext cx="3240360" cy="11016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484784"/>
            <a:ext cx="4130705" cy="3992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336522"/>
            <a:ext cx="4283968" cy="36208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586" y="2270443"/>
            <a:ext cx="2582918" cy="4629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348880"/>
            <a:ext cx="2777697" cy="3629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1556792"/>
            <a:ext cx="1535632" cy="437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2" y="188640"/>
            <a:ext cx="8941253" cy="12241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3140968"/>
            <a:ext cx="4150072" cy="35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2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2614" t="14883" r="20749" b="9711"/>
          <a:stretch>
            <a:fillRect/>
          </a:stretch>
        </p:blipFill>
        <p:spPr bwMode="auto">
          <a:xfrm>
            <a:off x="0" y="-59056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标注 4"/>
          <p:cNvSpPr/>
          <p:nvPr/>
        </p:nvSpPr>
        <p:spPr>
          <a:xfrm>
            <a:off x="4643755" y="4458335"/>
            <a:ext cx="1245235" cy="327025"/>
          </a:xfrm>
          <a:prstGeom prst="wedgeRoundRectCallout">
            <a:avLst>
              <a:gd name="adj1" fmla="val 42248"/>
              <a:gd name="adj2" fmla="val -4820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solidFill>
                  <a:srgbClr val="0070C0"/>
                </a:solidFill>
              </a:rPr>
              <a:t>1-10 PW laser</a:t>
            </a:r>
            <a:r>
              <a:rPr lang="zh-CN" altLang="en-US" sz="1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1000" b="1" dirty="0" smtClean="0">
                <a:solidFill>
                  <a:srgbClr val="0070C0"/>
                </a:solidFill>
              </a:rPr>
              <a:t>beam at SULF</a:t>
            </a:r>
            <a:endParaRPr lang="zh-CN" altLang="en-US" sz="1000" dirty="0">
              <a:solidFill>
                <a:srgbClr val="0070C0"/>
              </a:solidFill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6072198" y="2428868"/>
            <a:ext cx="1643074" cy="326896"/>
          </a:xfrm>
          <a:prstGeom prst="wedgeRoundRectCallout">
            <a:avLst>
              <a:gd name="adj1" fmla="val -69185"/>
              <a:gd name="adj2" fmla="val 968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solidFill>
                  <a:srgbClr val="0070C0"/>
                </a:solidFill>
              </a:rPr>
              <a:t>Two </a:t>
            </a:r>
            <a:r>
              <a:rPr lang="en-US" altLang="zh-CN" sz="1000" b="1" dirty="0" err="1" smtClean="0">
                <a:solidFill>
                  <a:srgbClr val="0070C0"/>
                </a:solidFill>
              </a:rPr>
              <a:t>MeV</a:t>
            </a:r>
            <a:r>
              <a:rPr lang="en-US" altLang="zh-CN" sz="1000" b="1" dirty="0" smtClean="0">
                <a:solidFill>
                  <a:srgbClr val="0070C0"/>
                </a:solidFill>
              </a:rPr>
              <a:t> LCS gamma </a:t>
            </a:r>
            <a:r>
              <a:rPr lang="en-US" altLang="en-US" sz="1000" b="1" dirty="0" smtClean="0">
                <a:solidFill>
                  <a:srgbClr val="0070C0"/>
                </a:solidFill>
              </a:rPr>
              <a:t>beams</a:t>
            </a:r>
            <a:r>
              <a:rPr lang="en-US" altLang="zh-CN" sz="1000" b="1" dirty="0" smtClean="0">
                <a:solidFill>
                  <a:srgbClr val="0070C0"/>
                </a:solidFill>
              </a:rPr>
              <a:t> at SINAP </a:t>
            </a:r>
            <a:endParaRPr lang="zh-CN" altLang="en-US" sz="1000" b="1" dirty="0" smtClean="0">
              <a:solidFill>
                <a:srgbClr val="0070C0"/>
              </a:solidFill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6357950" y="3429000"/>
            <a:ext cx="1571636" cy="326896"/>
          </a:xfrm>
          <a:prstGeom prst="wedgeRoundRectCallout">
            <a:avLst>
              <a:gd name="adj1" fmla="val -87850"/>
              <a:gd name="adj2" fmla="val -1906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err="1" smtClean="0">
                <a:solidFill>
                  <a:srgbClr val="0070C0"/>
                </a:solidFill>
              </a:rPr>
              <a:t>GeV</a:t>
            </a:r>
            <a:r>
              <a:rPr lang="en-US" altLang="zh-CN" sz="10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000" b="1" dirty="0" smtClean="0">
                <a:solidFill>
                  <a:srgbClr val="0070C0"/>
                </a:solidFill>
              </a:rPr>
              <a:t>electron beams</a:t>
            </a:r>
            <a:r>
              <a:rPr lang="en-US" altLang="zh-CN" sz="1000" b="1" dirty="0" smtClean="0">
                <a:solidFill>
                  <a:srgbClr val="0070C0"/>
                </a:solidFill>
              </a:rPr>
              <a:t> at SCLF</a:t>
            </a:r>
            <a:endParaRPr lang="zh-CN" altLang="en-US" sz="1000" b="1" dirty="0" smtClean="0">
              <a:solidFill>
                <a:srgbClr val="0070C0"/>
              </a:solidFill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4079240" y="3500755"/>
            <a:ext cx="1385570" cy="327025"/>
          </a:xfrm>
          <a:prstGeom prst="wedgeRoundRectCallout">
            <a:avLst>
              <a:gd name="adj1" fmla="val 69935"/>
              <a:gd name="adj2" fmla="val -1956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err="1" smtClean="0">
                <a:solidFill>
                  <a:srgbClr val="0070C0"/>
                </a:solidFill>
              </a:rPr>
              <a:t>GeV</a:t>
            </a:r>
            <a:r>
              <a:rPr lang="en-US" altLang="zh-CN" sz="10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000" b="1" dirty="0" smtClean="0">
                <a:solidFill>
                  <a:srgbClr val="0070C0"/>
                </a:solidFill>
              </a:rPr>
              <a:t>photon beam</a:t>
            </a:r>
            <a:r>
              <a:rPr lang="en-US" altLang="zh-CN" sz="1000" b="1" dirty="0" smtClean="0">
                <a:solidFill>
                  <a:srgbClr val="0070C0"/>
                </a:solidFill>
              </a:rPr>
              <a:t> at SCLF</a:t>
            </a:r>
            <a:endParaRPr lang="zh-CN" altLang="en-US" sz="1000" b="1" dirty="0" smtClean="0">
              <a:solidFill>
                <a:srgbClr val="0070C0"/>
              </a:solidFill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4643438" y="1214422"/>
            <a:ext cx="1428760" cy="326896"/>
          </a:xfrm>
          <a:prstGeom prst="wedgeRoundRectCallout">
            <a:avLst>
              <a:gd name="adj1" fmla="val -69185"/>
              <a:gd name="adj2" fmla="val 968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solidFill>
                  <a:srgbClr val="0070C0"/>
                </a:solidFill>
              </a:rPr>
              <a:t>X ray LCS gamma </a:t>
            </a:r>
            <a:r>
              <a:rPr lang="en-US" altLang="en-US" sz="1000" b="1" dirty="0" smtClean="0">
                <a:solidFill>
                  <a:srgbClr val="0070C0"/>
                </a:solidFill>
              </a:rPr>
              <a:t>beam</a:t>
            </a:r>
            <a:r>
              <a:rPr lang="en-US" altLang="zh-CN" sz="1000" b="1" dirty="0" smtClean="0">
                <a:solidFill>
                  <a:srgbClr val="0070C0"/>
                </a:solidFill>
              </a:rPr>
              <a:t> at SINAP </a:t>
            </a:r>
            <a:endParaRPr lang="zh-CN" altLang="en-US" sz="1000" b="1" dirty="0" smtClean="0">
              <a:solidFill>
                <a:srgbClr val="0070C0"/>
              </a:solidFill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5786446" y="4000504"/>
            <a:ext cx="1428760" cy="326896"/>
          </a:xfrm>
          <a:prstGeom prst="wedgeRoundRectCallout">
            <a:avLst>
              <a:gd name="adj1" fmla="val -49185"/>
              <a:gd name="adj2" fmla="val -3674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solidFill>
                  <a:srgbClr val="0070C0"/>
                </a:solidFill>
              </a:rPr>
              <a:t>10-100 PW laser</a:t>
            </a:r>
            <a:r>
              <a:rPr lang="zh-CN" altLang="en-US" sz="1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1000" b="1" dirty="0" smtClean="0">
                <a:solidFill>
                  <a:srgbClr val="0070C0"/>
                </a:solidFill>
              </a:rPr>
              <a:t>beam at SCLF-SEL</a:t>
            </a:r>
            <a:endParaRPr lang="zh-CN" altLang="en-US" sz="1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t="-15079" b="-15079"/>
          <a:stretch>
            <a:fillRect/>
          </a:stretch>
        </p:blipFill>
        <p:spPr>
          <a:xfrm>
            <a:off x="179512" y="-243408"/>
            <a:ext cx="8640960" cy="452596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5039"/>
            <a:ext cx="8748464" cy="316296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11760" y="-12824"/>
            <a:ext cx="4162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3-body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hyperangle</a:t>
            </a:r>
            <a:r>
              <a:rPr kumimoji="1" lang="zh-CN" altLang="en-US" dirty="0"/>
              <a:t>,</a:t>
            </a:r>
            <a:r>
              <a:rPr kumimoji="1" lang="en-US" altLang="zh-CN" dirty="0" err="1"/>
              <a:t>hyperradius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703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-14954" r="-14954"/>
          <a:stretch>
            <a:fillRect/>
          </a:stretch>
        </p:blipFill>
        <p:spPr>
          <a:xfrm>
            <a:off x="-684584" y="3329608"/>
            <a:ext cx="6153842" cy="352839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46" y="3329608"/>
            <a:ext cx="4346170" cy="35283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7144"/>
            <a:ext cx="5040560" cy="32989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" y="0"/>
            <a:ext cx="2946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160" y="6648"/>
            <a:ext cx="9011344" cy="850106"/>
          </a:xfrm>
          <a:solidFill>
            <a:srgbClr val="CCFFCC"/>
          </a:solidFill>
        </p:spPr>
        <p:txBody>
          <a:bodyPr/>
          <a:lstStyle/>
          <a:p>
            <a:r>
              <a:rPr kumimoji="1" lang="en-US" altLang="zh-CN" sz="2800" dirty="0"/>
              <a:t>p</a:t>
            </a:r>
            <a:r>
              <a:rPr kumimoji="1" lang="en-US" altLang="zh-CN" sz="2800" dirty="0" smtClean="0"/>
              <a:t>roton-p</a:t>
            </a:r>
            <a:r>
              <a:rPr kumimoji="1" lang="en-US" altLang="zh-CN" sz="2800" dirty="0"/>
              <a:t>roton</a:t>
            </a:r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momentum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correlation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/>
              <a:t/>
            </a:r>
            <a:br>
              <a:rPr kumimoji="1" lang="en-US" altLang="zh-CN" sz="2800" dirty="0"/>
            </a:br>
            <a:r>
              <a:rPr kumimoji="1" lang="zh-CN" altLang="zh-CN" sz="2800" dirty="0" smtClean="0"/>
              <a:t>@</a:t>
            </a:r>
            <a:r>
              <a:rPr kumimoji="1" lang="en-US" altLang="zh-CN" sz="2800" dirty="0" smtClean="0"/>
              <a:t>16O(gamma,</a:t>
            </a:r>
            <a:r>
              <a:rPr kumimoji="1" lang="en-US" altLang="zh-CN" sz="2800" dirty="0" smtClean="0">
                <a:sym typeface="Wingdings"/>
              </a:rPr>
              <a:t>14C</a:t>
            </a:r>
            <a:r>
              <a:rPr kumimoji="1" lang="en-US" altLang="zh-CN" sz="2800" dirty="0">
                <a:sym typeface="Wingdings"/>
              </a:rPr>
              <a:t>)</a:t>
            </a:r>
            <a:r>
              <a:rPr kumimoji="1" lang="en-US" altLang="zh-CN" sz="2800" dirty="0" err="1" smtClean="0">
                <a:sym typeface="Wingdings"/>
              </a:rPr>
              <a:t>pp</a:t>
            </a:r>
            <a:r>
              <a:rPr kumimoji="1" lang="zh-CN" altLang="en-US" sz="2800" dirty="0" smtClean="0">
                <a:sym typeface="Wingdings"/>
              </a:rPr>
              <a:t> </a:t>
            </a:r>
            <a:r>
              <a:rPr kumimoji="1" lang="en-US" altLang="zh-CN" sz="2800" dirty="0" smtClean="0">
                <a:sym typeface="Wingdings"/>
              </a:rPr>
              <a:t>decay</a:t>
            </a:r>
            <a:endParaRPr kumimoji="1"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3066794" cy="20725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052736"/>
            <a:ext cx="3101432" cy="2079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672" y="1052736"/>
            <a:ext cx="2952328" cy="1985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6" y="3284984"/>
            <a:ext cx="2642643" cy="17812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284984"/>
            <a:ext cx="2846444" cy="19156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113" y="3284984"/>
            <a:ext cx="3528095" cy="19735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5536" y="5541039"/>
            <a:ext cx="8568952" cy="1200329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b="1" dirty="0" err="1">
                <a:latin typeface="+mn-lt"/>
              </a:rPr>
              <a:t>p</a:t>
            </a:r>
            <a:r>
              <a:rPr kumimoji="1" lang="en-US" altLang="zh-CN" b="1" dirty="0" err="1" smtClean="0">
                <a:latin typeface="+mn-lt"/>
              </a:rPr>
              <a:t>p</a:t>
            </a:r>
            <a:r>
              <a:rPr kumimoji="1" lang="zh-CN" altLang="en-US" b="1" dirty="0" smtClean="0">
                <a:latin typeface="+mn-lt"/>
              </a:rPr>
              <a:t> </a:t>
            </a:r>
            <a:r>
              <a:rPr kumimoji="1" lang="en-US" altLang="zh-CN" b="1" dirty="0" smtClean="0">
                <a:latin typeface="+mn-lt"/>
              </a:rPr>
              <a:t>HBT:</a:t>
            </a:r>
            <a:r>
              <a:rPr kumimoji="1" lang="zh-CN" altLang="en-US" b="1" dirty="0" smtClean="0">
                <a:latin typeface="+mn-lt"/>
              </a:rPr>
              <a:t>  </a:t>
            </a:r>
            <a:r>
              <a:rPr kumimoji="1" lang="en-US" altLang="zh-CN" b="1" dirty="0" smtClean="0">
                <a:latin typeface="+mn-lt"/>
              </a:rPr>
              <a:t>(large)</a:t>
            </a:r>
            <a:r>
              <a:rPr kumimoji="1" lang="zh-CN" altLang="en-US" b="1" dirty="0" smtClean="0">
                <a:latin typeface="+mn-lt"/>
              </a:rPr>
              <a:t> </a:t>
            </a:r>
            <a:r>
              <a:rPr kumimoji="1" lang="en-US" altLang="zh-CN" b="1" dirty="0" err="1" smtClean="0">
                <a:latin typeface="+mn-lt"/>
              </a:rPr>
              <a:t>tetrahadron</a:t>
            </a:r>
            <a:r>
              <a:rPr kumimoji="1" lang="zh-CN" altLang="en-US" b="1" dirty="0" smtClean="0">
                <a:latin typeface="+mn-lt"/>
              </a:rPr>
              <a:t> </a:t>
            </a:r>
            <a:r>
              <a:rPr kumimoji="1" lang="zh-CN" altLang="en-US" b="1" dirty="0" smtClean="0">
                <a:latin typeface="+mn-lt"/>
                <a:sym typeface="Wingdings"/>
              </a:rPr>
              <a:t> </a:t>
            </a:r>
            <a:r>
              <a:rPr kumimoji="1" lang="en-US" altLang="zh-CN" b="1" dirty="0" smtClean="0">
                <a:latin typeface="+mn-lt"/>
                <a:sym typeface="Wingdings"/>
              </a:rPr>
              <a:t>Square</a:t>
            </a:r>
            <a:r>
              <a:rPr kumimoji="1" lang="zh-CN" altLang="en-US" b="1" dirty="0" smtClean="0">
                <a:latin typeface="+mn-lt"/>
                <a:sym typeface="Wingdings"/>
              </a:rPr>
              <a:t>  </a:t>
            </a:r>
            <a:r>
              <a:rPr kumimoji="1" lang="en-US" altLang="zh-CN" b="1" dirty="0" smtClean="0">
                <a:latin typeface="+mn-lt"/>
                <a:sym typeface="Wingdings"/>
              </a:rPr>
              <a:t>Kite</a:t>
            </a:r>
            <a:r>
              <a:rPr kumimoji="1" lang="zh-CN" altLang="en-US" b="1" dirty="0" smtClean="0">
                <a:latin typeface="+mn-lt"/>
                <a:sym typeface="Wingdings"/>
              </a:rPr>
              <a:t>  </a:t>
            </a:r>
            <a:r>
              <a:rPr kumimoji="1" lang="en-US" altLang="zh-CN" b="1" dirty="0" smtClean="0">
                <a:latin typeface="+mn-lt"/>
                <a:sym typeface="Wingdings"/>
              </a:rPr>
              <a:t>Chain</a:t>
            </a:r>
            <a:r>
              <a:rPr kumimoji="1" lang="zh-CN" altLang="en-US" b="1" dirty="0" smtClean="0">
                <a:latin typeface="+mn-lt"/>
                <a:sym typeface="Wingdings"/>
              </a:rPr>
              <a:t> </a:t>
            </a:r>
            <a:r>
              <a:rPr kumimoji="1" lang="en-US" altLang="zh-CN" b="1" dirty="0" smtClean="0">
                <a:latin typeface="+mn-lt"/>
                <a:sym typeface="Wingdings"/>
              </a:rPr>
              <a:t>(small)</a:t>
            </a:r>
            <a:r>
              <a:rPr kumimoji="1" lang="zh-CN" altLang="en-US" b="1" dirty="0" smtClean="0">
                <a:latin typeface="+mn-lt"/>
                <a:sym typeface="Wingdings"/>
              </a:rPr>
              <a:t>  </a:t>
            </a:r>
            <a:r>
              <a:rPr kumimoji="1" lang="en-US" altLang="zh-CN" b="1" dirty="0" smtClean="0">
                <a:latin typeface="+mn-lt"/>
                <a:sym typeface="Wingdings"/>
              </a:rPr>
              <a:t>++&gt;</a:t>
            </a:r>
            <a:r>
              <a:rPr kumimoji="1" lang="zh-CN" altLang="en-US" b="1" dirty="0" smtClean="0">
                <a:latin typeface="+mn-lt"/>
                <a:sym typeface="Wingdings"/>
              </a:rPr>
              <a:t> </a:t>
            </a:r>
            <a:r>
              <a:rPr kumimoji="1" lang="en-US" altLang="zh-CN" b="1" dirty="0" smtClean="0">
                <a:latin typeface="+mn-lt"/>
                <a:sym typeface="Wingdings"/>
              </a:rPr>
              <a:t>source</a:t>
            </a:r>
            <a:r>
              <a:rPr kumimoji="1" lang="zh-CN" altLang="en-US" b="1" dirty="0" smtClean="0">
                <a:latin typeface="+mn-lt"/>
                <a:sym typeface="Wingdings"/>
              </a:rPr>
              <a:t> </a:t>
            </a:r>
            <a:r>
              <a:rPr kumimoji="1" lang="en-US" altLang="zh-CN" b="1" dirty="0" smtClean="0">
                <a:latin typeface="+mn-lt"/>
                <a:sym typeface="Wingdings"/>
              </a:rPr>
              <a:t>size</a:t>
            </a:r>
            <a:r>
              <a:rPr kumimoji="1" lang="zh-CN" altLang="en-US" b="1" dirty="0" smtClean="0">
                <a:latin typeface="+mn-lt"/>
                <a:sym typeface="Wingdings"/>
              </a:rPr>
              <a:t> </a:t>
            </a:r>
            <a:r>
              <a:rPr kumimoji="1" lang="en-US" altLang="zh-CN" b="1" dirty="0" smtClean="0">
                <a:latin typeface="+mn-lt"/>
                <a:sym typeface="Wingdings"/>
              </a:rPr>
              <a:t>becomes</a:t>
            </a:r>
            <a:r>
              <a:rPr kumimoji="1" lang="zh-CN" altLang="en-US" b="1" dirty="0" smtClean="0">
                <a:latin typeface="+mn-lt"/>
                <a:sym typeface="Wingdings"/>
              </a:rPr>
              <a:t> </a:t>
            </a:r>
            <a:r>
              <a:rPr kumimoji="1" lang="en-US" altLang="zh-CN" b="1" dirty="0" smtClean="0">
                <a:latin typeface="+mn-lt"/>
                <a:sym typeface="Wingdings"/>
              </a:rPr>
              <a:t>larger</a:t>
            </a:r>
            <a:r>
              <a:rPr kumimoji="1" lang="zh-CN" altLang="en-US" b="1" dirty="0" smtClean="0">
                <a:latin typeface="+mn-lt"/>
                <a:sym typeface="Wingdings"/>
              </a:rPr>
              <a:t> </a:t>
            </a:r>
            <a:r>
              <a:rPr kumimoji="1" lang="en-US" altLang="zh-CN" b="1" dirty="0" smtClean="0">
                <a:latin typeface="+mn-lt"/>
                <a:sym typeface="Wingdings"/>
              </a:rPr>
              <a:t>@</a:t>
            </a:r>
            <a:r>
              <a:rPr kumimoji="1" lang="zh-CN" altLang="en-US" b="1" dirty="0" smtClean="0">
                <a:latin typeface="+mn-lt"/>
                <a:sym typeface="Wingdings"/>
              </a:rPr>
              <a:t> </a:t>
            </a:r>
            <a:r>
              <a:rPr kumimoji="1" lang="en-US" altLang="zh-CN" b="1" dirty="0" smtClean="0">
                <a:latin typeface="+mn-lt"/>
                <a:sym typeface="Wingdings"/>
              </a:rPr>
              <a:t>Chain</a:t>
            </a:r>
            <a:r>
              <a:rPr kumimoji="1" lang="zh-CN" altLang="en-US" b="1" dirty="0" smtClean="0">
                <a:latin typeface="+mn-lt"/>
                <a:sym typeface="Wingdings"/>
              </a:rPr>
              <a:t> </a:t>
            </a:r>
            <a:r>
              <a:rPr kumimoji="1" lang="zh-CN" altLang="zh-CN" b="1" dirty="0" smtClean="0">
                <a:latin typeface="+mn-lt"/>
                <a:sym typeface="Wingdings"/>
              </a:rPr>
              <a:t>4</a:t>
            </a:r>
            <a:r>
              <a:rPr kumimoji="1" lang="en-US" altLang="zh-CN" b="1" dirty="0" smtClean="0">
                <a:latin typeface="+mn-lt"/>
                <a:sym typeface="Wingdings"/>
              </a:rPr>
              <a:t>-alpha</a:t>
            </a:r>
            <a:r>
              <a:rPr kumimoji="1" lang="zh-CN" altLang="en-US" b="1" dirty="0" smtClean="0">
                <a:latin typeface="+mn-lt"/>
                <a:sym typeface="Wingdings"/>
              </a:rPr>
              <a:t> </a:t>
            </a:r>
            <a:r>
              <a:rPr kumimoji="1" lang="en-US" altLang="zh-CN" b="1" dirty="0" smtClean="0">
                <a:latin typeface="+mn-lt"/>
                <a:sym typeface="Wingdings"/>
              </a:rPr>
              <a:t>structure!</a:t>
            </a:r>
            <a:endParaRPr kumimoji="1" lang="en-US" altLang="zh-CN" b="1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zh-CN" b="1" dirty="0" err="1"/>
              <a:t>p</a:t>
            </a:r>
            <a:r>
              <a:rPr kumimoji="1" lang="en-US" altLang="zh-CN" b="1" dirty="0" err="1" smtClean="0"/>
              <a:t>p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/>
              <a:t>HBT:</a:t>
            </a:r>
            <a:r>
              <a:rPr kumimoji="1" lang="zh-CN" altLang="en-US" b="1" dirty="0"/>
              <a:t>  </a:t>
            </a:r>
            <a:r>
              <a:rPr kumimoji="1" lang="en-US" altLang="zh-CN" b="1" dirty="0"/>
              <a:t>(large)</a:t>
            </a:r>
            <a:r>
              <a:rPr kumimoji="1" lang="zh-CN" altLang="en-US" b="1" dirty="0"/>
              <a:t> </a:t>
            </a:r>
            <a:r>
              <a:rPr kumimoji="1" lang="zh-CN" altLang="zh-CN" b="1" dirty="0"/>
              <a:t>7</a:t>
            </a:r>
            <a:r>
              <a:rPr kumimoji="1" lang="en-US" altLang="zh-CN" b="1" dirty="0"/>
              <a:t>0MeV</a:t>
            </a:r>
            <a:r>
              <a:rPr kumimoji="1" lang="zh-CN" altLang="en-US" b="1" dirty="0"/>
              <a:t> </a:t>
            </a:r>
            <a:r>
              <a:rPr kumimoji="1" lang="zh-CN" altLang="en-US" b="1" dirty="0">
                <a:sym typeface="Wingdings"/>
              </a:rPr>
              <a:t> </a:t>
            </a:r>
            <a:r>
              <a:rPr kumimoji="1" lang="zh-CN" altLang="zh-CN" b="1" dirty="0">
                <a:sym typeface="Wingdings"/>
              </a:rPr>
              <a:t>8</a:t>
            </a:r>
            <a:r>
              <a:rPr kumimoji="1" lang="en-US" altLang="zh-CN" b="1" dirty="0">
                <a:sym typeface="Wingdings"/>
              </a:rPr>
              <a:t>0</a:t>
            </a:r>
            <a:r>
              <a:rPr kumimoji="1" lang="zh-CN" altLang="en-US" b="1" dirty="0">
                <a:sym typeface="Wingdings"/>
              </a:rPr>
              <a:t>  </a:t>
            </a:r>
            <a:r>
              <a:rPr kumimoji="1" lang="zh-CN" altLang="zh-CN" b="1" dirty="0">
                <a:sym typeface="Wingdings"/>
              </a:rPr>
              <a:t>9</a:t>
            </a:r>
            <a:r>
              <a:rPr kumimoji="1" lang="en-US" altLang="zh-CN" b="1" dirty="0">
                <a:sym typeface="Wingdings"/>
              </a:rPr>
              <a:t>0</a:t>
            </a:r>
            <a:r>
              <a:rPr kumimoji="1" lang="zh-CN" altLang="en-US" b="1" dirty="0">
                <a:sym typeface="Wingdings"/>
              </a:rPr>
              <a:t>  </a:t>
            </a:r>
            <a:r>
              <a:rPr kumimoji="1" lang="zh-CN" altLang="zh-CN" b="1" dirty="0">
                <a:sym typeface="Wingdings"/>
              </a:rPr>
              <a:t>1</a:t>
            </a:r>
            <a:r>
              <a:rPr kumimoji="1" lang="en-US" altLang="zh-CN" b="1" dirty="0">
                <a:sym typeface="Wingdings"/>
              </a:rPr>
              <a:t>00</a:t>
            </a:r>
            <a:r>
              <a:rPr kumimoji="1" lang="zh-CN" altLang="en-US" b="1" dirty="0">
                <a:sym typeface="Wingdings"/>
              </a:rPr>
              <a:t>  </a:t>
            </a:r>
            <a:r>
              <a:rPr kumimoji="1" lang="en-US" altLang="zh-CN" b="1" dirty="0">
                <a:sym typeface="Wingdings"/>
              </a:rPr>
              <a:t>110MeV</a:t>
            </a:r>
            <a:r>
              <a:rPr kumimoji="1" lang="zh-CN" altLang="zh-CN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(small</a:t>
            </a:r>
            <a:r>
              <a:rPr kumimoji="1" lang="en-US" altLang="zh-CN" b="1" dirty="0" smtClean="0">
                <a:sym typeface="Wingdings"/>
              </a:rPr>
              <a:t>)</a:t>
            </a:r>
            <a:r>
              <a:rPr kumimoji="1" lang="zh-CN" altLang="en-US" b="1" dirty="0" smtClean="0">
                <a:sym typeface="Wingdings"/>
              </a:rPr>
              <a:t>  </a:t>
            </a:r>
            <a:r>
              <a:rPr kumimoji="1" lang="en-US" altLang="zh-CN" b="1" dirty="0" smtClean="0">
                <a:sym typeface="Wingdings"/>
              </a:rPr>
              <a:t>++&gt;</a:t>
            </a:r>
            <a:r>
              <a:rPr kumimoji="1" lang="zh-CN" altLang="en-US" b="1" dirty="0" smtClean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&gt;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source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size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becomes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 smtClean="0">
                <a:sym typeface="Wingdings"/>
              </a:rPr>
              <a:t>larger</a:t>
            </a:r>
            <a:r>
              <a:rPr kumimoji="1" lang="zh-CN" altLang="en-US" b="1" dirty="0" smtClean="0">
                <a:sym typeface="Wingdings"/>
              </a:rPr>
              <a:t> </a:t>
            </a:r>
            <a:r>
              <a:rPr kumimoji="1" lang="en-US" altLang="zh-CN" b="1" dirty="0" smtClean="0">
                <a:sym typeface="Wingdings"/>
              </a:rPr>
              <a:t>@</a:t>
            </a:r>
            <a:r>
              <a:rPr kumimoji="1" lang="zh-CN" altLang="en-US" b="1" dirty="0" smtClean="0">
                <a:sym typeface="Wingdings"/>
              </a:rPr>
              <a:t> </a:t>
            </a:r>
            <a:r>
              <a:rPr kumimoji="1" lang="en-US" altLang="zh-CN" b="1" dirty="0" smtClean="0">
                <a:sym typeface="Wingdings"/>
              </a:rPr>
              <a:t>higher</a:t>
            </a:r>
            <a:r>
              <a:rPr kumimoji="1" lang="zh-CN" altLang="en-US" b="1" dirty="0" smtClean="0">
                <a:sym typeface="Wingdings"/>
              </a:rPr>
              <a:t> </a:t>
            </a:r>
            <a:r>
              <a:rPr kumimoji="1" lang="en-US" altLang="zh-CN" b="1" dirty="0" err="1" smtClean="0">
                <a:sym typeface="Wingdings"/>
              </a:rPr>
              <a:t>E_gamma</a:t>
            </a:r>
            <a:r>
              <a:rPr kumimoji="1" lang="en-US" altLang="zh-CN" b="1" dirty="0" smtClean="0">
                <a:sym typeface="Wingdings"/>
              </a:rPr>
              <a:t>!</a:t>
            </a:r>
            <a:endParaRPr kumimoji="1" lang="en-US" altLang="zh-CN" b="1" dirty="0">
              <a:sym typeface="Wingdings"/>
            </a:endParaRPr>
          </a:p>
        </p:txBody>
      </p:sp>
      <p:sp>
        <p:nvSpPr>
          <p:cNvPr id="13" name="矩形 12"/>
          <p:cNvSpPr/>
          <p:nvPr/>
        </p:nvSpPr>
        <p:spPr>
          <a:xfrm rot="19129288">
            <a:off x="3859911" y="2988956"/>
            <a:ext cx="208306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Preliminary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results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570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kumimoji="1" lang="en-US" altLang="zh-CN" dirty="0" smtClean="0"/>
              <a:t>12C(gamma</a:t>
            </a:r>
            <a:r>
              <a:rPr kumimoji="1" lang="en-US" altLang="zh-CN" dirty="0"/>
              <a:t>,</a:t>
            </a:r>
            <a:r>
              <a:rPr kumimoji="1" lang="en-US" altLang="zh-CN" dirty="0" smtClean="0">
                <a:sym typeface="Wingdings"/>
              </a:rPr>
              <a:t>10Be)</a:t>
            </a:r>
            <a:r>
              <a:rPr kumimoji="1" lang="en-US" altLang="zh-CN" dirty="0" err="1" smtClean="0">
                <a:sym typeface="Wingdings"/>
              </a:rPr>
              <a:t>p+p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" y="980728"/>
            <a:ext cx="3053455" cy="2033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052736"/>
            <a:ext cx="2936051" cy="19584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696" y="1052736"/>
            <a:ext cx="2855304" cy="19185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274175"/>
            <a:ext cx="2915816" cy="1955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3356992"/>
            <a:ext cx="3059832" cy="21759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848" y="3284984"/>
            <a:ext cx="3022758" cy="201622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496" y="5657671"/>
            <a:ext cx="8982744" cy="120032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b="1" dirty="0" err="1"/>
              <a:t>p</a:t>
            </a:r>
            <a:r>
              <a:rPr kumimoji="1" lang="en-US" altLang="zh-CN" b="1" dirty="0" err="1" smtClean="0"/>
              <a:t>p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/>
              <a:t>HBT:</a:t>
            </a:r>
            <a:r>
              <a:rPr kumimoji="1" lang="zh-CN" altLang="en-US" b="1" dirty="0"/>
              <a:t>  </a:t>
            </a:r>
            <a:r>
              <a:rPr kumimoji="1" lang="en-US" altLang="zh-CN" b="1" dirty="0"/>
              <a:t>(large)</a:t>
            </a:r>
            <a:r>
              <a:rPr kumimoji="1" lang="zh-CN" altLang="en-US" b="1" dirty="0"/>
              <a:t> </a:t>
            </a:r>
            <a:r>
              <a:rPr kumimoji="1" lang="en-US" altLang="zh-CN" b="1" dirty="0" smtClean="0"/>
              <a:t>triangle</a:t>
            </a:r>
            <a:r>
              <a:rPr kumimoji="1" lang="zh-CN" altLang="en-US" b="1" dirty="0" smtClean="0">
                <a:sym typeface="Wingdings"/>
              </a:rPr>
              <a:t> </a:t>
            </a:r>
            <a:r>
              <a:rPr kumimoji="1" lang="en-US" altLang="zh-CN" b="1" dirty="0" smtClean="0">
                <a:sym typeface="Wingdings"/>
              </a:rPr>
              <a:t>Chain</a:t>
            </a:r>
            <a:r>
              <a:rPr kumimoji="1" lang="zh-CN" altLang="en-US" b="1" dirty="0" smtClean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(small)</a:t>
            </a:r>
            <a:r>
              <a:rPr kumimoji="1" lang="zh-CN" altLang="en-US" b="1" dirty="0">
                <a:sym typeface="Wingdings"/>
              </a:rPr>
              <a:t>  </a:t>
            </a:r>
            <a:r>
              <a:rPr kumimoji="1" lang="en-US" altLang="zh-CN" b="1" dirty="0">
                <a:sym typeface="Wingdings"/>
              </a:rPr>
              <a:t>++&gt;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source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size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becomes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larger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@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Chain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zh-CN" altLang="zh-CN" b="1" dirty="0">
                <a:sym typeface="Wingdings"/>
              </a:rPr>
              <a:t>3</a:t>
            </a:r>
            <a:r>
              <a:rPr kumimoji="1" lang="en-US" altLang="zh-CN" b="1" dirty="0" smtClean="0">
                <a:sym typeface="Wingdings"/>
              </a:rPr>
              <a:t>-</a:t>
            </a:r>
            <a:r>
              <a:rPr kumimoji="1" lang="en-US" altLang="zh-CN" b="1" dirty="0">
                <a:sym typeface="Wingdings"/>
              </a:rPr>
              <a:t>alpha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structure!</a:t>
            </a:r>
            <a:endParaRPr kumimoji="1" lang="en-US" altLang="zh-CN" b="1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b="1" dirty="0" err="1" smtClean="0"/>
              <a:t>pp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/>
              <a:t>HBT:</a:t>
            </a:r>
            <a:r>
              <a:rPr kumimoji="1" lang="zh-CN" altLang="en-US" b="1" dirty="0"/>
              <a:t>  </a:t>
            </a:r>
            <a:r>
              <a:rPr kumimoji="1" lang="en-US" altLang="zh-CN" b="1" dirty="0"/>
              <a:t>(large)</a:t>
            </a:r>
            <a:r>
              <a:rPr kumimoji="1" lang="zh-CN" altLang="en-US" b="1" dirty="0"/>
              <a:t> </a:t>
            </a:r>
            <a:r>
              <a:rPr kumimoji="1" lang="zh-CN" altLang="zh-CN" b="1" dirty="0" smtClean="0">
                <a:sym typeface="Wingdings"/>
              </a:rPr>
              <a:t>8</a:t>
            </a:r>
            <a:r>
              <a:rPr kumimoji="1" lang="en-US" altLang="zh-CN" b="1" dirty="0" smtClean="0">
                <a:sym typeface="Wingdings"/>
              </a:rPr>
              <a:t>0</a:t>
            </a:r>
            <a:r>
              <a:rPr kumimoji="1" lang="zh-CN" altLang="en-US" b="1" dirty="0" smtClean="0">
                <a:sym typeface="Wingdings"/>
              </a:rPr>
              <a:t> </a:t>
            </a:r>
            <a:r>
              <a:rPr kumimoji="1" lang="zh-CN" altLang="en-US" b="1" dirty="0">
                <a:sym typeface="Wingdings"/>
              </a:rPr>
              <a:t> </a:t>
            </a:r>
            <a:r>
              <a:rPr kumimoji="1" lang="zh-CN" altLang="zh-CN" b="1" dirty="0">
                <a:sym typeface="Wingdings"/>
              </a:rPr>
              <a:t>9</a:t>
            </a:r>
            <a:r>
              <a:rPr kumimoji="1" lang="en-US" altLang="zh-CN" b="1" dirty="0">
                <a:sym typeface="Wingdings"/>
              </a:rPr>
              <a:t>0</a:t>
            </a:r>
            <a:r>
              <a:rPr kumimoji="1" lang="zh-CN" altLang="en-US" b="1" dirty="0">
                <a:sym typeface="Wingdings"/>
              </a:rPr>
              <a:t>  </a:t>
            </a:r>
            <a:r>
              <a:rPr kumimoji="1" lang="zh-CN" altLang="zh-CN" b="1" dirty="0">
                <a:sym typeface="Wingdings"/>
              </a:rPr>
              <a:t>1</a:t>
            </a:r>
            <a:r>
              <a:rPr kumimoji="1" lang="en-US" altLang="zh-CN" b="1" dirty="0">
                <a:sym typeface="Wingdings"/>
              </a:rPr>
              <a:t>00</a:t>
            </a:r>
            <a:r>
              <a:rPr kumimoji="1" lang="zh-CN" altLang="en-US" b="1" dirty="0">
                <a:sym typeface="Wingdings"/>
              </a:rPr>
              <a:t>  </a:t>
            </a:r>
            <a:r>
              <a:rPr kumimoji="1" lang="en-US" altLang="zh-CN" b="1" dirty="0" smtClean="0">
                <a:sym typeface="Wingdings"/>
              </a:rPr>
              <a:t>110120</a:t>
            </a:r>
            <a:r>
              <a:rPr kumimoji="1" lang="zh-CN" altLang="en-US" b="1" dirty="0" smtClean="0">
                <a:sym typeface="Wingdings"/>
              </a:rPr>
              <a:t> </a:t>
            </a:r>
            <a:r>
              <a:rPr kumimoji="1" lang="en-US" altLang="zh-CN" b="1" dirty="0" smtClean="0">
                <a:sym typeface="Wingdings"/>
              </a:rPr>
              <a:t>MeV</a:t>
            </a:r>
            <a:r>
              <a:rPr kumimoji="1" lang="zh-CN" altLang="zh-CN" b="1" dirty="0" smtClean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(small)</a:t>
            </a:r>
            <a:r>
              <a:rPr kumimoji="1" lang="zh-CN" altLang="en-US" b="1" dirty="0">
                <a:sym typeface="Wingdings"/>
              </a:rPr>
              <a:t>  </a:t>
            </a:r>
            <a:r>
              <a:rPr kumimoji="1" lang="en-US" altLang="zh-CN" b="1" dirty="0">
                <a:sym typeface="Wingdings"/>
              </a:rPr>
              <a:t>++&gt;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&gt;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source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size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becomes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larger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@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>
                <a:sym typeface="Wingdings"/>
              </a:rPr>
              <a:t>higher</a:t>
            </a:r>
            <a:r>
              <a:rPr kumimoji="1" lang="zh-CN" altLang="en-US" b="1" dirty="0">
                <a:sym typeface="Wingdings"/>
              </a:rPr>
              <a:t> </a:t>
            </a:r>
            <a:r>
              <a:rPr kumimoji="1" lang="en-US" altLang="zh-CN" b="1" dirty="0" err="1">
                <a:sym typeface="Wingdings"/>
              </a:rPr>
              <a:t>E_gamma</a:t>
            </a:r>
            <a:r>
              <a:rPr kumimoji="1" lang="en-US" altLang="zh-CN" b="1" dirty="0">
                <a:sym typeface="Wingdings"/>
              </a:rPr>
              <a:t>!</a:t>
            </a:r>
          </a:p>
        </p:txBody>
      </p:sp>
      <p:sp>
        <p:nvSpPr>
          <p:cNvPr id="12" name="矩形 11"/>
          <p:cNvSpPr/>
          <p:nvPr/>
        </p:nvSpPr>
        <p:spPr>
          <a:xfrm rot="19488225">
            <a:off x="3983972" y="3059452"/>
            <a:ext cx="208306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116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1"/>
          <p:cNvSpPr>
            <a:spLocks noGrp="1"/>
          </p:cNvSpPr>
          <p:nvPr>
            <p:ph type="title"/>
          </p:nvPr>
        </p:nvSpPr>
        <p:spPr>
          <a:xfrm>
            <a:off x="-32" y="928670"/>
            <a:ext cx="8229600" cy="506412"/>
          </a:xfrm>
        </p:spPr>
        <p:txBody>
          <a:bodyPr wrap="square" lIns="91440" tIns="45720" rIns="91440" bIns="45720" anchor="ctr"/>
          <a:lstStyle/>
          <a:p>
            <a:pPr algn="l" eaLnBrk="1" hangingPunct="1"/>
            <a:r>
              <a:rPr lang="en-US" altLang="zh-CN" sz="2000" b="1" dirty="0">
                <a:solidFill>
                  <a:srgbClr val="FF0000"/>
                </a:solidFill>
                <a:sym typeface="宋体" panose="02010600030101010101" pitchFamily="2" charset="-122"/>
              </a:rPr>
              <a:t>3.3 Nuclear Astrophysics</a:t>
            </a:r>
            <a:endParaRPr lang="zh-CN" altLang="en-US" dirty="0"/>
          </a:p>
        </p:txBody>
      </p:sp>
      <p:pic>
        <p:nvPicPr>
          <p:cNvPr id="47106" name="图片 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88" y="1500174"/>
            <a:ext cx="2997190" cy="1737033"/>
          </a:xfrm>
        </p:spPr>
      </p:pic>
      <p:pic>
        <p:nvPicPr>
          <p:cNvPr id="47107" name="图片 -2147482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16" y="3214686"/>
            <a:ext cx="3035562" cy="15986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08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7109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7110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711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422015" y="1428736"/>
            <a:ext cx="5721985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T</a:t>
            </a:r>
            <a:r>
              <a:rPr lang="zh-CN" altLang="en-US" sz="1400" dirty="0">
                <a:sym typeface="+mn-ea"/>
              </a:rPr>
              <a:t>he </a:t>
            </a:r>
            <a:r>
              <a:rPr lang="zh-CN" altLang="en-US" sz="1400" dirty="0">
                <a:sym typeface="Symbol" panose="05050102010706020507" charset="0"/>
              </a:rPr>
              <a:t></a:t>
            </a:r>
            <a:r>
              <a:rPr lang="zh-CN" altLang="en-US" sz="1400" dirty="0">
                <a:sym typeface="+mn-ea"/>
              </a:rPr>
              <a:t> process scenario suffers from a strong </a:t>
            </a:r>
            <a:r>
              <a:rPr lang="zh-CN" altLang="en-US" sz="1400" dirty="0">
                <a:solidFill>
                  <a:srgbClr val="FF0000"/>
                </a:solidFill>
                <a:sym typeface="+mn-ea"/>
              </a:rPr>
              <a:t>underproduction</a:t>
            </a:r>
            <a:r>
              <a:rPr lang="zh-CN" altLang="en-US" sz="1400" dirty="0">
                <a:sym typeface="+mn-ea"/>
              </a:rPr>
              <a:t> of the most abundant p isotopes,</a:t>
            </a:r>
            <a:r>
              <a:rPr lang="zh-CN" altLang="en-US" sz="1400" dirty="0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1400" baseline="30000" dirty="0">
                <a:solidFill>
                  <a:srgbClr val="FF0000"/>
                </a:solidFill>
                <a:sym typeface="+mn-ea"/>
              </a:rPr>
              <a:t>92,94</a:t>
            </a:r>
            <a:r>
              <a:rPr lang="zh-CN" altLang="en-US" sz="1400" dirty="0">
                <a:solidFill>
                  <a:srgbClr val="FF0000"/>
                </a:solidFill>
                <a:sym typeface="+mn-ea"/>
              </a:rPr>
              <a:t>Mo </a:t>
            </a:r>
            <a:r>
              <a:rPr lang="zh-CN" altLang="en-US" sz="1400" dirty="0">
                <a:sym typeface="+mn-ea"/>
              </a:rPr>
              <a:t>and </a:t>
            </a:r>
            <a:r>
              <a:rPr lang="zh-CN" altLang="en-US" sz="1400" baseline="30000" dirty="0">
                <a:solidFill>
                  <a:srgbClr val="FF0000"/>
                </a:solidFill>
                <a:sym typeface="+mn-ea"/>
              </a:rPr>
              <a:t>96,98</a:t>
            </a:r>
            <a:r>
              <a:rPr lang="zh-CN" altLang="en-US" sz="1400" dirty="0">
                <a:solidFill>
                  <a:srgbClr val="FF0000"/>
                </a:solidFill>
                <a:sym typeface="+mn-ea"/>
              </a:rPr>
              <a:t>Ru</a:t>
            </a:r>
            <a:r>
              <a:rPr lang="zh-CN" altLang="en-US" sz="1400" dirty="0">
                <a:sym typeface="+mn-ea"/>
              </a:rPr>
              <a:t>, due to lack of seed nuclei with A &gt;90.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>
                <a:sym typeface="+mn-ea"/>
              </a:rPr>
              <a:t>For these missing abundances, alternative processes and sites have been proposed</a:t>
            </a:r>
            <a:r>
              <a:rPr lang="en-US" altLang="zh-CN" sz="1400" dirty="0">
                <a:sym typeface="+mn-ea"/>
              </a:rPr>
              <a:t>, for example, </a:t>
            </a:r>
            <a:r>
              <a:rPr lang="en-US" altLang="zh-CN" sz="1400" b="1" dirty="0">
                <a:solidFill>
                  <a:srgbClr val="00B050"/>
                </a:solidFill>
                <a:sym typeface="Symbol" panose="05050102010706020507" charset="0"/>
              </a:rPr>
              <a:t></a:t>
            </a:r>
            <a:r>
              <a:rPr lang="en-US" altLang="zh-CN" sz="1400" b="1" dirty="0">
                <a:solidFill>
                  <a:srgbClr val="00B050"/>
                </a:solidFill>
                <a:sym typeface="+mn-ea"/>
              </a:rPr>
              <a:t>p </a:t>
            </a:r>
            <a:r>
              <a:rPr lang="en-US" altLang="zh-CN" sz="1400" b="1" dirty="0" err="1">
                <a:solidFill>
                  <a:srgbClr val="00B050"/>
                </a:solidFill>
                <a:sym typeface="+mn-ea"/>
              </a:rPr>
              <a:t>process,rp</a:t>
            </a:r>
            <a:r>
              <a:rPr lang="en-US" altLang="zh-CN" sz="1400" b="1" dirty="0">
                <a:solidFill>
                  <a:srgbClr val="00B050"/>
                </a:solidFill>
                <a:sym typeface="+mn-ea"/>
              </a:rPr>
              <a:t> process,</a:t>
            </a:r>
            <a:r>
              <a:rPr lang="en-US" altLang="zh-CN" sz="1400" b="1" dirty="0">
                <a:solidFill>
                  <a:srgbClr val="00B050"/>
                </a:solidFill>
                <a:sym typeface="Symbol" panose="05050102010706020507" charset="0"/>
              </a:rPr>
              <a:t></a:t>
            </a:r>
            <a:r>
              <a:rPr lang="en-US" altLang="zh-CN" sz="1400" b="1" dirty="0">
                <a:solidFill>
                  <a:srgbClr val="00B050"/>
                </a:solidFill>
                <a:sym typeface="+mn-ea"/>
              </a:rPr>
              <a:t> process...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Using strong neutrino fluxes in the deepest ejected layers of a SNII (</a:t>
            </a:r>
            <a:r>
              <a:rPr lang="en-US" altLang="zh-CN" sz="1400" dirty="0">
                <a:sym typeface="Symbol" panose="05050102010706020507" charset="0"/>
              </a:rPr>
              <a:t></a:t>
            </a:r>
            <a:r>
              <a:rPr lang="en-US" altLang="zh-CN" sz="1400" dirty="0">
                <a:sym typeface="+mn-ea"/>
              </a:rPr>
              <a:t> p process).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Rapid proton-captures in proton-rich, hot matter accreted on the surface of a neutron star (</a:t>
            </a:r>
            <a:r>
              <a:rPr lang="en-US" altLang="zh-CN" sz="1400" dirty="0" err="1">
                <a:sym typeface="+mn-ea"/>
              </a:rPr>
              <a:t>rp</a:t>
            </a:r>
            <a:r>
              <a:rPr lang="en-US" altLang="zh-CN" sz="1400" dirty="0">
                <a:sym typeface="+mn-ea"/>
              </a:rPr>
              <a:t> process).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A few p nuclides may also be produced by neutrino-induced reactions during the </a:t>
            </a:r>
            <a:r>
              <a:rPr lang="en-US" altLang="zh-CN" sz="1400" dirty="0">
                <a:sym typeface="Symbol" panose="05050102010706020507" charset="0"/>
              </a:rPr>
              <a:t></a:t>
            </a:r>
            <a:r>
              <a:rPr lang="en-US" altLang="zh-CN" sz="1400" dirty="0">
                <a:sym typeface="+mn-ea"/>
              </a:rPr>
              <a:t> -process(</a:t>
            </a:r>
            <a:r>
              <a:rPr lang="en-US" altLang="zh-CN" sz="1400" dirty="0">
                <a:sym typeface="Symbol" panose="05050102010706020507" charset="0"/>
              </a:rPr>
              <a:t></a:t>
            </a:r>
            <a:r>
              <a:rPr lang="en-US" altLang="zh-CN" sz="1400" dirty="0">
                <a:sym typeface="+mn-ea"/>
              </a:rPr>
              <a:t> process).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400" dirty="0">
                <a:sym typeface="+mn-ea"/>
              </a:rPr>
              <a:t>This </a:t>
            </a:r>
            <a:r>
              <a:rPr lang="en-US" altLang="zh-CN" sz="1400" dirty="0">
                <a:sym typeface="Symbol" panose="05050102010706020507" charset="0"/>
              </a:rPr>
              <a:t></a:t>
            </a:r>
            <a:r>
              <a:rPr lang="en-US" altLang="zh-CN" sz="1400" dirty="0">
                <a:sym typeface="+mn-ea"/>
              </a:rPr>
              <a:t> process was additionally introduced because the </a:t>
            </a:r>
            <a:r>
              <a:rPr lang="en-US" altLang="zh-CN" sz="1400" dirty="0">
                <a:sym typeface="Symbol" panose="05050102010706020507" charset="0"/>
              </a:rPr>
              <a:t></a:t>
            </a:r>
            <a:r>
              <a:rPr lang="en-US" altLang="zh-CN" sz="1400" dirty="0">
                <a:sym typeface="+mn-ea"/>
              </a:rPr>
              <a:t> process alone strongly </a:t>
            </a:r>
            <a:r>
              <a:rPr lang="en-US" altLang="zh-CN" sz="1400" dirty="0" err="1">
                <a:solidFill>
                  <a:srgbClr val="FF0000"/>
                </a:solidFill>
                <a:sym typeface="+mn-ea"/>
              </a:rPr>
              <a:t>underproduces</a:t>
            </a:r>
            <a:r>
              <a:rPr lang="en-US" altLang="zh-CN" sz="1400" dirty="0">
                <a:sym typeface="+mn-ea"/>
              </a:rPr>
              <a:t> the odd-odd isotopes </a:t>
            </a:r>
            <a:r>
              <a:rPr lang="en-US" altLang="zh-CN" sz="1400" baseline="30000" dirty="0">
                <a:solidFill>
                  <a:srgbClr val="FF0000"/>
                </a:solidFill>
                <a:sym typeface="+mn-ea"/>
              </a:rPr>
              <a:t>138</a:t>
            </a:r>
            <a:r>
              <a:rPr lang="en-US" altLang="zh-CN" sz="1400" dirty="0">
                <a:solidFill>
                  <a:srgbClr val="FF0000"/>
                </a:solidFill>
                <a:sym typeface="+mn-ea"/>
              </a:rPr>
              <a:t>La and </a:t>
            </a:r>
            <a:r>
              <a:rPr lang="en-US" altLang="zh-CN" sz="1400" baseline="30000" dirty="0">
                <a:solidFill>
                  <a:srgbClr val="FF0000"/>
                </a:solidFill>
                <a:sym typeface="+mn-ea"/>
              </a:rPr>
              <a:t>180m</a:t>
            </a:r>
            <a:r>
              <a:rPr lang="en-US" altLang="zh-CN" sz="1400" dirty="0">
                <a:solidFill>
                  <a:srgbClr val="FF0000"/>
                </a:solidFill>
                <a:sym typeface="+mn-ea"/>
              </a:rPr>
              <a:t>Ta.</a:t>
            </a:r>
          </a:p>
        </p:txBody>
      </p:sp>
      <p:pic>
        <p:nvPicPr>
          <p:cNvPr id="13313" name="内容占位符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335" y="4827270"/>
            <a:ext cx="3173095" cy="2030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1" name="内容占位符 1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66" y="4859020"/>
            <a:ext cx="2321560" cy="1967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215074" y="5098333"/>
            <a:ext cx="290893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1200" dirty="0">
                <a:sym typeface="+mn-ea"/>
              </a:rPr>
              <a:t>While the reaction rate </a:t>
            </a:r>
            <a:r>
              <a:rPr lang="en-US" altLang="zh-CN" sz="1200" baseline="30000" dirty="0">
                <a:sym typeface="+mn-ea"/>
              </a:rPr>
              <a:t>A</a:t>
            </a:r>
            <a:r>
              <a:rPr lang="en-US" altLang="zh-CN" sz="1200" dirty="0">
                <a:sym typeface="+mn-ea"/>
              </a:rPr>
              <a:t>X(</a:t>
            </a:r>
            <a:r>
              <a:rPr lang="en-US" altLang="zh-CN" sz="1200" dirty="0">
                <a:sym typeface="Symbol" panose="05050102010706020507" charset="0"/>
              </a:rPr>
              <a:t>,</a:t>
            </a:r>
            <a:r>
              <a:rPr lang="en-US" altLang="zh-CN" sz="1200" dirty="0">
                <a:sym typeface="+mn-ea"/>
              </a:rPr>
              <a:t>n)</a:t>
            </a:r>
            <a:r>
              <a:rPr lang="en-US" altLang="zh-CN" sz="1200" baseline="30000" dirty="0">
                <a:sym typeface="+mn-ea"/>
              </a:rPr>
              <a:t>A-1</a:t>
            </a:r>
            <a:r>
              <a:rPr lang="en-US" altLang="zh-CN" sz="1200" dirty="0">
                <a:sym typeface="+mn-ea"/>
              </a:rPr>
              <a:t>X can be determined by </a:t>
            </a:r>
            <a:r>
              <a:rPr lang="en-US" altLang="zh-CN" sz="1200" dirty="0" err="1">
                <a:sym typeface="+mn-ea"/>
              </a:rPr>
              <a:t>bremsstrahlung</a:t>
            </a:r>
            <a:r>
              <a:rPr lang="en-US" altLang="zh-CN" sz="1200" dirty="0">
                <a:sym typeface="+mn-ea"/>
              </a:rPr>
              <a:t> , the reaction </a:t>
            </a:r>
            <a:r>
              <a:rPr lang="en-US" altLang="zh-CN" sz="1200" baseline="30000" dirty="0">
                <a:sym typeface="+mn-ea"/>
              </a:rPr>
              <a:t>A+1</a:t>
            </a:r>
            <a:r>
              <a:rPr lang="en-US" altLang="zh-CN" sz="1200" dirty="0">
                <a:sym typeface="+mn-ea"/>
              </a:rPr>
              <a:t>X(</a:t>
            </a:r>
            <a:r>
              <a:rPr lang="en-US" altLang="zh-CN" sz="1200" dirty="0">
                <a:sym typeface="Symbol" panose="05050102010706020507" charset="0"/>
              </a:rPr>
              <a:t>,</a:t>
            </a:r>
            <a:r>
              <a:rPr lang="en-US" altLang="zh-CN" sz="1200" dirty="0">
                <a:sym typeface="+mn-ea"/>
              </a:rPr>
              <a:t>n)</a:t>
            </a:r>
            <a:r>
              <a:rPr lang="en-US" altLang="zh-CN" sz="1200" baseline="30000" dirty="0">
                <a:sym typeface="+mn-ea"/>
              </a:rPr>
              <a:t>A</a:t>
            </a:r>
            <a:r>
              <a:rPr lang="en-US" altLang="zh-CN" sz="1200" dirty="0">
                <a:sym typeface="+mn-ea"/>
              </a:rPr>
              <a:t>X has to be measured via its inverse (n,</a:t>
            </a:r>
            <a:r>
              <a:rPr lang="en-US" altLang="zh-CN" sz="1200" dirty="0">
                <a:sym typeface="Symbol" panose="05050102010706020507" charset="0"/>
              </a:rPr>
              <a:t></a:t>
            </a:r>
            <a:r>
              <a:rPr lang="en-US" altLang="zh-CN" sz="1200" dirty="0">
                <a:sym typeface="+mn-ea"/>
              </a:rPr>
              <a:t>) rate.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912870" y="1142984"/>
            <a:ext cx="48964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For </a:t>
            </a:r>
            <a:r>
              <a:rPr lang="en-US" altLang="zh-CN" b="1" dirty="0" err="1">
                <a:solidFill>
                  <a:srgbClr val="00B050"/>
                </a:solidFill>
              </a:rPr>
              <a:t>example,p</a:t>
            </a:r>
            <a:r>
              <a:rPr lang="en-US" altLang="zh-CN" b="1" dirty="0">
                <a:solidFill>
                  <a:srgbClr val="00B050"/>
                </a:solidFill>
              </a:rPr>
              <a:t>-nuclei and s-,r-,p-process...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42918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Physics based on Laser Compton Gamma Source  </a:t>
            </a:r>
          </a:p>
        </p:txBody>
      </p:sp>
      <p:sp>
        <p:nvSpPr>
          <p:cNvPr id="16" name="文本框 2"/>
          <p:cNvSpPr txBox="1"/>
          <p:nvPr/>
        </p:nvSpPr>
        <p:spPr>
          <a:xfrm>
            <a:off x="6357950" y="6429396"/>
            <a:ext cx="2428892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100" dirty="0" smtClean="0"/>
              <a:t>[1] Eur. Phys. J. A 27(2006)129-134 </a:t>
            </a:r>
            <a:endParaRPr lang="en-US" altLang="zh-CN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5"/>
          <p:cNvPicPr>
            <a:picLocks noGrp="1" noChangeAspect="1"/>
          </p:cNvPicPr>
          <p:nvPr>
            <p:ph idx="1"/>
          </p:nvPr>
        </p:nvPicPr>
        <p:blipFill>
          <a:blip r:embed="rId2"/>
          <a:srcRect l="5211" t="2567" b="53577"/>
          <a:stretch>
            <a:fillRect/>
          </a:stretch>
        </p:blipFill>
        <p:spPr>
          <a:xfrm>
            <a:off x="71406" y="1586866"/>
            <a:ext cx="4978400" cy="19850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154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4915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4915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915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000627" y="1183361"/>
            <a:ext cx="4069077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b="1" dirty="0">
                <a:latin typeface="Arial Black"/>
                <a:cs typeface="Arial Black"/>
              </a:rPr>
              <a:t>Nuclear structure</a:t>
            </a:r>
          </a:p>
          <a:p>
            <a:pPr marL="285750" indent="-285750"/>
            <a:r>
              <a:rPr lang="zh-CN" altLang="en-US" sz="1400" b="1" dirty="0">
                <a:latin typeface="Arial Black"/>
                <a:cs typeface="Arial Black"/>
              </a:rPr>
              <a:t>    •   Modes of excitation below the GDR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b="1" dirty="0">
                <a:latin typeface="Arial Black"/>
                <a:cs typeface="Arial Black"/>
              </a:rPr>
              <a:t>Impact on nucleosynthesis</a:t>
            </a:r>
          </a:p>
          <a:p>
            <a:r>
              <a:rPr lang="zh-CN" altLang="en-US" sz="1400" b="1" dirty="0">
                <a:latin typeface="Arial Black"/>
                <a:cs typeface="Arial Black"/>
              </a:rPr>
              <a:t>    •   Gamow window for photo–induced reactions </a:t>
            </a:r>
            <a:r>
              <a:rPr lang="zh-CN" altLang="en-US" sz="1400" b="1" dirty="0" smtClean="0">
                <a:latin typeface="Arial Black"/>
                <a:cs typeface="Arial Black"/>
              </a:rPr>
              <a:t>in </a:t>
            </a:r>
            <a:r>
              <a:rPr lang="zh-CN" altLang="en-US" sz="1400" b="1" dirty="0">
                <a:latin typeface="Arial Black"/>
                <a:cs typeface="Arial Black"/>
              </a:rPr>
              <a:t>explosive stellar events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b="1" dirty="0">
                <a:latin typeface="Arial Black"/>
                <a:cs typeface="Arial Black"/>
              </a:rPr>
              <a:t>Understanding exotic nuclei</a:t>
            </a:r>
          </a:p>
          <a:p>
            <a:r>
              <a:rPr lang="zh-CN" altLang="en-US" sz="1400" b="1" dirty="0">
                <a:latin typeface="Arial Black"/>
                <a:cs typeface="Arial Black"/>
              </a:rPr>
              <a:t>    •   E1 strength will be shifted to low</a:t>
            </a:r>
            <a:r>
              <a:rPr lang="en-US" altLang="zh-CN" sz="1400" b="1" dirty="0">
                <a:latin typeface="Arial Black"/>
                <a:cs typeface="Arial Black"/>
              </a:rPr>
              <a:t>e</a:t>
            </a:r>
            <a:r>
              <a:rPr lang="zh-CN" altLang="en-US" sz="1400" b="1" dirty="0">
                <a:latin typeface="Arial Black"/>
                <a:cs typeface="Arial Black"/>
              </a:rPr>
              <a:t>r energies </a:t>
            </a:r>
            <a:r>
              <a:rPr lang="zh-CN" altLang="en-US" sz="1400" b="1" dirty="0" smtClean="0">
                <a:latin typeface="Arial Black"/>
                <a:cs typeface="Arial Black"/>
              </a:rPr>
              <a:t>in </a:t>
            </a:r>
            <a:r>
              <a:rPr lang="zh-CN" altLang="en-US" sz="1400" b="1" dirty="0">
                <a:latin typeface="Arial Black"/>
                <a:cs typeface="Arial Black"/>
              </a:rPr>
              <a:t>neutron rich system</a:t>
            </a:r>
          </a:p>
        </p:txBody>
      </p:sp>
      <p:pic>
        <p:nvPicPr>
          <p:cNvPr id="5" name="图片 25"/>
          <p:cNvPicPr>
            <a:picLocks noGrp="1" noChangeAspect="1"/>
          </p:cNvPicPr>
          <p:nvPr/>
        </p:nvPicPr>
        <p:blipFill>
          <a:blip r:embed="rId2"/>
          <a:srcRect l="9136" t="50794" r="3643" b="1292"/>
          <a:stretch>
            <a:fillRect/>
          </a:stretch>
        </p:blipFill>
        <p:spPr>
          <a:xfrm>
            <a:off x="134620" y="3793512"/>
            <a:ext cx="5868035" cy="2778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072066" y="3914788"/>
            <a:ext cx="3901754" cy="1371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Wingdings" panose="05000000000000000000" charset="0"/>
            </a:pPr>
            <a:r>
              <a:rPr lang="zh-CN" altLang="en-US" sz="1400" dirty="0"/>
              <a:t>Potential NRF applications：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Detection of radioactive isotopes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Nondestructive assay of plutonium and minor actinide in spent fuel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Detecting clandestine material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dirty="0"/>
              <a:t>Nuclear waste imaging and assay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45863" y="6581001"/>
            <a:ext cx="529813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dirty="0" smtClean="0">
                <a:sym typeface="+mn-ea"/>
              </a:rPr>
              <a:t>[1] </a:t>
            </a:r>
            <a:r>
              <a:rPr lang="zh-CN" altLang="en-US" sz="1200" dirty="0" smtClean="0">
                <a:sym typeface="+mn-ea"/>
              </a:rPr>
              <a:t>NIMA </a:t>
            </a:r>
            <a:r>
              <a:rPr lang="zh-CN" altLang="en-US" sz="1200" dirty="0">
                <a:sym typeface="+mn-ea"/>
              </a:rPr>
              <a:t>621 (2010) 695-700; Applied Physics Express 2 (2009) 036502 </a:t>
            </a:r>
            <a:endParaRPr lang="zh-CN" altLang="en-US" sz="1200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-32" y="1000108"/>
            <a:ext cx="4284000" cy="434975"/>
          </a:xfrm>
        </p:spPr>
        <p:txBody>
          <a:bodyPr wrap="square" lIns="91440" tIns="45720" rIns="91440" bIns="45720" anchor="ctr"/>
          <a:lstStyle/>
          <a:p>
            <a:pPr algn="l" eaLnBrk="1" hangingPunct="1"/>
            <a:r>
              <a:rPr lang="en-US" altLang="zh-CN" sz="2000" b="1" dirty="0">
                <a:solidFill>
                  <a:srgbClr val="FF0000"/>
                </a:solidFill>
                <a:sym typeface="宋体" panose="02010600030101010101" pitchFamily="2" charset="-122"/>
              </a:rPr>
              <a:t>3.4 Nuclear Photonics</a:t>
            </a:r>
            <a:endParaRPr lang="zh-CN" altLang="en-US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642918"/>
            <a:ext cx="91440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Physics based on Laser Compton Gamma Source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6"/>
          <p:cNvPicPr>
            <a:picLocks noChangeAspect="1"/>
          </p:cNvPicPr>
          <p:nvPr/>
        </p:nvPicPr>
        <p:blipFill>
          <a:blip r:embed="rId2"/>
          <a:srcRect b="7799"/>
          <a:stretch>
            <a:fillRect/>
          </a:stretch>
        </p:blipFill>
        <p:spPr>
          <a:xfrm>
            <a:off x="14605" y="3001983"/>
            <a:ext cx="4487545" cy="328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7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95" y="2911813"/>
            <a:ext cx="4413250" cy="3290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0" y="6596414"/>
            <a:ext cx="9144000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[1] H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. Ohkuma</a:t>
            </a:r>
            <a:r>
              <a:rPr kumimoji="0" lang="zh-CN" altLang="en-US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Construction Experience of LEPS and LEPS2 and X-ray Compton Scattering at SPring-8,LCS@Saskatoon </a:t>
            </a:r>
            <a:r>
              <a:rPr kumimoji="0" lang="en-US" altLang="zh-CN" sz="11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2014.11, 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ppt report</a:t>
            </a:r>
            <a:endParaRPr kumimoji="0" lang="zh-CN" altLang="en-US" sz="11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0181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5018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50183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184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605" y="1142984"/>
            <a:ext cx="9032240" cy="1828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/>
              <a:t>Spring-8</a:t>
            </a:r>
            <a:r>
              <a:rPr lang="zh-CN" altLang="en-US" sz="1600" dirty="0"/>
              <a:t>：</a:t>
            </a:r>
          </a:p>
          <a:p>
            <a:r>
              <a:rPr lang="zh-CN" altLang="en-US" sz="1600" dirty="0"/>
              <a:t>     </a:t>
            </a:r>
            <a:r>
              <a:rPr lang="en-US" altLang="zh-CN" sz="1600" dirty="0"/>
              <a:t>BCS using laser (infrared to ultra-violet) established with successful results, but extension of the maximum photon energy of γ-ray opens new fields of the photo production experiments of nuclear and particle physics</a:t>
            </a:r>
          </a:p>
          <a:p>
            <a:r>
              <a:rPr lang="en-US" altLang="zh-CN" sz="1600" dirty="0">
                <a:sym typeface="+mn-ea"/>
              </a:rPr>
              <a:t>     P</a:t>
            </a:r>
            <a:r>
              <a:rPr lang="zh-CN" altLang="en-US" sz="1600" dirty="0">
                <a:sym typeface="+mn-ea"/>
              </a:rPr>
              <a:t>roposed BCS using X-ray undulator radiation and Bragg reflection of single crystal to produce quasi-monochromatic GeV γ-ray</a:t>
            </a:r>
            <a:r>
              <a:rPr lang="en-US" altLang="zh-CN" sz="1600" dirty="0">
                <a:sym typeface="+mn-ea"/>
              </a:rPr>
              <a:t>.</a:t>
            </a:r>
          </a:p>
          <a:p>
            <a:endParaRPr lang="en-US" altLang="zh-CN" dirty="0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714356"/>
            <a:ext cx="914400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lvl="0" indent="-342900" rtl="0">
              <a:buFont typeface="Arial"/>
              <a:buChar char="•"/>
              <a:defRPr/>
            </a:pPr>
            <a:r>
              <a:rPr lang="en-US" altLang="zh-CN" sz="2000" b="1" noProof="1" smtClean="0">
                <a:cs typeface="+mn-cs"/>
              </a:rPr>
              <a:t>New Gamma Source based on the Hard X-Ray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1943" y="6088583"/>
            <a:ext cx="8867775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100" noProof="1" smtClean="0">
                <a:latin typeface="+mn-lt"/>
                <a:cs typeface="宋体" panose="02010600030101010101" pitchFamily="2" charset="-122"/>
              </a:rPr>
              <a:t>[</a:t>
            </a:r>
            <a:r>
              <a:rPr kumimoji="0" lang="en-US" altLang="zh-CN" sz="11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altLang="zh-CN" sz="1100" noProof="1" smtClean="0">
                <a:latin typeface="+mn-lt"/>
                <a:cs typeface="宋体" panose="02010600030101010101" pitchFamily="2" charset="-122"/>
              </a:rPr>
              <a:t>] </a:t>
            </a:r>
            <a:r>
              <a:rPr kumimoji="0" lang="en-US" altLang="zh-CN" sz="11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Ryoichi 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Hajima, Status and perspectives of Compton sources, International Conference “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Synchrotron and Free electron laser Radiation: generation andapplication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SFR-2016, 4-8 July 2016, Novosibirsk, Russia,Physics Procedia 84 ( 2016) 35 – 39</a:t>
            </a:r>
            <a:endParaRPr kumimoji="0" lang="en-US" altLang="zh-CN" sz="11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100" noProof="1">
                <a:latin typeface="+mn-lt"/>
                <a:cs typeface="宋体" panose="02010600030101010101" pitchFamily="2" charset="-122"/>
              </a:rPr>
              <a:t>[</a:t>
            </a:r>
            <a:r>
              <a:rPr kumimoji="0" lang="en-US" altLang="zh-CN" sz="11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en-US" altLang="zh-CN" sz="1100" noProof="1" smtClean="0">
                <a:latin typeface="+mn-lt"/>
                <a:cs typeface="宋体" panose="02010600030101010101" pitchFamily="2" charset="-122"/>
              </a:rPr>
              <a:t>] </a:t>
            </a:r>
            <a:r>
              <a:rPr kumimoji="0" lang="en-US" altLang="zh-CN" sz="11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Ryoichi 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Hajima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Mamoru Fujiwara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Narrow-band GeV photons generated from an x-ray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free-electron laser oscillator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kumimoji="0" lang="en-US" altLang="zh-CN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PHYSICAL REVIEW ACCELERATORS AND BEAMS 19, 020702 (2016)</a:t>
            </a:r>
            <a:endParaRPr kumimoji="0" lang="zh-CN" altLang="en-US" sz="11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0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4" y="1706253"/>
            <a:ext cx="5569823" cy="2921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3" name="图片 -21474826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925" y="1202698"/>
            <a:ext cx="3394075" cy="2921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204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5120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5120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120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54305" y="4653136"/>
            <a:ext cx="8936990" cy="1463040"/>
          </a:xfrm>
          <a:prstGeom prst="rect">
            <a:avLst/>
          </a:prstGeom>
          <a:solidFill>
            <a:srgbClr val="CCFFCC"/>
          </a:solidFill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1200" dirty="0"/>
              <a:t>P</a:t>
            </a:r>
            <a:r>
              <a:rPr lang="zh-CN" altLang="en-US" sz="1200" dirty="0"/>
              <a:t>roposed a narrow-band GeV photon source utilizing an XFEL oscillator. </a:t>
            </a: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1200" dirty="0"/>
              <a:t>B</a:t>
            </a:r>
            <a:r>
              <a:rPr lang="zh-CN" altLang="en-US" sz="1200" dirty="0"/>
              <a:t>ased on a 7-GeV electron beam operated at 3-MHz repetition, 7-GeV γ-ray photons are produced with extremely narrow bandwidth, ∼0.1%(FWHM), and a high spectral density, ∼10</a:t>
            </a:r>
            <a:r>
              <a:rPr lang="zh-CN" altLang="en-US" sz="1200" baseline="30000" dirty="0"/>
              <a:t>2</a:t>
            </a:r>
            <a:r>
              <a:rPr lang="zh-CN" altLang="en-US" sz="1200" dirty="0"/>
              <a:t> ph</a:t>
            </a:r>
            <a:r>
              <a:rPr lang="en-US" altLang="zh-CN" sz="1200" dirty="0"/>
              <a:t>/</a:t>
            </a:r>
            <a:r>
              <a:rPr lang="zh-CN" altLang="en-US" sz="1200" dirty="0"/>
              <a:t>MeV</a:t>
            </a:r>
            <a:r>
              <a:rPr lang="en-US" altLang="zh-CN" sz="1200" dirty="0"/>
              <a:t>/</a:t>
            </a:r>
            <a:r>
              <a:rPr lang="zh-CN" altLang="en-US" sz="1200" dirty="0"/>
              <a:t>s.</a:t>
            </a: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200" dirty="0"/>
              <a:t>The energy of γ-ray is tunable by varying the electron beam energy asfar as XFELO is lasing.</a:t>
            </a: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200" dirty="0"/>
              <a:t> A circularly polarized γ-ray beam can be generated in XFELO-γ with a spin-polarized electron beam.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1103003"/>
            <a:ext cx="580771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Narrow-band GeV photons generated from an x-ray</a:t>
            </a:r>
          </a:p>
          <a:p>
            <a:r>
              <a:rPr lang="zh-CN" altLang="en-US" dirty="0"/>
              <a:t>free-electron laser </a:t>
            </a:r>
            <a:r>
              <a:rPr lang="zh-CN" altLang="en-US" dirty="0" smtClean="0"/>
              <a:t>oscillator </a:t>
            </a:r>
            <a:r>
              <a:rPr lang="en-US" altLang="zh-CN" dirty="0" smtClean="0"/>
              <a:t>(</a:t>
            </a:r>
            <a:r>
              <a:rPr lang="en-US" altLang="zh-CN" dirty="0"/>
              <a:t>XFELO)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714356"/>
            <a:ext cx="914400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lvl="0" indent="-342900" rtl="0">
              <a:buFont typeface="Arial"/>
              <a:buChar char="•"/>
              <a:defRPr/>
            </a:pPr>
            <a:r>
              <a:rPr lang="en-US" altLang="zh-CN" sz="2000" b="1" noProof="1" smtClean="0">
                <a:cs typeface="+mn-cs"/>
              </a:rPr>
              <a:t> New Gamma Source based on the Hard X-Ray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4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51205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51206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1207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Nuclear </a:t>
              </a:r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Physics and Related Research</a:t>
              </a:r>
            </a:p>
          </p:txBody>
        </p:sp>
      </p:grp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714356"/>
            <a:ext cx="9144000" cy="39878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lvl="0" indent="-342900" rtl="0">
              <a:buFont typeface="Arial"/>
              <a:buChar char="•"/>
              <a:defRPr/>
            </a:pPr>
            <a:r>
              <a:rPr lang="en-US" altLang="zh-CN" sz="2000" b="1" noProof="1" smtClean="0">
                <a:cs typeface="+mn-cs"/>
              </a:rPr>
              <a:t>Laser Driven Nuclear Physics Based On SULF &amp; SCLF-SEL </a:t>
            </a:r>
          </a:p>
        </p:txBody>
      </p:sp>
      <p:pic>
        <p:nvPicPr>
          <p:cNvPr id="7169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95" y="4401185"/>
            <a:ext cx="3613150" cy="1978660"/>
          </a:xfrm>
        </p:spPr>
      </p:pic>
      <p:pic>
        <p:nvPicPr>
          <p:cNvPr id="1331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605" y="4351020"/>
            <a:ext cx="2725420" cy="2028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73075" y="6539865"/>
            <a:ext cx="3055620" cy="252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0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Daido H et al. Rep. Prog. Phys.</a:t>
            </a:r>
            <a:r>
              <a:rPr lang="zh-CN" altLang="en-US" sz="105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10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2012</a:t>
            </a:r>
            <a:r>
              <a:rPr lang="zh-CN" altLang="en-US" sz="105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10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</a:t>
            </a:r>
            <a:r>
              <a:rPr lang="zh-CN" altLang="en-US" sz="105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altLang="zh-CN" sz="10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056401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637915" y="6539865"/>
            <a:ext cx="3793490" cy="252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05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Romanian Reports in Physics, Vol. 68, Supplement, 2016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435" y="1165225"/>
            <a:ext cx="5723255" cy="1722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l"/>
            <a:r>
              <a:rPr lang="en-US" altLang="zh-CN" sz="1600" b="1" dirty="0">
                <a:latin typeface="+mn-lt"/>
                <a:ea typeface="宋体" panose="02010600030101010101" pitchFamily="2" charset="-122"/>
              </a:rPr>
              <a:t>Physics Case</a:t>
            </a:r>
            <a:r>
              <a:rPr lang="zh-CN" altLang="en-US" sz="1600" b="1" dirty="0">
                <a:latin typeface="+mn-lt"/>
                <a:ea typeface="宋体" panose="02010600030101010101" pitchFamily="2" charset="-122"/>
              </a:rPr>
              <a:t>：</a:t>
            </a:r>
          </a:p>
          <a:p>
            <a:pPr lvl="0" indent="0" algn="l"/>
            <a:r>
              <a:rPr lang="en-US" altLang="zh-CN" dirty="0">
                <a:latin typeface="+mn-lt"/>
                <a:ea typeface="宋体" panose="02010600030101010101" pitchFamily="2" charset="-122"/>
              </a:rPr>
              <a:t>  5.1 Nuclear fusion reactions from Laser-accelerated     </a:t>
            </a:r>
          </a:p>
          <a:p>
            <a:pPr lvl="0" indent="0" algn="l"/>
            <a:r>
              <a:rPr lang="en-US" altLang="zh-CN" dirty="0">
                <a:latin typeface="+mn-lt"/>
                <a:ea typeface="宋体" panose="02010600030101010101" pitchFamily="2" charset="-122"/>
              </a:rPr>
              <a:t>        fissile ion beams</a:t>
            </a:r>
          </a:p>
          <a:p>
            <a:pPr lvl="0" indent="0" algn="l"/>
            <a:r>
              <a:rPr lang="en-US" altLang="zh-CN" dirty="0">
                <a:latin typeface="+mn-lt"/>
                <a:ea typeface="宋体" panose="02010600030101010101" pitchFamily="2" charset="-122"/>
              </a:rPr>
              <a:t>  5.2 Nuclear (De-)excitation induced by lasers</a:t>
            </a:r>
          </a:p>
          <a:p>
            <a:pPr lvl="0" indent="0" algn="l"/>
            <a:r>
              <a:rPr lang="en-US" altLang="zh-CN" dirty="0">
                <a:latin typeface="+mn-lt"/>
                <a:ea typeface="宋体" panose="02010600030101010101" pitchFamily="2" charset="-122"/>
              </a:rPr>
              <a:t>  5.3 Nuclear reactions in Laser plasmas</a:t>
            </a:r>
          </a:p>
          <a:p>
            <a:pPr lvl="0" indent="0" algn="l"/>
            <a:r>
              <a:rPr lang="en-US" altLang="zh-CN" dirty="0">
                <a:latin typeface="+mn-lt"/>
                <a:ea typeface="宋体" panose="02010600030101010101" pitchFamily="2" charset="-122"/>
              </a:rPr>
              <a:t>  5.4 Nuclear producction and other Applications </a:t>
            </a:r>
          </a:p>
        </p:txBody>
      </p:sp>
      <p:pic>
        <p:nvPicPr>
          <p:cNvPr id="14339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920" y="1028065"/>
            <a:ext cx="2879725" cy="1305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内容占位符 2"/>
          <p:cNvPicPr>
            <a:picLocks noGrp="1" noChangeAspect="1"/>
          </p:cNvPicPr>
          <p:nvPr/>
        </p:nvPicPr>
        <p:blipFill>
          <a:blip r:embed="rId5"/>
          <a:srcRect r="37457" b="25800"/>
          <a:stretch>
            <a:fillRect/>
          </a:stretch>
        </p:blipFill>
        <p:spPr>
          <a:xfrm>
            <a:off x="5131435" y="2248535"/>
            <a:ext cx="2591435" cy="1350645"/>
          </a:xfrm>
          <a:prstGeom prst="rect">
            <a:avLst/>
          </a:prstGeom>
        </p:spPr>
      </p:pic>
      <p:pic>
        <p:nvPicPr>
          <p:cNvPr id="14342" name="图片 4"/>
          <p:cNvPicPr>
            <a:picLocks noChangeAspect="1"/>
          </p:cNvPicPr>
          <p:nvPr/>
        </p:nvPicPr>
        <p:blipFill>
          <a:blip r:embed="rId6"/>
          <a:srcRect l="3040" t="7689" r="4897" b="5682"/>
          <a:stretch>
            <a:fillRect/>
          </a:stretch>
        </p:blipFill>
        <p:spPr>
          <a:xfrm>
            <a:off x="6513513" y="3523933"/>
            <a:ext cx="2573337" cy="1154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内容占位符 3"/>
          <p:cNvPicPr>
            <a:picLocks noChangeAspect="1"/>
          </p:cNvPicPr>
          <p:nvPr/>
        </p:nvPicPr>
        <p:blipFill>
          <a:blip r:embed="rId7"/>
          <a:srcRect b="56787"/>
          <a:stretch>
            <a:fillRect/>
          </a:stretch>
        </p:blipFill>
        <p:spPr>
          <a:xfrm>
            <a:off x="234950" y="2997835"/>
            <a:ext cx="4281170" cy="1243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5"/>
          <p:cNvPicPr>
            <a:picLocks noChangeAspect="1"/>
          </p:cNvPicPr>
          <p:nvPr/>
        </p:nvPicPr>
        <p:blipFill>
          <a:blip r:embed="rId8"/>
          <a:srcRect t="9856" r="53906" b="45773"/>
          <a:stretch>
            <a:fillRect/>
          </a:stretch>
        </p:blipFill>
        <p:spPr>
          <a:xfrm>
            <a:off x="6513830" y="4733925"/>
            <a:ext cx="2573020" cy="1341755"/>
          </a:xfrm>
          <a:prstGeom prst="rect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3"/>
          <p:cNvGrpSpPr/>
          <p:nvPr/>
        </p:nvGrpSpPr>
        <p:grpSpPr>
          <a:xfrm>
            <a:off x="0" y="-24"/>
            <a:ext cx="9144000" cy="719138"/>
            <a:chOff x="0" y="0"/>
            <a:chExt cx="5760" cy="453"/>
          </a:xfrm>
        </p:grpSpPr>
        <p:sp>
          <p:nvSpPr>
            <p:cNvPr id="52226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52227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2228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Summary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-12700" y="613497"/>
            <a:ext cx="9062085" cy="35355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b="1" dirty="0" smtClean="0"/>
              <a:t>Compton </a:t>
            </a:r>
            <a:r>
              <a:rPr lang="zh-CN" altLang="en-US" sz="1500" b="1" dirty="0"/>
              <a:t>sources, photon sources based on Compton scattering, have been developed in the world to realize high-flux/high-brightness X-ray/gamma-ray sources and exploit applications with energy-tunable and narrow-bandwidth photon beams from these sources. 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b="1" dirty="0"/>
              <a:t>Recent progress of electron accelerator and laser technologies will open a new era in Compton sources. An electron beam of small emittance and high-average current contributes to improving spectral brightness of Compton scattered photons. Flux of generating photons is also increased by a high-power laser together with apparatus such as laser enhancement cavity. 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1500" b="1" dirty="0">
                <a:solidFill>
                  <a:srgbClr val="FF0000"/>
                </a:solidFill>
              </a:rPr>
              <a:t>New nuclear physics </a:t>
            </a:r>
            <a:r>
              <a:rPr lang="en-US" altLang="zh-CN" sz="1500" b="1" dirty="0" smtClean="0">
                <a:solidFill>
                  <a:srgbClr val="FF0000"/>
                </a:solidFill>
              </a:rPr>
              <a:t>research</a:t>
            </a:r>
            <a:r>
              <a:rPr lang="zh-CN" altLang="en-US" sz="15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500" b="1" dirty="0" err="1" smtClean="0">
                <a:solidFill>
                  <a:srgbClr val="FF0000"/>
                </a:solidFill>
              </a:rPr>
              <a:t>opportunites</a:t>
            </a:r>
            <a:r>
              <a:rPr lang="zh-CN" altLang="en-US" sz="15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5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500" b="1" dirty="0">
                <a:solidFill>
                  <a:srgbClr val="FF0000"/>
                </a:solidFill>
              </a:rPr>
              <a:t>based on the </a:t>
            </a:r>
            <a:r>
              <a:rPr lang="en-US" altLang="zh-CN" sz="1500" b="1" dirty="0" smtClean="0">
                <a:solidFill>
                  <a:srgbClr val="FF0000"/>
                </a:solidFill>
              </a:rPr>
              <a:t>SCLF </a:t>
            </a:r>
            <a:r>
              <a:rPr lang="en-US" altLang="zh-CN" sz="1500" b="1" dirty="0">
                <a:solidFill>
                  <a:srgbClr val="FF0000"/>
                </a:solidFill>
              </a:rPr>
              <a:t>and </a:t>
            </a:r>
            <a:r>
              <a:rPr lang="en-US" altLang="zh-CN" sz="1500" b="1" dirty="0" smtClean="0">
                <a:solidFill>
                  <a:srgbClr val="FF0000"/>
                </a:solidFill>
              </a:rPr>
              <a:t>Shanghai</a:t>
            </a:r>
            <a:r>
              <a:rPr lang="zh-CN" altLang="en-US" sz="15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500" b="1" dirty="0" smtClean="0">
                <a:solidFill>
                  <a:srgbClr val="FF0000"/>
                </a:solidFill>
              </a:rPr>
              <a:t>Ultra </a:t>
            </a:r>
            <a:r>
              <a:rPr lang="en-US" altLang="zh-CN" sz="1500" b="1" dirty="0">
                <a:solidFill>
                  <a:srgbClr val="FF0000"/>
                </a:solidFill>
              </a:rPr>
              <a:t>fast laser facility in Shanghai</a:t>
            </a:r>
            <a:r>
              <a:rPr lang="zh-CN" altLang="en-US" sz="1500" b="1" dirty="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6365" y="4076700"/>
            <a:ext cx="886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 new opportunity for a high energy, High flux and short pulse gamma source production, and new physics </a:t>
            </a:r>
            <a:r>
              <a:rPr lang="en-US" altLang="zh-CN" dirty="0" err="1" smtClean="0"/>
              <a:t>opportunites</a:t>
            </a:r>
            <a:r>
              <a:rPr lang="en-US" altLang="zh-CN" dirty="0" smtClean="0"/>
              <a:t> </a:t>
            </a:r>
            <a:r>
              <a:rPr lang="en-US" altLang="zh-CN" dirty="0"/>
              <a:t>used High energy Electron and X-Ray based </a:t>
            </a:r>
            <a:r>
              <a:rPr lang="en-US" altLang="zh-CN" dirty="0" smtClean="0"/>
              <a:t>SCLF </a:t>
            </a:r>
            <a:r>
              <a:rPr lang="en-US" altLang="zh-CN" dirty="0"/>
              <a:t>facility!  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</p:nvPr>
        </p:nvGraphicFramePr>
        <p:xfrm>
          <a:off x="67945" y="5076190"/>
          <a:ext cx="8923020" cy="1614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5120"/>
                <a:gridCol w="1783715"/>
                <a:gridCol w="1200150"/>
                <a:gridCol w="3396615"/>
                <a:gridCol w="947420"/>
              </a:tblGrid>
              <a:tr h="4083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Electron Facility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@SINAP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Laser be used</a:t>
                      </a:r>
                    </a:p>
                    <a:p>
                      <a:pPr algn="ctr">
                        <a:buNone/>
                      </a:pPr>
                      <a:endParaRPr lang="en-US" altLang="zh-CN" sz="14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Gamma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FF0000"/>
                          </a:solidFill>
                        </a:rPr>
                        <a:t>LCS Status</a:t>
                      </a:r>
                    </a:p>
                  </a:txBody>
                  <a:tcPr/>
                </a:tc>
              </a:tr>
              <a:tr h="3028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SSRF</a:t>
                      </a:r>
                      <a:r>
                        <a:rPr lang="zh-CN" altLang="en-US" sz="1000"/>
                        <a:t>，</a:t>
                      </a:r>
                      <a:r>
                        <a:rPr lang="en-US" altLang="zh-CN" sz="1000"/>
                        <a:t>3.5GeV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CO</a:t>
                      </a:r>
                      <a:r>
                        <a:rPr lang="en-US" altLang="zh-CN" sz="1000" baseline="-25000"/>
                        <a:t>2</a:t>
                      </a:r>
                      <a:r>
                        <a:rPr lang="en-US" altLang="zh-CN" sz="1000"/>
                        <a:t>, 10.64um</a:t>
                      </a:r>
                      <a:r>
                        <a:rPr lang="zh-CN" altLang="en-US" sz="1000"/>
                        <a:t>，</a:t>
                      </a:r>
                      <a:r>
                        <a:rPr lang="en-US" altLang="zh-CN" sz="1000"/>
                        <a:t>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0.4-20MeV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Nuclear Physics and Astrophysics, Medicine Application...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In construction </a:t>
                      </a:r>
                    </a:p>
                  </a:txBody>
                  <a:tcPr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SXFEL</a:t>
                      </a:r>
                      <a:r>
                        <a:rPr lang="zh-CN" altLang="en-US" sz="1000"/>
                        <a:t>， </a:t>
                      </a:r>
                      <a:r>
                        <a:rPr lang="en-US" altLang="zh-CN" sz="1000"/>
                        <a:t>0.85-1.6GeV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100TW</a:t>
                      </a:r>
                      <a:r>
                        <a:rPr lang="zh-CN" altLang="en-US" sz="1000"/>
                        <a:t>， </a:t>
                      </a:r>
                      <a:r>
                        <a:rPr lang="en-US" altLang="zh-CN" sz="1000"/>
                        <a:t>800nm</a:t>
                      </a:r>
                      <a:r>
                        <a:rPr lang="zh-CN" altLang="en-US" sz="1000"/>
                        <a:t>，</a:t>
                      </a:r>
                      <a:r>
                        <a:rPr lang="en-US" altLang="zh-CN" sz="1000"/>
                        <a:t>~50fs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3.7-38.9MeV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ym typeface="+mn-ea"/>
                        </a:rPr>
                        <a:t>Nuclear Physics and Astrophysics,Position production, Application...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Plan</a:t>
                      </a:r>
                    </a:p>
                  </a:txBody>
                  <a:tcPr/>
                </a:tc>
              </a:tr>
              <a:tr h="3041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/>
                        <a:t>HXFEL</a:t>
                      </a:r>
                      <a:r>
                        <a:rPr lang="zh-CN" altLang="en-US" sz="1000" dirty="0"/>
                        <a:t>， </a:t>
                      </a:r>
                      <a:r>
                        <a:rPr lang="en-US" altLang="zh-CN" sz="1000" dirty="0"/>
                        <a:t>8GeV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Optical laser &amp; FEL X-Ray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100-8000MeV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Particle Physics, Nuclear physics and Astrophysics...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/>
                        <a:t>Proposal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419100" y="2165350"/>
            <a:ext cx="8473380" cy="1551682"/>
          </a:xfrm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Part </a:t>
            </a:r>
            <a:r>
              <a:rPr lang="en-US" altLang="zh-CN" dirty="0" smtClean="0"/>
              <a:t>1</a:t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b="1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/>
              <a:t>MeV LCS gamma </a:t>
            </a:r>
            <a:r>
              <a:rPr lang="en-US" altLang="en-US" sz="4000" dirty="0" smtClean="0"/>
              <a:t>beam</a:t>
            </a:r>
            <a:r>
              <a:rPr lang="en-US" altLang="zh-CN" sz="4000" dirty="0" smtClean="0"/>
              <a:t> @ SINAP</a:t>
            </a:r>
            <a:endParaRPr lang="zh-CN" altLang="en-US" sz="4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标题 1"/>
          <p:cNvSpPr>
            <a:spLocks noGrp="1"/>
          </p:cNvSpPr>
          <p:nvPr>
            <p:ph type="title"/>
          </p:nvPr>
        </p:nvSpPr>
        <p:spPr>
          <a:xfrm>
            <a:off x="428308" y="1758315"/>
            <a:ext cx="8270875" cy="2711450"/>
          </a:xfrm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dirty="0"/>
              <a:t>Thanks for your attentation</a:t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2000" dirty="0" smtClean="0"/>
              <a:t>Comments </a:t>
            </a:r>
            <a:r>
              <a:rPr lang="en-US" altLang="zh-CN" sz="2000" dirty="0"/>
              <a:t>and Questions Welcome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Oval 3">
            <a:hlinkClick r:id="" action="ppaction://noaction">
              <a:snd r:embed="rId4" name="bomb.wav"/>
            </a:hlinkClick>
          </p:cNvPr>
          <p:cNvSpPr/>
          <p:nvPr/>
        </p:nvSpPr>
        <p:spPr>
          <a:xfrm>
            <a:off x="3581400" y="3581400"/>
            <a:ext cx="381000" cy="381000"/>
          </a:xfrm>
          <a:prstGeom prst="ellipse">
            <a:avLst/>
          </a:prstGeom>
          <a:solidFill>
            <a:srgbClr val="99CC00"/>
          </a:solidFill>
          <a:ln w="22225" cap="flat" cmpd="sng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66244" name="Freeform 4"/>
          <p:cNvSpPr/>
          <p:nvPr/>
        </p:nvSpPr>
        <p:spPr>
          <a:xfrm>
            <a:off x="3733800" y="3733800"/>
            <a:ext cx="5257800" cy="2971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3198" h="1757">
                <a:moveTo>
                  <a:pt x="0" y="0"/>
                </a:moveTo>
                <a:cubicBezTo>
                  <a:pt x="81" y="172"/>
                  <a:pt x="161" y="345"/>
                  <a:pt x="298" y="420"/>
                </a:cubicBezTo>
                <a:cubicBezTo>
                  <a:pt x="435" y="495"/>
                  <a:pt x="734" y="444"/>
                  <a:pt x="822" y="448"/>
                </a:cubicBezTo>
                <a:cubicBezTo>
                  <a:pt x="910" y="452"/>
                  <a:pt x="739" y="445"/>
                  <a:pt x="824" y="444"/>
                </a:cubicBezTo>
                <a:cubicBezTo>
                  <a:pt x="909" y="443"/>
                  <a:pt x="1201" y="364"/>
                  <a:pt x="1331" y="441"/>
                </a:cubicBezTo>
                <a:cubicBezTo>
                  <a:pt x="1461" y="518"/>
                  <a:pt x="1518" y="765"/>
                  <a:pt x="1605" y="906"/>
                </a:cubicBezTo>
                <a:cubicBezTo>
                  <a:pt x="1692" y="1047"/>
                  <a:pt x="1724" y="1221"/>
                  <a:pt x="1854" y="1287"/>
                </a:cubicBezTo>
                <a:cubicBezTo>
                  <a:pt x="1984" y="1353"/>
                  <a:pt x="2205" y="1298"/>
                  <a:pt x="2384" y="1301"/>
                </a:cubicBezTo>
                <a:cubicBezTo>
                  <a:pt x="2563" y="1304"/>
                  <a:pt x="2791" y="1232"/>
                  <a:pt x="2927" y="1308"/>
                </a:cubicBezTo>
                <a:cubicBezTo>
                  <a:pt x="3063" y="1384"/>
                  <a:pt x="3142" y="1664"/>
                  <a:pt x="3198" y="1757"/>
                </a:cubicBezTo>
              </a:path>
            </a:pathLst>
          </a:custGeom>
          <a:solidFill>
            <a:srgbClr val="FF0000"/>
          </a:solidFill>
          <a:ln w="34925" cap="flat" cmpd="sng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245" name="Freeform 5"/>
          <p:cNvSpPr/>
          <p:nvPr/>
        </p:nvSpPr>
        <p:spPr>
          <a:xfrm rot="720000">
            <a:off x="3810000" y="3048000"/>
            <a:ext cx="1493838" cy="1144588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41" h="721">
                <a:moveTo>
                  <a:pt x="0" y="545"/>
                </a:moveTo>
                <a:cubicBezTo>
                  <a:pt x="74" y="633"/>
                  <a:pt x="149" y="721"/>
                  <a:pt x="171" y="675"/>
                </a:cubicBezTo>
                <a:cubicBezTo>
                  <a:pt x="192" y="629"/>
                  <a:pt x="88" y="288"/>
                  <a:pt x="132" y="267"/>
                </a:cubicBezTo>
                <a:cubicBezTo>
                  <a:pt x="175" y="246"/>
                  <a:pt x="386" y="570"/>
                  <a:pt x="429" y="549"/>
                </a:cubicBezTo>
                <a:cubicBezTo>
                  <a:pt x="473" y="528"/>
                  <a:pt x="350" y="163"/>
                  <a:pt x="390" y="141"/>
                </a:cubicBezTo>
                <a:cubicBezTo>
                  <a:pt x="430" y="118"/>
                  <a:pt x="628" y="433"/>
                  <a:pt x="668" y="412"/>
                </a:cubicBezTo>
                <a:cubicBezTo>
                  <a:pt x="708" y="392"/>
                  <a:pt x="596" y="35"/>
                  <a:pt x="634" y="17"/>
                </a:cubicBezTo>
                <a:cubicBezTo>
                  <a:pt x="672" y="0"/>
                  <a:pt x="855" y="294"/>
                  <a:pt x="898" y="306"/>
                </a:cubicBezTo>
                <a:cubicBezTo>
                  <a:pt x="941" y="318"/>
                  <a:pt x="892" y="124"/>
                  <a:pt x="890" y="88"/>
                </a:cubicBezTo>
                <a:cubicBezTo>
                  <a:pt x="888" y="52"/>
                  <a:pt x="885" y="88"/>
                  <a:pt x="884" y="88"/>
                </a:cubicBezTo>
              </a:path>
            </a:pathLst>
          </a:custGeom>
          <a:solidFill>
            <a:srgbClr val="993366"/>
          </a:solidFill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246" name="AutoShape 6"/>
          <p:cNvSpPr/>
          <p:nvPr/>
        </p:nvSpPr>
        <p:spPr>
          <a:xfrm>
            <a:off x="2971800" y="2971800"/>
            <a:ext cx="1828800" cy="1524000"/>
          </a:xfrm>
          <a:prstGeom prst="irregularSeal2">
            <a:avLst/>
          </a:prstGeom>
          <a:solidFill>
            <a:srgbClr val="FFFF00"/>
          </a:solidFill>
          <a:ln w="349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 algn="ctr"/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Bang!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288925" y="1412875"/>
            <a:ext cx="4859338" cy="3551238"/>
            <a:chOff x="0" y="1193"/>
            <a:chExt cx="3061" cy="2237"/>
          </a:xfrm>
        </p:grpSpPr>
        <p:sp>
          <p:nvSpPr>
            <p:cNvPr id="6150" name="Text Box 8"/>
            <p:cNvSpPr txBox="1"/>
            <p:nvPr/>
          </p:nvSpPr>
          <p:spPr>
            <a:xfrm>
              <a:off x="158" y="1193"/>
              <a:ext cx="1797" cy="2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2000" i="1" dirty="0">
                  <a:latin typeface="Calibri" panose="020F0502020204030204" pitchFamily="34" charset="0"/>
                  <a:ea typeface="MS PGothic" panose="020B0600070205080204" pitchFamily="34" charset="-128"/>
                </a:rPr>
                <a:t>Laser</a:t>
              </a:r>
              <a:r>
                <a:rPr lang="en-US" altLang="ja-JP" sz="2000" i="1" dirty="0">
                  <a:latin typeface="Calibri" panose="020F0502020204030204" pitchFamily="34" charset="0"/>
                  <a:ea typeface="MS PGothic" panose="020B0600070205080204" pitchFamily="34" charset="-128"/>
                </a:rPr>
                <a:t>-Compton scattering</a:t>
              </a:r>
            </a:p>
          </p:txBody>
        </p:sp>
        <p:grpSp>
          <p:nvGrpSpPr>
            <p:cNvPr id="6151" name="Group 9"/>
            <p:cNvGrpSpPr/>
            <p:nvPr/>
          </p:nvGrpSpPr>
          <p:grpSpPr>
            <a:xfrm>
              <a:off x="0" y="1434"/>
              <a:ext cx="3061" cy="1996"/>
              <a:chOff x="-243" y="1200"/>
              <a:chExt cx="3456" cy="2346"/>
            </a:xfrm>
          </p:grpSpPr>
          <p:pic>
            <p:nvPicPr>
              <p:cNvPr id="6152" name="Picture 10" descr="lcs-scat"/>
              <p:cNvPicPr>
                <a:picLocks noChangeAspect="1"/>
              </p:cNvPicPr>
              <p:nvPr/>
            </p:nvPicPr>
            <p:blipFill>
              <a:blip r:embed="rId5"/>
              <a:srcRect l="6667"/>
              <a:stretch>
                <a:fillRect/>
              </a:stretch>
            </p:blipFill>
            <p:spPr>
              <a:xfrm>
                <a:off x="96" y="1200"/>
                <a:ext cx="2496" cy="22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3" name="Text Box 11"/>
              <p:cNvSpPr txBox="1"/>
              <p:nvPr/>
            </p:nvSpPr>
            <p:spPr>
              <a:xfrm>
                <a:off x="-243" y="2953"/>
                <a:ext cx="1348" cy="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lvl="0" indent="0"/>
                <a:r>
                  <a:rPr lang="en-US" altLang="ja-JP" sz="1600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Incident electrons </a:t>
                </a:r>
                <a:r>
                  <a:rPr lang="en-US" altLang="ja-JP" sz="1600" i="1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E</a:t>
                </a:r>
                <a:r>
                  <a:rPr lang="en-US" altLang="ja-JP" sz="1600" i="1" baseline="-25000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e</a:t>
                </a:r>
                <a:endParaRPr lang="en-US" altLang="ja-JP" sz="1600" i="1" dirty="0">
                  <a:solidFill>
                    <a:srgbClr val="FF0000"/>
                  </a:solidFill>
                  <a:latin typeface="Calibri" panose="020F050202020403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4" name="Text Box 13"/>
              <p:cNvSpPr txBox="1"/>
              <p:nvPr/>
            </p:nvSpPr>
            <p:spPr>
              <a:xfrm rot="-600000">
                <a:off x="1226" y="2421"/>
                <a:ext cx="1247" cy="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lvl="0" indent="0"/>
                <a:r>
                  <a:rPr lang="en-US" altLang="ja-JP" sz="1600" i="1" dirty="0">
                    <a:solidFill>
                      <a:srgbClr val="00FF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Scattered electrons</a:t>
                </a:r>
              </a:p>
            </p:txBody>
          </p:sp>
          <p:sp>
            <p:nvSpPr>
              <p:cNvPr id="6155" name="Text Box 14"/>
              <p:cNvSpPr txBox="1"/>
              <p:nvPr/>
            </p:nvSpPr>
            <p:spPr>
              <a:xfrm rot="900000">
                <a:off x="1110" y="3113"/>
                <a:ext cx="1247" cy="4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ja-JP" sz="1600" dirty="0">
                    <a:solidFill>
                      <a:srgbClr val="00FF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Scattered photons</a:t>
                </a:r>
              </a:p>
              <a:p>
                <a:pPr lvl="0" indent="0"/>
                <a:r>
                  <a:rPr lang="en-US" altLang="ja-JP" sz="1600" dirty="0">
                    <a:solidFill>
                      <a:srgbClr val="00FF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           </a:t>
                </a:r>
                <a:r>
                  <a:rPr lang="en-US" altLang="ja-JP" sz="1600" i="1" dirty="0">
                    <a:solidFill>
                      <a:srgbClr val="00FF0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E</a:t>
                </a:r>
                <a:r>
                  <a:rPr lang="en-US" altLang="ja-JP" sz="1600" i="1" baseline="-25000" dirty="0">
                    <a:solidFill>
                      <a:srgbClr val="00FF00"/>
                    </a:solidFill>
                    <a:latin typeface="Symbol" panose="05050102010706020507" pitchFamily="18" charset="2"/>
                    <a:ea typeface="MS PGothic" panose="020B0600070205080204" pitchFamily="34" charset="-128"/>
                  </a:rPr>
                  <a:t>g</a:t>
                </a:r>
                <a:endParaRPr lang="en-US" altLang="ja-JP" sz="1600" baseline="-25000" dirty="0">
                  <a:solidFill>
                    <a:srgbClr val="00FF00"/>
                  </a:solidFill>
                  <a:latin typeface="Symbol" panose="05050102010706020507" pitchFamily="18" charset="2"/>
                  <a:ea typeface="MS PGothic" panose="020B0600070205080204" pitchFamily="34" charset="-128"/>
                </a:endParaRPr>
              </a:p>
            </p:txBody>
          </p:sp>
          <p:sp>
            <p:nvSpPr>
              <p:cNvPr id="6156" name="Freeform 15"/>
              <p:cNvSpPr>
                <a:spLocks noChangeAspect="1"/>
              </p:cNvSpPr>
              <p:nvPr/>
            </p:nvSpPr>
            <p:spPr>
              <a:xfrm rot="1800000">
                <a:off x="2016" y="2928"/>
                <a:ext cx="107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40" h="624">
                    <a:moveTo>
                      <a:pt x="0" y="0"/>
                    </a:moveTo>
                    <a:cubicBezTo>
                      <a:pt x="76" y="92"/>
                      <a:pt x="152" y="184"/>
                      <a:pt x="192" y="288"/>
                    </a:cubicBezTo>
                    <a:cubicBezTo>
                      <a:pt x="232" y="392"/>
                      <a:pt x="236" y="508"/>
                      <a:pt x="240" y="624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7" name="Text Box 16"/>
              <p:cNvSpPr txBox="1"/>
              <p:nvPr/>
            </p:nvSpPr>
            <p:spPr>
              <a:xfrm>
                <a:off x="2064" y="2928"/>
                <a:ext cx="217" cy="2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lvl="0" indent="0"/>
                <a:r>
                  <a:rPr lang="en-US" altLang="ja-JP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q</a:t>
                </a:r>
              </a:p>
            </p:txBody>
          </p:sp>
          <p:grpSp>
            <p:nvGrpSpPr>
              <p:cNvPr id="6158" name="Group 17"/>
              <p:cNvGrpSpPr/>
              <p:nvPr/>
            </p:nvGrpSpPr>
            <p:grpSpPr>
              <a:xfrm>
                <a:off x="228" y="2808"/>
                <a:ext cx="639" cy="154"/>
                <a:chOff x="48" y="2899"/>
                <a:chExt cx="639" cy="154"/>
              </a:xfrm>
            </p:grpSpPr>
            <p:sp>
              <p:nvSpPr>
                <p:cNvPr id="6159" name="Line 18"/>
                <p:cNvSpPr/>
                <p:nvPr/>
              </p:nvSpPr>
              <p:spPr>
                <a:xfrm>
                  <a:off x="48" y="2976"/>
                  <a:ext cx="639" cy="0"/>
                </a:xfrm>
                <a:prstGeom prst="line">
                  <a:avLst/>
                </a:prstGeom>
                <a:ln w="508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sp>
            <p:sp>
              <p:nvSpPr>
                <p:cNvPr id="6160" name="Oval 19"/>
                <p:cNvSpPr>
                  <a:spLocks noChangeAspect="1"/>
                </p:cNvSpPr>
                <p:nvPr/>
              </p:nvSpPr>
              <p:spPr>
                <a:xfrm>
                  <a:off x="144" y="2899"/>
                  <a:ext cx="154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>
                        <a:alpha val="100000"/>
                      </a:srgbClr>
                    </a:gs>
                    <a:gs pos="25000">
                      <a:srgbClr val="21D6E0">
                        <a:alpha val="100000"/>
                      </a:srgbClr>
                    </a:gs>
                    <a:gs pos="75000">
                      <a:srgbClr val="0087E6">
                        <a:alpha val="100000"/>
                      </a:srgbClr>
                    </a:gs>
                    <a:gs pos="100000">
                      <a:srgbClr val="005CBF">
                        <a:alpha val="100000"/>
                      </a:srgbClr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indent="0"/>
                  <a:endParaRPr lang="zh-CN" altLang="en-US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6161" name="Group 20"/>
              <p:cNvGrpSpPr/>
              <p:nvPr/>
            </p:nvGrpSpPr>
            <p:grpSpPr>
              <a:xfrm rot="-600000">
                <a:off x="1329" y="2670"/>
                <a:ext cx="639" cy="154"/>
                <a:chOff x="48" y="2899"/>
                <a:chExt cx="639" cy="154"/>
              </a:xfrm>
            </p:grpSpPr>
            <p:sp>
              <p:nvSpPr>
                <p:cNvPr id="6162" name="Line 21"/>
                <p:cNvSpPr/>
                <p:nvPr/>
              </p:nvSpPr>
              <p:spPr>
                <a:xfrm>
                  <a:off x="48" y="2976"/>
                  <a:ext cx="639" cy="0"/>
                </a:xfrm>
                <a:prstGeom prst="line">
                  <a:avLst/>
                </a:prstGeom>
                <a:ln w="508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sp>
            <p:sp>
              <p:nvSpPr>
                <p:cNvPr id="6163" name="Oval 22"/>
                <p:cNvSpPr>
                  <a:spLocks noChangeAspect="1"/>
                </p:cNvSpPr>
                <p:nvPr/>
              </p:nvSpPr>
              <p:spPr>
                <a:xfrm>
                  <a:off x="144" y="2899"/>
                  <a:ext cx="154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>
                        <a:alpha val="100000"/>
                      </a:srgbClr>
                    </a:gs>
                    <a:gs pos="25000">
                      <a:srgbClr val="21D6E0">
                        <a:alpha val="100000"/>
                      </a:srgbClr>
                    </a:gs>
                    <a:gs pos="75000">
                      <a:srgbClr val="0087E6">
                        <a:alpha val="100000"/>
                      </a:srgbClr>
                    </a:gs>
                    <a:gs pos="100000">
                      <a:srgbClr val="005CBF">
                        <a:alpha val="100000"/>
                      </a:srgbClr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indent="0"/>
                  <a:endParaRPr lang="zh-CN" altLang="en-US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6164" name="Text Box 12"/>
              <p:cNvSpPr txBox="1"/>
              <p:nvPr/>
            </p:nvSpPr>
            <p:spPr>
              <a:xfrm>
                <a:off x="2349" y="2741"/>
                <a:ext cx="864" cy="4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ja-JP" sz="1600" i="1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Incident </a:t>
                </a:r>
              </a:p>
              <a:p>
                <a:pPr lvl="0" indent="0"/>
                <a:r>
                  <a:rPr lang="en-US" altLang="ja-JP" sz="1600" i="1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 Photons E</a:t>
                </a:r>
                <a:r>
                  <a:rPr lang="en-US" altLang="ja-JP" sz="1600" i="1" baseline="-25000" dirty="0">
                    <a:solidFill>
                      <a:srgbClr val="FF7C80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l</a:t>
                </a:r>
              </a:p>
            </p:txBody>
          </p:sp>
        </p:grpSp>
      </p:grpSp>
      <p:pic>
        <p:nvPicPr>
          <p:cNvPr id="6165" name="Picture 5" descr="康普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225" y="946785"/>
            <a:ext cx="2365375" cy="2860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6" name="TextBox 34"/>
          <p:cNvSpPr txBox="1"/>
          <p:nvPr/>
        </p:nvSpPr>
        <p:spPr>
          <a:xfrm>
            <a:off x="6469063" y="3798888"/>
            <a:ext cx="2822575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/>
            <a:r>
              <a:rPr lang="en-US" altLang="zh-CN" sz="2000" dirty="0">
                <a:latin typeface="Arial" panose="020B0604020202020204" pitchFamily="34" charset="0"/>
                <a:ea typeface="楷体_GB2312" pitchFamily="1" charset="-122"/>
              </a:rPr>
              <a:t>A. H. Compton</a:t>
            </a:r>
          </a:p>
          <a:p>
            <a:pPr lvl="0" indent="0" algn="ctr"/>
            <a:r>
              <a:rPr lang="zh-CN" altLang="en-US" sz="2000" dirty="0">
                <a:latin typeface="Arial" panose="020B0604020202020204" pitchFamily="34" charset="0"/>
                <a:ea typeface="楷体_GB2312" pitchFamily="1" charset="-122"/>
              </a:rPr>
              <a:t>（</a:t>
            </a:r>
            <a:r>
              <a:rPr lang="en-US" altLang="zh-CN" sz="2000" dirty="0">
                <a:latin typeface="Arial" panose="020B0604020202020204" pitchFamily="34" charset="0"/>
                <a:ea typeface="楷体_GB2312" pitchFamily="1" charset="-122"/>
              </a:rPr>
              <a:t>1892-1962</a:t>
            </a:r>
            <a:r>
              <a:rPr lang="zh-CN" altLang="en-US" sz="2000" dirty="0">
                <a:latin typeface="Arial" panose="020B0604020202020204" pitchFamily="34" charset="0"/>
                <a:ea typeface="楷体_GB2312" pitchFamily="1" charset="-122"/>
              </a:rPr>
              <a:t>）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6167" name="Object 2"/>
          <p:cNvGraphicFramePr/>
          <p:nvPr/>
        </p:nvGraphicFramePr>
        <p:xfrm>
          <a:off x="1042988" y="5456238"/>
          <a:ext cx="5284787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r:id="rId7" imgW="55778400" imgH="16764000" progId="">
                  <p:embed/>
                </p:oleObj>
              </mc:Choice>
              <mc:Fallback>
                <p:oleObj r:id="rId7" imgW="55778400" imgH="16764000" progId="">
                  <p:embed/>
                  <p:pic>
                    <p:nvPicPr>
                      <p:cNvPr id="0" name="图片 1024" descr="image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2988" y="5456238"/>
                        <a:ext cx="5284787" cy="1282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-1587" y="692150"/>
            <a:ext cx="9144000" cy="3968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1.1 Laser Compton Scattering Gamma Source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6169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6170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6171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17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MeV LCS gamma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beam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SINAP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Tm="326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800"/>
                                        <p:tgtEl>
                                          <p:spTgt spid="266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" fill="hold"/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fill="hold"/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"/>
                                        <p:tgtEl>
                                          <p:spTgt spid="266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0.182778 -0.080370 " pathEditMode="relative" rAng="0" ptsTypes="">
                                      <p:cBhvr>
                                        <p:cTn id="32" dur="1000" fill="hold"/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0" y="-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 animBg="1"/>
      <p:bldP spid="266243" grpId="1" animBg="1"/>
      <p:bldP spid="266244" grpId="0" animBg="1"/>
      <p:bldP spid="266244" grpId="1" animBg="1"/>
      <p:bldP spid="266245" grpId="0" animBg="1"/>
      <p:bldP spid="266245" grpId="1" animBg="1"/>
      <p:bldP spid="266246" grpId="0" animBg="1"/>
      <p:bldP spid="266246" grpId="1" animBg="1"/>
      <p:bldP spid="26624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0" y="5470480"/>
            <a:ext cx="9144000" cy="119888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Typical LCS Gamma Source: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6B6BCE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storage ring + traditional Laser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New LCS Gamma Source: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Dotum" panose="020B0600000101010101" charset="-127"/>
              </a:rPr>
              <a:t>LINAC + High power laser (ELI-NP)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 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                      LINAC/ storage ring +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FEL (HI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  <a:sym typeface="Symbol" panose="05050102010706020507" charset="0"/>
              </a:rPr>
              <a:t>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s-II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+mn-cs"/>
              </a:rPr>
              <a:t>)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Gothic Std B" pitchFamily="34" charset="-128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-1587" y="692150"/>
            <a:ext cx="9144000" cy="3968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1.2 History of LCS Gamma Source </a:t>
            </a:r>
          </a:p>
        </p:txBody>
      </p:sp>
      <p:graphicFrame>
        <p:nvGraphicFramePr>
          <p:cNvPr id="30" name="表格 29"/>
          <p:cNvGraphicFramePr>
            <a:graphicFrameLocks noGrp="1"/>
          </p:cNvGraphicFramePr>
          <p:nvPr/>
        </p:nvGraphicFramePr>
        <p:xfrm>
          <a:off x="285750" y="1214438"/>
          <a:ext cx="8429681" cy="2286012"/>
        </p:xfrm>
        <a:graphic>
          <a:graphicData uri="http://schemas.openxmlformats.org/drawingml/2006/table">
            <a:tbl>
              <a:tblPr/>
              <a:tblGrid>
                <a:gridCol w="1263205"/>
                <a:gridCol w="677035"/>
                <a:gridCol w="589140"/>
                <a:gridCol w="589733"/>
                <a:gridCol w="589140"/>
                <a:gridCol w="589140"/>
                <a:gridCol w="677035"/>
                <a:gridCol w="1006644"/>
                <a:gridCol w="677035"/>
                <a:gridCol w="677035"/>
                <a:gridCol w="546972"/>
                <a:gridCol w="547567"/>
              </a:tblGrid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 dirty="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Project name</a:t>
                      </a:r>
                      <a:endParaRPr lang="zh-CN" sz="700" kern="100" dirty="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Ladon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Taladon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LEGS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LEGS-2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Graal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ROKK-1M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LEPS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LEPS-2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40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Location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Frascati, Italy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Brookhaven, US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Grenoble,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France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Novosibirsk,Russia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Harima,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Japan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Storage ring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Adone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Adone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NSLS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NSLS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ESRF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VEPP-4M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SPring-8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SPring-8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Scattering method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40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defining method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Internaltagging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Externaltagging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Externaltagging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Externaltagging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 /Tagging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Internaltagging 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Internaltagging Tagging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Electron energy (GeV)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2.584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2.8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6.03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1.4-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7.975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7.975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Electron current (A)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0.3-0.35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0.3-0.35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0.2-0.5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photon energy (eV)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2.45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2.45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1.17-3.51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40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Waveength(nm)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333,351,364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302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514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333,351,364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355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266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355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266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power(W)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9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</a:tr>
              <a:tr h="240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Gamma-ray energy (MeV)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5-80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35-80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180-330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285-420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1100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1530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100-1600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1500-2400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1055-2900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1500-2400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1500-2900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resolution (%)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1.4-10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spread (MeV)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0.07-8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4-2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Gamma intensity (s</a:t>
                      </a:r>
                      <a:r>
                        <a:rPr lang="en-US" sz="600" b="1" kern="100" baseline="30000">
                          <a:solidFill>
                            <a:srgbClr val="2E74B5"/>
                          </a:solidFill>
                          <a:latin typeface="MS Mincho" panose="02020609040205080304" pitchFamily="49" charset="-128"/>
                          <a:ea typeface="宋体" panose="02010600030101010101" pitchFamily="2" charset="-122"/>
                          <a:cs typeface="MS Mincho" panose="02020609040205080304" pitchFamily="49" charset="-128"/>
                        </a:rPr>
                        <a:t>-</a:t>
                      </a:r>
                      <a:r>
                        <a:rPr lang="en-US" sz="600" b="1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1-3*10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1-3*10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&gt;10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&gt;10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</a:tr>
              <a:tr h="120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 dirty="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First year of operation</a:t>
                      </a:r>
                      <a:endParaRPr lang="zh-CN" sz="700" kern="100" dirty="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1978-1993(closed)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1987-2006(closed)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1989-2008(closed)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1993-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1999-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2013-</a:t>
                      </a:r>
                      <a:endParaRPr lang="zh-CN" sz="700" kern="100" dirty="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6446" marR="46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/>
        </p:nvGraphicFramePr>
        <p:xfrm>
          <a:off x="285750" y="3643313"/>
          <a:ext cx="8429679" cy="1770178"/>
        </p:xfrm>
        <a:graphic>
          <a:graphicData uri="http://schemas.openxmlformats.org/drawingml/2006/table">
            <a:tbl>
              <a:tblPr/>
              <a:tblGrid>
                <a:gridCol w="1252266"/>
                <a:gridCol w="501024"/>
                <a:gridCol w="416833"/>
                <a:gridCol w="417421"/>
                <a:gridCol w="501024"/>
                <a:gridCol w="528105"/>
                <a:gridCol w="472763"/>
                <a:gridCol w="472763"/>
                <a:gridCol w="472763"/>
                <a:gridCol w="640557"/>
                <a:gridCol w="500435"/>
                <a:gridCol w="751241"/>
                <a:gridCol w="150248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Project name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ETL-LCS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HIGS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2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Location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Harima,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Japan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Japan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Japan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00" kern="0">
                          <a:solidFill>
                            <a:srgbClr val="2E74B5"/>
                          </a:solidFill>
                          <a:latin typeface="Optima"/>
                          <a:ea typeface="宋体" panose="02010600030101010101" pitchFamily="2" charset="-122"/>
                          <a:cs typeface="Optima"/>
                        </a:rPr>
                        <a:t>Durham, NC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00" kern="0">
                          <a:solidFill>
                            <a:srgbClr val="2E74B5"/>
                          </a:solidFill>
                          <a:latin typeface="Optima"/>
                          <a:ea typeface="宋体" panose="02010600030101010101" pitchFamily="2" charset="-122"/>
                          <a:cs typeface="Optima"/>
                        </a:rPr>
                        <a:t>US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Storage ring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NewSUBARU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TERAS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UVAOR-II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Duke-SR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Scattering method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BCS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</a:tr>
              <a:tr h="230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defining method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Collimation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Electron energy (GeV)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0.5-1.5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0.2-0.8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0.75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0.24-1.2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Electron current (A)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0.35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0.01-0.1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photon energy (eV)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1.17-6.53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Waveength(nm)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1064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532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10540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1064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1053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532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527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551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263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800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Laser power(W)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</a:tr>
              <a:tr h="2212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Gamma-ray energy (MeV)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37.6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3.9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1.6-10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1.6-10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3-20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3-20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5-30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7-40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6.6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1-100(158)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resolution (%)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0.8-10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Energy spread (MeV)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0.008-8.5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Gamma intensity (s</a:t>
                      </a:r>
                      <a:r>
                        <a:rPr lang="en-US" sz="600" b="1" kern="100" baseline="30000">
                          <a:solidFill>
                            <a:srgbClr val="2E74B5"/>
                          </a:solidFill>
                          <a:latin typeface="MS Mincho" panose="02020609040205080304" pitchFamily="49" charset="-128"/>
                          <a:ea typeface="宋体" panose="02010600030101010101" pitchFamily="2" charset="-122"/>
                          <a:cs typeface="MS Mincho" panose="02020609040205080304" pitchFamily="49" charset="-128"/>
                        </a:rPr>
                        <a:t>-</a:t>
                      </a:r>
                      <a:r>
                        <a:rPr lang="en-US" sz="600" b="1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)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~10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~10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~10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&gt;10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7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-3*10</a:t>
                      </a:r>
                      <a:r>
                        <a:rPr lang="en-US" sz="600" kern="100" baseline="300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9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6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First year of operation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2007-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1985-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2011-</a:t>
                      </a:r>
                      <a:endParaRPr lang="zh-CN" sz="700" kern="10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solidFill>
                            <a:srgbClr val="2E74B5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1996-</a:t>
                      </a:r>
                      <a:endParaRPr lang="zh-CN" sz="700" kern="100" dirty="0">
                        <a:solidFill>
                          <a:srgbClr val="2E74B5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5959" marR="459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1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2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/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MeV LCS gamma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beam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SINAP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Tm="326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-1587" y="692150"/>
            <a:ext cx="9144000" cy="4619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0246" name="Rectangle 14"/>
          <p:cNvSpPr/>
          <p:nvPr/>
        </p:nvSpPr>
        <p:spPr>
          <a:xfrm>
            <a:off x="0" y="722313"/>
            <a:ext cx="9144000" cy="396875"/>
          </a:xfrm>
          <a:prstGeom prst="rect">
            <a:avLst/>
          </a:prstGeom>
          <a:gradFill rotWithShape="0">
            <a:gsLst>
              <a:gs pos="0">
                <a:srgbClr val="CEF1F4">
                  <a:alpha val="100000"/>
                </a:srgbClr>
              </a:gs>
              <a:gs pos="50000">
                <a:srgbClr val="E0F6F8">
                  <a:alpha val="100000"/>
                </a:srgbClr>
              </a:gs>
              <a:gs pos="100000">
                <a:srgbClr val="EFFAF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1.3 LCS x-ray Source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 @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Jia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d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ing </a:t>
            </a:r>
            <a:r>
              <a:rPr lang="zh-CN" altLang="en-US" sz="2000" b="1" dirty="0" smtClean="0">
                <a:latin typeface="Arial" panose="020B0604020202020204" pitchFamily="34" charset="0"/>
                <a:ea typeface="黑体" panose="02010609060101010101" pitchFamily="49" charset="-122"/>
              </a:rPr>
              <a:t>Campus</a:t>
            </a:r>
            <a:r>
              <a:rPr lang="en-US" altLang="zh-CN" sz="2000" b="1" dirty="0" smtClean="0">
                <a:latin typeface="Arial" panose="020B0604020202020204" pitchFamily="34" charset="0"/>
                <a:ea typeface="黑体" panose="02010609060101010101" pitchFamily="49" charset="-122"/>
              </a:rPr>
              <a:t> (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Prototype for SLEGS)</a:t>
            </a:r>
          </a:p>
        </p:txBody>
      </p:sp>
      <p:pic>
        <p:nvPicPr>
          <p:cNvPr id="10247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3" y="1427163"/>
            <a:ext cx="3883025" cy="22875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48" name="组合 32"/>
          <p:cNvGrpSpPr>
            <a:grpSpLocks noChangeAspect="1"/>
          </p:cNvGrpSpPr>
          <p:nvPr/>
        </p:nvGrpSpPr>
        <p:grpSpPr>
          <a:xfrm>
            <a:off x="4643438" y="1387475"/>
            <a:ext cx="2481262" cy="1827213"/>
            <a:chOff x="0" y="0"/>
            <a:chExt cx="2611612" cy="1714488"/>
          </a:xfrm>
        </p:grpSpPr>
        <p:pic>
          <p:nvPicPr>
            <p:cNvPr id="10249" name="Picture 2" descr="Dsc_49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599679" cy="1692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0" name="Picture 41" descr="未命名"/>
            <p:cNvPicPr>
              <a:picLocks noChangeAspect="1"/>
            </p:cNvPicPr>
            <p:nvPr/>
          </p:nvPicPr>
          <p:blipFill>
            <a:blip r:embed="rId5">
              <a:lum bright="17999"/>
            </a:blip>
            <a:stretch>
              <a:fillRect/>
            </a:stretch>
          </p:blipFill>
          <p:spPr>
            <a:xfrm>
              <a:off x="1717137" y="1066488"/>
              <a:ext cx="894475" cy="648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251" name="Picture 3" descr="DSC016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500" y="3221038"/>
            <a:ext cx="2508250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14" descr="DSC03023"/>
          <p:cNvPicPr>
            <a:picLocks noChangeAspect="1"/>
          </p:cNvPicPr>
          <p:nvPr/>
        </p:nvPicPr>
        <p:blipFill>
          <a:blip r:embed="rId7">
            <a:lum contrast="26000"/>
          </a:blip>
          <a:srcRect t="-916" r="18280"/>
          <a:stretch>
            <a:fillRect/>
          </a:stretch>
        </p:blipFill>
        <p:spPr>
          <a:xfrm>
            <a:off x="7215188" y="2282825"/>
            <a:ext cx="1428750" cy="2360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3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3688" y="4857750"/>
            <a:ext cx="2390775" cy="150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1938" y="4857750"/>
            <a:ext cx="2571750" cy="1589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5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50" y="3786188"/>
            <a:ext cx="3714750" cy="236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6" name="Picture 5" descr="DSC030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750" y="1397000"/>
            <a:ext cx="1500188" cy="817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1" name="矩形 17"/>
          <p:cNvSpPr/>
          <p:nvPr/>
        </p:nvSpPr>
        <p:spPr>
          <a:xfrm>
            <a:off x="3076575" y="6510338"/>
            <a:ext cx="5388821" cy="2616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[1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] </a:t>
            </a:r>
            <a:r>
              <a:rPr lang="en-US" altLang="zh-CN" sz="11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Nucl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. Inst. And Meth. A, 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624</a:t>
            </a:r>
            <a:r>
              <a:rPr lang="zh-CN" altLang="en-US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(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2010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r>
              <a:rPr lang="zh-CN" altLang="en-US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141</a:t>
            </a:r>
            <a:r>
              <a:rPr lang="zh-CN" altLang="en-US" sz="1100" dirty="0">
                <a:latin typeface="Arial" panose="020B0604020202020204" pitchFamily="34" charset="0"/>
                <a:ea typeface="宋体" panose="02010600030101010101" pitchFamily="2" charset="-122"/>
              </a:rPr>
              <a:t>；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[2]Rev. of  Sci. Inst., 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81</a:t>
            </a:r>
            <a:r>
              <a:rPr lang="zh-CN" altLang="en-US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(</a:t>
            </a:r>
            <a:r>
              <a:rPr lang="en-US" altLang="zh-CN" sz="1100" dirty="0">
                <a:latin typeface="Arial" panose="020B0604020202020204" pitchFamily="34" charset="0"/>
                <a:ea typeface="宋体" panose="02010600030101010101" pitchFamily="2" charset="-122"/>
              </a:rPr>
              <a:t>2010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r>
              <a:rPr lang="zh-CN" altLang="en-US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100" dirty="0" smtClean="0">
                <a:latin typeface="Arial" panose="020B0604020202020204" pitchFamily="34" charset="0"/>
                <a:ea typeface="宋体" panose="02010600030101010101" pitchFamily="2" charset="-122"/>
              </a:rPr>
              <a:t>13304</a:t>
            </a:r>
            <a:endParaRPr lang="zh-CN" altLang="en-US" sz="1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9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20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21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</a:t>
              </a:r>
              <a:r>
                <a:rPr lang="en-US" altLang="zh-CN" sz="3200" dirty="0" smtClean="0"/>
                <a:t>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 LCS x-ray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beam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SINAP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Tm="326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/>
          </p:cNvPicPr>
          <p:nvPr/>
        </p:nvPicPr>
        <p:blipFill>
          <a:blip r:embed="rId2"/>
          <a:srcRect l="26045" t="12126" r="15665" b="22818"/>
          <a:stretch>
            <a:fillRect/>
          </a:stretch>
        </p:blipFill>
        <p:spPr>
          <a:xfrm>
            <a:off x="0" y="1117600"/>
            <a:ext cx="9144000" cy="574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5" name="Rectangle 14"/>
          <p:cNvSpPr/>
          <p:nvPr/>
        </p:nvSpPr>
        <p:spPr>
          <a:xfrm>
            <a:off x="0" y="715963"/>
            <a:ext cx="9144000" cy="396875"/>
          </a:xfrm>
          <a:prstGeom prst="rect">
            <a:avLst/>
          </a:prstGeom>
          <a:gradFill rotWithShape="0">
            <a:gsLst>
              <a:gs pos="0">
                <a:srgbClr val="CEF1F4">
                  <a:alpha val="100000"/>
                </a:srgbClr>
              </a:gs>
              <a:gs pos="50000">
                <a:srgbClr val="E0F6F8">
                  <a:alpha val="100000"/>
                </a:srgbClr>
              </a:gs>
              <a:gs pos="100000">
                <a:srgbClr val="EFFAF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1.3 Two LCS Gamma Sources 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@ 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</a:rPr>
              <a:t>Zhangjiang 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Campus</a:t>
            </a:r>
          </a:p>
        </p:txBody>
      </p:sp>
      <p:grpSp>
        <p:nvGrpSpPr>
          <p:cNvPr id="9" name="Group 23"/>
          <p:cNvGrpSpPr/>
          <p:nvPr/>
        </p:nvGrpSpPr>
        <p:grpSpPr>
          <a:xfrm>
            <a:off x="0" y="0"/>
            <a:ext cx="9144000" cy="719138"/>
            <a:chOff x="0" y="0"/>
            <a:chExt cx="5760" cy="453"/>
          </a:xfrm>
        </p:grpSpPr>
        <p:sp>
          <p:nvSpPr>
            <p:cNvPr id="10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9525">
              <a:noFill/>
            </a:ln>
          </p:spPr>
          <p:txBody>
            <a:bodyPr anchor="t"/>
            <a:lstStyle/>
            <a:p>
              <a:pPr lvl="0" indent="0" algn="ctr"/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</a:rPr>
                <a:t>二、线站</a:t>
              </a:r>
              <a:r>
                <a:rPr lang="zh-CN" altLang="en-US" sz="3600" b="1" dirty="0">
                  <a:latin typeface="Times New Roman" panose="02020603050405020304" pitchFamily="18" charset="0"/>
                  <a:ea typeface="华文楷体" panose="02010600040101010101" pitchFamily="2" charset="-122"/>
                  <a:sym typeface="Wingdings" panose="05000000000000000000" pitchFamily="2" charset="2"/>
                </a:rPr>
                <a:t>整体布局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1" name="Rectangle 13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solidFill>
              <a:srgbClr val="ABE828"/>
            </a:solidFill>
            <a:ln w="25400">
              <a:noFill/>
            </a:ln>
          </p:spPr>
          <p:txBody>
            <a:bodyPr wrap="none" anchor="ctr"/>
            <a:lstStyle/>
            <a:p>
              <a:pPr lvl="0" indent="0" algn="ctr"/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0"/>
              <a:ext cx="5760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 algn="ctr"/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MeV LCS gamma </a:t>
              </a:r>
              <a:r>
                <a:rPr lang="en-US" altLang="en-US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beam </a:t>
              </a:r>
              <a:r>
                <a:rPr lang="en-US" altLang="zh-CN" sz="3200" dirty="0" smtClean="0">
                  <a:latin typeface="Times New Roman" panose="02020603050405020304" pitchFamily="18" charset="0"/>
                  <a:ea typeface="华文楷体" panose="02010600040101010101" pitchFamily="2" charset="-122"/>
                </a:rPr>
                <a:t>at SINAP</a:t>
              </a:r>
              <a:endPara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9525">
          <a:noFill/>
        </a:ln>
      </a:spPr>
      <a:bodyPr anchor="t">
        <a:spAutoFit/>
      </a:bodyPr>
      <a:lstStyle>
        <a:defPPr lvl="0" indent="0" algn="ctr">
          <a:defRPr lang="en-US" altLang="zh-CN" sz="1400" dirty="0">
            <a:latin typeface="+mn-lt"/>
            <a:ea typeface="宋体" panose="02010600030101010101" pitchFamily="2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4377</Words>
  <Application>Microsoft Macintosh PowerPoint</Application>
  <PresentationFormat>全屏显示(4:3)</PresentationFormat>
  <Paragraphs>869</Paragraphs>
  <Slides>50</Slides>
  <Notes>9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0</vt:i4>
      </vt:variant>
      <vt:variant>
        <vt:lpstr>幻灯片标题</vt:lpstr>
      </vt:variant>
      <vt:variant>
        <vt:i4>50</vt:i4>
      </vt:variant>
    </vt:vector>
  </HeadingPairs>
  <TitlesOfParts>
    <vt:vector size="51" baseType="lpstr">
      <vt:lpstr>默认设计模板</vt:lpstr>
      <vt:lpstr>Nuclear and hadron physics opportunities with Shanghai electron and photon beams</vt:lpstr>
      <vt:lpstr>outline</vt:lpstr>
      <vt:lpstr>PowerPoint 演示文稿</vt:lpstr>
      <vt:lpstr>PowerPoint 演示文稿</vt:lpstr>
      <vt:lpstr>Part 1   MeV LCS gamma beam @ SINAP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Part 2   GeV electron beam at SCLF</vt:lpstr>
      <vt:lpstr>PowerPoint 演示文稿</vt:lpstr>
      <vt:lpstr>PowerPoint 演示文稿</vt:lpstr>
      <vt:lpstr>PowerPoint 演示文稿</vt:lpstr>
      <vt:lpstr>PowerPoint 演示文稿</vt:lpstr>
      <vt:lpstr>Part 3   GeV photon beam at SCLF (Proposed)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Part 4   PW laser beams at SULF and SCLF-SEL</vt:lpstr>
      <vt:lpstr>Shanghai Super intense Ultra fast Laser Facility (SULF)</vt:lpstr>
      <vt:lpstr>Shanghai Coherent Light Facility- Station of Extreme Light（SCLF-SEL）</vt:lpstr>
      <vt:lpstr>Part 5  Nuclear Physics and Related Research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3.2 Nuclear Physics (under several hundred MeV)</vt:lpstr>
      <vt:lpstr>PowerPoint 演示文稿</vt:lpstr>
      <vt:lpstr>PowerPoint 演示文稿</vt:lpstr>
      <vt:lpstr>PowerPoint 演示文稿</vt:lpstr>
      <vt:lpstr>proton-proton momentum correlation  @16O(gamma,14C)pp decay</vt:lpstr>
      <vt:lpstr>12C(gamma,10Be)p+p</vt:lpstr>
      <vt:lpstr>3.3 Nuclear Astrophysics</vt:lpstr>
      <vt:lpstr>3.4 Nuclear Photonics</vt:lpstr>
      <vt:lpstr>PowerPoint 演示文稿</vt:lpstr>
      <vt:lpstr>PowerPoint 演示文稿</vt:lpstr>
      <vt:lpstr>PowerPoint 演示文稿</vt:lpstr>
      <vt:lpstr>PowerPoint 演示文稿</vt:lpstr>
      <vt:lpstr>Thanks for your attentation  Comments and Questions Welcome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Compton Gamma Source @HxFEL</dc:title>
  <dc:creator>wanghw</dc:creator>
  <cp:lastModifiedBy>Ma Yugang</cp:lastModifiedBy>
  <cp:revision>318</cp:revision>
  <dcterms:created xsi:type="dcterms:W3CDTF">2017-04-22T11:26:00Z</dcterms:created>
  <dcterms:modified xsi:type="dcterms:W3CDTF">2017-07-24T02:37:35Z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2052-10.1.0.6489</vt:lpwstr>
  </property>
</Properties>
</file>