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70" r:id="rId6"/>
    <p:sldId id="273" r:id="rId7"/>
    <p:sldId id="261" r:id="rId8"/>
    <p:sldId id="274" r:id="rId9"/>
    <p:sldId id="263" r:id="rId10"/>
    <p:sldId id="268" r:id="rId11"/>
    <p:sldId id="264" r:id="rId12"/>
    <p:sldId id="265" r:id="rId13"/>
    <p:sldId id="267" r:id="rId14"/>
    <p:sldId id="271" r:id="rId15"/>
    <p:sldId id="272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086" y="60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524BD-7D24-45F0-9B1F-BC9B28960088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7E598-B887-4776-BBFD-C6317C1E37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42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E598-B887-4776-BBFD-C6317C1E37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896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E598-B887-4776-BBFD-C6317C1E37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272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E598-B887-4776-BBFD-C6317C1E37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070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E598-B887-4776-BBFD-C6317C1E37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E598-B887-4776-BBFD-C6317C1E37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533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E598-B887-4776-BBFD-C6317C1E373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883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E598-B887-4776-BBFD-C6317C1E373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450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E598-B887-4776-BBFD-C6317C1E373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2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E598-B887-4776-BBFD-C6317C1E37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40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E598-B887-4776-BBFD-C6317C1E37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2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E598-B887-4776-BBFD-C6317C1E37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72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E598-B887-4776-BBFD-C6317C1E37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66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E598-B887-4776-BBFD-C6317C1E37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68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E598-B887-4776-BBFD-C6317C1E37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9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E598-B887-4776-BBFD-C6317C1E37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352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7E598-B887-4776-BBFD-C6317C1E37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63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5F43-D03C-48B3-8FD3-34652C65904F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9F07-CD38-4E48-B5CD-D0BA10818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2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5F43-D03C-48B3-8FD3-34652C65904F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9F07-CD38-4E48-B5CD-D0BA10818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32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5F43-D03C-48B3-8FD3-34652C65904F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9F07-CD38-4E48-B5CD-D0BA10818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71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5F43-D03C-48B3-8FD3-34652C65904F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9F07-CD38-4E48-B5CD-D0BA10818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573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5F43-D03C-48B3-8FD3-34652C65904F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9F07-CD38-4E48-B5CD-D0BA10818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33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5F43-D03C-48B3-8FD3-34652C65904F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9F07-CD38-4E48-B5CD-D0BA10818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87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5F43-D03C-48B3-8FD3-34652C65904F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9F07-CD38-4E48-B5CD-D0BA10818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5F43-D03C-48B3-8FD3-34652C65904F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9F07-CD38-4E48-B5CD-D0BA10818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34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5F43-D03C-48B3-8FD3-34652C65904F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9F07-CD38-4E48-B5CD-D0BA10818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31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5F43-D03C-48B3-8FD3-34652C65904F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9F07-CD38-4E48-B5CD-D0BA10818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37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5F43-D03C-48B3-8FD3-34652C65904F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39F07-CD38-4E48-B5CD-D0BA10818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51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45F43-D03C-48B3-8FD3-34652C65904F}" type="datetimeFigureOut">
              <a:rPr lang="zh-CN" altLang="en-US" smtClean="0"/>
              <a:t>2017/7/25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39F07-CD38-4E48-B5CD-D0BA10818F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6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45" y="0"/>
            <a:ext cx="1863855" cy="18638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85556" y="2705725"/>
            <a:ext cx="5538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of GEM R&amp;D in Lanzhou University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90874" y="5824451"/>
            <a:ext cx="3266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Hui-Yin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吴会寅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620000" cy="1620000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4" idx="1"/>
          </p:cNvCxnSpPr>
          <p:nvPr/>
        </p:nvCxnSpPr>
        <p:spPr>
          <a:xfrm flipH="1">
            <a:off x="0" y="810000"/>
            <a:ext cx="7524000" cy="8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6570617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1" y="6570617"/>
            <a:ext cx="903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Jul. 27, 2017 		           Progress of GEM R&amp;D in LZU 			          10</a:t>
            </a:r>
            <a:endParaRPr lang="zh-CN" altLang="en-US" sz="1400" dirty="0" smtClean="0"/>
          </a:p>
          <a:p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201144" y="174168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Position correction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60" y="865409"/>
            <a:ext cx="5549080" cy="380347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88482" y="5138057"/>
            <a:ext cx="603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Linear Fit	 gravity center of first three samples for each track and get the parameters </a:t>
            </a:r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dirty="0" smtClean="0"/>
              <a:t> and </a:t>
            </a:r>
            <a:r>
              <a:rPr lang="en-US" altLang="zh-CN" dirty="0" smtClean="0">
                <a:solidFill>
                  <a:srgbClr val="FF0000"/>
                </a:solidFill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620000" cy="1620000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4" idx="1"/>
          </p:cNvCxnSpPr>
          <p:nvPr/>
        </p:nvCxnSpPr>
        <p:spPr>
          <a:xfrm flipH="1">
            <a:off x="0" y="810000"/>
            <a:ext cx="7524000" cy="8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6570617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1" y="6570617"/>
            <a:ext cx="903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Jul. 27, 2017 		           Progress of GEM R&amp;D in LZU 			          11</a:t>
            </a:r>
            <a:endParaRPr lang="zh-CN" altLang="en-US" sz="1400" dirty="0" smtClean="0"/>
          </a:p>
          <a:p>
            <a:endParaRPr lang="zh-CN" altLang="en-US" sz="1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" y="1950808"/>
            <a:ext cx="4374601" cy="360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42" y="1934947"/>
            <a:ext cx="4374602" cy="360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01144" y="174168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Position correction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84162" y="5493293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Before correction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298356" y="5498202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After correction  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149816" y="560832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2056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366569" y="5634617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645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3149816" y="597444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137.28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310374" y="597122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137.40</a:t>
            </a:r>
            <a:endParaRPr lang="zh-CN" altLang="en-US" dirty="0"/>
          </a:p>
        </p:txBody>
      </p:sp>
      <p:cxnSp>
        <p:nvCxnSpPr>
          <p:cNvPr id="23" name="直接箭头连接符 22"/>
          <p:cNvCxnSpPr/>
          <p:nvPr/>
        </p:nvCxnSpPr>
        <p:spPr>
          <a:xfrm>
            <a:off x="3935965" y="5809788"/>
            <a:ext cx="127206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120594" y="544045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FWHM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3935966" y="6155892"/>
            <a:ext cx="1272067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4198236" y="6155892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MAIN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124938" y="922621"/>
            <a:ext cx="54280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000" dirty="0" smtClean="0">
                <a:latin typeface="+mn-lt"/>
                <a:ea typeface="宋体" panose="02010600030101010101" pitchFamily="2" charset="-122"/>
              </a:rPr>
              <a:t>Channel=b-x*a</a:t>
            </a:r>
          </a:p>
          <a:p>
            <a:r>
              <a:rPr lang="en-US" altLang="zh-CN" sz="2000" dirty="0" smtClean="0">
                <a:latin typeface="+mn-lt"/>
                <a:ea typeface="宋体" panose="02010600030101010101" pitchFamily="2" charset="-122"/>
              </a:rPr>
              <a:t>a and b </a:t>
            </a:r>
            <a:r>
              <a:rPr lang="en-US" altLang="zh-CN" sz="2000" dirty="0" smtClean="0">
                <a:latin typeface="+mn-lt"/>
              </a:rPr>
              <a:t>are linear fitting parameters for each track </a:t>
            </a:r>
          </a:p>
          <a:p>
            <a:r>
              <a:rPr lang="en-US" altLang="zh-CN" sz="2000" dirty="0" smtClean="0">
                <a:latin typeface="+mn-lt"/>
              </a:rPr>
              <a:t>x=-15.36.3</a:t>
            </a:r>
            <a:endParaRPr lang="zh-CN" altLang="en-US" sz="2000" dirty="0">
              <a:latin typeface="+mn-lt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2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620000" cy="1620000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4" idx="1"/>
          </p:cNvCxnSpPr>
          <p:nvPr/>
        </p:nvCxnSpPr>
        <p:spPr>
          <a:xfrm flipH="1">
            <a:off x="0" y="810000"/>
            <a:ext cx="7524000" cy="8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6570617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1" y="6570617"/>
            <a:ext cx="903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Jul. 27, 2017 		           Progress of GEM R&amp;D in LZU 			          12</a:t>
            </a:r>
            <a:endParaRPr lang="zh-CN" altLang="en-US" sz="1400" dirty="0" smtClean="0"/>
          </a:p>
          <a:p>
            <a:endParaRPr lang="zh-CN" altLang="en-US" sz="1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8" y="1860467"/>
            <a:ext cx="6319670" cy="366828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53394" y="2725782"/>
            <a:ext cx="1030311" cy="319931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520602" y="2725782"/>
            <a:ext cx="504056" cy="31683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985924" y="2725782"/>
            <a:ext cx="1587139" cy="31683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3394" y="1349829"/>
            <a:ext cx="5217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Connect to Readout PCB: 140P signal + 18P Ground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198078" y="6165259"/>
            <a:ext cx="312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Connect to APV25 signal input 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573063" y="1679967"/>
            <a:ext cx="26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Connect to APV25 Ground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01144" y="174168"/>
            <a:ext cx="2717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R&amp;D of GEM-DAQ</a:t>
            </a:r>
            <a:endParaRPr lang="en-US" altLang="zh-CN" sz="2400" dirty="0"/>
          </a:p>
        </p:txBody>
      </p:sp>
      <p:cxnSp>
        <p:nvCxnSpPr>
          <p:cNvPr id="7" name="直接箭头连接符 6"/>
          <p:cNvCxnSpPr>
            <a:stCxn id="6" idx="0"/>
            <a:endCxn id="14" idx="2"/>
          </p:cNvCxnSpPr>
          <p:nvPr/>
        </p:nvCxnSpPr>
        <p:spPr>
          <a:xfrm flipV="1">
            <a:off x="3762000" y="5894134"/>
            <a:ext cx="10630" cy="2711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705394" y="1719161"/>
            <a:ext cx="0" cy="919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6573063" y="2178929"/>
            <a:ext cx="724720" cy="7247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6868222" y="3509945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 layers PCB with </a:t>
            </a:r>
          </a:p>
          <a:p>
            <a:r>
              <a:rPr lang="en-US" altLang="zh-CN" dirty="0" smtClean="0"/>
              <a:t>2 Ground layers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53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620000" cy="1620000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4" idx="1"/>
          </p:cNvCxnSpPr>
          <p:nvPr/>
        </p:nvCxnSpPr>
        <p:spPr>
          <a:xfrm flipH="1">
            <a:off x="0" y="810000"/>
            <a:ext cx="7524000" cy="8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6570617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1" y="6570617"/>
            <a:ext cx="903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Jul. 27, 2017 		           Progress of GEM R&amp;D in LZU 			          13</a:t>
            </a:r>
            <a:endParaRPr lang="zh-CN" altLang="en-US" sz="1400" dirty="0" smtClean="0"/>
          </a:p>
          <a:p>
            <a:endParaRPr lang="zh-CN" altLang="en-US" sz="1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0995" y="1497495"/>
            <a:ext cx="6565392" cy="269443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01144" y="174168"/>
            <a:ext cx="2717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R&amp;D of GEM-DAQ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22321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620000" cy="1620000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4" idx="1"/>
          </p:cNvCxnSpPr>
          <p:nvPr/>
        </p:nvCxnSpPr>
        <p:spPr>
          <a:xfrm flipH="1">
            <a:off x="0" y="810000"/>
            <a:ext cx="7524000" cy="86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6570617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1" y="6570617"/>
            <a:ext cx="903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Jul. 27, 2017 		           Progress of GEM R&amp;D in LZU 			          14</a:t>
            </a:r>
            <a:endParaRPr lang="zh-CN" altLang="en-US" sz="1400" dirty="0" smtClean="0"/>
          </a:p>
          <a:p>
            <a:endParaRPr lang="zh-CN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201144" y="174168"/>
            <a:ext cx="2717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R&amp;D of GEM-DAQ</a:t>
            </a:r>
            <a:endParaRPr lang="en-US" altLang="zh-CN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21" y="992773"/>
            <a:ext cx="3840569" cy="521615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144" y="1022211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New DAQ Unit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673531" y="1022211"/>
            <a:ext cx="714103" cy="121589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82531" y="1470714"/>
            <a:ext cx="1685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Control Output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HDMI A 19Pins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73530" y="4746781"/>
            <a:ext cx="714103" cy="121589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673530" y="2318918"/>
            <a:ext cx="1358539" cy="2350297"/>
          </a:xfrm>
          <a:prstGeom prst="rect">
            <a:avLst/>
          </a:prstGeom>
          <a:noFill/>
          <a:ln w="38100">
            <a:solidFill>
              <a:schemeClr val="accent5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72155" y="2579038"/>
            <a:ext cx="164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5"/>
                </a:solidFill>
              </a:rPr>
              <a:t>Signal Input</a:t>
            </a:r>
          </a:p>
          <a:p>
            <a:r>
              <a:rPr lang="en-US" altLang="zh-CN" dirty="0" smtClean="0">
                <a:solidFill>
                  <a:schemeClr val="accent5"/>
                </a:solidFill>
              </a:rPr>
              <a:t>HDMI A19Pins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57577" y="3935228"/>
            <a:ext cx="714103" cy="1215892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193280" y="4272542"/>
            <a:ext cx="141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Trigger Input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57577" y="5177807"/>
            <a:ext cx="801189" cy="88421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480708" y="553747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LED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25738" y="2021892"/>
            <a:ext cx="1628502" cy="88421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491622" y="2134252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Ethernet Port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194386" y="4035028"/>
            <a:ext cx="2196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One unit can control 16 APV25 chips, total 2048 Channels.</a:t>
            </a:r>
          </a:p>
          <a:p>
            <a:r>
              <a:rPr lang="en-US" altLang="zh-CN" dirty="0" smtClean="0"/>
              <a:t>30 samples per event </a:t>
            </a:r>
            <a:endParaRPr lang="zh-CN" altLang="en-US" dirty="0"/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5921829" y="3225369"/>
            <a:ext cx="1733005" cy="327728"/>
          </a:xfrm>
          <a:prstGeom prst="straightConnector1">
            <a:avLst/>
          </a:prstGeom>
          <a:ln w="38100">
            <a:solidFill>
              <a:srgbClr val="C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7317794" y="3316767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FPGA: Xilinx-V5 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620000" cy="1620000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4" idx="1"/>
          </p:cNvCxnSpPr>
          <p:nvPr/>
        </p:nvCxnSpPr>
        <p:spPr>
          <a:xfrm flipH="1">
            <a:off x="0" y="810000"/>
            <a:ext cx="7524000" cy="8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6570617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1" y="6570617"/>
            <a:ext cx="903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Jul. 27, 2017 		           Progress of GEM R&amp;D in LZU 			          15</a:t>
            </a:r>
            <a:endParaRPr lang="zh-CN" altLang="en-US" sz="1400" dirty="0" smtClean="0"/>
          </a:p>
          <a:p>
            <a:endParaRPr lang="zh-CN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201144" y="174168"/>
            <a:ext cx="2717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R&amp;D of GEM-DAQ</a:t>
            </a:r>
            <a:endParaRPr lang="en-US" altLang="zh-CN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" y="2463799"/>
            <a:ext cx="7950926" cy="22229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1223" y="1053737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New backplane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31223" y="1661919"/>
            <a:ext cx="298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 Apv25 chips per backplane </a:t>
            </a:r>
            <a:endParaRPr lang="zh-CN" altLang="en-US" dirty="0"/>
          </a:p>
        </p:txBody>
      </p:sp>
      <p:sp>
        <p:nvSpPr>
          <p:cNvPr id="2" name="上箭头 1"/>
          <p:cNvSpPr/>
          <p:nvPr/>
        </p:nvSpPr>
        <p:spPr>
          <a:xfrm>
            <a:off x="2553609" y="4699510"/>
            <a:ext cx="191589" cy="10439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上箭头 10"/>
          <p:cNvSpPr/>
          <p:nvPr/>
        </p:nvSpPr>
        <p:spPr>
          <a:xfrm>
            <a:off x="3944984" y="4686242"/>
            <a:ext cx="191589" cy="10439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上箭头 13"/>
          <p:cNvSpPr/>
          <p:nvPr/>
        </p:nvSpPr>
        <p:spPr>
          <a:xfrm>
            <a:off x="5338354" y="4686242"/>
            <a:ext cx="191589" cy="10439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上箭头 14"/>
          <p:cNvSpPr/>
          <p:nvPr/>
        </p:nvSpPr>
        <p:spPr>
          <a:xfrm>
            <a:off x="6923313" y="4725225"/>
            <a:ext cx="191589" cy="10439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34194" y="58627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917330" y="58627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300466" y="58527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869066" y="58627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9" name="左箭头 18"/>
          <p:cNvSpPr/>
          <p:nvPr/>
        </p:nvSpPr>
        <p:spPr>
          <a:xfrm>
            <a:off x="104502" y="3092414"/>
            <a:ext cx="862149" cy="1384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箭头 19"/>
          <p:cNvSpPr/>
          <p:nvPr/>
        </p:nvSpPr>
        <p:spPr>
          <a:xfrm>
            <a:off x="104501" y="3808034"/>
            <a:ext cx="862150" cy="183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4501" y="3203571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New </a:t>
            </a:r>
          </a:p>
          <a:p>
            <a:r>
              <a:rPr lang="en-US" altLang="zh-CN" dirty="0" smtClean="0"/>
              <a:t>DAQ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-45229" y="4054390"/>
            <a:ext cx="101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HDMI 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42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620000" cy="1620000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4" idx="1"/>
          </p:cNvCxnSpPr>
          <p:nvPr/>
        </p:nvCxnSpPr>
        <p:spPr>
          <a:xfrm flipH="1">
            <a:off x="0" y="810000"/>
            <a:ext cx="7524000" cy="8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6570617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1" y="6570617"/>
            <a:ext cx="903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Jul. 27, 2017 		           Progress of GEM R&amp;D in LZU 			          16</a:t>
            </a:r>
            <a:endParaRPr lang="zh-CN" altLang="en-US" sz="1400" dirty="0" smtClean="0"/>
          </a:p>
          <a:p>
            <a:endParaRPr lang="zh-CN" altLang="en-US" sz="1400" dirty="0"/>
          </a:p>
        </p:txBody>
      </p:sp>
      <p:sp>
        <p:nvSpPr>
          <p:cNvPr id="13" name="矩形 12"/>
          <p:cNvSpPr/>
          <p:nvPr/>
        </p:nvSpPr>
        <p:spPr>
          <a:xfrm>
            <a:off x="201144" y="174168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Future plan</a:t>
            </a:r>
            <a:endParaRPr lang="en-US" altLang="zh-CN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35429" y="1951130"/>
            <a:ext cx="68816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Develop the new DAQ 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800" dirty="0"/>
          </a:p>
          <a:p>
            <a:endParaRPr lang="en-US" altLang="zh-CN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Try to correct position in FPGA chip(online)</a:t>
            </a:r>
          </a:p>
        </p:txBody>
      </p:sp>
    </p:spTree>
    <p:extLst>
      <p:ext uri="{BB962C8B-B14F-4D97-AF65-F5344CB8AC3E}">
        <p14:creationId xmlns:p14="http://schemas.microsoft.com/office/powerpoint/2010/main" val="4918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620000" cy="1620000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4" idx="1"/>
          </p:cNvCxnSpPr>
          <p:nvPr/>
        </p:nvCxnSpPr>
        <p:spPr>
          <a:xfrm flipH="1">
            <a:off x="0" y="810000"/>
            <a:ext cx="7524000" cy="8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6570617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1" y="6570617"/>
            <a:ext cx="9039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Jul. 27, 2017 		           Progress of GEM R&amp;D in LZU 			       17</a:t>
            </a:r>
            <a:endParaRPr lang="zh-CN" altLang="en-US" sz="1600" dirty="0" smtClean="0"/>
          </a:p>
          <a:p>
            <a:endParaRPr lang="zh-CN" altLang="en-US" sz="1600" dirty="0"/>
          </a:p>
        </p:txBody>
      </p:sp>
      <p:sp>
        <p:nvSpPr>
          <p:cNvPr id="2" name="文本框 1"/>
          <p:cNvSpPr txBox="1"/>
          <p:nvPr/>
        </p:nvSpPr>
        <p:spPr>
          <a:xfrm>
            <a:off x="1812270" y="3048280"/>
            <a:ext cx="551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Thank you for your attention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31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5" y="1212850"/>
            <a:ext cx="66484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1969090" y="4889909"/>
            <a:ext cx="360362" cy="36036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00890" y="2337209"/>
            <a:ext cx="360362" cy="36036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661240" y="1906996"/>
            <a:ext cx="360362" cy="3587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145802" y="4596221"/>
            <a:ext cx="360363" cy="360363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41090" y="4307296"/>
            <a:ext cx="360362" cy="360363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903040" y="4775609"/>
            <a:ext cx="358775" cy="360362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361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620000" cy="162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3395" y="66544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>
            <a:stCxn id="4" idx="1"/>
          </p:cNvCxnSpPr>
          <p:nvPr/>
        </p:nvCxnSpPr>
        <p:spPr>
          <a:xfrm flipH="1">
            <a:off x="0" y="810000"/>
            <a:ext cx="7524000" cy="8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6570617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1" y="6570617"/>
            <a:ext cx="903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Jul. 27, 2017 		           Progress of GEM R&amp;D in LZU 			           2</a:t>
            </a:r>
            <a:endParaRPr lang="zh-CN" altLang="en-US" sz="1400" dirty="0" smtClean="0"/>
          </a:p>
          <a:p>
            <a:endParaRPr lang="zh-CN" altLang="en-US" sz="1400" dirty="0"/>
          </a:p>
        </p:txBody>
      </p:sp>
      <p:sp>
        <p:nvSpPr>
          <p:cNvPr id="2" name="文本框 1"/>
          <p:cNvSpPr txBox="1"/>
          <p:nvPr/>
        </p:nvSpPr>
        <p:spPr>
          <a:xfrm>
            <a:off x="253395" y="1411136"/>
            <a:ext cx="7894918" cy="4355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 smtClean="0"/>
              <a:t>Time properties of GEM-detector signal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 smtClean="0"/>
              <a:t>Position correction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 smtClean="0"/>
              <a:t>R&amp;D of GEM-DAQ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600" dirty="0" smtClean="0"/>
              <a:t>Future plan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054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3" y="883763"/>
            <a:ext cx="3874870" cy="27341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620000" cy="162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1144" y="174168"/>
            <a:ext cx="5125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Time properties of GEM-detector signal</a:t>
            </a:r>
          </a:p>
        </p:txBody>
      </p:sp>
      <p:cxnSp>
        <p:nvCxnSpPr>
          <p:cNvPr id="9" name="直接连接符 8"/>
          <p:cNvCxnSpPr>
            <a:stCxn id="4" idx="1"/>
          </p:cNvCxnSpPr>
          <p:nvPr/>
        </p:nvCxnSpPr>
        <p:spPr>
          <a:xfrm flipH="1">
            <a:off x="0" y="810000"/>
            <a:ext cx="7524000" cy="8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6570617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1" y="6570617"/>
            <a:ext cx="903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Jul. 27, 2017 		           Progress of GEM R&amp;D in LZU 			           3</a:t>
            </a:r>
            <a:endParaRPr lang="zh-CN" altLang="en-US" sz="1400" dirty="0" smtClean="0"/>
          </a:p>
          <a:p>
            <a:endParaRPr lang="zh-CN" altLang="en-US" sz="1400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3273228" y="3159552"/>
            <a:ext cx="39698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213697" y="5495975"/>
            <a:ext cx="40709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3821436" y="3157749"/>
            <a:ext cx="2307783" cy="2330214"/>
          </a:xfrm>
          <a:prstGeom prst="straightConnector1">
            <a:avLst/>
          </a:prstGeom>
          <a:ln w="381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35"/>
          <p:cNvSpPr txBox="1">
            <a:spLocks noChangeArrowheads="1"/>
          </p:cNvSpPr>
          <p:nvPr/>
        </p:nvSpPr>
        <p:spPr bwMode="auto">
          <a:xfrm>
            <a:off x="5303165" y="3818081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文本框 37"/>
          <p:cNvSpPr txBox="1">
            <a:spLocks noChangeArrowheads="1"/>
          </p:cNvSpPr>
          <p:nvPr/>
        </p:nvSpPr>
        <p:spPr bwMode="auto">
          <a:xfrm>
            <a:off x="5087265" y="4032394"/>
            <a:ext cx="323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文本框 38"/>
          <p:cNvSpPr txBox="1">
            <a:spLocks noChangeArrowheads="1"/>
          </p:cNvSpPr>
          <p:nvPr/>
        </p:nvSpPr>
        <p:spPr bwMode="auto">
          <a:xfrm>
            <a:off x="4976140" y="4149869"/>
            <a:ext cx="323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文本框 40"/>
          <p:cNvSpPr txBox="1">
            <a:spLocks noChangeArrowheads="1"/>
          </p:cNvSpPr>
          <p:nvPr/>
        </p:nvSpPr>
        <p:spPr bwMode="auto">
          <a:xfrm>
            <a:off x="4741190" y="4378469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文本框 41"/>
          <p:cNvSpPr txBox="1">
            <a:spLocks noChangeArrowheads="1"/>
          </p:cNvSpPr>
          <p:nvPr/>
        </p:nvSpPr>
        <p:spPr bwMode="auto">
          <a:xfrm>
            <a:off x="4474490" y="4665806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文本框 42"/>
          <p:cNvSpPr txBox="1">
            <a:spLocks noChangeArrowheads="1"/>
          </p:cNvSpPr>
          <p:nvPr/>
        </p:nvSpPr>
        <p:spPr bwMode="auto">
          <a:xfrm>
            <a:off x="4591965" y="4503881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文本框 43"/>
          <p:cNvSpPr txBox="1">
            <a:spLocks noChangeArrowheads="1"/>
          </p:cNvSpPr>
          <p:nvPr/>
        </p:nvSpPr>
        <p:spPr bwMode="auto">
          <a:xfrm>
            <a:off x="5420127" y="3668623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文本框 13"/>
          <p:cNvSpPr txBox="1">
            <a:spLocks noChangeArrowheads="1"/>
          </p:cNvSpPr>
          <p:nvPr/>
        </p:nvSpPr>
        <p:spPr bwMode="auto">
          <a:xfrm>
            <a:off x="4331615" y="4751531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solidFill>
                  <a:schemeClr val="tx1"/>
                </a:solidFill>
                <a:ea typeface="宋体" panose="02010600030101010101" pitchFamily="2" charset="-122"/>
              </a:rPr>
              <a:t>+</a:t>
            </a:r>
            <a:endParaRPr lang="zh-CN" altLang="en-US" sz="1800" b="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8" name="文本框 45"/>
          <p:cNvSpPr txBox="1">
            <a:spLocks noChangeArrowheads="1"/>
          </p:cNvSpPr>
          <p:nvPr/>
        </p:nvSpPr>
        <p:spPr bwMode="auto">
          <a:xfrm>
            <a:off x="7519342" y="5311309"/>
            <a:ext cx="1595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Readout PCB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文本框 46"/>
          <p:cNvSpPr txBox="1">
            <a:spLocks noChangeArrowheads="1"/>
          </p:cNvSpPr>
          <p:nvPr/>
        </p:nvSpPr>
        <p:spPr bwMode="auto">
          <a:xfrm>
            <a:off x="2003277" y="3857828"/>
            <a:ext cx="1863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 smtClean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Center of gravity </a:t>
            </a:r>
            <a:endParaRPr lang="zh-CN" altLang="en-US" sz="1800" dirty="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30" name="文本框 47"/>
          <p:cNvSpPr txBox="1">
            <a:spLocks noChangeArrowheads="1"/>
          </p:cNvSpPr>
          <p:nvPr/>
        </p:nvSpPr>
        <p:spPr bwMode="auto">
          <a:xfrm>
            <a:off x="6129218" y="2629367"/>
            <a:ext cx="2505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Point of incidence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3" name="右大括号 32"/>
          <p:cNvSpPr/>
          <p:nvPr/>
        </p:nvSpPr>
        <p:spPr>
          <a:xfrm>
            <a:off x="5459735" y="5408427"/>
            <a:ext cx="82833" cy="1049844"/>
          </a:xfrm>
          <a:prstGeom prst="rightBrace">
            <a:avLst/>
          </a:prstGeom>
          <a:ln w="28575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4" name="文本框 51"/>
          <p:cNvSpPr txBox="1">
            <a:spLocks noChangeArrowheads="1"/>
          </p:cNvSpPr>
          <p:nvPr/>
        </p:nvSpPr>
        <p:spPr bwMode="auto">
          <a:xfrm>
            <a:off x="5242879" y="6166319"/>
            <a:ext cx="706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ΔX</a:t>
            </a:r>
            <a:endParaRPr lang="zh-CN" altLang="en-US" sz="1800" b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52"/>
          <p:cNvSpPr txBox="1">
            <a:spLocks noChangeArrowheads="1"/>
          </p:cNvSpPr>
          <p:nvPr/>
        </p:nvSpPr>
        <p:spPr bwMode="auto">
          <a:xfrm>
            <a:off x="3662853" y="4875618"/>
            <a:ext cx="3722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b="0" dirty="0" smtClean="0">
                <a:solidFill>
                  <a:schemeClr val="tx2"/>
                </a:solidFill>
                <a:latin typeface="+mj-lt"/>
                <a:ea typeface="宋体" panose="02010600030101010101" pitchFamily="2" charset="-122"/>
              </a:rPr>
              <a:t>α</a:t>
            </a:r>
            <a:endParaRPr lang="zh-CN" altLang="en-US" b="0" dirty="0">
              <a:solidFill>
                <a:schemeClr val="tx2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36" name="矩形 53"/>
          <p:cNvSpPr>
            <a:spLocks noChangeArrowheads="1"/>
          </p:cNvSpPr>
          <p:nvPr/>
        </p:nvSpPr>
        <p:spPr bwMode="auto">
          <a:xfrm>
            <a:off x="6731915" y="361170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800" b="0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5949317" y="3120258"/>
            <a:ext cx="315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solidFill>
                  <a:srgbClr val="84462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 dirty="0">
              <a:solidFill>
                <a:srgbClr val="84462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文本框 35"/>
          <p:cNvSpPr txBox="1">
            <a:spLocks noChangeArrowheads="1"/>
          </p:cNvSpPr>
          <p:nvPr/>
        </p:nvSpPr>
        <p:spPr bwMode="auto">
          <a:xfrm>
            <a:off x="5850354" y="3207527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文本框 35"/>
          <p:cNvSpPr txBox="1">
            <a:spLocks noChangeArrowheads="1"/>
          </p:cNvSpPr>
          <p:nvPr/>
        </p:nvSpPr>
        <p:spPr bwMode="auto">
          <a:xfrm>
            <a:off x="5738429" y="3341973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文本框 35"/>
          <p:cNvSpPr txBox="1">
            <a:spLocks noChangeArrowheads="1"/>
          </p:cNvSpPr>
          <p:nvPr/>
        </p:nvSpPr>
        <p:spPr bwMode="auto">
          <a:xfrm>
            <a:off x="5638948" y="3461178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文本框 35"/>
          <p:cNvSpPr txBox="1">
            <a:spLocks noChangeArrowheads="1"/>
          </p:cNvSpPr>
          <p:nvPr/>
        </p:nvSpPr>
        <p:spPr bwMode="auto">
          <a:xfrm>
            <a:off x="5531518" y="3563429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文本框 35"/>
          <p:cNvSpPr txBox="1">
            <a:spLocks noChangeArrowheads="1"/>
          </p:cNvSpPr>
          <p:nvPr/>
        </p:nvSpPr>
        <p:spPr bwMode="auto">
          <a:xfrm>
            <a:off x="5182101" y="3924999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855996" y="426789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6107494" y="3391677"/>
            <a:ext cx="28459" cy="2385618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flipH="1">
            <a:off x="5001540" y="4532734"/>
            <a:ext cx="9835" cy="1279382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>
            <a:off x="6042950" y="3045451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7480050" y="297308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Cathode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文本框 13"/>
          <p:cNvSpPr txBox="1">
            <a:spLocks noChangeArrowheads="1"/>
          </p:cNvSpPr>
          <p:nvPr/>
        </p:nvSpPr>
        <p:spPr bwMode="auto">
          <a:xfrm>
            <a:off x="3892272" y="5164214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solidFill>
                  <a:schemeClr val="tx1"/>
                </a:solidFill>
                <a:ea typeface="宋体" panose="02010600030101010101" pitchFamily="2" charset="-122"/>
              </a:rPr>
              <a:t>+</a:t>
            </a:r>
            <a:endParaRPr lang="zh-CN" altLang="en-US" sz="1800" b="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0" name="文本框 13"/>
          <p:cNvSpPr txBox="1">
            <a:spLocks noChangeArrowheads="1"/>
          </p:cNvSpPr>
          <p:nvPr/>
        </p:nvSpPr>
        <p:spPr bwMode="auto">
          <a:xfrm>
            <a:off x="4064915" y="5040127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solidFill>
                  <a:schemeClr val="tx1"/>
                </a:solidFill>
                <a:ea typeface="宋体" panose="02010600030101010101" pitchFamily="2" charset="-122"/>
              </a:rPr>
              <a:t>+</a:t>
            </a:r>
            <a:endParaRPr lang="zh-CN" altLang="en-US" sz="1800" b="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1" name="文本框 13"/>
          <p:cNvSpPr txBox="1">
            <a:spLocks noChangeArrowheads="1"/>
          </p:cNvSpPr>
          <p:nvPr/>
        </p:nvSpPr>
        <p:spPr bwMode="auto">
          <a:xfrm>
            <a:off x="4198492" y="4888057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solidFill>
                  <a:schemeClr val="tx1"/>
                </a:solidFill>
                <a:ea typeface="宋体" panose="02010600030101010101" pitchFamily="2" charset="-122"/>
              </a:rPr>
              <a:t>+</a:t>
            </a:r>
            <a:endParaRPr lang="zh-CN" altLang="en-US" sz="1800" b="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246694" y="4298172"/>
            <a:ext cx="110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Work Gas</a:t>
            </a:r>
            <a:endParaRPr lang="zh-CN" altLang="en-US" dirty="0"/>
          </a:p>
        </p:txBody>
      </p:sp>
      <p:cxnSp>
        <p:nvCxnSpPr>
          <p:cNvPr id="65" name="直接箭头连接符 64"/>
          <p:cNvCxnSpPr/>
          <p:nvPr/>
        </p:nvCxnSpPr>
        <p:spPr>
          <a:xfrm>
            <a:off x="3901979" y="4042494"/>
            <a:ext cx="1065149" cy="359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 flipH="1" flipV="1">
            <a:off x="6174204" y="3323775"/>
            <a:ext cx="1181255" cy="40469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7355459" y="368421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Point of incidence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64915" y="1639051"/>
            <a:ext cx="447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typical GEM detector: Cathode; Drift region; </a:t>
            </a:r>
            <a:r>
              <a:rPr lang="en-US" altLang="zh-CN" smtClean="0"/>
              <a:t>GEM foils; </a:t>
            </a:r>
            <a:r>
              <a:rPr lang="en-US" altLang="zh-CN" dirty="0" smtClean="0"/>
              <a:t>Induction region; Readout PCB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87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620000" cy="1620000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4" idx="1"/>
          </p:cNvCxnSpPr>
          <p:nvPr/>
        </p:nvCxnSpPr>
        <p:spPr>
          <a:xfrm flipH="1">
            <a:off x="0" y="810000"/>
            <a:ext cx="7524000" cy="8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6570617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1" y="6570617"/>
            <a:ext cx="903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Jul. 27, 2017 		           Progress of GEM R&amp;D in LZU 			           4</a:t>
            </a:r>
            <a:endParaRPr lang="zh-CN" altLang="en-US" sz="1400" dirty="0" smtClean="0"/>
          </a:p>
          <a:p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6" y="979148"/>
            <a:ext cx="7185883" cy="426685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1144" y="174168"/>
            <a:ext cx="5125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Time properties of GEM-detector signal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7506" y="6047398"/>
            <a:ext cx="913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velocity of Alpha (</a:t>
            </a:r>
            <a:r>
              <a:rPr lang="en-US" altLang="zh-CN" dirty="0" smtClean="0">
                <a:solidFill>
                  <a:srgbClr val="FF0000"/>
                </a:solidFill>
              </a:rPr>
              <a:t>~7mm/ns</a:t>
            </a:r>
            <a:r>
              <a:rPr lang="en-US" altLang="zh-CN" dirty="0" smtClean="0"/>
              <a:t>)</a:t>
            </a:r>
            <a:r>
              <a:rPr lang="en-US" altLang="zh-CN" dirty="0"/>
              <a:t> </a:t>
            </a:r>
            <a:r>
              <a:rPr lang="en-US" altLang="zh-CN" dirty="0" smtClean="0"/>
              <a:t>is much larger than the drift velocity </a:t>
            </a:r>
            <a:r>
              <a:rPr lang="en-US" altLang="zh-CN" dirty="0"/>
              <a:t>of </a:t>
            </a:r>
            <a:r>
              <a:rPr lang="en-US" altLang="zh-CN" dirty="0" smtClean="0"/>
              <a:t>electron(</a:t>
            </a:r>
            <a:r>
              <a:rPr lang="en-US" altLang="zh-CN" dirty="0" smtClean="0">
                <a:solidFill>
                  <a:srgbClr val="FF0000"/>
                </a:solidFill>
              </a:rPr>
              <a:t>~0.05mm/ns</a:t>
            </a:r>
            <a:r>
              <a:rPr lang="en-US" altLang="zh-CN" dirty="0" smtClean="0"/>
              <a:t>)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13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620000" cy="1620000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4" idx="1"/>
          </p:cNvCxnSpPr>
          <p:nvPr/>
        </p:nvCxnSpPr>
        <p:spPr>
          <a:xfrm flipH="1">
            <a:off x="0" y="810000"/>
            <a:ext cx="7524000" cy="8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6570617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1" y="6570617"/>
            <a:ext cx="903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Jul. 27, 2017 		           Progress of GEM R&amp;D in LZU 			           </a:t>
            </a:r>
            <a:r>
              <a:rPr lang="en-US" altLang="zh-CN" sz="1400" dirty="0" smtClean="0">
                <a:latin typeface="+mj-lt"/>
              </a:rPr>
              <a:t>5</a:t>
            </a:r>
            <a:endParaRPr lang="zh-CN" altLang="en-US" sz="1400" dirty="0" smtClean="0">
              <a:latin typeface="+mj-lt"/>
            </a:endParaRPr>
          </a:p>
          <a:p>
            <a:endParaRPr lang="zh-CN" altLang="en-US" sz="1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0" y="1105989"/>
            <a:ext cx="5893329" cy="448046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01144" y="174168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Position correction</a:t>
            </a:r>
            <a:endParaRPr lang="en-US" altLang="zh-CN" sz="2400" dirty="0"/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4460590" y="1515808"/>
            <a:ext cx="819150" cy="819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5288824" y="1517018"/>
            <a:ext cx="0" cy="9993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弧形 7"/>
          <p:cNvSpPr/>
          <p:nvPr/>
        </p:nvSpPr>
        <p:spPr>
          <a:xfrm rot="10800000">
            <a:off x="5074346" y="1539588"/>
            <a:ext cx="360000" cy="3600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5084211" y="1611395"/>
            <a:ext cx="1562100" cy="1609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646311" y="14035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45°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870165" y="3236439"/>
            <a:ext cx="43883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100um thick FR4 can completely block Alpha particle.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Alpha particle can incident  at 45° at most.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Cathode is made of a 2um Aluminized Mylar foil reducing to block Alpha particle energy.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151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620000" cy="1620000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4" idx="1"/>
          </p:cNvCxnSpPr>
          <p:nvPr/>
        </p:nvCxnSpPr>
        <p:spPr>
          <a:xfrm flipH="1">
            <a:off x="0" y="810000"/>
            <a:ext cx="7524000" cy="8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6570617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1" y="6570617"/>
            <a:ext cx="903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Jul. 27, 2017 		           Progress of GEM R&amp;D in LZU 			           6</a:t>
            </a:r>
            <a:endParaRPr lang="zh-CN" altLang="en-US" sz="1400" dirty="0" smtClean="0"/>
          </a:p>
          <a:p>
            <a:endParaRPr lang="zh-CN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201144" y="174168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Position correction</a:t>
            </a:r>
            <a:endParaRPr lang="en-US" altLang="zh-CN" sz="2400" dirty="0"/>
          </a:p>
        </p:txBody>
      </p:sp>
      <p:pic>
        <p:nvPicPr>
          <p:cNvPr id="15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14832"/>
          <a:stretch/>
        </p:blipFill>
        <p:spPr bwMode="auto">
          <a:xfrm>
            <a:off x="6220658" y="1579531"/>
            <a:ext cx="1869416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22623" r="5362" b="13674"/>
          <a:stretch/>
        </p:blipFill>
        <p:spPr bwMode="auto">
          <a:xfrm>
            <a:off x="191565" y="1579531"/>
            <a:ext cx="233316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6" b="-1885"/>
          <a:stretch/>
        </p:blipFill>
        <p:spPr bwMode="auto">
          <a:xfrm rot="5400000">
            <a:off x="291593" y="4266192"/>
            <a:ext cx="2080068" cy="22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53593" y="398760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Slit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665488" y="394669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r>
              <a:rPr lang="en-US" altLang="zh-CN" dirty="0" smtClean="0"/>
              <a:t>etector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134263" y="4981658"/>
            <a:ext cx="4285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THGEM foil: a </a:t>
            </a:r>
            <a:r>
              <a:rPr lang="en-US" altLang="zh-CN" dirty="0"/>
              <a:t>thickness of </a:t>
            </a:r>
            <a:r>
              <a:rPr lang="en-US" altLang="zh-CN" dirty="0" smtClean="0"/>
              <a:t>200 um</a:t>
            </a:r>
            <a:r>
              <a:rPr lang="en-US" altLang="zh-CN" dirty="0"/>
              <a:t>, pitch of </a:t>
            </a:r>
            <a:r>
              <a:rPr lang="en-US" altLang="zh-CN" dirty="0" smtClean="0"/>
              <a:t>600 um, a </a:t>
            </a:r>
            <a:r>
              <a:rPr lang="en-US" altLang="zh-CN" dirty="0"/>
              <a:t>hole diameter </a:t>
            </a:r>
            <a:r>
              <a:rPr lang="en-US" altLang="zh-CN" dirty="0" smtClean="0"/>
              <a:t>of 200 um</a:t>
            </a:r>
            <a:r>
              <a:rPr lang="en-US" altLang="zh-CN" dirty="0"/>
              <a:t>, and a rim of </a:t>
            </a:r>
            <a:r>
              <a:rPr lang="en-US" altLang="zh-CN" dirty="0" smtClean="0"/>
              <a:t>80 um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60596" y="99984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APV25</a:t>
            </a:r>
            <a:r>
              <a:rPr lang="en-US" altLang="zh-CN" dirty="0" smtClean="0"/>
              <a:t> chip with 25ns sample period </a:t>
            </a:r>
            <a:endParaRPr lang="zh-CN" altLang="en-US" dirty="0"/>
          </a:p>
        </p:txBody>
      </p:sp>
      <p:pic>
        <p:nvPicPr>
          <p:cNvPr id="18" name="图片 1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57" y="1579531"/>
            <a:ext cx="2160000" cy="216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716576" y="3946697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Strip readout with pitch of 600 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50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620000" cy="1620000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4" idx="1"/>
          </p:cNvCxnSpPr>
          <p:nvPr/>
        </p:nvCxnSpPr>
        <p:spPr>
          <a:xfrm flipH="1">
            <a:off x="0" y="810000"/>
            <a:ext cx="7524000" cy="8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6570617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1" y="6570617"/>
            <a:ext cx="903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Jul. 27, 2017 		           Progress of GEM R&amp;D in LZU 			           7</a:t>
            </a:r>
            <a:endParaRPr lang="zh-CN" altLang="en-US" sz="1400" dirty="0" smtClean="0"/>
          </a:p>
          <a:p>
            <a:endParaRPr lang="zh-CN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201144" y="174168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Position correction</a:t>
            </a:r>
            <a:endParaRPr lang="en-US" altLang="zh-CN" sz="24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60" y="924229"/>
            <a:ext cx="5259051" cy="4317244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V="1">
            <a:off x="2692844" y="1550579"/>
            <a:ext cx="2592288" cy="2808312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83606" y="5347097"/>
            <a:ext cx="739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 typical Alpha signal with 6 samples(maximum number of samples</a:t>
            </a:r>
            <a:r>
              <a:rPr lang="zh-CN" altLang="en-US" dirty="0" smtClean="0"/>
              <a:t>：</a:t>
            </a:r>
            <a:r>
              <a:rPr lang="en-US" altLang="zh-CN" dirty="0"/>
              <a:t>MPD) </a:t>
            </a:r>
            <a:r>
              <a:rPr lang="en-US" altLang="zh-CN" dirty="0" smtClean="0"/>
              <a:t>The </a:t>
            </a:r>
            <a:r>
              <a:rPr lang="en-US" altLang="zh-CN" dirty="0"/>
              <a:t>center of gravity </a:t>
            </a:r>
            <a:r>
              <a:rPr lang="en-US" altLang="zh-CN" dirty="0" smtClean="0"/>
              <a:t> shift </a:t>
            </a:r>
            <a:r>
              <a:rPr lang="en-US" altLang="zh-CN" dirty="0"/>
              <a:t>to the </a:t>
            </a:r>
            <a:r>
              <a:rPr lang="en-US" altLang="zh-CN" dirty="0" smtClean="0"/>
              <a:t>right along with time increase.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62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620000" cy="1620000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4" idx="1"/>
          </p:cNvCxnSpPr>
          <p:nvPr/>
        </p:nvCxnSpPr>
        <p:spPr>
          <a:xfrm flipH="1">
            <a:off x="0" y="810000"/>
            <a:ext cx="7524000" cy="8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6570617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1" y="6570617"/>
            <a:ext cx="903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Jul. 27, 2017 		           Progress of GEM R&amp;D in LZU 			           8</a:t>
            </a:r>
            <a:endParaRPr lang="zh-CN" altLang="en-US" sz="1400" dirty="0" smtClean="0"/>
          </a:p>
          <a:p>
            <a:endParaRPr lang="zh-CN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201144" y="174168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Position correction</a:t>
            </a:r>
            <a:endParaRPr lang="en-US" altLang="zh-CN" sz="2400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3065549" y="1375398"/>
            <a:ext cx="4659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065549" y="4615486"/>
            <a:ext cx="4659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3317961" y="1415086"/>
            <a:ext cx="3952875" cy="3200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346411" y="1916736"/>
            <a:ext cx="5399088" cy="0"/>
          </a:xfrm>
          <a:prstGeom prst="line">
            <a:avLst/>
          </a:prstGeom>
          <a:ln w="28575">
            <a:solidFill>
              <a:schemeClr val="tx1">
                <a:alpha val="93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346411" y="2456486"/>
            <a:ext cx="5399088" cy="0"/>
          </a:xfrm>
          <a:prstGeom prst="line">
            <a:avLst/>
          </a:prstGeom>
          <a:ln w="28575">
            <a:solidFill>
              <a:schemeClr val="tx1">
                <a:alpha val="93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346411" y="2996236"/>
            <a:ext cx="5399088" cy="0"/>
          </a:xfrm>
          <a:prstGeom prst="line">
            <a:avLst/>
          </a:prstGeom>
          <a:ln w="28575">
            <a:solidFill>
              <a:schemeClr val="tx1">
                <a:alpha val="93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346411" y="3535986"/>
            <a:ext cx="5399088" cy="0"/>
          </a:xfrm>
          <a:prstGeom prst="line">
            <a:avLst/>
          </a:prstGeom>
          <a:ln w="28575">
            <a:solidFill>
              <a:schemeClr val="tx1">
                <a:alpha val="93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346411" y="4075736"/>
            <a:ext cx="5399088" cy="0"/>
          </a:xfrm>
          <a:prstGeom prst="line">
            <a:avLst/>
          </a:prstGeom>
          <a:ln w="28575">
            <a:solidFill>
              <a:schemeClr val="tx1">
                <a:alpha val="93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62"/>
          <p:cNvSpPr txBox="1">
            <a:spLocks noChangeArrowheads="1"/>
          </p:cNvSpPr>
          <p:nvPr/>
        </p:nvSpPr>
        <p:spPr bwMode="auto">
          <a:xfrm>
            <a:off x="7097552" y="931559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α</a:t>
            </a:r>
            <a:endParaRPr lang="zh-CN" altLang="en-US" sz="2400" b="0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6" name="文本框 63"/>
          <p:cNvSpPr txBox="1">
            <a:spLocks noChangeArrowheads="1"/>
          </p:cNvSpPr>
          <p:nvPr/>
        </p:nvSpPr>
        <p:spPr bwMode="auto">
          <a:xfrm>
            <a:off x="1060536" y="4109073"/>
            <a:ext cx="1423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zh-CN" sz="2400" b="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1</a:t>
            </a:r>
            <a:r>
              <a:rPr lang="en-US" altLang="zh-CN" sz="2400" b="0" baseline="3000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st</a:t>
            </a:r>
            <a:r>
              <a:rPr lang="en-US" altLang="zh-CN" sz="2400" b="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 sample</a:t>
            </a:r>
            <a:endParaRPr lang="zh-CN" altLang="en-US" sz="2400" b="0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7" name="文本框 64"/>
          <p:cNvSpPr txBox="1">
            <a:spLocks noChangeArrowheads="1"/>
          </p:cNvSpPr>
          <p:nvPr/>
        </p:nvSpPr>
        <p:spPr bwMode="auto">
          <a:xfrm>
            <a:off x="1022436" y="3535986"/>
            <a:ext cx="1491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zh-CN" sz="2400" b="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2</a:t>
            </a:r>
            <a:r>
              <a:rPr lang="en-US" altLang="zh-CN" sz="2400" b="0" baseline="3000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nd</a:t>
            </a:r>
            <a:r>
              <a:rPr lang="en-US" altLang="zh-CN" sz="2400" b="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 sample</a:t>
            </a:r>
            <a:endParaRPr lang="zh-CN" altLang="en-US" sz="2400" b="0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8" name="文本框 65"/>
          <p:cNvSpPr txBox="1">
            <a:spLocks noChangeArrowheads="1"/>
          </p:cNvSpPr>
          <p:nvPr/>
        </p:nvSpPr>
        <p:spPr bwMode="auto">
          <a:xfrm>
            <a:off x="1041486" y="3064498"/>
            <a:ext cx="1457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zh-CN" sz="2400" b="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3</a:t>
            </a:r>
            <a:r>
              <a:rPr lang="en-US" altLang="zh-CN" sz="2400" b="0" baseline="3000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rd</a:t>
            </a:r>
            <a:r>
              <a:rPr lang="en-US" altLang="zh-CN" sz="2400" b="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 sample</a:t>
            </a:r>
            <a:endParaRPr lang="zh-CN" altLang="en-US" sz="2400" b="0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9" name="文本框 20"/>
          <p:cNvSpPr txBox="1">
            <a:spLocks noChangeArrowheads="1"/>
          </p:cNvSpPr>
          <p:nvPr/>
        </p:nvSpPr>
        <p:spPr bwMode="auto">
          <a:xfrm>
            <a:off x="1052599" y="2500936"/>
            <a:ext cx="1446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zh-CN" sz="2400" b="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4</a:t>
            </a:r>
            <a:r>
              <a:rPr lang="en-US" altLang="zh-CN" sz="2400" b="0" baseline="3000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th</a:t>
            </a:r>
            <a:r>
              <a:rPr lang="en-US" altLang="zh-CN" sz="2400" b="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 sample</a:t>
            </a:r>
            <a:endParaRPr lang="zh-CN" altLang="en-US" sz="2400" b="0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0" name="文本框 20"/>
          <p:cNvSpPr txBox="1">
            <a:spLocks noChangeArrowheads="1"/>
          </p:cNvSpPr>
          <p:nvPr/>
        </p:nvSpPr>
        <p:spPr bwMode="auto">
          <a:xfrm>
            <a:off x="1022436" y="1970711"/>
            <a:ext cx="1446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zh-CN" sz="2400" b="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5</a:t>
            </a:r>
            <a:r>
              <a:rPr lang="en-US" altLang="zh-CN" sz="2400" b="0" baseline="3000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th</a:t>
            </a:r>
            <a:r>
              <a:rPr lang="en-US" altLang="zh-CN" sz="2400" b="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 sample</a:t>
            </a:r>
            <a:endParaRPr lang="zh-CN" altLang="en-US" sz="2400" b="0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1" name="文本框 20"/>
          <p:cNvSpPr txBox="1">
            <a:spLocks noChangeArrowheads="1"/>
          </p:cNvSpPr>
          <p:nvPr/>
        </p:nvSpPr>
        <p:spPr bwMode="auto">
          <a:xfrm>
            <a:off x="1035136" y="1472236"/>
            <a:ext cx="1523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6</a:t>
            </a:r>
            <a:r>
              <a:rPr lang="en-US" altLang="zh-CN" sz="2400" b="0" baseline="3000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th</a:t>
            </a:r>
            <a:r>
              <a:rPr lang="en-US" altLang="zh-CN" sz="2400" b="0" dirty="0" smtClean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 sample </a:t>
            </a:r>
            <a:endParaRPr lang="zh-CN" altLang="en-US" sz="2400" b="0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H="1">
            <a:off x="5046749" y="1407148"/>
            <a:ext cx="2224087" cy="3251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70"/>
          <p:cNvSpPr txBox="1">
            <a:spLocks noChangeArrowheads="1"/>
          </p:cNvSpPr>
          <p:nvPr/>
        </p:nvSpPr>
        <p:spPr bwMode="auto">
          <a:xfrm>
            <a:off x="3546561" y="4109073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文本框 71"/>
          <p:cNvSpPr txBox="1">
            <a:spLocks noChangeArrowheads="1"/>
          </p:cNvSpPr>
          <p:nvPr/>
        </p:nvSpPr>
        <p:spPr bwMode="auto">
          <a:xfrm>
            <a:off x="4205374" y="3577261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文本框 72"/>
          <p:cNvSpPr txBox="1">
            <a:spLocks noChangeArrowheads="1"/>
          </p:cNvSpPr>
          <p:nvPr/>
        </p:nvSpPr>
        <p:spPr bwMode="auto">
          <a:xfrm>
            <a:off x="4887999" y="3042273"/>
            <a:ext cx="32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文本框 27"/>
          <p:cNvSpPr txBox="1">
            <a:spLocks noChangeArrowheads="1"/>
          </p:cNvSpPr>
          <p:nvPr/>
        </p:nvSpPr>
        <p:spPr bwMode="auto">
          <a:xfrm>
            <a:off x="5137236" y="4128123"/>
            <a:ext cx="38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  <a:ea typeface="宋体" panose="02010600030101010101" pitchFamily="2" charset="-122"/>
              </a:rPr>
              <a:t>+</a:t>
            </a:r>
            <a:endParaRPr lang="zh-CN" altLang="en-US" sz="18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7" name="文本框 27"/>
          <p:cNvSpPr txBox="1">
            <a:spLocks noChangeArrowheads="1"/>
          </p:cNvSpPr>
          <p:nvPr/>
        </p:nvSpPr>
        <p:spPr bwMode="auto">
          <a:xfrm>
            <a:off x="5492836" y="3605836"/>
            <a:ext cx="384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  <a:ea typeface="宋体" panose="02010600030101010101" pitchFamily="2" charset="-122"/>
              </a:rPr>
              <a:t>+</a:t>
            </a:r>
            <a:endParaRPr lang="zh-CN" altLang="en-US" sz="18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8" name="文本框 27"/>
          <p:cNvSpPr txBox="1">
            <a:spLocks noChangeArrowheads="1"/>
          </p:cNvSpPr>
          <p:nvPr/>
        </p:nvSpPr>
        <p:spPr bwMode="auto">
          <a:xfrm>
            <a:off x="5861136" y="3059736"/>
            <a:ext cx="384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  <a:ea typeface="宋体" panose="02010600030101010101" pitchFamily="2" charset="-122"/>
              </a:rPr>
              <a:t>+</a:t>
            </a:r>
            <a:endParaRPr lang="zh-CN" altLang="en-US" sz="18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3703724" y="4313861"/>
            <a:ext cx="0" cy="34448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4360949" y="3761411"/>
            <a:ext cx="1587" cy="85407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270836" y="1472236"/>
            <a:ext cx="0" cy="3186112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294399" y="4313861"/>
            <a:ext cx="0" cy="301625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649999" y="3805861"/>
            <a:ext cx="0" cy="809625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左大括号 43"/>
          <p:cNvSpPr/>
          <p:nvPr/>
        </p:nvSpPr>
        <p:spPr>
          <a:xfrm rot="16200000">
            <a:off x="3897399" y="4523411"/>
            <a:ext cx="269875" cy="657225"/>
          </a:xfrm>
          <a:prstGeom prst="leftBrace">
            <a:avLst/>
          </a:prstGeom>
          <a:ln w="28575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文本框 82"/>
          <p:cNvSpPr txBox="1">
            <a:spLocks noChangeArrowheads="1"/>
          </p:cNvSpPr>
          <p:nvPr/>
        </p:nvSpPr>
        <p:spPr bwMode="auto">
          <a:xfrm>
            <a:off x="3830724" y="4991723"/>
            <a:ext cx="40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1800" b="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1800" b="0" baseline="-25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左大括号 45"/>
          <p:cNvSpPr/>
          <p:nvPr/>
        </p:nvSpPr>
        <p:spPr>
          <a:xfrm rot="16200000">
            <a:off x="5349167" y="3638380"/>
            <a:ext cx="268287" cy="3575050"/>
          </a:xfrm>
          <a:prstGeom prst="leftBrace">
            <a:avLst/>
          </a:prstGeom>
          <a:ln w="28575">
            <a:solidFill>
              <a:schemeClr val="tx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文本框 84"/>
          <p:cNvSpPr txBox="1">
            <a:spLocks noChangeArrowheads="1"/>
          </p:cNvSpPr>
          <p:nvPr/>
        </p:nvSpPr>
        <p:spPr bwMode="auto">
          <a:xfrm>
            <a:off x="5246774" y="5510836"/>
            <a:ext cx="40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1800" b="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en-US" sz="1800" b="0" baseline="-25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左大括号 47"/>
          <p:cNvSpPr/>
          <p:nvPr/>
        </p:nvSpPr>
        <p:spPr>
          <a:xfrm rot="16200000">
            <a:off x="5338055" y="4690892"/>
            <a:ext cx="268288" cy="355600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文本框 86"/>
          <p:cNvSpPr txBox="1">
            <a:spLocks noChangeArrowheads="1"/>
          </p:cNvSpPr>
          <p:nvPr/>
        </p:nvSpPr>
        <p:spPr bwMode="auto">
          <a:xfrm>
            <a:off x="5291224" y="4975848"/>
            <a:ext cx="423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1800" b="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1800" b="0" baseline="-25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" name="左大括号 49"/>
          <p:cNvSpPr/>
          <p:nvPr/>
        </p:nvSpPr>
        <p:spPr>
          <a:xfrm rot="16200000">
            <a:off x="6194511" y="5042523"/>
            <a:ext cx="269875" cy="1882775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1" name="文本框 88"/>
          <p:cNvSpPr txBox="1">
            <a:spLocks noChangeArrowheads="1"/>
          </p:cNvSpPr>
          <p:nvPr/>
        </p:nvSpPr>
        <p:spPr bwMode="auto">
          <a:xfrm>
            <a:off x="6158792" y="6167737"/>
            <a:ext cx="423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1800" b="0" baseline="-25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en-US" sz="1800" b="0" baseline="-25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文本框 89"/>
          <p:cNvSpPr txBox="1">
            <a:spLocks noChangeArrowheads="1"/>
          </p:cNvSpPr>
          <p:nvPr/>
        </p:nvSpPr>
        <p:spPr bwMode="auto">
          <a:xfrm>
            <a:off x="500147" y="4890128"/>
            <a:ext cx="2052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L</a:t>
            </a:r>
            <a:r>
              <a:rPr lang="en-US" altLang="zh-CN" sz="2400" b="0" baseline="-2500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1</a:t>
            </a:r>
            <a:r>
              <a:rPr lang="en-US" altLang="zh-CN" sz="2400" b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/L</a:t>
            </a:r>
            <a:r>
              <a:rPr lang="en-US" altLang="zh-CN" sz="2400" b="0" baseline="-2500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2</a:t>
            </a:r>
            <a:r>
              <a:rPr lang="en-US" altLang="zh-CN" sz="2400" b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=S</a:t>
            </a:r>
            <a:r>
              <a:rPr lang="en-US" altLang="zh-CN" sz="2400" b="0" baseline="-2500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1</a:t>
            </a:r>
            <a:r>
              <a:rPr lang="en-US" altLang="zh-CN" sz="2400" b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/S</a:t>
            </a:r>
            <a:r>
              <a:rPr lang="en-US" altLang="zh-CN" sz="2400" b="0" baseline="-2500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2</a:t>
            </a:r>
            <a:r>
              <a:rPr lang="en-US" altLang="zh-CN" sz="2400" b="0" dirty="0">
                <a:solidFill>
                  <a:schemeClr val="tx1"/>
                </a:solidFill>
                <a:latin typeface="+mn-lt"/>
                <a:ea typeface="宋体" panose="02010600030101010101" pitchFamily="2" charset="-122"/>
              </a:rPr>
              <a:t>=A</a:t>
            </a:r>
            <a:endParaRPr lang="zh-CN" altLang="en-US" sz="2400" b="0" baseline="-25000" dirty="0">
              <a:solidFill>
                <a:schemeClr val="tx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0238" y="1041474"/>
            <a:ext cx="615553" cy="4514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800" dirty="0" smtClean="0"/>
              <a:t>…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458833" y="5744568"/>
            <a:ext cx="2797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Similar triangle </a:t>
            </a:r>
            <a:r>
              <a:rPr lang="zh-CN" altLang="en-US" sz="2000" dirty="0" smtClean="0">
                <a:solidFill>
                  <a:srgbClr val="FF0000"/>
                </a:solidFill>
              </a:rPr>
              <a:t>problem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0"/>
            <a:ext cx="1620000" cy="1620000"/>
          </a:xfrm>
          <a:prstGeom prst="rect">
            <a:avLst/>
          </a:prstGeom>
        </p:spPr>
      </p:pic>
      <p:cxnSp>
        <p:nvCxnSpPr>
          <p:cNvPr id="9" name="直接连接符 8"/>
          <p:cNvCxnSpPr>
            <a:stCxn id="4" idx="1"/>
          </p:cNvCxnSpPr>
          <p:nvPr/>
        </p:nvCxnSpPr>
        <p:spPr>
          <a:xfrm flipH="1">
            <a:off x="0" y="810000"/>
            <a:ext cx="7524000" cy="86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0" y="6570617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1" y="6570617"/>
            <a:ext cx="903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Jul. 27, 2017 		           Progress of GEM R&amp;D in LZU 			           9</a:t>
            </a:r>
            <a:endParaRPr lang="zh-CN" altLang="en-US" sz="1400" dirty="0" smtClean="0"/>
          </a:p>
          <a:p>
            <a:endParaRPr lang="zh-CN" altLang="en-US" sz="1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0" y="1143861"/>
            <a:ext cx="5071133" cy="352393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1144" y="174168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Position correction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318952" y="4172840"/>
            <a:ext cx="284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t=a*p + b   (2)</a:t>
            </a:r>
            <a:endParaRPr lang="zh-CN" altLang="en-US" sz="3600" dirty="0"/>
          </a:p>
        </p:txBody>
      </p:sp>
      <p:sp>
        <p:nvSpPr>
          <p:cNvPr id="6" name="下箭头 5"/>
          <p:cNvSpPr/>
          <p:nvPr/>
        </p:nvSpPr>
        <p:spPr>
          <a:xfrm>
            <a:off x="6818104" y="2570052"/>
            <a:ext cx="365829" cy="1496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011176" y="1923721"/>
            <a:ext cx="3153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Y=a*X+ b    (1)</a:t>
            </a:r>
            <a:endParaRPr lang="zh-CN" altLang="en-US" sz="3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214468" y="2873773"/>
            <a:ext cx="20024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Each event go </a:t>
            </a:r>
          </a:p>
          <a:p>
            <a:r>
              <a:rPr lang="en-US" altLang="zh-CN" sz="2400" dirty="0" smtClean="0"/>
              <a:t>through (</a:t>
            </a:r>
            <a:r>
              <a:rPr lang="en-US" altLang="zh-CN" sz="2400" dirty="0"/>
              <a:t>p</a:t>
            </a:r>
            <a:r>
              <a:rPr lang="en-US" altLang="zh-CN" sz="2400" dirty="0" smtClean="0"/>
              <a:t>, t)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733050" y="5456216"/>
            <a:ext cx="7600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altLang="zh-CN" sz="2400" dirty="0">
                <a:latin typeface="+mj-lt"/>
              </a:rPr>
              <a:t> and </a:t>
            </a:r>
            <a:r>
              <a:rPr lang="en-US" altLang="zh-CN" sz="2400" dirty="0">
                <a:solidFill>
                  <a:srgbClr val="FF0000"/>
                </a:solidFill>
                <a:latin typeface="+mj-lt"/>
              </a:rPr>
              <a:t>b</a:t>
            </a:r>
            <a:r>
              <a:rPr lang="en-US" altLang="zh-CN" sz="2400" dirty="0">
                <a:latin typeface="+mj-lt"/>
              </a:rPr>
              <a:t> represent the linear </a:t>
            </a:r>
            <a:r>
              <a:rPr lang="en-US" altLang="zh-CN" sz="2400" dirty="0" smtClean="0">
                <a:latin typeface="+mj-lt"/>
              </a:rPr>
              <a:t>fitting </a:t>
            </a:r>
            <a:r>
              <a:rPr lang="en-US" altLang="zh-CN" sz="2400" dirty="0">
                <a:latin typeface="+mj-lt"/>
              </a:rPr>
              <a:t>parameters for </a:t>
            </a:r>
            <a:r>
              <a:rPr lang="en-US" altLang="zh-CN" sz="2400" dirty="0" smtClean="0">
                <a:latin typeface="+mj-lt"/>
              </a:rPr>
              <a:t>each track</a:t>
            </a:r>
            <a:r>
              <a:rPr lang="en-US" altLang="zh-CN" sz="2400" dirty="0">
                <a:latin typeface="+mj-lt"/>
              </a:rPr>
              <a:t>.</a:t>
            </a:r>
            <a:endParaRPr lang="zh-CN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44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9884</TotalTime>
  <Words>521</Words>
  <Application>Microsoft Office PowerPoint</Application>
  <PresentationFormat>全屏显示(4:3)</PresentationFormat>
  <Paragraphs>159</Paragraphs>
  <Slides>18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宋体</vt:lpstr>
      <vt:lpstr>Arial</vt:lpstr>
      <vt:lpstr>Calibri</vt:lpstr>
      <vt:lpstr>Times New Roman</vt:lpstr>
      <vt:lpstr>Verdana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</dc:creator>
  <cp:lastModifiedBy>wu</cp:lastModifiedBy>
  <cp:revision>148</cp:revision>
  <dcterms:created xsi:type="dcterms:W3CDTF">2017-07-12T02:05:44Z</dcterms:created>
  <dcterms:modified xsi:type="dcterms:W3CDTF">2017-07-26T13:09:17Z</dcterms:modified>
</cp:coreProperties>
</file>