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64" r:id="rId2"/>
    <p:sldId id="365" r:id="rId3"/>
    <p:sldId id="366" r:id="rId4"/>
    <p:sldId id="379" r:id="rId5"/>
    <p:sldId id="380" r:id="rId6"/>
    <p:sldId id="381" r:id="rId7"/>
    <p:sldId id="382" r:id="rId8"/>
    <p:sldId id="368" r:id="rId9"/>
    <p:sldId id="369" r:id="rId10"/>
    <p:sldId id="370" r:id="rId11"/>
    <p:sldId id="371" r:id="rId12"/>
    <p:sldId id="372" r:id="rId13"/>
    <p:sldId id="383" r:id="rId14"/>
    <p:sldId id="373" r:id="rId15"/>
    <p:sldId id="374" r:id="rId16"/>
    <p:sldId id="375" r:id="rId17"/>
    <p:sldId id="376" r:id="rId18"/>
    <p:sldId id="377" r:id="rId19"/>
    <p:sldId id="378" r:id="rId2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F6600"/>
    <a:srgbClr val="993300"/>
    <a:srgbClr val="A50021"/>
    <a:srgbClr val="FF505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586" autoAdjust="0"/>
  </p:normalViewPr>
  <p:slideViewPr>
    <p:cSldViewPr>
      <p:cViewPr varScale="1">
        <p:scale>
          <a:sx n="70" d="100"/>
          <a:sy n="70" d="100"/>
        </p:scale>
        <p:origin x="-181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00B8EE-F5D5-4BBC-9008-570C81C997B6}" type="datetimeFigureOut">
              <a:rPr lang="zh-CN" altLang="en-US" smtClean="0"/>
              <a:pPr/>
              <a:t>2017/7/26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F79C79-9C02-4CFA-967F-1E183E811E97}" type="slidenum">
              <a:rPr lang="zh-CN" altLang="en-US" smtClean="0"/>
              <a:pPr/>
              <a:t>‹#›</a:t>
            </a:fld>
            <a:endParaRPr lang="zh-CN" altLang="en-US"/>
          </a:p>
        </p:txBody>
      </p:sp>
    </p:spTree>
    <p:extLst>
      <p:ext uri="{BB962C8B-B14F-4D97-AF65-F5344CB8AC3E}">
        <p14:creationId xmlns:p14="http://schemas.microsoft.com/office/powerpoint/2010/main" val="2391981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Good </a:t>
            </a:r>
            <a:r>
              <a:rPr lang="en-US" altLang="zh-CN" dirty="0" err="1" smtClean="0"/>
              <a:t>aftertoon</a:t>
            </a:r>
            <a:r>
              <a:rPr lang="en-US" altLang="zh-CN" dirty="0" smtClean="0"/>
              <a:t>, Everyone.</a:t>
            </a:r>
            <a:r>
              <a:rPr lang="en-US" altLang="zh-CN" baseline="0" dirty="0" smtClean="0"/>
              <a:t> I am li </a:t>
            </a:r>
            <a:r>
              <a:rPr lang="en-US" altLang="zh-CN" baseline="0" dirty="0" err="1" smtClean="0"/>
              <a:t>xinglong</a:t>
            </a:r>
            <a:r>
              <a:rPr lang="en-US" altLang="zh-CN" baseline="0" dirty="0" smtClean="0"/>
              <a:t>, from china institute of atomic energy. I feel very lucky to have this chance as a presenter to show the recent work of our group. Thanks </a:t>
            </a:r>
            <a:r>
              <a:rPr lang="en-US" altLang="zh-CN" baseline="0" dirty="0" smtClean="0"/>
              <a:t>the </a:t>
            </a:r>
            <a:r>
              <a:rPr lang="en-US" altLang="zh-CN" baseline="0" dirty="0" err="1" smtClean="0"/>
              <a:t>origanizers</a:t>
            </a:r>
            <a:r>
              <a:rPr lang="en-US" altLang="zh-CN" baseline="0" dirty="0" smtClean="0"/>
              <a:t> and all supporters. The title is </a:t>
            </a:r>
            <a:r>
              <a:rPr lang="en-US" altLang="zh-CN" baseline="0" dirty="0" smtClean="0"/>
              <a:t>micro </a:t>
            </a:r>
            <a:r>
              <a:rPr lang="en-US" altLang="zh-CN" baseline="0" dirty="0" smtClean="0"/>
              <a:t>pattern gas detectors and electronics at CIAE.</a:t>
            </a:r>
            <a:endParaRPr lang="zh-CN" altLang="en-US" dirty="0"/>
          </a:p>
        </p:txBody>
      </p:sp>
      <p:sp>
        <p:nvSpPr>
          <p:cNvPr id="4" name="灯片编号占位符 3"/>
          <p:cNvSpPr>
            <a:spLocks noGrp="1"/>
          </p:cNvSpPr>
          <p:nvPr>
            <p:ph type="sldNum" sz="quarter" idx="10"/>
          </p:nvPr>
        </p:nvSpPr>
        <p:spPr/>
        <p:txBody>
          <a:bodyPr/>
          <a:lstStyle/>
          <a:p>
            <a:fld id="{DDF79C79-9C02-4CFA-967F-1E183E811E97}" type="slidenum">
              <a:rPr lang="zh-CN" altLang="en-US" smtClean="0"/>
              <a:pPr/>
              <a:t>1</a:t>
            </a:fld>
            <a:endParaRPr lang="zh-CN" altLang="en-US"/>
          </a:p>
        </p:txBody>
      </p:sp>
    </p:spTree>
    <p:extLst>
      <p:ext uri="{BB962C8B-B14F-4D97-AF65-F5344CB8AC3E}">
        <p14:creationId xmlns:p14="http://schemas.microsoft.com/office/powerpoint/2010/main" val="1038790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There</a:t>
            </a:r>
            <a:r>
              <a:rPr lang="en-US" altLang="zh-CN" baseline="0" dirty="0" smtClean="0"/>
              <a:t> is a pulse generator inside the APV chip. It could be used to inject some charge into the input of the preamplifier. And the APV25 has an inverting circuit to adapt for both negative and positive signals. Non-inverting mode works for negative signals from detector, and the inverting mode works for positive signals. </a:t>
            </a:r>
          </a:p>
          <a:p>
            <a:r>
              <a:rPr lang="en-US" altLang="zh-CN" baseline="0" dirty="0" smtClean="0"/>
              <a:t>This picture shows the pulse scan results in the non-inverting mode. As we can see, the linearity is good up to 100 000 electrons.</a:t>
            </a:r>
          </a:p>
        </p:txBody>
      </p:sp>
      <p:sp>
        <p:nvSpPr>
          <p:cNvPr id="4" name="灯片编号占位符 3"/>
          <p:cNvSpPr>
            <a:spLocks noGrp="1"/>
          </p:cNvSpPr>
          <p:nvPr>
            <p:ph type="sldNum" sz="quarter" idx="10"/>
          </p:nvPr>
        </p:nvSpPr>
        <p:spPr/>
        <p:txBody>
          <a:bodyPr/>
          <a:lstStyle/>
          <a:p>
            <a:fld id="{DDF79C79-9C02-4CFA-967F-1E183E811E97}" type="slidenum">
              <a:rPr lang="zh-CN" altLang="en-US" smtClean="0"/>
              <a:pPr/>
              <a:t>10</a:t>
            </a:fld>
            <a:endParaRPr lang="zh-CN" altLang="en-US"/>
          </a:p>
        </p:txBody>
      </p:sp>
    </p:spTree>
    <p:extLst>
      <p:ext uri="{BB962C8B-B14F-4D97-AF65-F5344CB8AC3E}">
        <p14:creationId xmlns:p14="http://schemas.microsoft.com/office/powerpoint/2010/main" val="743629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As for the inverting mode, the linearity are slightly worse. It keeps linear till 75 000 electrons.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These two pulse scan results agree with the results of the manufacturer (The CMS Tracker APV25 0.25µm CMOS readout chip).</a:t>
            </a:r>
            <a:endParaRPr lang="zh-CN" altLang="en-US" dirty="0" smtClean="0"/>
          </a:p>
        </p:txBody>
      </p:sp>
      <p:sp>
        <p:nvSpPr>
          <p:cNvPr id="4" name="灯片编号占位符 3"/>
          <p:cNvSpPr>
            <a:spLocks noGrp="1"/>
          </p:cNvSpPr>
          <p:nvPr>
            <p:ph type="sldNum" sz="quarter" idx="10"/>
          </p:nvPr>
        </p:nvSpPr>
        <p:spPr/>
        <p:txBody>
          <a:bodyPr/>
          <a:lstStyle/>
          <a:p>
            <a:fld id="{DDF79C79-9C02-4CFA-967F-1E183E811E97}" type="slidenum">
              <a:rPr lang="zh-CN" altLang="en-US" smtClean="0"/>
              <a:pPr/>
              <a:t>11</a:t>
            </a:fld>
            <a:endParaRPr lang="zh-CN" altLang="en-US"/>
          </a:p>
        </p:txBody>
      </p:sp>
    </p:spTree>
    <p:extLst>
      <p:ext uri="{BB962C8B-B14F-4D97-AF65-F5344CB8AC3E}">
        <p14:creationId xmlns:p14="http://schemas.microsoft.com/office/powerpoint/2010/main" val="1873527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To</a:t>
            </a:r>
            <a:r>
              <a:rPr lang="en-US" altLang="zh-CN" baseline="0" dirty="0" smtClean="0"/>
              <a:t> fulfill the requirement of the </a:t>
            </a:r>
            <a:r>
              <a:rPr lang="en-US" altLang="zh-CN" baseline="0" smtClean="0"/>
              <a:t>detectors </a:t>
            </a:r>
            <a:r>
              <a:rPr lang="en-US" altLang="zh-CN" baseline="0" smtClean="0"/>
              <a:t>test at our lab, </a:t>
            </a:r>
            <a:r>
              <a:rPr lang="en-US" altLang="zh-CN" baseline="0" dirty="0" smtClean="0"/>
              <a:t>we developed a new APV digitization system. It can control up to 4 APV25. A more powerful Spartan FPGA is used. 2 external signal ports are reserved for the possible waveform sampling purpose. To maintain the flexibility of changing front end electronics, ADC board and FGPA board are separated. The communication interface with computer is still gigabit Ethernet. Thanks the developer of Multi Purpose Digitizer and Scalable Readout System for some of their good ideas.</a:t>
            </a:r>
          </a:p>
          <a:p>
            <a:r>
              <a:rPr lang="en-US" altLang="zh-CN" baseline="0" dirty="0" smtClean="0"/>
              <a:t>Now we are working on the logic design and software of the new system.</a:t>
            </a:r>
            <a:endParaRPr lang="zh-CN" altLang="en-US" dirty="0"/>
          </a:p>
        </p:txBody>
      </p:sp>
      <p:sp>
        <p:nvSpPr>
          <p:cNvPr id="4" name="灯片编号占位符 3"/>
          <p:cNvSpPr>
            <a:spLocks noGrp="1"/>
          </p:cNvSpPr>
          <p:nvPr>
            <p:ph type="sldNum" sz="quarter" idx="10"/>
          </p:nvPr>
        </p:nvSpPr>
        <p:spPr/>
        <p:txBody>
          <a:bodyPr/>
          <a:lstStyle/>
          <a:p>
            <a:fld id="{DDF79C79-9C02-4CFA-967F-1E183E811E97}" type="slidenum">
              <a:rPr lang="zh-CN" altLang="en-US" smtClean="0"/>
              <a:pPr/>
              <a:t>12</a:t>
            </a:fld>
            <a:endParaRPr lang="zh-CN" altLang="en-US"/>
          </a:p>
        </p:txBody>
      </p:sp>
    </p:spTree>
    <p:extLst>
      <p:ext uri="{BB962C8B-B14F-4D97-AF65-F5344CB8AC3E}">
        <p14:creationId xmlns:p14="http://schemas.microsoft.com/office/powerpoint/2010/main" val="3366572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Better performance</a:t>
            </a:r>
          </a:p>
          <a:p>
            <a:endParaRPr lang="zh-CN" altLang="en-US" dirty="0"/>
          </a:p>
        </p:txBody>
      </p:sp>
      <p:sp>
        <p:nvSpPr>
          <p:cNvPr id="4" name="灯片编号占位符 3"/>
          <p:cNvSpPr>
            <a:spLocks noGrp="1"/>
          </p:cNvSpPr>
          <p:nvPr>
            <p:ph type="sldNum" sz="quarter" idx="10"/>
          </p:nvPr>
        </p:nvSpPr>
        <p:spPr/>
        <p:txBody>
          <a:bodyPr/>
          <a:lstStyle/>
          <a:p>
            <a:fld id="{DDF79C79-9C02-4CFA-967F-1E183E811E97}" type="slidenum">
              <a:rPr lang="zh-CN" altLang="en-US" smtClean="0"/>
              <a:pPr/>
              <a:t>13</a:t>
            </a:fld>
            <a:endParaRPr lang="zh-CN" altLang="en-US"/>
          </a:p>
        </p:txBody>
      </p:sp>
    </p:spTree>
    <p:extLst>
      <p:ext uri="{BB962C8B-B14F-4D97-AF65-F5344CB8AC3E}">
        <p14:creationId xmlns:p14="http://schemas.microsoft.com/office/powerpoint/2010/main" val="2885518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DF79C79-9C02-4CFA-967F-1E183E811E97}" type="slidenum">
              <a:rPr lang="zh-CN" altLang="en-US" smtClean="0"/>
              <a:pPr/>
              <a:t>16</a:t>
            </a:fld>
            <a:endParaRPr lang="zh-CN" altLang="en-US"/>
          </a:p>
        </p:txBody>
      </p:sp>
    </p:spTree>
    <p:extLst>
      <p:ext uri="{BB962C8B-B14F-4D97-AF65-F5344CB8AC3E}">
        <p14:creationId xmlns:p14="http://schemas.microsoft.com/office/powerpoint/2010/main" val="3969115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There</a:t>
            </a:r>
            <a:r>
              <a:rPr lang="en-US" altLang="zh-CN" baseline="0" dirty="0" smtClean="0"/>
              <a:t> are two main parts in my presentation. One is the R&amp;D of MPGD detectors, including GEM foil and MicroMegas. Another is APV25 digitization electronics. Some key test results and the upgrade of the hardware.</a:t>
            </a:r>
            <a:endParaRPr lang="zh-CN" altLang="en-US" dirty="0"/>
          </a:p>
        </p:txBody>
      </p:sp>
      <p:sp>
        <p:nvSpPr>
          <p:cNvPr id="4" name="灯片编号占位符 3"/>
          <p:cNvSpPr>
            <a:spLocks noGrp="1"/>
          </p:cNvSpPr>
          <p:nvPr>
            <p:ph type="sldNum" sz="quarter" idx="10"/>
          </p:nvPr>
        </p:nvSpPr>
        <p:spPr/>
        <p:txBody>
          <a:bodyPr/>
          <a:lstStyle/>
          <a:p>
            <a:fld id="{DDF79C79-9C02-4CFA-967F-1E183E811E97}" type="slidenum">
              <a:rPr lang="zh-CN" altLang="en-US" smtClean="0"/>
              <a:pPr/>
              <a:t>2</a:t>
            </a:fld>
            <a:endParaRPr lang="zh-CN" altLang="en-US"/>
          </a:p>
        </p:txBody>
      </p:sp>
    </p:spTree>
    <p:extLst>
      <p:ext uri="{BB962C8B-B14F-4D97-AF65-F5344CB8AC3E}">
        <p14:creationId xmlns:p14="http://schemas.microsoft.com/office/powerpoint/2010/main" val="2054435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spcAft>
                <a:spcPts val="600"/>
              </a:spcAft>
              <a:defRPr/>
            </a:pPr>
            <a:r>
              <a:rPr lang="en-US" altLang="zh-CN" dirty="0" smtClean="0">
                <a:solidFill>
                  <a:srgbClr val="FF0000"/>
                </a:solidFill>
                <a:effectLst>
                  <a:outerShdw blurRad="38100" dist="38100" dir="2700000" algn="tl">
                    <a:srgbClr val="C0C0C0"/>
                  </a:outerShdw>
                </a:effectLst>
                <a:ea typeface="楷体_GB2312"/>
                <a:cs typeface="楷体_GB2312"/>
              </a:rPr>
              <a:t>We</a:t>
            </a:r>
            <a:r>
              <a:rPr lang="en-US" altLang="zh-CN" baseline="0" dirty="0" smtClean="0">
                <a:solidFill>
                  <a:srgbClr val="FF0000"/>
                </a:solidFill>
                <a:effectLst>
                  <a:outerShdw blurRad="38100" dist="38100" dir="2700000" algn="tl">
                    <a:srgbClr val="C0C0C0"/>
                  </a:outerShdw>
                </a:effectLst>
                <a:ea typeface="楷体_GB2312"/>
                <a:cs typeface="楷体_GB2312"/>
              </a:rPr>
              <a:t> did some R&amp;D on GEM foils these years </a:t>
            </a:r>
            <a:r>
              <a:rPr lang="en-US" altLang="zh-CN" baseline="0" dirty="0" smtClean="0">
                <a:solidFill>
                  <a:srgbClr val="FF0000"/>
                </a:solidFill>
                <a:effectLst>
                  <a:outerShdw blurRad="38100" dist="38100" dir="2700000" algn="tl">
                    <a:srgbClr val="C0C0C0"/>
                  </a:outerShdw>
                </a:effectLst>
                <a:ea typeface="楷体_GB2312"/>
                <a:cs typeface="楷体_GB2312"/>
              </a:rPr>
              <a:t>at </a:t>
            </a:r>
            <a:r>
              <a:rPr lang="en-US" altLang="zh-CN" baseline="0" dirty="0" smtClean="0">
                <a:solidFill>
                  <a:srgbClr val="FF0000"/>
                </a:solidFill>
                <a:effectLst>
                  <a:outerShdw blurRad="38100" dist="38100" dir="2700000" algn="tl">
                    <a:srgbClr val="C0C0C0"/>
                  </a:outerShdw>
                </a:effectLst>
                <a:ea typeface="楷体_GB2312"/>
                <a:cs typeface="楷体_GB2312"/>
              </a:rPr>
              <a:t>our lab and clean room. Now we are collaborating with a factory on the manufacture of GEM foils. This picture shows that we h</a:t>
            </a:r>
            <a:r>
              <a:rPr lang="en-US" altLang="zh-CN" dirty="0" smtClean="0">
                <a:solidFill>
                  <a:srgbClr val="FF0000"/>
                </a:solidFill>
                <a:effectLst>
                  <a:outerShdw blurRad="38100" dist="38100" dir="2700000" algn="tl">
                    <a:srgbClr val="C0C0C0"/>
                  </a:outerShdw>
                </a:effectLst>
                <a:ea typeface="楷体_GB2312"/>
                <a:cs typeface="楷体_GB2312"/>
              </a:rPr>
              <a:t>elped the collaborated </a:t>
            </a:r>
            <a:r>
              <a:rPr lang="en-US" altLang="zh-CN" baseline="0" dirty="0" smtClean="0">
                <a:solidFill>
                  <a:srgbClr val="FF0000"/>
                </a:solidFill>
                <a:effectLst>
                  <a:outerShdw blurRad="38100" dist="38100" dir="2700000" algn="tl">
                    <a:srgbClr val="C0C0C0"/>
                  </a:outerShdw>
                </a:effectLst>
                <a:ea typeface="楷体_GB2312"/>
                <a:cs typeface="楷体_GB2312"/>
              </a:rPr>
              <a:t>factory </a:t>
            </a:r>
            <a:r>
              <a:rPr lang="en-US" altLang="zh-CN" dirty="0" smtClean="0">
                <a:solidFill>
                  <a:srgbClr val="FF0000"/>
                </a:solidFill>
                <a:effectLst>
                  <a:outerShdw blurRad="38100" dist="38100" dir="2700000" algn="tl">
                    <a:srgbClr val="C0C0C0"/>
                  </a:outerShdw>
                </a:effectLst>
                <a:ea typeface="楷体_GB2312"/>
                <a:cs typeface="楷体_GB2312"/>
              </a:rPr>
              <a:t>to build some new facilities which will be used only for GEM foil and MicroMegas detector production.</a:t>
            </a:r>
          </a:p>
          <a:p>
            <a:endParaRPr lang="zh-CN" altLang="en-US" dirty="0"/>
          </a:p>
        </p:txBody>
      </p:sp>
      <p:sp>
        <p:nvSpPr>
          <p:cNvPr id="4" name="灯片编号占位符 3"/>
          <p:cNvSpPr>
            <a:spLocks noGrp="1"/>
          </p:cNvSpPr>
          <p:nvPr>
            <p:ph type="sldNum" sz="quarter" idx="10"/>
          </p:nvPr>
        </p:nvSpPr>
        <p:spPr/>
        <p:txBody>
          <a:bodyPr/>
          <a:lstStyle/>
          <a:p>
            <a:fld id="{DDF79C79-9C02-4CFA-967F-1E183E811E97}" type="slidenum">
              <a:rPr lang="zh-CN" altLang="en-US" smtClean="0"/>
              <a:pPr/>
              <a:t>3</a:t>
            </a:fld>
            <a:endParaRPr lang="zh-CN" altLang="en-US"/>
          </a:p>
        </p:txBody>
      </p:sp>
    </p:spTree>
    <p:extLst>
      <p:ext uri="{BB962C8B-B14F-4D97-AF65-F5344CB8AC3E}">
        <p14:creationId xmlns:p14="http://schemas.microsoft.com/office/powerpoint/2010/main" val="3805441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These two photos</a:t>
            </a:r>
            <a:r>
              <a:rPr lang="en-US" altLang="zh-CN" baseline="0" dirty="0" smtClean="0"/>
              <a:t> are the GEM foils we made. Their effective area is </a:t>
            </a:r>
            <a:r>
              <a:rPr lang="en-US" altLang="zh-CN" dirty="0" smtClean="0"/>
              <a:t>10*10 centimeters. These</a:t>
            </a:r>
            <a:r>
              <a:rPr lang="en-US" altLang="zh-CN" baseline="0" dirty="0" smtClean="0"/>
              <a:t> foils samples are in selection and test. </a:t>
            </a:r>
            <a:r>
              <a:rPr lang="en-US" altLang="zh-CN" baseline="0" dirty="0" smtClean="0"/>
              <a:t>Step by step, we </a:t>
            </a:r>
            <a:r>
              <a:rPr lang="en-US" altLang="zh-CN" baseline="0" dirty="0" smtClean="0"/>
              <a:t>are working on the way f</a:t>
            </a:r>
            <a:r>
              <a:rPr lang="en-US" altLang="zh-CN" dirty="0" smtClean="0"/>
              <a:t>rom prototype to real </a:t>
            </a:r>
            <a:r>
              <a:rPr lang="en-US" altLang="zh-CN" dirty="0" smtClean="0"/>
              <a:t>production.</a:t>
            </a:r>
            <a:endParaRPr lang="zh-CN" altLang="en-US" dirty="0"/>
          </a:p>
        </p:txBody>
      </p:sp>
      <p:sp>
        <p:nvSpPr>
          <p:cNvPr id="4" name="灯片编号占位符 3"/>
          <p:cNvSpPr>
            <a:spLocks noGrp="1"/>
          </p:cNvSpPr>
          <p:nvPr>
            <p:ph type="sldNum" sz="quarter" idx="10"/>
          </p:nvPr>
        </p:nvSpPr>
        <p:spPr/>
        <p:txBody>
          <a:bodyPr/>
          <a:lstStyle/>
          <a:p>
            <a:fld id="{DDF79C79-9C02-4CFA-967F-1E183E811E97}" type="slidenum">
              <a:rPr lang="zh-CN" altLang="en-US" smtClean="0"/>
              <a:pPr/>
              <a:t>4</a:t>
            </a:fld>
            <a:endParaRPr lang="zh-CN" altLang="en-US"/>
          </a:p>
        </p:txBody>
      </p:sp>
    </p:spTree>
    <p:extLst>
      <p:ext uri="{BB962C8B-B14F-4D97-AF65-F5344CB8AC3E}">
        <p14:creationId xmlns:p14="http://schemas.microsoft.com/office/powerpoint/2010/main" val="2095724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MicroMegas is another popular kind of micro</a:t>
            </a:r>
            <a:r>
              <a:rPr lang="en-US" altLang="zh-CN" baseline="0" dirty="0" smtClean="0"/>
              <a:t> pattern gas detectors. Among several kinds of micromegas, Bulk micromegas is reliable, has good uniformity, and it is easy to be made </a:t>
            </a:r>
            <a:r>
              <a:rPr lang="en-US" altLang="zh-CN" baseline="0" dirty="0" smtClean="0"/>
              <a:t>to </a:t>
            </a:r>
            <a:r>
              <a:rPr lang="en-US" altLang="zh-CN" baseline="0" dirty="0" smtClean="0"/>
              <a:t>large </a:t>
            </a:r>
            <a:r>
              <a:rPr lang="en-US" altLang="zh-CN" baseline="0" dirty="0" smtClean="0"/>
              <a:t>area. </a:t>
            </a:r>
            <a:r>
              <a:rPr lang="en-US" altLang="zh-CN" baseline="0" dirty="0" smtClean="0"/>
              <a:t>Partially </a:t>
            </a:r>
            <a:r>
              <a:rPr lang="en-US" altLang="zh-CN" baseline="0" dirty="0" smtClean="0"/>
              <a:t>because it is </a:t>
            </a:r>
            <a:r>
              <a:rPr lang="en-US" altLang="zh-CN" baseline="0" dirty="0" smtClean="0"/>
              <a:t>made by </a:t>
            </a:r>
            <a:r>
              <a:rPr lang="en-US" altLang="zh-CN" sz="1200" b="0" i="0" kern="1200" dirty="0" err="1" smtClean="0">
                <a:solidFill>
                  <a:schemeClr val="tx1"/>
                </a:solidFill>
                <a:effectLst/>
                <a:latin typeface="+mn-lt"/>
                <a:ea typeface="+mn-ea"/>
                <a:cs typeface="+mn-cs"/>
              </a:rPr>
              <a:t>photoetching</a:t>
            </a:r>
            <a:r>
              <a:rPr lang="en-US" altLang="zh-CN" sz="1200" b="0" i="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technique </a:t>
            </a:r>
            <a:r>
              <a:rPr lang="en-US" altLang="zh-CN" baseline="0" dirty="0" smtClean="0"/>
              <a:t>with photosensitive film. </a:t>
            </a:r>
            <a:r>
              <a:rPr lang="en-US" altLang="zh-CN" dirty="0" smtClean="0"/>
              <a:t>Very clean environment and high technology are needed in</a:t>
            </a:r>
            <a:r>
              <a:rPr lang="en-US" altLang="zh-CN" baseline="0" dirty="0" smtClean="0"/>
              <a:t> the process</a:t>
            </a:r>
            <a:r>
              <a:rPr lang="en-US" altLang="zh-CN" dirty="0" smtClean="0"/>
              <a:t>.</a:t>
            </a:r>
            <a:r>
              <a:rPr lang="en-US" altLang="zh-CN" baseline="0" dirty="0" smtClean="0"/>
              <a:t> The temperature</a:t>
            </a:r>
            <a:r>
              <a:rPr lang="en-US" altLang="zh-CN" baseline="0" dirty="0" smtClean="0"/>
              <a:t>, etching </a:t>
            </a:r>
            <a:r>
              <a:rPr lang="en-US" altLang="zh-CN" baseline="0" dirty="0" smtClean="0"/>
              <a:t>time and other parameters must be controlled carefully. </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We </a:t>
            </a:r>
            <a:r>
              <a:rPr lang="en-US" altLang="zh-CN" baseline="0" dirty="0" smtClean="0"/>
              <a:t>have made </a:t>
            </a:r>
            <a:r>
              <a:rPr lang="en-US" altLang="zh-CN" baseline="0" dirty="0" smtClean="0"/>
              <a:t>some </a:t>
            </a:r>
            <a:r>
              <a:rPr lang="en-US" altLang="zh-CN" baseline="0" dirty="0" smtClean="0"/>
              <a:t>10*10 </a:t>
            </a:r>
            <a:r>
              <a:rPr lang="en-US" altLang="zh-CN" baseline="0" dirty="0" smtClean="0"/>
              <a:t>centimeters bulk micromegas recently. Their resistance between mesh and readout are more than 450 gig ohm by the measurement.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 black </a:t>
            </a:r>
            <a:r>
              <a:rPr lang="en-US" altLang="zh-CN" baseline="0" dirty="0" smtClean="0"/>
              <a:t>points </a:t>
            </a:r>
            <a:r>
              <a:rPr lang="en-US" altLang="zh-CN" baseline="0" dirty="0" smtClean="0"/>
              <a:t>array you may see in the picture is the pillar between mesh and readout.</a:t>
            </a:r>
            <a:endParaRPr lang="en-US" altLang="zh-CN" dirty="0" smtClean="0"/>
          </a:p>
        </p:txBody>
      </p:sp>
      <p:sp>
        <p:nvSpPr>
          <p:cNvPr id="4" name="灯片编号占位符 3"/>
          <p:cNvSpPr>
            <a:spLocks noGrp="1"/>
          </p:cNvSpPr>
          <p:nvPr>
            <p:ph type="sldNum" sz="quarter" idx="10"/>
          </p:nvPr>
        </p:nvSpPr>
        <p:spPr/>
        <p:txBody>
          <a:bodyPr/>
          <a:lstStyle/>
          <a:p>
            <a:fld id="{DDF79C79-9C02-4CFA-967F-1E183E811E97}" type="slidenum">
              <a:rPr lang="zh-CN" altLang="en-US" smtClean="0"/>
              <a:pPr/>
              <a:t>5</a:t>
            </a:fld>
            <a:endParaRPr lang="zh-CN" altLang="en-US"/>
          </a:p>
        </p:txBody>
      </p:sp>
    </p:spTree>
    <p:extLst>
      <p:ext uri="{BB962C8B-B14F-4D97-AF65-F5344CB8AC3E}">
        <p14:creationId xmlns:p14="http://schemas.microsoft.com/office/powerpoint/2010/main" val="2566360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These</a:t>
            </a:r>
            <a:r>
              <a:rPr lang="en-US" altLang="zh-CN" baseline="0" dirty="0" smtClean="0"/>
              <a:t> two pictures shows the scene when we are making </a:t>
            </a:r>
            <a:r>
              <a:rPr lang="en-US" altLang="zh-CN" baseline="0" dirty="0" smtClean="0"/>
              <a:t>bulk </a:t>
            </a:r>
            <a:r>
              <a:rPr lang="en-US" altLang="zh-CN" baseline="0" dirty="0" err="1" smtClean="0"/>
              <a:t>micromegas</a:t>
            </a:r>
            <a:r>
              <a:rPr lang="en-US" altLang="zh-CN" baseline="0" dirty="0" smtClean="0"/>
              <a:t> </a:t>
            </a:r>
            <a:r>
              <a:rPr lang="en-US" altLang="zh-CN" baseline="0" dirty="0" smtClean="0"/>
              <a:t>in our clean room at CIAE.</a:t>
            </a:r>
            <a:endParaRPr lang="zh-CN" altLang="en-US" dirty="0"/>
          </a:p>
        </p:txBody>
      </p:sp>
      <p:sp>
        <p:nvSpPr>
          <p:cNvPr id="4" name="灯片编号占位符 3"/>
          <p:cNvSpPr>
            <a:spLocks noGrp="1"/>
          </p:cNvSpPr>
          <p:nvPr>
            <p:ph type="sldNum" sz="quarter" idx="10"/>
          </p:nvPr>
        </p:nvSpPr>
        <p:spPr/>
        <p:txBody>
          <a:bodyPr/>
          <a:lstStyle/>
          <a:p>
            <a:fld id="{DDF79C79-9C02-4CFA-967F-1E183E811E97}" type="slidenum">
              <a:rPr lang="zh-CN" altLang="en-US" smtClean="0"/>
              <a:pPr/>
              <a:t>6</a:t>
            </a:fld>
            <a:endParaRPr lang="zh-CN" altLang="en-US"/>
          </a:p>
        </p:txBody>
      </p:sp>
    </p:spTree>
    <p:extLst>
      <p:ext uri="{BB962C8B-B14F-4D97-AF65-F5344CB8AC3E}">
        <p14:creationId xmlns:p14="http://schemas.microsoft.com/office/powerpoint/2010/main" val="1433641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made some preliminary tests on the</a:t>
            </a:r>
            <a:r>
              <a:rPr lang="en-US" altLang="zh-CN" baseline="0" dirty="0" smtClean="0"/>
              <a:t> micromegas we made with argon and CO2. An americium source is used. </a:t>
            </a:r>
            <a:r>
              <a:rPr lang="en-US" altLang="zh-CN" baseline="0" dirty="0" smtClean="0"/>
              <a:t>The energy of the </a:t>
            </a:r>
            <a:r>
              <a:rPr lang="en-US" altLang="zh-CN" baseline="0" dirty="0" smtClean="0"/>
              <a:t>alpha particle produced is about 5 MeV. The left picture shows the signal from the preamplifier and the other picture shows the signal after shaper and amplifier. This test shows that the bulk </a:t>
            </a:r>
            <a:r>
              <a:rPr lang="en-US" altLang="zh-CN" baseline="0" dirty="0" err="1" smtClean="0"/>
              <a:t>micromgegas</a:t>
            </a:r>
            <a:r>
              <a:rPr lang="en-US" altLang="zh-CN" baseline="0" dirty="0" smtClean="0"/>
              <a:t> works, although its energy resolution and space resolution need to be test in the next step.</a:t>
            </a:r>
            <a:endParaRPr lang="zh-CN" altLang="en-US" dirty="0"/>
          </a:p>
        </p:txBody>
      </p:sp>
      <p:sp>
        <p:nvSpPr>
          <p:cNvPr id="4" name="灯片编号占位符 3"/>
          <p:cNvSpPr>
            <a:spLocks noGrp="1"/>
          </p:cNvSpPr>
          <p:nvPr>
            <p:ph type="sldNum" sz="quarter" idx="10"/>
          </p:nvPr>
        </p:nvSpPr>
        <p:spPr/>
        <p:txBody>
          <a:bodyPr/>
          <a:lstStyle/>
          <a:p>
            <a:fld id="{DDF79C79-9C02-4CFA-967F-1E183E811E97}" type="slidenum">
              <a:rPr lang="zh-CN" altLang="en-US" smtClean="0"/>
              <a:pPr/>
              <a:t>7</a:t>
            </a:fld>
            <a:endParaRPr lang="zh-CN" altLang="en-US"/>
          </a:p>
        </p:txBody>
      </p:sp>
    </p:spTree>
    <p:extLst>
      <p:ext uri="{BB962C8B-B14F-4D97-AF65-F5344CB8AC3E}">
        <p14:creationId xmlns:p14="http://schemas.microsoft.com/office/powerpoint/2010/main" val="74248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next</a:t>
            </a:r>
            <a:r>
              <a:rPr lang="en-US" altLang="zh-CN" baseline="0" dirty="0" smtClean="0"/>
              <a:t> part is about APV25 electronics at CIAE. APV25 is a 128-channel preamplifier and can be used for MPGD.</a:t>
            </a:r>
          </a:p>
          <a:p>
            <a:r>
              <a:rPr lang="en-US" altLang="zh-CN" baseline="0" dirty="0" smtClean="0"/>
              <a:t>The picture shows the version 1 APVDS system we made two years ago. It is composed of APV frond end card, backplane, ADC board and FGPA board. In its gigabit Ethernet communication, cumulative ACK and parity check are employed. </a:t>
            </a:r>
            <a:r>
              <a:rPr lang="en-US" altLang="zh-CN" baseline="0" dirty="0" smtClean="0"/>
              <a:t>Benefitted </a:t>
            </a:r>
            <a:r>
              <a:rPr lang="en-US" altLang="zh-CN" baseline="0" dirty="0" smtClean="0"/>
              <a:t>from the gigabit Ethernet, one APV25 can work at its maximum sample rate. </a:t>
            </a:r>
          </a:p>
          <a:p>
            <a:r>
              <a:rPr lang="en-US" altLang="zh-CN" baseline="0" dirty="0" smtClean="0"/>
              <a:t>Then I will show the results of recent test of this system.</a:t>
            </a:r>
            <a:endParaRPr lang="zh-CN" altLang="en-US" dirty="0"/>
          </a:p>
        </p:txBody>
      </p:sp>
      <p:sp>
        <p:nvSpPr>
          <p:cNvPr id="4" name="灯片编号占位符 3"/>
          <p:cNvSpPr>
            <a:spLocks noGrp="1"/>
          </p:cNvSpPr>
          <p:nvPr>
            <p:ph type="sldNum" sz="quarter" idx="10"/>
          </p:nvPr>
        </p:nvSpPr>
        <p:spPr/>
        <p:txBody>
          <a:bodyPr/>
          <a:lstStyle/>
          <a:p>
            <a:fld id="{DDF79C79-9C02-4CFA-967F-1E183E811E97}" type="slidenum">
              <a:rPr lang="zh-CN" altLang="en-US" smtClean="0"/>
              <a:pPr/>
              <a:t>8</a:t>
            </a:fld>
            <a:endParaRPr lang="zh-CN" altLang="en-US"/>
          </a:p>
        </p:txBody>
      </p:sp>
    </p:spTree>
    <p:extLst>
      <p:ext uri="{BB962C8B-B14F-4D97-AF65-F5344CB8AC3E}">
        <p14:creationId xmlns:p14="http://schemas.microsoft.com/office/powerpoint/2010/main" val="696019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First</a:t>
            </a:r>
            <a:r>
              <a:rPr lang="en-US" altLang="zh-CN" baseline="0" dirty="0" smtClean="0"/>
              <a:t>, we measured the pedestal noise of APV without any</a:t>
            </a:r>
            <a:r>
              <a:rPr lang="en-US" altLang="zh-CN" dirty="0" smtClean="0"/>
              <a:t> input signals. The</a:t>
            </a:r>
            <a:r>
              <a:rPr lang="en-US" altLang="zh-CN" baseline="0" dirty="0" smtClean="0"/>
              <a:t> root mean squares of 128 channels of 1 APV are shown in this picture. Their mean value is about 5 ADC units, equal to about 800 </a:t>
            </a:r>
            <a:r>
              <a:rPr lang="en-US" altLang="zh-CN" baseline="0" dirty="0" smtClean="0"/>
              <a:t>electrons.</a:t>
            </a:r>
            <a:endParaRPr lang="zh-CN" altLang="en-US" dirty="0"/>
          </a:p>
        </p:txBody>
      </p:sp>
      <p:sp>
        <p:nvSpPr>
          <p:cNvPr id="4" name="灯片编号占位符 3"/>
          <p:cNvSpPr>
            <a:spLocks noGrp="1"/>
          </p:cNvSpPr>
          <p:nvPr>
            <p:ph type="sldNum" sz="quarter" idx="10"/>
          </p:nvPr>
        </p:nvSpPr>
        <p:spPr/>
        <p:txBody>
          <a:bodyPr/>
          <a:lstStyle/>
          <a:p>
            <a:fld id="{DDF79C79-9C02-4CFA-967F-1E183E811E97}" type="slidenum">
              <a:rPr lang="zh-CN" altLang="en-US" smtClean="0"/>
              <a:pPr/>
              <a:t>9</a:t>
            </a:fld>
            <a:endParaRPr lang="zh-CN" altLang="en-US"/>
          </a:p>
        </p:txBody>
      </p:sp>
    </p:spTree>
    <p:extLst>
      <p:ext uri="{BB962C8B-B14F-4D97-AF65-F5344CB8AC3E}">
        <p14:creationId xmlns:p14="http://schemas.microsoft.com/office/powerpoint/2010/main" val="4642643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 descr="幻灯片模板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3"/>
          <p:cNvSpPr>
            <a:spLocks noGrp="1" noChangeArrowheads="1"/>
          </p:cNvSpPr>
          <p:nvPr>
            <p:ph type="ctrTitle"/>
          </p:nvPr>
        </p:nvSpPr>
        <p:spPr>
          <a:xfrm>
            <a:off x="685800" y="2286000"/>
            <a:ext cx="7772400" cy="1143000"/>
          </a:xfrm>
        </p:spPr>
        <p:txBody>
          <a:bodyPr/>
          <a:lstStyle>
            <a:lvl1pPr>
              <a:defRPr/>
            </a:lvl1pPr>
          </a:lstStyle>
          <a:p>
            <a:pPr lvl="0"/>
            <a:r>
              <a:rPr lang="zh-CN" altLang="en-US" noProof="0" smtClean="0"/>
              <a:t>单击此处编辑母版标题样式</a:t>
            </a:r>
          </a:p>
        </p:txBody>
      </p:sp>
      <p:sp>
        <p:nvSpPr>
          <p:cNvPr id="58372"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zh-CN" altLang="en-US" noProof="0" smtClean="0"/>
              <a:t>单击此处编辑母版副标题样式</a:t>
            </a:r>
          </a:p>
        </p:txBody>
      </p:sp>
      <p:sp>
        <p:nvSpPr>
          <p:cNvPr id="5" name="Rectangle 5"/>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4B2FCB3D-8ACF-4BDD-AE6A-6764024C414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708074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E5EDC9EB-0ABE-43FD-A34F-E5017777DF9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530705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E78DA9FC-5A5A-453C-9606-DEA9F0D118B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73392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smtClean="0"/>
              <a:t>单击此处编辑母版标题样式</a:t>
            </a:r>
            <a:endParaRPr lang="en-US"/>
          </a:p>
        </p:txBody>
      </p:sp>
      <p:sp>
        <p:nvSpPr>
          <p:cNvPr id="3" name="文本占位符 2"/>
          <p:cNvSpPr>
            <a:spLocks noGrp="1"/>
          </p:cNvSpPr>
          <p:nvPr>
            <p:ph type="body" sz="half" idx="1"/>
          </p:nvPr>
        </p:nvSpPr>
        <p:spPr>
          <a:xfrm>
            <a:off x="685800" y="1981200"/>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981200"/>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1A3B767-2B8E-4FF3-A857-AD424D8496A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53231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463550"/>
            <a:ext cx="7770813" cy="1433513"/>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p:txBody>
          <a:bodyPr/>
          <a:lstStyle>
            <a:lvl1pPr>
              <a:defRPr/>
            </a:lvl1pPr>
          </a:lstStyle>
          <a:p>
            <a:pPr>
              <a:defRPr/>
            </a:pPr>
            <a:endParaRPr lang="en-GB" altLang="zh-CN">
              <a:solidFill>
                <a:srgbClr val="000000"/>
              </a:solidFill>
            </a:endParaRPr>
          </a:p>
        </p:txBody>
      </p:sp>
      <p:sp>
        <p:nvSpPr>
          <p:cNvPr id="4" name="Rectangle 4"/>
          <p:cNvSpPr>
            <a:spLocks noGrp="1" noChangeArrowheads="1"/>
          </p:cNvSpPr>
          <p:nvPr>
            <p:ph type="ftr" idx="11"/>
          </p:nvPr>
        </p:nvSpPr>
        <p:spPr/>
        <p:txBody>
          <a:bodyPr/>
          <a:lstStyle>
            <a:lvl1pPr>
              <a:defRPr/>
            </a:lvl1pPr>
          </a:lstStyle>
          <a:p>
            <a:pPr>
              <a:defRPr/>
            </a:pPr>
            <a:endParaRPr lang="en-GB" altLang="zh-CN">
              <a:solidFill>
                <a:srgbClr val="000000"/>
              </a:solidFill>
            </a:endParaRPr>
          </a:p>
        </p:txBody>
      </p:sp>
      <p:sp>
        <p:nvSpPr>
          <p:cNvPr id="5" name="Rectangle 5"/>
          <p:cNvSpPr>
            <a:spLocks noGrp="1" noChangeArrowheads="1"/>
          </p:cNvSpPr>
          <p:nvPr>
            <p:ph type="sldNum" idx="12"/>
          </p:nvPr>
        </p:nvSpPr>
        <p:spPr/>
        <p:txBody>
          <a:bodyPr/>
          <a:lstStyle>
            <a:lvl1pPr>
              <a:defRPr/>
            </a:lvl1pPr>
          </a:lstStyle>
          <a:p>
            <a:pPr>
              <a:defRPr/>
            </a:pPr>
            <a:fld id="{F66BE73A-B2CD-4451-A183-090E29CCA589}"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822990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B3AD705-00B4-47CA-BE86-59F42C1A2BD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298265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BEBAA4D-AED9-4B00-AE83-24B348B8FF4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590108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07B6369-3020-4930-923F-A6DBA8F7C04D}"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657242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28A1ECDF-AAEF-4379-8E2F-29F5B2B17B3C}"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0211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9FAD818C-0F88-46FD-A0CC-7F398700AE4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81653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3A64BF7F-C864-4E0C-9A0A-C7F73049E02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784357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4459971-250C-43ED-86E4-F8BC6CC00F7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520636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0774461-2683-4AB3-A9F8-D1169C7F2EB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06162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幻灯片模板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3"/>
          <p:cNvSpPr>
            <a:spLocks noGrp="1" noChangeArrowheads="1"/>
          </p:cNvSpPr>
          <p:nvPr>
            <p:ph type="title"/>
          </p:nvPr>
        </p:nvSpPr>
        <p:spPr bwMode="auto">
          <a:xfrm>
            <a:off x="685800" y="609600"/>
            <a:ext cx="777240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8"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7349" name="Rectangle 5"/>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ea typeface="宋体" charset="-122"/>
              </a:defRPr>
            </a:lvl1pPr>
          </a:lstStyle>
          <a:p>
            <a:pPr fontAlgn="base">
              <a:spcBef>
                <a:spcPct val="0"/>
              </a:spcBef>
              <a:spcAft>
                <a:spcPct val="0"/>
              </a:spcAft>
              <a:defRPr/>
            </a:pPr>
            <a:endParaRPr kumimoji="1" lang="en-US" altLang="zh-CN">
              <a:solidFill>
                <a:srgbClr val="000000"/>
              </a:solidFill>
            </a:endParaRPr>
          </a:p>
        </p:txBody>
      </p:sp>
      <p:sp>
        <p:nvSpPr>
          <p:cNvPr id="57350" name="Rectangle 6"/>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ea typeface="宋体" charset="-122"/>
              </a:defRPr>
            </a:lvl1pPr>
          </a:lstStyle>
          <a:p>
            <a:pPr fontAlgn="base">
              <a:spcBef>
                <a:spcPct val="0"/>
              </a:spcBef>
              <a:spcAft>
                <a:spcPct val="0"/>
              </a:spcAft>
              <a:defRPr/>
            </a:pPr>
            <a:endParaRPr kumimoji="1" lang="en-US" altLang="zh-CN">
              <a:solidFill>
                <a:srgbClr val="000000"/>
              </a:solidFill>
            </a:endParaRPr>
          </a:p>
        </p:txBody>
      </p:sp>
      <p:sp>
        <p:nvSpPr>
          <p:cNvPr id="57351" name="Rectangle 7"/>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ea typeface="宋体" charset="-122"/>
              </a:defRPr>
            </a:lvl1pPr>
          </a:lstStyle>
          <a:p>
            <a:pPr fontAlgn="base">
              <a:spcBef>
                <a:spcPct val="0"/>
              </a:spcBef>
              <a:spcAft>
                <a:spcPct val="0"/>
              </a:spcAft>
              <a:defRPr/>
            </a:pPr>
            <a:fld id="{77EF2E80-0A84-4854-B7E4-145ACE6718E7}" type="slidenum">
              <a:rPr kumimoji="1" lang="en-US" altLang="zh-CN">
                <a:solidFill>
                  <a:srgbClr val="000000"/>
                </a:solidFill>
              </a:rPr>
              <a:pPr fontAlgn="base">
                <a:spcBef>
                  <a:spcPct val="0"/>
                </a:spcBef>
                <a:spcAft>
                  <a:spcPct val="0"/>
                </a:spcAft>
                <a:defRPr/>
              </a:pPr>
              <a:t>‹#›</a:t>
            </a:fld>
            <a:endParaRPr kumimoji="1" lang="en-US" altLang="zh-CN">
              <a:solidFill>
                <a:srgbClr val="000000"/>
              </a:solidFill>
            </a:endParaRPr>
          </a:p>
        </p:txBody>
      </p:sp>
    </p:spTree>
    <p:extLst>
      <p:ext uri="{BB962C8B-B14F-4D97-AF65-F5344CB8AC3E}">
        <p14:creationId xmlns:p14="http://schemas.microsoft.com/office/powerpoint/2010/main" val="4285383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kumimoji="1" sz="4400" b="1">
          <a:solidFill>
            <a:srgbClr val="CC66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4400" b="1">
          <a:solidFill>
            <a:srgbClr val="CC6600"/>
          </a:solidFill>
          <a:effectLst>
            <a:outerShdw blurRad="38100" dist="38100" dir="2700000" algn="tl">
              <a:srgbClr val="C0C0C0"/>
            </a:outerShdw>
          </a:effectLst>
          <a:latin typeface="Times New Roman" pitchFamily="18" charset="0"/>
          <a:ea typeface="宋体" charset="-122"/>
        </a:defRPr>
      </a:lvl2pPr>
      <a:lvl3pPr algn="ctr" rtl="0" eaLnBrk="0" fontAlgn="base" hangingPunct="0">
        <a:spcBef>
          <a:spcPct val="0"/>
        </a:spcBef>
        <a:spcAft>
          <a:spcPct val="0"/>
        </a:spcAft>
        <a:defRPr kumimoji="1" sz="4400" b="1">
          <a:solidFill>
            <a:srgbClr val="CC6600"/>
          </a:solidFill>
          <a:effectLst>
            <a:outerShdw blurRad="38100" dist="38100" dir="2700000" algn="tl">
              <a:srgbClr val="C0C0C0"/>
            </a:outerShdw>
          </a:effectLst>
          <a:latin typeface="Times New Roman" pitchFamily="18" charset="0"/>
          <a:ea typeface="宋体" charset="-122"/>
        </a:defRPr>
      </a:lvl3pPr>
      <a:lvl4pPr algn="ctr" rtl="0" eaLnBrk="0" fontAlgn="base" hangingPunct="0">
        <a:spcBef>
          <a:spcPct val="0"/>
        </a:spcBef>
        <a:spcAft>
          <a:spcPct val="0"/>
        </a:spcAft>
        <a:defRPr kumimoji="1" sz="4400" b="1">
          <a:solidFill>
            <a:srgbClr val="CC6600"/>
          </a:solidFill>
          <a:effectLst>
            <a:outerShdw blurRad="38100" dist="38100" dir="2700000" algn="tl">
              <a:srgbClr val="C0C0C0"/>
            </a:outerShdw>
          </a:effectLst>
          <a:latin typeface="Times New Roman" pitchFamily="18" charset="0"/>
          <a:ea typeface="宋体" charset="-122"/>
        </a:defRPr>
      </a:lvl4pPr>
      <a:lvl5pPr algn="ctr" rtl="0" eaLnBrk="0" fontAlgn="base" hangingPunct="0">
        <a:spcBef>
          <a:spcPct val="0"/>
        </a:spcBef>
        <a:spcAft>
          <a:spcPct val="0"/>
        </a:spcAft>
        <a:defRPr kumimoji="1" sz="4400" b="1">
          <a:solidFill>
            <a:srgbClr val="CC6600"/>
          </a:solidFill>
          <a:effectLst>
            <a:outerShdw blurRad="38100" dist="38100" dir="2700000" algn="tl">
              <a:srgbClr val="C0C0C0"/>
            </a:outerShdw>
          </a:effectLst>
          <a:latin typeface="Times New Roman" pitchFamily="18" charset="0"/>
          <a:ea typeface="宋体" charset="-122"/>
        </a:defRPr>
      </a:lvl5pPr>
      <a:lvl6pPr marL="457200" algn="ctr" rtl="0" fontAlgn="base">
        <a:spcBef>
          <a:spcPct val="0"/>
        </a:spcBef>
        <a:spcAft>
          <a:spcPct val="0"/>
        </a:spcAft>
        <a:defRPr kumimoji="1" sz="4400" b="1">
          <a:solidFill>
            <a:srgbClr val="CC6600"/>
          </a:solidFill>
          <a:effectLst>
            <a:outerShdw blurRad="38100" dist="38100" dir="2700000" algn="tl">
              <a:srgbClr val="C0C0C0"/>
            </a:outerShdw>
          </a:effectLst>
          <a:latin typeface="Times New Roman" pitchFamily="18" charset="0"/>
          <a:ea typeface="宋体" charset="-122"/>
        </a:defRPr>
      </a:lvl6pPr>
      <a:lvl7pPr marL="914400" algn="ctr" rtl="0" fontAlgn="base">
        <a:spcBef>
          <a:spcPct val="0"/>
        </a:spcBef>
        <a:spcAft>
          <a:spcPct val="0"/>
        </a:spcAft>
        <a:defRPr kumimoji="1" sz="4400" b="1">
          <a:solidFill>
            <a:srgbClr val="CC6600"/>
          </a:solidFill>
          <a:effectLst>
            <a:outerShdw blurRad="38100" dist="38100" dir="2700000" algn="tl">
              <a:srgbClr val="C0C0C0"/>
            </a:outerShdw>
          </a:effectLst>
          <a:latin typeface="Times New Roman" pitchFamily="18" charset="0"/>
          <a:ea typeface="宋体" charset="-122"/>
        </a:defRPr>
      </a:lvl7pPr>
      <a:lvl8pPr marL="1371600" algn="ctr" rtl="0" fontAlgn="base">
        <a:spcBef>
          <a:spcPct val="0"/>
        </a:spcBef>
        <a:spcAft>
          <a:spcPct val="0"/>
        </a:spcAft>
        <a:defRPr kumimoji="1" sz="4400" b="1">
          <a:solidFill>
            <a:srgbClr val="CC6600"/>
          </a:solidFill>
          <a:effectLst>
            <a:outerShdw blurRad="38100" dist="38100" dir="2700000" algn="tl">
              <a:srgbClr val="C0C0C0"/>
            </a:outerShdw>
          </a:effectLst>
          <a:latin typeface="Times New Roman" pitchFamily="18" charset="0"/>
          <a:ea typeface="宋体" charset="-122"/>
        </a:defRPr>
      </a:lvl8pPr>
      <a:lvl9pPr marL="1828800" algn="ctr" rtl="0" fontAlgn="base">
        <a:spcBef>
          <a:spcPct val="0"/>
        </a:spcBef>
        <a:spcAft>
          <a:spcPct val="0"/>
        </a:spcAft>
        <a:defRPr kumimoji="1" sz="4400" b="1">
          <a:solidFill>
            <a:srgbClr val="CC6600"/>
          </a:solidFill>
          <a:effectLst>
            <a:outerShdw blurRad="38100" dist="38100" dir="2700000" algn="tl">
              <a:srgbClr val="C0C0C0"/>
            </a:outerShdw>
          </a:effectLst>
          <a:latin typeface="Times New Roman" pitchFamily="18" charset="0"/>
          <a:ea typeface="宋体" charset="-122"/>
        </a:defRPr>
      </a:lvl9pPr>
    </p:titleStyle>
    <p:bodyStyle>
      <a:lvl1pPr marL="342900" indent="-342900" algn="l" rtl="0" eaLnBrk="0" fontAlgn="base" hangingPunct="0">
        <a:spcBef>
          <a:spcPct val="20000"/>
        </a:spcBef>
        <a:spcAft>
          <a:spcPct val="0"/>
        </a:spcAft>
        <a:buChar char="•"/>
        <a:defRPr kumimoji="1" sz="3200" b="1">
          <a:solidFill>
            <a:srgbClr val="CC6600"/>
          </a:solidFill>
          <a:latin typeface="+mn-lt"/>
          <a:ea typeface="+mn-ea"/>
          <a:cs typeface="+mn-cs"/>
        </a:defRPr>
      </a:lvl1pPr>
      <a:lvl2pPr marL="742950" indent="-285750" algn="l" rtl="0" eaLnBrk="0" fontAlgn="base" hangingPunct="0">
        <a:spcBef>
          <a:spcPct val="20000"/>
        </a:spcBef>
        <a:spcAft>
          <a:spcPct val="0"/>
        </a:spcAft>
        <a:buChar char="–"/>
        <a:defRPr kumimoji="1" sz="2800" b="1">
          <a:solidFill>
            <a:srgbClr val="CC6600"/>
          </a:solidFill>
          <a:latin typeface="+mn-lt"/>
          <a:ea typeface="+mn-ea"/>
        </a:defRPr>
      </a:lvl2pPr>
      <a:lvl3pPr marL="1143000" indent="-228600" algn="l" rtl="0" eaLnBrk="0" fontAlgn="base" hangingPunct="0">
        <a:spcBef>
          <a:spcPct val="20000"/>
        </a:spcBef>
        <a:spcAft>
          <a:spcPct val="0"/>
        </a:spcAft>
        <a:buChar char="•"/>
        <a:defRPr kumimoji="1" sz="2400" b="1">
          <a:solidFill>
            <a:srgbClr val="CC6600"/>
          </a:solidFill>
          <a:latin typeface="+mn-lt"/>
          <a:ea typeface="+mn-ea"/>
        </a:defRPr>
      </a:lvl3pPr>
      <a:lvl4pPr marL="1600200" indent="-228600" algn="l" rtl="0" eaLnBrk="0" fontAlgn="base" hangingPunct="0">
        <a:spcBef>
          <a:spcPct val="20000"/>
        </a:spcBef>
        <a:spcAft>
          <a:spcPct val="0"/>
        </a:spcAft>
        <a:buChar char="–"/>
        <a:defRPr kumimoji="1" sz="2000" b="1">
          <a:solidFill>
            <a:srgbClr val="CC6600"/>
          </a:solidFill>
          <a:latin typeface="+mn-lt"/>
          <a:ea typeface="+mn-ea"/>
        </a:defRPr>
      </a:lvl4pPr>
      <a:lvl5pPr marL="2057400" indent="-228600" algn="l" rtl="0" eaLnBrk="0" fontAlgn="base" hangingPunct="0">
        <a:spcBef>
          <a:spcPct val="20000"/>
        </a:spcBef>
        <a:spcAft>
          <a:spcPct val="0"/>
        </a:spcAft>
        <a:buChar char="»"/>
        <a:defRPr kumimoji="1" sz="2000" b="1">
          <a:solidFill>
            <a:srgbClr val="CC6600"/>
          </a:solidFill>
          <a:latin typeface="+mn-lt"/>
          <a:ea typeface="+mn-ea"/>
        </a:defRPr>
      </a:lvl5pPr>
      <a:lvl6pPr marL="2514600" indent="-228600" algn="l" rtl="0" fontAlgn="base">
        <a:spcBef>
          <a:spcPct val="20000"/>
        </a:spcBef>
        <a:spcAft>
          <a:spcPct val="0"/>
        </a:spcAft>
        <a:buChar char="»"/>
        <a:defRPr kumimoji="1" sz="2000" b="1">
          <a:solidFill>
            <a:srgbClr val="CC6600"/>
          </a:solidFill>
          <a:latin typeface="+mn-lt"/>
          <a:ea typeface="+mn-ea"/>
        </a:defRPr>
      </a:lvl6pPr>
      <a:lvl7pPr marL="2971800" indent="-228600" algn="l" rtl="0" fontAlgn="base">
        <a:spcBef>
          <a:spcPct val="20000"/>
        </a:spcBef>
        <a:spcAft>
          <a:spcPct val="0"/>
        </a:spcAft>
        <a:buChar char="»"/>
        <a:defRPr kumimoji="1" sz="2000" b="1">
          <a:solidFill>
            <a:srgbClr val="CC6600"/>
          </a:solidFill>
          <a:latin typeface="+mn-lt"/>
          <a:ea typeface="+mn-ea"/>
        </a:defRPr>
      </a:lvl7pPr>
      <a:lvl8pPr marL="3429000" indent="-228600" algn="l" rtl="0" fontAlgn="base">
        <a:spcBef>
          <a:spcPct val="20000"/>
        </a:spcBef>
        <a:spcAft>
          <a:spcPct val="0"/>
        </a:spcAft>
        <a:buChar char="»"/>
        <a:defRPr kumimoji="1" sz="2000" b="1">
          <a:solidFill>
            <a:srgbClr val="CC6600"/>
          </a:solidFill>
          <a:latin typeface="+mn-lt"/>
          <a:ea typeface="+mn-ea"/>
        </a:defRPr>
      </a:lvl8pPr>
      <a:lvl9pPr marL="3886200" indent="-228600" algn="l" rtl="0" fontAlgn="base">
        <a:spcBef>
          <a:spcPct val="20000"/>
        </a:spcBef>
        <a:spcAft>
          <a:spcPct val="0"/>
        </a:spcAft>
        <a:buChar char="»"/>
        <a:defRPr kumimoji="1" sz="2000" b="1">
          <a:solidFill>
            <a:srgbClr val="CC66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467544" y="1556792"/>
            <a:ext cx="8348464" cy="1143000"/>
          </a:xfrm>
        </p:spPr>
        <p:txBody>
          <a:bodyPr/>
          <a:lstStyle/>
          <a:p>
            <a:r>
              <a:rPr lang="en-US" altLang="zh-CN" dirty="0"/>
              <a:t>MPGD Detectors and Electronics at CIAE</a:t>
            </a:r>
            <a:endParaRPr lang="zh-CN" altLang="en-US" dirty="0"/>
          </a:p>
        </p:txBody>
      </p:sp>
      <p:sp>
        <p:nvSpPr>
          <p:cNvPr id="5" name="副标题 4"/>
          <p:cNvSpPr>
            <a:spLocks noGrp="1"/>
          </p:cNvSpPr>
          <p:nvPr>
            <p:ph type="subTitle" idx="1"/>
          </p:nvPr>
        </p:nvSpPr>
        <p:spPr>
          <a:xfrm>
            <a:off x="1187624" y="3501008"/>
            <a:ext cx="7088832" cy="1752600"/>
          </a:xfrm>
        </p:spPr>
        <p:txBody>
          <a:bodyPr/>
          <a:lstStyle/>
          <a:p>
            <a:r>
              <a:rPr lang="en-US" altLang="zh-CN" dirty="0" err="1" smtClean="0"/>
              <a:t>Xinglong</a:t>
            </a:r>
            <a:r>
              <a:rPr lang="en-US" altLang="zh-CN" dirty="0" smtClean="0"/>
              <a:t> Li, </a:t>
            </a:r>
            <a:r>
              <a:rPr lang="en-US" altLang="zh-CN" dirty="0" err="1" smtClean="0"/>
              <a:t>Xiaomei</a:t>
            </a:r>
            <a:r>
              <a:rPr lang="en-US" altLang="zh-CN" dirty="0" smtClean="0"/>
              <a:t> Li, </a:t>
            </a:r>
            <a:r>
              <a:rPr lang="en-US" altLang="zh-CN" dirty="0" err="1" smtClean="0"/>
              <a:t>Shouyang</a:t>
            </a:r>
            <a:r>
              <a:rPr lang="en-US" altLang="zh-CN" dirty="0" smtClean="0"/>
              <a:t> Hu, Jing Zhou, etc.</a:t>
            </a:r>
          </a:p>
          <a:p>
            <a:r>
              <a:rPr lang="en-US" altLang="zh-CN" dirty="0"/>
              <a:t>China Institute of Atomic Energy</a:t>
            </a:r>
          </a:p>
          <a:p>
            <a:endParaRPr lang="zh-CN" altLang="en-US" dirty="0"/>
          </a:p>
        </p:txBody>
      </p:sp>
    </p:spTree>
    <p:extLst>
      <p:ext uri="{BB962C8B-B14F-4D97-AF65-F5344CB8AC3E}">
        <p14:creationId xmlns:p14="http://schemas.microsoft.com/office/powerpoint/2010/main" val="1662304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5096" y="406964"/>
            <a:ext cx="7772400" cy="648072"/>
          </a:xfrm>
        </p:spPr>
        <p:txBody>
          <a:bodyPr/>
          <a:lstStyle/>
          <a:p>
            <a:r>
              <a:rPr lang="en-US" altLang="zh-CN" dirty="0"/>
              <a:t>Internal pulse </a:t>
            </a:r>
            <a:r>
              <a:rPr lang="en-US" altLang="zh-CN" dirty="0" smtClean="0"/>
              <a:t>scan (1)</a:t>
            </a:r>
            <a:endParaRPr lang="zh-CN" altLang="en-US" dirty="0"/>
          </a:p>
        </p:txBody>
      </p:sp>
      <p:sp>
        <p:nvSpPr>
          <p:cNvPr id="3" name="内容占位符 2"/>
          <p:cNvSpPr>
            <a:spLocks noGrp="1"/>
          </p:cNvSpPr>
          <p:nvPr>
            <p:ph idx="1"/>
          </p:nvPr>
        </p:nvSpPr>
        <p:spPr>
          <a:xfrm>
            <a:off x="611560" y="4869160"/>
            <a:ext cx="7772400" cy="1152128"/>
          </a:xfrm>
        </p:spPr>
        <p:txBody>
          <a:bodyPr/>
          <a:lstStyle/>
          <a:p>
            <a:r>
              <a:rPr lang="en-US" altLang="zh-CN" dirty="0" smtClean="0"/>
              <a:t>Non-inverting mode of APV25</a:t>
            </a:r>
          </a:p>
          <a:p>
            <a:r>
              <a:rPr lang="en-US" altLang="zh-CN" dirty="0" smtClean="0"/>
              <a:t>Good linearity below 10</a:t>
            </a:r>
            <a:r>
              <a:rPr lang="en-US" altLang="zh-CN" baseline="30000" dirty="0" smtClean="0"/>
              <a:t>5 </a:t>
            </a:r>
            <a:r>
              <a:rPr lang="en-US" altLang="zh-CN" dirty="0" smtClean="0"/>
              <a:t>e</a:t>
            </a:r>
            <a:r>
              <a:rPr lang="en-US" altLang="zh-CN" baseline="30000" dirty="0" smtClean="0"/>
              <a:t>-</a:t>
            </a:r>
            <a:r>
              <a:rPr lang="en-US" altLang="zh-CN" dirty="0" smtClean="0"/>
              <a:t> (16fC) </a:t>
            </a:r>
            <a:endParaRPr lang="zh-CN" altLang="en-US" dirty="0"/>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066044"/>
            <a:ext cx="7704856" cy="3942304"/>
          </a:xfrm>
          <a:prstGeom prst="rect">
            <a:avLst/>
          </a:prstGeom>
        </p:spPr>
      </p:pic>
    </p:spTree>
    <p:extLst>
      <p:ext uri="{BB962C8B-B14F-4D97-AF65-F5344CB8AC3E}">
        <p14:creationId xmlns:p14="http://schemas.microsoft.com/office/powerpoint/2010/main" val="895622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404664"/>
            <a:ext cx="7772400" cy="587152"/>
          </a:xfrm>
        </p:spPr>
        <p:txBody>
          <a:bodyPr/>
          <a:lstStyle/>
          <a:p>
            <a:r>
              <a:rPr lang="en-US" altLang="zh-CN" dirty="0"/>
              <a:t>Internal pulse scan </a:t>
            </a:r>
            <a:r>
              <a:rPr lang="en-US" altLang="zh-CN" dirty="0" smtClean="0"/>
              <a:t>(2)</a:t>
            </a:r>
            <a:endParaRPr lang="zh-CN" altLang="en-US" dirty="0"/>
          </a:p>
        </p:txBody>
      </p:sp>
      <p:sp>
        <p:nvSpPr>
          <p:cNvPr id="3" name="内容占位符 2"/>
          <p:cNvSpPr>
            <a:spLocks noGrp="1"/>
          </p:cNvSpPr>
          <p:nvPr>
            <p:ph idx="1"/>
          </p:nvPr>
        </p:nvSpPr>
        <p:spPr>
          <a:xfrm>
            <a:off x="631540" y="4797152"/>
            <a:ext cx="7772400" cy="958916"/>
          </a:xfrm>
        </p:spPr>
        <p:txBody>
          <a:bodyPr/>
          <a:lstStyle/>
          <a:p>
            <a:r>
              <a:rPr lang="en-US" altLang="zh-CN" dirty="0" smtClean="0"/>
              <a:t>Inverting </a:t>
            </a:r>
            <a:r>
              <a:rPr lang="en-US" altLang="zh-CN" dirty="0"/>
              <a:t>mode of APV25</a:t>
            </a:r>
          </a:p>
          <a:p>
            <a:r>
              <a:rPr lang="en-US" altLang="zh-CN" dirty="0"/>
              <a:t>Good linearity below </a:t>
            </a:r>
            <a:r>
              <a:rPr lang="en-US" altLang="zh-CN" dirty="0" smtClean="0"/>
              <a:t>7.5*10</a:t>
            </a:r>
            <a:r>
              <a:rPr lang="en-US" altLang="zh-CN" baseline="30000" dirty="0" smtClean="0"/>
              <a:t>4 </a:t>
            </a:r>
            <a:r>
              <a:rPr lang="en-US" altLang="zh-CN" dirty="0"/>
              <a:t>e</a:t>
            </a:r>
            <a:r>
              <a:rPr lang="en-US" altLang="zh-CN" baseline="30000" dirty="0"/>
              <a:t>-</a:t>
            </a:r>
            <a:r>
              <a:rPr lang="en-US" altLang="zh-CN" dirty="0"/>
              <a:t> (</a:t>
            </a:r>
            <a:r>
              <a:rPr lang="en-US" altLang="zh-CN" dirty="0" smtClean="0"/>
              <a:t>12fC</a:t>
            </a:r>
            <a:r>
              <a:rPr lang="en-US" altLang="zh-CN" dirty="0"/>
              <a:t>) </a:t>
            </a:r>
            <a:endParaRPr lang="zh-CN" altLang="en-US" dirty="0"/>
          </a:p>
          <a:p>
            <a:endParaRPr lang="zh-CN" altLang="en-US" dirty="0"/>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052736"/>
            <a:ext cx="7524328" cy="3833900"/>
          </a:xfrm>
          <a:prstGeom prst="rect">
            <a:avLst/>
          </a:prstGeom>
        </p:spPr>
      </p:pic>
    </p:spTree>
    <p:extLst>
      <p:ext uri="{BB962C8B-B14F-4D97-AF65-F5344CB8AC3E}">
        <p14:creationId xmlns:p14="http://schemas.microsoft.com/office/powerpoint/2010/main" val="2452081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404664"/>
            <a:ext cx="7772400" cy="731168"/>
          </a:xfrm>
        </p:spPr>
        <p:txBody>
          <a:bodyPr/>
          <a:lstStyle/>
          <a:p>
            <a:r>
              <a:rPr lang="en-US" altLang="zh-CN" dirty="0"/>
              <a:t>APVDS </a:t>
            </a:r>
            <a:r>
              <a:rPr lang="en-US" altLang="zh-CN" dirty="0" smtClean="0"/>
              <a:t>v2.0 </a:t>
            </a:r>
            <a:r>
              <a:rPr lang="en-US" altLang="zh-CN" dirty="0"/>
              <a:t>system</a:t>
            </a:r>
            <a:endParaRPr lang="zh-CN" altLang="en-US" dirty="0"/>
          </a:p>
        </p:txBody>
      </p:sp>
      <p:sp>
        <p:nvSpPr>
          <p:cNvPr id="3" name="内容占位符 2"/>
          <p:cNvSpPr>
            <a:spLocks noGrp="1"/>
          </p:cNvSpPr>
          <p:nvPr>
            <p:ph idx="1"/>
          </p:nvPr>
        </p:nvSpPr>
        <p:spPr>
          <a:xfrm>
            <a:off x="323528" y="1556792"/>
            <a:ext cx="4824536" cy="4320480"/>
          </a:xfrm>
        </p:spPr>
        <p:txBody>
          <a:bodyPr/>
          <a:lstStyle/>
          <a:p>
            <a:r>
              <a:rPr lang="en-US" altLang="zh-CN" dirty="0" smtClean="0"/>
              <a:t>4 APV25</a:t>
            </a:r>
          </a:p>
          <a:p>
            <a:r>
              <a:rPr lang="en-US" altLang="zh-CN" dirty="0" smtClean="0"/>
              <a:t>XC6SLX75 FPGA</a:t>
            </a:r>
          </a:p>
          <a:p>
            <a:r>
              <a:rPr lang="en-US" altLang="zh-CN" dirty="0" smtClean="0"/>
              <a:t>2 external signal ports</a:t>
            </a:r>
          </a:p>
          <a:p>
            <a:r>
              <a:rPr lang="en-US" altLang="zh-CN" dirty="0" smtClean="0"/>
              <a:t>ADC and FPGA board are separated</a:t>
            </a:r>
          </a:p>
          <a:p>
            <a:r>
              <a:rPr lang="en-US" altLang="zh-CN" dirty="0" smtClean="0"/>
              <a:t>GbE communication</a:t>
            </a:r>
          </a:p>
          <a:p>
            <a:r>
              <a:rPr lang="en-US" altLang="zh-CN" dirty="0" smtClean="0"/>
              <a:t>Refer to MPD and SRS</a:t>
            </a:r>
          </a:p>
          <a:p>
            <a:endParaRPr lang="zh-CN" altLang="en-US" dirty="0"/>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7200"/>
          <a:stretch/>
        </p:blipFill>
        <p:spPr>
          <a:xfrm rot="16200000">
            <a:off x="4175750" y="2002364"/>
            <a:ext cx="5449339" cy="3792740"/>
          </a:xfrm>
          <a:prstGeom prst="rect">
            <a:avLst/>
          </a:prstGeom>
        </p:spPr>
      </p:pic>
    </p:spTree>
    <p:extLst>
      <p:ext uri="{BB962C8B-B14F-4D97-AF65-F5344CB8AC3E}">
        <p14:creationId xmlns:p14="http://schemas.microsoft.com/office/powerpoint/2010/main" val="18078489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404664"/>
            <a:ext cx="7772400" cy="659160"/>
          </a:xfrm>
        </p:spPr>
        <p:txBody>
          <a:bodyPr/>
          <a:lstStyle/>
          <a:p>
            <a:r>
              <a:rPr lang="en-US" altLang="zh-CN" dirty="0" smtClean="0"/>
              <a:t>Summary</a:t>
            </a:r>
            <a:endParaRPr lang="zh-CN" altLang="en-US" dirty="0"/>
          </a:p>
        </p:txBody>
      </p:sp>
      <p:sp>
        <p:nvSpPr>
          <p:cNvPr id="3" name="内容占位符 2"/>
          <p:cNvSpPr>
            <a:spLocks noGrp="1"/>
          </p:cNvSpPr>
          <p:nvPr>
            <p:ph idx="1"/>
          </p:nvPr>
        </p:nvSpPr>
        <p:spPr>
          <a:xfrm>
            <a:off x="683568" y="1268760"/>
            <a:ext cx="8136904" cy="4186808"/>
          </a:xfrm>
        </p:spPr>
        <p:txBody>
          <a:bodyPr/>
          <a:lstStyle/>
          <a:p>
            <a:r>
              <a:rPr lang="en-US" altLang="zh-CN" sz="2400" dirty="0" smtClean="0"/>
              <a:t>GEM foil and MicroMegas detectors R&amp;D is </a:t>
            </a:r>
            <a:r>
              <a:rPr lang="en-US" altLang="zh-CN" sz="2400" dirty="0"/>
              <a:t>undergoing </a:t>
            </a:r>
            <a:r>
              <a:rPr lang="en-US" altLang="zh-CN" sz="2400" dirty="0" smtClean="0"/>
              <a:t>at </a:t>
            </a:r>
            <a:r>
              <a:rPr lang="en-US" altLang="zh-CN" sz="2400" dirty="0"/>
              <a:t>Collaborated Factory </a:t>
            </a:r>
            <a:r>
              <a:rPr lang="en-US" altLang="zh-CN" sz="2400" dirty="0" smtClean="0"/>
              <a:t>and CIAE lab. </a:t>
            </a:r>
          </a:p>
          <a:p>
            <a:r>
              <a:rPr lang="en-US" altLang="zh-CN" sz="2400" dirty="0" smtClean="0"/>
              <a:t>We just </a:t>
            </a:r>
            <a:r>
              <a:rPr lang="en-US" altLang="zh-CN" sz="2400" dirty="0"/>
              <a:t>got 0.9 millions RMB fund </a:t>
            </a:r>
            <a:r>
              <a:rPr lang="en-US" altLang="zh-CN" sz="2400" dirty="0" smtClean="0"/>
              <a:t>to </a:t>
            </a:r>
            <a:r>
              <a:rPr lang="en-US" altLang="zh-CN" sz="2400" dirty="0"/>
              <a:t>support the R&amp;D of GEM foil. We are looking for more channels to support our work</a:t>
            </a:r>
            <a:r>
              <a:rPr lang="en-US" altLang="zh-CN" sz="2400" dirty="0" smtClean="0"/>
              <a:t>.</a:t>
            </a:r>
          </a:p>
          <a:p>
            <a:r>
              <a:rPr lang="en-US" altLang="zh-CN" sz="2400" dirty="0" smtClean="0">
                <a:solidFill>
                  <a:srgbClr val="0070C0"/>
                </a:solidFill>
              </a:rPr>
              <a:t>The test results of APVDS </a:t>
            </a:r>
            <a:r>
              <a:rPr lang="en-US" altLang="zh-CN" sz="2400" dirty="0">
                <a:solidFill>
                  <a:srgbClr val="0070C0"/>
                </a:solidFill>
              </a:rPr>
              <a:t>v1.0 </a:t>
            </a:r>
            <a:r>
              <a:rPr lang="en-US" altLang="zh-CN" sz="2400" dirty="0" smtClean="0">
                <a:solidFill>
                  <a:srgbClr val="0070C0"/>
                </a:solidFill>
              </a:rPr>
              <a:t>system are good enough for MPGD.</a:t>
            </a:r>
          </a:p>
          <a:p>
            <a:r>
              <a:rPr lang="en-US" altLang="zh-CN" sz="2400" dirty="0" smtClean="0">
                <a:solidFill>
                  <a:srgbClr val="0070C0"/>
                </a:solidFill>
              </a:rPr>
              <a:t>APVDS v2.0 hardware is finished. The logic of FPGA and software are to be completed.</a:t>
            </a:r>
          </a:p>
          <a:p>
            <a:r>
              <a:rPr lang="en-US" altLang="zh-CN" sz="2400" dirty="0" smtClean="0"/>
              <a:t>Next step is the combined test of Micromegas and APVDS.</a:t>
            </a:r>
            <a:endParaRPr lang="en-US" altLang="zh-CN" sz="2400" dirty="0"/>
          </a:p>
          <a:p>
            <a:endParaRPr lang="zh-CN" altLang="en-US" dirty="0"/>
          </a:p>
        </p:txBody>
      </p:sp>
    </p:spTree>
    <p:extLst>
      <p:ext uri="{BB962C8B-B14F-4D97-AF65-F5344CB8AC3E}">
        <p14:creationId xmlns:p14="http://schemas.microsoft.com/office/powerpoint/2010/main" val="3638990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83568" y="2420888"/>
            <a:ext cx="7772400" cy="1143000"/>
          </a:xfrm>
        </p:spPr>
        <p:txBody>
          <a:bodyPr/>
          <a:lstStyle/>
          <a:p>
            <a:r>
              <a:rPr lang="en-US" altLang="zh-CN" dirty="0" smtClean="0"/>
              <a:t>Thanks for your attention!</a:t>
            </a:r>
            <a:endParaRPr lang="zh-CN" altLang="en-US" dirty="0"/>
          </a:p>
        </p:txBody>
      </p:sp>
    </p:spTree>
    <p:extLst>
      <p:ext uri="{BB962C8B-B14F-4D97-AF65-F5344CB8AC3E}">
        <p14:creationId xmlns:p14="http://schemas.microsoft.com/office/powerpoint/2010/main" val="2508128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2492896"/>
            <a:ext cx="7772400" cy="1143000"/>
          </a:xfrm>
        </p:spPr>
        <p:txBody>
          <a:bodyPr/>
          <a:lstStyle/>
          <a:p>
            <a:r>
              <a:rPr lang="en-US" altLang="zh-CN" dirty="0" smtClean="0"/>
              <a:t>backup</a:t>
            </a:r>
            <a:endParaRPr lang="zh-CN" altLang="en-US" dirty="0"/>
          </a:p>
        </p:txBody>
      </p:sp>
    </p:spTree>
    <p:extLst>
      <p:ext uri="{BB962C8B-B14F-4D97-AF65-F5344CB8AC3E}">
        <p14:creationId xmlns:p14="http://schemas.microsoft.com/office/powerpoint/2010/main" val="4064505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443136"/>
          </a:xfrm>
        </p:spPr>
        <p:txBody>
          <a:bodyPr/>
          <a:lstStyle/>
          <a:p>
            <a:r>
              <a:rPr lang="en-US" altLang="zh-CN" dirty="0"/>
              <a:t>ADC Calibration</a:t>
            </a:r>
            <a:endParaRPr lang="zh-CN" altLang="en-US" dirty="0"/>
          </a:p>
        </p:txBody>
      </p:sp>
      <p:sp>
        <p:nvSpPr>
          <p:cNvPr id="4" name="内容占位符 3"/>
          <p:cNvSpPr>
            <a:spLocks noGrp="1"/>
          </p:cNvSpPr>
          <p:nvPr>
            <p:ph idx="1"/>
          </p:nvPr>
        </p:nvSpPr>
        <p:spPr>
          <a:xfrm>
            <a:off x="755576" y="5166710"/>
            <a:ext cx="7772400" cy="794792"/>
          </a:xfrm>
        </p:spPr>
        <p:txBody>
          <a:bodyPr/>
          <a:lstStyle/>
          <a:p>
            <a:r>
              <a:rPr lang="en-US" altLang="zh-CN" dirty="0" smtClean="0"/>
              <a:t>RMS </a:t>
            </a:r>
            <a:r>
              <a:rPr lang="en-US" altLang="zh-CN" dirty="0"/>
              <a:t>&lt; 0.65ADC, </a:t>
            </a:r>
            <a:r>
              <a:rPr lang="en-US" altLang="zh-CN" dirty="0" smtClean="0"/>
              <a:t>i.e. 97e</a:t>
            </a:r>
            <a:r>
              <a:rPr lang="en-US" altLang="zh-CN" baseline="30000" dirty="0" smtClean="0"/>
              <a:t>-</a:t>
            </a:r>
            <a:endParaRPr lang="zh-CN" altLang="en-US" dirty="0"/>
          </a:p>
          <a:p>
            <a:endParaRPr lang="zh-CN" altLang="en-US"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124744"/>
            <a:ext cx="7956376" cy="4095131"/>
          </a:xfrm>
          <a:prstGeom prst="rect">
            <a:avLst/>
          </a:prstGeom>
        </p:spPr>
      </p:pic>
    </p:spTree>
    <p:extLst>
      <p:ext uri="{BB962C8B-B14F-4D97-AF65-F5344CB8AC3E}">
        <p14:creationId xmlns:p14="http://schemas.microsoft.com/office/powerpoint/2010/main" val="7655917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64109" y="249560"/>
            <a:ext cx="7772400" cy="659160"/>
          </a:xfrm>
        </p:spPr>
        <p:txBody>
          <a:bodyPr/>
          <a:lstStyle/>
          <a:p>
            <a:r>
              <a:rPr lang="en-US" altLang="zh-CN" dirty="0"/>
              <a:t>Pulse </a:t>
            </a:r>
            <a:r>
              <a:rPr lang="en-US" altLang="zh-CN" dirty="0" smtClean="0"/>
              <a:t>response</a:t>
            </a:r>
            <a:endParaRPr lang="zh-CN" altLang="en-US"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908720"/>
            <a:ext cx="4896544" cy="2604488"/>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3326" r="3441"/>
          <a:stretch/>
        </p:blipFill>
        <p:spPr>
          <a:xfrm>
            <a:off x="4367201" y="1772816"/>
            <a:ext cx="4763031" cy="2736304"/>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l="13200" t="24267" r="20700" b="14267"/>
          <a:stretch/>
        </p:blipFill>
        <p:spPr>
          <a:xfrm>
            <a:off x="971600" y="3894176"/>
            <a:ext cx="2564670" cy="1788674"/>
          </a:xfrm>
          <a:prstGeom prst="rect">
            <a:avLst/>
          </a:prstGeom>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8800" t="19867" r="6400"/>
          <a:stretch/>
        </p:blipFill>
        <p:spPr>
          <a:xfrm>
            <a:off x="3995936" y="4729570"/>
            <a:ext cx="2592288" cy="1837223"/>
          </a:xfrm>
          <a:prstGeom prst="rect">
            <a:avLst/>
          </a:prstGeom>
        </p:spPr>
      </p:pic>
      <p:sp>
        <p:nvSpPr>
          <p:cNvPr id="8" name="椭圆 7"/>
          <p:cNvSpPr/>
          <p:nvPr/>
        </p:nvSpPr>
        <p:spPr>
          <a:xfrm>
            <a:off x="1835696" y="4329100"/>
            <a:ext cx="288032" cy="288000"/>
          </a:xfrm>
          <a:prstGeom prst="ellipse">
            <a:avLst/>
          </a:prstGeom>
          <a:noFill/>
          <a:ln w="19050">
            <a:solidFill>
              <a:srgbClr val="FF0000">
                <a:alpha val="7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箭头连接符 8"/>
          <p:cNvCxnSpPr>
            <a:stCxn id="8" idx="5"/>
          </p:cNvCxnSpPr>
          <p:nvPr/>
        </p:nvCxnSpPr>
        <p:spPr>
          <a:xfrm>
            <a:off x="2081547" y="4574923"/>
            <a:ext cx="1842381" cy="65427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804248" y="5648180"/>
            <a:ext cx="43204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380312" y="5648181"/>
            <a:ext cx="360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7236296" y="5506506"/>
            <a:ext cx="0" cy="28334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7378620" y="5506506"/>
            <a:ext cx="0" cy="28334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740351" y="5478903"/>
            <a:ext cx="1225015" cy="338554"/>
          </a:xfrm>
          <a:prstGeom prst="rect">
            <a:avLst/>
          </a:prstGeom>
          <a:noFill/>
          <a:ln w="6350">
            <a:solidFill>
              <a:schemeClr val="tx1"/>
            </a:solidFill>
          </a:ln>
        </p:spPr>
        <p:txBody>
          <a:bodyPr wrap="none" rtlCol="0">
            <a:spAutoFit/>
          </a:bodyPr>
          <a:lstStyle/>
          <a:p>
            <a:r>
              <a:rPr lang="en-US" altLang="zh-CN" sz="1600" dirty="0" smtClean="0"/>
              <a:t>APV25 FEC</a:t>
            </a:r>
          </a:p>
        </p:txBody>
      </p:sp>
      <p:sp>
        <p:nvSpPr>
          <p:cNvPr id="15" name="TextBox 14"/>
          <p:cNvSpPr txBox="1"/>
          <p:nvPr/>
        </p:nvSpPr>
        <p:spPr>
          <a:xfrm>
            <a:off x="7020272" y="5761387"/>
            <a:ext cx="646331" cy="369332"/>
          </a:xfrm>
          <a:prstGeom prst="rect">
            <a:avLst/>
          </a:prstGeom>
          <a:noFill/>
        </p:spPr>
        <p:txBody>
          <a:bodyPr wrap="none" rtlCol="0">
            <a:spAutoFit/>
          </a:bodyPr>
          <a:lstStyle/>
          <a:p>
            <a:r>
              <a:rPr lang="en-US" altLang="zh-CN" dirty="0" smtClean="0"/>
              <a:t>10pF</a:t>
            </a:r>
            <a:endParaRPr lang="zh-CN" altLang="en-US" dirty="0"/>
          </a:p>
        </p:txBody>
      </p:sp>
      <p:sp>
        <p:nvSpPr>
          <p:cNvPr id="16" name="TextBox 15"/>
          <p:cNvSpPr txBox="1"/>
          <p:nvPr/>
        </p:nvSpPr>
        <p:spPr>
          <a:xfrm>
            <a:off x="1079720" y="5678333"/>
            <a:ext cx="1511952" cy="369332"/>
          </a:xfrm>
          <a:prstGeom prst="rect">
            <a:avLst/>
          </a:prstGeom>
          <a:noFill/>
        </p:spPr>
        <p:txBody>
          <a:bodyPr wrap="none" rtlCol="0">
            <a:spAutoFit/>
          </a:bodyPr>
          <a:lstStyle/>
          <a:p>
            <a:r>
              <a:rPr lang="en-US" altLang="zh-CN" dirty="0" smtClean="0"/>
              <a:t>External pulse</a:t>
            </a:r>
            <a:endParaRPr lang="zh-CN" altLang="en-US" dirty="0"/>
          </a:p>
        </p:txBody>
      </p:sp>
    </p:spTree>
    <p:extLst>
      <p:ext uri="{BB962C8B-B14F-4D97-AF65-F5344CB8AC3E}">
        <p14:creationId xmlns:p14="http://schemas.microsoft.com/office/powerpoint/2010/main" val="39941725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404664"/>
            <a:ext cx="7772400" cy="659160"/>
          </a:xfrm>
        </p:spPr>
        <p:txBody>
          <a:bodyPr/>
          <a:lstStyle/>
          <a:p>
            <a:r>
              <a:rPr lang="en-US" altLang="zh-CN" dirty="0"/>
              <a:t>Clock </a:t>
            </a:r>
            <a:r>
              <a:rPr lang="en-US" altLang="zh-CN" dirty="0" smtClean="0"/>
              <a:t>phase determination</a:t>
            </a:r>
            <a:endParaRPr lang="zh-CN" altLang="en-US"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1" y="1196752"/>
            <a:ext cx="3744416" cy="2987480"/>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2" y="4365104"/>
            <a:ext cx="4309400" cy="2363378"/>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3968" y="1466356"/>
            <a:ext cx="4467969" cy="2448272"/>
          </a:xfrm>
          <a:prstGeom prst="rect">
            <a:avLst/>
          </a:prstGeom>
        </p:spPr>
      </p:pic>
      <p:sp>
        <p:nvSpPr>
          <p:cNvPr id="7" name="椭圆 6"/>
          <p:cNvSpPr/>
          <p:nvPr/>
        </p:nvSpPr>
        <p:spPr>
          <a:xfrm>
            <a:off x="2481722" y="2933360"/>
            <a:ext cx="288032" cy="288000"/>
          </a:xfrm>
          <a:prstGeom prst="ellipse">
            <a:avLst/>
          </a:prstGeom>
          <a:noFill/>
          <a:ln w="19050">
            <a:solidFill>
              <a:srgbClr val="FF0000">
                <a:alpha val="7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p:cNvCxnSpPr/>
          <p:nvPr/>
        </p:nvCxnSpPr>
        <p:spPr>
          <a:xfrm>
            <a:off x="2625738" y="3221360"/>
            <a:ext cx="185412" cy="13597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2963550" y="2789360"/>
            <a:ext cx="288032" cy="288000"/>
          </a:xfrm>
          <a:prstGeom prst="ellipse">
            <a:avLst/>
          </a:prstGeom>
          <a:noFill/>
          <a:ln w="19050">
            <a:solidFill>
              <a:srgbClr val="FF0000">
                <a:alpha val="7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箭头连接符 12"/>
          <p:cNvCxnSpPr/>
          <p:nvPr/>
        </p:nvCxnSpPr>
        <p:spPr>
          <a:xfrm>
            <a:off x="3251582" y="2933360"/>
            <a:ext cx="124841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89534" y="4690010"/>
            <a:ext cx="3656835" cy="646331"/>
          </a:xfrm>
          <a:prstGeom prst="rect">
            <a:avLst/>
          </a:prstGeom>
          <a:noFill/>
        </p:spPr>
        <p:txBody>
          <a:bodyPr wrap="none" rtlCol="0">
            <a:spAutoFit/>
          </a:bodyPr>
          <a:lstStyle/>
          <a:p>
            <a:r>
              <a:rPr lang="en-US" altLang="zh-CN" dirty="0" smtClean="0"/>
              <a:t>Combination of two edge condition,</a:t>
            </a:r>
          </a:p>
          <a:p>
            <a:r>
              <a:rPr lang="en-US" altLang="zh-CN" dirty="0"/>
              <a:t>p</a:t>
            </a:r>
            <a:r>
              <a:rPr lang="en-US" altLang="zh-CN" dirty="0" smtClean="0"/>
              <a:t>roper ADC clock delay time: 3~7ns </a:t>
            </a:r>
            <a:endParaRPr lang="zh-CN" altLang="en-US" dirty="0"/>
          </a:p>
        </p:txBody>
      </p:sp>
      <p:cxnSp>
        <p:nvCxnSpPr>
          <p:cNvPr id="17" name="直接连接符 16"/>
          <p:cNvCxnSpPr/>
          <p:nvPr/>
        </p:nvCxnSpPr>
        <p:spPr bwMode="auto">
          <a:xfrm flipV="1">
            <a:off x="2267744" y="4581128"/>
            <a:ext cx="0" cy="2016224"/>
          </a:xfrm>
          <a:prstGeom prst="line">
            <a:avLst/>
          </a:prstGeom>
          <a:solidFill>
            <a:schemeClr val="accent1"/>
          </a:solidFill>
          <a:ln w="127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接箭头连接符 18"/>
          <p:cNvCxnSpPr/>
          <p:nvPr/>
        </p:nvCxnSpPr>
        <p:spPr bwMode="auto">
          <a:xfrm>
            <a:off x="2267744" y="5877272"/>
            <a:ext cx="1152128"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p:cNvSpPr txBox="1"/>
          <p:nvPr/>
        </p:nvSpPr>
        <p:spPr>
          <a:xfrm>
            <a:off x="2520642" y="5539101"/>
            <a:ext cx="646331" cy="369332"/>
          </a:xfrm>
          <a:prstGeom prst="rect">
            <a:avLst/>
          </a:prstGeom>
          <a:noFill/>
        </p:spPr>
        <p:txBody>
          <a:bodyPr wrap="none" rtlCol="0">
            <a:spAutoFit/>
          </a:bodyPr>
          <a:lstStyle/>
          <a:p>
            <a:r>
              <a:rPr lang="en-US" altLang="zh-CN" dirty="0" smtClean="0"/>
              <a:t>good</a:t>
            </a:r>
            <a:endParaRPr lang="zh-CN" altLang="en-US" dirty="0"/>
          </a:p>
        </p:txBody>
      </p:sp>
      <p:cxnSp>
        <p:nvCxnSpPr>
          <p:cNvPr id="21" name="直接连接符 20"/>
          <p:cNvCxnSpPr/>
          <p:nvPr/>
        </p:nvCxnSpPr>
        <p:spPr bwMode="auto">
          <a:xfrm flipV="1">
            <a:off x="7020272" y="1682380"/>
            <a:ext cx="0" cy="2016224"/>
          </a:xfrm>
          <a:prstGeom prst="line">
            <a:avLst/>
          </a:prstGeom>
          <a:solidFill>
            <a:schemeClr val="accent1"/>
          </a:solidFill>
          <a:ln w="127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p:cNvSpPr txBox="1"/>
          <p:nvPr/>
        </p:nvSpPr>
        <p:spPr>
          <a:xfrm>
            <a:off x="6194784" y="2748694"/>
            <a:ext cx="646331" cy="369332"/>
          </a:xfrm>
          <a:prstGeom prst="rect">
            <a:avLst/>
          </a:prstGeom>
          <a:noFill/>
        </p:spPr>
        <p:txBody>
          <a:bodyPr wrap="none" rtlCol="0">
            <a:spAutoFit/>
          </a:bodyPr>
          <a:lstStyle/>
          <a:p>
            <a:r>
              <a:rPr lang="en-US" altLang="zh-CN" dirty="0" smtClean="0"/>
              <a:t>good</a:t>
            </a:r>
            <a:endParaRPr lang="zh-CN" altLang="en-US" dirty="0"/>
          </a:p>
        </p:txBody>
      </p:sp>
      <p:cxnSp>
        <p:nvCxnSpPr>
          <p:cNvPr id="23" name="直接箭头连接符 22"/>
          <p:cNvCxnSpPr/>
          <p:nvPr/>
        </p:nvCxnSpPr>
        <p:spPr bwMode="auto">
          <a:xfrm flipH="1">
            <a:off x="6084168" y="3077360"/>
            <a:ext cx="936104"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82548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476672"/>
            <a:ext cx="7772400" cy="515144"/>
          </a:xfrm>
        </p:spPr>
        <p:txBody>
          <a:bodyPr/>
          <a:lstStyle/>
          <a:p>
            <a:r>
              <a:rPr lang="en-US" altLang="zh-CN" dirty="0"/>
              <a:t>External pulse scan</a:t>
            </a:r>
            <a:endParaRPr lang="zh-CN" altLang="en-US" dirty="0"/>
          </a:p>
        </p:txBody>
      </p:sp>
      <p:sp>
        <p:nvSpPr>
          <p:cNvPr id="3" name="内容占位符 2"/>
          <p:cNvSpPr>
            <a:spLocks noGrp="1"/>
          </p:cNvSpPr>
          <p:nvPr>
            <p:ph idx="1"/>
          </p:nvPr>
        </p:nvSpPr>
        <p:spPr>
          <a:xfrm>
            <a:off x="251520" y="5373216"/>
            <a:ext cx="8748324" cy="700394"/>
          </a:xfrm>
        </p:spPr>
        <p:txBody>
          <a:bodyPr/>
          <a:lstStyle/>
          <a:p>
            <a:r>
              <a:rPr lang="en-US" altLang="zh-CN" sz="2800" dirty="0" smtClean="0"/>
              <a:t>Non-inverting. Input charge need calibration.</a:t>
            </a:r>
            <a:endParaRPr lang="zh-CN" altLang="en-US" sz="2800"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105" y="1087213"/>
            <a:ext cx="8283732" cy="4213993"/>
          </a:xfrm>
          <a:prstGeom prst="rect">
            <a:avLst/>
          </a:prstGeom>
        </p:spPr>
      </p:pic>
    </p:spTree>
    <p:extLst>
      <p:ext uri="{BB962C8B-B14F-4D97-AF65-F5344CB8AC3E}">
        <p14:creationId xmlns:p14="http://schemas.microsoft.com/office/powerpoint/2010/main" val="1452711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476672"/>
            <a:ext cx="7772400" cy="1143000"/>
          </a:xfrm>
        </p:spPr>
        <p:txBody>
          <a:bodyPr/>
          <a:lstStyle/>
          <a:p>
            <a:r>
              <a:rPr lang="en-US" altLang="zh-CN" dirty="0" smtClean="0"/>
              <a:t>Outline</a:t>
            </a:r>
            <a:endParaRPr lang="zh-CN" altLang="en-US" dirty="0"/>
          </a:p>
        </p:txBody>
      </p:sp>
      <p:sp>
        <p:nvSpPr>
          <p:cNvPr id="3" name="内容占位符 2"/>
          <p:cNvSpPr>
            <a:spLocks noGrp="1"/>
          </p:cNvSpPr>
          <p:nvPr>
            <p:ph idx="1"/>
          </p:nvPr>
        </p:nvSpPr>
        <p:spPr>
          <a:xfrm>
            <a:off x="611560" y="1628800"/>
            <a:ext cx="8134672" cy="4114800"/>
          </a:xfrm>
        </p:spPr>
        <p:txBody>
          <a:bodyPr/>
          <a:lstStyle/>
          <a:p>
            <a:r>
              <a:rPr lang="en-US" altLang="zh-CN" dirty="0" smtClean="0"/>
              <a:t>MPGD detectors R&amp;D</a:t>
            </a:r>
          </a:p>
          <a:p>
            <a:pPr lvl="1"/>
            <a:r>
              <a:rPr lang="en-US" altLang="zh-CN" dirty="0" smtClean="0"/>
              <a:t>GEM foil</a:t>
            </a:r>
          </a:p>
          <a:p>
            <a:pPr lvl="1"/>
            <a:r>
              <a:rPr lang="en-US" altLang="zh-CN" dirty="0" smtClean="0"/>
              <a:t>MicroMegas detector</a:t>
            </a:r>
          </a:p>
          <a:p>
            <a:r>
              <a:rPr lang="en-US" altLang="zh-CN" dirty="0"/>
              <a:t>APV25 digitization system</a:t>
            </a:r>
          </a:p>
          <a:p>
            <a:pPr lvl="1"/>
            <a:r>
              <a:rPr lang="en-US" altLang="zh-CN" dirty="0"/>
              <a:t>Test results</a:t>
            </a:r>
          </a:p>
          <a:p>
            <a:pPr lvl="1"/>
            <a:r>
              <a:rPr lang="en-US" altLang="zh-CN" dirty="0" smtClean="0"/>
              <a:t>Upgrade</a:t>
            </a:r>
          </a:p>
          <a:p>
            <a:r>
              <a:rPr lang="en-US" altLang="zh-CN" dirty="0" smtClean="0"/>
              <a:t>Summary</a:t>
            </a:r>
          </a:p>
        </p:txBody>
      </p:sp>
    </p:spTree>
    <p:extLst>
      <p:ext uri="{BB962C8B-B14F-4D97-AF65-F5344CB8AC3E}">
        <p14:creationId xmlns:p14="http://schemas.microsoft.com/office/powerpoint/2010/main" val="854259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504" y="332656"/>
            <a:ext cx="8856984" cy="731168"/>
          </a:xfrm>
        </p:spPr>
        <p:txBody>
          <a:bodyPr/>
          <a:lstStyle/>
          <a:p>
            <a:pPr>
              <a:defRPr/>
            </a:pPr>
            <a:r>
              <a:rPr lang="en-US" altLang="zh-CN" sz="3200" dirty="0">
                <a:effectLst>
                  <a:outerShdw blurRad="38100" dist="38100" dir="2700000" algn="tl">
                    <a:srgbClr val="000000">
                      <a:alpha val="43137"/>
                    </a:srgbClr>
                  </a:outerShdw>
                </a:effectLst>
                <a:cs typeface="Times New Roman" pitchFamily="18" charset="0"/>
              </a:rPr>
              <a:t>Collaborated Factory </a:t>
            </a:r>
            <a:r>
              <a:rPr lang="en-US" altLang="zh-CN" sz="3200" dirty="0" smtClean="0">
                <a:effectLst>
                  <a:outerShdw blurRad="38100" dist="38100" dir="2700000" algn="tl">
                    <a:srgbClr val="000000">
                      <a:alpha val="43137"/>
                    </a:srgbClr>
                  </a:outerShdw>
                </a:effectLst>
                <a:cs typeface="Times New Roman" pitchFamily="18" charset="0"/>
              </a:rPr>
              <a:t>built </a:t>
            </a:r>
            <a:r>
              <a:rPr lang="en-US" altLang="zh-CN" sz="3200" dirty="0">
                <a:effectLst>
                  <a:outerShdw blurRad="38100" dist="38100" dir="2700000" algn="tl">
                    <a:srgbClr val="000000">
                      <a:alpha val="43137"/>
                    </a:srgbClr>
                  </a:outerShdw>
                </a:effectLst>
                <a:cs typeface="Times New Roman" pitchFamily="18" charset="0"/>
              </a:rPr>
              <a:t>some new facilities </a:t>
            </a:r>
          </a:p>
        </p:txBody>
      </p:sp>
      <p:sp>
        <p:nvSpPr>
          <p:cNvPr id="3" name="内容占位符 2"/>
          <p:cNvSpPr>
            <a:spLocks noGrp="1"/>
          </p:cNvSpPr>
          <p:nvPr>
            <p:ph idx="1"/>
          </p:nvPr>
        </p:nvSpPr>
        <p:spPr>
          <a:xfrm>
            <a:off x="611560" y="5301208"/>
            <a:ext cx="8208912" cy="866800"/>
          </a:xfrm>
        </p:spPr>
        <p:txBody>
          <a:bodyPr/>
          <a:lstStyle/>
          <a:p>
            <a:r>
              <a:rPr lang="en-US" altLang="zh-CN" sz="2400" dirty="0"/>
              <a:t>Only for GEM foil </a:t>
            </a:r>
            <a:r>
              <a:rPr lang="en-US" altLang="zh-CN" sz="2400" dirty="0" smtClean="0"/>
              <a:t>and </a:t>
            </a:r>
            <a:r>
              <a:rPr lang="en-US" altLang="zh-CN" sz="2400" dirty="0"/>
              <a:t>MicroMegas detector </a:t>
            </a:r>
            <a:r>
              <a:rPr lang="en-US" altLang="zh-CN" sz="2400" dirty="0" smtClean="0"/>
              <a:t>production.</a:t>
            </a:r>
            <a:endParaRPr lang="en-US" altLang="zh-CN" sz="2400" dirty="0"/>
          </a:p>
          <a:p>
            <a:endParaRPr lang="zh-CN" altLang="en-US" dirty="0"/>
          </a:p>
        </p:txBody>
      </p:sp>
      <p:pic>
        <p:nvPicPr>
          <p:cNvPr id="4" name="Picture 12" descr="DSC03924蚀刻之酸刻"/>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063" y="1052736"/>
            <a:ext cx="6674668"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939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476672"/>
            <a:ext cx="7916416" cy="587152"/>
          </a:xfrm>
        </p:spPr>
        <p:txBody>
          <a:bodyPr/>
          <a:lstStyle/>
          <a:p>
            <a:r>
              <a:rPr lang="en-US" altLang="zh-CN" dirty="0">
                <a:latin typeface="Times New Roman" pitchFamily="18" charset="0"/>
              </a:rPr>
              <a:t>Some </a:t>
            </a:r>
            <a:r>
              <a:rPr lang="en-US" altLang="zh-CN" dirty="0" smtClean="0">
                <a:latin typeface="Times New Roman" pitchFamily="18" charset="0"/>
              </a:rPr>
              <a:t>10*10cm </a:t>
            </a:r>
            <a:r>
              <a:rPr lang="en-US" altLang="zh-CN" dirty="0">
                <a:latin typeface="Times New Roman" pitchFamily="18" charset="0"/>
              </a:rPr>
              <a:t>GEM foils </a:t>
            </a:r>
            <a:r>
              <a:rPr lang="en-US" altLang="zh-CN" dirty="0" smtClean="0">
                <a:latin typeface="Times New Roman" pitchFamily="18" charset="0"/>
              </a:rPr>
              <a:t>Made</a:t>
            </a:r>
            <a:endParaRPr lang="zh-CN" altLang="en-US" dirty="0"/>
          </a:p>
        </p:txBody>
      </p:sp>
      <p:sp>
        <p:nvSpPr>
          <p:cNvPr id="3" name="内容占位符 2"/>
          <p:cNvSpPr>
            <a:spLocks noGrp="1"/>
          </p:cNvSpPr>
          <p:nvPr>
            <p:ph idx="1"/>
          </p:nvPr>
        </p:nvSpPr>
        <p:spPr>
          <a:xfrm>
            <a:off x="685800" y="5373216"/>
            <a:ext cx="8206680" cy="722784"/>
          </a:xfrm>
        </p:spPr>
        <p:txBody>
          <a:bodyPr/>
          <a:lstStyle/>
          <a:p>
            <a:r>
              <a:rPr lang="en-US" altLang="zh-CN" sz="2400" dirty="0"/>
              <a:t>From prototype to real production step by step.</a:t>
            </a:r>
          </a:p>
          <a:p>
            <a:endParaRPr lang="zh-CN" alt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5038" y="1381026"/>
            <a:ext cx="3643312" cy="369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1412776"/>
            <a:ext cx="3644900"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691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404664"/>
            <a:ext cx="8352928" cy="659160"/>
          </a:xfrm>
        </p:spPr>
        <p:txBody>
          <a:bodyPr/>
          <a:lstStyle/>
          <a:p>
            <a:r>
              <a:rPr lang="en-US" altLang="zh-CN" sz="4000" dirty="0"/>
              <a:t>R&amp;D of Bulk MicroMegas at </a:t>
            </a:r>
            <a:r>
              <a:rPr lang="en-US" altLang="zh-CN" sz="4000" dirty="0" smtClean="0"/>
              <a:t>CIAE</a:t>
            </a:r>
            <a:endParaRPr lang="zh-CN" altLang="en-US" sz="4000" dirty="0"/>
          </a:p>
        </p:txBody>
      </p:sp>
      <p:sp>
        <p:nvSpPr>
          <p:cNvPr id="3" name="内容占位符 2"/>
          <p:cNvSpPr>
            <a:spLocks noGrp="1"/>
          </p:cNvSpPr>
          <p:nvPr>
            <p:ph idx="1"/>
          </p:nvPr>
        </p:nvSpPr>
        <p:spPr>
          <a:xfrm>
            <a:off x="683568" y="5229200"/>
            <a:ext cx="7772400" cy="576064"/>
          </a:xfrm>
        </p:spPr>
        <p:txBody>
          <a:bodyPr/>
          <a:lstStyle/>
          <a:p>
            <a:r>
              <a:rPr lang="en-US" altLang="zh-CN" sz="2800" dirty="0"/>
              <a:t>Resistance</a:t>
            </a:r>
            <a:r>
              <a:rPr lang="zh-CN" altLang="en-US" sz="2800" dirty="0"/>
              <a:t>：</a:t>
            </a:r>
            <a:r>
              <a:rPr lang="en-US" altLang="zh-CN" sz="2800" dirty="0"/>
              <a:t>450-500 G</a:t>
            </a:r>
            <a:r>
              <a:rPr lang="el-GR" altLang="zh-CN" sz="2800" dirty="0" smtClean="0"/>
              <a:t>Ω</a:t>
            </a:r>
            <a:endParaRPr lang="en-US" altLang="zh-CN" sz="2800" dirty="0"/>
          </a:p>
        </p:txBody>
      </p:sp>
      <p:pic>
        <p:nvPicPr>
          <p:cNvPr id="4"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196752"/>
            <a:ext cx="4716066" cy="390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468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548680"/>
            <a:ext cx="7772400" cy="443136"/>
          </a:xfrm>
        </p:spPr>
        <p:txBody>
          <a:bodyPr/>
          <a:lstStyle/>
          <a:p>
            <a:r>
              <a:rPr lang="en-US" altLang="zh-CN" dirty="0"/>
              <a:t>R&amp;D of MicroMegas at </a:t>
            </a:r>
            <a:r>
              <a:rPr lang="en-US" altLang="zh-CN" dirty="0" smtClean="0"/>
              <a:t>CIAE</a:t>
            </a:r>
            <a:endParaRPr lang="zh-CN" altLang="en-US" dirty="0"/>
          </a:p>
        </p:txBody>
      </p:sp>
      <p:pic>
        <p:nvPicPr>
          <p:cNvPr id="4"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196751"/>
            <a:ext cx="3384550"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196752"/>
            <a:ext cx="3335337" cy="46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7730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476672"/>
            <a:ext cx="7772400" cy="587152"/>
          </a:xfrm>
        </p:spPr>
        <p:txBody>
          <a:bodyPr/>
          <a:lstStyle/>
          <a:p>
            <a:r>
              <a:rPr lang="en-US" altLang="zh-CN" dirty="0" smtClean="0"/>
              <a:t>Test </a:t>
            </a:r>
            <a:r>
              <a:rPr lang="en-US" altLang="zh-CN" dirty="0"/>
              <a:t>of MicroMegas at CIAE</a:t>
            </a:r>
            <a:endParaRPr lang="zh-CN" altLang="en-US" dirty="0"/>
          </a:p>
        </p:txBody>
      </p:sp>
      <p:sp>
        <p:nvSpPr>
          <p:cNvPr id="3" name="内容占位符 2"/>
          <p:cNvSpPr>
            <a:spLocks noGrp="1"/>
          </p:cNvSpPr>
          <p:nvPr>
            <p:ph idx="1"/>
          </p:nvPr>
        </p:nvSpPr>
        <p:spPr>
          <a:xfrm>
            <a:off x="323528" y="4581128"/>
            <a:ext cx="7772400" cy="578768"/>
          </a:xfrm>
        </p:spPr>
        <p:txBody>
          <a:bodyPr/>
          <a:lstStyle/>
          <a:p>
            <a:pPr>
              <a:defRPr/>
            </a:pPr>
            <a:r>
              <a:rPr lang="en-US" altLang="zh-CN" dirty="0" err="1" smtClean="0"/>
              <a:t>Ar</a:t>
            </a:r>
            <a:r>
              <a:rPr lang="en-US" altLang="zh-CN" dirty="0"/>
              <a:t>: CO</a:t>
            </a:r>
            <a:r>
              <a:rPr lang="en-US" altLang="zh-CN" baseline="-25000" dirty="0"/>
              <a:t>2</a:t>
            </a:r>
            <a:r>
              <a:rPr lang="en-US" altLang="zh-CN" dirty="0"/>
              <a:t>=70% : 30</a:t>
            </a:r>
            <a:r>
              <a:rPr lang="en-US" altLang="zh-CN" dirty="0" smtClean="0"/>
              <a:t>%</a:t>
            </a:r>
            <a:endParaRPr lang="en-US" altLang="zh-CN" dirty="0"/>
          </a:p>
          <a:p>
            <a:pPr>
              <a:defRPr/>
            </a:pPr>
            <a:r>
              <a:rPr lang="en-US" altLang="zh-CN" sz="2800" dirty="0" smtClean="0"/>
              <a:t>Alpha signals by </a:t>
            </a:r>
            <a:r>
              <a:rPr lang="en-US" altLang="zh-CN" sz="2800" baseline="30000" dirty="0" smtClean="0"/>
              <a:t>241</a:t>
            </a:r>
            <a:r>
              <a:rPr lang="en-US" altLang="zh-CN" dirty="0" smtClean="0"/>
              <a:t>Am</a:t>
            </a:r>
            <a:endParaRPr lang="en-US" altLang="zh-CN" dirty="0"/>
          </a:p>
          <a:p>
            <a:endParaRPr lang="zh-CN" altLang="en-US" dirty="0"/>
          </a:p>
        </p:txBody>
      </p:sp>
      <p:pic>
        <p:nvPicPr>
          <p:cNvPr id="4"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610" y="1216914"/>
            <a:ext cx="4211638"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229427"/>
            <a:ext cx="4338638"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475656" y="3937702"/>
            <a:ext cx="1947969" cy="369332"/>
          </a:xfrm>
          <a:prstGeom prst="rect">
            <a:avLst/>
          </a:prstGeom>
          <a:noFill/>
        </p:spPr>
        <p:txBody>
          <a:bodyPr wrap="none" rtlCol="0">
            <a:spAutoFit/>
          </a:bodyPr>
          <a:lstStyle/>
          <a:p>
            <a:r>
              <a:rPr lang="en-US" altLang="zh-CN" dirty="0" smtClean="0"/>
              <a:t>Preamplifier signal</a:t>
            </a:r>
            <a:endParaRPr lang="zh-CN" altLang="en-US" dirty="0"/>
          </a:p>
        </p:txBody>
      </p:sp>
      <p:sp>
        <p:nvSpPr>
          <p:cNvPr id="7" name="TextBox 6"/>
          <p:cNvSpPr txBox="1"/>
          <p:nvPr/>
        </p:nvSpPr>
        <p:spPr>
          <a:xfrm>
            <a:off x="5868144" y="3925189"/>
            <a:ext cx="1915909" cy="369332"/>
          </a:xfrm>
          <a:prstGeom prst="rect">
            <a:avLst/>
          </a:prstGeom>
          <a:noFill/>
        </p:spPr>
        <p:txBody>
          <a:bodyPr wrap="none" rtlCol="0">
            <a:spAutoFit/>
          </a:bodyPr>
          <a:lstStyle/>
          <a:p>
            <a:r>
              <a:rPr lang="en-US" altLang="zh-CN" dirty="0" smtClean="0"/>
              <a:t>Signal after shaper</a:t>
            </a:r>
            <a:endParaRPr lang="zh-CN" altLang="en-US" dirty="0"/>
          </a:p>
        </p:txBody>
      </p:sp>
    </p:spTree>
    <p:extLst>
      <p:ext uri="{BB962C8B-B14F-4D97-AF65-F5344CB8AC3E}">
        <p14:creationId xmlns:p14="http://schemas.microsoft.com/office/powerpoint/2010/main" val="3783225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476672"/>
            <a:ext cx="7772400" cy="587152"/>
          </a:xfrm>
        </p:spPr>
        <p:txBody>
          <a:bodyPr/>
          <a:lstStyle/>
          <a:p>
            <a:r>
              <a:rPr lang="en-US" altLang="zh-CN" dirty="0"/>
              <a:t>APVDS </a:t>
            </a:r>
            <a:r>
              <a:rPr lang="en-US" altLang="zh-CN" dirty="0" smtClean="0"/>
              <a:t>v1.0 </a:t>
            </a:r>
            <a:r>
              <a:rPr lang="en-US" altLang="zh-CN" dirty="0"/>
              <a:t>system</a:t>
            </a:r>
            <a:endParaRPr lang="zh-CN" altLang="en-US" dirty="0"/>
          </a:p>
        </p:txBody>
      </p:sp>
      <p:sp>
        <p:nvSpPr>
          <p:cNvPr id="3" name="内容占位符 2"/>
          <p:cNvSpPr>
            <a:spLocks noGrp="1"/>
          </p:cNvSpPr>
          <p:nvPr>
            <p:ph idx="1"/>
          </p:nvPr>
        </p:nvSpPr>
        <p:spPr>
          <a:xfrm>
            <a:off x="395535" y="1196752"/>
            <a:ext cx="8625671" cy="2261628"/>
          </a:xfrm>
        </p:spPr>
        <p:txBody>
          <a:bodyPr/>
          <a:lstStyle/>
          <a:p>
            <a:r>
              <a:rPr lang="en-US" altLang="zh-CN" dirty="0"/>
              <a:t>Cumulative ACK and parity check </a:t>
            </a:r>
            <a:r>
              <a:rPr lang="en-US" altLang="zh-CN" dirty="0" smtClean="0"/>
              <a:t>are </a:t>
            </a:r>
            <a:r>
              <a:rPr lang="en-US" altLang="zh-CN" dirty="0"/>
              <a:t>employed in UDP of </a:t>
            </a:r>
            <a:r>
              <a:rPr lang="en-US" altLang="zh-CN" dirty="0" smtClean="0"/>
              <a:t>GbE</a:t>
            </a:r>
            <a:r>
              <a:rPr lang="en-US" altLang="zh-CN" dirty="0"/>
              <a:t>.</a:t>
            </a:r>
            <a:endParaRPr lang="en-US" altLang="zh-CN" dirty="0" smtClean="0"/>
          </a:p>
          <a:p>
            <a:r>
              <a:rPr lang="en-US" altLang="zh-CN" dirty="0" smtClean="0"/>
              <a:t>Full </a:t>
            </a:r>
            <a:r>
              <a:rPr lang="en-US" altLang="zh-CN" dirty="0"/>
              <a:t>speed of </a:t>
            </a:r>
            <a:r>
              <a:rPr lang="en-US" altLang="zh-CN" dirty="0" smtClean="0"/>
              <a:t>APV25 (40MHz/140 </a:t>
            </a:r>
            <a:r>
              <a:rPr lang="en-US" altLang="zh-CN" dirty="0"/>
              <a:t>sample rate) is achieved via Giga bit </a:t>
            </a:r>
            <a:r>
              <a:rPr lang="en-US" altLang="zh-CN" dirty="0" smtClean="0"/>
              <a:t>Ethernet.</a:t>
            </a:r>
          </a:p>
        </p:txBody>
      </p:sp>
      <p:grpSp>
        <p:nvGrpSpPr>
          <p:cNvPr id="4" name="组合 3"/>
          <p:cNvGrpSpPr/>
          <p:nvPr/>
        </p:nvGrpSpPr>
        <p:grpSpPr>
          <a:xfrm>
            <a:off x="186125" y="3457911"/>
            <a:ext cx="8848199" cy="2811888"/>
            <a:chOff x="179385" y="2937336"/>
            <a:chExt cx="8848199" cy="2811888"/>
          </a:xfrm>
        </p:grpSpPr>
        <p:grpSp>
          <p:nvGrpSpPr>
            <p:cNvPr id="5" name="组合 4"/>
            <p:cNvGrpSpPr/>
            <p:nvPr/>
          </p:nvGrpSpPr>
          <p:grpSpPr>
            <a:xfrm>
              <a:off x="179385" y="2937336"/>
              <a:ext cx="8848199" cy="2811888"/>
              <a:chOff x="183629" y="2266127"/>
              <a:chExt cx="8848199" cy="2811888"/>
            </a:xfrm>
          </p:grpSpPr>
          <p:grpSp>
            <p:nvGrpSpPr>
              <p:cNvPr id="8" name="组合 7"/>
              <p:cNvGrpSpPr/>
              <p:nvPr/>
            </p:nvGrpSpPr>
            <p:grpSpPr>
              <a:xfrm>
                <a:off x="183629" y="2266127"/>
                <a:ext cx="8848199" cy="2811888"/>
                <a:chOff x="34508" y="2276872"/>
                <a:chExt cx="8848199" cy="2811888"/>
              </a:xfrm>
            </p:grpSpPr>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8" y="2276872"/>
                  <a:ext cx="6021900" cy="2495208"/>
                </a:xfrm>
                <a:prstGeom prst="rect">
                  <a:avLst/>
                </a:prstGeom>
                <a:ln>
                  <a:noFill/>
                </a:ln>
                <a:effectLst>
                  <a:softEdge rad="112500"/>
                </a:effectLst>
              </p:spPr>
            </p:pic>
            <p:pic>
              <p:nvPicPr>
                <p:cNvPr id="15" name="图片 14"/>
                <p:cNvPicPr>
                  <a:picLocks noChangeAspect="1"/>
                </p:cNvPicPr>
                <p:nvPr/>
              </p:nvPicPr>
              <p:blipFill rotWithShape="1">
                <a:blip r:embed="rId4">
                  <a:extLst>
                    <a:ext uri="{28A0092B-C50C-407E-A947-70E740481C1C}">
                      <a14:useLocalDpi xmlns:a14="http://schemas.microsoft.com/office/drawing/2010/main" val="0"/>
                    </a:ext>
                  </a:extLst>
                </a:blip>
                <a:srcRect l="9386" r="13841"/>
                <a:stretch/>
              </p:blipFill>
              <p:spPr>
                <a:xfrm>
                  <a:off x="6804248" y="2420888"/>
                  <a:ext cx="2078459" cy="2030446"/>
                </a:xfrm>
                <a:prstGeom prst="rect">
                  <a:avLst/>
                </a:prstGeom>
              </p:spPr>
            </p:pic>
            <p:sp>
              <p:nvSpPr>
                <p:cNvPr id="16" name="任意多边形 15"/>
                <p:cNvSpPr/>
                <p:nvPr/>
              </p:nvSpPr>
              <p:spPr>
                <a:xfrm>
                  <a:off x="4848225" y="3124121"/>
                  <a:ext cx="2286000" cy="1964639"/>
                </a:xfrm>
                <a:custGeom>
                  <a:avLst/>
                  <a:gdLst>
                    <a:gd name="connsiteX0" fmla="*/ 0 w 2286000"/>
                    <a:gd name="connsiteY0" fmla="*/ 1533604 h 1964639"/>
                    <a:gd name="connsiteX1" fmla="*/ 942975 w 2286000"/>
                    <a:gd name="connsiteY1" fmla="*/ 1895554 h 1964639"/>
                    <a:gd name="connsiteX2" fmla="*/ 1857375 w 2286000"/>
                    <a:gd name="connsiteY2" fmla="*/ 314404 h 1964639"/>
                    <a:gd name="connsiteX3" fmla="*/ 2286000 w 2286000"/>
                    <a:gd name="connsiteY3" fmla="*/ 79 h 1964639"/>
                  </a:gdLst>
                  <a:ahLst/>
                  <a:cxnLst>
                    <a:cxn ang="0">
                      <a:pos x="connsiteX0" y="connsiteY0"/>
                    </a:cxn>
                    <a:cxn ang="0">
                      <a:pos x="connsiteX1" y="connsiteY1"/>
                    </a:cxn>
                    <a:cxn ang="0">
                      <a:pos x="connsiteX2" y="connsiteY2"/>
                    </a:cxn>
                    <a:cxn ang="0">
                      <a:pos x="connsiteX3" y="connsiteY3"/>
                    </a:cxn>
                  </a:cxnLst>
                  <a:rect l="l" t="t" r="r" b="b"/>
                  <a:pathLst>
                    <a:path w="2286000" h="1964639">
                      <a:moveTo>
                        <a:pt x="0" y="1533604"/>
                      </a:moveTo>
                      <a:cubicBezTo>
                        <a:pt x="316706" y="1816179"/>
                        <a:pt x="633413" y="2098754"/>
                        <a:pt x="942975" y="1895554"/>
                      </a:cubicBezTo>
                      <a:cubicBezTo>
                        <a:pt x="1252537" y="1692354"/>
                        <a:pt x="1633538" y="630316"/>
                        <a:pt x="1857375" y="314404"/>
                      </a:cubicBezTo>
                      <a:cubicBezTo>
                        <a:pt x="2081212" y="-1508"/>
                        <a:pt x="2183606" y="-715"/>
                        <a:pt x="2286000" y="79"/>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17" name="任意多边形 16"/>
                <p:cNvSpPr/>
                <p:nvPr/>
              </p:nvSpPr>
              <p:spPr>
                <a:xfrm>
                  <a:off x="47625" y="2609850"/>
                  <a:ext cx="104775" cy="1457325"/>
                </a:xfrm>
                <a:custGeom>
                  <a:avLst/>
                  <a:gdLst>
                    <a:gd name="connsiteX0" fmla="*/ 104775 w 104775"/>
                    <a:gd name="connsiteY0" fmla="*/ 1457325 h 1457325"/>
                    <a:gd name="connsiteX1" fmla="*/ 0 w 104775"/>
                    <a:gd name="connsiteY1" fmla="*/ 752475 h 1457325"/>
                    <a:gd name="connsiteX2" fmla="*/ 104775 w 104775"/>
                    <a:gd name="connsiteY2" fmla="*/ 0 h 1457325"/>
                  </a:gdLst>
                  <a:ahLst/>
                  <a:cxnLst>
                    <a:cxn ang="0">
                      <a:pos x="connsiteX0" y="connsiteY0"/>
                    </a:cxn>
                    <a:cxn ang="0">
                      <a:pos x="connsiteX1" y="connsiteY1"/>
                    </a:cxn>
                    <a:cxn ang="0">
                      <a:pos x="connsiteX2" y="connsiteY2"/>
                    </a:cxn>
                  </a:cxnLst>
                  <a:rect l="l" t="t" r="r" b="b"/>
                  <a:pathLst>
                    <a:path w="104775" h="1457325">
                      <a:moveTo>
                        <a:pt x="104775" y="1457325"/>
                      </a:moveTo>
                      <a:cubicBezTo>
                        <a:pt x="52387" y="1226343"/>
                        <a:pt x="0" y="995362"/>
                        <a:pt x="0" y="752475"/>
                      </a:cubicBezTo>
                      <a:cubicBezTo>
                        <a:pt x="0" y="509588"/>
                        <a:pt x="47625" y="85725"/>
                        <a:pt x="104775"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grpSp>
          <p:sp>
            <p:nvSpPr>
              <p:cNvPr id="9" name="TextBox 8"/>
              <p:cNvSpPr txBox="1"/>
              <p:nvPr/>
            </p:nvSpPr>
            <p:spPr>
              <a:xfrm>
                <a:off x="3194579" y="3327767"/>
                <a:ext cx="705642" cy="261610"/>
              </a:xfrm>
              <a:prstGeom prst="rect">
                <a:avLst/>
              </a:prstGeom>
              <a:noFill/>
              <a:effectLst>
                <a:outerShdw blurRad="50800" dist="50800" dir="5400000" algn="ctr" rotWithShape="0">
                  <a:srgbClr val="000000">
                    <a:alpha val="48000"/>
                  </a:srgbClr>
                </a:outerShdw>
              </a:effectLst>
            </p:spPr>
            <p:txBody>
              <a:bodyPr wrap="none" rtlCol="0">
                <a:spAutoFit/>
              </a:bodyPr>
              <a:lstStyle/>
              <a:p>
                <a:r>
                  <a:rPr lang="en-US" altLang="zh-CN" sz="1050" dirty="0" smtClean="0">
                    <a:solidFill>
                      <a:prstClr val="white"/>
                    </a:solidFill>
                  </a:rPr>
                  <a:t>ADS5242</a:t>
                </a:r>
                <a:endParaRPr lang="zh-CN" altLang="en-US" sz="1050" dirty="0">
                  <a:solidFill>
                    <a:prstClr val="white"/>
                  </a:solidFill>
                </a:endParaRPr>
              </a:p>
            </p:txBody>
          </p:sp>
          <p:sp>
            <p:nvSpPr>
              <p:cNvPr id="10" name="TextBox 9"/>
              <p:cNvSpPr txBox="1"/>
              <p:nvPr/>
            </p:nvSpPr>
            <p:spPr>
              <a:xfrm>
                <a:off x="4670326" y="3073851"/>
                <a:ext cx="707245" cy="253916"/>
              </a:xfrm>
              <a:prstGeom prst="rect">
                <a:avLst/>
              </a:prstGeom>
              <a:noFill/>
              <a:effectLst>
                <a:outerShdw blurRad="50800" dist="50800" dir="5400000" algn="ctr" rotWithShape="0">
                  <a:srgbClr val="000000">
                    <a:alpha val="48000"/>
                  </a:srgbClr>
                </a:outerShdw>
              </a:effectLst>
            </p:spPr>
            <p:txBody>
              <a:bodyPr wrap="none" rtlCol="0">
                <a:spAutoFit/>
              </a:bodyPr>
              <a:lstStyle/>
              <a:p>
                <a:r>
                  <a:rPr lang="en-US" altLang="zh-CN" sz="1050" dirty="0" smtClean="0">
                    <a:solidFill>
                      <a:prstClr val="white"/>
                    </a:solidFill>
                  </a:rPr>
                  <a:t>Spartan 6</a:t>
                </a:r>
                <a:endParaRPr lang="zh-CN" altLang="en-US" sz="1050" dirty="0">
                  <a:solidFill>
                    <a:prstClr val="white"/>
                  </a:solidFill>
                </a:endParaRPr>
              </a:p>
            </p:txBody>
          </p:sp>
          <p:sp>
            <p:nvSpPr>
              <p:cNvPr id="11" name="TextBox 10"/>
              <p:cNvSpPr txBox="1"/>
              <p:nvPr/>
            </p:nvSpPr>
            <p:spPr>
              <a:xfrm>
                <a:off x="902954" y="4364371"/>
                <a:ext cx="1133644" cy="253916"/>
              </a:xfrm>
              <a:prstGeom prst="rect">
                <a:avLst/>
              </a:prstGeom>
              <a:noFill/>
              <a:effectLst>
                <a:outerShdw blurRad="50800" dist="50800" dir="5400000" algn="ctr" rotWithShape="0">
                  <a:srgbClr val="000000">
                    <a:alpha val="48000"/>
                  </a:srgbClr>
                </a:outerShdw>
              </a:effectLst>
            </p:spPr>
            <p:txBody>
              <a:bodyPr wrap="none" rtlCol="0">
                <a:spAutoFit/>
              </a:bodyPr>
              <a:lstStyle/>
              <a:p>
                <a:r>
                  <a:rPr lang="en-US" altLang="zh-CN" sz="1050" dirty="0" smtClean="0">
                    <a:solidFill>
                      <a:prstClr val="white"/>
                    </a:solidFill>
                  </a:rPr>
                  <a:t>APV25 backplane</a:t>
                </a:r>
                <a:endParaRPr lang="zh-CN" altLang="en-US" sz="1050" dirty="0">
                  <a:solidFill>
                    <a:prstClr val="white"/>
                  </a:solidFill>
                </a:endParaRPr>
              </a:p>
            </p:txBody>
          </p:sp>
          <p:sp>
            <p:nvSpPr>
              <p:cNvPr id="12" name="矩形 11"/>
              <p:cNvSpPr/>
              <p:nvPr/>
            </p:nvSpPr>
            <p:spPr>
              <a:xfrm>
                <a:off x="232222" y="2944099"/>
                <a:ext cx="697627" cy="338554"/>
              </a:xfrm>
              <a:prstGeom prst="rect">
                <a:avLst/>
              </a:prstGeom>
            </p:spPr>
            <p:txBody>
              <a:bodyPr wrap="none">
                <a:spAutoFit/>
              </a:bodyPr>
              <a:lstStyle/>
              <a:p>
                <a:r>
                  <a:rPr lang="en-US" altLang="zh-CN" sz="1600" dirty="0" smtClean="0">
                    <a:solidFill>
                      <a:srgbClr val="9BBB59">
                        <a:lumMod val="50000"/>
                      </a:srgbClr>
                    </a:solidFill>
                    <a:latin typeface="Tahoma"/>
                  </a:rPr>
                  <a:t>HDMI</a:t>
                </a:r>
                <a:endParaRPr lang="zh-CN" altLang="en-US" sz="1600" dirty="0">
                  <a:solidFill>
                    <a:srgbClr val="9BBB59">
                      <a:lumMod val="50000"/>
                    </a:srgbClr>
                  </a:solidFill>
                </a:endParaRPr>
              </a:p>
            </p:txBody>
          </p:sp>
          <p:sp>
            <p:nvSpPr>
              <p:cNvPr id="13" name="TextBox 12"/>
              <p:cNvSpPr txBox="1"/>
              <p:nvPr/>
            </p:nvSpPr>
            <p:spPr>
              <a:xfrm>
                <a:off x="6399164" y="3120018"/>
                <a:ext cx="550151" cy="338554"/>
              </a:xfrm>
              <a:prstGeom prst="rect">
                <a:avLst/>
              </a:prstGeom>
              <a:noFill/>
            </p:spPr>
            <p:txBody>
              <a:bodyPr wrap="none" rtlCol="0">
                <a:spAutoFit/>
              </a:bodyPr>
              <a:lstStyle/>
              <a:p>
                <a:r>
                  <a:rPr lang="en-US" altLang="zh-CN" sz="1600" dirty="0">
                    <a:solidFill>
                      <a:srgbClr val="00B050"/>
                    </a:solidFill>
                    <a:latin typeface="Tahoma" pitchFamily="34" charset="0"/>
                    <a:ea typeface="Tahoma" pitchFamily="34" charset="0"/>
                    <a:cs typeface="Tahoma" pitchFamily="34" charset="0"/>
                  </a:rPr>
                  <a:t>GbE</a:t>
                </a:r>
                <a:endParaRPr lang="zh-CN" altLang="en-US" sz="1600" dirty="0">
                  <a:solidFill>
                    <a:srgbClr val="00B050"/>
                  </a:solidFill>
                  <a:latin typeface="Tahoma" pitchFamily="34" charset="0"/>
                  <a:cs typeface="Tahoma" pitchFamily="34" charset="0"/>
                </a:endParaRPr>
              </a:p>
            </p:txBody>
          </p:sp>
        </p:grpSp>
        <p:sp>
          <p:nvSpPr>
            <p:cNvPr id="6" name="TextBox 5"/>
            <p:cNvSpPr txBox="1"/>
            <p:nvPr/>
          </p:nvSpPr>
          <p:spPr>
            <a:xfrm>
              <a:off x="2992381" y="4721319"/>
              <a:ext cx="652038" cy="307777"/>
            </a:xfrm>
            <a:prstGeom prst="rect">
              <a:avLst/>
            </a:prstGeom>
            <a:noFill/>
          </p:spPr>
          <p:txBody>
            <a:bodyPr wrap="none" rtlCol="0">
              <a:spAutoFit/>
            </a:bodyPr>
            <a:lstStyle/>
            <a:p>
              <a:r>
                <a:rPr lang="en-US" altLang="zh-CN" sz="1400" dirty="0" smtClean="0">
                  <a:solidFill>
                    <a:srgbClr val="EEECE1">
                      <a:lumMod val="25000"/>
                    </a:srgbClr>
                  </a:solidFill>
                </a:rPr>
                <a:t>power</a:t>
              </a:r>
              <a:endParaRPr lang="zh-CN" altLang="en-US" sz="1400" dirty="0">
                <a:solidFill>
                  <a:srgbClr val="EEECE1">
                    <a:lumMod val="25000"/>
                  </a:srgbClr>
                </a:solidFill>
              </a:endParaRPr>
            </a:p>
          </p:txBody>
        </p:sp>
        <p:sp>
          <p:nvSpPr>
            <p:cNvPr id="7" name="TextBox 6"/>
            <p:cNvSpPr txBox="1"/>
            <p:nvPr/>
          </p:nvSpPr>
          <p:spPr>
            <a:xfrm>
              <a:off x="5742882" y="3784585"/>
              <a:ext cx="652038" cy="307777"/>
            </a:xfrm>
            <a:prstGeom prst="rect">
              <a:avLst/>
            </a:prstGeom>
            <a:noFill/>
          </p:spPr>
          <p:txBody>
            <a:bodyPr wrap="none" rtlCol="0">
              <a:spAutoFit/>
            </a:bodyPr>
            <a:lstStyle/>
            <a:p>
              <a:r>
                <a:rPr lang="en-US" altLang="zh-CN" sz="1400" dirty="0" smtClean="0">
                  <a:solidFill>
                    <a:srgbClr val="EEECE1">
                      <a:lumMod val="25000"/>
                    </a:srgbClr>
                  </a:solidFill>
                </a:rPr>
                <a:t>power</a:t>
              </a:r>
              <a:endParaRPr lang="zh-CN" altLang="en-US" sz="1400" dirty="0">
                <a:solidFill>
                  <a:srgbClr val="EEECE1">
                    <a:lumMod val="25000"/>
                  </a:srgbClr>
                </a:solidFill>
              </a:endParaRPr>
            </a:p>
          </p:txBody>
        </p:sp>
      </p:grpSp>
    </p:spTree>
    <p:extLst>
      <p:ext uri="{BB962C8B-B14F-4D97-AF65-F5344CB8AC3E}">
        <p14:creationId xmlns:p14="http://schemas.microsoft.com/office/powerpoint/2010/main" val="2674997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83568" y="5157192"/>
            <a:ext cx="7772400" cy="650776"/>
          </a:xfrm>
        </p:spPr>
        <p:txBody>
          <a:bodyPr/>
          <a:lstStyle/>
          <a:p>
            <a:r>
              <a:rPr lang="en-US" altLang="zh-CN" dirty="0"/>
              <a:t>Mean</a:t>
            </a:r>
            <a:r>
              <a:rPr lang="en-US" altLang="zh-CN" dirty="0" smtClean="0"/>
              <a:t>: 4.82ADC</a:t>
            </a:r>
            <a:r>
              <a:rPr lang="en-US" altLang="zh-CN" dirty="0"/>
              <a:t>, ~</a:t>
            </a:r>
            <a:r>
              <a:rPr lang="en-US" altLang="zh-CN" dirty="0" smtClean="0"/>
              <a:t>811e</a:t>
            </a:r>
            <a:r>
              <a:rPr lang="en-US" altLang="zh-CN" baseline="30000" dirty="0" smtClean="0"/>
              <a:t>- </a:t>
            </a:r>
            <a:r>
              <a:rPr lang="en-US" altLang="zh-CN" dirty="0"/>
              <a:t>.</a:t>
            </a:r>
            <a:endParaRPr lang="zh-CN" altLang="en-US" dirty="0"/>
          </a:p>
          <a:p>
            <a:endParaRPr lang="zh-CN" altLang="en-US" dirty="0"/>
          </a:p>
        </p:txBody>
      </p:sp>
      <p:sp>
        <p:nvSpPr>
          <p:cNvPr id="4" name="标题 1"/>
          <p:cNvSpPr>
            <a:spLocks noGrp="1"/>
          </p:cNvSpPr>
          <p:nvPr>
            <p:ph type="title"/>
          </p:nvPr>
        </p:nvSpPr>
        <p:spPr>
          <a:xfrm>
            <a:off x="683568" y="404664"/>
            <a:ext cx="7772400" cy="803176"/>
          </a:xfrm>
        </p:spPr>
        <p:txBody>
          <a:bodyPr/>
          <a:lstStyle/>
          <a:p>
            <a:r>
              <a:rPr lang="en-US" altLang="zh-CN" dirty="0" smtClean="0"/>
              <a:t>Noise test</a:t>
            </a:r>
            <a:endParaRPr lang="zh-CN" alt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329834"/>
            <a:ext cx="7596336" cy="375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4029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核数据实验室模版">
  <a:themeElements>
    <a:clrScheme name="核数据实验室模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核数据实验室模版">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charset="-122"/>
          </a:defRPr>
        </a:defPPr>
      </a:lstStyle>
    </a:lnDef>
  </a:objectDefaults>
  <a:extraClrSchemeLst>
    <a:extraClrScheme>
      <a:clrScheme name="核数据实验室模版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核数据实验室模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核数据实验室模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核数据实验室模版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核数据实验室模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核数据实验室模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核数据实验室模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2309</TotalTime>
  <Words>1080</Words>
  <Application>Microsoft Office PowerPoint</Application>
  <PresentationFormat>全屏显示(4:3)</PresentationFormat>
  <Paragraphs>103</Paragraphs>
  <Slides>19</Slides>
  <Notes>14</Notes>
  <HiddenSlides>0</HiddenSlides>
  <MMClips>0</MMClips>
  <ScaleCrop>false</ScaleCrop>
  <HeadingPairs>
    <vt:vector size="4" baseType="variant">
      <vt:variant>
        <vt:lpstr>主题</vt:lpstr>
      </vt:variant>
      <vt:variant>
        <vt:i4>1</vt:i4>
      </vt:variant>
      <vt:variant>
        <vt:lpstr>幻灯片标题</vt:lpstr>
      </vt:variant>
      <vt:variant>
        <vt:i4>19</vt:i4>
      </vt:variant>
    </vt:vector>
  </HeadingPairs>
  <TitlesOfParts>
    <vt:vector size="20" baseType="lpstr">
      <vt:lpstr>核数据实验室模版</vt:lpstr>
      <vt:lpstr>MPGD Detectors and Electronics at CIAE</vt:lpstr>
      <vt:lpstr>Outline</vt:lpstr>
      <vt:lpstr>Collaborated Factory built some new facilities </vt:lpstr>
      <vt:lpstr>Some 10*10cm GEM foils Made</vt:lpstr>
      <vt:lpstr>R&amp;D of Bulk MicroMegas at CIAE</vt:lpstr>
      <vt:lpstr>R&amp;D of MicroMegas at CIAE</vt:lpstr>
      <vt:lpstr>Test of MicroMegas at CIAE</vt:lpstr>
      <vt:lpstr>APVDS v1.0 system</vt:lpstr>
      <vt:lpstr>Noise test</vt:lpstr>
      <vt:lpstr>Internal pulse scan (1)</vt:lpstr>
      <vt:lpstr>Internal pulse scan (2)</vt:lpstr>
      <vt:lpstr>APVDS v2.0 system</vt:lpstr>
      <vt:lpstr>Summary</vt:lpstr>
      <vt:lpstr>Thanks for your attention!</vt:lpstr>
      <vt:lpstr>backup</vt:lpstr>
      <vt:lpstr>ADC Calibration</vt:lpstr>
      <vt:lpstr>Pulse response</vt:lpstr>
      <vt:lpstr>Clock phase determination</vt:lpstr>
      <vt:lpstr>External pulse scan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开题&amp;中期报告</dc:title>
  <dc:creator>lixl</dc:creator>
  <cp:lastModifiedBy>lixl</cp:lastModifiedBy>
  <cp:revision>416</cp:revision>
  <dcterms:created xsi:type="dcterms:W3CDTF">2014-11-24T02:28:59Z</dcterms:created>
  <dcterms:modified xsi:type="dcterms:W3CDTF">2017-07-26T15:36:06Z</dcterms:modified>
</cp:coreProperties>
</file>