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03" r:id="rId2"/>
    <p:sldId id="504" r:id="rId3"/>
    <p:sldId id="525" r:id="rId4"/>
    <p:sldId id="531" r:id="rId5"/>
    <p:sldId id="520" r:id="rId6"/>
    <p:sldId id="521" r:id="rId7"/>
    <p:sldId id="532" r:id="rId8"/>
    <p:sldId id="529" r:id="rId9"/>
    <p:sldId id="526" r:id="rId10"/>
    <p:sldId id="523" r:id="rId11"/>
    <p:sldId id="494" r:id="rId12"/>
    <p:sldId id="537" r:id="rId13"/>
    <p:sldId id="515" r:id="rId14"/>
    <p:sldId id="533" r:id="rId15"/>
    <p:sldId id="535" r:id="rId16"/>
    <p:sldId id="502" r:id="rId17"/>
  </p:sldIdLst>
  <p:sldSz cx="12192000" cy="6858000"/>
  <p:notesSz cx="6797675" cy="9928225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FF66"/>
    <a:srgbClr val="CC6600"/>
    <a:srgbClr val="0066FF"/>
    <a:srgbClr val="FF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67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0760D8C-9F0C-402F-9605-1642C428E9D9}" type="datetimeFigureOut">
              <a:rPr lang="zh-CN" altLang="en-US"/>
              <a:pPr>
                <a:defRPr/>
              </a:pPr>
              <a:t>2017/7/27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19655F7-98BC-423B-A755-17AAB1CCCF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094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617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15" y="1"/>
            <a:ext cx="2946674" cy="49617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CEC70610-B8C1-49E7-A481-0E941F71B453}" type="datetime1">
              <a:rPr lang="en-US"/>
              <a:pPr>
                <a:defRPr/>
              </a:pPr>
              <a:t>7/27/2017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333" y="4716023"/>
            <a:ext cx="5439010" cy="446793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29"/>
            <a:ext cx="2945587" cy="49617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15" y="9429729"/>
            <a:ext cx="2946674" cy="496179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96FC379-6DF9-4FA1-B95D-3C1725240F8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2515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-122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-122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-122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-122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宋体" charset="-122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D307F1B-5917-40AD-BEC8-40359B646D2E}" type="slidenum">
              <a:rPr lang="en-US" altLang="zh-CN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968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7A4454D-E857-41A5-A8F6-2C3B9DDAE6AC}" type="slidenum">
              <a:rPr lang="en-US" altLang="zh-CN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026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4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5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38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3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486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52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2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2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56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325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1052513"/>
            <a:ext cx="12192000" cy="341312"/>
          </a:xfrm>
          <a:prstGeom prst="rect">
            <a:avLst/>
          </a:prstGeom>
          <a:gradFill rotWithShape="0">
            <a:gsLst>
              <a:gs pos="0">
                <a:srgbClr val="24D7E3"/>
              </a:gs>
              <a:gs pos="100000">
                <a:srgbClr val="FFEF3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254000" y="76200"/>
            <a:ext cx="101600" cy="64008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F2ABE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en-US" altLang="zh-CN"/>
          </a:p>
        </p:txBody>
      </p:sp>
      <p:sp>
        <p:nvSpPr>
          <p:cNvPr id="1028" name="Text Box 9"/>
          <p:cNvSpPr txBox="1">
            <a:spLocks noChangeArrowheads="1"/>
          </p:cNvSpPr>
          <p:nvPr/>
        </p:nvSpPr>
        <p:spPr bwMode="auto">
          <a:xfrm>
            <a:off x="11279188" y="6381750"/>
            <a:ext cx="393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D2FDD51B-8E6B-41C7-98B7-AC4EA059CE40}" type="slidenum">
              <a:rPr lang="en-US" altLang="zh-CN" sz="1400" b="1" i="1" smtClean="0">
                <a:solidFill>
                  <a:srgbClr val="801EFF"/>
                </a:solidFill>
                <a:latin typeface="Times" panose="02020603050405020304" pitchFamily="18" charset="0"/>
              </a:rPr>
              <a:pPr>
                <a:defRPr/>
              </a:pPr>
              <a:t>‹#›</a:t>
            </a:fld>
            <a:endParaRPr lang="en-US" altLang="zh-CN" sz="1400" b="1" i="1" smtClean="0">
              <a:solidFill>
                <a:srgbClr val="801EFF"/>
              </a:solidFill>
              <a:latin typeface="Times" panose="02020603050405020304" pitchFamily="18" charset="0"/>
            </a:endParaRPr>
          </a:p>
        </p:txBody>
      </p:sp>
      <p:pic>
        <p:nvPicPr>
          <p:cNvPr id="1029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113" y="76200"/>
            <a:ext cx="126365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ctrTitle"/>
          </p:nvPr>
        </p:nvSpPr>
        <p:spPr bwMode="auto">
          <a:xfrm>
            <a:off x="1066800" y="1752600"/>
            <a:ext cx="99060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GEM R&amp;D at USTC</a:t>
            </a:r>
            <a:endParaRPr lang="zh-CN" altLang="en-US" b="1" dirty="0" smtClean="0">
              <a:solidFill>
                <a:srgbClr val="0000FF"/>
              </a:solidFill>
            </a:endParaRPr>
          </a:p>
        </p:txBody>
      </p:sp>
      <p:sp>
        <p:nvSpPr>
          <p:cNvPr id="4099" name="副标题 2"/>
          <p:cNvSpPr>
            <a:spLocks noGrp="1"/>
          </p:cNvSpPr>
          <p:nvPr>
            <p:ph type="subTitle" idx="1"/>
          </p:nvPr>
        </p:nvSpPr>
        <p:spPr bwMode="auto">
          <a:xfrm>
            <a:off x="2895600" y="3494088"/>
            <a:ext cx="6400800" cy="895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800" b="1" dirty="0" err="1" smtClean="0">
                <a:solidFill>
                  <a:srgbClr val="0000FF"/>
                </a:solidFill>
              </a:rPr>
              <a:t>Wenhao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 You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390650" y="4389438"/>
            <a:ext cx="9410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Modern Physics, University of Science and Technology of China</a:t>
            </a:r>
          </a:p>
          <a:p>
            <a:pPr algn="ctr"/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Key Laboratory of Particle Detection and Electronics, USTC-IHEP, China</a:t>
            </a:r>
          </a:p>
          <a:p>
            <a:pPr algn="ctr"/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2017-07-27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文本框 1"/>
          <p:cNvSpPr txBox="1">
            <a:spLocks noChangeArrowheads="1"/>
          </p:cNvSpPr>
          <p:nvPr/>
        </p:nvSpPr>
        <p:spPr bwMode="auto">
          <a:xfrm>
            <a:off x="1066800" y="5943534"/>
            <a:ext cx="102303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 smtClean="0">
                <a:solidFill>
                  <a:srgbClr val="00B050"/>
                </a:solidFill>
              </a:rPr>
              <a:t>9th Workshop on Hadron physics in china and Opportunities Worldwide, Nanjing University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438275"/>
            <a:ext cx="4038600" cy="290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文本框 9"/>
          <p:cNvSpPr txBox="1">
            <a:spLocks noChangeArrowheads="1"/>
          </p:cNvSpPr>
          <p:nvPr/>
        </p:nvSpPr>
        <p:spPr bwMode="auto">
          <a:xfrm>
            <a:off x="685800" y="5486400"/>
            <a:ext cx="10447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C00000"/>
                </a:solidFill>
              </a:rPr>
              <a:t>Energy resolution is as well, the relative gain uniformity is much better;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2000" b="1">
                <a:solidFill>
                  <a:srgbClr val="C00000"/>
                </a:solidFill>
              </a:rPr>
              <a:t>The sliding self-stretching technique improves the performance of the GEM significantly.</a:t>
            </a:r>
            <a:endParaRPr lang="zh-CN" altLang="en-US" sz="2000" b="1">
              <a:solidFill>
                <a:srgbClr val="C00000"/>
              </a:solidFill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381000" y="417513"/>
            <a:ext cx="9717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00FF"/>
                </a:solidFill>
              </a:rPr>
              <a:t>Test result of 1m×0.5m GEM with new technique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77063" y="4175125"/>
            <a:ext cx="3783012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0000FF"/>
                </a:solidFill>
              </a:rPr>
              <a:t>New technique relative Gain</a:t>
            </a:r>
            <a:r>
              <a:rPr lang="zh-CN" altLang="en-US" b="1" dirty="0">
                <a:solidFill>
                  <a:srgbClr val="0000FF"/>
                </a:solidFill>
              </a:rPr>
              <a:t>：</a:t>
            </a:r>
            <a:endParaRPr lang="en-US" altLang="zh-CN" b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CN" dirty="0"/>
              <a:t>                mean~0.73</a:t>
            </a:r>
          </a:p>
          <a:p>
            <a:pPr>
              <a:defRPr/>
            </a:pPr>
            <a:r>
              <a:rPr lang="en-US" altLang="zh-CN" dirty="0"/>
              <a:t>                sigma~0.12</a:t>
            </a:r>
          </a:p>
          <a:p>
            <a:pPr>
              <a:defRPr/>
            </a:pPr>
            <a:r>
              <a:rPr lang="en-US" altLang="zh-CN" dirty="0"/>
              <a:t>                </a:t>
            </a:r>
            <a:r>
              <a:rPr lang="en-US" altLang="zh-CN" dirty="0" smtClean="0"/>
              <a:t>variation~16</a:t>
            </a:r>
            <a:r>
              <a:rPr lang="en-US" altLang="zh-CN" dirty="0"/>
              <a:t>%</a:t>
            </a:r>
            <a:endParaRPr lang="zh-CN" altLang="en-US" dirty="0"/>
          </a:p>
        </p:txBody>
      </p:sp>
      <p:pic>
        <p:nvPicPr>
          <p:cNvPr id="16390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38275"/>
            <a:ext cx="4038600" cy="290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1600200" y="4175125"/>
            <a:ext cx="418147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0000FF"/>
                </a:solidFill>
              </a:rPr>
              <a:t>Original technique relative Gain</a:t>
            </a:r>
            <a:r>
              <a:rPr lang="zh-CN" altLang="en-US" b="1" dirty="0">
                <a:solidFill>
                  <a:srgbClr val="0000FF"/>
                </a:solidFill>
              </a:rPr>
              <a:t>：</a:t>
            </a:r>
            <a:endParaRPr lang="en-US" altLang="zh-CN" b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altLang="zh-CN" b="1" dirty="0">
                <a:solidFill>
                  <a:srgbClr val="0000FF"/>
                </a:solidFill>
              </a:rPr>
              <a:t>                </a:t>
            </a:r>
            <a:r>
              <a:rPr lang="en-US" altLang="zh-CN" dirty="0"/>
              <a:t>mean~0.44</a:t>
            </a:r>
          </a:p>
          <a:p>
            <a:pPr>
              <a:defRPr/>
            </a:pPr>
            <a:r>
              <a:rPr lang="en-US" altLang="zh-CN" dirty="0"/>
              <a:t>                sigma~0.19</a:t>
            </a:r>
          </a:p>
          <a:p>
            <a:pPr>
              <a:defRPr/>
            </a:pPr>
            <a:r>
              <a:rPr lang="en-US" altLang="zh-CN" dirty="0"/>
              <a:t>                </a:t>
            </a:r>
            <a:r>
              <a:rPr lang="en-US" altLang="zh-CN" dirty="0" smtClean="0"/>
              <a:t>variation~43</a:t>
            </a:r>
            <a:r>
              <a:rPr lang="en-US" altLang="zh-CN" dirty="0"/>
              <a:t>%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9"/>
          <p:cNvSpPr txBox="1">
            <a:spLocks noChangeArrowheads="1"/>
          </p:cNvSpPr>
          <p:nvPr/>
        </p:nvSpPr>
        <p:spPr bwMode="auto">
          <a:xfrm>
            <a:off x="460375" y="322263"/>
            <a:ext cx="7570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FF"/>
                </a:solidFill>
              </a:rPr>
              <a:t>GEM readout system based on APV25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17411" name="文本框 5"/>
          <p:cNvSpPr txBox="1">
            <a:spLocks noChangeArrowheads="1"/>
          </p:cNvSpPr>
          <p:nvPr/>
        </p:nvSpPr>
        <p:spPr bwMode="auto">
          <a:xfrm>
            <a:off x="422275" y="1765226"/>
            <a:ext cx="5668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>
                <a:solidFill>
                  <a:srgbClr val="FF0000"/>
                </a:solidFill>
              </a:rPr>
              <a:t>Position resolution testing system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17412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535413"/>
            <a:ext cx="28733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内容占位符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96988"/>
            <a:ext cx="37814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349426"/>
            <a:ext cx="57261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文本框 8"/>
          <p:cNvSpPr txBox="1">
            <a:spLocks noChangeArrowheads="1"/>
          </p:cNvSpPr>
          <p:nvPr/>
        </p:nvSpPr>
        <p:spPr bwMode="auto">
          <a:xfrm>
            <a:off x="8885238" y="2959026"/>
            <a:ext cx="1068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FFFF66"/>
                </a:solidFill>
              </a:rPr>
              <a:t>Drift foil</a:t>
            </a:r>
            <a:endParaRPr lang="zh-CN" altLang="en-US" b="1">
              <a:solidFill>
                <a:srgbClr val="FFFF66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8305800" y="2730426"/>
            <a:ext cx="777875" cy="295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8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13" y="4535413"/>
            <a:ext cx="262096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文本框 7"/>
          <p:cNvSpPr txBox="1">
            <a:spLocks noChangeArrowheads="1"/>
          </p:cNvSpPr>
          <p:nvPr/>
        </p:nvSpPr>
        <p:spPr bwMode="auto">
          <a:xfrm>
            <a:off x="7483475" y="2098601"/>
            <a:ext cx="1416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b="1">
                <a:solidFill>
                  <a:srgbClr val="FFFF66"/>
                </a:solidFill>
              </a:rPr>
              <a:t>Double-GEM</a:t>
            </a:r>
            <a:endParaRPr lang="zh-CN" altLang="en-US" sz="1600" b="1">
              <a:solidFill>
                <a:srgbClr val="FFFF66"/>
              </a:solidFill>
            </a:endParaRPr>
          </a:p>
        </p:txBody>
      </p:sp>
      <p:pic>
        <p:nvPicPr>
          <p:cNvPr id="17420" name="内容占位符 2"/>
          <p:cNvPicPr>
            <a:picLocks noGrp="1" noChangeAspect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5" y="1885876"/>
            <a:ext cx="2041525" cy="1704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文本框 16"/>
          <p:cNvSpPr txBox="1">
            <a:spLocks noChangeArrowheads="1"/>
          </p:cNvSpPr>
          <p:nvPr/>
        </p:nvSpPr>
        <p:spPr bwMode="auto">
          <a:xfrm>
            <a:off x="10034588" y="3463851"/>
            <a:ext cx="1968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 smtClean="0">
                <a:solidFill>
                  <a:srgbClr val="0000FF"/>
                </a:solidFill>
              </a:rPr>
              <a:t>Pitch:  400um;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 smtClean="0">
                <a:solidFill>
                  <a:srgbClr val="0000FF"/>
                </a:solidFill>
              </a:rPr>
              <a:t>Strip width:</a:t>
            </a:r>
          </a:p>
          <a:p>
            <a:pPr marL="0" indent="0">
              <a:defRPr/>
            </a:pPr>
            <a:r>
              <a:rPr lang="en-US" altLang="zh-CN" sz="1400" b="1" dirty="0" smtClean="0">
                <a:solidFill>
                  <a:srgbClr val="0000FF"/>
                </a:solidFill>
              </a:rPr>
              <a:t>              x(80um), </a:t>
            </a:r>
          </a:p>
          <a:p>
            <a:pPr marL="0" indent="0">
              <a:defRPr/>
            </a:pPr>
            <a:r>
              <a:rPr lang="en-US" altLang="zh-CN" sz="1400" b="1" dirty="0" smtClean="0">
                <a:solidFill>
                  <a:srgbClr val="0000FF"/>
                </a:solidFill>
              </a:rPr>
              <a:t>              y(350um)</a:t>
            </a:r>
            <a:endParaRPr lang="zh-CN" altLang="en-US" sz="1400" b="1" dirty="0" smtClean="0">
              <a:solidFill>
                <a:srgbClr val="0000FF"/>
              </a:solidFill>
            </a:endParaRPr>
          </a:p>
        </p:txBody>
      </p:sp>
      <p:sp>
        <p:nvSpPr>
          <p:cNvPr id="17422" name="文本框 14"/>
          <p:cNvSpPr txBox="1">
            <a:spLocks noChangeArrowheads="1"/>
          </p:cNvSpPr>
          <p:nvPr/>
        </p:nvSpPr>
        <p:spPr bwMode="auto">
          <a:xfrm>
            <a:off x="9953625" y="1654101"/>
            <a:ext cx="14938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b="1">
                <a:solidFill>
                  <a:srgbClr val="0000FF"/>
                </a:solidFill>
              </a:rPr>
              <a:t>Readout PCB</a:t>
            </a:r>
            <a:endParaRPr lang="zh-CN" altLang="en-US" sz="1600" b="1">
              <a:solidFill>
                <a:srgbClr val="0000FF"/>
              </a:solidFill>
            </a:endParaRPr>
          </a:p>
        </p:txBody>
      </p:sp>
      <p:sp>
        <p:nvSpPr>
          <p:cNvPr id="17423" name="TextBox 1"/>
          <p:cNvSpPr txBox="1">
            <a:spLocks noChangeArrowheads="1"/>
          </p:cNvSpPr>
          <p:nvPr/>
        </p:nvSpPr>
        <p:spPr bwMode="auto">
          <a:xfrm>
            <a:off x="2362200" y="2695501"/>
            <a:ext cx="1009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>
                <a:solidFill>
                  <a:srgbClr val="0000FF"/>
                </a:solidFill>
              </a:rPr>
              <a:t>50 um slit</a:t>
            </a:r>
            <a:endParaRPr lang="zh-CN" altLang="en-US" sz="1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内容占位符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34" y="1986853"/>
            <a:ext cx="4495800" cy="3517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文本框 11"/>
          <p:cNvSpPr txBox="1">
            <a:spLocks noChangeArrowheads="1"/>
          </p:cNvSpPr>
          <p:nvPr/>
        </p:nvSpPr>
        <p:spPr bwMode="auto">
          <a:xfrm>
            <a:off x="583542" y="5504753"/>
            <a:ext cx="54100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Effective gain ~3199, 400V for each GEM foil</a:t>
            </a:r>
            <a:r>
              <a:rPr lang="zh-CN" altLang="en-US" dirty="0" smtClean="0"/>
              <a:t>；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/>
              <a:t>Input charge: ~19 </a:t>
            </a:r>
            <a:r>
              <a:rPr lang="en-US" altLang="zh-CN" dirty="0" err="1"/>
              <a:t>fC</a:t>
            </a:r>
            <a:r>
              <a:rPr lang="zh-CN" altLang="en-US" dirty="0" smtClean="0"/>
              <a:t>，</a:t>
            </a:r>
            <a:r>
              <a:rPr lang="en-US" altLang="zh-CN" dirty="0" smtClean="0"/>
              <a:t>linearity of APV25 is well.</a:t>
            </a:r>
            <a:endParaRPr lang="zh-CN" altLang="en-US" dirty="0"/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460375" y="322263"/>
            <a:ext cx="61927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00FF"/>
                </a:solidFill>
              </a:rPr>
              <a:t>Gain and spark probability test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3546" y="1388457"/>
            <a:ext cx="3156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 uniformity test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19" y="1988994"/>
            <a:ext cx="4648200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6"/>
          <p:cNvSpPr txBox="1">
            <a:spLocks noChangeArrowheads="1"/>
          </p:cNvSpPr>
          <p:nvPr/>
        </p:nvSpPr>
        <p:spPr bwMode="auto">
          <a:xfrm>
            <a:off x="8551519" y="3911456"/>
            <a:ext cx="2109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Average = -4.04nA</a:t>
            </a:r>
          </a:p>
          <a:p>
            <a:r>
              <a:rPr lang="en-US" altLang="zh-CN" dirty="0"/>
              <a:t>Sigma = -0.031nA</a:t>
            </a:r>
            <a:endParaRPr lang="zh-CN" altLang="en-US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9641135" y="1030938"/>
            <a:ext cx="2170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/>
              <a:t>Variation=</a:t>
            </a:r>
            <a:r>
              <a:rPr lang="el-GR" altLang="zh-CN" b="1" dirty="0"/>
              <a:t> σ</a:t>
            </a:r>
            <a:r>
              <a:rPr lang="en-US" altLang="zh-CN" b="1" dirty="0"/>
              <a:t>/Mean</a:t>
            </a:r>
            <a:endParaRPr lang="zh-CN" altLang="en-US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6285448" y="1387202"/>
            <a:ext cx="3357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Spark probability test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6646519" y="5504752"/>
            <a:ext cx="54100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+mn-lt"/>
              </a:rPr>
              <a:t>Time: 6 hours;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dirty="0" smtClean="0">
                <a:latin typeface="+mn-lt"/>
              </a:rPr>
              <a:t>Spark probability: 8.95E+7 signal per spark.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09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内容占位符 1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3886200"/>
            <a:ext cx="3041650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355600" y="460375"/>
            <a:ext cx="4851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FF"/>
                </a:solidFill>
              </a:rPr>
              <a:t>Spatial resolution result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18436" name="内容占位符 15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86200"/>
            <a:ext cx="3041650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内容占位符 13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600200"/>
            <a:ext cx="2820988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内容占位符 14"/>
          <p:cNvPicPr>
            <a:picLocks noGrp="1" noChangeAspect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631950"/>
            <a:ext cx="2822575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12"/>
          <p:cNvSpPr txBox="1">
            <a:spLocks noChangeArrowheads="1"/>
          </p:cNvSpPr>
          <p:nvPr/>
        </p:nvSpPr>
        <p:spPr bwMode="auto">
          <a:xfrm>
            <a:off x="1298575" y="6081713"/>
            <a:ext cx="666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2000" b="1">
                <a:solidFill>
                  <a:srgbClr val="C00000"/>
                </a:solidFill>
              </a:rPr>
              <a:t>Typical spatial resolution</a:t>
            </a:r>
            <a:r>
              <a:rPr lang="zh-CN" altLang="en-US" sz="2000" b="1">
                <a:solidFill>
                  <a:srgbClr val="C00000"/>
                </a:solidFill>
              </a:rPr>
              <a:t>： </a:t>
            </a:r>
            <a:r>
              <a:rPr lang="en-US" altLang="zh-CN" sz="2000" b="1">
                <a:solidFill>
                  <a:srgbClr val="C00000"/>
                </a:solidFill>
              </a:rPr>
              <a:t>x~65um;   y~70um</a:t>
            </a:r>
          </a:p>
        </p:txBody>
      </p:sp>
      <p:sp>
        <p:nvSpPr>
          <p:cNvPr id="18440" name="文本框 21"/>
          <p:cNvSpPr txBox="1">
            <a:spLocks noChangeArrowheads="1"/>
          </p:cNvSpPr>
          <p:nvPr/>
        </p:nvSpPr>
        <p:spPr bwMode="auto">
          <a:xfrm>
            <a:off x="2600325" y="2678113"/>
            <a:ext cx="1038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l-GR" altLang="zh-CN"/>
              <a:t>σ</a:t>
            </a:r>
            <a:r>
              <a:rPr lang="en-US" altLang="zh-CN"/>
              <a:t>=63um</a:t>
            </a:r>
            <a:endParaRPr lang="zh-CN" altLang="en-US"/>
          </a:p>
        </p:txBody>
      </p:sp>
      <p:sp>
        <p:nvSpPr>
          <p:cNvPr id="18441" name="文本框 22"/>
          <p:cNvSpPr txBox="1">
            <a:spLocks noChangeArrowheads="1"/>
          </p:cNvSpPr>
          <p:nvPr/>
        </p:nvSpPr>
        <p:spPr bwMode="auto">
          <a:xfrm>
            <a:off x="6413500" y="2678113"/>
            <a:ext cx="1038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l-GR" altLang="zh-CN"/>
              <a:t>σ</a:t>
            </a:r>
            <a:r>
              <a:rPr lang="en-US" altLang="zh-CN"/>
              <a:t>=68um</a:t>
            </a:r>
            <a:endParaRPr lang="zh-CN" altLang="en-US"/>
          </a:p>
        </p:txBody>
      </p:sp>
      <p:pic>
        <p:nvPicPr>
          <p:cNvPr id="18442" name="内容占位符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3713163"/>
            <a:ext cx="2614612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内容占位符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1504950"/>
            <a:ext cx="21621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文本框 1"/>
          <p:cNvSpPr txBox="1">
            <a:spLocks noChangeArrowheads="1"/>
          </p:cNvSpPr>
          <p:nvPr/>
        </p:nvSpPr>
        <p:spPr bwMode="auto">
          <a:xfrm>
            <a:off x="8305800" y="1473200"/>
            <a:ext cx="1314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Frog bone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8445" name="文本框 19"/>
          <p:cNvSpPr txBox="1">
            <a:spLocks noChangeArrowheads="1"/>
          </p:cNvSpPr>
          <p:nvPr/>
        </p:nvSpPr>
        <p:spPr bwMode="auto">
          <a:xfrm>
            <a:off x="10128250" y="1055688"/>
            <a:ext cx="1504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2-D imaging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55600" y="460375"/>
            <a:ext cx="60821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00FF"/>
                </a:solidFill>
              </a:rPr>
              <a:t>Future plan for low mass GEM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3" y="1948537"/>
            <a:ext cx="3047920" cy="15683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54" y="1937558"/>
            <a:ext cx="2528215" cy="157837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63016" y="351685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GEM foil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47334" y="3516856"/>
            <a:ext cx="23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Copper-free GEM foil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36" y="4095329"/>
            <a:ext cx="221773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54" y="4109921"/>
            <a:ext cx="220027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7"/>
          <p:cNvSpPr>
            <a:spLocks noChangeArrowheads="1"/>
          </p:cNvSpPr>
          <p:nvPr/>
        </p:nvSpPr>
        <p:spPr bwMode="auto">
          <a:xfrm>
            <a:off x="1230447" y="5058941"/>
            <a:ext cx="14684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b="1" dirty="0">
                <a:solidFill>
                  <a:srgbClr val="0000FF"/>
                </a:solidFill>
              </a:rPr>
              <a:t>Copper Free Area</a:t>
            </a:r>
            <a:endParaRPr lang="zh-CN" altLang="en-US" sz="1200" dirty="0">
              <a:solidFill>
                <a:srgbClr val="0000FF"/>
              </a:solidFill>
            </a:endParaRPr>
          </a:p>
        </p:txBody>
      </p:sp>
      <p:sp>
        <p:nvSpPr>
          <p:cNvPr id="15" name="矩形 17"/>
          <p:cNvSpPr>
            <a:spLocks noChangeArrowheads="1"/>
          </p:cNvSpPr>
          <p:nvPr/>
        </p:nvSpPr>
        <p:spPr bwMode="auto">
          <a:xfrm>
            <a:off x="4022778" y="5086235"/>
            <a:ext cx="1930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b="1" dirty="0">
                <a:solidFill>
                  <a:srgbClr val="0000FF"/>
                </a:solidFill>
              </a:rPr>
              <a:t>Light Material(</a:t>
            </a:r>
            <a:r>
              <a:rPr lang="en-US" altLang="zh-CN" sz="1200" b="1" dirty="0" err="1">
                <a:solidFill>
                  <a:srgbClr val="0000FF"/>
                </a:solidFill>
              </a:rPr>
              <a:t>Rohacell</a:t>
            </a:r>
            <a:r>
              <a:rPr lang="en-US" altLang="zh-CN" sz="1200" b="1" dirty="0">
                <a:solidFill>
                  <a:srgbClr val="0000FF"/>
                </a:solidFill>
              </a:rPr>
              <a:t>)</a:t>
            </a:r>
            <a:endParaRPr lang="zh-CN" altLang="en-US" sz="1200" dirty="0">
              <a:solidFill>
                <a:srgbClr val="0000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3546" y="1388457"/>
            <a:ext cx="2062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Copper-free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57262" y="1423341"/>
            <a:ext cx="2444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inner screw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84" y="2151749"/>
            <a:ext cx="2264731" cy="165611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850" y="2151749"/>
            <a:ext cx="2438336" cy="152363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655492" y="2121275"/>
            <a:ext cx="14927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Metal screw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9568483" y="2490607"/>
            <a:ext cx="718407" cy="6336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8248286" y="2521081"/>
            <a:ext cx="912990" cy="392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下箭头 25"/>
          <p:cNvSpPr/>
          <p:nvPr/>
        </p:nvSpPr>
        <p:spPr>
          <a:xfrm>
            <a:off x="9003767" y="3705856"/>
            <a:ext cx="484632" cy="978408"/>
          </a:xfrm>
          <a:prstGeom prst="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619" y="4807544"/>
            <a:ext cx="2478257" cy="1294909"/>
          </a:xfrm>
          <a:prstGeom prst="rect">
            <a:avLst/>
          </a:prstGeom>
        </p:spPr>
      </p:pic>
      <p:sp>
        <p:nvSpPr>
          <p:cNvPr id="32" name="文本框 3"/>
          <p:cNvSpPr txBox="1">
            <a:spLocks noChangeArrowheads="1"/>
          </p:cNvSpPr>
          <p:nvPr/>
        </p:nvSpPr>
        <p:spPr bwMode="auto">
          <a:xfrm>
            <a:off x="914536" y="6435537"/>
            <a:ext cx="50526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 b="1" dirty="0" smtClean="0">
                <a:solidFill>
                  <a:srgbClr val="0000FF"/>
                </a:solidFill>
              </a:rPr>
              <a:t>Thanks for R</a:t>
            </a:r>
            <a:r>
              <a:rPr lang="en-US" altLang="zh-CN" sz="1400" b="1" dirty="0">
                <a:solidFill>
                  <a:srgbClr val="0000FF"/>
                </a:solidFill>
              </a:rPr>
              <a:t>. De </a:t>
            </a:r>
            <a:r>
              <a:rPr lang="en-US" altLang="zh-CN" sz="1400" b="1" dirty="0" smtClean="0">
                <a:solidFill>
                  <a:srgbClr val="0000FF"/>
                </a:solidFill>
              </a:rPr>
              <a:t>Oliveira’s help</a:t>
            </a:r>
            <a:r>
              <a:rPr lang="zh-CN" altLang="en-US" sz="14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1400" b="1" dirty="0" smtClean="0">
                <a:solidFill>
                  <a:srgbClr val="0000FF"/>
                </a:solidFill>
              </a:rPr>
              <a:t>on Copper-free GEM</a:t>
            </a:r>
            <a:endParaRPr lang="zh-CN" altLang="en-US" sz="1400" b="1" dirty="0">
              <a:solidFill>
                <a:srgbClr val="0000FF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99" y="4807544"/>
            <a:ext cx="2555539" cy="1317897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8089556" y="4811901"/>
            <a:ext cx="25314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Double-sided adhesive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8514427" y="6130293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No metal screw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375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17433" y="1548535"/>
            <a:ext cx="3784394" cy="226145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setup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platform</a:t>
            </a: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zh-CN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40cm×40cm GEM;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15cm×15cm</a:t>
            </a:r>
            <a:r>
              <a:rPr lang="zh-CN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PMT;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 system based on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APV25.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6" y="1444676"/>
            <a:ext cx="4553161" cy="2446229"/>
          </a:xfr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355600" y="460375"/>
            <a:ext cx="68563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00FF"/>
                </a:solidFill>
              </a:rPr>
              <a:t>Future plan for cosmic ray system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9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85" y="3745471"/>
            <a:ext cx="3352712" cy="224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09" y="3972664"/>
            <a:ext cx="40386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21" y="1716335"/>
            <a:ext cx="3026646" cy="427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4737067" y="5569940"/>
            <a:ext cx="263405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15cm×15cm </a:t>
            </a:r>
            <a:r>
              <a:rPr lang="en-US" altLang="zh-CN" dirty="0" smtClean="0"/>
              <a:t>scintillator</a:t>
            </a:r>
            <a:endParaRPr lang="zh-CN" altLang="en-US" dirty="0"/>
          </a:p>
        </p:txBody>
      </p:sp>
      <p:sp>
        <p:nvSpPr>
          <p:cNvPr id="13" name="文本框 7"/>
          <p:cNvSpPr txBox="1">
            <a:spLocks noChangeArrowheads="1"/>
          </p:cNvSpPr>
          <p:nvPr/>
        </p:nvSpPr>
        <p:spPr bwMode="auto">
          <a:xfrm>
            <a:off x="1384355" y="5579614"/>
            <a:ext cx="21339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/>
              <a:t>10cm×10cm </a:t>
            </a:r>
            <a:r>
              <a:rPr lang="en-US" altLang="zh-CN" dirty="0" smtClean="0"/>
              <a:t>GEM</a:t>
            </a:r>
            <a:endParaRPr lang="zh-CN" altLang="en-US" dirty="0"/>
          </a:p>
        </p:txBody>
      </p:sp>
      <p:sp>
        <p:nvSpPr>
          <p:cNvPr id="14" name="文本框 8"/>
          <p:cNvSpPr txBox="1">
            <a:spLocks noChangeArrowheads="1"/>
          </p:cNvSpPr>
          <p:nvPr/>
        </p:nvSpPr>
        <p:spPr bwMode="auto">
          <a:xfrm>
            <a:off x="9379749" y="5540636"/>
            <a:ext cx="185178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 smtClean="0"/>
              <a:t>System platform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75398" y="6172128"/>
            <a:ext cx="10550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the first step, we tried to use the </a:t>
            </a:r>
            <a:r>
              <a:rPr lang="en-US" altLang="zh-CN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10cm×10cm to setup the cosmic ray system, then the larger GEM.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4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内容占位符 5"/>
          <p:cNvSpPr>
            <a:spLocks noGrp="1"/>
          </p:cNvSpPr>
          <p:nvPr>
            <p:ph idx="1"/>
          </p:nvPr>
        </p:nvSpPr>
        <p:spPr bwMode="auto">
          <a:xfrm>
            <a:off x="685942" y="1828842"/>
            <a:ext cx="10523538" cy="43432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We developed a new sliding self-stretching technique to assemble GEM detectors;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This new stretching technique improved the gain uniformity of 1m×0.5m GEM from 43% to 16%;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Typical spatial resolution of the 30cm×30cm double-GEM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is about 65um(x-direction) and 70um(y-direction);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C00000"/>
                </a:solidFill>
              </a:rPr>
              <a:t>Spatial resolution of the 1m×0.5m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GEM with the APV25 readout system will be tested;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C00000"/>
                </a:solidFill>
              </a:rPr>
              <a:t>We will work on the low mass GEM research;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C00000"/>
                </a:solidFill>
              </a:rPr>
              <a:t>We will finish the setup of the cosmic ray system.</a:t>
            </a:r>
          </a:p>
        </p:txBody>
      </p:sp>
      <p:sp>
        <p:nvSpPr>
          <p:cNvPr id="19459" name="TextBox 9"/>
          <p:cNvSpPr txBox="1">
            <a:spLocks noChangeArrowheads="1"/>
          </p:cNvSpPr>
          <p:nvPr/>
        </p:nvSpPr>
        <p:spPr bwMode="auto">
          <a:xfrm>
            <a:off x="457200" y="533400"/>
            <a:ext cx="5600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00FF"/>
                </a:solidFill>
              </a:rPr>
              <a:t>Conclusion and future work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rot="20554962">
            <a:off x="2156317" y="2387302"/>
            <a:ext cx="6917279" cy="24006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5000" b="1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Thanks</a:t>
            </a:r>
            <a:endParaRPr lang="zh-CN" altLang="en-US" sz="15000" b="1" dirty="0">
              <a:ln w="22225">
                <a:solidFill>
                  <a:srgbClr val="92D050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内容占位符 2"/>
          <p:cNvSpPr>
            <a:spLocks noGrp="1"/>
          </p:cNvSpPr>
          <p:nvPr>
            <p:ph idx="1"/>
          </p:nvPr>
        </p:nvSpPr>
        <p:spPr bwMode="auto">
          <a:xfrm>
            <a:off x="838200" y="1828800"/>
            <a:ext cx="105156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C00000"/>
                </a:solidFill>
              </a:rPr>
              <a:t>Introduction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b="1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C00000"/>
                </a:solidFill>
              </a:rPr>
              <a:t>Progress of the 1m × 0.5m GEM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b="1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C00000"/>
                </a:solidFill>
              </a:rPr>
              <a:t>APV25 readout system and the spatial resolution of the 30cm×30cm GEM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C00000"/>
                </a:solidFill>
              </a:rPr>
              <a:t>Conclusion and future work</a:t>
            </a:r>
          </a:p>
        </p:txBody>
      </p:sp>
      <p:sp>
        <p:nvSpPr>
          <p:cNvPr id="6147" name="TextBox 9"/>
          <p:cNvSpPr txBox="1">
            <a:spLocks noChangeArrowheads="1"/>
          </p:cNvSpPr>
          <p:nvPr/>
        </p:nvSpPr>
        <p:spPr bwMode="auto">
          <a:xfrm>
            <a:off x="533400" y="457200"/>
            <a:ext cx="1595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00FF"/>
                </a:solidFill>
              </a:rPr>
              <a:t>Outline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3200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8305800" y="1797050"/>
            <a:ext cx="32004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2000" b="1" dirty="0" smtClean="0">
                <a:solidFill>
                  <a:srgbClr val="233DFF"/>
                </a:solidFill>
                <a:latin typeface="+mn-lt"/>
                <a:cs typeface="Times New Roman" panose="02020603050405020304" pitchFamily="18" charset="0"/>
              </a:rPr>
              <a:t>GEM foil structure</a:t>
            </a:r>
            <a:r>
              <a:rPr lang="en-US" altLang="zh-CN" sz="2000" b="1" dirty="0" smtClean="0">
                <a:solidFill>
                  <a:srgbClr val="233DFF"/>
                </a:solidFill>
                <a:latin typeface="+mn-lt"/>
              </a:rPr>
              <a:t>:</a:t>
            </a:r>
          </a:p>
          <a:p>
            <a:pPr>
              <a:defRPr/>
            </a:pPr>
            <a:r>
              <a:rPr lang="en-US" altLang="zh-CN" b="1" dirty="0" smtClean="0">
                <a:solidFill>
                  <a:srgbClr val="233DFF"/>
                </a:solidFill>
                <a:latin typeface="+mn-lt"/>
              </a:rPr>
              <a:t>Cu:              5 µm </a:t>
            </a:r>
          </a:p>
          <a:p>
            <a:pPr>
              <a:defRPr/>
            </a:pPr>
            <a:r>
              <a:rPr lang="en-US" altLang="zh-CN" b="1" dirty="0" err="1" smtClean="0">
                <a:solidFill>
                  <a:srgbClr val="233DFF"/>
                </a:solidFill>
                <a:latin typeface="+mn-lt"/>
              </a:rPr>
              <a:t>Kapton</a:t>
            </a:r>
            <a:r>
              <a:rPr lang="en-US" altLang="zh-CN" b="1" dirty="0" smtClean="0">
                <a:solidFill>
                  <a:srgbClr val="233DFF"/>
                </a:solidFill>
                <a:latin typeface="+mn-lt"/>
              </a:rPr>
              <a:t>:      50 µm </a:t>
            </a:r>
          </a:p>
          <a:p>
            <a:pPr>
              <a:defRPr/>
            </a:pPr>
            <a:r>
              <a:rPr lang="en-US" altLang="zh-CN" b="1" dirty="0" smtClean="0">
                <a:solidFill>
                  <a:srgbClr val="233DFF"/>
                </a:solidFill>
                <a:latin typeface="+mn-lt"/>
              </a:rPr>
              <a:t>Diameter:   60 µm</a:t>
            </a:r>
          </a:p>
          <a:p>
            <a:pPr>
              <a:defRPr/>
            </a:pPr>
            <a:r>
              <a:rPr lang="en-US" altLang="zh-CN" b="1" dirty="0" smtClean="0">
                <a:solidFill>
                  <a:srgbClr val="233DFF"/>
                </a:solidFill>
                <a:latin typeface="+mn-lt"/>
              </a:rPr>
              <a:t>                    80 µm </a:t>
            </a:r>
          </a:p>
          <a:p>
            <a:pPr>
              <a:defRPr/>
            </a:pPr>
            <a:r>
              <a:rPr lang="en-US" altLang="zh-CN" b="1" dirty="0" smtClean="0">
                <a:solidFill>
                  <a:srgbClr val="233DFF"/>
                </a:solidFill>
                <a:latin typeface="+mn-lt"/>
              </a:rPr>
              <a:t>Pitch:          140 µm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33528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1" descr="workofGE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3"/>
          <a:stretch>
            <a:fillRect/>
          </a:stretch>
        </p:blipFill>
        <p:spPr bwMode="auto">
          <a:xfrm>
            <a:off x="4663281" y="4189425"/>
            <a:ext cx="286543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412750" y="384175"/>
            <a:ext cx="29622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00FF"/>
                </a:solidFill>
              </a:rPr>
              <a:t>GEM detector 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35900" y="4500563"/>
            <a:ext cx="3819525" cy="1508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Characteristics: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solidFill>
                  <a:srgbClr val="0000FF"/>
                </a:solidFill>
              </a:rPr>
              <a:t>Position resolution ~100um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solidFill>
                  <a:srgbClr val="0000FF"/>
                </a:solidFill>
              </a:rPr>
              <a:t>High rate capability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solidFill>
                  <a:srgbClr val="0000FF"/>
                </a:solidFill>
              </a:rPr>
              <a:t>Excellent radiation hardness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solidFill>
                  <a:srgbClr val="0000FF"/>
                </a:solidFill>
              </a:rPr>
              <a:t>Flexibility in shape and design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749425" y="1447800"/>
            <a:ext cx="3175" cy="56673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810000" y="1447800"/>
            <a:ext cx="0" cy="56673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1752600" y="1644650"/>
            <a:ext cx="2057400" cy="0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9" name="文本框 10"/>
          <p:cNvSpPr txBox="1">
            <a:spLocks noChangeArrowheads="1"/>
          </p:cNvSpPr>
          <p:nvPr/>
        </p:nvSpPr>
        <p:spPr bwMode="auto">
          <a:xfrm>
            <a:off x="2209800" y="164465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FF00"/>
                </a:solidFill>
              </a:rPr>
              <a:t>80um</a:t>
            </a:r>
            <a:endParaRPr lang="zh-CN" altLang="en-US">
              <a:solidFill>
                <a:srgbClr val="FFFF00"/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2133600" y="2536825"/>
            <a:ext cx="0" cy="51276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505200" y="2536825"/>
            <a:ext cx="0" cy="51276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2133600" y="2819400"/>
            <a:ext cx="1371600" cy="0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83" name="文本框 22"/>
          <p:cNvSpPr txBox="1">
            <a:spLocks noChangeArrowheads="1"/>
          </p:cNvSpPr>
          <p:nvPr/>
        </p:nvSpPr>
        <p:spPr bwMode="auto">
          <a:xfrm>
            <a:off x="2397125" y="2511425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FF00"/>
                </a:solidFill>
              </a:rPr>
              <a:t>60um</a:t>
            </a:r>
            <a:endParaRPr lang="zh-CN" altLang="en-US">
              <a:solidFill>
                <a:srgbClr val="FFFF00"/>
              </a:solidFill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756275" y="2193925"/>
            <a:ext cx="0" cy="5111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6629400" y="2193925"/>
            <a:ext cx="0" cy="51117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5756275" y="2476500"/>
            <a:ext cx="873125" cy="34925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87" name="文本框 35"/>
          <p:cNvSpPr txBox="1">
            <a:spLocks noChangeArrowheads="1"/>
          </p:cNvSpPr>
          <p:nvPr/>
        </p:nvSpPr>
        <p:spPr bwMode="auto">
          <a:xfrm>
            <a:off x="5711825" y="2154238"/>
            <a:ext cx="88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FF00"/>
                </a:solidFill>
              </a:rPr>
              <a:t>140um</a:t>
            </a:r>
            <a:endParaRPr lang="zh-CN" altLang="en-US">
              <a:solidFill>
                <a:srgbClr val="FFFF00"/>
              </a:solidFill>
            </a:endParaRPr>
          </a:p>
        </p:txBody>
      </p:sp>
      <p:pic>
        <p:nvPicPr>
          <p:cNvPr id="32" name="内容占位符 10"/>
          <p:cNvPicPr>
            <a:picLocks noGrp="1" noChangeAspect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00" y="4008425"/>
            <a:ext cx="2837956" cy="24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9"/>
          <p:cNvSpPr txBox="1">
            <a:spLocks noChangeArrowheads="1"/>
          </p:cNvSpPr>
          <p:nvPr/>
        </p:nvSpPr>
        <p:spPr bwMode="auto">
          <a:xfrm>
            <a:off x="412750" y="384175"/>
            <a:ext cx="81073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00FF"/>
                </a:solidFill>
              </a:rPr>
              <a:t>Assembly techniques for large-size GEM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pic>
        <p:nvPicPr>
          <p:cNvPr id="921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660525"/>
            <a:ext cx="49530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3"/>
          <p:cNvSpPr txBox="1">
            <a:spLocks noChangeArrowheads="1"/>
          </p:cNvSpPr>
          <p:nvPr/>
        </p:nvSpPr>
        <p:spPr bwMode="auto">
          <a:xfrm>
            <a:off x="6781800" y="3943350"/>
            <a:ext cx="5105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assembling process is easy and fast</a:t>
            </a:r>
          </a:p>
          <a:p>
            <a:pPr marL="0" indent="0"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no dead area inside the active area</a:t>
            </a:r>
          </a:p>
          <a:p>
            <a:pPr marL="0" indent="0"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uniform gas flow</a:t>
            </a:r>
          </a:p>
          <a:p>
            <a:pPr marL="0" indent="0"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detachable</a:t>
            </a:r>
          </a:p>
        </p:txBody>
      </p:sp>
      <p:sp>
        <p:nvSpPr>
          <p:cNvPr id="9221" name="文本框 12"/>
          <p:cNvSpPr txBox="1">
            <a:spLocks noChangeArrowheads="1"/>
          </p:cNvSpPr>
          <p:nvPr/>
        </p:nvSpPr>
        <p:spPr bwMode="auto">
          <a:xfrm>
            <a:off x="762000" y="5970588"/>
            <a:ext cx="10591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>
                <a:solidFill>
                  <a:srgbClr val="C00000"/>
                </a:solidFill>
              </a:rPr>
              <a:t>We choose the self-stretching technique, and have gained many experience through the 30cm×30cm GEM detectors.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pic>
        <p:nvPicPr>
          <p:cNvPr id="9222" name="Picture 2" descr="C:\Documents and Settings\colilli\Documenti\Immagini\gem_40x50_p0\gem_40x50_p0 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946275"/>
            <a:ext cx="25876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C:\Documents and Settings\colilli\Documenti\Immagini\gem_40x50_p0\gem_40x50_p0 2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1946275"/>
            <a:ext cx="25860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" descr="C:\Documents and Settings\colilli\Documenti\Immagini\gem_40x50_p0\gem_40x50_p0 2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4038600"/>
            <a:ext cx="26162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reccia a destra 9"/>
          <p:cNvSpPr/>
          <p:nvPr/>
        </p:nvSpPr>
        <p:spPr>
          <a:xfrm>
            <a:off x="3036888" y="2763838"/>
            <a:ext cx="952500" cy="355600"/>
          </a:xfrm>
          <a:prstGeom prst="rightArrow">
            <a:avLst>
              <a:gd name="adj1" fmla="val 64654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Freccia angolare in su 11"/>
          <p:cNvSpPr/>
          <p:nvPr/>
        </p:nvSpPr>
        <p:spPr>
          <a:xfrm rot="16200000" flipH="1">
            <a:off x="3829844" y="3985419"/>
            <a:ext cx="1366838" cy="1168400"/>
          </a:xfrm>
          <a:prstGeom prst="bentUpArrow">
            <a:avLst>
              <a:gd name="adj1" fmla="val 20436"/>
              <a:gd name="adj2" fmla="val 25000"/>
              <a:gd name="adj3" fmla="val 25195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227" name="文本框 6"/>
          <p:cNvSpPr txBox="1">
            <a:spLocks noChangeArrowheads="1"/>
          </p:cNvSpPr>
          <p:nvPr/>
        </p:nvSpPr>
        <p:spPr bwMode="auto">
          <a:xfrm>
            <a:off x="439738" y="1452563"/>
            <a:ext cx="2982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>
                <a:solidFill>
                  <a:srgbClr val="C00000"/>
                </a:solidFill>
              </a:rPr>
              <a:t>Gluing technique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9228" name="文本框 21"/>
          <p:cNvSpPr txBox="1">
            <a:spLocks noChangeArrowheads="1"/>
          </p:cNvSpPr>
          <p:nvPr/>
        </p:nvSpPr>
        <p:spPr bwMode="auto">
          <a:xfrm>
            <a:off x="6438900" y="1484313"/>
            <a:ext cx="5684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>
                <a:solidFill>
                  <a:srgbClr val="C00000"/>
                </a:solidFill>
              </a:rPr>
              <a:t>Self-stretching technique (</a:t>
            </a:r>
            <a:r>
              <a:rPr lang="en-US" altLang="zh-CN" b="1">
                <a:solidFill>
                  <a:srgbClr val="C00000"/>
                </a:solidFill>
              </a:rPr>
              <a:t>from CERN</a:t>
            </a:r>
            <a:r>
              <a:rPr lang="en-US" altLang="zh-CN" sz="2400" b="1">
                <a:solidFill>
                  <a:srgbClr val="C00000"/>
                </a:solidFill>
              </a:rPr>
              <a:t>)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9229" name="文本框 7"/>
          <p:cNvSpPr txBox="1">
            <a:spLocks noChangeArrowheads="1"/>
          </p:cNvSpPr>
          <p:nvPr/>
        </p:nvSpPr>
        <p:spPr bwMode="auto">
          <a:xfrm>
            <a:off x="2921000" y="2376488"/>
            <a:ext cx="1185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</a:rPr>
              <a:t>stretching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230" name="文本框 8"/>
          <p:cNvSpPr txBox="1">
            <a:spLocks noChangeArrowheads="1"/>
          </p:cNvSpPr>
          <p:nvPr/>
        </p:nvSpPr>
        <p:spPr bwMode="auto">
          <a:xfrm>
            <a:off x="4064000" y="4200525"/>
            <a:ext cx="218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</a:rPr>
              <a:t>Gluing inner spacer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4177" y="2382264"/>
            <a:ext cx="11673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Readout PCB</a:t>
            </a:r>
            <a:endParaRPr lang="zh-CN" alt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9"/>
          <p:cNvSpPr txBox="1">
            <a:spLocks noChangeArrowheads="1"/>
          </p:cNvSpPr>
          <p:nvPr/>
        </p:nvSpPr>
        <p:spPr bwMode="auto">
          <a:xfrm>
            <a:off x="381000" y="417513"/>
            <a:ext cx="6878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00FF"/>
                </a:solidFill>
              </a:rPr>
              <a:t>1m×0.5m</a:t>
            </a:r>
            <a:r>
              <a:rPr lang="zh-CN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</a:rPr>
              <a:t>GEM detector</a:t>
            </a:r>
            <a:endParaRPr lang="en-US" altLang="zh-CN" sz="3200" b="1" dirty="0">
              <a:solidFill>
                <a:srgbClr val="0000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293141" y="1912733"/>
            <a:ext cx="1584325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055" tIns="29028" rIns="58055" bIns="29028" anchor="ctr"/>
          <a:lstStyle/>
          <a:p>
            <a:pPr algn="ctr">
              <a:defRPr/>
            </a:pPr>
            <a:r>
              <a:rPr lang="en-US" altLang="zh-CN" dirty="0">
                <a:solidFill>
                  <a:srgbClr val="FF0000"/>
                </a:solidFill>
              </a:rPr>
              <a:t>Copper X-ray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293141" y="2741408"/>
            <a:ext cx="1584325" cy="5445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055" tIns="29028" rIns="58055" bIns="29028"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0000"/>
                </a:solidFill>
              </a:rPr>
              <a:t>1m×0.5m GEM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293141" y="3600246"/>
            <a:ext cx="1584325" cy="531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055" tIns="29028" rIns="58055" bIns="29028" anchor="ctr"/>
          <a:lstStyle/>
          <a:p>
            <a:pPr algn="ctr">
              <a:defRPr/>
            </a:pPr>
            <a:r>
              <a:rPr lang="en-US" altLang="zh-CN" dirty="0">
                <a:solidFill>
                  <a:srgbClr val="FF0000"/>
                </a:solidFill>
              </a:rPr>
              <a:t>Pre-Amp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293141" y="4433683"/>
            <a:ext cx="1584325" cy="5413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055" tIns="29028" rIns="58055" bIns="29028" anchor="ctr"/>
          <a:lstStyle/>
          <a:p>
            <a:pPr algn="ctr">
              <a:defRPr/>
            </a:pPr>
            <a:r>
              <a:rPr lang="en-US" altLang="zh-CN" dirty="0">
                <a:solidFill>
                  <a:srgbClr val="FF0000"/>
                </a:solidFill>
              </a:rPr>
              <a:t>Shaper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464341" y="2750933"/>
            <a:ext cx="8382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055" tIns="29028" rIns="58055" bIns="29028" anchor="ctr"/>
          <a:lstStyle/>
          <a:p>
            <a:pPr algn="ctr">
              <a:defRPr/>
            </a:pPr>
            <a:r>
              <a:rPr lang="en-US" altLang="zh-CN" sz="2000" dirty="0">
                <a:solidFill>
                  <a:srgbClr val="FF0000"/>
                </a:solidFill>
              </a:rPr>
              <a:t>HV</a:t>
            </a:r>
          </a:p>
        </p:txBody>
      </p:sp>
      <p:sp>
        <p:nvSpPr>
          <p:cNvPr id="19" name="矩形 18"/>
          <p:cNvSpPr/>
          <p:nvPr/>
        </p:nvSpPr>
        <p:spPr>
          <a:xfrm>
            <a:off x="9296316" y="5284583"/>
            <a:ext cx="158115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055" tIns="29028" rIns="58055" bIns="29028" anchor="ctr"/>
          <a:lstStyle/>
          <a:p>
            <a:pPr algn="ctr">
              <a:defRPr/>
            </a:pPr>
            <a:r>
              <a:rPr lang="en-US" altLang="zh-CN" dirty="0">
                <a:solidFill>
                  <a:srgbClr val="FF0000"/>
                </a:solidFill>
              </a:rPr>
              <a:t>MCA</a:t>
            </a: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8300954" y="3019221"/>
            <a:ext cx="99218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10059904" y="2444546"/>
            <a:ext cx="0" cy="306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10059904" y="3284333"/>
            <a:ext cx="0" cy="3063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10072604" y="4132058"/>
            <a:ext cx="0" cy="3063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10080541" y="4975021"/>
            <a:ext cx="0" cy="306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79" name="文本框 3"/>
          <p:cNvSpPr txBox="1">
            <a:spLocks noChangeArrowheads="1"/>
          </p:cNvSpPr>
          <p:nvPr/>
        </p:nvSpPr>
        <p:spPr bwMode="auto">
          <a:xfrm>
            <a:off x="1469096" y="6149004"/>
            <a:ext cx="8823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C00000"/>
                </a:solidFill>
              </a:rPr>
              <a:t>The active area is divided into 200</a:t>
            </a:r>
            <a:r>
              <a:rPr lang="zh-CN" altLang="en-US" sz="2400" b="1" dirty="0">
                <a:solidFill>
                  <a:srgbClr val="C00000"/>
                </a:solidFill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</a:rPr>
              <a:t>sectors (5cmX5cm)</a:t>
            </a:r>
          </a:p>
        </p:txBody>
      </p:sp>
      <p:pic>
        <p:nvPicPr>
          <p:cNvPr id="11281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820" y="4237038"/>
            <a:ext cx="279876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内容占位符 2"/>
          <p:cNvSpPr>
            <a:spLocks noGrp="1"/>
          </p:cNvSpPr>
          <p:nvPr>
            <p:ph sz="quarter" idx="1"/>
          </p:nvPr>
        </p:nvSpPr>
        <p:spPr bwMode="auto">
          <a:xfrm>
            <a:off x="878742" y="4526124"/>
            <a:ext cx="4297363" cy="1400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Triple-GEM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1m×0.5m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3mm-2mm-2mm-2mm</a:t>
            </a:r>
            <a:endParaRPr lang="ru-RU" altLang="zh-CN" sz="2400" b="1" dirty="0" smtClean="0">
              <a:solidFill>
                <a:srgbClr val="0000FF"/>
              </a:solidFill>
            </a:endParaRPr>
          </a:p>
        </p:txBody>
      </p:sp>
      <p:sp>
        <p:nvSpPr>
          <p:cNvPr id="26" name="文本框 15"/>
          <p:cNvSpPr txBox="1">
            <a:spLocks noChangeArrowheads="1"/>
          </p:cNvSpPr>
          <p:nvPr/>
        </p:nvSpPr>
        <p:spPr bwMode="auto">
          <a:xfrm>
            <a:off x="540605" y="1635287"/>
            <a:ext cx="1927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C00000"/>
                </a:solidFill>
              </a:rPr>
              <a:t>Structure 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27" name="内容占位符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1" y="2208565"/>
            <a:ext cx="4568974" cy="225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本框 15"/>
          <p:cNvSpPr txBox="1">
            <a:spLocks noChangeArrowheads="1"/>
          </p:cNvSpPr>
          <p:nvPr/>
        </p:nvSpPr>
        <p:spPr bwMode="auto">
          <a:xfrm>
            <a:off x="5914261" y="1635287"/>
            <a:ext cx="26913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C00000"/>
                </a:solidFill>
              </a:rPr>
              <a:t>Testing system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内容占位符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2051050"/>
            <a:ext cx="4038600" cy="290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1050"/>
            <a:ext cx="4038600" cy="290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6691313" y="4824413"/>
            <a:ext cx="36407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0000FF"/>
                </a:solidFill>
              </a:rPr>
              <a:t>Relative Gain</a:t>
            </a:r>
            <a:r>
              <a:rPr lang="zh-CN" altLang="en-US" b="1" dirty="0">
                <a:solidFill>
                  <a:srgbClr val="0000FF"/>
                </a:solidFill>
              </a:rPr>
              <a:t>：</a:t>
            </a:r>
            <a:r>
              <a:rPr lang="en-US" altLang="zh-CN" dirty="0"/>
              <a:t>mean~0.44</a:t>
            </a:r>
          </a:p>
          <a:p>
            <a:pPr>
              <a:defRPr/>
            </a:pPr>
            <a:r>
              <a:rPr lang="en-US" altLang="zh-CN" dirty="0"/>
              <a:t>                               sigma~0.19</a:t>
            </a:r>
          </a:p>
          <a:p>
            <a:pPr>
              <a:defRPr/>
            </a:pPr>
            <a:r>
              <a:rPr lang="en-US" altLang="zh-CN" dirty="0"/>
              <a:t>                               </a:t>
            </a:r>
            <a:r>
              <a:rPr lang="en-US" altLang="zh-CN" dirty="0" smtClean="0"/>
              <a:t>variation~43</a:t>
            </a:r>
            <a:r>
              <a:rPr lang="en-US" altLang="zh-CN" dirty="0"/>
              <a:t>%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9188" y="4824413"/>
            <a:ext cx="415370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altLang="zh-CN" b="1" dirty="0">
                <a:solidFill>
                  <a:srgbClr val="0000FF"/>
                </a:solidFill>
              </a:rPr>
              <a:t>Energy resolution</a:t>
            </a:r>
            <a:r>
              <a:rPr lang="zh-CN" altLang="en-US" b="1" dirty="0">
                <a:solidFill>
                  <a:srgbClr val="0000FF"/>
                </a:solidFill>
              </a:rPr>
              <a:t>：</a:t>
            </a:r>
            <a:r>
              <a:rPr lang="en-US" altLang="zh-CN" dirty="0"/>
              <a:t>mean~0.23</a:t>
            </a:r>
          </a:p>
          <a:p>
            <a:pPr>
              <a:defRPr/>
            </a:pPr>
            <a:r>
              <a:rPr lang="en-US" altLang="zh-CN" dirty="0"/>
              <a:t>                                       sigma~0.023</a:t>
            </a:r>
          </a:p>
          <a:p>
            <a:pPr>
              <a:defRPr/>
            </a:pPr>
            <a:r>
              <a:rPr lang="en-US" altLang="zh-CN" dirty="0"/>
              <a:t>                                       </a:t>
            </a:r>
            <a:r>
              <a:rPr lang="en-US" altLang="zh-CN" dirty="0" smtClean="0"/>
              <a:t>variation~10</a:t>
            </a:r>
            <a:r>
              <a:rPr lang="en-US" altLang="zh-CN" dirty="0"/>
              <a:t>%</a:t>
            </a:r>
            <a:endParaRPr lang="zh-CN" altLang="en-US" dirty="0"/>
          </a:p>
        </p:txBody>
      </p:sp>
      <p:sp>
        <p:nvSpPr>
          <p:cNvPr id="12294" name="文本框 9"/>
          <p:cNvSpPr txBox="1">
            <a:spLocks noChangeArrowheads="1"/>
          </p:cNvSpPr>
          <p:nvPr/>
        </p:nvSpPr>
        <p:spPr bwMode="auto">
          <a:xfrm>
            <a:off x="2438400" y="5867400"/>
            <a:ext cx="7485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lang="en-US" altLang="zh-CN" sz="2400" b="1">
                <a:solidFill>
                  <a:srgbClr val="C00000"/>
                </a:solidFill>
              </a:rPr>
              <a:t>Gain uniformity still has room for improvement.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381000" y="417513"/>
            <a:ext cx="3463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00FF"/>
                </a:solidFill>
              </a:rPr>
              <a:t>Uniformity result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9677306" y="1383009"/>
            <a:ext cx="2170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/>
              <a:t>Variation=</a:t>
            </a:r>
            <a:r>
              <a:rPr lang="el-GR" altLang="zh-CN" b="1" dirty="0"/>
              <a:t> σ</a:t>
            </a:r>
            <a:r>
              <a:rPr lang="en-US" altLang="zh-CN" b="1" dirty="0"/>
              <a:t>/Mean</a:t>
            </a:r>
            <a:endParaRPr lang="zh-CN" altLang="en-US" b="1" dirty="0"/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533546" y="1383564"/>
            <a:ext cx="3666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 smtClean="0"/>
              <a:t>Energy resolution=</a:t>
            </a:r>
            <a:r>
              <a:rPr lang="el-GR" altLang="zh-CN" b="1" dirty="0" smtClean="0"/>
              <a:t> </a:t>
            </a:r>
            <a:r>
              <a:rPr lang="en-US" altLang="zh-CN" b="1" dirty="0" smtClean="0"/>
              <a:t>FWHM/Peak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600200"/>
            <a:ext cx="6873875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1077913" y="1579563"/>
            <a:ext cx="42449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>
                <a:solidFill>
                  <a:srgbClr val="FFFF00"/>
                </a:solidFill>
              </a:rPr>
              <a:t>   </a:t>
            </a:r>
            <a:r>
              <a:rPr lang="en-US" altLang="zh-CN" sz="1600" b="1">
                <a:solidFill>
                  <a:srgbClr val="FFFF00"/>
                </a:solidFill>
              </a:rPr>
              <a:t>The stretching screws will be blocked by the outside frame when it moves with the inner frame,  and the tilted screws cause the gas leakage. </a:t>
            </a:r>
            <a:endParaRPr lang="zh-CN" altLang="en-US" sz="1600" b="1">
              <a:solidFill>
                <a:srgbClr val="FFFF00"/>
              </a:solidFill>
            </a:endParaRPr>
          </a:p>
        </p:txBody>
      </p:sp>
      <p:sp>
        <p:nvSpPr>
          <p:cNvPr id="21" name="右箭头 20"/>
          <p:cNvSpPr/>
          <p:nvPr/>
        </p:nvSpPr>
        <p:spPr>
          <a:xfrm rot="4655585">
            <a:off x="2637631" y="2964657"/>
            <a:ext cx="885825" cy="157162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3317" name="TextBox 9"/>
          <p:cNvSpPr txBox="1">
            <a:spLocks noChangeArrowheads="1"/>
          </p:cNvSpPr>
          <p:nvPr/>
        </p:nvSpPr>
        <p:spPr bwMode="auto">
          <a:xfrm>
            <a:off x="457200" y="407988"/>
            <a:ext cx="929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00FF"/>
                </a:solidFill>
              </a:rPr>
              <a:t>Problems of our original self-stretching design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pic>
        <p:nvPicPr>
          <p:cNvPr id="13318" name="内容占位符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3732213"/>
            <a:ext cx="277812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文本框 9"/>
          <p:cNvSpPr txBox="1">
            <a:spLocks noChangeArrowheads="1"/>
          </p:cNvSpPr>
          <p:nvPr/>
        </p:nvSpPr>
        <p:spPr bwMode="auto">
          <a:xfrm>
            <a:off x="8253413" y="4821238"/>
            <a:ext cx="742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FFFF00"/>
                </a:solidFill>
              </a:rPr>
              <a:t>folds</a:t>
            </a:r>
            <a:endParaRPr lang="zh-CN" altLang="en-US" b="1">
              <a:solidFill>
                <a:srgbClr val="FFFF00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9413875" y="5326063"/>
            <a:ext cx="265113" cy="276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rot="2909117">
            <a:off x="9147970" y="4529931"/>
            <a:ext cx="531812" cy="295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6" name="直接箭头连接符 15"/>
          <p:cNvCxnSpPr>
            <a:endCxn id="15" idx="4"/>
          </p:cNvCxnSpPr>
          <p:nvPr/>
        </p:nvCxnSpPr>
        <p:spPr>
          <a:xfrm flipV="1">
            <a:off x="8955088" y="4775200"/>
            <a:ext cx="349250" cy="206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endCxn id="14" idx="1"/>
          </p:cNvCxnSpPr>
          <p:nvPr/>
        </p:nvCxnSpPr>
        <p:spPr>
          <a:xfrm>
            <a:off x="8964613" y="5056188"/>
            <a:ext cx="488950" cy="3095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24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1590675"/>
            <a:ext cx="279241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椭圆 22"/>
          <p:cNvSpPr/>
          <p:nvPr/>
        </p:nvSpPr>
        <p:spPr>
          <a:xfrm rot="5400000">
            <a:off x="8960644" y="2732881"/>
            <a:ext cx="739775" cy="2524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326" name="文本框 9"/>
          <p:cNvSpPr txBox="1">
            <a:spLocks noChangeArrowheads="1"/>
          </p:cNvSpPr>
          <p:nvPr/>
        </p:nvSpPr>
        <p:spPr bwMode="auto">
          <a:xfrm>
            <a:off x="8048625" y="1671638"/>
            <a:ext cx="2246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FFFF00"/>
                </a:solidFill>
              </a:rPr>
              <a:t>Screw and O-ring</a:t>
            </a:r>
            <a:endParaRPr lang="zh-CN" altLang="en-US" b="1">
              <a:solidFill>
                <a:srgbClr val="FFFF00"/>
              </a:solidFill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8812213" y="2039938"/>
            <a:ext cx="352425" cy="809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28" name="TextBox 1"/>
          <p:cNvSpPr txBox="1">
            <a:spLocks noChangeArrowheads="1"/>
          </p:cNvSpPr>
          <p:nvPr/>
        </p:nvSpPr>
        <p:spPr bwMode="auto">
          <a:xfrm>
            <a:off x="2184400" y="4554538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rgbClr val="FFFF00"/>
                </a:solidFill>
              </a:rPr>
              <a:t>Tension is non-uniform and small after stretching GEM foils</a:t>
            </a:r>
            <a:endParaRPr lang="zh-CN" altLang="en-US" b="1">
              <a:solidFill>
                <a:srgbClr val="FFFF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9600" y="5894388"/>
            <a:ext cx="10668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+mn-lt"/>
              </a:rPr>
              <a:t>These problems will finally influence the performance of the detector.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内容占位符 2"/>
          <p:cNvSpPr>
            <a:spLocks noGrp="1"/>
          </p:cNvSpPr>
          <p:nvPr>
            <p:ph sz="quarter" idx="1"/>
          </p:nvPr>
        </p:nvSpPr>
        <p:spPr bwMode="auto">
          <a:xfrm>
            <a:off x="8153400" y="1612900"/>
            <a:ext cx="3733800" cy="15176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  <a:defRPr/>
            </a:pPr>
            <a:r>
              <a:rPr lang="en-US" altLang="zh-CN" sz="1600" b="1" dirty="0">
                <a:solidFill>
                  <a:srgbClr val="0000FF"/>
                </a:solidFill>
              </a:rPr>
              <a:t>S</a:t>
            </a:r>
            <a:r>
              <a:rPr lang="en-US" altLang="zh-CN" sz="1600" b="1" dirty="0" smtClean="0">
                <a:solidFill>
                  <a:srgbClr val="0000FF"/>
                </a:solidFill>
              </a:rPr>
              <a:t>imulation condition: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 smtClean="0">
                <a:solidFill>
                  <a:srgbClr val="0000FF"/>
                </a:solidFill>
              </a:rPr>
              <a:t>1m×0.5m GEM;</a:t>
            </a:r>
            <a:endParaRPr lang="en-US" altLang="zh-CN" sz="1600" b="1" dirty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 smtClean="0">
                <a:solidFill>
                  <a:srgbClr val="0000FF"/>
                </a:solidFill>
              </a:rPr>
              <a:t>Structure </a:t>
            </a:r>
            <a:r>
              <a:rPr lang="zh-CN" altLang="en-US" sz="1600" b="1" dirty="0" smtClean="0">
                <a:solidFill>
                  <a:srgbClr val="0000FF"/>
                </a:solidFill>
              </a:rPr>
              <a:t>：                                   </a:t>
            </a:r>
            <a:r>
              <a:rPr lang="en-US" altLang="zh-CN" sz="1600" b="1" dirty="0" smtClean="0">
                <a:solidFill>
                  <a:srgbClr val="0000FF"/>
                </a:solidFill>
              </a:rPr>
              <a:t>3mm-2mm-2mm-2mm</a:t>
            </a:r>
            <a:r>
              <a:rPr lang="zh-CN" altLang="en-US" sz="1600" b="1" dirty="0">
                <a:solidFill>
                  <a:srgbClr val="0000FF"/>
                </a:solidFill>
              </a:rPr>
              <a:t>；</a:t>
            </a:r>
            <a:endParaRPr lang="en-US" altLang="zh-CN" sz="1600" b="1" dirty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 smtClean="0">
                <a:solidFill>
                  <a:srgbClr val="0000FF"/>
                </a:solidFill>
              </a:rPr>
              <a:t>Working voltage: 4kV.</a:t>
            </a: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503238" y="415925"/>
            <a:ext cx="5791200" cy="555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>
                <a:solidFill>
                  <a:srgbClr val="0000FF"/>
                </a:solidFill>
              </a:rPr>
              <a:t>Tension simulation and test</a:t>
            </a:r>
            <a:endParaRPr lang="ru-RU" altLang="zh-CN" sz="3200" b="1">
              <a:solidFill>
                <a:srgbClr val="0000FF"/>
              </a:solidFill>
            </a:endParaRPr>
          </a:p>
        </p:txBody>
      </p:sp>
      <p:pic>
        <p:nvPicPr>
          <p:cNvPr id="14340" name="内容占位符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4225925"/>
            <a:ext cx="34734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7"/>
          <p:cNvSpPr txBox="1">
            <a:spLocks noChangeArrowheads="1"/>
          </p:cNvSpPr>
          <p:nvPr/>
        </p:nvSpPr>
        <p:spPr bwMode="auto">
          <a:xfrm>
            <a:off x="8301038" y="4584700"/>
            <a:ext cx="3429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defRPr/>
            </a:pPr>
            <a:r>
              <a:rPr lang="en-US" altLang="zh-CN" sz="2400" b="1" dirty="0" smtClean="0">
                <a:solidFill>
                  <a:srgbClr val="C00000"/>
                </a:solidFill>
              </a:rPr>
              <a:t>Testing result: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 smtClean="0">
                <a:solidFill>
                  <a:srgbClr val="C00000"/>
                </a:solidFill>
              </a:rPr>
              <a:t>Overall foil extension is about 2.5mm at 500N/m.</a:t>
            </a:r>
          </a:p>
        </p:txBody>
      </p:sp>
      <p:pic>
        <p:nvPicPr>
          <p:cNvPr id="1434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619250"/>
            <a:ext cx="32369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内容占位符 4"/>
          <p:cNvSpPr>
            <a:spLocks noGrp="1"/>
          </p:cNvSpPr>
          <p:nvPr>
            <p:ph sz="quarter" idx="3"/>
          </p:nvPr>
        </p:nvSpPr>
        <p:spPr bwMode="auto">
          <a:xfrm>
            <a:off x="7962900" y="3359150"/>
            <a:ext cx="3952875" cy="51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zh-CN" sz="1600" b="1" smtClean="0">
                <a:solidFill>
                  <a:srgbClr val="FF0000"/>
                </a:solidFill>
              </a:rPr>
              <a:t>Maximum deformation ~100um at 500N/m, acceptable</a:t>
            </a:r>
          </a:p>
        </p:txBody>
      </p:sp>
      <p:pic>
        <p:nvPicPr>
          <p:cNvPr id="14344" name="内容占位符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787525"/>
            <a:ext cx="3430588" cy="1830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文本框 5"/>
          <p:cNvSpPr txBox="1">
            <a:spLocks noChangeArrowheads="1"/>
          </p:cNvSpPr>
          <p:nvPr/>
        </p:nvSpPr>
        <p:spPr bwMode="auto">
          <a:xfrm>
            <a:off x="6743700" y="3630613"/>
            <a:ext cx="12192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/>
              <a:t>tension(N/m)</a:t>
            </a:r>
            <a:endParaRPr lang="zh-CN" altLang="en-US" sz="1400"/>
          </a:p>
        </p:txBody>
      </p:sp>
      <p:pic>
        <p:nvPicPr>
          <p:cNvPr id="14346" name="内容占位符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4217988"/>
            <a:ext cx="3213100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文本框 19"/>
          <p:cNvSpPr txBox="1">
            <a:spLocks noChangeArrowheads="1"/>
          </p:cNvSpPr>
          <p:nvPr/>
        </p:nvSpPr>
        <p:spPr bwMode="auto">
          <a:xfrm rot="-5400000">
            <a:off x="4496594" y="1967706"/>
            <a:ext cx="8397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/>
              <a:t>sag(um)</a:t>
            </a:r>
            <a:endParaRPr lang="zh-CN" altLang="en-US" sz="1400"/>
          </a:p>
        </p:txBody>
      </p:sp>
      <p:sp>
        <p:nvSpPr>
          <p:cNvPr id="14348" name="文本框 4"/>
          <p:cNvSpPr txBox="1">
            <a:spLocks noChangeArrowheads="1"/>
          </p:cNvSpPr>
          <p:nvPr/>
        </p:nvSpPr>
        <p:spPr bwMode="auto">
          <a:xfrm>
            <a:off x="447675" y="1476375"/>
            <a:ext cx="4552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FF"/>
                </a:solidFill>
              </a:rPr>
              <a:t>Deformation at different place on single foil</a:t>
            </a:r>
            <a:endParaRPr lang="zh-CN" altLang="en-US">
              <a:solidFill>
                <a:srgbClr val="0000FF"/>
              </a:solidFill>
            </a:endParaRPr>
          </a:p>
        </p:txBody>
      </p:sp>
      <p:sp>
        <p:nvSpPr>
          <p:cNvPr id="14349" name="文本框 6"/>
          <p:cNvSpPr txBox="1">
            <a:spLocks noChangeArrowheads="1"/>
          </p:cNvSpPr>
          <p:nvPr/>
        </p:nvSpPr>
        <p:spPr bwMode="auto">
          <a:xfrm>
            <a:off x="1900238" y="5181600"/>
            <a:ext cx="173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0000FF"/>
                </a:solidFill>
              </a:rPr>
              <a:t>Tension sensor</a:t>
            </a:r>
            <a:endParaRPr lang="zh-CN" altLang="en-US">
              <a:solidFill>
                <a:srgbClr val="0000FF"/>
              </a:solidFill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2811463" y="4837113"/>
            <a:ext cx="73025" cy="433387"/>
          </a:xfrm>
          <a:prstGeom prst="straightConnector1">
            <a:avLst/>
          </a:prstGeom>
          <a:ln>
            <a:solidFill>
              <a:srgbClr val="FFFF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 flipV="1">
            <a:off x="1676400" y="4837113"/>
            <a:ext cx="1047750" cy="4413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1454150"/>
            <a:ext cx="7280275" cy="472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457200" y="407988"/>
            <a:ext cx="742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>
                <a:solidFill>
                  <a:srgbClr val="0000FF"/>
                </a:solidFill>
              </a:rPr>
              <a:t>An improved GEM stretching method</a:t>
            </a:r>
            <a:endParaRPr lang="zh-CN" altLang="en-US" sz="3200" b="1">
              <a:solidFill>
                <a:srgbClr val="0000FF"/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 flipV="1">
            <a:off x="5124450" y="4383088"/>
            <a:ext cx="133350" cy="3476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5" name="文本框 24"/>
          <p:cNvSpPr txBox="1">
            <a:spLocks noChangeArrowheads="1"/>
          </p:cNvSpPr>
          <p:nvPr/>
        </p:nvSpPr>
        <p:spPr bwMode="auto">
          <a:xfrm>
            <a:off x="6589713" y="992188"/>
            <a:ext cx="4951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FF0000"/>
                </a:solidFill>
              </a:rPr>
              <a:t>Sliding self-stretching technique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5366" name="文本框 2"/>
          <p:cNvSpPr txBox="1">
            <a:spLocks noChangeArrowheads="1"/>
          </p:cNvSpPr>
          <p:nvPr/>
        </p:nvSpPr>
        <p:spPr bwMode="auto">
          <a:xfrm>
            <a:off x="609600" y="6111875"/>
            <a:ext cx="1066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000" b="1">
                <a:solidFill>
                  <a:srgbClr val="C00000"/>
                </a:solidFill>
              </a:rPr>
              <a:t>Using this technique, a large-size GEM prototype (1m×0.5m) has been successfully built, and we’ve tested it.</a:t>
            </a:r>
            <a:endParaRPr lang="zh-CN" altLang="en-US" sz="2000" b="1">
              <a:solidFill>
                <a:srgbClr val="C00000"/>
              </a:solidFill>
            </a:endParaRPr>
          </a:p>
        </p:txBody>
      </p:sp>
      <p:sp>
        <p:nvSpPr>
          <p:cNvPr id="15367" name="文本框 9"/>
          <p:cNvSpPr txBox="1">
            <a:spLocks noChangeArrowheads="1"/>
          </p:cNvSpPr>
          <p:nvPr/>
        </p:nvSpPr>
        <p:spPr bwMode="auto">
          <a:xfrm>
            <a:off x="5124450" y="4730750"/>
            <a:ext cx="625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0000FF"/>
                </a:solidFill>
              </a:rPr>
              <a:t>nut</a:t>
            </a:r>
            <a:endParaRPr lang="zh-CN" altLang="en-US" b="1">
              <a:solidFill>
                <a:srgbClr val="0000FF"/>
              </a:solidFill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4979988" y="3051175"/>
            <a:ext cx="4572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9" name="文本框 9"/>
          <p:cNvSpPr txBox="1">
            <a:spLocks noChangeArrowheads="1"/>
          </p:cNvSpPr>
          <p:nvPr/>
        </p:nvSpPr>
        <p:spPr bwMode="auto">
          <a:xfrm>
            <a:off x="4876800" y="2716213"/>
            <a:ext cx="1531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FFFF00"/>
                </a:solidFill>
              </a:rPr>
              <a:t>Inner frame</a:t>
            </a:r>
            <a:endParaRPr lang="zh-CN" altLang="en-US" b="1">
              <a:solidFill>
                <a:srgbClr val="FFFF00"/>
              </a:solidFill>
            </a:endParaRPr>
          </a:p>
        </p:txBody>
      </p:sp>
      <p:sp>
        <p:nvSpPr>
          <p:cNvPr id="15370" name="文本框 9"/>
          <p:cNvSpPr txBox="1">
            <a:spLocks noChangeArrowheads="1"/>
          </p:cNvSpPr>
          <p:nvPr/>
        </p:nvSpPr>
        <p:spPr bwMode="auto">
          <a:xfrm>
            <a:off x="1828800" y="4002088"/>
            <a:ext cx="15224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0000FF"/>
                </a:solidFill>
              </a:rPr>
              <a:t>Stretching screw</a:t>
            </a:r>
            <a:endParaRPr lang="zh-CN" altLang="en-US" b="1">
              <a:solidFill>
                <a:srgbClr val="0000FF"/>
              </a:solidFill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 flipV="1">
            <a:off x="2971800" y="4324350"/>
            <a:ext cx="762000" cy="587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2" name="文本框 25"/>
          <p:cNvSpPr txBox="1">
            <a:spLocks noChangeArrowheads="1"/>
          </p:cNvSpPr>
          <p:nvPr/>
        </p:nvSpPr>
        <p:spPr bwMode="auto">
          <a:xfrm>
            <a:off x="4297363" y="1562100"/>
            <a:ext cx="358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FFFF00"/>
                </a:solidFill>
              </a:rPr>
              <a:t>GEM foils can move freely up to 5mm with respect to the main frame</a:t>
            </a:r>
            <a:endParaRPr lang="zh-CN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36147</TotalTime>
  <Pages>0</Pages>
  <Words>748</Words>
  <Characters>0</Characters>
  <Application>Microsoft Office PowerPoint</Application>
  <DocSecurity>0</DocSecurity>
  <PresentationFormat>自定义</PresentationFormat>
  <Lines>0</Lines>
  <Paragraphs>159</Paragraphs>
  <Slides>16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默认设计模板</vt:lpstr>
      <vt:lpstr>GEM R&amp;D at USTC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ZhouYi</dc:creator>
  <cp:lastModifiedBy>Windows 用户</cp:lastModifiedBy>
  <cp:revision>706</cp:revision>
  <cp:lastPrinted>2017-07-26T12:13:33Z</cp:lastPrinted>
  <dcterms:created xsi:type="dcterms:W3CDTF">2010-11-15T02:54:45Z</dcterms:created>
  <dcterms:modified xsi:type="dcterms:W3CDTF">2017-07-27T05:21:48Z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2052-6.6.0.2877</vt:lpwstr>
  </property>
</Properties>
</file>