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50" r:id="rId3"/>
    <p:sldId id="451" r:id="rId4"/>
    <p:sldId id="426" r:id="rId5"/>
    <p:sldId id="427" r:id="rId6"/>
    <p:sldId id="428" r:id="rId7"/>
    <p:sldId id="430" r:id="rId8"/>
    <p:sldId id="431" r:id="rId9"/>
    <p:sldId id="432" r:id="rId10"/>
    <p:sldId id="433" r:id="rId11"/>
    <p:sldId id="434" r:id="rId12"/>
    <p:sldId id="435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20" r:id="rId21"/>
    <p:sldId id="436" r:id="rId22"/>
    <p:sldId id="437" r:id="rId23"/>
    <p:sldId id="438" r:id="rId24"/>
    <p:sldId id="413" r:id="rId25"/>
    <p:sldId id="446" r:id="rId26"/>
    <p:sldId id="447" r:id="rId27"/>
    <p:sldId id="448" r:id="rId28"/>
    <p:sldId id="449" r:id="rId29"/>
    <p:sldId id="376" r:id="rId30"/>
    <p:sldId id="397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60" d="100"/>
          <a:sy n="60" d="100"/>
        </p:scale>
        <p:origin x="-893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t>2015/8/5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2015/8/5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2015/8/5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786063" y="6391275"/>
            <a:ext cx="5214961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7</a:t>
            </a:r>
            <a:r>
              <a:rPr lang="en-US" altLang="zh-CN" sz="1400" b="0" i="0" baseline="30000" dirty="0" smtClean="0">
                <a:solidFill>
                  <a:srgbClr val="0000FF"/>
                </a:solidFill>
                <a:latin typeface="+mn-lt"/>
                <a:ea typeface="+mn-ea"/>
              </a:rPr>
              <a:t>th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 Workshop on Hadron Physics @Duke </a:t>
            </a:r>
            <a:r>
              <a:rPr lang="en-US" altLang="zh-CN" sz="1400" b="0" i="0" baseline="0" dirty="0" err="1" smtClean="0">
                <a:solidFill>
                  <a:srgbClr val="0000FF"/>
                </a:solidFill>
                <a:latin typeface="+mn-lt"/>
                <a:ea typeface="+mn-ea"/>
              </a:rPr>
              <a:t>Kunshan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zh-CN" sz="1400" b="0" i="0" baseline="0" dirty="0" err="1" smtClean="0">
                <a:solidFill>
                  <a:srgbClr val="0000FF"/>
                </a:solidFill>
                <a:latin typeface="+mn-lt"/>
                <a:ea typeface="+mn-ea"/>
              </a:rPr>
              <a:t>Univ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9" y="359853"/>
            <a:ext cx="2243868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8454" y="135293"/>
            <a:ext cx="7992888" cy="83671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Conceptual design of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SoLID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-TOF and aging test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04" y="292893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Conceptual design of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-TOF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Discussion of MRPC intrinsic resolution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A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ging test of glass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Aging test of MRPC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15616" y="332656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Rate Performance</a:t>
            </a:r>
            <a:endParaRPr lang="en-US" altLang="zh-CN" sz="3600" b="1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4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" y="1428736"/>
            <a:ext cx="6500201" cy="45927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500175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0" y="3714753"/>
            <a:ext cx="2000264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72264" y="350043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Flux:11kHz/cm²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78ps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 flipH="1" flipV="1">
            <a:off x="3608381" y="3678240"/>
            <a:ext cx="321471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5214942" y="4786323"/>
            <a:ext cx="1357322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572264" y="457200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Flux:16kHz/cm²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82ps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00860" y="3143248"/>
            <a:ext cx="2000296" cy="64294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Calibri"/>
                <a:ea typeface="宋体"/>
              </a:rPr>
              <a:t> Charge spectrum at   different rate</a:t>
            </a:r>
            <a:endParaRPr lang="zh-CN" altLang="en-US" b="1" kern="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00042"/>
            <a:ext cx="3000364" cy="371477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1655" y="0"/>
            <a:ext cx="58492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     Charge Distribution</a:t>
            </a:r>
            <a:endParaRPr lang="en-US" altLang="zh-CN" sz="3600" b="1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6" name="Picture 3" descr="K:\Wave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4" y="747694"/>
            <a:ext cx="2754059" cy="1671119"/>
          </a:xfrm>
          <a:prstGeom prst="rect">
            <a:avLst/>
          </a:prstGeom>
          <a:noFill/>
        </p:spPr>
      </p:pic>
      <p:pic>
        <p:nvPicPr>
          <p:cNvPr id="27" name="Picture 4" descr="K:\R1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444" y="2533644"/>
            <a:ext cx="2774304" cy="1538602"/>
          </a:xfrm>
          <a:prstGeom prst="rect">
            <a:avLst/>
          </a:prstGeom>
          <a:noFill/>
        </p:spPr>
      </p:pic>
      <p:sp>
        <p:nvSpPr>
          <p:cNvPr id="28" name="左箭头 27"/>
          <p:cNvSpPr/>
          <p:nvPr/>
        </p:nvSpPr>
        <p:spPr>
          <a:xfrm rot="5400000" flipH="1">
            <a:off x="1339404" y="2311816"/>
            <a:ext cx="331171" cy="346199"/>
          </a:xfrm>
          <a:prstGeom prst="leftArrow">
            <a:avLst>
              <a:gd name="adj1" fmla="val 44074"/>
              <a:gd name="adj2" fmla="val 5000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3145" y="1306498"/>
            <a:ext cx="2143191" cy="894697"/>
            <a:chOff x="714348" y="1500174"/>
            <a:chExt cx="2653480" cy="997931"/>
          </a:xfrm>
        </p:grpSpPr>
        <p:grpSp>
          <p:nvGrpSpPr>
            <p:cNvPr id="30" name="组合 34"/>
            <p:cNvGrpSpPr/>
            <p:nvPr/>
          </p:nvGrpSpPr>
          <p:grpSpPr>
            <a:xfrm>
              <a:off x="714348" y="1928802"/>
              <a:ext cx="2653480" cy="569303"/>
              <a:chOff x="775512" y="1928802"/>
              <a:chExt cx="2653480" cy="569303"/>
            </a:xfrm>
          </p:grpSpPr>
          <p:grpSp>
            <p:nvGrpSpPr>
              <p:cNvPr id="32" name="组合 17"/>
              <p:cNvGrpSpPr/>
              <p:nvPr/>
            </p:nvGrpSpPr>
            <p:grpSpPr>
              <a:xfrm>
                <a:off x="775512" y="2221106"/>
                <a:ext cx="2653480" cy="276999"/>
                <a:chOff x="1132702" y="5929330"/>
                <a:chExt cx="2653480" cy="276999"/>
              </a:xfrm>
            </p:grpSpPr>
            <p:cxnSp>
              <p:nvCxnSpPr>
                <p:cNvPr id="35" name="直接连接符 8"/>
                <p:cNvCxnSpPr/>
                <p:nvPr/>
              </p:nvCxnSpPr>
              <p:spPr>
                <a:xfrm>
                  <a:off x="1132702" y="5983942"/>
                  <a:ext cx="2643206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2819251" y="5929330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200" b="1" kern="0" dirty="0" smtClean="0">
                      <a:solidFill>
                        <a:srgbClr val="FF0000"/>
                      </a:solidFill>
                      <a:latin typeface="Gungsuh" pitchFamily="18" charset="-127"/>
                      <a:ea typeface="Gungsuh" pitchFamily="18" charset="-127"/>
                    </a:rPr>
                    <a:t>Base Line</a:t>
                  </a:r>
                  <a:endParaRPr lang="zh-CN" altLang="en-US" sz="1200" b="1" kern="0" dirty="0">
                    <a:solidFill>
                      <a:srgbClr val="FF0000"/>
                    </a:solidFill>
                    <a:latin typeface="Gungsuh" pitchFamily="18" charset="-127"/>
                    <a:ea typeface="Gungsuh" pitchFamily="18" charset="-127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rot="5400000" flipH="1" flipV="1">
                <a:off x="1286602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1858106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285852" y="1500174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Signal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38" name="内容占位符 1"/>
          <p:cNvSpPr txBox="1">
            <a:spLocks/>
          </p:cNvSpPr>
          <p:nvPr/>
        </p:nvSpPr>
        <p:spPr>
          <a:xfrm>
            <a:off x="0" y="4000504"/>
            <a:ext cx="4357686" cy="2571744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>
              <a:solidFill>
                <a:sysClr val="windowText" lastClr="000000"/>
              </a:solidFill>
              <a:latin typeface="Calibri"/>
              <a:ea typeface="宋体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Significant reduction of charge distribution can be seen as the background rate increases.</a:t>
            </a: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The reduction of electrical field is caused mainly by both background irradiation and electron beams. </a:t>
            </a: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Rate capability of the counter is higher than 16kHz/cm².</a:t>
            </a:r>
            <a:endParaRPr lang="zh-CN" altLang="en-US" b="1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pic>
        <p:nvPicPr>
          <p:cNvPr id="39" name="Picture 1" descr="F:\工作\JLab\文章和报告\Jlab电荷随计数率的变化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571480"/>
            <a:ext cx="2666556" cy="1500198"/>
          </a:xfrm>
          <a:prstGeom prst="rect">
            <a:avLst/>
          </a:prstGeom>
          <a:noFill/>
        </p:spPr>
      </p:pic>
      <p:pic>
        <p:nvPicPr>
          <p:cNvPr id="40" name="Picture 2" descr="F:\工作\JLab\文章和报告\Jlab电荷随计数率的变化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3116"/>
            <a:ext cx="2643206" cy="1487061"/>
          </a:xfrm>
          <a:prstGeom prst="rect">
            <a:avLst/>
          </a:prstGeom>
          <a:noFill/>
        </p:spPr>
      </p:pic>
      <p:pic>
        <p:nvPicPr>
          <p:cNvPr id="41" name="Picture 3" descr="F:\工作\JLab\文章和报告\Jlab电荷随计数率的变化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3"/>
            <a:ext cx="2428892" cy="1366488"/>
          </a:xfrm>
          <a:prstGeom prst="rect">
            <a:avLst/>
          </a:prstGeom>
          <a:noFill/>
        </p:spPr>
      </p:pic>
      <p:pic>
        <p:nvPicPr>
          <p:cNvPr id="42" name="Picture 4" descr="F:\工作\JLab\文章和报告\Jlab电荷随计数率的变化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214950"/>
            <a:ext cx="2643206" cy="148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6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6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21268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14480" y="1127880"/>
            <a:ext cx="571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Fast preamplifier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：</a:t>
            </a: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Ninos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(TOT)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(ALICE)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Padi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(GSI)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CAD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</a:t>
            </a:r>
            <a:r>
              <a:rPr lang="zh-CN" altLang="en-US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(Tsinghua)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   Low time jitter faster FEE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TDC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HPTDC (ALICE,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GET4    (GSI,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FPGA TDC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(GSI and other)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Pulse wave form digitizer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DAQ</a:t>
            </a:r>
            <a:endParaRPr lang="zh-CN" altLang="en-US" sz="24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170563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Intrinsic resolution of 10gap-MRPC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18733"/>
              </p:ext>
            </p:extLst>
          </p:nvPr>
        </p:nvGraphicFramePr>
        <p:xfrm>
          <a:off x="785813" y="3861048"/>
          <a:ext cx="6738515" cy="99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044440" imgH="279360" progId="Equation.DSMT4">
                  <p:embed/>
                </p:oleObj>
              </mc:Choice>
              <mc:Fallback>
                <p:oleObj name="Equation" r:id="rId3" imgW="2044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861048"/>
                        <a:ext cx="6738515" cy="992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30" y="1556792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Time jitter of HPTDC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zh-CN" sz="2400" dirty="0" smtClean="0"/>
              <a:t>25</a:t>
            </a:r>
            <a:r>
              <a:rPr lang="en-US" altLang="zh-CN" sz="2400" dirty="0" smtClean="0">
                <a:solidFill>
                  <a:schemeClr val="tx1"/>
                </a:solidFill>
              </a:rPr>
              <a:t>ps        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NINO</a:t>
            </a:r>
            <a:r>
              <a:rPr lang="en-US" altLang="zh-CN" sz="2400" dirty="0" smtClean="0"/>
              <a:t>s </a:t>
            </a:r>
            <a:r>
              <a:rPr lang="en-US" altLang="zh-CN" sz="2400" dirty="0" err="1" smtClean="0"/>
              <a:t>ASIC+Interface</a:t>
            </a:r>
            <a:r>
              <a:rPr lang="en-US" altLang="zh-CN" sz="2400" dirty="0" smtClean="0"/>
              <a:t> card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24ps       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MRPC resolution tested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</a:t>
            </a:r>
            <a:r>
              <a:rPr lang="en-US" altLang="zh-CN" sz="2400" dirty="0" smtClean="0">
                <a:solidFill>
                  <a:schemeClr val="tx1"/>
                </a:solidFill>
              </a:rPr>
              <a:t>40ps 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So the intrinsic resolution of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is: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53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9465" y="184786"/>
            <a:ext cx="654285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Resolution of 24 x140</a:t>
            </a: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  <a:sym typeface="Symbol"/>
              </a:rPr>
              <a:t>m 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30" y="1556792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Fast wave form digitizer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en-US" altLang="zh-CN" sz="2400" dirty="0" smtClean="0"/>
              <a:t>      30-&gt;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5ps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Low time jitter f</a:t>
            </a:r>
            <a:r>
              <a:rPr lang="en-US" altLang="zh-CN" sz="2400" dirty="0" smtClean="0"/>
              <a:t>ast FEE                                    24-&gt; </a:t>
            </a:r>
            <a:r>
              <a:rPr lang="en-US" altLang="zh-CN" sz="2400" dirty="0">
                <a:solidFill>
                  <a:srgbClr val="FF0000"/>
                </a:solidFill>
              </a:rPr>
              <a:t>5ps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intrinsic 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zh-CN" sz="2400" dirty="0" smtClean="0"/>
              <a:t>                   20-&gt; </a:t>
            </a:r>
            <a:r>
              <a:rPr lang="en-US" altLang="zh-CN" sz="2400" dirty="0" smtClean="0">
                <a:solidFill>
                  <a:srgbClr val="FF0000"/>
                </a:solidFill>
              </a:rPr>
              <a:t>13ps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Time resolution of TOF: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17123"/>
              </p:ext>
            </p:extLst>
          </p:nvPr>
        </p:nvGraphicFramePr>
        <p:xfrm>
          <a:off x="1458913" y="3938588"/>
          <a:ext cx="54816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638000" imgH="279360" progId="Equation.DSMT4">
                  <p:embed/>
                </p:oleObj>
              </mc:Choice>
              <mc:Fallback>
                <p:oleObj name="Equation" r:id="rId3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938588"/>
                        <a:ext cx="54816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5769" y="26064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TOF PID at the EIC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40" y="4388486"/>
            <a:ext cx="8934780" cy="210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Positives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(10-15 cm of space needed), allowing more room for, e.g., RICH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More clean </a:t>
            </a:r>
            <a:r>
              <a:rPr lang="en-US" altLang="zh-CN" sz="1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PID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contribute to e/h identification using TPC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Negatives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counter?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6740" y="6492875"/>
            <a:ext cx="83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6697"/>
              </p:ext>
            </p:extLst>
          </p:nvPr>
        </p:nvGraphicFramePr>
        <p:xfrm>
          <a:off x="457200" y="1063430"/>
          <a:ext cx="8284782" cy="3001205"/>
        </p:xfrm>
        <a:graphic>
          <a:graphicData uri="http://schemas.openxmlformats.org/drawingml/2006/table">
            <a:tbl>
              <a:tblPr firstRow="1" bandRow="1"/>
              <a:tblGrid>
                <a:gridCol w="1619434"/>
                <a:gridCol w="1619434"/>
                <a:gridCol w="2468647"/>
                <a:gridCol w="2577267"/>
              </a:tblGrid>
              <a:tr h="545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@</a:t>
                      </a:r>
                      <a:r>
                        <a:rPr lang="en-US" baseline="0" dirty="0" smtClean="0"/>
                        <a:t> 1m 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Pion-</a:t>
                      </a:r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-Proton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  <a:tr h="813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3811201" y="1778375"/>
            <a:ext cx="4750582" cy="1863540"/>
            <a:chOff x="3811201" y="1778375"/>
            <a:chExt cx="4750582" cy="1863540"/>
          </a:xfrm>
        </p:grpSpPr>
        <p:pic>
          <p:nvPicPr>
            <p:cNvPr id="8" name="Picture 11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1780551"/>
              <a:ext cx="2249820" cy="228526"/>
            </a:xfrm>
            <a:prstGeom prst="rect">
              <a:avLst/>
            </a:prstGeom>
          </p:spPr>
        </p:pic>
        <p:pic>
          <p:nvPicPr>
            <p:cNvPr id="9" name="Picture 13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2566209"/>
              <a:ext cx="2249820" cy="228526"/>
            </a:xfrm>
            <a:prstGeom prst="rect">
              <a:avLst/>
            </a:prstGeom>
          </p:spPr>
        </p:pic>
        <p:pic>
          <p:nvPicPr>
            <p:cNvPr id="10" name="Picture 14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3413389"/>
              <a:ext cx="2249820" cy="228526"/>
            </a:xfrm>
            <a:prstGeom prst="rect">
              <a:avLst/>
            </a:prstGeom>
          </p:spPr>
        </p:pic>
        <p:pic>
          <p:nvPicPr>
            <p:cNvPr id="11" name="Picture 15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1778375"/>
              <a:ext cx="2249820" cy="228526"/>
            </a:xfrm>
            <a:prstGeom prst="rect">
              <a:avLst/>
            </a:prstGeom>
          </p:spPr>
        </p:pic>
        <p:pic>
          <p:nvPicPr>
            <p:cNvPr id="12" name="Picture 16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2564033"/>
              <a:ext cx="2249820" cy="228526"/>
            </a:xfrm>
            <a:prstGeom prst="rect">
              <a:avLst/>
            </a:prstGeom>
          </p:spPr>
        </p:pic>
        <p:pic>
          <p:nvPicPr>
            <p:cNvPr id="13" name="Picture 17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3411213"/>
              <a:ext cx="2249820" cy="228526"/>
            </a:xfrm>
            <a:prstGeom prst="rect">
              <a:avLst/>
            </a:prstGeom>
          </p:spPr>
        </p:pic>
        <p:cxnSp>
          <p:nvCxnSpPr>
            <p:cNvPr id="14" name="Straight Arrow Connector 19"/>
            <p:cNvCxnSpPr/>
            <p:nvPr/>
          </p:nvCxnSpPr>
          <p:spPr>
            <a:xfrm>
              <a:off x="3888401" y="1887127"/>
              <a:ext cx="14546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23"/>
            <p:cNvCxnSpPr/>
            <p:nvPr/>
          </p:nvCxnSpPr>
          <p:spPr>
            <a:xfrm>
              <a:off x="3888401" y="2671315"/>
              <a:ext cx="4640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28"/>
            <p:cNvCxnSpPr/>
            <p:nvPr/>
          </p:nvCxnSpPr>
          <p:spPr>
            <a:xfrm>
              <a:off x="3888401" y="3516434"/>
              <a:ext cx="88593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31"/>
            <p:cNvCxnSpPr/>
            <p:nvPr/>
          </p:nvCxnSpPr>
          <p:spPr>
            <a:xfrm>
              <a:off x="6383389" y="1878760"/>
              <a:ext cx="255052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32"/>
            <p:cNvCxnSpPr/>
            <p:nvPr/>
          </p:nvCxnSpPr>
          <p:spPr>
            <a:xfrm>
              <a:off x="6387694" y="2673643"/>
              <a:ext cx="81040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33"/>
            <p:cNvCxnSpPr/>
            <p:nvPr/>
          </p:nvCxnSpPr>
          <p:spPr>
            <a:xfrm>
              <a:off x="6387694" y="3513067"/>
              <a:ext cx="1503526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0" name="Rectangle 35"/>
          <p:cNvSpPr/>
          <p:nvPr/>
        </p:nvSpPr>
        <p:spPr>
          <a:xfrm>
            <a:off x="-31600" y="4135960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Momentum reach of TOF PID reaches interesting levels if one can achieve ~ 10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64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graphicFrame>
        <p:nvGraphicFramePr>
          <p:cNvPr id="4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1592"/>
              </p:ext>
            </p:extLst>
          </p:nvPr>
        </p:nvGraphicFramePr>
        <p:xfrm>
          <a:off x="558800" y="3556000"/>
          <a:ext cx="8128000" cy="2574159"/>
        </p:xfrm>
        <a:graphic>
          <a:graphicData uri="http://schemas.openxmlformats.org/drawingml/2006/table">
            <a:tbl>
              <a:tblPr firstRow="1" bandRow="1"/>
              <a:tblGrid>
                <a:gridCol w="1690099"/>
                <a:gridCol w="3124207"/>
                <a:gridCol w="3313694"/>
              </a:tblGrid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C. Williams et al. 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MRPC</a:t>
                      </a:r>
                      <a:r>
                        <a:rPr lang="en-US" sz="1200" baseline="0" dirty="0" smtClean="0"/>
                        <a:t> ( </a:t>
                      </a:r>
                      <a:r>
                        <a:rPr lang="en-US" sz="1200" dirty="0" smtClean="0"/>
                        <a:t>UIUC &amp;</a:t>
                      </a:r>
                      <a:r>
                        <a:rPr lang="en-US" sz="1200" baseline="0" dirty="0" smtClean="0"/>
                        <a:t> BNL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Gas Gap</a:t>
                      </a:r>
                      <a:r>
                        <a:rPr lang="en-US" sz="1200" baseline="0" dirty="0" smtClean="0"/>
                        <a:t> Width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160um (</a:t>
                      </a:r>
                      <a:r>
                        <a:rPr lang="en-US" sz="1200" dirty="0" smtClean="0"/>
                        <a:t>fishing line)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105um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(fishing</a:t>
                      </a:r>
                      <a:r>
                        <a:rPr lang="en-US" sz="1200" baseline="0" dirty="0" smtClean="0"/>
                        <a:t> line, and 165, 125, 75um)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Gas Gaps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x 6 layers =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24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 x 9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layers =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# of thin glass layers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stacks</a:t>
                      </a:r>
                      <a:r>
                        <a:rPr lang="en-US" sz="1200" baseline="0" dirty="0" smtClean="0"/>
                        <a:t> x 5 layers = 20 (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250um thick glass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4 stack x 8 layers = 32    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210um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thick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glass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Preamplifier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Differential type, NINO chip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LMH6881 2.8-GHz + Evaluation Board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TDC and DAQ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Oscilloscope (10Gs)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DRS4-V5(5Gs) + PC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40000"/>
                      </a:srgbClr>
                    </a:solidFill>
                  </a:tcPr>
                </a:tc>
              </a:tr>
              <a:tr h="36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Time resolution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20 </a:t>
                      </a:r>
                      <a:r>
                        <a:rPr lang="en-US" sz="1200" dirty="0" err="1" smtClean="0"/>
                        <a:t>ps</a:t>
                      </a:r>
                      <a:r>
                        <a:rPr lang="en-US" sz="1200" baseline="0" dirty="0" smtClean="0"/>
                        <a:t> published (</a:t>
                      </a:r>
                      <a:r>
                        <a:rPr lang="en-US" sz="1200" dirty="0" smtClean="0"/>
                        <a:t>16 </a:t>
                      </a:r>
                      <a:r>
                        <a:rPr lang="en-US" sz="1200" dirty="0" err="1" smtClean="0"/>
                        <a:t>ps</a:t>
                      </a:r>
                      <a:r>
                        <a:rPr lang="en-US" sz="1200" dirty="0" smtClean="0"/>
                        <a:t> private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comm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18ps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49467" y="188640"/>
            <a:ext cx="8229600" cy="6432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Configuration of eRD10 Prototype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mRPC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" name="Group 59"/>
          <p:cNvGrpSpPr/>
          <p:nvPr/>
        </p:nvGrpSpPr>
        <p:grpSpPr>
          <a:xfrm>
            <a:off x="5335656" y="1460792"/>
            <a:ext cx="2968488" cy="1298105"/>
            <a:chOff x="3194213" y="1535943"/>
            <a:chExt cx="2968488" cy="1298105"/>
          </a:xfrm>
        </p:grpSpPr>
        <p:sp>
          <p:nvSpPr>
            <p:cNvPr id="7" name="Rectangle 16"/>
            <p:cNvSpPr/>
            <p:nvPr/>
          </p:nvSpPr>
          <p:spPr>
            <a:xfrm>
              <a:off x="3195197" y="2655601"/>
              <a:ext cx="2967503" cy="17844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7"/>
            <p:cNvSpPr/>
            <p:nvPr/>
          </p:nvSpPr>
          <p:spPr>
            <a:xfrm>
              <a:off x="3197087" y="221129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3197084" y="2096274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28"/>
            <p:cNvSpPr/>
            <p:nvPr/>
          </p:nvSpPr>
          <p:spPr>
            <a:xfrm>
              <a:off x="3197089" y="1982392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197084" y="1869637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30"/>
            <p:cNvSpPr/>
            <p:nvPr/>
          </p:nvSpPr>
          <p:spPr>
            <a:xfrm>
              <a:off x="3197079" y="1754613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31"/>
            <p:cNvSpPr/>
            <p:nvPr/>
          </p:nvSpPr>
          <p:spPr>
            <a:xfrm>
              <a:off x="3197089" y="1535943"/>
              <a:ext cx="2962138" cy="17844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54"/>
            <p:cNvSpPr/>
            <p:nvPr/>
          </p:nvSpPr>
          <p:spPr>
            <a:xfrm>
              <a:off x="3198825" y="2322506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55"/>
            <p:cNvSpPr/>
            <p:nvPr/>
          </p:nvSpPr>
          <p:spPr>
            <a:xfrm>
              <a:off x="3200563" y="243195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66"/>
            <p:cNvSpPr/>
            <p:nvPr/>
          </p:nvSpPr>
          <p:spPr>
            <a:xfrm>
              <a:off x="3194213" y="2546259"/>
              <a:ext cx="2962138" cy="70372"/>
            </a:xfrm>
            <a:prstGeom prst="rect">
              <a:avLst/>
            </a:prstGeom>
            <a:solidFill>
              <a:srgbClr val="8000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68"/>
          <p:cNvSpPr/>
          <p:nvPr/>
        </p:nvSpPr>
        <p:spPr>
          <a:xfrm>
            <a:off x="955439" y="2585700"/>
            <a:ext cx="2967503" cy="178447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69"/>
          <p:cNvSpPr/>
          <p:nvPr/>
        </p:nvSpPr>
        <p:spPr>
          <a:xfrm>
            <a:off x="960804" y="1743930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74"/>
          <p:cNvSpPr/>
          <p:nvPr/>
        </p:nvSpPr>
        <p:spPr>
          <a:xfrm>
            <a:off x="957331" y="1510492"/>
            <a:ext cx="2962138" cy="178447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78"/>
          <p:cNvSpPr/>
          <p:nvPr/>
        </p:nvSpPr>
        <p:spPr>
          <a:xfrm>
            <a:off x="960804" y="1901337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79"/>
          <p:cNvSpPr/>
          <p:nvPr/>
        </p:nvSpPr>
        <p:spPr>
          <a:xfrm>
            <a:off x="960804" y="2070823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80"/>
          <p:cNvSpPr/>
          <p:nvPr/>
        </p:nvSpPr>
        <p:spPr>
          <a:xfrm>
            <a:off x="960804" y="2241451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81"/>
          <p:cNvSpPr/>
          <p:nvPr/>
        </p:nvSpPr>
        <p:spPr>
          <a:xfrm>
            <a:off x="960804" y="2413380"/>
            <a:ext cx="2962138" cy="111207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204" y="2784297"/>
            <a:ext cx="24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 width : 160um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(16ps timing resolution) 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2206" y="2784297"/>
            <a:ext cx="233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 width : 105um</a:t>
            </a:r>
          </a:p>
        </p:txBody>
      </p:sp>
      <p:sp>
        <p:nvSpPr>
          <p:cNvPr id="26" name="Right Arrow 84"/>
          <p:cNvSpPr/>
          <p:nvPr/>
        </p:nvSpPr>
        <p:spPr>
          <a:xfrm>
            <a:off x="4288369" y="1687669"/>
            <a:ext cx="406400" cy="791214"/>
          </a:xfrm>
          <a:prstGeom prst="rightArrow">
            <a:avLst/>
          </a:prstGeom>
          <a:gradFill rotWithShape="1">
            <a:gsLst>
              <a:gs pos="0">
                <a:srgbClr val="2C7C9F">
                  <a:tint val="100000"/>
                  <a:shade val="100000"/>
                  <a:satMod val="130000"/>
                </a:srgbClr>
              </a:gs>
              <a:gs pos="100000">
                <a:srgbClr val="2C7C9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C7C9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5600" y="102803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Crispin Williams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0871" y="1028030"/>
            <a:ext cx="218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BNL&amp;UIUC Prototype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815" y="190133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4 x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6571" y="18861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4 x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1" name="Straight Connector 92"/>
          <p:cNvCxnSpPr/>
          <p:nvPr/>
        </p:nvCxnSpPr>
        <p:spPr>
          <a:xfrm>
            <a:off x="3922942" y="2524587"/>
            <a:ext cx="3061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95"/>
          <p:cNvCxnSpPr/>
          <p:nvPr/>
        </p:nvCxnSpPr>
        <p:spPr>
          <a:xfrm>
            <a:off x="3922936" y="2583850"/>
            <a:ext cx="3061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97"/>
          <p:cNvCxnSpPr/>
          <p:nvPr/>
        </p:nvCxnSpPr>
        <p:spPr>
          <a:xfrm>
            <a:off x="4072467" y="2356808"/>
            <a:ext cx="0" cy="16777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98"/>
          <p:cNvCxnSpPr/>
          <p:nvPr/>
        </p:nvCxnSpPr>
        <p:spPr>
          <a:xfrm flipV="1">
            <a:off x="4072467" y="2588847"/>
            <a:ext cx="0" cy="176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TextBox 34"/>
          <p:cNvSpPr txBox="1"/>
          <p:nvPr/>
        </p:nvSpPr>
        <p:spPr>
          <a:xfrm>
            <a:off x="177800" y="1137626"/>
            <a:ext cx="6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PCB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glass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6" name="Straight Arrow Connector 101"/>
          <p:cNvCxnSpPr/>
          <p:nvPr/>
        </p:nvCxnSpPr>
        <p:spPr>
          <a:xfrm>
            <a:off x="662827" y="1336689"/>
            <a:ext cx="480173" cy="23811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Arrow Connector 105"/>
          <p:cNvCxnSpPr/>
          <p:nvPr/>
        </p:nvCxnSpPr>
        <p:spPr>
          <a:xfrm>
            <a:off x="748897" y="1633807"/>
            <a:ext cx="260040" cy="15015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TextBox 37"/>
          <p:cNvSpPr txBox="1"/>
          <p:nvPr/>
        </p:nvSpPr>
        <p:spPr>
          <a:xfrm>
            <a:off x="3911120" y="2653863"/>
            <a:ext cx="92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Gas gap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5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4" name="Rectangle 66"/>
          <p:cNvSpPr/>
          <p:nvPr/>
        </p:nvSpPr>
        <p:spPr>
          <a:xfrm>
            <a:off x="1354720" y="4962448"/>
            <a:ext cx="1245613" cy="34393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6"/>
          <p:cNvSpPr/>
          <p:nvPr/>
        </p:nvSpPr>
        <p:spPr>
          <a:xfrm>
            <a:off x="771095" y="5673000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4"/>
          <p:cNvSpPr/>
          <p:nvPr/>
        </p:nvSpPr>
        <p:spPr>
          <a:xfrm>
            <a:off x="1647871" y="4724456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7"/>
          <p:cNvSpPr/>
          <p:nvPr/>
        </p:nvSpPr>
        <p:spPr>
          <a:xfrm>
            <a:off x="1727200" y="1968258"/>
            <a:ext cx="671557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450" y="152454"/>
            <a:ext cx="8229600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Time Resolution Measurement at UIUC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5"/>
          <p:cNvSpPr/>
          <p:nvPr/>
        </p:nvSpPr>
        <p:spPr>
          <a:xfrm>
            <a:off x="939800" y="2514600"/>
            <a:ext cx="21463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>
            <a:off x="1536700" y="32512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MRPC-A</a:t>
            </a:r>
            <a:endParaRPr lang="en-US" sz="1600" dirty="0"/>
          </a:p>
        </p:txBody>
      </p:sp>
      <p:sp>
        <p:nvSpPr>
          <p:cNvPr id="11" name="Rectangle 8"/>
          <p:cNvSpPr/>
          <p:nvPr/>
        </p:nvSpPr>
        <p:spPr>
          <a:xfrm>
            <a:off x="1536700" y="3606800"/>
            <a:ext cx="952500" cy="20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MRPC-B</a:t>
            </a:r>
            <a:endParaRPr lang="en-US" sz="1600" dirty="0"/>
          </a:p>
        </p:txBody>
      </p:sp>
      <p:sp>
        <p:nvSpPr>
          <p:cNvPr id="12" name="Rectangle 9"/>
          <p:cNvSpPr/>
          <p:nvPr/>
        </p:nvSpPr>
        <p:spPr>
          <a:xfrm>
            <a:off x="1790700" y="30861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/>
          <p:nvPr/>
        </p:nvSpPr>
        <p:spPr>
          <a:xfrm>
            <a:off x="1790700" y="3810000"/>
            <a:ext cx="457200" cy="165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2247900" y="31686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/>
          <p:nvPr/>
        </p:nvCxnSpPr>
        <p:spPr>
          <a:xfrm>
            <a:off x="2247900" y="3892550"/>
            <a:ext cx="160655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/>
        </p:nvCxnSpPr>
        <p:spPr>
          <a:xfrm flipH="1" flipV="1">
            <a:off x="3848100" y="316865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 flipH="1" flipV="1">
            <a:off x="3854450" y="3606800"/>
            <a:ext cx="6350" cy="285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3854450" y="34544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4"/>
          <p:cNvCxnSpPr/>
          <p:nvPr/>
        </p:nvCxnSpPr>
        <p:spPr>
          <a:xfrm>
            <a:off x="3854450" y="3606800"/>
            <a:ext cx="8255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/>
          <p:nvPr/>
        </p:nvSpPr>
        <p:spPr>
          <a:xfrm>
            <a:off x="4679950" y="3155950"/>
            <a:ext cx="187325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36920" y="3264921"/>
            <a:ext cx="1816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DRS4-V5</a:t>
            </a:r>
          </a:p>
          <a:p>
            <a:r>
              <a:rPr lang="en-US" sz="1400" dirty="0" smtClean="0"/>
              <a:t>(Wave form digitizer)</a:t>
            </a:r>
          </a:p>
        </p:txBody>
      </p:sp>
      <p:sp>
        <p:nvSpPr>
          <p:cNvPr id="22" name="Rectangle 28"/>
          <p:cNvSpPr/>
          <p:nvPr/>
        </p:nvSpPr>
        <p:spPr>
          <a:xfrm>
            <a:off x="7477074" y="3144619"/>
            <a:ext cx="977900" cy="78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10899" y="3201421"/>
            <a:ext cx="75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PC</a:t>
            </a:r>
          </a:p>
          <a:p>
            <a:r>
              <a:rPr lang="en-US" dirty="0" smtClean="0"/>
              <a:t>(DAQ)</a:t>
            </a:r>
            <a:endParaRPr lang="en-US" dirty="0"/>
          </a:p>
        </p:txBody>
      </p:sp>
      <p:sp>
        <p:nvSpPr>
          <p:cNvPr id="24" name="Rectangle 30"/>
          <p:cNvSpPr/>
          <p:nvPr/>
        </p:nvSpPr>
        <p:spPr>
          <a:xfrm>
            <a:off x="1155700" y="15748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2"/>
          <p:cNvSpPr/>
          <p:nvPr/>
        </p:nvSpPr>
        <p:spPr>
          <a:xfrm>
            <a:off x="1155700" y="5346700"/>
            <a:ext cx="1651000" cy="203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3"/>
          <p:cNvSpPr/>
          <p:nvPr/>
        </p:nvSpPr>
        <p:spPr>
          <a:xfrm>
            <a:off x="771095" y="927336"/>
            <a:ext cx="2509624" cy="5321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2744" y="1038423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DC0,1,2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86659" y="1459468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50159" y="52059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95500" y="27940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59000" y="3873500"/>
            <a:ext cx="75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preamp</a:t>
            </a:r>
            <a:endParaRPr lang="en-US" sz="1400" dirty="0"/>
          </a:p>
        </p:txBody>
      </p:sp>
      <p:cxnSp>
        <p:nvCxnSpPr>
          <p:cNvPr id="32" name="Straight Arrow Connector 41"/>
          <p:cNvCxnSpPr/>
          <p:nvPr/>
        </p:nvCxnSpPr>
        <p:spPr>
          <a:xfrm flipH="1">
            <a:off x="1647872" y="705176"/>
            <a:ext cx="671556" cy="597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495550"/>
            <a:ext cx="13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Cylinder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67500" y="3182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16935" y="2865219"/>
            <a:ext cx="166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Ohm cable (&lt;1m)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59405" y="3134896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3398" y="3524587"/>
            <a:ext cx="52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ch2</a:t>
            </a:r>
            <a:endParaRPr lang="en-US" dirty="0"/>
          </a:p>
        </p:txBody>
      </p:sp>
      <p:cxnSp>
        <p:nvCxnSpPr>
          <p:cNvPr id="38" name="Straight Arrow Connector 55"/>
          <p:cNvCxnSpPr/>
          <p:nvPr/>
        </p:nvCxnSpPr>
        <p:spPr>
          <a:xfrm>
            <a:off x="5143500" y="2552700"/>
            <a:ext cx="0" cy="5715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03809" y="2199669"/>
            <a:ext cx="128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Muon</a:t>
            </a:r>
            <a:r>
              <a:rPr lang="en-US" sz="1600" dirty="0" smtClean="0"/>
              <a:t> trigger</a:t>
            </a:r>
          </a:p>
        </p:txBody>
      </p:sp>
      <p:cxnSp>
        <p:nvCxnSpPr>
          <p:cNvPr id="40" name="Straight Arrow Connector 59"/>
          <p:cNvCxnSpPr>
            <a:endCxn id="22" idx="1"/>
          </p:cNvCxnSpPr>
          <p:nvPr/>
        </p:nvCxnSpPr>
        <p:spPr>
          <a:xfrm flipV="1">
            <a:off x="6553200" y="3535144"/>
            <a:ext cx="923874" cy="169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37523" y="6308209"/>
            <a:ext cx="6177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Gas Mixture : “Freon” (R134a) 90% : </a:t>
            </a:r>
            <a:r>
              <a:rPr lang="en-US" dirty="0" err="1" smtClean="0">
                <a:solidFill>
                  <a:srgbClr val="0000FF"/>
                </a:solidFill>
              </a:rPr>
              <a:t>Iso</a:t>
            </a:r>
            <a:r>
              <a:rPr lang="en-US" dirty="0" smtClean="0">
                <a:solidFill>
                  <a:srgbClr val="0000FF"/>
                </a:solidFill>
              </a:rPr>
              <a:t> 5% : SF6 5%</a:t>
            </a:r>
          </a:p>
        </p:txBody>
      </p:sp>
      <p:pic>
        <p:nvPicPr>
          <p:cNvPr id="42" name="Picture 65" descr="Screen Shot 2015-02-10 at 6.22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250" y="3987800"/>
            <a:ext cx="1268283" cy="15219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91005" y="1852926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SC2</a:t>
            </a:r>
            <a:endParaRPr lang="en-US" dirty="0"/>
          </a:p>
        </p:txBody>
      </p:sp>
      <p:pic>
        <p:nvPicPr>
          <p:cNvPr id="45" name="Picture 2" descr="Screen Shot 2015-07-08 at 4.09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31" y="705176"/>
            <a:ext cx="1621149" cy="2247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850552" y="4598644"/>
            <a:ext cx="5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21807" y="5771118"/>
            <a:ext cx="74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DC3,4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33027" y="4884396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49" name="Picture 64" descr="Screen Shot 2015-01-30 at 11.55.12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4021309"/>
            <a:ext cx="1964901" cy="17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4" name="Picture 6" descr="mrpc_latest_resul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3024336" cy="29061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4149080"/>
            <a:ext cx="8496944" cy="216024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/>
              <a:t>Difference between time of top and bottom </a:t>
            </a:r>
            <a:r>
              <a:rPr lang="en-US" sz="3300" dirty="0" err="1" smtClean="0"/>
              <a:t>mRPC</a:t>
            </a:r>
            <a:r>
              <a:rPr lang="en-US" sz="3300" dirty="0" smtClean="0"/>
              <a:t>, </a:t>
            </a:r>
            <a:r>
              <a:rPr lang="en-US" sz="3300" dirty="0" err="1" smtClean="0"/>
              <a:t>Δt</a:t>
            </a:r>
            <a:r>
              <a:rPr lang="en-US" sz="3300" dirty="0" smtClean="0"/>
              <a:t> = t</a:t>
            </a:r>
            <a:r>
              <a:rPr lang="en-US" sz="3300" baseline="-25000" dirty="0" smtClean="0"/>
              <a:t>2</a:t>
            </a:r>
            <a:r>
              <a:rPr lang="en-US" sz="3300" dirty="0" smtClean="0"/>
              <a:t> – t</a:t>
            </a:r>
            <a:r>
              <a:rPr lang="en-US" sz="3300" baseline="-25000" dirty="0" smtClean="0"/>
              <a:t>1</a:t>
            </a:r>
            <a:r>
              <a:rPr lang="en-US" sz="3300" dirty="0" smtClean="0"/>
              <a:t>= 25 </a:t>
            </a:r>
            <a:r>
              <a:rPr lang="en-US" sz="3300" dirty="0" err="1" smtClean="0"/>
              <a:t>ps</a:t>
            </a:r>
            <a:endParaRPr lang="en-US" sz="3300" dirty="0" smtClean="0"/>
          </a:p>
          <a:p>
            <a:pPr lvl="1"/>
            <a:r>
              <a:rPr lang="en-US" sz="3300" dirty="0" err="1" smtClean="0"/>
              <a:t>σ</a:t>
            </a:r>
            <a:r>
              <a:rPr lang="en-US" sz="3300" baseline="-25000" dirty="0" err="1" smtClean="0"/>
              <a:t>t</a:t>
            </a:r>
            <a:r>
              <a:rPr lang="en-US" sz="3300" dirty="0" smtClean="0"/>
              <a:t> = </a:t>
            </a:r>
            <a:r>
              <a:rPr lang="en-US" sz="3300" dirty="0" err="1" smtClean="0"/>
              <a:t>Δt</a:t>
            </a:r>
            <a:r>
              <a:rPr lang="en-US" sz="3300" dirty="0" smtClean="0"/>
              <a:t>/√2 = </a:t>
            </a:r>
            <a:r>
              <a:rPr lang="en-US" sz="3300" dirty="0" smtClean="0">
                <a:solidFill>
                  <a:srgbClr val="FF0000"/>
                </a:solidFill>
              </a:rPr>
              <a:t>18 </a:t>
            </a:r>
            <a:r>
              <a:rPr lang="en-US" sz="3300" dirty="0" err="1" smtClean="0">
                <a:solidFill>
                  <a:srgbClr val="FF0000"/>
                </a:solidFill>
              </a:rPr>
              <a:t>ps</a:t>
            </a:r>
            <a:endParaRPr lang="en-US" sz="3300" dirty="0" smtClean="0">
              <a:solidFill>
                <a:srgbClr val="FF0000"/>
              </a:solidFill>
            </a:endParaRPr>
          </a:p>
          <a:p>
            <a:pPr lvl="1"/>
            <a:r>
              <a:rPr lang="en-US" sz="3300" dirty="0" smtClean="0"/>
              <a:t>Used a “Leading Edge Discriminator technique” in software from waveform, slew corrected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Difference in </a:t>
            </a:r>
            <a:r>
              <a:rPr lang="en-US" sz="3300" dirty="0" err="1" smtClean="0">
                <a:solidFill>
                  <a:srgbClr val="000000"/>
                </a:solidFill>
              </a:rPr>
              <a:t>pathlength</a:t>
            </a:r>
            <a:r>
              <a:rPr lang="en-US" sz="3300" dirty="0" smtClean="0">
                <a:solidFill>
                  <a:srgbClr val="000000"/>
                </a:solidFill>
              </a:rPr>
              <a:t> taken into account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</a:rPr>
              <a:t>Wings possibly due to noise, cross-talk, streamers, or something else?</a:t>
            </a:r>
          </a:p>
          <a:p>
            <a:r>
              <a:rPr lang="en-US" sz="3300" dirty="0" smtClean="0"/>
              <a:t>We believe best published result is 20 </a:t>
            </a:r>
            <a:r>
              <a:rPr lang="en-US" sz="3300" dirty="0" err="1" smtClean="0"/>
              <a:t>ps</a:t>
            </a:r>
            <a:endParaRPr lang="en-US" sz="3300" dirty="0" smtClean="0"/>
          </a:p>
          <a:p>
            <a:pPr lvl="1"/>
            <a:r>
              <a:rPr lang="en-US" sz="3300" dirty="0" err="1" smtClean="0"/>
              <a:t>Nucl.Instrum.Meth</a:t>
            </a:r>
            <a:r>
              <a:rPr lang="en-US" sz="3300" dirty="0" smtClean="0"/>
              <a:t>. A594 (2008) 39-43</a:t>
            </a:r>
          </a:p>
          <a:p>
            <a:pPr lvl="1"/>
            <a:r>
              <a:rPr lang="en-US" sz="3300" dirty="0" err="1" smtClean="0"/>
              <a:t>Nucl.Instrum.Meth</a:t>
            </a:r>
            <a:r>
              <a:rPr lang="en-US" sz="3300" dirty="0" smtClean="0"/>
              <a:t>. A629 (2011) 106-110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152454"/>
            <a:ext cx="5616624" cy="90028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Time resolution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6" y="908720"/>
            <a:ext cx="851326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" y="2852936"/>
            <a:ext cx="66600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76" y="2996952"/>
            <a:ext cx="3150292" cy="212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43608" y="184874"/>
            <a:ext cx="5832648" cy="7747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15Ghz wave form digitizer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3104" y="1066801"/>
            <a:ext cx="9201424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26" tIns="45608" rIns="91226" bIns="45608"/>
          <a:lstStyle>
            <a:lvl1pPr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宋体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5160013" cy="592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36" tIns="49521" rIns="99036" bIns="49521" numCol="1" anchor="ctr" anchorCtr="0" compatLnSpc="1">
            <a:prstTxWarp prst="textNoShape">
              <a:avLst/>
            </a:prstTxWarp>
            <a:spAutoFit/>
          </a:bodyPr>
          <a:lstStyle>
            <a:lvl1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2pPr>
            <a:lvl3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3pPr>
            <a:lvl4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4pPr>
            <a:lvl5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5pPr>
            <a:lvl6pPr marL="456118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6pPr>
            <a:lvl7pPr marL="912234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7pPr>
            <a:lvl8pPr marL="1368354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8pPr>
            <a:lvl9pPr marL="1824469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Arial"/>
                <a:ea typeface="宋体"/>
              </a:rPr>
              <a:t>Motivation </a:t>
            </a:r>
            <a:endParaRPr lang="en-US" altLang="en-US" kern="0" dirty="0" smtClean="0">
              <a:solidFill>
                <a:srgbClr val="FF0000"/>
              </a:solidFill>
              <a:latin typeface="Arial"/>
              <a:ea typeface="宋体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124" y="1066801"/>
            <a:ext cx="9280644" cy="5204466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36" tIns="49521" rIns="99036" bIns="49521" numCol="1" anchor="t" anchorCtr="0" compatLnSpc="1">
            <a:prstTxWarp prst="textNoShape">
              <a:avLst/>
            </a:prstTxWarp>
            <a:noAutofit/>
          </a:bodyPr>
          <a:lstStyle>
            <a:lvl1pPr marL="370739" indent="-370739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66" indent="-307362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36DB3"/>
                </a:solidFill>
                <a:latin typeface="+mn-lt"/>
              </a:defRPr>
            </a:lvl2pPr>
            <a:lvl3pPr marL="1237383" indent="-247164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731702" indent="-245578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27599" indent="-245578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84440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40561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6671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2793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JLab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6 GeV: </a:t>
            </a:r>
            <a:r>
              <a:rPr lang="en-US" sz="2000" b="1" kern="0" dirty="0" smtClean="0">
                <a:solidFill>
                  <a:srgbClr val="FF0000"/>
                </a:solidFill>
                <a:latin typeface="Arial"/>
                <a:ea typeface="宋体"/>
              </a:rPr>
              <a:t>precision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measurements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         high luminosity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(10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39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 but small acceptance (HRS/HMS: &lt; 10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msr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 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         or large acceptance but low luminosity (CLAS6: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</a:rPr>
              <a:t>34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</a:t>
            </a:r>
          </a:p>
          <a:p>
            <a:pPr marL="274638" indent="-274638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JLab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12 GeV upgrade opens up a window of opportunities (DIS, SIDIS, Deep Exclusive Processes) to study valence quark (3-d) structure of the nucleon  and other high impact physics (PVDIS, J/</a:t>
            </a:r>
            <a:r>
              <a:rPr lang="en-US" sz="2000" b="1" kern="0" dirty="0" smtClean="0">
                <a:solidFill>
                  <a:srgbClr val="000000"/>
                </a:solidFill>
                <a:latin typeface="Symbol" panose="05050102010706020507" pitchFamily="18" charset="2"/>
                <a:ea typeface="宋体"/>
              </a:rPr>
              <a:t>y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, …)</a:t>
            </a:r>
          </a:p>
          <a:p>
            <a:pPr marL="274638" indent="-182563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High precision in multi-dimension or rare processes requires very high statistics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  </a:t>
            </a:r>
            <a:r>
              <a:rPr lang="en-US" sz="2000" b="1" kern="0" dirty="0" smtClean="0">
                <a:solidFill>
                  <a:srgbClr val="FF0000"/>
                </a:solidFill>
                <a:latin typeface="Arial"/>
                <a:ea typeface="宋体"/>
                <a:sym typeface="Wingdings" panose="05000000000000000000" pitchFamily="2" charset="2"/>
              </a:rPr>
              <a:t>large acceptance and high luminosity</a:t>
            </a:r>
          </a:p>
          <a:p>
            <a:pPr marL="274638" indent="-274638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CLAS12: luminosity upgrade (one order of magnitude) to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35</a:t>
            </a:r>
          </a:p>
          <a:p>
            <a:pPr marL="371475" indent="-371475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To fully exploit the potential of 12 GeV, taking advantage of the latest technical (detectors, DAQ, simulations, …) development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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SoLID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: large acceptance detector can handle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37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luminosity (no baffles)                                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                                                                                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39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                  with baffles</a:t>
            </a:r>
            <a:endParaRPr lang="en-US" sz="2000" b="1" kern="0" dirty="0" smtClean="0">
              <a:solidFill>
                <a:srgbClr val="000000"/>
              </a:solidFill>
              <a:latin typeface="Arial"/>
              <a:ea typeface="宋体"/>
            </a:endParaRPr>
          </a:p>
          <a:p>
            <a:pPr marL="372178" indent="-372178" defTabSz="989840">
              <a:spcBef>
                <a:spcPts val="600"/>
              </a:spcBef>
              <a:spcAft>
                <a:spcPts val="500"/>
              </a:spcAft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4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Aging test of low resistive glass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F:\工作\2007基金\导电玻璃测试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1012" y="1285860"/>
            <a:ext cx="4673475" cy="163121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</a:rPr>
              <a:t>   This glass was applied with 1000V for about 32days,  integrated  charge: 1 C/cm</a:t>
            </a:r>
            <a:r>
              <a:rPr lang="en-US" altLang="zh-CN" sz="2000" baseline="30000" dirty="0">
                <a:solidFill>
                  <a:srgbClr val="0000FF"/>
                </a:solidFill>
                <a:latin typeface="Calibri" pitchFamily="34" charset="0"/>
              </a:rPr>
              <a:t>2   </a:t>
            </a:r>
          </a:p>
          <a:p>
            <a:pPr algn="just"/>
            <a:r>
              <a:rPr lang="en-US" altLang="zh-CN" sz="2000" baseline="30000" dirty="0">
                <a:latin typeface="Calibri" pitchFamily="34" charset="0"/>
              </a:rPr>
              <a:t>   </a:t>
            </a:r>
            <a:r>
              <a:rPr lang="en-US" altLang="zh-CN" sz="2000" dirty="0">
                <a:latin typeface="Calibri" pitchFamily="34" charset="0"/>
              </a:rPr>
              <a:t> --roughly corresponding to the CBM life-time over 5 years operation at the maximum particle rate. </a:t>
            </a:r>
            <a:endParaRPr lang="zh-CN" altLang="en-US" sz="2000" baseline="30000" dirty="0">
              <a:latin typeface="Calibri" pitchFamily="34" charset="0"/>
            </a:endParaRPr>
          </a:p>
        </p:txBody>
      </p:sp>
      <p:pic>
        <p:nvPicPr>
          <p:cNvPr id="7" name="Picture 10" descr="C:\Users\wjb\Desktop\glass stability.tif"/>
          <p:cNvPicPr>
            <a:picLocks noChangeAspect="1" noChangeArrowheads="1"/>
          </p:cNvPicPr>
          <p:nvPr/>
        </p:nvPicPr>
        <p:blipFill>
          <a:blip r:embed="rId3"/>
          <a:srcRect l="8070" t="8786" r="3726"/>
          <a:stretch>
            <a:fillRect/>
          </a:stretch>
        </p:blipFill>
        <p:spPr bwMode="auto">
          <a:xfrm>
            <a:off x="285721" y="4000500"/>
            <a:ext cx="3357586" cy="24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6762" y="3857628"/>
            <a:ext cx="5000692" cy="2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1" y="330328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Glass specifications: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4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65" y="24160"/>
            <a:ext cx="9170905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14282" y="0"/>
            <a:ext cx="831815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</a:rPr>
              <a:t>Comparasion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with other material  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57214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Morales talk @RPC2012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468313" y="333375"/>
            <a:ext cx="8207375" cy="9353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448967" y="906934"/>
            <a:ext cx="4411066" cy="21963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Cyclotron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U-120M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Řež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flux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n/cm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–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54" y="1627445"/>
            <a:ext cx="378545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1"/>
          <p:cNvSpPr txBox="1">
            <a:spLocks/>
          </p:cNvSpPr>
          <p:nvPr/>
        </p:nvSpPr>
        <p:spPr bwMode="auto">
          <a:xfrm>
            <a:off x="2952205" y="316062"/>
            <a:ext cx="3815655" cy="503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Neutron Test</a:t>
            </a:r>
            <a:endParaRPr lang="de-DE" altLang="en-US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8" y="3001992"/>
            <a:ext cx="42766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4"/>
          <p:cNvSpPr txBox="1"/>
          <p:nvPr/>
        </p:nvSpPr>
        <p:spPr>
          <a:xfrm>
            <a:off x="755576" y="5295364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target</a:t>
            </a:r>
            <a:r>
              <a:rPr lang="de-DE" b="1" dirty="0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support</a:t>
            </a:r>
            <a:endParaRPr lang="de-DE" b="1" dirty="0">
              <a:solidFill>
                <a:prstClr val="white">
                  <a:lumMod val="9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6312" y="552401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Special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thanks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to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A.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Kugler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and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O. Svoboda for their strong support.</a:t>
            </a:r>
            <a:endParaRPr lang="en-US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125" y="125811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Neutron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energy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spectrum</a:t>
            </a:r>
            <a:endParaRPr lang="en-US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357298"/>
            <a:ext cx="6597946" cy="4092924"/>
          </a:xfrm>
          <a:prstGeom prst="rect">
            <a:avLst/>
          </a:prstGeom>
        </p:spPr>
      </p:pic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1115616" y="285750"/>
            <a:ext cx="5695976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Test result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72000" y="1357298"/>
            <a:ext cx="4572000" cy="4724400"/>
            <a:chOff x="4267200" y="1752600"/>
            <a:chExt cx="4572000" cy="4724400"/>
          </a:xfrm>
        </p:grpSpPr>
        <p:pic>
          <p:nvPicPr>
            <p:cNvPr id="16" name="Picture 2" descr="E:\软件安装包\QQ\869249419\FileRecv\MobileFile\IMG_20150331_1305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752600"/>
              <a:ext cx="2663825" cy="47244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cxnSp>
          <p:nvCxnSpPr>
            <p:cNvPr id="17" name="直接连接符 16"/>
            <p:cNvCxnSpPr/>
            <p:nvPr/>
          </p:nvCxnSpPr>
          <p:spPr>
            <a:xfrm>
              <a:off x="5867400" y="2286000"/>
              <a:ext cx="22098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>
              <a:off x="5943600" y="4799013"/>
              <a:ext cx="22860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9" name="圆角矩形标注 18"/>
            <p:cNvSpPr/>
            <p:nvPr/>
          </p:nvSpPr>
          <p:spPr>
            <a:xfrm>
              <a:off x="5410200" y="3810000"/>
              <a:ext cx="15240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Hign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rate MRPC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410200" y="2438400"/>
              <a:ext cx="16002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X-ray Generator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943600" y="3352800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>
              <a:off x="5943600" y="4494213"/>
              <a:ext cx="17526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3" name="直接箭头连接符 22"/>
            <p:cNvCxnSpPr/>
            <p:nvPr/>
          </p:nvCxnSpPr>
          <p:spPr>
            <a:xfrm rot="5400000">
              <a:off x="6665913" y="3543300"/>
              <a:ext cx="2516188" cy="158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>
            <a:xfrm rot="5400000">
              <a:off x="6669088" y="3924300"/>
              <a:ext cx="1141412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5" name="TextBox 28"/>
            <p:cNvSpPr txBox="1">
              <a:spLocks noChangeArrowheads="1"/>
            </p:cNvSpPr>
            <p:nvPr/>
          </p:nvSpPr>
          <p:spPr bwMode="auto">
            <a:xfrm>
              <a:off x="7924800" y="3124200"/>
              <a:ext cx="9144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7239000" y="3581400"/>
              <a:ext cx="7620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7" name="Picture 2" descr="D:\王杰\Aging test\素材\PPT做图\QQ截图2015032409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85860"/>
            <a:ext cx="4484688" cy="3352800"/>
          </a:xfrm>
          <a:prstGeom prst="rect">
            <a:avLst/>
          </a:prstGeom>
          <a:noFill/>
        </p:spPr>
      </p:pic>
      <p:sp>
        <p:nvSpPr>
          <p:cNvPr id="28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Online irradiation test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0" y="4714884"/>
            <a:ext cx="4429124" cy="19411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is online test system. The efficiency and time resolution can be obtained by cosmic ray while irradiated by X-rays. 0.1C/cm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pic>
        <p:nvPicPr>
          <p:cNvPr id="3074" name="Picture 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3335"/>
            <a:ext cx="4032448" cy="30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39900"/>
            <a:ext cx="4091537" cy="29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899592" y="5085184"/>
            <a:ext cx="7128791" cy="7254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counting rate and efficiency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change with X ray strength</a:t>
            </a:r>
            <a:r>
              <a:rPr kumimoji="0" lang="zh-CN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Determination of X ray strength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07704" y="1484784"/>
            <a:ext cx="576064" cy="1008112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4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pic>
        <p:nvPicPr>
          <p:cNvPr id="3" name="图片 2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0684"/>
            <a:ext cx="4029670" cy="304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9" descr="效率、clustersize、噪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23259"/>
            <a:ext cx="3960440" cy="29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Vs Dosage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99592" y="5085184"/>
            <a:ext cx="7128791" cy="7254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monitoring the performance on line, we can grasp the  detector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condition simultaneously.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pic>
        <p:nvPicPr>
          <p:cNvPr id="5122" name="图片 2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980"/>
            <a:ext cx="4032448" cy="30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两个时间分辨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8620"/>
            <a:ext cx="3888432" cy="32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Vs Dosage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137212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~500 events/5days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1302" y="5309718"/>
            <a:ext cx="37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en-US" altLang="zh-CN" dirty="0"/>
              <a:t> </a:t>
            </a:r>
            <a:r>
              <a:rPr lang="en-US" altLang="zh-CN" dirty="0" smtClean="0"/>
              <a:t>-&gt;Better </a:t>
            </a:r>
            <a:r>
              <a:rPr lang="en-US" altLang="zh-CN" dirty="0" smtClean="0"/>
              <a:t>statistics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444208" y="3717032"/>
            <a:ext cx="1008112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pic>
        <p:nvPicPr>
          <p:cNvPr id="6146" name="Picture 14" descr="幅度谱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1" y="1124744"/>
            <a:ext cx="6820397" cy="3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Charge spectrum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75579" y="5157192"/>
            <a:ext cx="7928869" cy="71738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the increase of dosage,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average charge decreased gradually, this is mainly from space charge effect.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3" name="TextBox 115"/>
          <p:cNvSpPr txBox="1">
            <a:spLocks noChangeArrowheads="1"/>
          </p:cNvSpPr>
          <p:nvPr/>
        </p:nvSpPr>
        <p:spPr bwMode="auto">
          <a:xfrm>
            <a:off x="3059832" y="428603"/>
            <a:ext cx="230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Conclusions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743768"/>
            <a:ext cx="8104984" cy="478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-TOF MRPC prototype is developed, its time resolution is 75ps, rate capability reach 16kHz/cm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MRPC intrinsic resolution can reach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13ps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 Fast FEE and high band width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wave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form digitizer has to be used to improve TOF resolution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-&gt; 15ps.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From high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voltage and </a:t>
            </a:r>
            <a:r>
              <a:rPr lang="en-US" altLang="zh-CN" sz="2400" b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neutron radiation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test, we did not find any aging problem for low resistive glass.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We also studied the long term stability of the MRPC. 0.1C/cm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charge is accumulated.  No obvious performance degradation is observed.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7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20663" y="0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</a:rPr>
              <a:t>Overview of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libri"/>
                <a:ea typeface="宋体"/>
              </a:rPr>
              <a:t>SoLID</a:t>
            </a:r>
            <a:endParaRPr lang="zh-CN" altLang="en-US" sz="3200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242853"/>
            <a:ext cx="68262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856" y="1062296"/>
            <a:ext cx="9144000" cy="31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9" tIns="45622" rIns="91249" bIns="45622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Full exploitation of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JLab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12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GeV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Upgrade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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Large Acceptance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Detector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Can Handle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High Luminosity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(10</a:t>
            </a:r>
            <a:r>
              <a:rPr lang="en-US" altLang="en-US" sz="2000" baseline="30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37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-10</a:t>
            </a:r>
            <a:r>
              <a:rPr lang="en-US" altLang="en-US" sz="2000" baseline="30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39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Take advantage of latest development  in detectors , data acquisitions and </a:t>
            </a:r>
            <a:r>
              <a:rPr lang="en-US" alt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simulations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Reach ultimate precision for SIDIS (TMDs), PVDIS in high-x region and threshold J/</a:t>
            </a:r>
            <a:r>
              <a:rPr lang="en-US" altLang="en-US" sz="20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 highly rated experiments approved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(+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Three SIDIS experiments,  one PVDIS,  one J/</a:t>
            </a:r>
            <a:r>
              <a:rPr lang="en-US" altLang="en-US" sz="2000" dirty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 production (+ 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three</a:t>
            </a:r>
            <a:r>
              <a:rPr lang="en-US" alt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run group experiments)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Strong collaboration (250+ collaborators from 70+ institutes, 13 countries)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Significant international contributions (Chinese collaboration)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695431" y="612341"/>
            <a:ext cx="3280064" cy="36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9" tIns="45622" rIns="91249" bIns="45622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So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lenoidal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arge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ntensity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evice</a:t>
            </a:r>
          </a:p>
        </p:txBody>
      </p:sp>
    </p:spTree>
    <p:extLst>
      <p:ext uri="{BB962C8B-B14F-4D97-AF65-F5344CB8AC3E}">
        <p14:creationId xmlns:p14="http://schemas.microsoft.com/office/powerpoint/2010/main" val="10905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500034" y="1357298"/>
            <a:ext cx="8072494" cy="3429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2.5GeV/c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&lt; 100ps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Symbo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&gt; 10kHz/cm²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8215313" y="6356350"/>
            <a:ext cx="469900" cy="363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9321" y="4005064"/>
            <a:ext cx="3714776" cy="1754326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/>
                </a:solidFill>
              </a:rPr>
              <a:t>  To separate ver</a:t>
            </a:r>
            <a:r>
              <a:rPr lang="en-US" altLang="zh-CN" b="1" dirty="0" smtClean="0"/>
              <a:t>y few K </a:t>
            </a:r>
            <a:r>
              <a:rPr lang="en-US" altLang="zh-CN" b="1" dirty="0" smtClean="0">
                <a:sym typeface="Symbol"/>
              </a:rPr>
              <a:t>from , we require the TOF time resolution as good as possible. </a:t>
            </a:r>
            <a:endParaRPr lang="en-US" altLang="zh-CN" b="1" dirty="0">
              <a:sym typeface="Symbol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 dirty="0" smtClean="0">
                <a:sym typeface="Symbol"/>
              </a:rPr>
              <a:t>We have to 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 improve the time resolution to about 20ps.</a:t>
            </a:r>
            <a:endParaRPr lang="en-US" altLang="zh-CN" b="1" kern="0" dirty="0" smtClean="0">
              <a:solidFill>
                <a:srgbClr val="000000"/>
              </a:solidFill>
              <a:sym typeface="Symbol"/>
            </a:endParaRPr>
          </a:p>
        </p:txBody>
      </p:sp>
      <p:pic>
        <p:nvPicPr>
          <p:cNvPr id="9" name="Picture 1" descr="F:\工作\JLab\文章和报告\PID L=9m.jpg"/>
          <p:cNvPicPr>
            <a:picLocks noChangeAspect="1" noChangeArrowheads="1"/>
          </p:cNvPicPr>
          <p:nvPr/>
        </p:nvPicPr>
        <p:blipFill>
          <a:blip r:embed="rId2" cstate="print"/>
          <a:srcRect l="8511" t="7675" r="11983" b="4745"/>
          <a:stretch>
            <a:fillRect/>
          </a:stretch>
        </p:blipFill>
        <p:spPr bwMode="auto">
          <a:xfrm>
            <a:off x="892620" y="3573016"/>
            <a:ext cx="3714776" cy="28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000227" y="243523"/>
            <a:ext cx="66629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Conceptual design of SOLID-TOF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2" name="内容占位符 1"/>
          <p:cNvSpPr txBox="1">
            <a:spLocks/>
          </p:cNvSpPr>
          <p:nvPr/>
        </p:nvSpPr>
        <p:spPr>
          <a:xfrm>
            <a:off x="500034" y="1214422"/>
            <a:ext cx="8072494" cy="1143008"/>
          </a:xfrm>
          <a:prstGeom prst="rect">
            <a:avLst/>
          </a:prstGeom>
        </p:spPr>
        <p:txBody>
          <a:bodyPr/>
          <a:lstStyle/>
          <a:p>
            <a:pPr algn="just" defTabSz="4572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CN" sz="2400" kern="0" dirty="0" smtClean="0">
                <a:solidFill>
                  <a:srgbClr val="000000"/>
                </a:solidFill>
                <a:latin typeface="Calibri"/>
                <a:ea typeface="宋体"/>
              </a:rPr>
              <a:t>     MRPC TOF wall we designed contain 150 MRPC modules in total, with 50 gas boxes and 3 counters in each box, covering the area of 10m².</a:t>
            </a:r>
            <a:endParaRPr lang="zh-CN" altLang="en-US" sz="3200" kern="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  <p:pic>
        <p:nvPicPr>
          <p:cNvPr id="73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2230" y="2755708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73"/>
          <p:cNvGrpSpPr/>
          <p:nvPr/>
        </p:nvGrpSpPr>
        <p:grpSpPr>
          <a:xfrm>
            <a:off x="-18912" y="2825886"/>
            <a:ext cx="5743040" cy="2441033"/>
            <a:chOff x="-1285884" y="3786191"/>
            <a:chExt cx="5743040" cy="2441033"/>
          </a:xfrm>
        </p:grpSpPr>
        <p:grpSp>
          <p:nvGrpSpPr>
            <p:cNvPr id="75" name="组合 123"/>
            <p:cNvGrpSpPr/>
            <p:nvPr/>
          </p:nvGrpSpPr>
          <p:grpSpPr>
            <a:xfrm rot="16200000">
              <a:off x="357175" y="2928921"/>
              <a:ext cx="2000235" cy="3714776"/>
              <a:chOff x="4286248" y="2610122"/>
              <a:chExt cx="2000235" cy="3714776"/>
            </a:xfrm>
          </p:grpSpPr>
          <p:sp>
            <p:nvSpPr>
              <p:cNvPr id="88" name="梯形 87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rgbClr val="00CC99">
                  <a:lumMod val="60000"/>
                  <a:lumOff val="40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otumChe" pitchFamily="49" charset="-127"/>
                  <a:ea typeface="DotumChe" pitchFamily="49" charset="-127"/>
                  <a:cs typeface="+mn-cs"/>
                </a:endParaRPr>
              </a:p>
            </p:txBody>
          </p:sp>
          <p:grpSp>
            <p:nvGrpSpPr>
              <p:cNvPr id="89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93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120" name="梯形 119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2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3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4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4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108" name="梯形 107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5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96" name="梯形 95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0" name="TextBox 89"/>
              <p:cNvSpPr txBox="1"/>
              <p:nvPr/>
            </p:nvSpPr>
            <p:spPr>
              <a:xfrm rot="5400000">
                <a:off x="5328494" y="556495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MRPC1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5400000">
                <a:off x="5462651" y="4421942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MRPC2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5400000">
                <a:off x="5605527" y="3350374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MRPC3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cxnSp>
          <p:nvCxnSpPr>
            <p:cNvPr id="76" name="直接箭头连接符 75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7" name="直接箭头连接符 76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8" name="直接箭头连接符 77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9" name="直接箭头连接符 78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1000100" y="585789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100cm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6116" y="4786321"/>
              <a:ext cx="117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16cm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285884" y="471488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28cm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207683" y="5662537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</a:rPr>
              <a:t>Total channel ~3600</a:t>
            </a:r>
            <a:endParaRPr lang="zh-CN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灯片编号占位符 124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5C0EB5C-AE39-429A-B33E-D0D1E91E55DE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1031270" y="188640"/>
            <a:ext cx="5844986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华文楷体" pitchFamily="2" charset="-122"/>
              </a:rPr>
              <a:t>Introduction of </a:t>
            </a:r>
            <a:r>
              <a:rPr lang="en-US" altLang="zh-CN" sz="3200" b="1" dirty="0" smtClean="0">
                <a:solidFill>
                  <a:srgbClr val="FF0000"/>
                </a:solidFill>
                <a:ea typeface="华文楷体" pitchFamily="2" charset="-122"/>
              </a:rPr>
              <a:t>MRPC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ea typeface="华文楷体" pitchFamily="2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71488" y="4682977"/>
            <a:ext cx="4702398" cy="18928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nuclear physics experiments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industry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 err="1">
                <a:solidFill>
                  <a:schemeClr val="bg1"/>
                </a:solidFill>
              </a:rPr>
              <a:t>Muon</a:t>
            </a:r>
            <a:r>
              <a:rPr lang="en-US" altLang="zh-CN" b="1" dirty="0">
                <a:solidFill>
                  <a:schemeClr val="bg1"/>
                </a:solidFill>
              </a:rPr>
              <a:t> tomography)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medicine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>
                <a:solidFill>
                  <a:schemeClr val="bg1"/>
                </a:solidFill>
              </a:rPr>
              <a:t>TOF-PET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8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BF46348E-3E5F-4E00-99C0-653977FA520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9" y="4285195"/>
            <a:ext cx="3981345" cy="22529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Standard parameters: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Resistivity of glass: ~10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12 </a:t>
            </a:r>
            <a:r>
              <a:rPr kumimoji="0" lang="el-G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Ω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.cm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Time resolution &lt;100ps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Efficiency &gt;95%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Dark current: a few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nA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Noise &lt;1Hz/cm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2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52" y="1230600"/>
            <a:ext cx="3286148" cy="3295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MRPC is made of thin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glass, large area and cheap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The inner glasses are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floating, take and keep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correct voltage by 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electrostatics. it is 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transparent to fast signals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Thin gap-&gt;good timing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Multi-gap-&gt; high efficiency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214422"/>
            <a:ext cx="5775315" cy="2775478"/>
            <a:chOff x="1420733" y="2060848"/>
            <a:chExt cx="5929322" cy="3024336"/>
          </a:xfrm>
        </p:grpSpPr>
        <p:grpSp>
          <p:nvGrpSpPr>
            <p:cNvPr id="12" name="组合 11"/>
            <p:cNvGrpSpPr/>
            <p:nvPr/>
          </p:nvGrpSpPr>
          <p:grpSpPr>
            <a:xfrm>
              <a:off x="1420733" y="2168118"/>
              <a:ext cx="5929322" cy="2857520"/>
              <a:chOff x="0" y="1785926"/>
              <a:chExt cx="6471391" cy="3143272"/>
            </a:xfrm>
          </p:grpSpPr>
          <p:pic>
            <p:nvPicPr>
              <p:cNvPr id="18" name="Picture 8" descr="E:\博士论文\002\第三章-MRPC物理机制\2013-9-9 20-46-59.tif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5352"/>
              <a:stretch/>
            </p:blipFill>
            <p:spPr bwMode="auto">
              <a:xfrm>
                <a:off x="500034" y="1785926"/>
                <a:ext cx="4929222" cy="314327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071670" y="1857364"/>
                <a:ext cx="112082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Read out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05127" y="4536289"/>
                <a:ext cx="112082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Read out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0" y="2214554"/>
                <a:ext cx="106952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Insulator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4282" y="3214686"/>
                <a:ext cx="941283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Carbon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0" y="4143380"/>
                <a:ext cx="106952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Insulator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86314" y="3214686"/>
                <a:ext cx="168507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Resistive plate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3" name="直接箭头连接符 12"/>
            <p:cNvCxnSpPr/>
            <p:nvPr/>
          </p:nvCxnSpPr>
          <p:spPr bwMode="auto">
            <a:xfrm flipH="1">
              <a:off x="3275856" y="2060848"/>
              <a:ext cx="1440160" cy="3024336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流程图: 摘录 13"/>
            <p:cNvSpPr/>
            <p:nvPr/>
          </p:nvSpPr>
          <p:spPr bwMode="auto">
            <a:xfrm>
              <a:off x="4241469" y="2996952"/>
              <a:ext cx="92494" cy="144016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5" name="流程图: 摘录 14"/>
            <p:cNvSpPr/>
            <p:nvPr/>
          </p:nvSpPr>
          <p:spPr bwMode="auto">
            <a:xfrm>
              <a:off x="4070714" y="3356526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6" name="流程图: 摘录 15"/>
            <p:cNvSpPr/>
            <p:nvPr/>
          </p:nvSpPr>
          <p:spPr bwMode="auto">
            <a:xfrm>
              <a:off x="3908756" y="3683507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7" name="流程图: 摘录 16"/>
            <p:cNvSpPr/>
            <p:nvPr/>
          </p:nvSpPr>
          <p:spPr bwMode="auto">
            <a:xfrm>
              <a:off x="3739846" y="4005064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29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4071935" y="1214422"/>
            <a:ext cx="207170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1" name="图片 30" descr="F:\工作\JLab\文章和报告\Fig-MRP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40"/>
          <p:cNvGrpSpPr/>
          <p:nvPr/>
        </p:nvGrpSpPr>
        <p:grpSpPr>
          <a:xfrm>
            <a:off x="0" y="3714752"/>
            <a:ext cx="4206110" cy="2736171"/>
            <a:chOff x="4378598" y="785795"/>
            <a:chExt cx="4206110" cy="2736171"/>
          </a:xfrm>
        </p:grpSpPr>
        <p:pic>
          <p:nvPicPr>
            <p:cNvPr id="33" name="图片 32" descr="%FVUJN`UDCHTU9P_W`6)PL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直接连接符 33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直接箭头连接符 35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5400000">
              <a:off x="6023790" y="3063988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363m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8126730" y="1824461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219mm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 rot="5400000">
              <a:off x="4482633" y="1887209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171m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6515029" y="721034"/>
              <a:ext cx="353943" cy="4834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25mm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4214810" y="4500570"/>
          <a:ext cx="4429125" cy="2194560"/>
        </p:xfrm>
        <a:graphic>
          <a:graphicData uri="http://schemas.openxmlformats.org/drawingml/2006/table">
            <a:tbl>
              <a:tblPr bandRow="1"/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5357818" y="4071942"/>
            <a:ext cx="22365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Material d</a:t>
            </a:r>
            <a:r>
              <a:rPr lang="en-US" altLang="zh-CN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imensions</a:t>
            </a:r>
            <a:endParaRPr lang="en-US" altLang="zh-CN" kern="0" dirty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rot="5400000" flipH="1" flipV="1">
            <a:off x="1892281" y="4250537"/>
            <a:ext cx="500860" cy="7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/>
          <p:nvPr/>
        </p:nvCxnSpPr>
        <p:spPr bwMode="auto">
          <a:xfrm rot="5400000" flipH="1" flipV="1">
            <a:off x="2107389" y="4250537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>
            <a:off x="1785918" y="400050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直接箭头连接符 51"/>
          <p:cNvCxnSpPr/>
          <p:nvPr/>
        </p:nvCxnSpPr>
        <p:spPr bwMode="auto">
          <a:xfrm rot="10800000">
            <a:off x="2357422" y="4000504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201962" y="241543"/>
            <a:ext cx="669741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A MRPC prototype for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34" charset="0"/>
              </a:rPr>
              <a:t>SoLID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25" name="Picture 2" descr="E:\Sam\Pictures\N82\2010-09\1509201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07646"/>
            <a:ext cx="3071834" cy="23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79084" y="260648"/>
            <a:ext cx="50720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Cosmic test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1071546"/>
            <a:ext cx="495039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Cosmic ray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test@Tsinghua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August, 2011</a:t>
            </a:r>
            <a:endParaRPr lang="zh-CN" altLang="en-US" sz="20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5643578"/>
            <a:ext cx="42148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Efficiency &gt; 95% @ 96kV/cm (6.0kV)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Time resolution: ~ 52ps</a:t>
            </a:r>
          </a:p>
        </p:txBody>
      </p:sp>
      <p:grpSp>
        <p:nvGrpSpPr>
          <p:cNvPr id="29" name="组合 483"/>
          <p:cNvGrpSpPr/>
          <p:nvPr/>
        </p:nvGrpSpPr>
        <p:grpSpPr>
          <a:xfrm>
            <a:off x="1142976" y="3000372"/>
            <a:ext cx="1857388" cy="214314"/>
            <a:chOff x="2928926" y="357166"/>
            <a:chExt cx="1857388" cy="214314"/>
          </a:xfrm>
        </p:grpSpPr>
        <p:sp>
          <p:nvSpPr>
            <p:cNvPr id="30" name="矩形 29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85918" y="1785926"/>
            <a:ext cx="1214058" cy="214314"/>
            <a:chOff x="1357290" y="2571744"/>
            <a:chExt cx="1214058" cy="214314"/>
          </a:xfrm>
        </p:grpSpPr>
        <p:sp>
          <p:nvSpPr>
            <p:cNvPr id="34" name="矩形 33"/>
            <p:cNvSpPr/>
            <p:nvPr/>
          </p:nvSpPr>
          <p:spPr>
            <a:xfrm>
              <a:off x="1357290" y="260984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 flipH="1">
              <a:off x="1928794" y="2571744"/>
              <a:ext cx="642554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36" name="组合 612"/>
          <p:cNvGrpSpPr/>
          <p:nvPr/>
        </p:nvGrpSpPr>
        <p:grpSpPr>
          <a:xfrm>
            <a:off x="1142976" y="2071678"/>
            <a:ext cx="1857388" cy="214314"/>
            <a:chOff x="1357290" y="1785926"/>
            <a:chExt cx="1857388" cy="214314"/>
          </a:xfrm>
        </p:grpSpPr>
        <p:sp>
          <p:nvSpPr>
            <p:cNvPr id="37" name="矩形 36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kern="0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71538" y="2428868"/>
            <a:ext cx="2071702" cy="428628"/>
          </a:xfrm>
          <a:prstGeom prst="rect">
            <a:avLst/>
          </a:prstGeom>
          <a:solidFill>
            <a:srgbClr val="7F7F7F">
              <a:alpha val="54902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kern="0" dirty="0">
              <a:solidFill>
                <a:sysClr val="windowText" lastClr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rot="5400000">
            <a:off x="928663" y="2357433"/>
            <a:ext cx="2357453" cy="50006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071538" y="3714752"/>
            <a:ext cx="1858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Cosmic Ray </a:t>
            </a:r>
            <a:r>
              <a:rPr lang="en-US" altLang="zh-CN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Muon</a:t>
            </a:r>
            <a:endParaRPr lang="en-US" altLang="zh-CN" kern="0" dirty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43" name="Picture 1" descr="F:\工作\JLab\文章和报告\efficiency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599000" cy="2500330"/>
          </a:xfrm>
          <a:prstGeom prst="rect">
            <a:avLst/>
          </a:prstGeom>
          <a:noFill/>
        </p:spPr>
      </p:pic>
      <p:pic>
        <p:nvPicPr>
          <p:cNvPr id="44" name="Picture 1" descr="F:\工作\JLab\文章和报告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03836" cy="2071702"/>
          </a:xfrm>
          <a:prstGeom prst="rect">
            <a:avLst/>
          </a:prstGeom>
          <a:noFill/>
        </p:spPr>
      </p:pic>
      <p:pic>
        <p:nvPicPr>
          <p:cNvPr id="45" name="Picture 1" descr="F:\工作\JLab\文章和报告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643314"/>
            <a:ext cx="2651589" cy="1785950"/>
          </a:xfrm>
          <a:prstGeom prst="rect">
            <a:avLst/>
          </a:prstGeom>
          <a:noFill/>
        </p:spPr>
      </p:pic>
      <p:sp>
        <p:nvSpPr>
          <p:cNvPr id="46" name="灯片编号占位符 47"/>
          <p:cNvSpPr txBox="1">
            <a:spLocks/>
          </p:cNvSpPr>
          <p:nvPr/>
        </p:nvSpPr>
        <p:spPr bwMode="auto">
          <a:xfrm>
            <a:off x="8674100" y="6494462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38302" y="332144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Beam test @ Hall A</a:t>
            </a:r>
            <a:endParaRPr lang="zh-CN" altLang="en-US" sz="4000" b="1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86345" y="1214422"/>
            <a:ext cx="785818" cy="2500330"/>
          </a:xfrm>
          <a:prstGeom prst="rect">
            <a:avLst/>
          </a:prstGeom>
          <a:solidFill>
            <a:srgbClr val="7F7F7F">
              <a:alpha val="7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Shield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1928825" y="1928778"/>
            <a:ext cx="3786213" cy="18573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TextBox 16"/>
          <p:cNvSpPr txBox="1"/>
          <p:nvPr/>
        </p:nvSpPr>
        <p:spPr>
          <a:xfrm rot="1561742">
            <a:off x="142907" y="118564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60965" y="1736141"/>
            <a:ext cx="256444" cy="148076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1166" y="2219612"/>
            <a:ext cx="44274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43667" y="2000240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43667" y="2603513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14796" y="2229728"/>
            <a:ext cx="45801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40136" y="2010356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40136" y="2613629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04520" y="2284571"/>
            <a:ext cx="205155" cy="219372"/>
          </a:xfrm>
          <a:prstGeom prst="ellipse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90888" y="2284571"/>
            <a:ext cx="39662" cy="21937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6350">
                <a:solidFill>
                  <a:sysClr val="windowText" lastClr="000000"/>
                </a:solidFill>
                <a:prstDash val="sysDash"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TextBox 72"/>
          <p:cNvSpPr txBox="1"/>
          <p:nvPr/>
        </p:nvSpPr>
        <p:spPr>
          <a:xfrm>
            <a:off x="5929353" y="3214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429287" y="2389704"/>
            <a:ext cx="2714644" cy="15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173"/>
          <p:cNvSpPr txBox="1"/>
          <p:nvPr/>
        </p:nvSpPr>
        <p:spPr>
          <a:xfrm>
            <a:off x="5987969" y="170437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1" name="TextBox 174"/>
          <p:cNvSpPr txBox="1"/>
          <p:nvPr/>
        </p:nvSpPr>
        <p:spPr>
          <a:xfrm>
            <a:off x="5987969" y="2775942"/>
            <a:ext cx="72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7000922" y="1723241"/>
            <a:ext cx="764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3" name="TextBox 176"/>
          <p:cNvSpPr txBox="1"/>
          <p:nvPr/>
        </p:nvSpPr>
        <p:spPr>
          <a:xfrm>
            <a:off x="7022236" y="2797164"/>
            <a:ext cx="73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4" name="TextBox 177"/>
          <p:cNvSpPr txBox="1"/>
          <p:nvPr/>
        </p:nvSpPr>
        <p:spPr>
          <a:xfrm>
            <a:off x="6286543" y="250030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5" name="圆柱形 54"/>
          <p:cNvSpPr/>
          <p:nvPr/>
        </p:nvSpPr>
        <p:spPr>
          <a:xfrm rot="6908072">
            <a:off x="2089017" y="1814704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43140" y="24288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rot="10800000">
            <a:off x="0" y="1000108"/>
            <a:ext cx="2071702" cy="1000108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8" name="图片 57" descr="F:\工作\JLab\文章和报告\Jlab文章经过修改并修正的图表\1. System of T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86190"/>
            <a:ext cx="5143500" cy="25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 descr="C:\Users\Fan\Desktop\P1000430.jpg"/>
          <p:cNvPicPr>
            <a:picLocks noChangeAspect="1" noChangeArrowheads="1"/>
          </p:cNvPicPr>
          <p:nvPr/>
        </p:nvPicPr>
        <p:blipFill>
          <a:blip r:embed="rId3" cstate="print"/>
          <a:srcRect l="1501" t="11333"/>
          <a:stretch>
            <a:fillRect/>
          </a:stretch>
        </p:blipFill>
        <p:spPr bwMode="auto">
          <a:xfrm>
            <a:off x="285720" y="3643314"/>
            <a:ext cx="3597686" cy="242889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85786" y="6286520"/>
            <a:ext cx="8303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Target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1" name="直接箭头连接符 60"/>
          <p:cNvCxnSpPr>
            <a:stCxn id="60" idx="0"/>
          </p:cNvCxnSpPr>
          <p:nvPr/>
        </p:nvCxnSpPr>
        <p:spPr>
          <a:xfrm rot="5400000" flipH="1" flipV="1">
            <a:off x="386152" y="5458258"/>
            <a:ext cx="1643074" cy="1345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28926" y="6286520"/>
            <a:ext cx="1170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Test setup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H="1" flipV="1">
            <a:off x="3321835" y="5822173"/>
            <a:ext cx="642942" cy="2857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43504" y="6143644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</a:rPr>
              <a:t>The diagram of DAQ system</a:t>
            </a:r>
            <a:endParaRPr lang="zh-CN" altLang="en-US" b="1" kern="0" dirty="0">
              <a:solidFill>
                <a:sysClr val="windowText" lastClr="00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2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43056</TotalTime>
  <Words>1550</Words>
  <Application>Microsoft Office PowerPoint</Application>
  <PresentationFormat>全屏显示(4:3)</PresentationFormat>
  <Paragraphs>343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1113</cp:revision>
  <dcterms:created xsi:type="dcterms:W3CDTF">2010-09-03T00:52:09Z</dcterms:created>
  <dcterms:modified xsi:type="dcterms:W3CDTF">2015-08-05T03:18:04Z</dcterms:modified>
</cp:coreProperties>
</file>