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82" r:id="rId2"/>
  </p:sldMasterIdLst>
  <p:notesMasterIdLst>
    <p:notesMasterId r:id="rId28"/>
  </p:notesMasterIdLst>
  <p:handoutMasterIdLst>
    <p:handoutMasterId r:id="rId29"/>
  </p:handoutMasterIdLst>
  <p:sldIdLst>
    <p:sldId id="995" r:id="rId3"/>
    <p:sldId id="1066" r:id="rId4"/>
    <p:sldId id="1002" r:id="rId5"/>
    <p:sldId id="984" r:id="rId6"/>
    <p:sldId id="1075" r:id="rId7"/>
    <p:sldId id="985" r:id="rId8"/>
    <p:sldId id="977" r:id="rId9"/>
    <p:sldId id="996" r:id="rId10"/>
    <p:sldId id="1071" r:id="rId11"/>
    <p:sldId id="1067" r:id="rId12"/>
    <p:sldId id="1068" r:id="rId13"/>
    <p:sldId id="1072" r:id="rId14"/>
    <p:sldId id="1069" r:id="rId15"/>
    <p:sldId id="1070" r:id="rId16"/>
    <p:sldId id="978" r:id="rId17"/>
    <p:sldId id="938" r:id="rId18"/>
    <p:sldId id="939" r:id="rId19"/>
    <p:sldId id="1003" r:id="rId20"/>
    <p:sldId id="1073" r:id="rId21"/>
    <p:sldId id="1000" r:id="rId22"/>
    <p:sldId id="952" r:id="rId23"/>
    <p:sldId id="953" r:id="rId24"/>
    <p:sldId id="954" r:id="rId25"/>
    <p:sldId id="1001" r:id="rId26"/>
    <p:sldId id="1074" r:id="rId27"/>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oremast" initials="t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DE1"/>
    <a:srgbClr val="EBE3D1"/>
    <a:srgbClr val="FFFFCC"/>
    <a:srgbClr val="EFE8D9"/>
    <a:srgbClr val="F2EBDE"/>
    <a:srgbClr val="E8DFCA"/>
    <a:srgbClr val="E5DDCD"/>
    <a:srgbClr val="ECE3D0"/>
    <a:srgbClr val="313EBD"/>
    <a:srgbClr val="F8F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4" autoAdjust="0"/>
    <p:restoredTop sz="94946" autoAdjust="0"/>
  </p:normalViewPr>
  <p:slideViewPr>
    <p:cSldViewPr>
      <p:cViewPr varScale="1">
        <p:scale>
          <a:sx n="70" d="100"/>
          <a:sy n="70" d="100"/>
        </p:scale>
        <p:origin x="-1524" y="-96"/>
      </p:cViewPr>
      <p:guideLst>
        <p:guide orient="horz" pos="2160"/>
        <p:guide pos="2880"/>
      </p:guideLst>
    </p:cSldViewPr>
  </p:slideViewPr>
  <p:outlineViewPr>
    <p:cViewPr>
      <p:scale>
        <a:sx n="33" d="100"/>
        <a:sy n="33" d="100"/>
      </p:scale>
      <p:origin x="0" y="3204"/>
    </p:cViewPr>
  </p:outlineViewPr>
  <p:notesTextViewPr>
    <p:cViewPr>
      <p:scale>
        <a:sx n="100" d="100"/>
        <a:sy n="100" d="100"/>
      </p:scale>
      <p:origin x="0" y="0"/>
    </p:cViewPr>
  </p:notesTextViewPr>
  <p:sorterViewPr>
    <p:cViewPr>
      <p:scale>
        <a:sx n="160" d="100"/>
        <a:sy n="160" d="100"/>
      </p:scale>
      <p:origin x="0" y="3108"/>
    </p:cViewPr>
  </p:sorterViewPr>
  <p:notesViewPr>
    <p:cSldViewPr>
      <p:cViewPr varScale="1">
        <p:scale>
          <a:sx n="54" d="100"/>
          <a:sy n="54" d="100"/>
        </p:scale>
        <p:origin x="-2652" y="-78"/>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x</c:v>
          </c:tx>
          <c:spPr>
            <a:ln w="28575">
              <a:noFill/>
            </a:ln>
          </c:spPr>
          <c:marker>
            <c:symbol val="none"/>
          </c:marker>
          <c:xVal>
            <c:numRef>
              <c:f>Sheet1!$A$3:$A$7</c:f>
              <c:numCache>
                <c:formatCode>General</c:formatCode>
                <c:ptCount val="5"/>
              </c:numCache>
            </c:numRef>
          </c:xVal>
          <c:yVal>
            <c:numRef>
              <c:f>Sheet1!$B$3:$B$11</c:f>
              <c:numCache>
                <c:formatCode>General</c:formatCode>
                <c:ptCount val="9"/>
                <c:pt idx="1">
                  <c:v>0</c:v>
                </c:pt>
                <c:pt idx="2" formatCode="0%">
                  <c:v>0.26</c:v>
                </c:pt>
              </c:numCache>
            </c:numRef>
          </c:yVal>
          <c:smooth val="0"/>
        </c:ser>
        <c:dLbls>
          <c:showLegendKey val="0"/>
          <c:showVal val="0"/>
          <c:showCatName val="0"/>
          <c:showSerName val="0"/>
          <c:showPercent val="0"/>
          <c:showBubbleSize val="0"/>
        </c:dLbls>
        <c:axId val="94300800"/>
        <c:axId val="37126528"/>
      </c:scatterChart>
      <c:valAx>
        <c:axId val="94300800"/>
        <c:scaling>
          <c:logBase val="10"/>
          <c:orientation val="minMax"/>
          <c:max val="1"/>
          <c:min val="1.0000000000000009E-4"/>
        </c:scaling>
        <c:delete val="0"/>
        <c:axPos val="b"/>
        <c:majorGridlines>
          <c:spPr>
            <a:ln w="0"/>
          </c:spPr>
        </c:majorGridlines>
        <c:numFmt formatCode="General" sourceLinked="1"/>
        <c:majorTickMark val="none"/>
        <c:minorTickMark val="none"/>
        <c:tickLblPos val="nextTo"/>
        <c:txPr>
          <a:bodyPr/>
          <a:lstStyle/>
          <a:p>
            <a:pPr>
              <a:defRPr sz="1600" b="1" i="0" baseline="0"/>
            </a:pPr>
            <a:endParaRPr lang="en-US"/>
          </a:p>
        </c:txPr>
        <c:crossAx val="37126528"/>
        <c:crosses val="autoZero"/>
        <c:crossBetween val="midCat"/>
      </c:valAx>
      <c:valAx>
        <c:axId val="37126528"/>
        <c:scaling>
          <c:logBase val="10"/>
          <c:orientation val="minMax"/>
          <c:max val="1.0000000000000002E+38"/>
          <c:min val="1E+30"/>
        </c:scaling>
        <c:delete val="0"/>
        <c:axPos val="l"/>
        <c:majorGridlines/>
        <c:numFmt formatCode="General" sourceLinked="1"/>
        <c:majorTickMark val="none"/>
        <c:minorTickMark val="none"/>
        <c:tickLblPos val="nextTo"/>
        <c:txPr>
          <a:bodyPr/>
          <a:lstStyle/>
          <a:p>
            <a:pPr>
              <a:defRPr b="1" i="0" baseline="0"/>
            </a:pPr>
            <a:endParaRPr lang="en-US"/>
          </a:p>
        </c:txPr>
        <c:crossAx val="94300800"/>
        <c:crossesAt val="1.0000000000000009E-4"/>
        <c:crossBetween val="midCat"/>
      </c:valAx>
    </c:plotArea>
    <c:legend>
      <c:legendPos val="b"/>
      <c:legendEntry>
        <c:idx val="0"/>
        <c:txPr>
          <a:bodyPr/>
          <a:lstStyle/>
          <a:p>
            <a:pPr>
              <a:defRPr sz="1600" b="1" i="0" baseline="0"/>
            </a:pPr>
            <a:endParaRPr lang="en-US"/>
          </a:p>
        </c:txPr>
      </c:legendEntry>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0.15179</cdr:x>
      <cdr:y>0.64312</cdr:y>
    </cdr:from>
    <cdr:to>
      <cdr:x>0.17343</cdr:x>
      <cdr:y>0.79928</cdr:y>
    </cdr:to>
    <cdr:sp macro="" textlink="">
      <cdr:nvSpPr>
        <cdr:cNvPr id="2" name="TextBox 1"/>
        <cdr:cNvSpPr txBox="1"/>
      </cdr:nvSpPr>
      <cdr:spPr>
        <a:xfrm xmlns:a="http://schemas.openxmlformats.org/drawingml/2006/main">
          <a:off x="1295400" y="1647825"/>
          <a:ext cx="184731" cy="400110"/>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endParaRPr lang="en-US" sz="2000" b="1" dirty="0" smtClean="0">
            <a:solidFill>
              <a:srgbClr val="002060"/>
            </a:solidFill>
            <a:latin typeface="Arial" pitchFamily="34" charset="0"/>
            <a:cs typeface="Arial" pitchFamily="34" charset="0"/>
          </a:endParaRPr>
        </a:p>
      </cdr:txBody>
    </cdr:sp>
  </cdr:relSizeAnchor>
  <cdr:relSizeAnchor xmlns:cdr="http://schemas.openxmlformats.org/drawingml/2006/chartDrawing">
    <cdr:from>
      <cdr:x>0.12439</cdr:x>
      <cdr:y>0.64178</cdr:y>
    </cdr:from>
    <cdr:to>
      <cdr:x>0.30474</cdr:x>
      <cdr:y>0.7619</cdr:y>
    </cdr:to>
    <cdr:sp macro="" textlink="">
      <cdr:nvSpPr>
        <cdr:cNvPr id="3" name="TextBox 2"/>
        <cdr:cNvSpPr txBox="1"/>
      </cdr:nvSpPr>
      <cdr:spPr>
        <a:xfrm xmlns:a="http://schemas.openxmlformats.org/drawingml/2006/main">
          <a:off x="663479" y="2182341"/>
          <a:ext cx="961987" cy="408459"/>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r>
            <a:rPr lang="en-US" sz="1400" dirty="0" smtClean="0">
              <a:solidFill>
                <a:srgbClr val="002060"/>
              </a:solidFill>
              <a:latin typeface="Arial" pitchFamily="34" charset="0"/>
              <a:cs typeface="Arial" pitchFamily="34" charset="0"/>
            </a:rPr>
            <a:t>HERA (no p pol.)</a:t>
          </a:r>
        </a:p>
      </cdr:txBody>
    </cdr:sp>
  </cdr:relSizeAnchor>
  <cdr:relSizeAnchor xmlns:cdr="http://schemas.openxmlformats.org/drawingml/2006/chartDrawing">
    <cdr:from>
      <cdr:x>0.42857</cdr:x>
      <cdr:y>0.58263</cdr:y>
    </cdr:from>
    <cdr:to>
      <cdr:x>0.96607</cdr:x>
      <cdr:y>0.67185</cdr:y>
    </cdr:to>
    <cdr:sp macro="" textlink="">
      <cdr:nvSpPr>
        <cdr:cNvPr id="4" name="Rectangle 3"/>
        <cdr:cNvSpPr/>
      </cdr:nvSpPr>
      <cdr:spPr bwMode="auto">
        <a:xfrm xmlns:a="http://schemas.openxmlformats.org/drawingml/2006/main">
          <a:off x="2286000" y="1981200"/>
          <a:ext cx="2867026" cy="303384"/>
        </a:xfrm>
        <a:prstGeom xmlns:a="http://schemas.openxmlformats.org/drawingml/2006/main" prst="rect">
          <a:avLst/>
        </a:prstGeom>
        <a:solidFill xmlns:a="http://schemas.openxmlformats.org/drawingml/2006/main">
          <a:srgbClr val="DAC4D7"/>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rtlCol="0" anchor="t" anchorCtr="0" compatLnSpc="1">
          <a:prstTxWarp prst="textNoShape">
            <a:avLst/>
          </a:prstTxWarp>
        </a:bodyPr>
        <a:lstStyle xmlns:a="http://schemas.openxmlformats.org/drawingml/2006/main"/>
        <a:p xmlns:a="http://schemas.openxmlformats.org/drawingml/2006/main">
          <a:r>
            <a:rPr lang="en-US" sz="1400" dirty="0" smtClean="0">
              <a:solidFill>
                <a:srgbClr val="7A0000"/>
              </a:solidFill>
              <a:latin typeface="Arial" pitchFamily="34" charset="0"/>
              <a:cs typeface="Arial" pitchFamily="34" charset="0"/>
            </a:rPr>
            <a:t>COMPASS</a:t>
          </a:r>
          <a:endParaRPr lang="en-US" sz="1400" dirty="0">
            <a:solidFill>
              <a:srgbClr val="7A0000"/>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10009" cy="460853"/>
          </a:xfrm>
          <a:prstGeom prst="rect">
            <a:avLst/>
          </a:prstGeom>
        </p:spPr>
        <p:txBody>
          <a:bodyPr vert="horz" lIns="90518" tIns="45260" rIns="90518" bIns="45260" rtlCol="0"/>
          <a:lstStyle>
            <a:lvl1pPr algn="l">
              <a:defRPr sz="1200"/>
            </a:lvl1pPr>
          </a:lstStyle>
          <a:p>
            <a:endParaRPr lang="en-US" dirty="0"/>
          </a:p>
        </p:txBody>
      </p:sp>
      <p:sp>
        <p:nvSpPr>
          <p:cNvPr id="3" name="Date Placeholder 2"/>
          <p:cNvSpPr>
            <a:spLocks noGrp="1"/>
          </p:cNvSpPr>
          <p:nvPr>
            <p:ph type="dt" sz="quarter" idx="1"/>
          </p:nvPr>
        </p:nvSpPr>
        <p:spPr>
          <a:xfrm>
            <a:off x="3935323" y="2"/>
            <a:ext cx="3010009" cy="460853"/>
          </a:xfrm>
          <a:prstGeom prst="rect">
            <a:avLst/>
          </a:prstGeom>
        </p:spPr>
        <p:txBody>
          <a:bodyPr vert="horz" lIns="90518" tIns="45260" rIns="90518" bIns="45260" rtlCol="0"/>
          <a:lstStyle>
            <a:lvl1pPr algn="r">
              <a:defRPr sz="1200"/>
            </a:lvl1pPr>
          </a:lstStyle>
          <a:p>
            <a:fld id="{497CFB4E-0ED3-4AF0-AC6A-082759E0A9F7}" type="datetimeFigureOut">
              <a:rPr lang="en-US" smtClean="0"/>
              <a:pPr/>
              <a:t>8/1/2015</a:t>
            </a:fld>
            <a:endParaRPr lang="en-US" dirty="0"/>
          </a:p>
        </p:txBody>
      </p:sp>
      <p:sp>
        <p:nvSpPr>
          <p:cNvPr id="4" name="Footer Placeholder 3"/>
          <p:cNvSpPr>
            <a:spLocks noGrp="1"/>
          </p:cNvSpPr>
          <p:nvPr>
            <p:ph type="ftr" sz="quarter" idx="2"/>
          </p:nvPr>
        </p:nvSpPr>
        <p:spPr>
          <a:xfrm>
            <a:off x="1" y="8757776"/>
            <a:ext cx="3010009" cy="460853"/>
          </a:xfrm>
          <a:prstGeom prst="rect">
            <a:avLst/>
          </a:prstGeom>
        </p:spPr>
        <p:txBody>
          <a:bodyPr vert="horz" lIns="90518" tIns="45260" rIns="90518" bIns="452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5323" y="8757776"/>
            <a:ext cx="3010009" cy="460853"/>
          </a:xfrm>
          <a:prstGeom prst="rect">
            <a:avLst/>
          </a:prstGeom>
        </p:spPr>
        <p:txBody>
          <a:bodyPr vert="horz" lIns="90518" tIns="45260" rIns="90518" bIns="45260" rtlCol="0" anchor="b"/>
          <a:lstStyle>
            <a:lvl1pPr algn="r">
              <a:defRPr sz="1200"/>
            </a:lvl1pPr>
          </a:lstStyle>
          <a:p>
            <a:fld id="{B232BFFF-C582-4941-AF2C-9FCD109F6D22}" type="slidenum">
              <a:rPr lang="en-US" smtClean="0"/>
              <a:pPr/>
              <a:t>‹#›</a:t>
            </a:fld>
            <a:endParaRPr lang="en-US" dirty="0"/>
          </a:p>
        </p:txBody>
      </p:sp>
    </p:spTree>
    <p:extLst>
      <p:ext uri="{BB962C8B-B14F-4D97-AF65-F5344CB8AC3E}">
        <p14:creationId xmlns:p14="http://schemas.microsoft.com/office/powerpoint/2010/main" val="193793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010323" cy="461010"/>
          </a:xfrm>
          <a:prstGeom prst="rect">
            <a:avLst/>
          </a:prstGeom>
        </p:spPr>
        <p:txBody>
          <a:bodyPr vert="horz" lIns="92318" tIns="46159" rIns="92318" bIns="46159" rtlCol="0"/>
          <a:lstStyle>
            <a:lvl1pPr algn="l">
              <a:defRPr sz="1200"/>
            </a:lvl1pPr>
          </a:lstStyle>
          <a:p>
            <a:endParaRPr lang="en-US" dirty="0"/>
          </a:p>
        </p:txBody>
      </p:sp>
      <p:sp>
        <p:nvSpPr>
          <p:cNvPr id="3" name="Date Placeholder 2"/>
          <p:cNvSpPr>
            <a:spLocks noGrp="1"/>
          </p:cNvSpPr>
          <p:nvPr>
            <p:ph type="dt" idx="1"/>
          </p:nvPr>
        </p:nvSpPr>
        <p:spPr>
          <a:xfrm>
            <a:off x="3934975" y="0"/>
            <a:ext cx="3010323" cy="461010"/>
          </a:xfrm>
          <a:prstGeom prst="rect">
            <a:avLst/>
          </a:prstGeom>
        </p:spPr>
        <p:txBody>
          <a:bodyPr vert="horz" lIns="92318" tIns="46159" rIns="92318" bIns="46159" rtlCol="0"/>
          <a:lstStyle>
            <a:lvl1pPr algn="r">
              <a:defRPr sz="1200"/>
            </a:lvl1pPr>
          </a:lstStyle>
          <a:p>
            <a:fld id="{3B8110B6-5549-4C2C-9DB9-000DCC1AEB8D}" type="datetimeFigureOut">
              <a:rPr lang="en-US" smtClean="0"/>
              <a:pPr/>
              <a:t>8/1/2015</a:t>
            </a:fld>
            <a:endParaRPr lang="en-US" dirty="0"/>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18" tIns="46159" rIns="92318" bIns="46159" rtlCol="0" anchor="ctr"/>
          <a:lstStyle/>
          <a:p>
            <a:endParaRPr lang="en-US" dirty="0"/>
          </a:p>
        </p:txBody>
      </p:sp>
      <p:sp>
        <p:nvSpPr>
          <p:cNvPr id="5" name="Notes Placeholder 4"/>
          <p:cNvSpPr>
            <a:spLocks noGrp="1"/>
          </p:cNvSpPr>
          <p:nvPr>
            <p:ph type="body" sz="quarter" idx="3"/>
          </p:nvPr>
        </p:nvSpPr>
        <p:spPr>
          <a:xfrm>
            <a:off x="694690" y="4379600"/>
            <a:ext cx="5557520" cy="4149090"/>
          </a:xfrm>
          <a:prstGeom prst="rect">
            <a:avLst/>
          </a:prstGeom>
        </p:spPr>
        <p:txBody>
          <a:bodyPr vert="horz" lIns="92318" tIns="46159" rIns="92318" bIns="461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6" y="8757595"/>
            <a:ext cx="3010323" cy="461010"/>
          </a:xfrm>
          <a:prstGeom prst="rect">
            <a:avLst/>
          </a:prstGeom>
        </p:spPr>
        <p:txBody>
          <a:bodyPr vert="horz" lIns="92318" tIns="46159" rIns="92318" bIns="461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75" y="8757595"/>
            <a:ext cx="3010323" cy="461010"/>
          </a:xfrm>
          <a:prstGeom prst="rect">
            <a:avLst/>
          </a:prstGeom>
        </p:spPr>
        <p:txBody>
          <a:bodyPr vert="horz" lIns="92318" tIns="46159" rIns="92318" bIns="46159" rtlCol="0" anchor="b"/>
          <a:lstStyle>
            <a:lvl1pPr algn="r">
              <a:defRPr sz="1200"/>
            </a:lvl1pPr>
          </a:lstStyle>
          <a:p>
            <a:fld id="{B55DF9A8-A8E8-41EA-B260-D01AD0AE4FE4}" type="slidenum">
              <a:rPr lang="en-US" smtClean="0"/>
              <a:pPr/>
              <a:t>‹#›</a:t>
            </a:fld>
            <a:endParaRPr lang="en-US" dirty="0"/>
          </a:p>
        </p:txBody>
      </p:sp>
    </p:spTree>
    <p:extLst>
      <p:ext uri="{BB962C8B-B14F-4D97-AF65-F5344CB8AC3E}">
        <p14:creationId xmlns:p14="http://schemas.microsoft.com/office/powerpoint/2010/main" val="395166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Removed</a:t>
            </a:r>
            <a:r>
              <a:rPr lang="en-US" baseline="0" dirty="0" smtClean="0"/>
              <a:t> of “long” and sea quarks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3</a:t>
            </a:fld>
            <a:endParaRPr lang="en-US" dirty="0"/>
          </a:p>
        </p:txBody>
      </p:sp>
    </p:spTree>
    <p:extLst>
      <p:ext uri="{BB962C8B-B14F-4D97-AF65-F5344CB8AC3E}">
        <p14:creationId xmlns:p14="http://schemas.microsoft.com/office/powerpoint/2010/main" val="16199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pPr/>
              <a:t>15</a:t>
            </a:fld>
            <a:endParaRPr lang="en-US" dirty="0"/>
          </a:p>
        </p:txBody>
      </p:sp>
    </p:spTree>
    <p:extLst>
      <p:ext uri="{BB962C8B-B14F-4D97-AF65-F5344CB8AC3E}">
        <p14:creationId xmlns:p14="http://schemas.microsoft.com/office/powerpoint/2010/main" val="305949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16</a:t>
            </a:fld>
            <a:endParaRPr lang="en-US" dirty="0"/>
          </a:p>
        </p:txBody>
      </p:sp>
    </p:spTree>
    <p:extLst>
      <p:ext uri="{BB962C8B-B14F-4D97-AF65-F5344CB8AC3E}">
        <p14:creationId xmlns:p14="http://schemas.microsoft.com/office/powerpoint/2010/main" val="193472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reworked</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17</a:t>
            </a:fld>
            <a:endParaRPr lang="en-US" dirty="0"/>
          </a:p>
        </p:txBody>
      </p:sp>
    </p:spTree>
    <p:extLst>
      <p:ext uri="{BB962C8B-B14F-4D97-AF65-F5344CB8AC3E}">
        <p14:creationId xmlns:p14="http://schemas.microsoft.com/office/powerpoint/2010/main" val="1913005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18</a:t>
            </a:fld>
            <a:endParaRPr lang="en-US" dirty="0"/>
          </a:p>
        </p:txBody>
      </p:sp>
    </p:spTree>
    <p:extLst>
      <p:ext uri="{BB962C8B-B14F-4D97-AF65-F5344CB8AC3E}">
        <p14:creationId xmlns:p14="http://schemas.microsoft.com/office/powerpoint/2010/main" val="423365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Condensed bullets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20</a:t>
            </a:fld>
            <a:endParaRPr lang="en-US" dirty="0"/>
          </a:p>
        </p:txBody>
      </p:sp>
    </p:spTree>
    <p:extLst>
      <p:ext uri="{BB962C8B-B14F-4D97-AF65-F5344CB8AC3E}">
        <p14:creationId xmlns:p14="http://schemas.microsoft.com/office/powerpoint/2010/main" val="43759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21</a:t>
            </a:fld>
            <a:endParaRPr lang="en-US" dirty="0"/>
          </a:p>
        </p:txBody>
      </p:sp>
    </p:spTree>
    <p:extLst>
      <p:ext uri="{BB962C8B-B14F-4D97-AF65-F5344CB8AC3E}">
        <p14:creationId xmlns:p14="http://schemas.microsoft.com/office/powerpoint/2010/main" val="1298093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22</a:t>
            </a:fld>
            <a:endParaRPr lang="en-US" dirty="0"/>
          </a:p>
        </p:txBody>
      </p:sp>
    </p:spTree>
    <p:extLst>
      <p:ext uri="{BB962C8B-B14F-4D97-AF65-F5344CB8AC3E}">
        <p14:creationId xmlns:p14="http://schemas.microsoft.com/office/powerpoint/2010/main" val="102899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85B0494-9698-864F-A770-B0B06E274A54}"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new campus map 2025</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0425" tIns="45209" rIns="90425" bIns="4520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4</a:t>
            </a:fld>
            <a:endParaRPr lang="en-US">
              <a:solidFill>
                <a:srgbClr val="000000"/>
              </a:solidFill>
            </a:endParaRPr>
          </a:p>
        </p:txBody>
      </p:sp>
      <p:sp>
        <p:nvSpPr>
          <p:cNvPr id="39939" name="Rectangle 2"/>
          <p:cNvSpPr>
            <a:spLocks noGrp="1" noRot="1" noChangeAspect="1" noChangeArrowheads="1" noTextEdit="1"/>
          </p:cNvSpPr>
          <p:nvPr>
            <p:ph type="sldImg"/>
          </p:nvPr>
        </p:nvSpPr>
        <p:spPr bwMode="auto">
          <a:xfrm>
            <a:off x="1177925" y="693738"/>
            <a:ext cx="4605338" cy="3452812"/>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83286">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933361" y="8757590"/>
            <a:ext cx="3011932" cy="461010"/>
          </a:xfrm>
          <a:noFill/>
        </p:spPr>
        <p:txBody>
          <a:bodyPr lIns="88779" tIns="44395" rIns="88779" bIns="44395"/>
          <a:lstStyle>
            <a:lvl1pPr defTabSz="909453" eaLnBrk="0" hangingPunct="0">
              <a:spcBef>
                <a:spcPct val="30000"/>
              </a:spcBef>
              <a:defRPr sz="1200">
                <a:solidFill>
                  <a:schemeClr val="tx1"/>
                </a:solidFill>
                <a:latin typeface="Arial" pitchFamily="34" charset="0"/>
              </a:defRPr>
            </a:lvl1pPr>
            <a:lvl2pPr marL="742798" indent="-285692" defTabSz="909453" eaLnBrk="0" hangingPunct="0">
              <a:spcBef>
                <a:spcPct val="30000"/>
              </a:spcBef>
              <a:defRPr sz="1200">
                <a:solidFill>
                  <a:schemeClr val="tx1"/>
                </a:solidFill>
                <a:latin typeface="Arial" pitchFamily="34" charset="0"/>
              </a:defRPr>
            </a:lvl2pPr>
            <a:lvl3pPr marL="1142766" indent="-228554" defTabSz="909453" eaLnBrk="0" hangingPunct="0">
              <a:spcBef>
                <a:spcPct val="30000"/>
              </a:spcBef>
              <a:defRPr sz="1200">
                <a:solidFill>
                  <a:schemeClr val="tx1"/>
                </a:solidFill>
                <a:latin typeface="Arial" pitchFamily="34" charset="0"/>
              </a:defRPr>
            </a:lvl3pPr>
            <a:lvl4pPr marL="1599875" indent="-228554" defTabSz="909453" eaLnBrk="0" hangingPunct="0">
              <a:spcBef>
                <a:spcPct val="30000"/>
              </a:spcBef>
              <a:defRPr sz="1200">
                <a:solidFill>
                  <a:schemeClr val="tx1"/>
                </a:solidFill>
                <a:latin typeface="Arial" pitchFamily="34" charset="0"/>
              </a:defRPr>
            </a:lvl4pPr>
            <a:lvl5pPr marL="2056981" indent="-228554" defTabSz="909453" eaLnBrk="0" hangingPunct="0">
              <a:spcBef>
                <a:spcPct val="30000"/>
              </a:spcBef>
              <a:defRPr sz="1200">
                <a:solidFill>
                  <a:schemeClr val="tx1"/>
                </a:solidFill>
                <a:latin typeface="Arial" pitchFamily="34" charset="0"/>
              </a:defRPr>
            </a:lvl5pPr>
            <a:lvl6pPr marL="2514087" indent="-228554" defTabSz="909453" eaLnBrk="0" fontAlgn="base" hangingPunct="0">
              <a:spcBef>
                <a:spcPct val="30000"/>
              </a:spcBef>
              <a:spcAft>
                <a:spcPct val="0"/>
              </a:spcAft>
              <a:defRPr sz="1200">
                <a:solidFill>
                  <a:schemeClr val="tx1"/>
                </a:solidFill>
                <a:latin typeface="Arial" pitchFamily="34" charset="0"/>
              </a:defRPr>
            </a:lvl6pPr>
            <a:lvl7pPr marL="2971192" indent="-228554" defTabSz="909453" eaLnBrk="0" fontAlgn="base" hangingPunct="0">
              <a:spcBef>
                <a:spcPct val="30000"/>
              </a:spcBef>
              <a:spcAft>
                <a:spcPct val="0"/>
              </a:spcAft>
              <a:defRPr sz="1200">
                <a:solidFill>
                  <a:schemeClr val="tx1"/>
                </a:solidFill>
                <a:latin typeface="Arial" pitchFamily="34" charset="0"/>
              </a:defRPr>
            </a:lvl7pPr>
            <a:lvl8pPr marL="3428300" indent="-228554" defTabSz="909453" eaLnBrk="0" fontAlgn="base" hangingPunct="0">
              <a:spcBef>
                <a:spcPct val="30000"/>
              </a:spcBef>
              <a:spcAft>
                <a:spcPct val="0"/>
              </a:spcAft>
              <a:defRPr sz="1200">
                <a:solidFill>
                  <a:schemeClr val="tx1"/>
                </a:solidFill>
                <a:latin typeface="Arial" pitchFamily="34" charset="0"/>
              </a:defRPr>
            </a:lvl8pPr>
            <a:lvl9pPr marL="3885407" indent="-228554" defTabSz="909453"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933361" y="8757590"/>
            <a:ext cx="301193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3" tIns="46416" rIns="92823" bIns="46416"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76338" y="695325"/>
            <a:ext cx="4600575" cy="3449638"/>
          </a:xfrm>
          <a:ln/>
        </p:spPr>
      </p:sp>
      <p:sp>
        <p:nvSpPr>
          <p:cNvPr id="54277" name="Rectangle 3"/>
          <p:cNvSpPr>
            <a:spLocks noGrp="1" noChangeArrowheads="1"/>
          </p:cNvSpPr>
          <p:nvPr>
            <p:ph type="body" idx="1"/>
          </p:nvPr>
        </p:nvSpPr>
        <p:spPr>
          <a:xfrm>
            <a:off x="926255" y="4381197"/>
            <a:ext cx="5094393" cy="4147489"/>
          </a:xfrm>
          <a:noFill/>
        </p:spPr>
        <p:txBody>
          <a:bodyPr lIns="92823" tIns="46416" rIns="92823" bIns="46416"/>
          <a:lstStyle/>
          <a:p>
            <a:pPr defTabSz="1187208">
              <a:spcBef>
                <a:spcPct val="0"/>
              </a:spcBef>
            </a:pPr>
            <a:r>
              <a:rPr lang="en-US" altLang="en-US" smtClean="0"/>
              <a:t>Note BSM not included in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Mont sent around Arne’s User talk for ideas…………….</a:t>
            </a:r>
          </a:p>
          <a:p>
            <a:r>
              <a:rPr lang="en-US" baseline="0" dirty="0" smtClean="0"/>
              <a:t>Allison to provide photos and better graphic</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16827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Amorphous to Aluminum</a:t>
            </a:r>
          </a:p>
        </p:txBody>
      </p:sp>
      <p:sp>
        <p:nvSpPr>
          <p:cNvPr id="4" name="Slide Number Placeholder 3"/>
          <p:cNvSpPr>
            <a:spLocks noGrp="1"/>
          </p:cNvSpPr>
          <p:nvPr>
            <p:ph type="sldNum" sz="quarter" idx="10"/>
          </p:nvPr>
        </p:nvSpPr>
        <p:spPr/>
        <p:txBody>
          <a:bodyPr/>
          <a:lstStyle/>
          <a:p>
            <a:fld id="{B55DF9A8-A8E8-41EA-B260-D01AD0AE4FE4}" type="slidenum">
              <a:rPr lang="en-US" smtClean="0"/>
              <a:pPr/>
              <a:t>7</a:t>
            </a:fld>
            <a:endParaRPr lang="en-US" dirty="0"/>
          </a:p>
        </p:txBody>
      </p:sp>
    </p:spTree>
    <p:extLst>
      <p:ext uri="{BB962C8B-B14F-4D97-AF65-F5344CB8AC3E}">
        <p14:creationId xmlns:p14="http://schemas.microsoft.com/office/powerpoint/2010/main" val="173973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Retitled to </a:t>
            </a:r>
            <a:r>
              <a:rPr lang="en-US" dirty="0" smtClean="0"/>
              <a:t>“Early physics “</a:t>
            </a:r>
          </a:p>
          <a:p>
            <a:r>
              <a:rPr lang="en-US" dirty="0" smtClean="0"/>
              <a:t>Reconstructed pie chart </a:t>
            </a:r>
          </a:p>
          <a:p>
            <a:r>
              <a:rPr lang="en-US" dirty="0" smtClean="0"/>
              <a:t>Animation removed</a:t>
            </a:r>
          </a:p>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5979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2675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6225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13</a:t>
            </a:fld>
            <a:endParaRPr lang="en-US"/>
          </a:p>
        </p:txBody>
      </p:sp>
    </p:spTree>
    <p:extLst>
      <p:ext uri="{BB962C8B-B14F-4D97-AF65-F5344CB8AC3E}">
        <p14:creationId xmlns:p14="http://schemas.microsoft.com/office/powerpoint/2010/main" val="408544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3658215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5204420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8/1/2015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27841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2314963" y="6545212"/>
            <a:ext cx="691215" cy="230832"/>
          </a:xfrm>
          <a:prstGeom prst="rect">
            <a:avLst/>
          </a:prstGeom>
          <a:noFill/>
        </p:spPr>
        <p:txBody>
          <a:bodyPr wrap="none" rtlCol="0">
            <a:spAutoFit/>
          </a:bodyPr>
          <a:lstStyle/>
          <a:p>
            <a:pPr defTabSz="457200"/>
            <a:r>
              <a:rPr lang="en-US" sz="900" i="1" dirty="0" smtClean="0">
                <a:solidFill>
                  <a:prstClr val="white"/>
                </a:solidFill>
                <a:latin typeface="Arial" panose="020B0604020202020204" pitchFamily="34" charset="0"/>
                <a:cs typeface="Arial" panose="020B0604020202020204" pitchFamily="34" charset="0"/>
              </a:rPr>
              <a:t>May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457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2314963" y="6545212"/>
            <a:ext cx="691215" cy="230832"/>
          </a:xfrm>
          <a:prstGeom prst="rect">
            <a:avLst/>
          </a:prstGeom>
          <a:noFill/>
        </p:spPr>
        <p:txBody>
          <a:bodyPr wrap="none" rtlCol="0">
            <a:spAutoFit/>
          </a:bodyPr>
          <a:lstStyle/>
          <a:p>
            <a:pPr defTabSz="457200"/>
            <a:r>
              <a:rPr lang="en-US" sz="900" i="1" dirty="0" smtClean="0">
                <a:solidFill>
                  <a:prstClr val="white"/>
                </a:solidFill>
                <a:latin typeface="Arial" panose="020B0604020202020204" pitchFamily="34" charset="0"/>
                <a:cs typeface="Arial" panose="020B0604020202020204" pitchFamily="34" charset="0"/>
              </a:rPr>
              <a:t>May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10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
        <p:nvSpPr>
          <p:cNvPr id="8" name="Slide Number Placeholder 5"/>
          <p:cNvSpPr>
            <a:spLocks noGrp="1"/>
          </p:cNvSpPr>
          <p:nvPr>
            <p:ph type="sldNum" sz="quarter" idx="4"/>
          </p:nvPr>
        </p:nvSpPr>
        <p:spPr>
          <a:xfrm>
            <a:off x="40164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
        <p:nvSpPr>
          <p:cNvPr id="8" name="Slide Number Placeholder 5"/>
          <p:cNvSpPr>
            <a:spLocks noGrp="1"/>
          </p:cNvSpPr>
          <p:nvPr>
            <p:ph type="sldNum" sz="quarter" idx="4"/>
          </p:nvPr>
        </p:nvSpPr>
        <p:spPr>
          <a:xfrm>
            <a:off x="40164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7852662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Slide Number Placeholder 5"/>
          <p:cNvSpPr>
            <a:spLocks noGrp="1"/>
          </p:cNvSpPr>
          <p:nvPr>
            <p:ph type="sldNum" sz="quarter" idx="4"/>
          </p:nvPr>
        </p:nvSpPr>
        <p:spPr>
          <a:xfrm>
            <a:off x="39624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4" name="Slide Number Placeholder 5"/>
          <p:cNvSpPr>
            <a:spLocks noGrp="1"/>
          </p:cNvSpPr>
          <p:nvPr>
            <p:ph type="sldNum" sz="quarter" idx="4"/>
          </p:nvPr>
        </p:nvSpPr>
        <p:spPr>
          <a:xfrm>
            <a:off x="40308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3333798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08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954118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7"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8285379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4773160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826" r:id="rId3"/>
    <p:sldLayoutId id="2147483679" r:id="rId4"/>
    <p:sldLayoutId id="2147483688" r:id="rId5"/>
    <p:sldLayoutId id="2147483765" r:id="rId6"/>
    <p:sldLayoutId id="2147483771" r:id="rId7"/>
    <p:sldLayoutId id="2147483773" r:id="rId8"/>
    <p:sldLayoutId id="2147483774" r:id="rId9"/>
    <p:sldLayoutId id="2147483775" r:id="rId10"/>
    <p:sldLayoutId id="2147483781" r:id="rId11"/>
  </p:sldLayoutIdLst>
  <p:timing>
    <p:tnLst>
      <p:par>
        <p:cTn id="1" dur="indefinite" restart="never" nodeType="tmRoot"/>
      </p:par>
    </p:tnLst>
  </p:timing>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8/1/2015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47106181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6" r:id="rId3"/>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0.emf"/><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wmf"/></Relationships>
</file>

<file path=ppt/slides/_rels/slide2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42.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10.png"/><Relationship Id="rId4" Type="http://schemas.openxmlformats.org/officeDocument/2006/relationships/image" Target="../media/image78.jpe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00"/>
            <a:ext cx="9144000" cy="5432683"/>
          </a:xfrm>
          <a:prstGeom prst="rect">
            <a:avLst/>
          </a:prstGeom>
        </p:spPr>
      </p:pic>
      <p:sp>
        <p:nvSpPr>
          <p:cNvPr id="7" name="Title 1"/>
          <p:cNvSpPr txBox="1">
            <a:spLocks/>
          </p:cNvSpPr>
          <p:nvPr/>
        </p:nvSpPr>
        <p:spPr bwMode="auto">
          <a:xfrm>
            <a:off x="-12070" y="6124574"/>
            <a:ext cx="2714625" cy="6572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D.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3, 2015</a:t>
            </a:r>
          </a:p>
        </p:txBody>
      </p:sp>
      <p:sp>
        <p:nvSpPr>
          <p:cNvPr id="5" name="TextBox 4"/>
          <p:cNvSpPr txBox="1"/>
          <p:nvPr/>
        </p:nvSpPr>
        <p:spPr>
          <a:xfrm>
            <a:off x="0" y="0"/>
            <a:ext cx="9144000" cy="584775"/>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200" b="1" dirty="0" smtClean="0">
                <a:solidFill>
                  <a:srgbClr val="FFFFFF"/>
                </a:solidFill>
                <a:latin typeface="Arial" pitchFamily="34" charset="0"/>
                <a:cs typeface="Arial" pitchFamily="34" charset="0"/>
              </a:rPr>
              <a:t>Jefferson Lab Overview</a:t>
            </a:r>
          </a:p>
        </p:txBody>
      </p:sp>
    </p:spTree>
    <p:extLst>
      <p:ext uri="{BB962C8B-B14F-4D97-AF65-F5344CB8AC3E}">
        <p14:creationId xmlns:p14="http://schemas.microsoft.com/office/powerpoint/2010/main" val="112060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349065760"/>
              </p:ext>
            </p:extLst>
          </p:nvPr>
        </p:nvGraphicFramePr>
        <p:xfrm>
          <a:off x="162372" y="868354"/>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smtClean="0">
                          <a:latin typeface="Arial" panose="020B0604020202020204" pitchFamily="34" charset="0"/>
                          <a:cs typeface="Arial" panose="020B0604020202020204" pitchFamily="34" charset="0"/>
                        </a:rPr>
                        <a:t>GlueX</a:t>
                      </a:r>
                      <a:r>
                        <a:rPr lang="en-US" sz="1400" u="none" strike="noStrike" dirty="0" smtClean="0">
                          <a:latin typeface="Arial" panose="020B0604020202020204" pitchFamily="34" charset="0"/>
                          <a:cs typeface="Arial" panose="020B0604020202020204" pitchFamily="34" charset="0"/>
                        </a:rPr>
                        <a:t> </a:t>
                      </a:r>
                      <a:r>
                        <a:rPr lang="en-US" sz="1400" u="none" strike="noStrike" dirty="0">
                          <a:latin typeface="Arial" panose="020B0604020202020204" pitchFamily="34" charset="0"/>
                          <a:cs typeface="Arial" panose="020B0604020202020204" pitchFamily="34" charset="0"/>
                        </a:rPr>
                        <a:t>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2770204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734" y="940036"/>
            <a:ext cx="8793620" cy="5375305"/>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278217243"/>
              </p:ext>
            </p:extLst>
          </p:nvPr>
        </p:nvGraphicFramePr>
        <p:xfrm>
          <a:off x="145788" y="718455"/>
          <a:ext cx="8671642" cy="5457967"/>
        </p:xfrm>
        <a:graphic>
          <a:graphicData uri="http://schemas.openxmlformats.org/drawingml/2006/table">
            <a:tbl>
              <a:tblPr firstRow="1" bandRow="1">
                <a:tableStyleId>{073A0DAA-6AF3-43AB-8588-CEC1D06C72B9}</a:tableStyleId>
              </a:tblPr>
              <a:tblGrid>
                <a:gridCol w="4897876"/>
                <a:gridCol w="642343"/>
                <a:gridCol w="642343"/>
                <a:gridCol w="642343"/>
                <a:gridCol w="562051"/>
                <a:gridCol w="642343"/>
                <a:gridCol w="642343"/>
              </a:tblGrid>
              <a:tr h="52084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914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119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smtClean="0">
                          <a:latin typeface="Arial" panose="020B0604020202020204" pitchFamily="34" charset="0"/>
                          <a:cs typeface="Arial" panose="020B0604020202020204" pitchFamily="34" charset="0"/>
                        </a:rPr>
                        <a:t>659</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406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145.5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102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357.5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62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latin typeface="Arial" panose="020B0604020202020204" pitchFamily="34" charset="0"/>
                          <a:cs typeface="Arial" panose="020B0604020202020204" pitchFamily="34" charset="0"/>
                        </a:rPr>
                        <a:t>65</a:t>
                      </a:r>
                      <a:endParaRPr lang="en-US" sz="1400" b="0" i="0" u="none" strike="noStrike">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230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460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729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409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872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1493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8355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180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844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547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205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79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891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336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1686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680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4430.5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33649">
                <a:tc>
                  <a:txBody>
                    <a:bodyPr/>
                    <a:lstStyle/>
                    <a:p>
                      <a:pPr algn="l" fontAlgn="b"/>
                      <a:r>
                        <a:rPr lang="en-US" sz="1400" b="1" i="0" u="none" strike="noStrike" dirty="0" smtClean="0">
                          <a:solidFill>
                            <a:srgbClr val="000000"/>
                          </a:solidFill>
                          <a:latin typeface="Arial" panose="020B0604020202020204" pitchFamily="34" charset="0"/>
                          <a:cs typeface="Arial" panose="020B0604020202020204" pitchFamily="34" charset="0"/>
                        </a:rPr>
                        <a:t>Total Approved Run Group Days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671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667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3402.5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
        <p:nvSpPr>
          <p:cNvPr id="6" name="TextBox 5"/>
          <p:cNvSpPr txBox="1"/>
          <p:nvPr/>
        </p:nvSpPr>
        <p:spPr>
          <a:xfrm>
            <a:off x="2661313" y="6118337"/>
            <a:ext cx="3453318" cy="461665"/>
          </a:xfrm>
          <a:prstGeom prst="rect">
            <a:avLst/>
          </a:prstGeom>
          <a:solidFill>
            <a:srgbClr val="00B0F0"/>
          </a:solidFill>
        </p:spPr>
        <p:txBody>
          <a:bodyPr wrap="none" rtlCol="0">
            <a:spAutoFit/>
          </a:bodyPr>
          <a:lstStyle/>
          <a:p>
            <a:r>
              <a:rPr lang="en-US" sz="2400" b="1" dirty="0" smtClean="0">
                <a:solidFill>
                  <a:srgbClr val="FFFF00"/>
                </a:solidFill>
              </a:rPr>
              <a:t>A  Decade of Experiments</a:t>
            </a:r>
            <a:endParaRPr lang="en-US" sz="2400" b="1" dirty="0">
              <a:solidFill>
                <a:srgbClr val="FFFF00"/>
              </a:solidFill>
            </a:endParaRPr>
          </a:p>
        </p:txBody>
      </p:sp>
    </p:spTree>
    <p:extLst>
      <p:ext uri="{BB962C8B-B14F-4D97-AF65-F5344CB8AC3E}">
        <p14:creationId xmlns:p14="http://schemas.microsoft.com/office/powerpoint/2010/main" val="3725209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MIE Projects</a:t>
            </a:r>
            <a:endParaRPr lang="en-US" dirty="0"/>
          </a:p>
        </p:txBody>
      </p:sp>
      <p:sp>
        <p:nvSpPr>
          <p:cNvPr id="4" name="TextBox 3"/>
          <p:cNvSpPr txBox="1"/>
          <p:nvPr/>
        </p:nvSpPr>
        <p:spPr>
          <a:xfrm>
            <a:off x="304800" y="929819"/>
            <a:ext cx="8286564" cy="4708981"/>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SzPct val="120000"/>
              <a:buFont typeface="Arial" pitchFamily="34" charset="0"/>
              <a:buChar char="•"/>
            </a:pPr>
            <a:r>
              <a:rPr lang="en-US" sz="2000" dirty="0" smtClean="0">
                <a:solidFill>
                  <a:srgbClr val="000000"/>
                </a:solidFill>
                <a:latin typeface="Arial" pitchFamily="34" charset="0"/>
                <a:cs typeface="Arial" pitchFamily="34" charset="0"/>
              </a:rPr>
              <a:t> MOLLER experiment </a:t>
            </a:r>
          </a:p>
          <a:p>
            <a:pPr>
              <a:buSzPct val="120000"/>
              <a:tabLst>
                <a:tab pos="569913" algn="l"/>
              </a:tabLst>
            </a:pPr>
            <a:r>
              <a:rPr lang="en-US" sz="2000" dirty="0" smtClean="0">
                <a:solidFill>
                  <a:srgbClr val="000000"/>
                </a:solidFill>
                <a:latin typeface="Arial" pitchFamily="34" charset="0"/>
                <a:cs typeface="Arial" pitchFamily="34" charset="0"/>
              </a:rPr>
              <a:t>	(Possible MIE – FY17-20)</a:t>
            </a:r>
          </a:p>
          <a:p>
            <a:pPr>
              <a:buSzPct val="120000"/>
              <a:tabLst>
                <a:tab pos="744538" algn="l"/>
                <a:tab pos="1084263" algn="l"/>
              </a:tabLst>
            </a:pPr>
            <a:r>
              <a:rPr lang="en-US" sz="2000" dirty="0" smtClean="0">
                <a:solidFill>
                  <a:srgbClr val="000000"/>
                </a:solidFill>
                <a:latin typeface="Arial" pitchFamily="34" charset="0"/>
                <a:cs typeface="Arial" pitchFamily="34" charset="0"/>
              </a:rPr>
              <a:t>	– 	Precision Standard Model Test</a:t>
            </a:r>
          </a:p>
          <a:p>
            <a:pPr>
              <a:buSzPct val="120000"/>
              <a:tabLst>
                <a:tab pos="744538" algn="l"/>
                <a:tab pos="1084263" algn="l"/>
              </a:tabLst>
            </a:pPr>
            <a:r>
              <a:rPr lang="en-US" sz="2000" dirty="0" smtClean="0">
                <a:solidFill>
                  <a:srgbClr val="000000"/>
                </a:solidFill>
                <a:latin typeface="Arial" pitchFamily="34" charset="0"/>
                <a:cs typeface="Arial" pitchFamily="34" charset="0"/>
              </a:rPr>
              <a:t>	– 	DOE science review (September 2014) – strong endorsement</a:t>
            </a:r>
          </a:p>
          <a:p>
            <a:pPr>
              <a:buSzPct val="120000"/>
              <a:tabLst>
                <a:tab pos="744538" algn="l"/>
                <a:tab pos="1084263" algn="l"/>
              </a:tabLst>
            </a:pPr>
            <a:r>
              <a:rPr lang="en-US" sz="2000" dirty="0" smtClean="0">
                <a:solidFill>
                  <a:srgbClr val="000000"/>
                </a:solidFill>
                <a:latin typeface="Arial" pitchFamily="34" charset="0"/>
                <a:cs typeface="Arial" pitchFamily="34" charset="0"/>
              </a:rPr>
              <a:t>	–  Technical, cost &amp; schedule reviews?</a:t>
            </a:r>
          </a:p>
          <a:p>
            <a:pPr>
              <a:buSzPct val="120000"/>
              <a:tabLst>
                <a:tab pos="744538" algn="l"/>
                <a:tab pos="1084263" algn="l"/>
              </a:tabLst>
            </a:pPr>
            <a:endParaRPr lang="en-US" sz="2000" dirty="0" smtClean="0">
              <a:solidFill>
                <a:srgbClr val="000000"/>
              </a:solidFill>
              <a:latin typeface="Arial" pitchFamily="34" charset="0"/>
              <a:cs typeface="Arial" pitchFamily="34" charset="0"/>
            </a:endParaRPr>
          </a:p>
          <a:p>
            <a:pPr>
              <a:buSzPct val="120000"/>
              <a:tabLst>
                <a:tab pos="744538" algn="l"/>
                <a:tab pos="1084263" algn="l"/>
              </a:tabLst>
            </a:pPr>
            <a:endParaRPr lang="en-US" sz="2000" dirty="0">
              <a:solidFill>
                <a:srgbClr val="000000"/>
              </a:solidFill>
              <a:latin typeface="Arial" pitchFamily="34" charset="0"/>
              <a:cs typeface="Arial" pitchFamily="34" charset="0"/>
            </a:endParaRPr>
          </a:p>
          <a:p>
            <a:pPr>
              <a:buSzPct val="120000"/>
              <a:tabLst>
                <a:tab pos="744538" algn="l"/>
                <a:tab pos="1084263" algn="l"/>
              </a:tabLst>
            </a:pPr>
            <a:endParaRPr lang="en-US" sz="2000" dirty="0" smtClean="0">
              <a:solidFill>
                <a:srgbClr val="000000"/>
              </a:solidFill>
              <a:latin typeface="Arial" pitchFamily="34" charset="0"/>
              <a:cs typeface="Arial" pitchFamily="34" charset="0"/>
            </a:endParaRPr>
          </a:p>
          <a:p>
            <a:pPr marL="227013" indent="-227013">
              <a:buSzPct val="120000"/>
              <a:buFont typeface="Arial" pitchFamily="34" charset="0"/>
              <a:buChar char="•"/>
            </a:pPr>
            <a:r>
              <a:rPr lang="en-US" sz="2000" dirty="0" smtClean="0">
                <a:solidFill>
                  <a:srgbClr val="000000"/>
                </a:solidFill>
                <a:latin typeface="Arial" pitchFamily="34" charset="0"/>
                <a:cs typeface="Arial" pitchFamily="34" charset="0"/>
              </a:rPr>
              <a:t> </a:t>
            </a:r>
            <a:r>
              <a:rPr lang="en-US" sz="2000" dirty="0" err="1" smtClean="0">
                <a:solidFill>
                  <a:srgbClr val="000000"/>
                </a:solidFill>
                <a:latin typeface="Arial" pitchFamily="34" charset="0"/>
                <a:cs typeface="Arial" pitchFamily="34" charset="0"/>
              </a:rPr>
              <a:t>SoLID</a:t>
            </a:r>
            <a:r>
              <a:rPr lang="en-US" sz="2000" dirty="0" smtClean="0">
                <a:solidFill>
                  <a:srgbClr val="000000"/>
                </a:solidFill>
                <a:latin typeface="Arial" pitchFamily="34" charset="0"/>
                <a:cs typeface="Arial" pitchFamily="34" charset="0"/>
              </a:rPr>
              <a:t> (Future MIE)</a:t>
            </a:r>
          </a:p>
          <a:p>
            <a:pPr>
              <a:buSzPct val="120000"/>
              <a:tabLst>
                <a:tab pos="744538" algn="l"/>
                <a:tab pos="1084263" algn="l"/>
              </a:tabLst>
            </a:pPr>
            <a:r>
              <a:rPr lang="en-US" sz="2000" dirty="0" smtClean="0">
                <a:solidFill>
                  <a:srgbClr val="000000"/>
                </a:solidFill>
                <a:latin typeface="Arial" pitchFamily="34" charset="0"/>
                <a:cs typeface="Arial" pitchFamily="34" charset="0"/>
              </a:rPr>
              <a:t>	– 	International collaboration</a:t>
            </a:r>
          </a:p>
          <a:p>
            <a:pPr>
              <a:buSzPct val="120000"/>
              <a:tabLst>
                <a:tab pos="744538" algn="l"/>
                <a:tab pos="1084263" algn="l"/>
              </a:tabLst>
            </a:pPr>
            <a:r>
              <a:rPr lang="en-US" sz="2000" dirty="0" smtClean="0">
                <a:solidFill>
                  <a:srgbClr val="000000"/>
                </a:solidFill>
                <a:latin typeface="Arial" pitchFamily="34" charset="0"/>
                <a:cs typeface="Arial" pitchFamily="34" charset="0"/>
              </a:rPr>
              <a:t>       	– 	CLEO Solenoid </a:t>
            </a:r>
            <a:r>
              <a:rPr lang="en-US" sz="2000" dirty="0" smtClean="0">
                <a:solidFill>
                  <a:srgbClr val="000000"/>
                </a:solidFill>
                <a:latin typeface="Arial" pitchFamily="34" charset="0"/>
                <a:cs typeface="Arial" pitchFamily="34" charset="0"/>
                <a:sym typeface="Wingdings 2"/>
              </a:rPr>
              <a:t>(from Cornell)</a:t>
            </a:r>
          </a:p>
          <a:p>
            <a:pPr>
              <a:buSzPct val="120000"/>
              <a:tabLst>
                <a:tab pos="744538" algn="l"/>
                <a:tab pos="1084263" algn="l"/>
              </a:tabLst>
            </a:pPr>
            <a:r>
              <a:rPr lang="en-US" sz="2000" dirty="0">
                <a:solidFill>
                  <a:srgbClr val="000000"/>
                </a:solidFill>
                <a:latin typeface="Arial" pitchFamily="34" charset="0"/>
                <a:cs typeface="Arial" pitchFamily="34" charset="0"/>
                <a:sym typeface="Wingdings 2"/>
              </a:rPr>
              <a:t> </a:t>
            </a:r>
            <a:r>
              <a:rPr lang="en-US" sz="2000" dirty="0" smtClean="0">
                <a:solidFill>
                  <a:srgbClr val="000000"/>
                </a:solidFill>
                <a:latin typeface="Arial" pitchFamily="34" charset="0"/>
                <a:cs typeface="Arial" pitchFamily="34" charset="0"/>
                <a:sym typeface="Wingdings 2"/>
              </a:rPr>
              <a:t>      	</a:t>
            </a:r>
            <a:r>
              <a:rPr lang="en-US" sz="2000" dirty="0" smtClean="0">
                <a:solidFill>
                  <a:srgbClr val="000000"/>
                </a:solidFill>
                <a:latin typeface="Arial" pitchFamily="34" charset="0"/>
                <a:cs typeface="Arial" pitchFamily="34" charset="0"/>
              </a:rPr>
              <a:t>–</a:t>
            </a:r>
            <a:r>
              <a:rPr lang="en-US" sz="2000" dirty="0" smtClean="0">
                <a:solidFill>
                  <a:srgbClr val="000000"/>
                </a:solidFill>
                <a:latin typeface="Arial" pitchFamily="34" charset="0"/>
                <a:cs typeface="Arial" pitchFamily="34" charset="0"/>
                <a:sym typeface="Wingdings 2"/>
              </a:rPr>
              <a:t> 	Director’s review (Feb. 2015) </a:t>
            </a:r>
          </a:p>
          <a:p>
            <a:pPr>
              <a:buSzPct val="120000"/>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endParaRPr lang="en-US" sz="2000" dirty="0" smtClean="0">
              <a:solidFill>
                <a:srgbClr val="002060"/>
              </a:solidFill>
              <a:latin typeface="Arial" pitchFamily="34" charset="0"/>
              <a:cs typeface="Arial" pitchFamily="34" charset="0"/>
            </a:endParaRPr>
          </a:p>
        </p:txBody>
      </p:sp>
      <p:pic>
        <p:nvPicPr>
          <p:cNvPr id="330" name="Picture 1"/>
          <p:cNvPicPr>
            <a:picLocks noChangeAspect="1" noChangeArrowheads="1"/>
          </p:cNvPicPr>
          <p:nvPr/>
        </p:nvPicPr>
        <p:blipFill>
          <a:blip r:embed="rId3" cstate="print"/>
          <a:srcRect/>
          <a:stretch>
            <a:fillRect/>
          </a:stretch>
        </p:blipFill>
        <p:spPr bwMode="auto">
          <a:xfrm>
            <a:off x="5502395" y="3505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4"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12</a:t>
            </a:fld>
            <a:endParaRPr lang="en-US" dirty="0">
              <a:solidFill>
                <a:prstClr val="white"/>
              </a:solidFill>
            </a:endParaRPr>
          </a:p>
        </p:txBody>
      </p:sp>
    </p:spTree>
    <p:extLst>
      <p:ext uri="{BB962C8B-B14F-4D97-AF65-F5344CB8AC3E}">
        <p14:creationId xmlns:p14="http://schemas.microsoft.com/office/powerpoint/2010/main" val="4023571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1913"/>
            <a:ext cx="9144000" cy="8382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err="1" smtClean="0"/>
              <a:t>Gluonic</a:t>
            </a:r>
            <a:r>
              <a:rPr lang="en-US" sz="2400" dirty="0" smtClean="0"/>
              <a:t> Excitations and the mechanism for confinement</a:t>
            </a:r>
          </a:p>
        </p:txBody>
      </p:sp>
      <p:sp>
        <p:nvSpPr>
          <p:cNvPr id="3" name="Rectangle 4"/>
          <p:cNvSpPr>
            <a:spLocks noChangeArrowheads="1"/>
          </p:cNvSpPr>
          <p:nvPr/>
        </p:nvSpPr>
        <p:spPr bwMode="auto">
          <a:xfrm>
            <a:off x="533416" y="2534451"/>
            <a:ext cx="8458200" cy="1028701"/>
          </a:xfrm>
          <a:prstGeom prst="rect">
            <a:avLst/>
          </a:prstGeom>
          <a:noFill/>
          <a:ln w="9525">
            <a:noFill/>
            <a:miter lim="800000"/>
            <a:headEnd/>
            <a:tailEnd/>
          </a:ln>
        </p:spPr>
        <p:txBody>
          <a:bodyPr lIns="0" tIns="0" rIns="0" bIns="0" anchor="ctr"/>
          <a:lstStyle/>
          <a:p>
            <a:pPr>
              <a:lnSpc>
                <a:spcPct val="105000"/>
              </a:lnSpc>
              <a:spcBef>
                <a:spcPct val="20000"/>
              </a:spcBef>
              <a:defRPr/>
            </a:pPr>
            <a:r>
              <a:rPr lang="en-US" sz="2000" dirty="0">
                <a:solidFill>
                  <a:srgbClr val="FF0000"/>
                </a:solidFill>
                <a:latin typeface="Arial" pitchFamily="34" charset="0"/>
                <a:ea typeface="MS PGothic" pitchFamily="34" charset="-128"/>
                <a:cs typeface="Arial" pitchFamily="34" charset="0"/>
                <a:sym typeface="Myriad Roman"/>
              </a:rPr>
              <a:t>QCD predicts a rich spectrum of as yet to be discovered </a:t>
            </a:r>
            <a:r>
              <a:rPr lang="en-US" sz="2000" dirty="0" err="1">
                <a:solidFill>
                  <a:srgbClr val="FF0000"/>
                </a:solidFill>
                <a:latin typeface="Arial" pitchFamily="34" charset="0"/>
                <a:ea typeface="MS PGothic" pitchFamily="34" charset="-128"/>
                <a:cs typeface="Arial" pitchFamily="34" charset="0"/>
                <a:sym typeface="Myriad Roman"/>
              </a:rPr>
              <a:t>gluonic</a:t>
            </a:r>
            <a:r>
              <a:rPr lang="en-US" sz="2000" dirty="0">
                <a:solidFill>
                  <a:srgbClr val="FF0000"/>
                </a:solidFill>
                <a:latin typeface="Arial" pitchFamily="34" charset="0"/>
                <a:ea typeface="MS PGothic" pitchFamily="34" charset="-128"/>
                <a:cs typeface="Arial" pitchFamily="34" charset="0"/>
                <a:sym typeface="Myriad Roman"/>
              </a:rPr>
              <a:t> excitations - whose experimental verification is crucial for our understanding of QCD in the confinement regime.</a:t>
            </a:r>
          </a:p>
        </p:txBody>
      </p:sp>
      <p:sp>
        <p:nvSpPr>
          <p:cNvPr id="32" name="Rectangle 5"/>
          <p:cNvSpPr>
            <a:spLocks/>
          </p:cNvSpPr>
          <p:nvPr/>
        </p:nvSpPr>
        <p:spPr bwMode="auto">
          <a:xfrm>
            <a:off x="139853" y="4214749"/>
            <a:ext cx="2264337" cy="526148"/>
          </a:xfrm>
          <a:prstGeom prst="rect">
            <a:avLst/>
          </a:prstGeom>
          <a:noFill/>
          <a:ln w="12700">
            <a:noFill/>
            <a:miter lim="800000"/>
            <a:headEnd/>
            <a:tailEnd/>
          </a:ln>
        </p:spPr>
        <p:txBody>
          <a:bodyPr lIns="0" tIns="0" rIns="0" bIns="0"/>
          <a:lstStyle/>
          <a:p>
            <a:r>
              <a:rPr lang="en-US" b="1" i="1" dirty="0">
                <a:solidFill>
                  <a:srgbClr val="002D99"/>
                </a:solidFill>
                <a:latin typeface="Arial" pitchFamily="34" charset="0"/>
                <a:cs typeface="Arial" pitchFamily="34" charset="0"/>
                <a:sym typeface="Arial" pitchFamily="34" charset="0"/>
              </a:rPr>
              <a:t>States with Exotic Quantum Numbers</a:t>
            </a:r>
          </a:p>
        </p:txBody>
      </p:sp>
      <p:pic>
        <p:nvPicPr>
          <p:cNvPr id="40" name="Picture 39" descr="840_meson_spectrum.jpg"/>
          <p:cNvPicPr>
            <a:picLocks noChangeAspect="1"/>
          </p:cNvPicPr>
          <p:nvPr/>
        </p:nvPicPr>
        <p:blipFill>
          <a:blip r:embed="rId3" cstate="print"/>
          <a:srcRect l="61808" t="63033" b="1098"/>
          <a:stretch>
            <a:fillRect/>
          </a:stretch>
        </p:blipFill>
        <p:spPr>
          <a:xfrm>
            <a:off x="2608785" y="3916155"/>
            <a:ext cx="5280322" cy="2182217"/>
          </a:xfrm>
          <a:prstGeom prst="rect">
            <a:avLst/>
          </a:prstGeom>
        </p:spPr>
      </p:pic>
      <p:sp>
        <p:nvSpPr>
          <p:cNvPr id="41" name="TextBox 40"/>
          <p:cNvSpPr txBox="1"/>
          <p:nvPr/>
        </p:nvSpPr>
        <p:spPr>
          <a:xfrm>
            <a:off x="6338092" y="3572119"/>
            <a:ext cx="1415772" cy="369332"/>
          </a:xfrm>
          <a:prstGeom prst="rect">
            <a:avLst/>
          </a:prstGeom>
          <a:noFill/>
        </p:spPr>
        <p:txBody>
          <a:bodyPr wrap="none" rtlCol="0">
            <a:spAutoFit/>
          </a:bodyPr>
          <a:lstStyle/>
          <a:p>
            <a:r>
              <a:rPr lang="en-US" dirty="0" err="1" smtClean="0">
                <a:latin typeface="Arial" pitchFamily="34" charset="0"/>
                <a:cs typeface="Arial" pitchFamily="34" charset="0"/>
              </a:rPr>
              <a:t>Dudek</a:t>
            </a:r>
            <a:r>
              <a:rPr lang="en-US" dirty="0" smtClean="0">
                <a:latin typeface="Arial" pitchFamily="34" charset="0"/>
                <a:cs typeface="Arial" pitchFamily="34" charset="0"/>
              </a:rPr>
              <a:t> et al.</a:t>
            </a:r>
            <a:endParaRPr lang="en-US" dirty="0">
              <a:latin typeface="Arial" pitchFamily="34" charset="0"/>
              <a:cs typeface="Arial" pitchFamily="34" charset="0"/>
            </a:endParaRPr>
          </a:p>
        </p:txBody>
      </p:sp>
      <p:sp>
        <p:nvSpPr>
          <p:cNvPr id="42" name="Footer Placeholder 1"/>
          <p:cNvSpPr>
            <a:spLocks noGrp="1"/>
          </p:cNvSpPr>
          <p:nvPr>
            <p:ph type="ftr" sz="quarter" idx="4294967295"/>
          </p:nvPr>
        </p:nvSpPr>
        <p:spPr>
          <a:xfrm>
            <a:off x="2184407" y="6459713"/>
            <a:ext cx="4058349" cy="365125"/>
          </a:xfrm>
          <a:prstGeom prst="rect">
            <a:avLst/>
          </a:prstGeom>
        </p:spPr>
        <p:txBody>
          <a:bodyPr/>
          <a:lstStyle/>
          <a:p>
            <a:r>
              <a:rPr lang="en-US" dirty="0" smtClean="0">
                <a:latin typeface="Arial" pitchFamily="34" charset="0"/>
                <a:cs typeface="Arial" pitchFamily="34" charset="0"/>
              </a:rPr>
              <a:t>NSAC LRPWG Resolution Meeting,  April 16-20 2015</a:t>
            </a:r>
            <a:endParaRPr lang="en-US" dirty="0">
              <a:latin typeface="Arial" pitchFamily="34" charset="0"/>
              <a:cs typeface="Arial" pitchFamily="34" charset="0"/>
            </a:endParaRPr>
          </a:p>
        </p:txBody>
      </p:sp>
      <p:sp>
        <p:nvSpPr>
          <p:cNvPr id="44" name="Slide Number Placeholder 2"/>
          <p:cNvSpPr>
            <a:spLocks noGrp="1"/>
          </p:cNvSpPr>
          <p:nvPr>
            <p:ph type="sldNum" sz="quarter" idx="4294967295"/>
          </p:nvPr>
        </p:nvSpPr>
        <p:spPr>
          <a:xfrm>
            <a:off x="5853479" y="6453278"/>
            <a:ext cx="2133600" cy="365125"/>
          </a:xfrm>
          <a:prstGeom prst="rect">
            <a:avLst/>
          </a:prstGeom>
        </p:spPr>
        <p:txBody>
          <a:bodyPr/>
          <a:lstStyle/>
          <a:p>
            <a:fld id="{B9A5DFB4-3D23-4866-8D46-AE36D04BFD7D}" type="slidenum">
              <a:rPr lang="en-US" smtClean="0"/>
              <a:pPr/>
              <a:t>13</a:t>
            </a:fld>
            <a:endParaRPr lang="en-US" dirty="0"/>
          </a:p>
        </p:txBody>
      </p:sp>
      <p:grpSp>
        <p:nvGrpSpPr>
          <p:cNvPr id="6" name="Group 5"/>
          <p:cNvGrpSpPr/>
          <p:nvPr/>
        </p:nvGrpSpPr>
        <p:grpSpPr>
          <a:xfrm>
            <a:off x="1466466" y="780824"/>
            <a:ext cx="1875449" cy="1693954"/>
            <a:chOff x="2696551" y="840497"/>
            <a:chExt cx="1875449" cy="1693954"/>
          </a:xfrm>
        </p:grpSpPr>
        <p:pic>
          <p:nvPicPr>
            <p:cNvPr id="17" name="Picture 1"/>
            <p:cNvPicPr>
              <a:picLocks noChangeAspect="1" noChangeArrowheads="1"/>
            </p:cNvPicPr>
            <p:nvPr/>
          </p:nvPicPr>
          <p:blipFill>
            <a:blip r:embed="rId4" cstate="print"/>
            <a:srcRect l="9353" t="9973" r="61652" b="50015"/>
            <a:stretch>
              <a:fillRect/>
            </a:stretch>
          </p:blipFill>
          <p:spPr bwMode="auto">
            <a:xfrm>
              <a:off x="2696551" y="840497"/>
              <a:ext cx="1875449" cy="1693954"/>
            </a:xfrm>
            <a:prstGeom prst="rect">
              <a:avLst/>
            </a:prstGeom>
            <a:noFill/>
            <a:ln w="25400">
              <a:solidFill>
                <a:srgbClr val="FF0000"/>
              </a:solidFill>
              <a:miter lim="800000"/>
              <a:headEnd/>
              <a:tailEnd/>
            </a:ln>
            <a:effectLst>
              <a:outerShdw blurRad="114300" dist="127000" dir="2700000" algn="tl" rotWithShape="0">
                <a:prstClr val="black">
                  <a:alpha val="40000"/>
                </a:prstClr>
              </a:outerShdw>
            </a:effectLst>
            <a:scene3d>
              <a:camera prst="orthographicFront"/>
              <a:lightRig rig="threePt" dir="t"/>
            </a:scene3d>
            <a:sp3d>
              <a:bevelT/>
            </a:sp3d>
          </p:spPr>
        </p:pic>
        <p:sp>
          <p:nvSpPr>
            <p:cNvPr id="18" name="Rectangle 17"/>
            <p:cNvSpPr/>
            <p:nvPr/>
          </p:nvSpPr>
          <p:spPr bwMode="auto">
            <a:xfrm>
              <a:off x="2991833" y="985838"/>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Excited</a:t>
              </a:r>
              <a:r>
                <a:rPr kumimoji="0" lang="en-US" sz="1400" b="0" i="0" u="none" strike="noStrike" cap="none" normalizeH="0" dirty="0" smtClean="0">
                  <a:ln>
                    <a:noFill/>
                  </a:ln>
                  <a:solidFill>
                    <a:schemeClr val="tx1"/>
                  </a:solidFill>
                  <a:effectLst/>
                  <a:latin typeface="Arial" pitchFamily="34" charset="0"/>
                  <a:cs typeface="Arial" pitchFamily="34" charset="0"/>
                </a:rPr>
                <a:t> Glue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0" name="Group 17"/>
          <p:cNvGrpSpPr>
            <a:grpSpLocks/>
          </p:cNvGrpSpPr>
          <p:nvPr/>
        </p:nvGrpSpPr>
        <p:grpSpPr bwMode="auto">
          <a:xfrm>
            <a:off x="4442531" y="726281"/>
            <a:ext cx="3600450" cy="1735138"/>
            <a:chOff x="150" y="3220"/>
            <a:chExt cx="2268" cy="1093"/>
          </a:xfrm>
        </p:grpSpPr>
        <p:pic>
          <p:nvPicPr>
            <p:cNvPr id="21" name="Picture 18" descr="detector"/>
            <p:cNvPicPr>
              <a:picLocks noChangeAspect="1" noChangeArrowheads="1"/>
            </p:cNvPicPr>
            <p:nvPr/>
          </p:nvPicPr>
          <p:blipFill>
            <a:blip r:embed="rId5" cstate="print"/>
            <a:srcRect/>
            <a:stretch>
              <a:fillRect/>
            </a:stretch>
          </p:blipFill>
          <p:spPr bwMode="auto">
            <a:xfrm>
              <a:off x="150" y="3220"/>
              <a:ext cx="1286" cy="1093"/>
            </a:xfrm>
            <a:prstGeom prst="rect">
              <a:avLst/>
            </a:prstGeom>
            <a:noFill/>
          </p:spPr>
        </p:pic>
        <p:grpSp>
          <p:nvGrpSpPr>
            <p:cNvPr id="22" name="Group 19"/>
            <p:cNvGrpSpPr>
              <a:grpSpLocks/>
            </p:cNvGrpSpPr>
            <p:nvPr/>
          </p:nvGrpSpPr>
          <p:grpSpPr bwMode="auto">
            <a:xfrm>
              <a:off x="1635" y="3798"/>
              <a:ext cx="783" cy="411"/>
              <a:chOff x="1635" y="3558"/>
              <a:chExt cx="783" cy="411"/>
            </a:xfrm>
          </p:grpSpPr>
          <p:pic>
            <p:nvPicPr>
              <p:cNvPr id="23" name="Picture 20" descr="hdnews"/>
              <p:cNvPicPr>
                <a:picLocks noChangeAspect="1" noChangeArrowheads="1"/>
              </p:cNvPicPr>
              <p:nvPr/>
            </p:nvPicPr>
            <p:blipFill>
              <a:blip r:embed="rId6" cstate="print"/>
              <a:srcRect/>
              <a:stretch>
                <a:fillRect/>
              </a:stretch>
            </p:blipFill>
            <p:spPr bwMode="auto">
              <a:xfrm>
                <a:off x="1646" y="3558"/>
                <a:ext cx="765" cy="243"/>
              </a:xfrm>
              <a:prstGeom prst="rect">
                <a:avLst/>
              </a:prstGeom>
              <a:noFill/>
            </p:spPr>
          </p:pic>
          <p:sp>
            <p:nvSpPr>
              <p:cNvPr id="24" name="Rectangle 21"/>
              <p:cNvSpPr>
                <a:spLocks noChangeArrowheads="1"/>
              </p:cNvSpPr>
              <p:nvPr/>
            </p:nvSpPr>
            <p:spPr bwMode="auto">
              <a:xfrm>
                <a:off x="1649" y="3784"/>
                <a:ext cx="759" cy="16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5" name="Text Box 22"/>
              <p:cNvSpPr txBox="1">
                <a:spLocks noChangeArrowheads="1"/>
              </p:cNvSpPr>
              <p:nvPr/>
            </p:nvSpPr>
            <p:spPr bwMode="auto">
              <a:xfrm>
                <a:off x="1635" y="3777"/>
                <a:ext cx="783" cy="192"/>
              </a:xfrm>
              <a:prstGeom prst="rect">
                <a:avLst/>
              </a:prstGeom>
              <a:noFill/>
              <a:ln w="9525">
                <a:noFill/>
                <a:miter lim="800000"/>
                <a:headEnd/>
                <a:tailEnd/>
              </a:ln>
              <a:effectLst/>
            </p:spPr>
            <p:txBody>
              <a:bodyPr wrap="none">
                <a:spAutoFit/>
              </a:bodyPr>
              <a:lstStyle/>
              <a:p>
                <a:r>
                  <a:rPr lang="en-GB" sz="1400" b="1">
                    <a:solidFill>
                      <a:schemeClr val="bg1"/>
                    </a:solidFill>
                    <a:latin typeface="Times New Roman" pitchFamily="18" charset="0"/>
                    <a:cs typeface="Arial" pitchFamily="34" charset="0"/>
                  </a:rPr>
                  <a:t>Hall D@JLab</a:t>
                </a:r>
                <a:endParaRPr lang="en-US" sz="1400" b="1">
                  <a:solidFill>
                    <a:schemeClr val="bg1"/>
                  </a:solidFill>
                  <a:latin typeface="Times New Roman" pitchFamily="18" charset="0"/>
                  <a:cs typeface="Arial" pitchFamily="34" charset="0"/>
                </a:endParaRPr>
              </a:p>
            </p:txBody>
          </p:sp>
        </p:grpSp>
      </p:grpSp>
    </p:spTree>
    <p:extLst>
      <p:ext uri="{BB962C8B-B14F-4D97-AF65-F5344CB8AC3E}">
        <p14:creationId xmlns:p14="http://schemas.microsoft.com/office/powerpoint/2010/main" val="1349438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15967" y="39469"/>
            <a:ext cx="8875633" cy="646331"/>
          </a:xfrm>
          <a:prstGeom prst="rect">
            <a:avLst/>
          </a:prstGeom>
          <a:noFill/>
        </p:spPr>
        <p:txBody>
          <a:bodyPr wrap="square">
            <a:spAutoFit/>
          </a:bodyPr>
          <a:lstStyle/>
          <a:p>
            <a:pPr algn="ctr" fontAlgn="auto">
              <a:spcBef>
                <a:spcPts val="0"/>
              </a:spcBef>
              <a:spcAft>
                <a:spcPts val="0"/>
              </a:spcAft>
              <a:defRPr/>
            </a:pPr>
            <a:r>
              <a:rPr lang="en-US" sz="3600" b="1" dirty="0" smtClean="0">
                <a:latin typeface="Arial" pitchFamily="-110" charset="0"/>
                <a:cs typeface="+mn-cs"/>
              </a:rPr>
              <a:t>The Incomplete Nucleon: Spin Puzzle</a:t>
            </a:r>
            <a:endParaRPr lang="en-US" b="1" dirty="0">
              <a:latin typeface="+mn-lt"/>
              <a:cs typeface="+mn-cs"/>
            </a:endParaRPr>
          </a:p>
        </p:txBody>
      </p:sp>
      <p:sp>
        <p:nvSpPr>
          <p:cNvPr id="12" name="TextBox 11"/>
          <p:cNvSpPr txBox="1"/>
          <p:nvPr/>
        </p:nvSpPr>
        <p:spPr>
          <a:xfrm>
            <a:off x="838200" y="4044076"/>
            <a:ext cx="4610386" cy="2092881"/>
          </a:xfrm>
          <a:prstGeom prst="rect">
            <a:avLst/>
          </a:prstGeom>
          <a:noFill/>
        </p:spPr>
        <p:txBody>
          <a:bodyPr wrap="square" rtlCol="0">
            <a:spAutoFit/>
          </a:bodyPr>
          <a:lstStyle/>
          <a:p>
            <a:pPr marL="403225" indent="-403225">
              <a:buClr>
                <a:srgbClr val="FF0000"/>
              </a:buClr>
              <a:buFont typeface="Arial" pitchFamily="34" charset="0"/>
              <a:buChar char="•"/>
            </a:pPr>
            <a:r>
              <a:rPr lang="en-US" sz="2600" b="1" dirty="0" smtClean="0">
                <a:solidFill>
                  <a:srgbClr val="002060"/>
                </a:solidFill>
                <a:latin typeface="Arial" pitchFamily="34" charset="0"/>
                <a:cs typeface="Arial" pitchFamily="34" charset="0"/>
              </a:rPr>
              <a:t>DIS → </a:t>
            </a:r>
            <a:r>
              <a:rPr lang="en-US" sz="2600" b="1" dirty="0" smtClean="0">
                <a:solidFill>
                  <a:srgbClr val="002060"/>
                </a:solidFill>
                <a:latin typeface="Symbol" pitchFamily="18" charset="2"/>
                <a:cs typeface="Arial" pitchFamily="34" charset="0"/>
              </a:rPr>
              <a:t>DS</a:t>
            </a:r>
            <a:r>
              <a:rPr lang="en-US" sz="2600" b="1" dirty="0" smtClean="0">
                <a:solidFill>
                  <a:srgbClr val="002060"/>
                </a:solidFill>
                <a:latin typeface="Arial" pitchFamily="34" charset="0"/>
                <a:cs typeface="Arial" pitchFamily="34" charset="0"/>
              </a:rPr>
              <a:t> </a:t>
            </a:r>
            <a:r>
              <a:rPr lang="en-US" sz="2600" b="1" dirty="0" smtClean="0">
                <a:solidFill>
                  <a:srgbClr val="002060"/>
                </a:solidFill>
                <a:latin typeface="Arial" pitchFamily="34" charset="0"/>
                <a:cs typeface="Arial" pitchFamily="34" charset="0"/>
                <a:sym typeface="Symbol"/>
              </a:rPr>
              <a:t> 0.25</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Arial" pitchFamily="34" charset="0"/>
                <a:cs typeface="Arial" pitchFamily="34" charset="0"/>
                <a:sym typeface="Symbol"/>
              </a:rPr>
              <a:t>RHIC + DIS → </a:t>
            </a:r>
            <a:r>
              <a:rPr lang="en-US" sz="2600" b="1" dirty="0" smtClean="0">
                <a:solidFill>
                  <a:srgbClr val="002060"/>
                </a:solidFill>
                <a:latin typeface="Symbol" pitchFamily="18" charset="2"/>
                <a:cs typeface="Arial" pitchFamily="34" charset="0"/>
                <a:sym typeface="Symbol"/>
              </a:rPr>
              <a:t>D</a:t>
            </a:r>
            <a:r>
              <a:rPr lang="en-US" sz="2600" b="1" dirty="0" smtClean="0">
                <a:solidFill>
                  <a:srgbClr val="002060"/>
                </a:solidFill>
                <a:latin typeface="Arial" pitchFamily="34" charset="0"/>
                <a:cs typeface="Arial" pitchFamily="34" charset="0"/>
                <a:sym typeface="Symbol"/>
              </a:rPr>
              <a:t>G~0.2</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7030A0"/>
                </a:solidFill>
                <a:latin typeface="Arial" pitchFamily="34" charset="0"/>
                <a:cs typeface="Arial" pitchFamily="34" charset="0"/>
                <a:sym typeface="Symbol"/>
              </a:rPr>
              <a:t>→ </a:t>
            </a:r>
            <a:r>
              <a:rPr lang="en-US" sz="2600" b="1" dirty="0" err="1" smtClean="0">
                <a:solidFill>
                  <a:srgbClr val="7030A0"/>
                </a:solidFill>
                <a:latin typeface="Arial" pitchFamily="34" charset="0"/>
                <a:cs typeface="Arial" pitchFamily="34" charset="0"/>
                <a:sym typeface="Symbol"/>
              </a:rPr>
              <a:t>L</a:t>
            </a:r>
            <a:r>
              <a:rPr lang="en-US" sz="2600" b="1" baseline="-25000" dirty="0" err="1" smtClean="0">
                <a:solidFill>
                  <a:srgbClr val="7030A0"/>
                </a:solidFill>
                <a:latin typeface="Arial" pitchFamily="34" charset="0"/>
                <a:cs typeface="Arial" pitchFamily="34" charset="0"/>
                <a:sym typeface="Symbol"/>
              </a:rPr>
              <a:t>q</a:t>
            </a:r>
            <a:endParaRPr lang="en-US" sz="2600" b="1" baseline="-25000" dirty="0" smtClean="0">
              <a:solidFill>
                <a:srgbClr val="7030A0"/>
              </a:solidFill>
              <a:latin typeface="Arial" pitchFamily="34" charset="0"/>
              <a:cs typeface="Arial" pitchFamily="34" charset="0"/>
              <a:sym typeface="Symbol"/>
            </a:endParaRPr>
          </a:p>
        </p:txBody>
      </p:sp>
      <p:sp>
        <p:nvSpPr>
          <p:cNvPr id="14" name="TextBox 13"/>
          <p:cNvSpPr txBox="1"/>
          <p:nvPr/>
        </p:nvSpPr>
        <p:spPr>
          <a:xfrm>
            <a:off x="7162800" y="2030968"/>
            <a:ext cx="1402948" cy="369332"/>
          </a:xfrm>
          <a:prstGeom prst="rect">
            <a:avLst/>
          </a:prstGeom>
          <a:noFill/>
        </p:spPr>
        <p:txBody>
          <a:bodyPr wrap="none" rtlCol="0">
            <a:spAutoFit/>
          </a:bodyPr>
          <a:lstStyle/>
          <a:p>
            <a:r>
              <a:rPr lang="en-US" dirty="0" smtClean="0"/>
              <a:t>[X. </a:t>
            </a:r>
            <a:r>
              <a:rPr lang="en-US" dirty="0" err="1" smtClean="0"/>
              <a:t>Ji</a:t>
            </a:r>
            <a:r>
              <a:rPr lang="en-US" dirty="0" smtClean="0"/>
              <a:t>, 1997]</a:t>
            </a:r>
            <a:endParaRPr lang="en-US" dirty="0"/>
          </a:p>
        </p:txBody>
      </p:sp>
      <p:pic>
        <p:nvPicPr>
          <p:cNvPr id="15" name="Picture 2" descr="DeltaQ_v3.jpg"/>
          <p:cNvPicPr>
            <a:picLocks noChangeAspect="1"/>
          </p:cNvPicPr>
          <p:nvPr/>
        </p:nvPicPr>
        <p:blipFill>
          <a:blip r:embed="rId2" cstate="print"/>
          <a:srcRect/>
          <a:stretch>
            <a:fillRect/>
          </a:stretch>
        </p:blipFill>
        <p:spPr bwMode="auto">
          <a:xfrm>
            <a:off x="230540" y="923488"/>
            <a:ext cx="3551027"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32" name="Group 31"/>
          <p:cNvGrpSpPr/>
          <p:nvPr/>
        </p:nvGrpSpPr>
        <p:grpSpPr>
          <a:xfrm>
            <a:off x="4343400" y="876300"/>
            <a:ext cx="4079875" cy="1123950"/>
            <a:chOff x="4343400" y="838200"/>
            <a:chExt cx="4079875" cy="1123950"/>
          </a:xfrm>
        </p:grpSpPr>
        <p:sp>
          <p:nvSpPr>
            <p:cNvPr id="16"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p>
          </p:txBody>
        </p:sp>
        <p:grpSp>
          <p:nvGrpSpPr>
            <p:cNvPr id="17" name="Group 54"/>
            <p:cNvGrpSpPr>
              <a:grpSpLocks/>
            </p:cNvGrpSpPr>
            <p:nvPr/>
          </p:nvGrpSpPr>
          <p:grpSpPr bwMode="auto">
            <a:xfrm>
              <a:off x="5819775" y="1047750"/>
              <a:ext cx="2432050" cy="549275"/>
              <a:chOff x="2611" y="2140"/>
              <a:chExt cx="1474" cy="313"/>
            </a:xfrm>
          </p:grpSpPr>
          <p:sp>
            <p:nvSpPr>
              <p:cNvPr id="27" name="Text Box 55"/>
              <p:cNvSpPr txBox="1">
                <a:spLocks noChangeArrowheads="1"/>
              </p:cNvSpPr>
              <p:nvPr/>
            </p:nvSpPr>
            <p:spPr bwMode="auto">
              <a:xfrm>
                <a:off x="2611" y="2140"/>
                <a:ext cx="390" cy="313"/>
              </a:xfrm>
              <a:prstGeom prst="rect">
                <a:avLst/>
              </a:prstGeom>
              <a:noFill/>
              <a:ln w="9525">
                <a:noFill/>
                <a:miter lim="800000"/>
                <a:headEnd/>
                <a:tailEnd/>
              </a:ln>
              <a:effectLst/>
            </p:spPr>
            <p:txBody>
              <a:bodyPr wrap="none">
                <a:spAutoFit/>
              </a:bodyPr>
              <a:lstStyle/>
              <a:p>
                <a:r>
                  <a:rPr lang="en-GB" sz="3000" b="1">
                    <a:latin typeface="Symbol" pitchFamily="18" charset="2"/>
                  </a:rPr>
                  <a:t>DS</a:t>
                </a:r>
              </a:p>
            </p:txBody>
          </p:sp>
          <p:sp>
            <p:nvSpPr>
              <p:cNvPr id="28"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a:t>L</a:t>
                </a:r>
                <a:r>
                  <a:rPr lang="en-GB" sz="3200" b="1" i="1" baseline="-25000"/>
                  <a:t>q</a:t>
                </a:r>
              </a:p>
            </p:txBody>
          </p:sp>
          <p:sp>
            <p:nvSpPr>
              <p:cNvPr id="29" name="Text Box 57"/>
              <p:cNvSpPr txBox="1">
                <a:spLocks noChangeArrowheads="1"/>
              </p:cNvSpPr>
              <p:nvPr/>
            </p:nvSpPr>
            <p:spPr bwMode="auto">
              <a:xfrm>
                <a:off x="3754" y="2140"/>
                <a:ext cx="331" cy="296"/>
              </a:xfrm>
              <a:prstGeom prst="rect">
                <a:avLst/>
              </a:prstGeom>
              <a:noFill/>
              <a:ln w="9525">
                <a:noFill/>
                <a:miter lim="800000"/>
                <a:headEnd/>
                <a:tailEnd/>
              </a:ln>
              <a:effectLst/>
            </p:spPr>
            <p:txBody>
              <a:bodyPr wrap="none">
                <a:spAutoFit/>
              </a:bodyPr>
              <a:lstStyle/>
              <a:p>
                <a:r>
                  <a:rPr lang="en-GB" sz="2800" b="1" i="1"/>
                  <a:t>J</a:t>
                </a:r>
                <a:r>
                  <a:rPr lang="en-GB" sz="3200" b="1" i="1" baseline="-25000"/>
                  <a:t>g</a:t>
                </a:r>
              </a:p>
            </p:txBody>
          </p:sp>
          <p:sp>
            <p:nvSpPr>
              <p:cNvPr id="30"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t>+</a:t>
                </a:r>
              </a:p>
            </p:txBody>
          </p:sp>
          <p:sp>
            <p:nvSpPr>
              <p:cNvPr id="31"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t>+</a:t>
                </a:r>
              </a:p>
            </p:txBody>
          </p:sp>
        </p:grpSp>
        <p:grpSp>
          <p:nvGrpSpPr>
            <p:cNvPr id="18" name="Group 60"/>
            <p:cNvGrpSpPr>
              <a:grpSpLocks/>
            </p:cNvGrpSpPr>
            <p:nvPr/>
          </p:nvGrpSpPr>
          <p:grpSpPr bwMode="auto">
            <a:xfrm>
              <a:off x="4562475" y="941388"/>
              <a:ext cx="312738" cy="819150"/>
              <a:chOff x="2079" y="2689"/>
              <a:chExt cx="189" cy="468"/>
            </a:xfrm>
          </p:grpSpPr>
          <p:sp>
            <p:nvSpPr>
              <p:cNvPr id="24" name="Text Box 61"/>
              <p:cNvSpPr txBox="1">
                <a:spLocks noChangeArrowheads="1"/>
              </p:cNvSpPr>
              <p:nvPr/>
            </p:nvSpPr>
            <p:spPr bwMode="auto">
              <a:xfrm>
                <a:off x="2079" y="2689"/>
                <a:ext cx="189" cy="229"/>
              </a:xfrm>
              <a:prstGeom prst="rect">
                <a:avLst/>
              </a:prstGeom>
              <a:noFill/>
              <a:ln w="9525">
                <a:noFill/>
                <a:miter lim="800000"/>
                <a:headEnd/>
                <a:tailEnd/>
              </a:ln>
              <a:effectLst/>
            </p:spPr>
            <p:txBody>
              <a:bodyPr wrap="none">
                <a:spAutoFit/>
              </a:bodyPr>
              <a:lstStyle/>
              <a:p>
                <a:r>
                  <a:rPr lang="en-GB" sz="2000" b="1" dirty="0"/>
                  <a:t>1</a:t>
                </a:r>
              </a:p>
            </p:txBody>
          </p:sp>
          <p:sp>
            <p:nvSpPr>
              <p:cNvPr id="25" name="Text Box 62"/>
              <p:cNvSpPr txBox="1">
                <a:spLocks noChangeArrowheads="1"/>
              </p:cNvSpPr>
              <p:nvPr/>
            </p:nvSpPr>
            <p:spPr bwMode="auto">
              <a:xfrm>
                <a:off x="2079" y="2928"/>
                <a:ext cx="189" cy="229"/>
              </a:xfrm>
              <a:prstGeom prst="rect">
                <a:avLst/>
              </a:prstGeom>
              <a:noFill/>
              <a:ln w="9525">
                <a:noFill/>
                <a:miter lim="800000"/>
                <a:headEnd/>
                <a:tailEnd/>
              </a:ln>
              <a:effectLst/>
            </p:spPr>
            <p:txBody>
              <a:bodyPr wrap="none">
                <a:spAutoFit/>
              </a:bodyPr>
              <a:lstStyle/>
              <a:p>
                <a:r>
                  <a:rPr lang="en-GB" sz="2000" b="1" dirty="0"/>
                  <a:t>2</a:t>
                </a:r>
              </a:p>
            </p:txBody>
          </p:sp>
          <p:sp>
            <p:nvSpPr>
              <p:cNvPr id="26"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p>
            </p:txBody>
          </p:sp>
        </p:grpSp>
        <p:sp>
          <p:nvSpPr>
            <p:cNvPr id="19"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t>=</a:t>
              </a:r>
            </a:p>
          </p:txBody>
        </p:sp>
        <p:grpSp>
          <p:nvGrpSpPr>
            <p:cNvPr id="20" name="Group 65"/>
            <p:cNvGrpSpPr>
              <a:grpSpLocks/>
            </p:cNvGrpSpPr>
            <p:nvPr/>
          </p:nvGrpSpPr>
          <p:grpSpPr bwMode="auto">
            <a:xfrm>
              <a:off x="5534025" y="939800"/>
              <a:ext cx="312738" cy="819150"/>
              <a:chOff x="2437" y="2025"/>
              <a:chExt cx="189" cy="468"/>
            </a:xfrm>
          </p:grpSpPr>
          <p:sp>
            <p:nvSpPr>
              <p:cNvPr id="21" name="Text Box 66"/>
              <p:cNvSpPr txBox="1">
                <a:spLocks noChangeArrowheads="1"/>
              </p:cNvSpPr>
              <p:nvPr/>
            </p:nvSpPr>
            <p:spPr bwMode="auto">
              <a:xfrm>
                <a:off x="2437" y="2025"/>
                <a:ext cx="189" cy="229"/>
              </a:xfrm>
              <a:prstGeom prst="rect">
                <a:avLst/>
              </a:prstGeom>
              <a:noFill/>
              <a:ln w="9525">
                <a:noFill/>
                <a:miter lim="800000"/>
                <a:headEnd/>
                <a:tailEnd/>
              </a:ln>
              <a:effectLst/>
            </p:spPr>
            <p:txBody>
              <a:bodyPr wrap="none">
                <a:spAutoFit/>
              </a:bodyPr>
              <a:lstStyle/>
              <a:p>
                <a:r>
                  <a:rPr lang="en-GB" sz="2000" b="1" dirty="0"/>
                  <a:t>1</a:t>
                </a:r>
              </a:p>
            </p:txBody>
          </p:sp>
          <p:sp>
            <p:nvSpPr>
              <p:cNvPr id="22" name="Text Box 67"/>
              <p:cNvSpPr txBox="1">
                <a:spLocks noChangeArrowheads="1"/>
              </p:cNvSpPr>
              <p:nvPr/>
            </p:nvSpPr>
            <p:spPr bwMode="auto">
              <a:xfrm>
                <a:off x="2437" y="2264"/>
                <a:ext cx="189" cy="229"/>
              </a:xfrm>
              <a:prstGeom prst="rect">
                <a:avLst/>
              </a:prstGeom>
              <a:noFill/>
              <a:ln w="9525">
                <a:noFill/>
                <a:miter lim="800000"/>
                <a:headEnd/>
                <a:tailEnd/>
              </a:ln>
              <a:effectLst/>
            </p:spPr>
            <p:txBody>
              <a:bodyPr wrap="none">
                <a:spAutoFit/>
              </a:bodyPr>
              <a:lstStyle/>
              <a:p>
                <a:r>
                  <a:rPr lang="en-GB" sz="2000" b="1" dirty="0"/>
                  <a:t>2</a:t>
                </a:r>
              </a:p>
            </p:txBody>
          </p:sp>
          <p:sp>
            <p:nvSpPr>
              <p:cNvPr id="23"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p>
            </p:txBody>
          </p:sp>
        </p:grpSp>
      </p:grpSp>
      <p:grpSp>
        <p:nvGrpSpPr>
          <p:cNvPr id="5" name="Group 4"/>
          <p:cNvGrpSpPr/>
          <p:nvPr/>
        </p:nvGrpSpPr>
        <p:grpSpPr>
          <a:xfrm>
            <a:off x="5375892" y="2457013"/>
            <a:ext cx="2329794" cy="3858122"/>
            <a:chOff x="5375892" y="2409388"/>
            <a:chExt cx="2329794" cy="3858122"/>
          </a:xfrm>
        </p:grpSpPr>
        <p:sp>
          <p:nvSpPr>
            <p:cNvPr id="2" name="Rectangle 1"/>
            <p:cNvSpPr/>
            <p:nvPr/>
          </p:nvSpPr>
          <p:spPr bwMode="auto">
            <a:xfrm>
              <a:off x="5375892" y="2409388"/>
              <a:ext cx="2329794" cy="3858122"/>
            </a:xfrm>
            <a:prstGeom prst="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286722" name="Picture 2"/>
            <p:cNvPicPr>
              <a:picLocks noChangeAspect="1" noChangeArrowheads="1"/>
            </p:cNvPicPr>
            <p:nvPr/>
          </p:nvPicPr>
          <p:blipFill>
            <a:blip r:embed="rId3" cstate="print"/>
            <a:srcRect/>
            <a:stretch>
              <a:fillRect/>
            </a:stretch>
          </p:blipFill>
          <p:spPr bwMode="auto">
            <a:xfrm>
              <a:off x="5423217" y="2514600"/>
              <a:ext cx="2167908" cy="1752600"/>
            </a:xfrm>
            <a:prstGeom prst="rect">
              <a:avLst/>
            </a:prstGeom>
            <a:noFill/>
            <a:ln w="9525">
              <a:noFill/>
              <a:miter lim="800000"/>
              <a:headEnd/>
              <a:tailEnd/>
            </a:ln>
          </p:spPr>
        </p:pic>
        <p:pic>
          <p:nvPicPr>
            <p:cNvPr id="286723" name="Picture 3"/>
            <p:cNvPicPr>
              <a:picLocks noChangeAspect="1" noChangeArrowheads="1"/>
            </p:cNvPicPr>
            <p:nvPr/>
          </p:nvPicPr>
          <p:blipFill>
            <a:blip r:embed="rId4" cstate="print"/>
            <a:srcRect/>
            <a:stretch>
              <a:fillRect/>
            </a:stretch>
          </p:blipFill>
          <p:spPr bwMode="auto">
            <a:xfrm>
              <a:off x="5423217" y="4267200"/>
              <a:ext cx="2196783" cy="1981200"/>
            </a:xfrm>
            <a:prstGeom prst="rect">
              <a:avLst/>
            </a:prstGeom>
            <a:noFill/>
            <a:ln w="9525">
              <a:noFill/>
              <a:miter lim="800000"/>
              <a:headEnd/>
              <a:tailEnd/>
            </a:ln>
          </p:spPr>
        </p:pic>
      </p:grpSp>
    </p:spTree>
    <p:extLst>
      <p:ext uri="{BB962C8B-B14F-4D97-AF65-F5344CB8AC3E}">
        <p14:creationId xmlns:p14="http://schemas.microsoft.com/office/powerpoint/2010/main" val="303070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Science in 3-Dimensions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430" y="990600"/>
            <a:ext cx="3173970" cy="44577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867400" y="5525869"/>
            <a:ext cx="2877711" cy="646331"/>
          </a:xfrm>
          <a:prstGeom prst="rect">
            <a:avLst/>
          </a:prstGeom>
          <a:noFill/>
        </p:spPr>
        <p:txBody>
          <a:bodyPr wrap="none" rtlCol="0">
            <a:spAutoFit/>
          </a:bodyPr>
          <a:lstStyle/>
          <a:p>
            <a:r>
              <a:rPr lang="en-US" dirty="0" err="1" smtClean="0">
                <a:latin typeface="Arial" pitchFamily="34" charset="0"/>
                <a:cs typeface="Arial" pitchFamily="34" charset="0"/>
              </a:rPr>
              <a:t>Mimivirus</a:t>
            </a:r>
            <a:r>
              <a:rPr lang="en-US" dirty="0" smtClean="0">
                <a:latin typeface="Arial" pitchFamily="34" charset="0"/>
                <a:cs typeface="Arial" pitchFamily="34" charset="0"/>
              </a:rPr>
              <a:t> imaged at LCLS</a:t>
            </a:r>
          </a:p>
          <a:p>
            <a:r>
              <a:rPr lang="en-US" dirty="0" smtClean="0">
                <a:latin typeface="Arial" pitchFamily="34" charset="0"/>
                <a:cs typeface="Arial" pitchFamily="34" charset="0"/>
              </a:rPr>
              <a:t>(SLAC)</a:t>
            </a:r>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990600"/>
            <a:ext cx="3124200" cy="248651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2604" y="1138535"/>
            <a:ext cx="2040943" cy="923330"/>
          </a:xfrm>
          <a:prstGeom prst="rect">
            <a:avLst/>
          </a:prstGeom>
          <a:noFill/>
        </p:spPr>
        <p:txBody>
          <a:bodyPr wrap="none" rtlCol="0">
            <a:spAutoFit/>
          </a:bodyPr>
          <a:lstStyle/>
          <a:p>
            <a:r>
              <a:rPr lang="en-US" dirty="0" smtClean="0">
                <a:latin typeface="Arial" pitchFamily="34" charset="0"/>
                <a:cs typeface="Arial" pitchFamily="34" charset="0"/>
              </a:rPr>
              <a:t>3D simulation of</a:t>
            </a:r>
          </a:p>
          <a:p>
            <a:r>
              <a:rPr lang="en-US" dirty="0" smtClean="0">
                <a:latin typeface="Arial" pitchFamily="34" charset="0"/>
                <a:cs typeface="Arial" pitchFamily="34" charset="0"/>
              </a:rPr>
              <a:t>15M</a:t>
            </a:r>
            <a:r>
              <a:rPr lang="en-US" baseline="-25000" dirty="0" smtClean="0">
                <a:latin typeface="Arial" pitchFamily="34" charset="0"/>
                <a:cs typeface="Arial" pitchFamily="34" charset="0"/>
                <a:sym typeface="Wingdings 2"/>
              </a:rPr>
              <a:t></a:t>
            </a:r>
            <a:r>
              <a:rPr lang="en-US" dirty="0" smtClean="0">
                <a:latin typeface="Arial" pitchFamily="34" charset="0"/>
                <a:cs typeface="Arial" pitchFamily="34" charset="0"/>
                <a:sym typeface="Wingdings 2"/>
              </a:rPr>
              <a:t> supernova </a:t>
            </a:r>
          </a:p>
          <a:p>
            <a:r>
              <a:rPr lang="en-US" dirty="0" smtClean="0">
                <a:latin typeface="Arial" pitchFamily="34" charset="0"/>
                <a:cs typeface="Arial" pitchFamily="34" charset="0"/>
                <a:sym typeface="Wingdings 2"/>
              </a:rPr>
              <a:t>(ORNL)</a:t>
            </a:r>
            <a:endParaRPr lang="en-US" baseline="-25000" dirty="0" smtClean="0">
              <a:latin typeface="Arial" pitchFamily="34" charset="0"/>
              <a:cs typeface="Arial" pitchFamily="34" charset="0"/>
            </a:endParaRPr>
          </a:p>
        </p:txBody>
      </p:sp>
      <p:sp>
        <p:nvSpPr>
          <p:cNvPr id="6" name="TextBox 5"/>
          <p:cNvSpPr txBox="1"/>
          <p:nvPr/>
        </p:nvSpPr>
        <p:spPr>
          <a:xfrm>
            <a:off x="57593" y="3523486"/>
            <a:ext cx="3599062" cy="2585323"/>
          </a:xfrm>
          <a:prstGeom prst="rect">
            <a:avLst/>
          </a:prstGeom>
          <a:noFill/>
        </p:spPr>
        <p:txBody>
          <a:bodyPr wrap="none" rtlCol="0">
            <a:spAutoFit/>
          </a:bodyPr>
          <a:lstStyle/>
          <a:p>
            <a:r>
              <a:rPr lang="en-US" dirty="0" smtClean="0">
                <a:latin typeface="Arial" pitchFamily="34" charset="0"/>
                <a:cs typeface="Arial" pitchFamily="34" charset="0"/>
              </a:rPr>
              <a:t>Predicted</a:t>
            </a:r>
            <a:endParaRPr lang="en-US" dirty="0">
              <a:latin typeface="Arial" pitchFamily="34" charset="0"/>
              <a:cs typeface="Arial" pitchFamily="34" charset="0"/>
            </a:endParaRPr>
          </a:p>
          <a:p>
            <a:r>
              <a:rPr lang="en-US" dirty="0" smtClean="0">
                <a:latin typeface="Arial" pitchFamily="34" charset="0"/>
                <a:cs typeface="Arial" pitchFamily="34" charset="0"/>
              </a:rPr>
              <a:t>quark </a:t>
            </a:r>
          </a:p>
          <a:p>
            <a:r>
              <a:rPr lang="en-US" dirty="0">
                <a:latin typeface="Arial" pitchFamily="34" charset="0"/>
                <a:cs typeface="Arial" pitchFamily="34" charset="0"/>
              </a:rPr>
              <a:t>T</a:t>
            </a:r>
            <a:r>
              <a:rPr lang="en-US" dirty="0" smtClean="0">
                <a:latin typeface="Arial" pitchFamily="34" charset="0"/>
                <a:cs typeface="Arial" pitchFamily="34" charset="0"/>
              </a:rPr>
              <a:t>ransverse</a:t>
            </a:r>
          </a:p>
          <a:p>
            <a:r>
              <a:rPr lang="en-US" dirty="0">
                <a:latin typeface="Arial" pitchFamily="34" charset="0"/>
                <a:cs typeface="Arial" pitchFamily="34" charset="0"/>
              </a:rPr>
              <a:t>M</a:t>
            </a:r>
            <a:r>
              <a:rPr lang="en-US" dirty="0" smtClean="0">
                <a:latin typeface="Arial" pitchFamily="34" charset="0"/>
                <a:cs typeface="Arial" pitchFamily="34" charset="0"/>
              </a:rPr>
              <a:t>omentum </a:t>
            </a:r>
          </a:p>
          <a:p>
            <a:r>
              <a:rPr lang="en-US" dirty="0" smtClean="0">
                <a:latin typeface="Arial" pitchFamily="34" charset="0"/>
                <a:cs typeface="Arial" pitchFamily="34" charset="0"/>
              </a:rPr>
              <a:t>Distributions</a:t>
            </a:r>
          </a:p>
          <a:p>
            <a:r>
              <a:rPr lang="en-US" dirty="0" smtClean="0">
                <a:latin typeface="Arial" pitchFamily="34" charset="0"/>
                <a:cs typeface="Arial" pitchFamily="34" charset="0"/>
              </a:rPr>
              <a:t>for a </a:t>
            </a:r>
          </a:p>
          <a:p>
            <a:r>
              <a:rPr lang="en-US" dirty="0" smtClean="0">
                <a:latin typeface="Arial" pitchFamily="34" charset="0"/>
                <a:cs typeface="Arial" pitchFamily="34" charset="0"/>
              </a:rPr>
              <a:t>polarized </a:t>
            </a:r>
          </a:p>
          <a:p>
            <a:r>
              <a:rPr lang="en-US" dirty="0" smtClean="0">
                <a:latin typeface="Arial" pitchFamily="34" charset="0"/>
                <a:cs typeface="Arial" pitchFamily="34" charset="0"/>
              </a:rPr>
              <a:t>proton</a:t>
            </a:r>
          </a:p>
          <a:p>
            <a:r>
              <a:rPr lang="en-US" dirty="0" smtClean="0">
                <a:latin typeface="Arial" pitchFamily="34" charset="0"/>
                <a:cs typeface="Arial" pitchFamily="34" charset="0"/>
              </a:rPr>
              <a:t>(accessible with </a:t>
            </a:r>
            <a:r>
              <a:rPr lang="en-US" dirty="0" err="1" smtClean="0">
                <a:latin typeface="Arial" pitchFamily="34" charset="0"/>
                <a:cs typeface="Arial" pitchFamily="34" charset="0"/>
              </a:rPr>
              <a:t>JLab</a:t>
            </a:r>
            <a:r>
              <a:rPr lang="en-US" dirty="0" smtClean="0">
                <a:latin typeface="Arial" pitchFamily="34" charset="0"/>
                <a:cs typeface="Arial" pitchFamily="34" charset="0"/>
              </a:rPr>
              <a:t> @ 12 GeV)</a:t>
            </a:r>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528" y="3733800"/>
            <a:ext cx="3886200" cy="188580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15</a:t>
            </a:fld>
            <a:endParaRPr lang="en-US" dirty="0">
              <a:solidFill>
                <a:prstClr val="white"/>
              </a:solidFill>
            </a:endParaRPr>
          </a:p>
        </p:txBody>
      </p:sp>
    </p:spTree>
    <p:extLst>
      <p:ext uri="{BB962C8B-B14F-4D97-AF65-F5344CB8AC3E}">
        <p14:creationId xmlns:p14="http://schemas.microsoft.com/office/powerpoint/2010/main" val="1655061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59476" cy="723900"/>
          </a:xfrm>
        </p:spPr>
        <p:txBody>
          <a:bodyPr/>
          <a:lstStyle/>
          <a:p>
            <a:r>
              <a:rPr lang="en-US" dirty="0" smtClean="0"/>
              <a:t>Imaging the Nucleon</a:t>
            </a:r>
            <a:endParaRPr lang="en-US"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59" r="2873" b="39727"/>
          <a:stretch/>
        </p:blipFill>
        <p:spPr bwMode="auto">
          <a:xfrm>
            <a:off x="228600" y="963537"/>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105400" y="1122521"/>
            <a:ext cx="4145109" cy="3693319"/>
          </a:xfrm>
          <a:prstGeom prst="rect">
            <a:avLst/>
          </a:prstGeom>
          <a:noFill/>
        </p:spPr>
        <p:txBody>
          <a:bodyPr wrap="none" rtlCol="0">
            <a:spAutoFit/>
          </a:bodyPr>
          <a:lstStyle/>
          <a:p>
            <a:pPr marL="285750" indent="-285750">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Transverse Momentum Dist. (TMD) </a:t>
            </a:r>
          </a:p>
          <a:p>
            <a:pPr marL="514350" indent="-171450">
              <a:buClr>
                <a:srgbClr val="7030A0"/>
              </a:buClr>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onfined motion in a nucleon </a:t>
            </a:r>
          </a:p>
          <a:p>
            <a:pPr marL="514350" indent="-171450">
              <a:buClr>
                <a:srgbClr val="7030A0"/>
              </a:buClr>
            </a:pPr>
            <a:r>
              <a:rPr lang="en-US" dirty="0" smtClean="0">
                <a:latin typeface="Arial" panose="020B0604020202020204" pitchFamily="34" charset="0"/>
                <a:cs typeface="Arial" panose="020B0604020202020204" pitchFamily="34" charset="0"/>
              </a:rPr>
              <a:t>	(semi-inclusive DIS)</a:t>
            </a:r>
          </a:p>
          <a:p>
            <a:pPr marL="514350" indent="-171450">
              <a:buClr>
                <a:srgbClr val="7030A0"/>
              </a:buClr>
            </a:pPr>
            <a:endParaRPr lang="en-US" dirty="0" smtClean="0">
              <a:latin typeface="Arial" panose="020B0604020202020204" pitchFamily="34" charset="0"/>
              <a:cs typeface="Arial" panose="020B0604020202020204" pitchFamily="34" charset="0"/>
            </a:endParaRPr>
          </a:p>
          <a:p>
            <a:pPr marL="307718" indent="-307718">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Generalized Parton Dist. (GPD) </a:t>
            </a:r>
          </a:p>
          <a:p>
            <a:pPr marL="571500" indent="-228600">
              <a:buClr>
                <a:srgbClr val="7030A0"/>
              </a:buClr>
            </a:pPr>
            <a:r>
              <a:rPr lang="en-US" dirty="0" smtClean="0">
                <a:latin typeface="Arial" panose="020B0604020202020204" pitchFamily="34" charset="0"/>
                <a:cs typeface="Arial" panose="020B0604020202020204" pitchFamily="34" charset="0"/>
              </a:rPr>
              <a:t>– Spatial imaging </a:t>
            </a:r>
          </a:p>
          <a:p>
            <a:pPr marL="514350" lvl="0" indent="-171450">
              <a:buClr>
                <a:srgbClr val="7030A0"/>
              </a:buClr>
            </a:pPr>
            <a:r>
              <a:rPr lang="en-US" dirty="0" smtClean="0">
                <a:latin typeface="Arial" panose="020B0604020202020204" pitchFamily="34" charset="0"/>
                <a:cs typeface="Arial" panose="020B0604020202020204" pitchFamily="34" charset="0"/>
              </a:rPr>
              <a:t>   (exclusive DIS)</a:t>
            </a:r>
          </a:p>
          <a:p>
            <a:pPr marL="514350" lvl="0" indent="-171450">
              <a:buClr>
                <a:srgbClr val="7030A0"/>
              </a:buClr>
            </a:pPr>
            <a:endParaRPr lang="en-US" dirty="0">
              <a:latin typeface="Arial" panose="020B0604020202020204" pitchFamily="34" charset="0"/>
              <a:cs typeface="Arial" panose="020B0604020202020204" pitchFamily="34" charset="0"/>
            </a:endParaRPr>
          </a:p>
          <a:p>
            <a:pPr marL="307718" lvl="0" indent="-307718">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Requires </a:t>
            </a:r>
          </a:p>
          <a:p>
            <a:pPr lvl="0">
              <a:buClr>
                <a:srgbClr val="7030A0"/>
              </a:buClr>
            </a:pPr>
            <a:r>
              <a:rPr lang="en-US" dirty="0" smtClean="0">
                <a:latin typeface="Arial" panose="020B0604020202020204" pitchFamily="34" charset="0"/>
                <a:cs typeface="Arial" panose="020B0604020202020204" pitchFamily="34" charset="0"/>
              </a:rPr>
              <a:t>      − High luminosity</a:t>
            </a:r>
          </a:p>
          <a:p>
            <a:pPr lvl="0">
              <a:buClr>
                <a:srgbClr val="7030A0"/>
              </a:buClr>
            </a:pPr>
            <a:r>
              <a:rPr lang="en-US" dirty="0" smtClean="0">
                <a:latin typeface="Arial" panose="020B0604020202020204" pitchFamily="34" charset="0"/>
                <a:cs typeface="Arial" panose="020B0604020202020204" pitchFamily="34" charset="0"/>
              </a:rPr>
              <a:t>      − Polarized beams and targets</a:t>
            </a:r>
          </a:p>
          <a:p>
            <a:pPr lvl="0">
              <a:buClr>
                <a:srgbClr val="7030A0"/>
              </a:buCl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 Sophisticated detector systems</a:t>
            </a:r>
            <a:endParaRPr lang="en-US" b="1" dirty="0" smtClean="0">
              <a:solidFill>
                <a:srgbClr val="C00000"/>
              </a:solidFill>
              <a:latin typeface="Arial" panose="020B0604020202020204" pitchFamily="34" charset="0"/>
              <a:cs typeface="Arial" panose="020B0604020202020204" pitchFamily="34" charset="0"/>
            </a:endParaRPr>
          </a:p>
          <a:p>
            <a:pPr marL="571500" indent="-228600">
              <a:buClr>
                <a:srgbClr val="7030A0"/>
              </a:buClr>
            </a:pPr>
            <a:r>
              <a:rPr lang="en-US" b="1" dirty="0" smtClean="0">
                <a:solidFill>
                  <a:srgbClr val="C00000"/>
                </a:solidFill>
                <a:latin typeface="Arial" panose="020B0604020202020204" pitchFamily="34" charset="0"/>
                <a:cs typeface="Arial" panose="020B0604020202020204" pitchFamily="34" charset="0"/>
              </a:rPr>
              <a:t>  </a:t>
            </a:r>
            <a:endParaRPr lang="en-US" b="1" dirty="0">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5351764" y="4711005"/>
            <a:ext cx="3563636" cy="1384995"/>
          </a:xfrm>
          <a:prstGeom prst="rect">
            <a:avLst/>
          </a:prstGeom>
          <a:noFill/>
        </p:spPr>
        <p:txBody>
          <a:bodyPr wrap="square" rtlCol="0">
            <a:spAutoFit/>
          </a:bodyPr>
          <a:lstStyle/>
          <a:p>
            <a:pPr>
              <a:tabLst>
                <a:tab pos="568325" algn="l"/>
              </a:tabLst>
            </a:pPr>
            <a:r>
              <a:rPr lang="en-US" sz="2800" b="1" dirty="0" smtClean="0">
                <a:solidFill>
                  <a:srgbClr val="7030A0"/>
                </a:solidFill>
                <a:latin typeface="Arial" pitchFamily="34" charset="0"/>
                <a:cs typeface="Arial" pitchFamily="34" charset="0"/>
                <a:sym typeface="Wingdings 3"/>
              </a:rPr>
              <a:t>	Major new 	capability with 	</a:t>
            </a:r>
            <a:r>
              <a:rPr lang="en-US" sz="2800" b="1" dirty="0" err="1" smtClean="0">
                <a:solidFill>
                  <a:srgbClr val="7030A0"/>
                </a:solidFill>
                <a:latin typeface="Arial" pitchFamily="34" charset="0"/>
                <a:cs typeface="Arial" pitchFamily="34" charset="0"/>
                <a:sym typeface="Wingdings 3"/>
              </a:rPr>
              <a:t>JLab</a:t>
            </a:r>
            <a:r>
              <a:rPr lang="en-US" sz="2800" b="1" dirty="0" smtClean="0">
                <a:solidFill>
                  <a:srgbClr val="7030A0"/>
                </a:solidFill>
                <a:latin typeface="Arial" pitchFamily="34" charset="0"/>
                <a:cs typeface="Arial" pitchFamily="34" charset="0"/>
                <a:sym typeface="Wingdings 3"/>
              </a:rPr>
              <a:t> @ 12 GeV</a:t>
            </a:r>
            <a:endParaRPr lang="en-US" sz="2800" b="1" dirty="0" smtClean="0">
              <a:solidFill>
                <a:srgbClr val="7030A0"/>
              </a:solidFill>
              <a:latin typeface="Arial" pitchFamily="34" charset="0"/>
              <a:cs typeface="Arial" pitchFamily="34" charset="0"/>
            </a:endParaRPr>
          </a:p>
        </p:txBody>
      </p:sp>
      <p:sp>
        <p:nvSpPr>
          <p:cNvPr id="5" name="TextBox 4"/>
          <p:cNvSpPr txBox="1"/>
          <p:nvPr/>
        </p:nvSpPr>
        <p:spPr>
          <a:xfrm>
            <a:off x="3429000" y="1095345"/>
            <a:ext cx="513282" cy="400110"/>
          </a:xfrm>
          <a:prstGeom prst="rect">
            <a:avLst/>
          </a:prstGeom>
          <a:noFill/>
        </p:spPr>
        <p:txBody>
          <a:bodyPr wrap="none" rtlCol="0">
            <a:spAutoFit/>
          </a:bodyPr>
          <a:lstStyle/>
          <a:p>
            <a:r>
              <a:rPr lang="en-US" sz="2000" b="1" dirty="0" smtClean="0">
                <a:solidFill>
                  <a:srgbClr val="0070C0"/>
                </a:solidFill>
                <a:latin typeface="Arial" pitchFamily="34" charset="0"/>
                <a:cs typeface="Arial" pitchFamily="34" charset="0"/>
              </a:rPr>
              <a:t>5D</a:t>
            </a:r>
          </a:p>
        </p:txBody>
      </p:sp>
      <p:sp>
        <p:nvSpPr>
          <p:cNvPr id="10" name="TextBox 9"/>
          <p:cNvSpPr txBox="1"/>
          <p:nvPr/>
        </p:nvSpPr>
        <p:spPr>
          <a:xfrm>
            <a:off x="2350827" y="2283261"/>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3</a:t>
            </a:r>
            <a:r>
              <a:rPr lang="en-US" sz="2000" b="1" dirty="0" smtClean="0">
                <a:solidFill>
                  <a:srgbClr val="0070C0"/>
                </a:solidFill>
                <a:latin typeface="Arial" pitchFamily="34" charset="0"/>
                <a:cs typeface="Arial" pitchFamily="34" charset="0"/>
              </a:rPr>
              <a:t>D</a:t>
            </a:r>
          </a:p>
        </p:txBody>
      </p:sp>
      <p:sp>
        <p:nvSpPr>
          <p:cNvPr id="8" name="Right Arrow 7"/>
          <p:cNvSpPr/>
          <p:nvPr/>
        </p:nvSpPr>
        <p:spPr bwMode="auto">
          <a:xfrm>
            <a:off x="5257800" y="4800600"/>
            <a:ext cx="565262" cy="914400"/>
          </a:xfrm>
          <a:prstGeom prst="rightArrow">
            <a:avLst/>
          </a:prstGeom>
          <a:solidFill>
            <a:srgbClr val="7030A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11" name="Picture 10" descr="profile.png"/>
          <p:cNvPicPr/>
          <p:nvPr/>
        </p:nvPicPr>
        <p:blipFill rotWithShape="1">
          <a:blip r:embed="rId4" cstate="print"/>
          <a:srcRect l="7356" t="49129" r="12267"/>
          <a:stretch/>
        </p:blipFill>
        <p:spPr>
          <a:xfrm>
            <a:off x="2819400" y="4291467"/>
            <a:ext cx="2091421" cy="1683625"/>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
          <p:cNvPicPr>
            <a:picLocks noChangeAspect="1" noChangeArrowheads="1"/>
          </p:cNvPicPr>
          <p:nvPr/>
        </p:nvPicPr>
        <p:blipFill rotWithShape="1">
          <a:blip r:embed="rId5" cstate="print"/>
          <a:srcRect l="-484" t="1407" r="-506" b="-1202"/>
          <a:stretch/>
        </p:blipFill>
        <p:spPr bwMode="auto">
          <a:xfrm>
            <a:off x="228600" y="4382126"/>
            <a:ext cx="2150268" cy="1592966"/>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
        <p:nvSpPr>
          <p:cNvPr id="13"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16</a:t>
            </a:fld>
            <a:endParaRPr lang="en-US" dirty="0">
              <a:solidFill>
                <a:prstClr val="white"/>
              </a:solidFill>
            </a:endParaRPr>
          </a:p>
        </p:txBody>
      </p:sp>
    </p:spTree>
    <p:extLst>
      <p:ext uri="{BB962C8B-B14F-4D97-AF65-F5344CB8AC3E}">
        <p14:creationId xmlns:p14="http://schemas.microsoft.com/office/powerpoint/2010/main" val="1314772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Imaging with </a:t>
            </a:r>
            <a:r>
              <a:rPr lang="en-US" dirty="0" err="1" smtClean="0"/>
              <a:t>JLab</a:t>
            </a:r>
            <a:r>
              <a:rPr lang="en-US" dirty="0" smtClean="0"/>
              <a:t> @ 12 GeV</a:t>
            </a:r>
            <a:endParaRPr lang="en-US" dirty="0"/>
          </a:p>
        </p:txBody>
      </p:sp>
      <p:sp>
        <p:nvSpPr>
          <p:cNvPr id="4" name="TextBox 3"/>
          <p:cNvSpPr txBox="1"/>
          <p:nvPr/>
        </p:nvSpPr>
        <p:spPr>
          <a:xfrm>
            <a:off x="152400" y="985421"/>
            <a:ext cx="6701835" cy="4801314"/>
          </a:xfrm>
          <a:prstGeom prst="rect">
            <a:avLst/>
          </a:prstGeom>
          <a:noFill/>
        </p:spPr>
        <p:txBody>
          <a:bodyPr wrap="none" rtlCol="0">
            <a:spAutoFit/>
          </a:bodyPr>
          <a:lstStyle/>
          <a:p>
            <a:pPr marL="52388" lvl="0"/>
            <a:r>
              <a:rPr lang="en-US" sz="2400" b="1" dirty="0" smtClean="0">
                <a:latin typeface="Arial" pitchFamily="34" charset="0"/>
                <a:cs typeface="Arial" pitchFamily="34" charset="0"/>
              </a:rPr>
              <a:t>Generalized  </a:t>
            </a:r>
            <a:r>
              <a:rPr lang="en-US" sz="2400" b="1" dirty="0">
                <a:latin typeface="Arial" pitchFamily="34" charset="0"/>
                <a:cs typeface="Arial" pitchFamily="34" charset="0"/>
              </a:rPr>
              <a:t>Parton Distributions (GPDs</a:t>
            </a:r>
            <a:r>
              <a:rPr lang="en-US" sz="2400" b="1" dirty="0" smtClean="0">
                <a:latin typeface="Arial" pitchFamily="34" charset="0"/>
                <a:cs typeface="Arial" pitchFamily="34" charset="0"/>
              </a:rPr>
              <a:t>)</a:t>
            </a:r>
          </a:p>
          <a:p>
            <a:pPr marL="971550" lvl="0" indent="-514350"/>
            <a:endParaRPr lang="en-US" sz="2000" b="1" dirty="0">
              <a:latin typeface="Arial" pitchFamily="34" charset="0"/>
              <a:cs typeface="Arial" pitchFamily="34" charset="0"/>
            </a:endParaRPr>
          </a:p>
          <a:p>
            <a:pPr marL="627063" indent="-393700">
              <a:buFont typeface="Arial" panose="020B0604020202020204" pitchFamily="34" charset="0"/>
              <a:buChar char="•"/>
            </a:pPr>
            <a:r>
              <a:rPr lang="en-US" sz="2200" dirty="0" smtClean="0">
                <a:latin typeface="Arial" pitchFamily="34" charset="0"/>
                <a:cs typeface="Arial" pitchFamily="34" charset="0"/>
              </a:rPr>
              <a:t>CEBAF Large Acceptance Spectrometer</a:t>
            </a:r>
          </a:p>
          <a:p>
            <a:r>
              <a:rPr lang="en-US" sz="2200" dirty="0">
                <a:latin typeface="Arial" pitchFamily="34" charset="0"/>
                <a:cs typeface="Arial" pitchFamily="34" charset="0"/>
              </a:rPr>
              <a:t> </a:t>
            </a:r>
            <a:r>
              <a:rPr lang="en-US" sz="2200" dirty="0" smtClean="0">
                <a:latin typeface="Arial" pitchFamily="34" charset="0"/>
                <a:cs typeface="Arial" pitchFamily="34" charset="0"/>
              </a:rPr>
              <a:t>       (CLAS12) in Hall B</a:t>
            </a:r>
          </a:p>
          <a:p>
            <a:endParaRPr lang="en-US" sz="2400" dirty="0">
              <a:latin typeface="Arial" pitchFamily="34" charset="0"/>
              <a:cs typeface="Arial" pitchFamily="34" charset="0"/>
            </a:endParaRPr>
          </a:p>
          <a:p>
            <a:pPr marL="52388"/>
            <a:r>
              <a:rPr lang="en-US" sz="2400" b="1" dirty="0" smtClean="0">
                <a:latin typeface="Arial" pitchFamily="34" charset="0"/>
                <a:cs typeface="Arial" pitchFamily="34" charset="0"/>
              </a:rPr>
              <a:t>Transverse Momentum Distributions (TMDs)</a:t>
            </a:r>
          </a:p>
          <a:p>
            <a:pPr marL="971550" indent="-514350"/>
            <a:endParaRPr lang="en-US" sz="2000" b="1" dirty="0" smtClean="0">
              <a:latin typeface="Arial" pitchFamily="34" charset="0"/>
              <a:cs typeface="Arial" pitchFamily="34" charset="0"/>
            </a:endParaRPr>
          </a:p>
          <a:p>
            <a:pPr marL="574675" indent="-341313">
              <a:buFont typeface="Arial" panose="020B0604020202020204" pitchFamily="34" charset="0"/>
              <a:buChar char="•"/>
            </a:pPr>
            <a:r>
              <a:rPr lang="en-US" sz="2200" dirty="0" smtClean="0">
                <a:latin typeface="Arial" pitchFamily="34" charset="0"/>
                <a:cs typeface="Arial" pitchFamily="34" charset="0"/>
              </a:rPr>
              <a:t>Super </a:t>
            </a:r>
            <a:r>
              <a:rPr lang="en-US" sz="2200" dirty="0" err="1" smtClean="0">
                <a:latin typeface="Arial" pitchFamily="34" charset="0"/>
                <a:cs typeface="Arial" pitchFamily="34" charset="0"/>
              </a:rPr>
              <a:t>Bigbite</a:t>
            </a:r>
            <a:r>
              <a:rPr lang="en-US" sz="2200" dirty="0" smtClean="0">
                <a:latin typeface="Arial" pitchFamily="34" charset="0"/>
                <a:cs typeface="Arial" pitchFamily="34" charset="0"/>
              </a:rPr>
              <a:t> Spectrometer (SBS) in Hall A</a:t>
            </a:r>
          </a:p>
          <a:p>
            <a:pPr marL="574675" indent="-341313">
              <a:buFont typeface="Arial" panose="020B0604020202020204" pitchFamily="34" charset="0"/>
              <a:buChar char="•"/>
            </a:pPr>
            <a:endParaRPr lang="en-US" sz="2000" dirty="0" smtClean="0">
              <a:latin typeface="Arial" pitchFamily="34" charset="0"/>
              <a:cs typeface="Arial" pitchFamily="34" charset="0"/>
            </a:endParaRPr>
          </a:p>
          <a:p>
            <a:pPr marL="574675" indent="-341313">
              <a:buFont typeface="Arial" panose="020B0604020202020204" pitchFamily="34" charset="0"/>
              <a:buChar char="•"/>
            </a:pPr>
            <a:r>
              <a:rPr lang="en-US" sz="2200" dirty="0" smtClean="0">
                <a:latin typeface="Arial" pitchFamily="34" charset="0"/>
                <a:cs typeface="Arial" pitchFamily="34" charset="0"/>
              </a:rPr>
              <a:t>SHMS, High Momentum Spectrometer (HMS),</a:t>
            </a:r>
          </a:p>
          <a:p>
            <a:pPr marL="574675" indent="-341313"/>
            <a:r>
              <a:rPr lang="en-US" sz="2200" dirty="0" smtClean="0">
                <a:latin typeface="Arial" pitchFamily="34" charset="0"/>
                <a:cs typeface="Arial" pitchFamily="34" charset="0"/>
              </a:rPr>
              <a:t>	Neutral Particle Spectrometer (NPS) in Hall C</a:t>
            </a:r>
            <a:endParaRPr lang="en-US" sz="2200" dirty="0">
              <a:latin typeface="Arial" pitchFamily="34" charset="0"/>
              <a:cs typeface="Arial" pitchFamily="34" charset="0"/>
            </a:endParaRPr>
          </a:p>
          <a:p>
            <a:pPr marL="574675" indent="-341313">
              <a:buFont typeface="Arial" panose="020B0604020202020204" pitchFamily="34" charset="0"/>
              <a:buChar char="•"/>
            </a:pPr>
            <a:endParaRPr lang="en-US" sz="2000" dirty="0" smtClean="0">
              <a:latin typeface="Arial" pitchFamily="34" charset="0"/>
              <a:cs typeface="Arial" pitchFamily="34" charset="0"/>
            </a:endParaRPr>
          </a:p>
          <a:p>
            <a:pPr marL="574675" indent="-341313">
              <a:buFont typeface="Arial" panose="020B0604020202020204" pitchFamily="34" charset="0"/>
              <a:buChar char="•"/>
            </a:pPr>
            <a:r>
              <a:rPr lang="en-US" sz="2200" dirty="0" smtClean="0">
                <a:latin typeface="Arial" pitchFamily="34" charset="0"/>
                <a:cs typeface="Arial" pitchFamily="34" charset="0"/>
              </a:rPr>
              <a:t>Future: Solenoidal </a:t>
            </a:r>
            <a:r>
              <a:rPr lang="en-US" sz="2200" dirty="0">
                <a:latin typeface="Arial" pitchFamily="34" charset="0"/>
                <a:cs typeface="Arial" pitchFamily="34" charset="0"/>
              </a:rPr>
              <a:t>Large Intensity </a:t>
            </a:r>
            <a:r>
              <a:rPr lang="en-US" sz="2200" dirty="0" smtClean="0">
                <a:latin typeface="Arial" pitchFamily="34" charset="0"/>
                <a:cs typeface="Arial" pitchFamily="34" charset="0"/>
              </a:rPr>
              <a:t>Device</a:t>
            </a:r>
          </a:p>
          <a:p>
            <a:pPr marL="574675" indent="-341313"/>
            <a:r>
              <a:rPr lang="en-US" sz="2200" dirty="0">
                <a:latin typeface="Arial" pitchFamily="34" charset="0"/>
                <a:cs typeface="Arial" pitchFamily="34" charset="0"/>
              </a:rPr>
              <a:t> </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SoLID</a:t>
            </a:r>
            <a:r>
              <a:rPr lang="en-US" sz="2200" dirty="0" smtClean="0">
                <a:latin typeface="Arial" pitchFamily="34" charset="0"/>
                <a:cs typeface="Arial" pitchFamily="34" charset="0"/>
              </a:rPr>
              <a:t>) in Hall A</a:t>
            </a:r>
          </a:p>
        </p:txBody>
      </p:sp>
      <p:pic>
        <p:nvPicPr>
          <p:cNvPr id="8" name="Picture 7"/>
          <p:cNvPicPr>
            <a:picLocks noChangeAspect="1"/>
          </p:cNvPicPr>
          <p:nvPr/>
        </p:nvPicPr>
        <p:blipFill>
          <a:blip r:embed="rId3" cstate="print"/>
          <a:srcRect l="1596" t="10110" r="5309" b="7733"/>
          <a:stretch>
            <a:fillRect/>
          </a:stretch>
        </p:blipFill>
        <p:spPr>
          <a:xfrm>
            <a:off x="6877621" y="1039008"/>
            <a:ext cx="1980944" cy="1475592"/>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97"/>
          <a:stretch/>
        </p:blipFill>
        <p:spPr bwMode="auto">
          <a:xfrm>
            <a:off x="6834106" y="4766943"/>
            <a:ext cx="2024459" cy="1481457"/>
          </a:xfrm>
          <a:prstGeom prst="rect">
            <a:avLst/>
          </a:prstGeom>
          <a:noFill/>
          <a:ln>
            <a:noFill/>
          </a:ln>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Content Placeholder 3" descr="SHMS-HMS.JPG"/>
          <p:cNvPicPr>
            <a:picLocks noChangeAspect="1"/>
          </p:cNvPicPr>
          <p:nvPr/>
        </p:nvPicPr>
        <p:blipFill>
          <a:blip r:embed="rId5" cstate="print">
            <a:lum bright="20000" contrast="20000"/>
          </a:blip>
          <a:srcRect/>
          <a:stretch>
            <a:fillRect/>
          </a:stretch>
        </p:blipFill>
        <p:spPr bwMode="auto">
          <a:xfrm>
            <a:off x="6863511" y="3047999"/>
            <a:ext cx="1995054" cy="14730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17</a:t>
            </a:fld>
            <a:endParaRPr lang="en-US" dirty="0">
              <a:solidFill>
                <a:prstClr val="white"/>
              </a:solidFill>
            </a:endParaRPr>
          </a:p>
        </p:txBody>
      </p:sp>
    </p:spTree>
    <p:extLst>
      <p:ext uri="{BB962C8B-B14F-4D97-AF65-F5344CB8AC3E}">
        <p14:creationId xmlns:p14="http://schemas.microsoft.com/office/powerpoint/2010/main" val="2069504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826" y="1219200"/>
            <a:ext cx="6727974" cy="4538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dirty="0" smtClean="0"/>
              <a:t>Testing the Standard Model at </a:t>
            </a:r>
            <a:r>
              <a:rPr lang="en-US" dirty="0" err="1" smtClean="0"/>
              <a:t>JLab</a:t>
            </a:r>
            <a:endParaRPr lang="en-US" dirty="0"/>
          </a:p>
        </p:txBody>
      </p:sp>
      <p:sp>
        <p:nvSpPr>
          <p:cNvPr id="4" name="TextBox 3"/>
          <p:cNvSpPr txBox="1"/>
          <p:nvPr/>
        </p:nvSpPr>
        <p:spPr>
          <a:xfrm>
            <a:off x="3124200" y="2215960"/>
            <a:ext cx="1723549" cy="338554"/>
          </a:xfrm>
          <a:prstGeom prst="rect">
            <a:avLst/>
          </a:prstGeom>
          <a:noFill/>
        </p:spPr>
        <p:txBody>
          <a:bodyPr wrap="none" rtlCol="0">
            <a:spAutoFit/>
          </a:bodyPr>
          <a:lstStyle/>
          <a:p>
            <a:r>
              <a:rPr lang="en-US" sz="1600" b="1" dirty="0" smtClean="0">
                <a:solidFill>
                  <a:srgbClr val="313EBD"/>
                </a:solidFill>
                <a:latin typeface="Arial" pitchFamily="34" charset="0"/>
                <a:cs typeface="Arial" pitchFamily="34" charset="0"/>
              </a:rPr>
              <a:t>Standard Model</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5285" t="12333" r="39523" b="70055"/>
          <a:stretch/>
        </p:blipFill>
        <p:spPr>
          <a:xfrm>
            <a:off x="3473624" y="4236783"/>
            <a:ext cx="1842654" cy="738303"/>
          </a:xfrm>
          <a:prstGeom prst="rect">
            <a:avLst/>
          </a:prstGeom>
          <a:noFill/>
          <a:ln>
            <a:noFill/>
          </a:ln>
        </p:spPr>
      </p:pic>
      <p:grpSp>
        <p:nvGrpSpPr>
          <p:cNvPr id="16" name="Group 15"/>
          <p:cNvGrpSpPr/>
          <p:nvPr/>
        </p:nvGrpSpPr>
        <p:grpSpPr>
          <a:xfrm>
            <a:off x="3252440" y="4267200"/>
            <a:ext cx="3681760" cy="724635"/>
            <a:chOff x="3252440" y="4267200"/>
            <a:chExt cx="3681760" cy="724635"/>
          </a:xfrm>
        </p:grpSpPr>
        <p:sp>
          <p:nvSpPr>
            <p:cNvPr id="5" name="TextBox 4"/>
            <p:cNvSpPr txBox="1"/>
            <p:nvPr/>
          </p:nvSpPr>
          <p:spPr>
            <a:xfrm>
              <a:off x="3252440" y="4267200"/>
              <a:ext cx="1467068" cy="707886"/>
            </a:xfrm>
            <a:prstGeom prst="rect">
              <a:avLst/>
            </a:prstGeom>
            <a:solidFill>
              <a:schemeClr val="bg1"/>
            </a:solidFill>
          </p:spPr>
          <p:txBody>
            <a:bodyPr wrap="none" rtlCol="0">
              <a:spAutoFit/>
            </a:bodyPr>
            <a:lstStyle/>
            <a:p>
              <a:r>
                <a:rPr lang="en-US" sz="2000" b="1" dirty="0" smtClean="0">
                  <a:solidFill>
                    <a:srgbClr val="002060"/>
                  </a:solidFill>
                  <a:latin typeface="Arial" pitchFamily="34" charset="0"/>
                  <a:cs typeface="Arial" pitchFamily="34" charset="0"/>
                </a:rPr>
                <a:t>Projected</a:t>
              </a:r>
            </a:p>
            <a:p>
              <a:r>
                <a:rPr lang="en-US" sz="2000" b="1" dirty="0" err="1" smtClean="0">
                  <a:solidFill>
                    <a:srgbClr val="002060"/>
                  </a:solidFill>
                  <a:latin typeface="Arial" pitchFamily="34" charset="0"/>
                  <a:cs typeface="Arial" pitchFamily="34" charset="0"/>
                </a:rPr>
                <a:t>JLab</a:t>
              </a:r>
              <a:r>
                <a:rPr lang="en-US" sz="2000" b="1" dirty="0" smtClean="0">
                  <a:solidFill>
                    <a:srgbClr val="002060"/>
                  </a:solidFill>
                  <a:latin typeface="Arial" pitchFamily="34" charset="0"/>
                  <a:cs typeface="Arial" pitchFamily="34" charset="0"/>
                </a:rPr>
                <a:t> data:</a:t>
              </a:r>
            </a:p>
          </p:txBody>
        </p:sp>
        <p:grpSp>
          <p:nvGrpSpPr>
            <p:cNvPr id="15" name="Group 14"/>
            <p:cNvGrpSpPr/>
            <p:nvPr/>
          </p:nvGrpSpPr>
          <p:grpSpPr>
            <a:xfrm>
              <a:off x="3252440" y="4267200"/>
              <a:ext cx="3681760" cy="724635"/>
              <a:chOff x="3252440" y="4267200"/>
              <a:chExt cx="3681760" cy="724635"/>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2764" t="70280" r="27107" b="14860"/>
              <a:stretch/>
            </p:blipFill>
            <p:spPr>
              <a:xfrm>
                <a:off x="4690730" y="4267200"/>
                <a:ext cx="2243470" cy="72463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3252440" y="4267200"/>
                <a:ext cx="3681760" cy="707886"/>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grpSp>
        <p:nvGrpSpPr>
          <p:cNvPr id="13" name="Group 12"/>
          <p:cNvGrpSpPr/>
          <p:nvPr/>
        </p:nvGrpSpPr>
        <p:grpSpPr>
          <a:xfrm>
            <a:off x="4624025" y="1600200"/>
            <a:ext cx="1471975" cy="2339163"/>
            <a:chOff x="4624025" y="1600200"/>
            <a:chExt cx="1471975" cy="2339163"/>
          </a:xfrm>
        </p:grpSpPr>
        <p:sp>
          <p:nvSpPr>
            <p:cNvPr id="10" name="Rectangle 9"/>
            <p:cNvSpPr/>
            <p:nvPr/>
          </p:nvSpPr>
          <p:spPr bwMode="auto">
            <a:xfrm>
              <a:off x="4800600" y="1600200"/>
              <a:ext cx="571962" cy="1295400"/>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4" name="Rectangle 13"/>
            <p:cNvSpPr/>
            <p:nvPr/>
          </p:nvSpPr>
          <p:spPr bwMode="auto">
            <a:xfrm>
              <a:off x="5524038" y="2286000"/>
              <a:ext cx="571962" cy="1653363"/>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2" name="TextBox 11"/>
            <p:cNvSpPr txBox="1"/>
            <p:nvPr/>
          </p:nvSpPr>
          <p:spPr>
            <a:xfrm>
              <a:off x="4624025" y="3113458"/>
              <a:ext cx="784189" cy="707886"/>
            </a:xfrm>
            <a:prstGeom prst="rect">
              <a:avLst/>
            </a:prstGeom>
            <a:noFill/>
          </p:spPr>
          <p:txBody>
            <a:bodyPr wrap="none" rtlCol="0">
              <a:spAutoFit/>
            </a:bodyPr>
            <a:lstStyle/>
            <a:p>
              <a:r>
                <a:rPr lang="en-US" sz="2000" b="1" dirty="0" err="1" smtClean="0">
                  <a:solidFill>
                    <a:srgbClr val="C00000"/>
                  </a:solidFill>
                  <a:latin typeface="Arial" pitchFamily="34" charset="0"/>
                  <a:cs typeface="Arial" pitchFamily="34" charset="0"/>
                </a:rPr>
                <a:t>JLab</a:t>
              </a:r>
              <a:endParaRPr lang="en-US" sz="2000" b="1" dirty="0" smtClean="0">
                <a:solidFill>
                  <a:srgbClr val="C00000"/>
                </a:solidFill>
                <a:latin typeface="Arial" pitchFamily="34" charset="0"/>
                <a:cs typeface="Arial" pitchFamily="34" charset="0"/>
              </a:endParaRPr>
            </a:p>
            <a:p>
              <a:r>
                <a:rPr lang="en-US" sz="2000" b="1" dirty="0" smtClean="0">
                  <a:solidFill>
                    <a:srgbClr val="C00000"/>
                  </a:solidFill>
                  <a:latin typeface="Arial" pitchFamily="34" charset="0"/>
                  <a:cs typeface="Arial" pitchFamily="34" charset="0"/>
                </a:rPr>
                <a:t>Data</a:t>
              </a:r>
            </a:p>
          </p:txBody>
        </p:sp>
      </p:grpSp>
      <p:pic>
        <p:nvPicPr>
          <p:cNvPr id="19" name="Picture 4"/>
          <p:cNvPicPr>
            <a:picLocks noChangeAspect="1" noChangeArrowheads="1"/>
          </p:cNvPicPr>
          <p:nvPr/>
        </p:nvPicPr>
        <p:blipFill>
          <a:blip r:embed="rId5" cstate="print"/>
          <a:srcRect/>
          <a:stretch>
            <a:fillRect/>
          </a:stretch>
        </p:blipFill>
        <p:spPr bwMode="auto">
          <a:xfrm>
            <a:off x="91632" y="826588"/>
            <a:ext cx="2027533" cy="139217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17" name="Group 16"/>
          <p:cNvGrpSpPr/>
          <p:nvPr/>
        </p:nvGrpSpPr>
        <p:grpSpPr>
          <a:xfrm>
            <a:off x="57448" y="3764652"/>
            <a:ext cx="3066752" cy="2618336"/>
            <a:chOff x="57448" y="3706264"/>
            <a:chExt cx="3066752" cy="2618336"/>
          </a:xfrm>
        </p:grpSpPr>
        <p:pic>
          <p:nvPicPr>
            <p:cNvPr id="20" name="Picture 2"/>
            <p:cNvPicPr>
              <a:picLocks noChangeAspect="1" noChangeArrowheads="1"/>
            </p:cNvPicPr>
            <p:nvPr/>
          </p:nvPicPr>
          <p:blipFill>
            <a:blip r:embed="rId6" cstate="print"/>
            <a:srcRect/>
            <a:stretch>
              <a:fillRect/>
            </a:stretch>
          </p:blipFill>
          <p:spPr bwMode="auto">
            <a:xfrm>
              <a:off x="76200" y="5031685"/>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48" y="3706264"/>
              <a:ext cx="2061717" cy="13229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16" descr="halla_1.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2247900"/>
            <a:ext cx="2042966" cy="1333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68919" y="4800600"/>
            <a:ext cx="1794081" cy="338554"/>
          </a:xfrm>
          <a:prstGeom prst="rect">
            <a:avLst/>
          </a:prstGeom>
          <a:noFill/>
        </p:spPr>
        <p:txBody>
          <a:bodyPr wrap="none" rtlCol="0">
            <a:spAutoFit/>
          </a:bodyPr>
          <a:lstStyle/>
          <a:p>
            <a:r>
              <a:rPr lang="en-US" sz="1600" b="1" dirty="0" smtClean="0">
                <a:solidFill>
                  <a:srgbClr val="002060"/>
                </a:solidFill>
                <a:latin typeface="Arial" pitchFamily="34" charset="0"/>
                <a:cs typeface="Arial" pitchFamily="34" charset="0"/>
              </a:rPr>
              <a:t>(from PDG 2014)</a:t>
            </a:r>
          </a:p>
        </p:txBody>
      </p:sp>
      <p:sp>
        <p:nvSpPr>
          <p:cNvPr id="22"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18</a:t>
            </a:fld>
            <a:endParaRPr lang="en-US" dirty="0">
              <a:solidFill>
                <a:prstClr val="white"/>
              </a:solidFill>
            </a:endParaRPr>
          </a:p>
        </p:txBody>
      </p:sp>
    </p:spTree>
    <p:extLst>
      <p:ext uri="{BB962C8B-B14F-4D97-AF65-F5344CB8AC3E}">
        <p14:creationId xmlns:p14="http://schemas.microsoft.com/office/powerpoint/2010/main" val="168581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7060" y="914400"/>
            <a:ext cx="6813340" cy="2739211"/>
          </a:xfrm>
          <a:prstGeom prst="rect">
            <a:avLst/>
          </a:prstGeom>
          <a:noFill/>
        </p:spPr>
        <p:txBody>
          <a:bodyPr wrap="none" rtlCol="0">
            <a:spAutoFit/>
          </a:bodyPr>
          <a:lstStyle/>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BNL “g-2” </a:t>
            </a:r>
            <a:r>
              <a:rPr lang="en-US" sz="2000" dirty="0" err="1" smtClean="0">
                <a:solidFill>
                  <a:srgbClr val="002060"/>
                </a:solidFill>
                <a:latin typeface="Arial" pitchFamily="34" charset="0"/>
                <a:cs typeface="Arial" pitchFamily="34" charset="0"/>
              </a:rPr>
              <a:t>expt</a:t>
            </a:r>
            <a:r>
              <a:rPr lang="en-US" sz="2000" dirty="0" smtClean="0">
                <a:solidFill>
                  <a:srgbClr val="002060"/>
                </a:solidFill>
                <a:latin typeface="Arial" pitchFamily="34" charset="0"/>
                <a:cs typeface="Arial" pitchFamily="34" charset="0"/>
              </a:rPr>
              <a:t>:  </a:t>
            </a:r>
            <a:r>
              <a:rPr lang="en-US" sz="2000" dirty="0" smtClean="0">
                <a:solidFill>
                  <a:srgbClr val="002060"/>
                </a:solidFill>
                <a:latin typeface="Symbol" pitchFamily="18" charset="2"/>
                <a:cs typeface="Arial" pitchFamily="34" charset="0"/>
              </a:rPr>
              <a:t>D</a:t>
            </a:r>
            <a:r>
              <a:rPr lang="en-US" sz="2000" dirty="0" smtClean="0">
                <a:solidFill>
                  <a:srgbClr val="002060"/>
                </a:solidFill>
                <a:latin typeface="Arial" pitchFamily="34" charset="0"/>
                <a:cs typeface="Arial" pitchFamily="34" charset="0"/>
              </a:rPr>
              <a:t>a</a:t>
            </a:r>
            <a:r>
              <a:rPr lang="en-US" sz="2000" baseline="-25000" dirty="0" smtClean="0">
                <a:solidFill>
                  <a:srgbClr val="002060"/>
                </a:solidFill>
                <a:latin typeface="Symbol" pitchFamily="18" charset="2"/>
                <a:cs typeface="Arial" pitchFamily="34" charset="0"/>
              </a:rPr>
              <a:t>m</a:t>
            </a:r>
            <a:r>
              <a:rPr lang="en-US" sz="2000" dirty="0" smtClean="0">
                <a:solidFill>
                  <a:srgbClr val="002060"/>
                </a:solidFill>
                <a:latin typeface="Arial" pitchFamily="34" charset="0"/>
                <a:cs typeface="Arial" pitchFamily="34" charset="0"/>
              </a:rPr>
              <a:t>(</a:t>
            </a:r>
            <a:r>
              <a:rPr lang="en-US" sz="2000" dirty="0" err="1" smtClean="0">
                <a:solidFill>
                  <a:srgbClr val="002060"/>
                </a:solidFill>
                <a:latin typeface="Arial" pitchFamily="34" charset="0"/>
                <a:cs typeface="Arial" pitchFamily="34" charset="0"/>
              </a:rPr>
              <a:t>expt</a:t>
            </a:r>
            <a:r>
              <a:rPr lang="en-US" sz="2000" dirty="0" smtClean="0">
                <a:solidFill>
                  <a:srgbClr val="002060"/>
                </a:solidFill>
                <a:latin typeface="Arial" pitchFamily="34" charset="0"/>
                <a:cs typeface="Arial" pitchFamily="34" charset="0"/>
              </a:rPr>
              <a:t>-thy) = (295±88) x 10</a:t>
            </a:r>
            <a:r>
              <a:rPr lang="en-US" sz="2000" baseline="30000" dirty="0" smtClean="0">
                <a:solidFill>
                  <a:srgbClr val="002060"/>
                </a:solidFill>
                <a:latin typeface="Arial" pitchFamily="34" charset="0"/>
                <a:cs typeface="Arial" pitchFamily="34" charset="0"/>
              </a:rPr>
              <a:t>-11</a:t>
            </a:r>
            <a:r>
              <a:rPr lang="en-US" sz="2000" dirty="0" smtClean="0">
                <a:solidFill>
                  <a:srgbClr val="002060"/>
                </a:solidFill>
                <a:latin typeface="Arial" pitchFamily="34" charset="0"/>
                <a:cs typeface="Arial" pitchFamily="34" charset="0"/>
              </a:rPr>
              <a:t> (3.4 </a:t>
            </a:r>
            <a:r>
              <a:rPr lang="en-US" sz="2000" dirty="0" smtClean="0">
                <a:solidFill>
                  <a:srgbClr val="002060"/>
                </a:solidFill>
                <a:latin typeface="Symbol" pitchFamily="18" charset="2"/>
                <a:cs typeface="Arial" pitchFamily="34" charset="0"/>
              </a:rPr>
              <a:t>s</a:t>
            </a:r>
            <a:r>
              <a:rPr lang="en-US" sz="2000" dirty="0" smtClean="0">
                <a:solidFill>
                  <a:srgbClr val="002060"/>
                </a:solidFill>
                <a:latin typeface="Arial" pitchFamily="34" charset="0"/>
                <a:cs typeface="Arial" pitchFamily="34" charset="0"/>
              </a:rPr>
              <a:t>) </a:t>
            </a:r>
          </a:p>
          <a:p>
            <a:pPr>
              <a:buClr>
                <a:srgbClr val="C00000"/>
              </a:buClr>
              <a:buFont typeface="Arial" pitchFamily="34" charset="0"/>
              <a:buChar char="•"/>
            </a:pPr>
            <a:endParaRPr lang="en-US" sz="1600"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No evidence for SUSY at LHC (yet)</a:t>
            </a:r>
          </a:p>
          <a:p>
            <a:pPr>
              <a:buClr>
                <a:srgbClr val="C00000"/>
              </a:buClr>
              <a:buFont typeface="Arial" pitchFamily="34" charset="0"/>
              <a:buChar char="•"/>
            </a:pPr>
            <a:endParaRPr lang="en-US" sz="1600"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Another solution: A’, a massive neutral vector boson</a:t>
            </a: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a:p>
            <a:pPr marL="342900" indent="-342900">
              <a:buClr>
                <a:srgbClr val="C00000"/>
              </a:buClr>
              <a:buFont typeface="Arial" panose="020B0604020202020204" pitchFamily="34" charset="0"/>
              <a:buChar char="•"/>
            </a:pPr>
            <a:r>
              <a:rPr lang="en-US" sz="2000" dirty="0" smtClean="0">
                <a:solidFill>
                  <a:srgbClr val="002060"/>
                </a:solidFill>
                <a:latin typeface="Arial" pitchFamily="34" charset="0"/>
                <a:cs typeface="Arial" pitchFamily="34" charset="0"/>
              </a:rPr>
              <a:t>3 Jefferson Lab proposals:</a:t>
            </a:r>
          </a:p>
        </p:txBody>
      </p:sp>
      <p:sp>
        <p:nvSpPr>
          <p:cNvPr id="2" name="Rectangle 2"/>
          <p:cNvSpPr txBox="1">
            <a:spLocks noChangeArrowheads="1"/>
          </p:cNvSpPr>
          <p:nvPr/>
        </p:nvSpPr>
        <p:spPr>
          <a:xfrm>
            <a:off x="0" y="76200"/>
            <a:ext cx="9144000" cy="593725"/>
          </a:xfrm>
          <a:prstGeom prst="rect">
            <a:avLst/>
          </a:prstGeom>
        </p:spPr>
        <p:txBody>
          <a:bodyPr/>
          <a:lstStyle/>
          <a:p>
            <a:pPr algn="ctr">
              <a:defRPr/>
            </a:pPr>
            <a:r>
              <a:rPr lang="en-US" sz="3000" b="1" kern="0" dirty="0">
                <a:latin typeface="Arial" pitchFamily="34" charset="0"/>
                <a:ea typeface="ＭＳ Ｐゴシック" pitchFamily="34" charset="-128"/>
                <a:cs typeface="Arial" pitchFamily="34" charset="0"/>
              </a:rPr>
              <a:t>New Opportunity: Search for </a:t>
            </a:r>
            <a:r>
              <a:rPr lang="en-US" sz="3000" b="1" kern="0" dirty="0" smtClean="0">
                <a:latin typeface="Arial" pitchFamily="34" charset="0"/>
                <a:ea typeface="ＭＳ Ｐゴシック" pitchFamily="34" charset="-128"/>
                <a:cs typeface="Arial" pitchFamily="34" charset="0"/>
              </a:rPr>
              <a:t>A’ at Jefferson Lab</a:t>
            </a:r>
            <a:endParaRPr lang="en-US" sz="3000" b="1" kern="0" dirty="0">
              <a:latin typeface="Arial" pitchFamily="34" charset="0"/>
              <a:ea typeface="ＭＳ Ｐゴシック" pitchFamily="34" charset="-128"/>
              <a:cs typeface="Arial" pitchFamily="34" charset="0"/>
            </a:endParaRPr>
          </a:p>
        </p:txBody>
      </p:sp>
      <p:sp>
        <p:nvSpPr>
          <p:cNvPr id="4" name="Rectangle 4"/>
          <p:cNvSpPr>
            <a:spLocks/>
          </p:cNvSpPr>
          <p:nvPr/>
        </p:nvSpPr>
        <p:spPr bwMode="auto">
          <a:xfrm>
            <a:off x="152400" y="1676400"/>
            <a:ext cx="3716337" cy="1282700"/>
          </a:xfrm>
          <a:prstGeom prst="rect">
            <a:avLst/>
          </a:prstGeom>
          <a:noFill/>
          <a:ln w="12700" cap="flat">
            <a:noFill/>
            <a:miter lim="800000"/>
            <a:headEnd type="none" w="med" len="med"/>
            <a:tailEnd type="none" w="med" len="med"/>
          </a:ln>
        </p:spPr>
        <p:txBody>
          <a:bodyPr lIns="0" tIns="0" rIns="0" bIns="0" anchor="ctr"/>
          <a:lstStyle/>
          <a:p>
            <a:pPr>
              <a:lnSpc>
                <a:spcPct val="90000"/>
              </a:lnSpc>
              <a:defRPr/>
            </a:pPr>
            <a:endParaRPr lang="en-US" sz="2000" i="1" dirty="0">
              <a:solidFill>
                <a:srgbClr val="C00000"/>
              </a:solidFill>
              <a:latin typeface="Arial" pitchFamily="34" charset="0"/>
              <a:ea typeface="Symbol" charset="2"/>
              <a:cs typeface="Arial" pitchFamily="34" charset="0"/>
              <a:sym typeface="Times New Roman" charset="0"/>
            </a:endParaRPr>
          </a:p>
        </p:txBody>
      </p:sp>
      <p:sp>
        <p:nvSpPr>
          <p:cNvPr id="22" name="Rectangle 21"/>
          <p:cNvSpPr/>
          <p:nvPr/>
        </p:nvSpPr>
        <p:spPr>
          <a:xfrm>
            <a:off x="81304" y="3924949"/>
            <a:ext cx="4599554" cy="1806648"/>
          </a:xfrm>
          <a:prstGeom prst="rect">
            <a:avLst/>
          </a:prstGeom>
          <a:ln w="38100">
            <a:solidFill>
              <a:srgbClr val="FF0000"/>
            </a:solidFill>
          </a:ln>
        </p:spPr>
        <p:txBody>
          <a:bodyPr wrap="square">
            <a:spAutoFit/>
          </a:bodyPr>
          <a:lstStyle/>
          <a:p>
            <a:pPr marL="287338" indent="-171450">
              <a:lnSpc>
                <a:spcPct val="80000"/>
              </a:lnSpc>
              <a:spcBef>
                <a:spcPts val="314"/>
              </a:spcBef>
              <a:spcAft>
                <a:spcPts val="314"/>
              </a:spcAft>
              <a:buFont typeface="Arial" pitchFamily="34" charset="0"/>
              <a:buChar char="•"/>
              <a:defRPr/>
            </a:pPr>
            <a:r>
              <a:rPr lang="en-US" sz="1800" dirty="0" smtClean="0">
                <a:latin typeface="Arial" pitchFamily="34" charset="0"/>
                <a:cs typeface="Arial" pitchFamily="34" charset="0"/>
              </a:rPr>
              <a:t> APEX test run (Hall A) </a:t>
            </a:r>
            <a:r>
              <a:rPr lang="en-US" dirty="0" smtClean="0">
                <a:latin typeface="Arial" pitchFamily="34" charset="0"/>
                <a:cs typeface="Arial" pitchFamily="34" charset="0"/>
              </a:rPr>
              <a:t>–</a:t>
            </a:r>
            <a:r>
              <a:rPr lang="en-US" sz="1800" dirty="0" smtClean="0">
                <a:latin typeface="Arial" pitchFamily="34" charset="0"/>
                <a:cs typeface="Arial" pitchFamily="34" charset="0"/>
              </a:rPr>
              <a:t> published </a:t>
            </a:r>
          </a:p>
          <a:p>
            <a:pPr marL="287338" indent="-171450">
              <a:lnSpc>
                <a:spcPct val="80000"/>
              </a:lnSpc>
              <a:spcBef>
                <a:spcPts val="314"/>
              </a:spcBef>
              <a:spcAft>
                <a:spcPts val="314"/>
              </a:spcAft>
              <a:defRPr/>
            </a:pPr>
            <a:r>
              <a:rPr lang="en-US" dirty="0" smtClean="0">
                <a:latin typeface="Arial" pitchFamily="34" charset="0"/>
                <a:cs typeface="Arial" pitchFamily="34" charset="0"/>
              </a:rPr>
              <a:t>		PRL  107, 191804 (2011)</a:t>
            </a:r>
            <a:endParaRPr lang="en-US" sz="1800" dirty="0" smtClean="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endParaRPr lang="en-US" dirty="0" smtClean="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smtClean="0">
                <a:latin typeface="Arial" pitchFamily="34" charset="0"/>
                <a:cs typeface="Arial" pitchFamily="34" charset="0"/>
              </a:rPr>
              <a:t>HPS (Hall B) –initial FY15 run completed</a:t>
            </a:r>
          </a:p>
          <a:p>
            <a:pPr marL="287338" indent="-171450">
              <a:lnSpc>
                <a:spcPct val="80000"/>
              </a:lnSpc>
              <a:spcBef>
                <a:spcPts val="314"/>
              </a:spcBef>
              <a:spcAft>
                <a:spcPts val="314"/>
              </a:spcAft>
              <a:buFont typeface="Arial" pitchFamily="34" charset="0"/>
              <a:buChar char="•"/>
              <a:defRPr/>
            </a:pPr>
            <a:endParaRPr lang="en-US" sz="1800" dirty="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sz="1800" dirty="0" err="1" smtClean="0">
                <a:latin typeface="Arial" pitchFamily="34" charset="0"/>
                <a:cs typeface="Arial" pitchFamily="34" charset="0"/>
              </a:rPr>
              <a:t>DarkLight</a:t>
            </a:r>
            <a:r>
              <a:rPr lang="en-US" sz="1800" dirty="0" smtClean="0">
                <a:latin typeface="Arial" pitchFamily="34" charset="0"/>
                <a:cs typeface="Arial" pitchFamily="34" charset="0"/>
              </a:rPr>
              <a:t>  (</a:t>
            </a:r>
            <a:r>
              <a:rPr lang="en-US" dirty="0" smtClean="0">
                <a:latin typeface="Arial" pitchFamily="34" charset="0"/>
                <a:cs typeface="Arial" pitchFamily="34" charset="0"/>
              </a:rPr>
              <a:t>LERF</a:t>
            </a:r>
            <a:r>
              <a:rPr lang="en-US" sz="1800" dirty="0" smtClean="0">
                <a:latin typeface="Arial" pitchFamily="34" charset="0"/>
                <a:cs typeface="Arial" pitchFamily="34" charset="0"/>
              </a:rPr>
              <a:t>) – NSF-MRI funds </a:t>
            </a:r>
            <a:endParaRPr lang="en-US" sz="1800" dirty="0">
              <a:latin typeface="Arial" pitchFamily="34" charset="0"/>
              <a:cs typeface="Arial" pitchFamily="34" charset="0"/>
            </a:endParaRPr>
          </a:p>
        </p:txBody>
      </p:sp>
      <p:pic>
        <p:nvPicPr>
          <p:cNvPr id="363521" name="Picture 1"/>
          <p:cNvPicPr>
            <a:picLocks noChangeAspect="1" noChangeArrowheads="1"/>
          </p:cNvPicPr>
          <p:nvPr/>
        </p:nvPicPr>
        <p:blipFill>
          <a:blip r:embed="rId3" cstate="print"/>
          <a:srcRect/>
          <a:stretch>
            <a:fillRect/>
          </a:stretch>
        </p:blipFill>
        <p:spPr bwMode="auto">
          <a:xfrm>
            <a:off x="7433432" y="914400"/>
            <a:ext cx="1405768"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032" y="2412130"/>
            <a:ext cx="4071254" cy="4002714"/>
          </a:xfrm>
          <a:prstGeom prst="rect">
            <a:avLst/>
          </a:prstGeom>
          <a:noFill/>
          <a:ln>
            <a:noFill/>
          </a:ln>
          <a:effectLst>
            <a:outerShdw blurRad="1016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39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463"/>
          </a:xfrm>
        </p:spPr>
        <p:txBody>
          <a:bodyPr/>
          <a:lstStyle/>
          <a:p>
            <a:r>
              <a:rPr lang="en-US" dirty="0" err="1" smtClean="0">
                <a:solidFill>
                  <a:schemeClr val="bg1"/>
                </a:solidFill>
              </a:rPr>
              <a:t>JLab</a:t>
            </a:r>
            <a:r>
              <a:rPr lang="en-US" dirty="0" smtClean="0">
                <a:solidFill>
                  <a:schemeClr val="bg1"/>
                </a:solidFill>
              </a:rPr>
              <a:t>: A Laboratory for Nuclear Science</a:t>
            </a:r>
            <a:endParaRPr lang="en-US" dirty="0">
              <a:solidFill>
                <a:schemeClr val="bg1"/>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113022"/>
            <a:chOff x="5024342" y="4246937"/>
            <a:chExt cx="1857945" cy="2113022"/>
          </a:xfrm>
        </p:grpSpPr>
        <p:sp>
          <p:nvSpPr>
            <p:cNvPr id="16" name="TextBox 15"/>
            <p:cNvSpPr txBox="1"/>
            <p:nvPr/>
          </p:nvSpPr>
          <p:spPr>
            <a:xfrm>
              <a:off x="5024342" y="605218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772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Effect transition="in" filter="fade">
                                      <p:cBhvr>
                                        <p:cTn id="15" dur="3000"/>
                                        <p:tgtEl>
                                          <p:spTgt spid="2"/>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0" fill="hold"/>
                                        <p:tgtEl>
                                          <p:spTgt spid="9"/>
                                        </p:tgtEl>
                                        <p:attrNameLst>
                                          <p:attrName>ppt_w</p:attrName>
                                        </p:attrNameLst>
                                      </p:cBhvr>
                                      <p:tavLst>
                                        <p:tav tm="0">
                                          <p:val>
                                            <p:fltVal val="0"/>
                                          </p:val>
                                        </p:tav>
                                        <p:tav tm="100000">
                                          <p:val>
                                            <p:strVal val="#ppt_w"/>
                                          </p:val>
                                        </p:tav>
                                      </p:tavLst>
                                    </p:anim>
                                    <p:anim calcmode="lin" valueType="num">
                                      <p:cBhvr>
                                        <p:cTn id="26" dur="3000" fill="hold"/>
                                        <p:tgtEl>
                                          <p:spTgt spid="9"/>
                                        </p:tgtEl>
                                        <p:attrNameLst>
                                          <p:attrName>ppt_h</p:attrName>
                                        </p:attrNameLst>
                                      </p:cBhvr>
                                      <p:tavLst>
                                        <p:tav tm="0">
                                          <p:val>
                                            <p:fltVal val="0"/>
                                          </p:val>
                                        </p:tav>
                                        <p:tav tm="100000">
                                          <p:val>
                                            <p:strVal val="#ppt_h"/>
                                          </p:val>
                                        </p:tav>
                                      </p:tavLst>
                                    </p:anim>
                                    <p:animEffect transition="in" filter="fade">
                                      <p:cBhvr>
                                        <p:cTn id="27" dur="3000"/>
                                        <p:tgtEl>
                                          <p:spTgt spid="9"/>
                                        </p:tgtEl>
                                      </p:cBhvr>
                                    </p:animEffect>
                                  </p:childTnLst>
                                </p:cTn>
                              </p:par>
                            </p:childTnLst>
                          </p:cTn>
                        </p:par>
                        <p:par>
                          <p:cTn id="28" fill="hold">
                            <p:stCondLst>
                              <p:cond delay="1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p:val>
                                            <p:fltVal val="0"/>
                                          </p:val>
                                        </p:tav>
                                        <p:tav tm="100000">
                                          <p:val>
                                            <p:strVal val="#ppt_w"/>
                                          </p:val>
                                        </p:tav>
                                      </p:tavLst>
                                    </p:anim>
                                    <p:anim calcmode="lin" valueType="num">
                                      <p:cBhvr>
                                        <p:cTn id="32" dur="3000" fill="hold"/>
                                        <p:tgtEl>
                                          <p:spTgt spid="12"/>
                                        </p:tgtEl>
                                        <p:attrNameLst>
                                          <p:attrName>ppt_h</p:attrName>
                                        </p:attrNameLst>
                                      </p:cBhvr>
                                      <p:tavLst>
                                        <p:tav tm="0">
                                          <p:val>
                                            <p:fltVal val="0"/>
                                          </p:val>
                                        </p:tav>
                                        <p:tav tm="100000">
                                          <p:val>
                                            <p:strVal val="#ppt_h"/>
                                          </p:val>
                                        </p:tav>
                                      </p:tavLst>
                                    </p:anim>
                                    <p:animEffect transition="in" filter="fade">
                                      <p:cBhvr>
                                        <p:cTn id="33" dur="3000"/>
                                        <p:tgtEl>
                                          <p:spTgt spid="12"/>
                                        </p:tgtEl>
                                      </p:cBhvr>
                                    </p:animEffect>
                                  </p:childTnLst>
                                </p:cTn>
                              </p:par>
                            </p:childTnLst>
                          </p:cTn>
                        </p:par>
                        <p:par>
                          <p:cTn id="34" fill="hold">
                            <p:stCondLst>
                              <p:cond delay="15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childTnLst>
                          </p:cTn>
                        </p:par>
                        <p:par>
                          <p:cTn id="40" fill="hold">
                            <p:stCondLst>
                              <p:cond delay="18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3000" fill="hold"/>
                                        <p:tgtEl>
                                          <p:spTgt spid="6"/>
                                        </p:tgtEl>
                                        <p:attrNameLst>
                                          <p:attrName>ppt_w</p:attrName>
                                        </p:attrNameLst>
                                      </p:cBhvr>
                                      <p:tavLst>
                                        <p:tav tm="0">
                                          <p:val>
                                            <p:fltVal val="0"/>
                                          </p:val>
                                        </p:tav>
                                        <p:tav tm="100000">
                                          <p:val>
                                            <p:strVal val="#ppt_w"/>
                                          </p:val>
                                        </p:tav>
                                      </p:tavLst>
                                    </p:anim>
                                    <p:anim calcmode="lin" valueType="num">
                                      <p:cBhvr>
                                        <p:cTn id="44" dur="3000" fill="hold"/>
                                        <p:tgtEl>
                                          <p:spTgt spid="6"/>
                                        </p:tgtEl>
                                        <p:attrNameLst>
                                          <p:attrName>ppt_h</p:attrName>
                                        </p:attrNameLst>
                                      </p:cBhvr>
                                      <p:tavLst>
                                        <p:tav tm="0">
                                          <p:val>
                                            <p:fltVal val="0"/>
                                          </p:val>
                                        </p:tav>
                                        <p:tav tm="100000">
                                          <p:val>
                                            <p:strVal val="#ppt_h"/>
                                          </p:val>
                                        </p:tav>
                                      </p:tavLst>
                                    </p:anim>
                                    <p:animEffect transition="in" filter="fade">
                                      <p:cBhvr>
                                        <p:cTn id="45" dur="3000"/>
                                        <p:tgtEl>
                                          <p:spTgt spid="6"/>
                                        </p:tgtEl>
                                      </p:cBhvr>
                                    </p:animEffect>
                                  </p:childTnLst>
                                </p:cTn>
                              </p:par>
                            </p:childTnLst>
                          </p:cTn>
                        </p:par>
                        <p:par>
                          <p:cTn id="46" fill="hold">
                            <p:stCondLst>
                              <p:cond delay="21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animEffect transition="in" filter="fade">
                                      <p:cBhvr>
                                        <p:cTn id="5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457200" y="0"/>
            <a:ext cx="8229600" cy="762000"/>
          </a:xfrm>
          <a:prstGeom prst="rect">
            <a:avLst/>
          </a:prstGeom>
        </p:spPr>
        <p:txBody>
          <a:bodyPr>
            <a:normAutofit/>
          </a:bodyPr>
          <a:lstStyle/>
          <a:p>
            <a:pPr algn="ctr" defTabSz="457200">
              <a:spcBef>
                <a:spcPct val="0"/>
              </a:spcBef>
              <a:defRPr/>
            </a:pPr>
            <a:r>
              <a:rPr lang="en-US" sz="3600" b="1">
                <a:solidFill>
                  <a:prstClr val="black"/>
                </a:solidFill>
                <a:latin typeface="Arial" pitchFamily="34" charset="0"/>
                <a:cs typeface="Arial" pitchFamily="34" charset="0"/>
              </a:rPr>
              <a:t>Electron Ion Collider</a:t>
            </a:r>
            <a:endParaRPr lang="en-US" sz="3600" b="1" dirty="0">
              <a:solidFill>
                <a:prstClr val="black"/>
              </a:solidFill>
              <a:latin typeface="Arial" pitchFamily="34" charset="0"/>
              <a:cs typeface="Arial" pitchFamily="34" charset="0"/>
            </a:endParaRPr>
          </a:p>
        </p:txBody>
      </p:sp>
      <p:sp>
        <p:nvSpPr>
          <p:cNvPr id="8" name="Rectangle 3"/>
          <p:cNvSpPr txBox="1">
            <a:spLocks noChangeArrowheads="1"/>
          </p:cNvSpPr>
          <p:nvPr/>
        </p:nvSpPr>
        <p:spPr>
          <a:xfrm>
            <a:off x="381000" y="1219200"/>
            <a:ext cx="4599709" cy="1996081"/>
          </a:xfrm>
          <a:prstGeom prst="rect">
            <a:avLst/>
          </a:prstGeom>
          <a:ln w="38100">
            <a:solidFill>
              <a:srgbClr val="00B050"/>
            </a:solidFill>
          </a:ln>
        </p:spPr>
        <p:txBody>
          <a:bodyPr/>
          <a:lstStyle/>
          <a:p>
            <a:pPr marL="342900" indent="-342900" defTabSz="457200" eaLnBrk="0" hangingPunct="0">
              <a:lnSpc>
                <a:spcPct val="90000"/>
              </a:lnSpc>
              <a:spcBef>
                <a:spcPts val="600"/>
              </a:spcBef>
              <a:spcAft>
                <a:spcPct val="30000"/>
              </a:spcAft>
              <a:buFont typeface="Wingdings" pitchFamily="2" charset="2"/>
              <a:buNone/>
              <a:defRPr/>
            </a:pPr>
            <a:r>
              <a:rPr lang="en-US" sz="1400" b="1" kern="0" dirty="0">
                <a:solidFill>
                  <a:srgbClr val="C00000"/>
                </a:solidFill>
                <a:latin typeface="Arial" pitchFamily="34" charset="0"/>
                <a:ea typeface="ＭＳ Ｐゴシック" pitchFamily="1" charset="-128"/>
                <a:cs typeface="Arial" pitchFamily="34" charset="0"/>
              </a:rPr>
              <a:t>NSAC 2007 Long-Range Plan:</a:t>
            </a:r>
          </a:p>
          <a:p>
            <a:pPr marL="173038" defTabSz="457200" eaLnBrk="0" hangingPunct="0">
              <a:lnSpc>
                <a:spcPct val="90000"/>
              </a:lnSpc>
              <a:spcBef>
                <a:spcPts val="600"/>
              </a:spcBef>
              <a:spcAft>
                <a:spcPct val="30000"/>
              </a:spcAft>
              <a:buFont typeface="Wingdings" pitchFamily="2" charset="2"/>
              <a:buNone/>
              <a:defRPr/>
            </a:pPr>
            <a:r>
              <a:rPr lang="en-US" sz="1400" kern="0" dirty="0">
                <a:solidFill>
                  <a:prstClr val="black"/>
                </a:solidFill>
                <a:latin typeface="Arial" pitchFamily="34" charset="0"/>
                <a:ea typeface="ＭＳ Ｐゴシック" pitchFamily="1" charset="-128"/>
                <a:cs typeface="Arial" pitchFamily="34" charset="0"/>
              </a:rPr>
              <a:t>“An </a:t>
            </a:r>
            <a:r>
              <a:rPr lang="en-US" sz="1400" b="1" kern="0" dirty="0">
                <a:solidFill>
                  <a:srgbClr val="0B2CB7"/>
                </a:solidFill>
                <a:latin typeface="Arial" pitchFamily="34" charset="0"/>
                <a:ea typeface="ＭＳ Ｐゴシック" pitchFamily="1" charset="-128"/>
                <a:cs typeface="Arial" pitchFamily="34" charset="0"/>
              </a:rPr>
              <a:t>Electron-Ion Collider (EIC)</a:t>
            </a:r>
            <a:r>
              <a:rPr lang="en-US" sz="1400" kern="0" dirty="0">
                <a:solidFill>
                  <a:srgbClr val="0B2CB7"/>
                </a:solidFill>
                <a:latin typeface="Arial" pitchFamily="34" charset="0"/>
                <a:ea typeface="ＭＳ Ｐゴシック" pitchFamily="1" charset="-128"/>
                <a:cs typeface="Arial" pitchFamily="34" charset="0"/>
              </a:rPr>
              <a:t> </a:t>
            </a:r>
            <a:r>
              <a:rPr lang="en-US" sz="1400" kern="0" dirty="0">
                <a:solidFill>
                  <a:prstClr val="black"/>
                </a:solidFill>
                <a:latin typeface="Arial" pitchFamily="34" charset="0"/>
                <a:ea typeface="ＭＳ Ｐゴシック" pitchFamily="1" charset="-128"/>
                <a:cs typeface="Arial" pitchFamily="34" charset="0"/>
              </a:rPr>
              <a:t>with </a:t>
            </a:r>
            <a:r>
              <a:rPr lang="en-US" sz="1400" b="1" kern="0" dirty="0">
                <a:solidFill>
                  <a:srgbClr val="C00000"/>
                </a:solidFill>
                <a:latin typeface="Arial" pitchFamily="34" charset="0"/>
                <a:ea typeface="ＭＳ Ｐゴシック" pitchFamily="1" charset="-128"/>
                <a:cs typeface="Arial" pitchFamily="34" charset="0"/>
              </a:rPr>
              <a:t>polarized</a:t>
            </a:r>
            <a:r>
              <a:rPr lang="en-US" sz="1400" kern="0" dirty="0">
                <a:solidFill>
                  <a:prstClr val="black"/>
                </a:solidFill>
                <a:latin typeface="Arial" pitchFamily="34" charset="0"/>
                <a:ea typeface="ＭＳ Ｐゴシック" pitchFamily="1" charset="-128"/>
                <a:cs typeface="Arial" pitchFamily="34" charset="0"/>
              </a:rPr>
              <a:t> beams has been </a:t>
            </a:r>
            <a:r>
              <a:rPr lang="en-US" sz="1400" b="1" kern="0" dirty="0">
                <a:solidFill>
                  <a:srgbClr val="0B2CB7"/>
                </a:solidFill>
                <a:latin typeface="Arial" pitchFamily="34" charset="0"/>
                <a:ea typeface="ＭＳ Ｐゴシック" pitchFamily="1" charset="-128"/>
                <a:cs typeface="Arial" pitchFamily="34" charset="0"/>
              </a:rPr>
              <a:t>embraced by the U.S. nuclear science community</a:t>
            </a:r>
            <a:r>
              <a:rPr lang="en-US" sz="1400" kern="0" dirty="0">
                <a:solidFill>
                  <a:prstClr val="black"/>
                </a:solidFill>
                <a:latin typeface="Arial" pitchFamily="34" charset="0"/>
                <a:ea typeface="ＭＳ Ｐゴシック" pitchFamily="1" charset="-128"/>
                <a:cs typeface="Arial" pitchFamily="34" charset="0"/>
              </a:rPr>
              <a:t> as embodying the vision for </a:t>
            </a:r>
            <a:r>
              <a:rPr lang="en-US" sz="1400" b="1" kern="0" dirty="0">
                <a:solidFill>
                  <a:srgbClr val="0B2CB7"/>
                </a:solidFill>
                <a:latin typeface="Arial" pitchFamily="34" charset="0"/>
                <a:ea typeface="ＭＳ Ｐゴシック" pitchFamily="1" charset="-128"/>
                <a:cs typeface="Arial" pitchFamily="34" charset="0"/>
              </a:rPr>
              <a:t>reaching the next QCD frontier</a:t>
            </a:r>
            <a:r>
              <a:rPr lang="en-US" sz="1400" kern="0" dirty="0">
                <a:solidFill>
                  <a:prstClr val="black"/>
                </a:solidFill>
                <a:latin typeface="Arial" pitchFamily="34" charset="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p>
        </p:txBody>
      </p:sp>
      <p:pic>
        <p:nvPicPr>
          <p:cNvPr id="9" name="Picture 4"/>
          <p:cNvPicPr>
            <a:picLocks noChangeAspect="1" noChangeArrowheads="1"/>
          </p:cNvPicPr>
          <p:nvPr/>
        </p:nvPicPr>
        <p:blipFill>
          <a:blip r:embed="rId3" cstate="print"/>
          <a:srcRect/>
          <a:stretch>
            <a:fillRect/>
          </a:stretch>
        </p:blipFill>
        <p:spPr bwMode="auto">
          <a:xfrm rot="20810475">
            <a:off x="5965376" y="877419"/>
            <a:ext cx="2687378" cy="330754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76200" y="5836356"/>
            <a:ext cx="5340155" cy="369332"/>
          </a:xfrm>
          <a:prstGeom prst="rect">
            <a:avLst/>
          </a:prstGeom>
          <a:noFill/>
        </p:spPr>
        <p:txBody>
          <a:bodyPr wrap="square" rtlCol="0">
            <a:spAutoFit/>
          </a:bodyPr>
          <a:lstStyle/>
          <a:p>
            <a:pPr defTabSz="457200"/>
            <a:r>
              <a:rPr lang="en-US" b="1" dirty="0">
                <a:solidFill>
                  <a:srgbClr val="002060"/>
                </a:solidFill>
                <a:latin typeface="Arial" pitchFamily="34" charset="0"/>
                <a:cs typeface="Arial" pitchFamily="34" charset="0"/>
              </a:rPr>
              <a:t>EIC Community White Paper arXiv:1212.1701v2</a:t>
            </a:r>
          </a:p>
        </p:txBody>
      </p:sp>
      <p:pic>
        <p:nvPicPr>
          <p:cNvPr id="12" name="Picture 11"/>
          <p:cNvPicPr>
            <a:picLocks noChangeAspect="1"/>
          </p:cNvPicPr>
          <p:nvPr/>
        </p:nvPicPr>
        <p:blipFill>
          <a:blip r:embed="rId4" cstate="print"/>
          <a:stretch>
            <a:fillRect/>
          </a:stretch>
        </p:blipFill>
        <p:spPr>
          <a:xfrm rot="20820000">
            <a:off x="5961876" y="3016564"/>
            <a:ext cx="2752381" cy="3291840"/>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2" name="TextBox 1"/>
          <p:cNvSpPr txBox="1"/>
          <p:nvPr/>
        </p:nvSpPr>
        <p:spPr>
          <a:xfrm>
            <a:off x="16476" y="3810000"/>
            <a:ext cx="5726952" cy="1754326"/>
          </a:xfrm>
          <a:prstGeom prst="rect">
            <a:avLst/>
          </a:prstGeom>
          <a:noFill/>
        </p:spPr>
        <p:txBody>
          <a:bodyPr wrap="none" rtlCol="0">
            <a:spAutoFit/>
          </a:bodyPr>
          <a:lstStyle/>
          <a:p>
            <a:pPr defTabSz="457200"/>
            <a:r>
              <a:rPr lang="en-US" b="1" dirty="0">
                <a:latin typeface="Arial" panose="020B0604020202020204" pitchFamily="34" charset="0"/>
                <a:cs typeface="Arial" panose="020B0604020202020204" pitchFamily="34" charset="0"/>
              </a:rPr>
              <a:t>NSAC 2015 Long-Range Plan</a:t>
            </a:r>
            <a:r>
              <a:rPr lang="en-US" b="1" dirty="0" smtClean="0">
                <a:latin typeface="Arial" panose="020B0604020202020204" pitchFamily="34" charset="0"/>
                <a:cs typeface="Arial" panose="020B0604020202020204" pitchFamily="34" charset="0"/>
              </a:rPr>
              <a:t>:</a:t>
            </a:r>
          </a:p>
          <a:p>
            <a:pPr defTabSz="457200"/>
            <a:endParaRPr lang="en-US" b="1" dirty="0">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EIC unanimously </a:t>
            </a:r>
            <a:r>
              <a:rPr lang="en-US" dirty="0">
                <a:solidFill>
                  <a:prstClr val="black"/>
                </a:solidFill>
                <a:latin typeface="Arial" panose="020B0604020202020204" pitchFamily="34" charset="0"/>
                <a:cs typeface="Arial" panose="020B0604020202020204" pitchFamily="34" charset="0"/>
              </a:rPr>
              <a:t>endorsed by QCD Town </a:t>
            </a:r>
            <a:r>
              <a:rPr lang="en-US" dirty="0" smtClean="0">
                <a:solidFill>
                  <a:prstClr val="black"/>
                </a:solidFill>
                <a:latin typeface="Arial" panose="020B0604020202020204" pitchFamily="34" charset="0"/>
                <a:cs typeface="Arial" panose="020B0604020202020204" pitchFamily="34" charset="0"/>
              </a:rPr>
              <a:t>Meetings</a:t>
            </a:r>
          </a:p>
          <a:p>
            <a:pPr defTabSz="457200"/>
            <a:r>
              <a:rPr lang="en-US" dirty="0" smtClean="0">
                <a:solidFill>
                  <a:prstClr val="black"/>
                </a:solidFill>
                <a:latin typeface="Arial" panose="020B0604020202020204" pitchFamily="34" charset="0"/>
                <a:cs typeface="Arial" panose="020B0604020202020204" pitchFamily="34" charset="0"/>
              </a:rPr>
              <a:t>     as next QCD frontier</a:t>
            </a:r>
          </a:p>
          <a:p>
            <a:pPr defTabSz="457200"/>
            <a:endParaRPr lang="en-US"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Community has reached consensus on parameters</a:t>
            </a:r>
          </a:p>
        </p:txBody>
      </p:sp>
      <p:sp>
        <p:nvSpPr>
          <p:cNvPr id="10"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20</a:t>
            </a:fld>
            <a:endParaRPr lang="en-US" dirty="0">
              <a:solidFill>
                <a:prstClr val="white"/>
              </a:solidFill>
            </a:endParaRPr>
          </a:p>
        </p:txBody>
      </p:sp>
    </p:spTree>
    <p:extLst>
      <p:ext uri="{BB962C8B-B14F-4D97-AF65-F5344CB8AC3E}">
        <p14:creationId xmlns:p14="http://schemas.microsoft.com/office/powerpoint/2010/main" val="32842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914400" y="5414962"/>
            <a:ext cx="3959772"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70C0"/>
              </a:solidFill>
              <a:effectLst/>
              <a:latin typeface="Arial" pitchFamily="34" charset="0"/>
              <a:cs typeface="Arial" pitchFamily="34" charset="0"/>
            </a:endParaRPr>
          </a:p>
        </p:txBody>
      </p:sp>
      <p:grpSp>
        <p:nvGrpSpPr>
          <p:cNvPr id="11" name="Group 10"/>
          <p:cNvGrpSpPr/>
          <p:nvPr/>
        </p:nvGrpSpPr>
        <p:grpSpPr>
          <a:xfrm>
            <a:off x="914400" y="4424362"/>
            <a:ext cx="3426372" cy="990600"/>
            <a:chOff x="4495800" y="4495800"/>
            <a:chExt cx="3276600" cy="990600"/>
          </a:xfrm>
        </p:grpSpPr>
        <p:sp>
          <p:nvSpPr>
            <p:cNvPr id="9" name="Rectangle 8"/>
            <p:cNvSpPr/>
            <p:nvPr/>
          </p:nvSpPr>
          <p:spPr bwMode="auto">
            <a:xfrm>
              <a:off x="4495800" y="4495800"/>
              <a:ext cx="3276600" cy="9906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70C0"/>
                </a:solidFill>
                <a:effectLst/>
                <a:latin typeface="Arial" pitchFamily="34" charset="0"/>
                <a:cs typeface="Arial" pitchFamily="34" charset="0"/>
              </a:endParaRPr>
            </a:p>
          </p:txBody>
        </p:sp>
        <p:sp>
          <p:nvSpPr>
            <p:cNvPr id="10" name="TextBox 9"/>
            <p:cNvSpPr txBox="1"/>
            <p:nvPr/>
          </p:nvSpPr>
          <p:spPr>
            <a:xfrm>
              <a:off x="4495800" y="4548128"/>
              <a:ext cx="612668"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EIC</a:t>
              </a:r>
            </a:p>
          </p:txBody>
        </p:sp>
      </p:grpSp>
      <p:graphicFrame>
        <p:nvGraphicFramePr>
          <p:cNvPr id="4" name="Chart 3"/>
          <p:cNvGraphicFramePr/>
          <p:nvPr>
            <p:extLst>
              <p:ext uri="{D42A27DB-BD31-4B8C-83A1-F6EECF244321}">
                <p14:modId xmlns:p14="http://schemas.microsoft.com/office/powerpoint/2010/main" val="3423446143"/>
              </p:ext>
            </p:extLst>
          </p:nvPr>
        </p:nvGraphicFramePr>
        <p:xfrm>
          <a:off x="381000" y="3128962"/>
          <a:ext cx="5334000" cy="34004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6201" y="17721"/>
            <a:ext cx="8832417" cy="685800"/>
          </a:xfrm>
        </p:spPr>
        <p:txBody>
          <a:bodyPr/>
          <a:lstStyle/>
          <a:p>
            <a:r>
              <a:rPr lang="en-US" dirty="0" smtClean="0"/>
              <a:t>The New Landscape Enabled by EIC</a:t>
            </a:r>
            <a:endParaRPr lang="en-US" dirty="0"/>
          </a:p>
        </p:txBody>
      </p:sp>
      <p:sp>
        <p:nvSpPr>
          <p:cNvPr id="5" name="Rectangle 4"/>
          <p:cNvSpPr/>
          <p:nvPr/>
        </p:nvSpPr>
        <p:spPr bwMode="auto">
          <a:xfrm>
            <a:off x="3959772" y="3890962"/>
            <a:ext cx="1600200" cy="1828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70C0"/>
              </a:solidFill>
              <a:effectLst/>
              <a:latin typeface="Arial" pitchFamily="34" charset="0"/>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70C0"/>
                </a:solidFill>
                <a:effectLst/>
                <a:latin typeface="Arial" pitchFamily="34" charset="0"/>
                <a:cs typeface="Arial" pitchFamily="34" charset="0"/>
              </a:rPr>
              <a:t>JLab</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70C0"/>
                </a:solidFill>
                <a:effectLst/>
                <a:latin typeface="Arial" pitchFamily="34" charset="0"/>
                <a:cs typeface="Arial" pitchFamily="34" charset="0"/>
              </a:rPr>
              <a:t>12</a:t>
            </a:r>
          </a:p>
        </p:txBody>
      </p:sp>
      <p:sp>
        <p:nvSpPr>
          <p:cNvPr id="6" name="Rectangle 5"/>
          <p:cNvSpPr/>
          <p:nvPr/>
        </p:nvSpPr>
        <p:spPr bwMode="auto">
          <a:xfrm>
            <a:off x="2588172" y="5414962"/>
            <a:ext cx="2667000" cy="304800"/>
          </a:xfrm>
          <a:prstGeom prst="rect">
            <a:avLst/>
          </a:prstGeom>
          <a:solidFill>
            <a:srgbClr val="DAC7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0000"/>
                </a:solidFill>
                <a:effectLst/>
                <a:latin typeface="Arial" pitchFamily="34" charset="0"/>
                <a:cs typeface="Arial" pitchFamily="34" charset="0"/>
              </a:rPr>
              <a:t>EMC</a:t>
            </a:r>
          </a:p>
        </p:txBody>
      </p:sp>
      <p:sp>
        <p:nvSpPr>
          <p:cNvPr id="7" name="Rectangle 6"/>
          <p:cNvSpPr/>
          <p:nvPr/>
        </p:nvSpPr>
        <p:spPr bwMode="auto">
          <a:xfrm>
            <a:off x="3578772" y="5414962"/>
            <a:ext cx="1981200" cy="304800"/>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3D7346"/>
                </a:solidFill>
                <a:effectLst/>
                <a:latin typeface="Arial" pitchFamily="34" charset="0"/>
                <a:cs typeface="Arial" pitchFamily="34" charset="0"/>
              </a:rPr>
              <a:t>HERMES</a:t>
            </a:r>
          </a:p>
        </p:txBody>
      </p:sp>
      <p:sp>
        <p:nvSpPr>
          <p:cNvPr id="12" name="TextBox 11"/>
          <p:cNvSpPr txBox="1"/>
          <p:nvPr/>
        </p:nvSpPr>
        <p:spPr>
          <a:xfrm>
            <a:off x="5813498" y="990600"/>
            <a:ext cx="3406702" cy="954107"/>
          </a:xfrm>
          <a:prstGeom prst="rect">
            <a:avLst/>
          </a:prstGeom>
          <a:noFill/>
        </p:spPr>
        <p:txBody>
          <a:bodyPr wrap="none" rtlCol="0">
            <a:spAutoFit/>
          </a:bodyPr>
          <a:lstStyle/>
          <a:p>
            <a:pPr>
              <a:buClr>
                <a:schemeClr val="tx1"/>
              </a:buClr>
              <a:buFont typeface="Arial" pitchFamily="34" charset="0"/>
              <a:buChar char="•"/>
            </a:pPr>
            <a:r>
              <a:rPr lang="en-US" sz="2800" dirty="0" smtClean="0">
                <a:solidFill>
                  <a:srgbClr val="0070C0"/>
                </a:solidFill>
                <a:latin typeface="Arial" pitchFamily="34" charset="0"/>
                <a:cs typeface="Arial" pitchFamily="34" charset="0"/>
              </a:rPr>
              <a:t> </a:t>
            </a:r>
            <a:r>
              <a:rPr lang="en-US" sz="2800" dirty="0" smtClean="0">
                <a:latin typeface="Arial" pitchFamily="34" charset="0"/>
                <a:cs typeface="Arial" pitchFamily="34" charset="0"/>
              </a:rPr>
              <a:t>High Luminosity </a:t>
            </a:r>
          </a:p>
          <a:p>
            <a:pPr>
              <a:buClr>
                <a:srgbClr val="7A0000"/>
              </a:buClr>
            </a:pPr>
            <a:r>
              <a:rPr lang="en-US" sz="2800" dirty="0">
                <a:latin typeface="Arial" pitchFamily="34" charset="0"/>
                <a:cs typeface="Arial" pitchFamily="34" charset="0"/>
                <a:sym typeface="Wingdings 3"/>
              </a:rPr>
              <a:t>	</a:t>
            </a:r>
            <a:r>
              <a:rPr lang="en-US" sz="2800" dirty="0" smtClean="0">
                <a:latin typeface="Arial" pitchFamily="34" charset="0"/>
                <a:cs typeface="Arial" pitchFamily="34" charset="0"/>
                <a:sym typeface="Wingdings 3"/>
              </a:rPr>
              <a:t> 10</a:t>
            </a:r>
            <a:r>
              <a:rPr lang="en-US" sz="2800" baseline="30000" dirty="0" smtClean="0">
                <a:latin typeface="Arial" pitchFamily="34" charset="0"/>
                <a:cs typeface="Arial" pitchFamily="34" charset="0"/>
                <a:sym typeface="Wingdings 3"/>
              </a:rPr>
              <a:t>34 </a:t>
            </a:r>
            <a:r>
              <a:rPr lang="en-US" sz="2800" dirty="0" smtClean="0">
                <a:latin typeface="Arial" pitchFamily="34" charset="0"/>
                <a:cs typeface="Arial" pitchFamily="34" charset="0"/>
                <a:sym typeface="Wingdings 3"/>
              </a:rPr>
              <a:t>cm</a:t>
            </a:r>
            <a:r>
              <a:rPr lang="en-US" sz="2800" baseline="30000" dirty="0" smtClean="0">
                <a:latin typeface="Arial" pitchFamily="34" charset="0"/>
                <a:cs typeface="Arial" pitchFamily="34" charset="0"/>
                <a:sym typeface="Wingdings 3"/>
              </a:rPr>
              <a:t>-2</a:t>
            </a:r>
            <a:r>
              <a:rPr lang="en-US" sz="2800" dirty="0" smtClean="0">
                <a:latin typeface="Arial" pitchFamily="34" charset="0"/>
                <a:cs typeface="Arial" pitchFamily="34" charset="0"/>
                <a:sym typeface="Wingdings 3"/>
              </a:rPr>
              <a:t>s</a:t>
            </a:r>
            <a:r>
              <a:rPr lang="en-US" sz="2800" baseline="30000" dirty="0" smtClean="0">
                <a:latin typeface="Arial" pitchFamily="34" charset="0"/>
                <a:cs typeface="Arial" pitchFamily="34" charset="0"/>
                <a:sym typeface="Wingdings 3"/>
              </a:rPr>
              <a:t>-1</a:t>
            </a:r>
            <a:endParaRPr lang="en-US" sz="2800" dirty="0" smtClean="0">
              <a:latin typeface="Arial" pitchFamily="34" charset="0"/>
              <a:cs typeface="Arial" pitchFamily="34" charset="0"/>
            </a:endParaRPr>
          </a:p>
        </p:txBody>
      </p:sp>
      <p:sp>
        <p:nvSpPr>
          <p:cNvPr id="13" name="TextBox 12"/>
          <p:cNvSpPr txBox="1"/>
          <p:nvPr/>
        </p:nvSpPr>
        <p:spPr>
          <a:xfrm>
            <a:off x="5813498" y="3450462"/>
            <a:ext cx="3228769" cy="954107"/>
          </a:xfrm>
          <a:prstGeom prst="rect">
            <a:avLst/>
          </a:prstGeom>
          <a:noFill/>
        </p:spPr>
        <p:txBody>
          <a:bodyPr wrap="none" rtlCol="0">
            <a:spAutoFit/>
          </a:bodyPr>
          <a:lstStyle/>
          <a:p>
            <a:pPr>
              <a:buClr>
                <a:schemeClr val="tx1"/>
              </a:buClr>
              <a:buFont typeface="Arial" pitchFamily="34" charset="0"/>
              <a:buChar char="•"/>
            </a:pPr>
            <a:r>
              <a:rPr lang="en-US" sz="2800" dirty="0" smtClean="0">
                <a:solidFill>
                  <a:srgbClr val="0070C0"/>
                </a:solidFill>
                <a:latin typeface="Arial" pitchFamily="34" charset="0"/>
                <a:cs typeface="Arial" pitchFamily="34" charset="0"/>
              </a:rPr>
              <a:t> </a:t>
            </a:r>
            <a:r>
              <a:rPr lang="en-US" sz="2800" dirty="0" smtClean="0">
                <a:latin typeface="Arial" pitchFamily="34" charset="0"/>
                <a:cs typeface="Arial" pitchFamily="34" charset="0"/>
              </a:rPr>
              <a:t>High Polarization </a:t>
            </a:r>
          </a:p>
          <a:p>
            <a:pPr>
              <a:buClr>
                <a:srgbClr val="7A0000"/>
              </a:buClr>
              <a:tabLst>
                <a:tab pos="803275" algn="l"/>
              </a:tabLst>
            </a:pPr>
            <a:r>
              <a:rPr lang="en-US" sz="2800" dirty="0">
                <a:latin typeface="Arial" pitchFamily="34" charset="0"/>
                <a:cs typeface="Arial" pitchFamily="34" charset="0"/>
                <a:sym typeface="Wingdings 3"/>
              </a:rPr>
              <a:t>	</a:t>
            </a:r>
            <a:r>
              <a:rPr lang="en-US" sz="2800" dirty="0" smtClean="0">
                <a:latin typeface="Arial" pitchFamily="34" charset="0"/>
                <a:cs typeface="Arial" pitchFamily="34" charset="0"/>
                <a:sym typeface="Wingdings 3"/>
              </a:rPr>
              <a:t> 70%</a:t>
            </a:r>
            <a:endParaRPr lang="en-US" sz="2800" dirty="0" smtClean="0">
              <a:latin typeface="Arial" pitchFamily="34" charset="0"/>
              <a:cs typeface="Arial" pitchFamily="34" charset="0"/>
            </a:endParaRPr>
          </a:p>
        </p:txBody>
      </p:sp>
      <p:sp>
        <p:nvSpPr>
          <p:cNvPr id="14" name="TextBox 13"/>
          <p:cNvSpPr txBox="1"/>
          <p:nvPr/>
        </p:nvSpPr>
        <p:spPr>
          <a:xfrm>
            <a:off x="5813498" y="2133600"/>
            <a:ext cx="2929007" cy="954107"/>
          </a:xfrm>
          <a:prstGeom prst="rect">
            <a:avLst/>
          </a:prstGeom>
          <a:noFill/>
        </p:spPr>
        <p:txBody>
          <a:bodyPr wrap="none" rtlCol="0">
            <a:spAutoFit/>
          </a:bodyPr>
          <a:lstStyle/>
          <a:p>
            <a:pPr>
              <a:buClr>
                <a:schemeClr val="tx1"/>
              </a:buClr>
              <a:buFont typeface="Arial" pitchFamily="34" charset="0"/>
              <a:buChar char="•"/>
            </a:pPr>
            <a:r>
              <a:rPr lang="en-US" sz="2800" dirty="0" smtClean="0">
                <a:solidFill>
                  <a:srgbClr val="0070C0"/>
                </a:solidFill>
                <a:latin typeface="Arial" pitchFamily="34" charset="0"/>
                <a:cs typeface="Arial" pitchFamily="34" charset="0"/>
              </a:rPr>
              <a:t> </a:t>
            </a:r>
            <a:r>
              <a:rPr lang="en-US" sz="2800" dirty="0" smtClean="0">
                <a:latin typeface="Arial" pitchFamily="34" charset="0"/>
                <a:cs typeface="Arial" pitchFamily="34" charset="0"/>
              </a:rPr>
              <a:t>Low x regime</a:t>
            </a:r>
            <a:endParaRPr lang="en-US" sz="2000" dirty="0">
              <a:latin typeface="Arial" pitchFamily="34" charset="0"/>
              <a:cs typeface="Arial" pitchFamily="34" charset="0"/>
            </a:endParaRPr>
          </a:p>
          <a:p>
            <a:pPr defTabSz="858838">
              <a:buClr>
                <a:srgbClr val="7A0000"/>
              </a:buClr>
            </a:pPr>
            <a:r>
              <a:rPr lang="en-US" sz="2800" dirty="0">
                <a:latin typeface="Arial" pitchFamily="34" charset="0"/>
                <a:cs typeface="Arial" pitchFamily="34" charset="0"/>
              </a:rPr>
              <a:t>	</a:t>
            </a:r>
            <a:r>
              <a:rPr lang="en-US" sz="2800" dirty="0" smtClean="0">
                <a:latin typeface="Arial" pitchFamily="34" charset="0"/>
                <a:cs typeface="Arial" pitchFamily="34" charset="0"/>
              </a:rPr>
              <a:t>x </a:t>
            </a:r>
            <a:r>
              <a:rPr lang="en-US" sz="2800" dirty="0" smtClean="0">
                <a:latin typeface="Arial" pitchFamily="34" charset="0"/>
                <a:cs typeface="Arial" pitchFamily="34" charset="0"/>
                <a:sym typeface="Wingdings 3"/>
              </a:rPr>
              <a:t> 0.0001</a:t>
            </a:r>
            <a:endParaRPr lang="en-US" sz="2800" dirty="0" smtClean="0">
              <a:latin typeface="Arial" pitchFamily="34" charset="0"/>
              <a:cs typeface="Arial" pitchFamily="34" charset="0"/>
            </a:endParaRPr>
          </a:p>
        </p:txBody>
      </p:sp>
      <p:sp>
        <p:nvSpPr>
          <p:cNvPr id="15" name="TextBox 14"/>
          <p:cNvSpPr txBox="1"/>
          <p:nvPr/>
        </p:nvSpPr>
        <p:spPr>
          <a:xfrm>
            <a:off x="5874183" y="4648200"/>
            <a:ext cx="3041217" cy="1446550"/>
          </a:xfrm>
          <a:prstGeom prst="rect">
            <a:avLst/>
          </a:prstGeom>
          <a:noFill/>
        </p:spPr>
        <p:txBody>
          <a:bodyPr wrap="none" rtlCol="0">
            <a:spAutoFit/>
          </a:bodyPr>
          <a:lstStyle/>
          <a:p>
            <a:pPr>
              <a:buClr>
                <a:srgbClr val="7A0000"/>
              </a:buClr>
            </a:pPr>
            <a:r>
              <a:rPr lang="en-US" sz="4400" b="1" i="1" dirty="0" smtClean="0">
                <a:solidFill>
                  <a:srgbClr val="C00000"/>
                </a:solidFill>
                <a:latin typeface="Arial" pitchFamily="34" charset="0"/>
                <a:cs typeface="Arial" pitchFamily="34" charset="0"/>
              </a:rPr>
              <a:t>Discovery </a:t>
            </a:r>
          </a:p>
          <a:p>
            <a:pPr>
              <a:buClr>
                <a:srgbClr val="7A0000"/>
              </a:buClr>
            </a:pPr>
            <a:r>
              <a:rPr lang="en-US" sz="4400" b="1" i="1" dirty="0" smtClean="0">
                <a:solidFill>
                  <a:srgbClr val="C00000"/>
                </a:solidFill>
                <a:latin typeface="Arial" pitchFamily="34" charset="0"/>
                <a:cs typeface="Arial" pitchFamily="34" charset="0"/>
              </a:rPr>
              <a:t>Potential!</a:t>
            </a:r>
            <a:endParaRPr lang="en-US" sz="5400" b="1" i="1" dirty="0" smtClean="0">
              <a:solidFill>
                <a:srgbClr val="C00000"/>
              </a:solidFill>
              <a:latin typeface="Arial" pitchFamily="34" charset="0"/>
              <a:cs typeface="Arial" pitchFamily="34" charset="0"/>
            </a:endParaRPr>
          </a:p>
        </p:txBody>
      </p:sp>
      <p:sp>
        <p:nvSpPr>
          <p:cNvPr id="16"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21</a:t>
            </a:fld>
            <a:endParaRPr lang="en-US" dirty="0">
              <a:solidFill>
                <a:prstClr val="white"/>
              </a:solidFill>
            </a:endParaRPr>
          </a:p>
        </p:txBody>
      </p:sp>
      <p:sp>
        <p:nvSpPr>
          <p:cNvPr id="17" name="TextBox 16"/>
          <p:cNvSpPr txBox="1"/>
          <p:nvPr/>
        </p:nvSpPr>
        <p:spPr>
          <a:xfrm rot="16200000">
            <a:off x="-699689" y="4573501"/>
            <a:ext cx="1975221"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Luminosity cm.</a:t>
            </a:r>
            <a:r>
              <a:rPr lang="en-US" sz="1400" b="1" baseline="30000" dirty="0" smtClean="0">
                <a:latin typeface="Times New Roman" panose="02020603050405020304" pitchFamily="18" charset="0"/>
                <a:cs typeface="Times New Roman" panose="02020603050405020304" pitchFamily="18" charset="0"/>
              </a:rPr>
              <a:t>-2</a:t>
            </a:r>
            <a:r>
              <a:rPr lang="en-US" sz="1400" b="1" dirty="0" smtClean="0">
                <a:latin typeface="Times New Roman" panose="02020603050405020304" pitchFamily="18" charset="0"/>
                <a:cs typeface="Times New Roman" panose="02020603050405020304" pitchFamily="18" charset="0"/>
              </a:rPr>
              <a:t> sec.</a:t>
            </a:r>
            <a:r>
              <a:rPr lang="en-US" sz="1400" b="1" baseline="30000" dirty="0">
                <a:latin typeface="Times New Roman" panose="02020603050405020304" pitchFamily="18" charset="0"/>
                <a:cs typeface="Times New Roman" panose="02020603050405020304" pitchFamily="18" charset="0"/>
              </a:rPr>
              <a:t> </a:t>
            </a:r>
            <a:r>
              <a:rPr lang="en-US" sz="1400" b="1" baseline="30000" dirty="0" smtClean="0">
                <a:latin typeface="Times New Roman" panose="02020603050405020304" pitchFamily="18" charset="0"/>
                <a:cs typeface="Times New Roman" panose="02020603050405020304" pitchFamily="18" charset="0"/>
              </a:rPr>
              <a:t>-1</a:t>
            </a:r>
            <a:r>
              <a:rPr lang="en-US" sz="1400" b="1" dirty="0" smtClean="0">
                <a:latin typeface="Times New Roman" panose="02020603050405020304" pitchFamily="18" charset="0"/>
                <a:cs typeface="Times New Roman" panose="02020603050405020304" pitchFamily="18" charset="0"/>
              </a:rPr>
              <a:t> </a:t>
            </a:r>
          </a:p>
        </p:txBody>
      </p:sp>
      <p:sp>
        <p:nvSpPr>
          <p:cNvPr id="18" name="Rectangle 17"/>
          <p:cNvSpPr/>
          <p:nvPr/>
        </p:nvSpPr>
        <p:spPr bwMode="auto">
          <a:xfrm>
            <a:off x="914401" y="3151505"/>
            <a:ext cx="4645572" cy="722293"/>
          </a:xfrm>
          <a:prstGeom prst="rect">
            <a:avLst/>
          </a:prstGeom>
          <a:solidFill>
            <a:srgbClr val="EFE8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441811" y="3140872"/>
            <a:ext cx="472589" cy="592928"/>
          </a:xfrm>
          <a:prstGeom prst="rect">
            <a:avLst/>
          </a:prstGeom>
          <a:solidFill>
            <a:srgbClr val="EFE8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3" name="Picture 2" descr="cteq-pdfs-10gev2-liny"/>
          <p:cNvPicPr>
            <a:picLocks noChangeAspect="1" noChangeArrowheads="1"/>
          </p:cNvPicPr>
          <p:nvPr/>
        </p:nvPicPr>
        <p:blipFill>
          <a:blip r:embed="rId4" cstate="print"/>
          <a:srcRect/>
          <a:stretch>
            <a:fillRect/>
          </a:stretch>
        </p:blipFill>
        <p:spPr bwMode="auto">
          <a:xfrm>
            <a:off x="287921" y="749994"/>
            <a:ext cx="5274679" cy="2914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8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3"/>
          <p:cNvGrpSpPr/>
          <p:nvPr/>
        </p:nvGrpSpPr>
        <p:grpSpPr>
          <a:xfrm>
            <a:off x="152400" y="1371601"/>
            <a:ext cx="4083814" cy="4422714"/>
            <a:chOff x="540605" y="1423223"/>
            <a:chExt cx="5254857" cy="5414459"/>
          </a:xfrm>
        </p:grpSpPr>
        <p:pic>
          <p:nvPicPr>
            <p:cNvPr id="15" name="Bild 2"/>
            <p:cNvPicPr>
              <a:picLocks noChangeAspect="1"/>
            </p:cNvPicPr>
            <p:nvPr/>
          </p:nvPicPr>
          <p:blipFill rotWithShape="1">
            <a:blip r:embed="rId3" cstate="print"/>
            <a:srcRect t="3709" r="3922"/>
            <a:stretch/>
          </p:blipFill>
          <p:spPr>
            <a:xfrm>
              <a:off x="540605" y="1423223"/>
              <a:ext cx="5254857" cy="5414459"/>
            </a:xfrm>
            <a:prstGeom prst="rect">
              <a:avLst/>
            </a:prstGeom>
            <a:ln>
              <a:noFill/>
            </a:ln>
            <a:effectLst>
              <a:outerShdw blurRad="292100" dist="139700" dir="2700000" algn="tl" rotWithShape="0">
                <a:srgbClr val="333333">
                  <a:alpha val="65000"/>
                </a:srgbClr>
              </a:outerShdw>
            </a:effectLst>
          </p:spPr>
        </p:pic>
        <p:sp>
          <p:nvSpPr>
            <p:cNvPr id="16" name="Textfeld 7"/>
            <p:cNvSpPr txBox="1"/>
            <p:nvPr/>
          </p:nvSpPr>
          <p:spPr>
            <a:xfrm>
              <a:off x="3565549" y="2082012"/>
              <a:ext cx="1541186" cy="386412"/>
            </a:xfrm>
            <a:prstGeom prst="rect">
              <a:avLst/>
            </a:prstGeom>
            <a:noFill/>
          </p:spPr>
          <p:txBody>
            <a:bodyPr wrap="none" rtlCol="0">
              <a:spAutoFit/>
            </a:bodyPr>
            <a:lstStyle/>
            <a:p>
              <a:pPr defTabSz="457200"/>
              <a:r>
                <a:rPr lang="en-US" sz="1200" b="1" dirty="0" smtClean="0">
                  <a:solidFill>
                    <a:srgbClr val="000000"/>
                  </a:solidFill>
                  <a:latin typeface="Arial" panose="020B0604020202020204" pitchFamily="34" charset="0"/>
                  <a:cs typeface="Arial" panose="020B0604020202020204" pitchFamily="34" charset="0"/>
                </a:rPr>
                <a:t>current data</a:t>
              </a:r>
              <a:endParaRPr lang="en-US" sz="1200" b="1" dirty="0">
                <a:solidFill>
                  <a:srgbClr val="000000"/>
                </a:solidFill>
                <a:latin typeface="Arial" panose="020B0604020202020204" pitchFamily="34" charset="0"/>
                <a:cs typeface="Arial" panose="020B0604020202020204" pitchFamily="34" charset="0"/>
              </a:endParaRPr>
            </a:p>
          </p:txBody>
        </p:sp>
        <p:sp>
          <p:nvSpPr>
            <p:cNvPr id="17" name="Textfeld 8"/>
            <p:cNvSpPr txBox="1"/>
            <p:nvPr/>
          </p:nvSpPr>
          <p:spPr>
            <a:xfrm>
              <a:off x="4287526" y="3565169"/>
              <a:ext cx="1446762" cy="386412"/>
            </a:xfrm>
            <a:prstGeom prst="rect">
              <a:avLst/>
            </a:prstGeom>
            <a:noFill/>
          </p:spPr>
          <p:txBody>
            <a:bodyPr wrap="none" rtlCol="0">
              <a:spAutoFit/>
            </a:bodyPr>
            <a:lstStyle/>
            <a:p>
              <a:pPr defTabSz="457200"/>
              <a:r>
                <a:rPr lang="en-US" sz="1200" b="1" dirty="0" smtClean="0">
                  <a:solidFill>
                    <a:srgbClr val="FF0000"/>
                  </a:solidFill>
                  <a:latin typeface="Arial" panose="020B0604020202020204" pitchFamily="34" charset="0"/>
                  <a:cs typeface="Arial" panose="020B0604020202020204" pitchFamily="34" charset="0"/>
                </a:rPr>
                <a:t>w/ EIC data</a:t>
              </a:r>
              <a:endParaRPr lang="en-US" sz="1200" b="1" dirty="0">
                <a:solidFill>
                  <a:srgbClr val="FF0000"/>
                </a:solidFill>
                <a:latin typeface="Arial" panose="020B0604020202020204" pitchFamily="34" charset="0"/>
                <a:cs typeface="Arial" panose="020B0604020202020204" pitchFamily="34" charset="0"/>
              </a:endParaRPr>
            </a:p>
          </p:txBody>
        </p:sp>
        <p:cxnSp>
          <p:nvCxnSpPr>
            <p:cNvPr id="18" name="Gerade Verbindung 10"/>
            <p:cNvCxnSpPr>
              <a:stCxn id="17" idx="1"/>
            </p:cNvCxnSpPr>
            <p:nvPr/>
          </p:nvCxnSpPr>
          <p:spPr>
            <a:xfrm flipH="1" flipV="1">
              <a:off x="3530595" y="3565169"/>
              <a:ext cx="756932" cy="193207"/>
            </a:xfrm>
            <a:prstGeom prst="line">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Rectangle 2"/>
          <p:cNvSpPr txBox="1">
            <a:spLocks noChangeArrowheads="1"/>
          </p:cNvSpPr>
          <p:nvPr/>
        </p:nvSpPr>
        <p:spPr>
          <a:xfrm>
            <a:off x="1295400" y="37596"/>
            <a:ext cx="7097525" cy="631825"/>
          </a:xfrm>
          <a:prstGeom prst="rect">
            <a:avLst/>
          </a:prstGeom>
          <a:noFill/>
        </p:spPr>
        <p:txBody>
          <a:bodyPr/>
          <a:lstStyle/>
          <a:p>
            <a:pPr algn="ctr" eaLnBrk="0" fontAlgn="base" hangingPunct="0">
              <a:spcBef>
                <a:spcPct val="0"/>
              </a:spcBef>
              <a:spcAft>
                <a:spcPct val="0"/>
              </a:spcAft>
              <a:defRPr/>
            </a:pPr>
            <a:r>
              <a:rPr lang="en-US" sz="3600" b="1" kern="0" dirty="0" smtClean="0">
                <a:latin typeface="Arial" pitchFamily="34" charset="0"/>
                <a:ea typeface="+mj-ea"/>
                <a:cs typeface="Arial" pitchFamily="34" charset="0"/>
              </a:rPr>
              <a:t>EIC: Are the Gluons Polarized?</a:t>
            </a:r>
          </a:p>
        </p:txBody>
      </p:sp>
      <p:sp>
        <p:nvSpPr>
          <p:cNvPr id="20" name="TextBox 19"/>
          <p:cNvSpPr txBox="1"/>
          <p:nvPr/>
        </p:nvSpPr>
        <p:spPr>
          <a:xfrm>
            <a:off x="966715" y="2902600"/>
            <a:ext cx="505267" cy="369332"/>
          </a:xfrm>
          <a:prstGeom prst="rect">
            <a:avLst/>
          </a:prstGeom>
          <a:noFill/>
        </p:spPr>
        <p:txBody>
          <a:bodyPr wrap="none" rtlCol="0">
            <a:spAutoFit/>
          </a:bodyPr>
          <a:lstStyle/>
          <a:p>
            <a:pPr defTabSz="457200"/>
            <a:r>
              <a:rPr lang="en-US" dirty="0">
                <a:solidFill>
                  <a:srgbClr val="000000"/>
                </a:solidFill>
                <a:latin typeface="Symbol" pitchFamily="18" charset="2"/>
                <a:cs typeface="Arial" pitchFamily="34" charset="0"/>
              </a:rPr>
              <a:t>D</a:t>
            </a:r>
            <a:r>
              <a:rPr lang="en-US" dirty="0">
                <a:solidFill>
                  <a:srgbClr val="000000"/>
                </a:solidFill>
                <a:latin typeface="Arial" pitchFamily="34" charset="0"/>
                <a:cs typeface="Arial" pitchFamily="34" charset="0"/>
              </a:rPr>
              <a:t>G</a:t>
            </a:r>
          </a:p>
        </p:txBody>
      </p:sp>
      <p:sp>
        <p:nvSpPr>
          <p:cNvPr id="23" name="TextBox 22"/>
          <p:cNvSpPr txBox="1"/>
          <p:nvPr/>
        </p:nvSpPr>
        <p:spPr>
          <a:xfrm>
            <a:off x="2245079" y="4356356"/>
            <a:ext cx="461986" cy="369332"/>
          </a:xfrm>
          <a:prstGeom prst="rect">
            <a:avLst/>
          </a:prstGeom>
          <a:noFill/>
        </p:spPr>
        <p:txBody>
          <a:bodyPr wrap="none" rtlCol="0">
            <a:spAutoFit/>
          </a:bodyPr>
          <a:lstStyle/>
          <a:p>
            <a:pPr defTabSz="457200"/>
            <a:r>
              <a:rPr lang="en-US" dirty="0" smtClean="0">
                <a:solidFill>
                  <a:srgbClr val="000000"/>
                </a:solidFill>
                <a:latin typeface="Symbol" pitchFamily="18" charset="2"/>
                <a:cs typeface="Arial" pitchFamily="34" charset="0"/>
              </a:rPr>
              <a:t>DS</a:t>
            </a:r>
            <a:endParaRPr lang="en-US" dirty="0">
              <a:solidFill>
                <a:srgbClr val="000000"/>
              </a:solidFill>
              <a:latin typeface="Arial" pitchFamily="34" charset="0"/>
              <a:cs typeface="Arial" pitchFamily="34" charset="0"/>
            </a:endParaRPr>
          </a:p>
        </p:txBody>
      </p:sp>
      <p:sp>
        <p:nvSpPr>
          <p:cNvPr id="92" name="TextBox 91"/>
          <p:cNvSpPr txBox="1"/>
          <p:nvPr/>
        </p:nvSpPr>
        <p:spPr>
          <a:xfrm>
            <a:off x="4571362" y="2590800"/>
            <a:ext cx="4496438" cy="2195473"/>
          </a:xfrm>
          <a:prstGeom prst="rect">
            <a:avLst/>
          </a:prstGeom>
          <a:noFill/>
        </p:spPr>
        <p:txBody>
          <a:bodyPr wrap="square" rtlCol="0">
            <a:spAutoFit/>
          </a:bodyPr>
          <a:lstStyle/>
          <a:p>
            <a:pPr defTabSz="457200"/>
            <a:r>
              <a:rPr lang="en-US" sz="2000" dirty="0" smtClean="0">
                <a:solidFill>
                  <a:srgbClr val="000000"/>
                </a:solidFill>
                <a:latin typeface="Arial" panose="020B0604020202020204" pitchFamily="34" charset="0"/>
                <a:cs typeface="Arial" panose="020B0604020202020204" pitchFamily="34" charset="0"/>
              </a:rPr>
              <a:t>A Polarized EIC:</a:t>
            </a:r>
          </a:p>
          <a:p>
            <a:pPr defTabSz="457200"/>
            <a:endParaRPr lang="en-US" sz="2000" dirty="0" smtClean="0">
              <a:solidFill>
                <a:srgbClr val="000000"/>
              </a:solidFill>
              <a:latin typeface="Arial" panose="020B0604020202020204" pitchFamily="34" charset="0"/>
              <a:cs typeface="Arial" panose="020B0604020202020204" pitchFamily="34" charset="0"/>
            </a:endParaRPr>
          </a:p>
          <a:p>
            <a:pPr marL="342900" indent="-342900" defTabSz="457200">
              <a:spcAft>
                <a:spcPts val="1000"/>
              </a:spcAft>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Tremendous improvement on </a:t>
            </a:r>
            <a:r>
              <a:rPr lang="en-US" sz="2000" dirty="0" smtClean="0">
                <a:solidFill>
                  <a:srgbClr val="000000"/>
                </a:solidFill>
                <a:latin typeface="Symbol" panose="05050102010706020507" pitchFamily="18" charset="2"/>
                <a:cs typeface="Arial" panose="020B0604020202020204" pitchFamily="34" charset="0"/>
              </a:rPr>
              <a:t>D</a:t>
            </a:r>
            <a:r>
              <a:rPr lang="en-US" sz="2000" dirty="0" smtClean="0">
                <a:solidFill>
                  <a:srgbClr val="000000"/>
                </a:solidFill>
                <a:latin typeface="Arial" panose="020B0604020202020204" pitchFamily="34" charset="0"/>
                <a:cs typeface="Arial" panose="020B0604020202020204" pitchFamily="34" charset="0"/>
              </a:rPr>
              <a:t>G</a:t>
            </a:r>
          </a:p>
          <a:p>
            <a:pPr marL="342900" indent="-342900" defTabSz="457200">
              <a:spcAft>
                <a:spcPts val="1000"/>
              </a:spcAft>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Also improvement in </a:t>
            </a:r>
            <a:r>
              <a:rPr lang="en-US" sz="2000" dirty="0" smtClean="0">
                <a:solidFill>
                  <a:srgbClr val="000000"/>
                </a:solidFill>
                <a:latin typeface="Symbol" panose="05050102010706020507" pitchFamily="18" charset="2"/>
                <a:cs typeface="Arial" panose="020B0604020202020204" pitchFamily="34" charset="0"/>
              </a:rPr>
              <a:t>DS</a:t>
            </a:r>
          </a:p>
          <a:p>
            <a:pPr marL="342900" indent="-342900" defTabSz="457200">
              <a:spcAft>
                <a:spcPts val="1000"/>
              </a:spcAft>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Spin Flavor decomposition              of the Light Quark Sea</a:t>
            </a:r>
            <a:endParaRPr lang="en-US" sz="2000" dirty="0">
              <a:solidFill>
                <a:srgbClr val="000000"/>
              </a:solidFill>
              <a:latin typeface="Arial" panose="020B0604020202020204" pitchFamily="34" charset="0"/>
              <a:cs typeface="Arial" panose="020B0604020202020204" pitchFamily="34" charset="0"/>
            </a:endParaRPr>
          </a:p>
        </p:txBody>
      </p:sp>
      <p:sp>
        <p:nvSpPr>
          <p:cNvPr id="12"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22</a:t>
            </a:fld>
            <a:endParaRPr lang="en-US" dirty="0">
              <a:solidFill>
                <a:prstClr val="white"/>
              </a:solidFill>
            </a:endParaRPr>
          </a:p>
        </p:txBody>
      </p:sp>
    </p:spTree>
    <p:extLst>
      <p:ext uri="{BB962C8B-B14F-4D97-AF65-F5344CB8AC3E}">
        <p14:creationId xmlns:p14="http://schemas.microsoft.com/office/powerpoint/2010/main" val="1122802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248400" y="3204208"/>
            <a:ext cx="2514600" cy="1443992"/>
          </a:xfrm>
          <a:prstGeom prst="rect">
            <a:avLst/>
          </a:prstGeom>
          <a:solidFill>
            <a:schemeClr val="bg1"/>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 name="Title 1"/>
          <p:cNvSpPr txBox="1">
            <a:spLocks/>
          </p:cNvSpPr>
          <p:nvPr/>
        </p:nvSpPr>
        <p:spPr bwMode="auto">
          <a:xfrm>
            <a:off x="522528" y="76200"/>
            <a:ext cx="7870485" cy="524545"/>
          </a:xfrm>
          <a:prstGeom prst="rect">
            <a:avLst/>
          </a:prstGeom>
          <a:noFill/>
          <a:ln w="9525">
            <a:noFill/>
            <a:miter lim="800000"/>
            <a:headEnd/>
            <a:tailEnd/>
          </a:ln>
          <a:effectLst/>
        </p:spPr>
        <p:txBody>
          <a:bodyPr vert="horz" wrap="square" lIns="91301" tIns="45652" rIns="91301" bIns="45652" numCol="1" anchor="ctr" anchorCtr="0" compatLnSpc="1">
            <a:prstTxWarp prst="textNoShape">
              <a:avLst/>
            </a:prstTxWarp>
          </a:bodyPr>
          <a:lstStyle/>
          <a:p>
            <a:pPr algn="ctr" defTabSz="914293"/>
            <a:r>
              <a:rPr lang="en-US" sz="3200" b="1" kern="0" dirty="0">
                <a:latin typeface="Arial" panose="020B0604020202020204" pitchFamily="34" charset="0"/>
                <a:ea typeface="ＭＳ Ｐゴシック" charset="-128"/>
                <a:cs typeface="Arial" panose="020B0604020202020204" pitchFamily="34" charset="0"/>
              </a:rPr>
              <a:t>S</a:t>
            </a:r>
            <a:r>
              <a:rPr lang="en-US" sz="3200" b="1" kern="0" dirty="0" smtClean="0">
                <a:latin typeface="Arial" panose="020B0604020202020204" pitchFamily="34" charset="0"/>
                <a:ea typeface="ＭＳ Ｐゴシック" charset="-128"/>
                <a:cs typeface="Arial" panose="020B0604020202020204" pitchFamily="34" charset="0"/>
              </a:rPr>
              <a:t>patial Imaging </a:t>
            </a:r>
            <a:r>
              <a:rPr lang="en-US" sz="3200" b="1" kern="0" dirty="0">
                <a:latin typeface="Arial" panose="020B0604020202020204" pitchFamily="34" charset="0"/>
                <a:ea typeface="ＭＳ Ｐゴシック" charset="-128"/>
                <a:cs typeface="Arial" panose="020B0604020202020204" pitchFamily="34" charset="0"/>
              </a:rPr>
              <a:t>of </a:t>
            </a:r>
            <a:r>
              <a:rPr lang="en-US" sz="3200" b="1" kern="0" dirty="0" smtClean="0">
                <a:latin typeface="Arial" panose="020B0604020202020204" pitchFamily="34" charset="0"/>
                <a:ea typeface="ＭＳ Ｐゴシック" charset="-128"/>
                <a:cs typeface="Arial" panose="020B0604020202020204" pitchFamily="34" charset="0"/>
              </a:rPr>
              <a:t>Gluon Density at EIC</a:t>
            </a:r>
            <a:endParaRPr lang="en-US" sz="3200" b="1" kern="0" dirty="0">
              <a:latin typeface="Arial" panose="020B0604020202020204" pitchFamily="34" charset="0"/>
              <a:ea typeface="ＭＳ Ｐゴシック" charset="-128"/>
              <a:cs typeface="Arial" panose="020B0604020202020204" pitchFamily="34" charset="0"/>
            </a:endParaRPr>
          </a:p>
        </p:txBody>
      </p:sp>
      <p:sp>
        <p:nvSpPr>
          <p:cNvPr id="6" name="Rectangle 15"/>
          <p:cNvSpPr>
            <a:spLocks noChangeArrowheads="1"/>
          </p:cNvSpPr>
          <p:nvPr/>
        </p:nvSpPr>
        <p:spPr bwMode="auto">
          <a:xfrm>
            <a:off x="76584" y="742040"/>
            <a:ext cx="5442328" cy="421300"/>
          </a:xfrm>
          <a:prstGeom prst="rect">
            <a:avLst/>
          </a:prstGeom>
          <a:noFill/>
          <a:ln w="9525">
            <a:noFill/>
            <a:miter lim="800000"/>
            <a:headEnd/>
            <a:tailEnd/>
          </a:ln>
          <a:effectLst/>
        </p:spPr>
        <p:txBody>
          <a:bodyPr wrap="none" lIns="81949" tIns="40973" rIns="81949" bIns="40973">
            <a:prstTxWarp prst="textNoShape">
              <a:avLst/>
            </a:prstTxWarp>
            <a:spAutoFit/>
          </a:bodyPr>
          <a:lstStyle/>
          <a:p>
            <a:pPr marL="342900" indent="-342900" defTabSz="457200">
              <a:buFont typeface="Arial" panose="020B0604020202020204" pitchFamily="34" charset="0"/>
              <a:buChar char="•"/>
            </a:pPr>
            <a:r>
              <a:rPr lang="en-US" sz="2200" dirty="0">
                <a:latin typeface="Arial Rounded MT Bold" charset="0"/>
              </a:rPr>
              <a:t> </a:t>
            </a:r>
            <a:r>
              <a:rPr lang="en-US" sz="2200" dirty="0" smtClean="0">
                <a:latin typeface="Arial Rounded MT Bold" charset="0"/>
              </a:rPr>
              <a:t>Exclusive vector meson production:</a:t>
            </a:r>
            <a:endParaRPr lang="en-US" sz="2200" dirty="0">
              <a:latin typeface="Arial Rounded MT Bold" charset="0"/>
            </a:endParaRPr>
          </a:p>
        </p:txBody>
      </p:sp>
      <p:pic>
        <p:nvPicPr>
          <p:cNvPr id="33" name="Picture 32" descr="Screen shot 2013-02-14 at 2.41.4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57" y="1170169"/>
            <a:ext cx="2788355" cy="1277471"/>
          </a:xfrm>
          <a:prstGeom prst="rect">
            <a:avLst/>
          </a:prstGeom>
          <a:ln w="6350">
            <a:solidFill>
              <a:schemeClr val="tx1"/>
            </a:solidFill>
          </a:ln>
          <a:effectLst>
            <a:outerShdw blurRad="292100" dist="139700" dir="2700000" algn="tl" rotWithShape="0">
              <a:srgbClr val="333333">
                <a:alpha val="65000"/>
              </a:srgbClr>
            </a:outerShdw>
          </a:effectLst>
        </p:spPr>
      </p:pic>
      <p:sp>
        <p:nvSpPr>
          <p:cNvPr id="34" name="TextBox 33"/>
          <p:cNvSpPr txBox="1"/>
          <p:nvPr/>
        </p:nvSpPr>
        <p:spPr>
          <a:xfrm>
            <a:off x="3429999" y="1165412"/>
            <a:ext cx="1370601" cy="359858"/>
          </a:xfrm>
          <a:prstGeom prst="rect">
            <a:avLst/>
          </a:prstGeom>
          <a:noFill/>
        </p:spPr>
        <p:txBody>
          <a:bodyPr wrap="none" lIns="82058" tIns="41029" rIns="82058" bIns="41029" rtlCol="0">
            <a:spAutoFit/>
          </a:bodyPr>
          <a:lstStyle/>
          <a:p>
            <a:pPr defTabSz="457200"/>
            <a:r>
              <a:rPr lang="en-US" dirty="0" smtClean="0">
                <a:solidFill>
                  <a:prstClr val="black"/>
                </a:solidFill>
              </a:rPr>
              <a:t>J/</a:t>
            </a:r>
            <a:r>
              <a:rPr lang="en-US" dirty="0" err="1" smtClean="0">
                <a:solidFill>
                  <a:prstClr val="black"/>
                </a:solidFill>
              </a:rPr>
              <a:t>Ψ</a:t>
            </a:r>
            <a:r>
              <a:rPr lang="en-US" dirty="0" smtClean="0">
                <a:solidFill>
                  <a:prstClr val="black"/>
                </a:solidFill>
              </a:rPr>
              <a:t>, </a:t>
            </a:r>
            <a:r>
              <a:rPr lang="en-US" dirty="0" err="1" smtClean="0">
                <a:solidFill>
                  <a:prstClr val="black"/>
                </a:solidFill>
              </a:rPr>
              <a:t>Φ</a:t>
            </a:r>
            <a:r>
              <a:rPr lang="en-US" dirty="0" smtClean="0">
                <a:solidFill>
                  <a:prstClr val="black"/>
                </a:solidFill>
              </a:rPr>
              <a:t>, …</a:t>
            </a:r>
            <a:endParaRPr lang="en-US" dirty="0">
              <a:solidFill>
                <a:prstClr val="black"/>
              </a:solidFill>
            </a:endParaRPr>
          </a:p>
        </p:txBody>
      </p:sp>
      <p:sp>
        <p:nvSpPr>
          <p:cNvPr id="35" name="TextBox 34"/>
          <p:cNvSpPr txBox="1"/>
          <p:nvPr/>
        </p:nvSpPr>
        <p:spPr>
          <a:xfrm>
            <a:off x="948654" y="1073272"/>
            <a:ext cx="333996" cy="359858"/>
          </a:xfrm>
          <a:prstGeom prst="rect">
            <a:avLst/>
          </a:prstGeom>
          <a:noFill/>
        </p:spPr>
        <p:txBody>
          <a:bodyPr wrap="none" lIns="82058" tIns="41029" rIns="82058" bIns="41029" rtlCol="0">
            <a:spAutoFit/>
          </a:bodyPr>
          <a:lstStyle/>
          <a:p>
            <a:pPr defTabSz="457200"/>
            <a:r>
              <a:rPr lang="en-US" dirty="0" smtClean="0">
                <a:solidFill>
                  <a:prstClr val="black"/>
                </a:solidFill>
              </a:rPr>
              <a:t>Q</a:t>
            </a:r>
            <a:endParaRPr lang="en-US" dirty="0">
              <a:solidFill>
                <a:prstClr val="black"/>
              </a:solidFill>
            </a:endParaRPr>
          </a:p>
        </p:txBody>
      </p:sp>
      <p:grpSp>
        <p:nvGrpSpPr>
          <p:cNvPr id="3" name="Group 45"/>
          <p:cNvGrpSpPr/>
          <p:nvPr/>
        </p:nvGrpSpPr>
        <p:grpSpPr>
          <a:xfrm>
            <a:off x="5094435" y="1433131"/>
            <a:ext cx="2906565" cy="924431"/>
            <a:chOff x="5494632" y="1846377"/>
            <a:chExt cx="3063592" cy="859024"/>
          </a:xfrm>
        </p:grpSpPr>
        <p:sp>
          <p:nvSpPr>
            <p:cNvPr id="37" name="TextBox 36"/>
            <p:cNvSpPr txBox="1"/>
            <p:nvPr/>
          </p:nvSpPr>
          <p:spPr>
            <a:xfrm>
              <a:off x="5494632" y="1846377"/>
              <a:ext cx="3063592" cy="600601"/>
            </a:xfrm>
            <a:prstGeom prst="rect">
              <a:avLst/>
            </a:prstGeom>
            <a:noFill/>
          </p:spPr>
          <p:txBody>
            <a:bodyPr wrap="none" rtlCol="0">
              <a:spAutoFit/>
            </a:bodyPr>
            <a:lstStyle/>
            <a:p>
              <a:pPr marL="307718" indent="-307718" defTabSz="457200">
                <a:buFont typeface="Arial" panose="020B0604020202020204" pitchFamily="34" charset="0"/>
                <a:buChar char="•"/>
              </a:pPr>
              <a:r>
                <a:rPr lang="en-US" dirty="0" smtClean="0">
                  <a:latin typeface="Arial" panose="020B0604020202020204" pitchFamily="34" charset="0"/>
                  <a:cs typeface="Arial" panose="020B0604020202020204" pitchFamily="34" charset="0"/>
                </a:rPr>
                <a:t>Fourier transform of the</a:t>
              </a:r>
            </a:p>
            <a:p>
              <a:pPr defTabSz="457200"/>
              <a:r>
                <a:rPr lang="en-US" dirty="0" smtClean="0">
                  <a:latin typeface="Arial" panose="020B0604020202020204" pitchFamily="34" charset="0"/>
                  <a:cs typeface="Arial" panose="020B0604020202020204" pitchFamily="34" charset="0"/>
                </a:rPr>
                <a:t>     momentum transfer t</a:t>
              </a:r>
              <a:endParaRPr lang="en-US" dirty="0">
                <a:latin typeface="Arial" panose="020B0604020202020204" pitchFamily="34" charset="0"/>
                <a:cs typeface="Arial" panose="020B0604020202020204" pitchFamily="34" charset="0"/>
              </a:endParaRPr>
            </a:p>
          </p:txBody>
        </p:sp>
        <p:sp>
          <p:nvSpPr>
            <p:cNvPr id="45" name="TextBox 44"/>
            <p:cNvSpPr txBox="1"/>
            <p:nvPr/>
          </p:nvSpPr>
          <p:spPr>
            <a:xfrm>
              <a:off x="6096000" y="2362200"/>
              <a:ext cx="498771" cy="343201"/>
            </a:xfrm>
            <a:prstGeom prst="rect">
              <a:avLst/>
            </a:prstGeom>
            <a:noFill/>
          </p:spPr>
          <p:txBody>
            <a:bodyPr wrap="none" rtlCol="0">
              <a:spAutoFit/>
            </a:bodyPr>
            <a:lstStyle/>
            <a:p>
              <a:pPr marL="285750" indent="-285750" defTabSz="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pSp>
      <p:sp>
        <p:nvSpPr>
          <p:cNvPr id="47" name="TextBox 46"/>
          <p:cNvSpPr txBox="1"/>
          <p:nvPr/>
        </p:nvSpPr>
        <p:spPr>
          <a:xfrm>
            <a:off x="5104532" y="2459542"/>
            <a:ext cx="3039903" cy="359858"/>
          </a:xfrm>
          <a:prstGeom prst="rect">
            <a:avLst/>
          </a:prstGeom>
          <a:noFill/>
        </p:spPr>
        <p:txBody>
          <a:bodyPr wrap="none" lIns="82058" tIns="41029" rIns="82058" bIns="41029" rtlCol="0">
            <a:spAutoFit/>
          </a:bodyPr>
          <a:lstStyle/>
          <a:p>
            <a:pPr marL="307718" indent="-307718" defTabSz="457200">
              <a:buFont typeface="Arial" panose="020B0604020202020204" pitchFamily="34" charset="0"/>
              <a:buChar char="•"/>
            </a:pPr>
            <a:r>
              <a:rPr lang="en-US" dirty="0" smtClean="0">
                <a:latin typeface="Arial" panose="020B0604020202020204" pitchFamily="34" charset="0"/>
                <a:cs typeface="Arial" panose="020B0604020202020204" pitchFamily="34" charset="0"/>
              </a:rPr>
              <a:t>Resolution ~ 1/Q or 1/M</a:t>
            </a:r>
            <a:r>
              <a:rPr lang="en-US" baseline="-25000" dirty="0" smtClean="0">
                <a:latin typeface="Arial" panose="020B0604020202020204" pitchFamily="34" charset="0"/>
                <a:cs typeface="Arial" panose="020B0604020202020204" pitchFamily="34" charset="0"/>
              </a:rPr>
              <a:t>Q</a:t>
            </a:r>
            <a:endParaRPr lang="en-US" baseline="-25000" dirty="0">
              <a:latin typeface="Arial" panose="020B0604020202020204" pitchFamily="34" charset="0"/>
              <a:cs typeface="Arial" panose="020B0604020202020204" pitchFamily="34" charset="0"/>
            </a:endParaRPr>
          </a:p>
        </p:txBody>
      </p:sp>
      <p:grpSp>
        <p:nvGrpSpPr>
          <p:cNvPr id="8" name="Group 50"/>
          <p:cNvGrpSpPr/>
          <p:nvPr/>
        </p:nvGrpSpPr>
        <p:grpSpPr>
          <a:xfrm>
            <a:off x="6317747" y="3429000"/>
            <a:ext cx="2327415" cy="1075765"/>
            <a:chOff x="609600" y="1676400"/>
            <a:chExt cx="2819400" cy="1371600"/>
          </a:xfrm>
        </p:grpSpPr>
        <p:grpSp>
          <p:nvGrpSpPr>
            <p:cNvPr id="10" name="Group 51"/>
            <p:cNvGrpSpPr/>
            <p:nvPr/>
          </p:nvGrpSpPr>
          <p:grpSpPr>
            <a:xfrm>
              <a:off x="609600" y="1676400"/>
              <a:ext cx="2286000" cy="1364977"/>
              <a:chOff x="609600" y="1828800"/>
              <a:chExt cx="2286000" cy="1364977"/>
            </a:xfrm>
          </p:grpSpPr>
          <p:grpSp>
            <p:nvGrpSpPr>
              <p:cNvPr id="11" name="Group 60"/>
              <p:cNvGrpSpPr/>
              <p:nvPr/>
            </p:nvGrpSpPr>
            <p:grpSpPr>
              <a:xfrm>
                <a:off x="609600" y="1828800"/>
                <a:ext cx="2286000" cy="1364977"/>
                <a:chOff x="762000" y="1828800"/>
                <a:chExt cx="2286000" cy="1364977"/>
              </a:xfrm>
            </p:grpSpPr>
            <p:grpSp>
              <p:nvGrpSpPr>
                <p:cNvPr id="12" name="Group 63"/>
                <p:cNvGrpSpPr/>
                <p:nvPr/>
              </p:nvGrpSpPr>
              <p:grpSpPr>
                <a:xfrm>
                  <a:off x="1371600" y="1828800"/>
                  <a:ext cx="1676400" cy="1364977"/>
                  <a:chOff x="762000" y="1752600"/>
                  <a:chExt cx="1676400" cy="1364977"/>
                </a:xfrm>
              </p:grpSpPr>
              <p:pic>
                <p:nvPicPr>
                  <p:cNvPr id="66" name="Picture 2"/>
                  <p:cNvPicPr>
                    <a:picLocks noChangeAspect="1" noChangeArrowheads="1"/>
                  </p:cNvPicPr>
                  <p:nvPr/>
                </p:nvPicPr>
                <p:blipFill>
                  <a:blip r:embed="rId4" cstate="print"/>
                  <a:srcRect/>
                  <a:stretch>
                    <a:fillRect/>
                  </a:stretch>
                </p:blipFill>
                <p:spPr bwMode="auto">
                  <a:xfrm>
                    <a:off x="762000" y="1752600"/>
                    <a:ext cx="1143000" cy="1364977"/>
                  </a:xfrm>
                  <a:prstGeom prst="rect">
                    <a:avLst/>
                  </a:prstGeom>
                  <a:noFill/>
                  <a:ln w="9525">
                    <a:noFill/>
                    <a:miter lim="800000"/>
                    <a:headEnd/>
                    <a:tailEnd/>
                  </a:ln>
                  <a:effectLst/>
                </p:spPr>
              </p:pic>
              <p:grpSp>
                <p:nvGrpSpPr>
                  <p:cNvPr id="13" name="Group 66"/>
                  <p:cNvGrpSpPr/>
                  <p:nvPr/>
                </p:nvGrpSpPr>
                <p:grpSpPr>
                  <a:xfrm>
                    <a:off x="1676400" y="2209800"/>
                    <a:ext cx="762000" cy="609600"/>
                    <a:chOff x="1676400" y="2209800"/>
                    <a:chExt cx="762000" cy="609600"/>
                  </a:xfrm>
                </p:grpSpPr>
                <p:cxnSp>
                  <p:nvCxnSpPr>
                    <p:cNvPr id="68" name="Straight Arrow Connector 67"/>
                    <p:cNvCxnSpPr/>
                    <p:nvPr/>
                  </p:nvCxnSpPr>
                  <p:spPr>
                    <a:xfrm>
                      <a:off x="1676400" y="2209800"/>
                      <a:ext cx="762000" cy="0"/>
                    </a:xfrm>
                    <a:prstGeom prst="straightConnector1">
                      <a:avLst/>
                    </a:prstGeom>
                    <a:ln w="38100">
                      <a:solidFill>
                        <a:srgbClr val="09AB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1676400" y="2362200"/>
                      <a:ext cx="762000" cy="0"/>
                    </a:xfrm>
                    <a:prstGeom prst="straightConnector1">
                      <a:avLst/>
                    </a:prstGeom>
                    <a:ln w="38100">
                      <a:solidFill>
                        <a:srgbClr val="09AB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1676400" y="2667000"/>
                      <a:ext cx="762000" cy="0"/>
                    </a:xfrm>
                    <a:prstGeom prst="straightConnector1">
                      <a:avLst/>
                    </a:prstGeom>
                    <a:ln w="38100">
                      <a:solidFill>
                        <a:srgbClr val="09AB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676400" y="2819400"/>
                      <a:ext cx="762000" cy="0"/>
                    </a:xfrm>
                    <a:prstGeom prst="straightConnector1">
                      <a:avLst/>
                    </a:prstGeom>
                    <a:ln w="38100">
                      <a:solidFill>
                        <a:srgbClr val="09AB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752600" y="2514600"/>
                      <a:ext cx="685800" cy="0"/>
                    </a:xfrm>
                    <a:prstGeom prst="straightConnector1">
                      <a:avLst/>
                    </a:prstGeom>
                    <a:ln w="38100">
                      <a:solidFill>
                        <a:srgbClr val="09AB37"/>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65" name="Right Arrow 64"/>
                <p:cNvSpPr/>
                <p:nvPr/>
              </p:nvSpPr>
              <p:spPr>
                <a:xfrm>
                  <a:off x="762000" y="2438400"/>
                  <a:ext cx="685800" cy="228600"/>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pic>
            <p:nvPicPr>
              <p:cNvPr id="62" name="Picture 61"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82" y="2184419"/>
                <a:ext cx="139700" cy="177800"/>
              </a:xfrm>
              <a:prstGeom prst="rect">
                <a:avLst/>
              </a:prstGeom>
            </p:spPr>
          </p:pic>
          <p:pic>
            <p:nvPicPr>
              <p:cNvPr id="63" name="Picture 62"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6486" y="1996282"/>
                <a:ext cx="266700" cy="177800"/>
              </a:xfrm>
              <a:prstGeom prst="rect">
                <a:avLst/>
              </a:prstGeom>
            </p:spPr>
          </p:pic>
        </p:grpSp>
        <p:grpSp>
          <p:nvGrpSpPr>
            <p:cNvPr id="15" name="Group 53"/>
            <p:cNvGrpSpPr/>
            <p:nvPr/>
          </p:nvGrpSpPr>
          <p:grpSpPr>
            <a:xfrm>
              <a:off x="914399" y="2286000"/>
              <a:ext cx="2514601" cy="762000"/>
              <a:chOff x="914400" y="2362200"/>
              <a:chExt cx="2514600" cy="762000"/>
            </a:xfrm>
          </p:grpSpPr>
          <p:grpSp>
            <p:nvGrpSpPr>
              <p:cNvPr id="16" name="Group 55"/>
              <p:cNvGrpSpPr/>
              <p:nvPr/>
            </p:nvGrpSpPr>
            <p:grpSpPr>
              <a:xfrm>
                <a:off x="914400" y="2743200"/>
                <a:ext cx="2514600" cy="76200"/>
                <a:chOff x="533400" y="1803400"/>
                <a:chExt cx="2514600" cy="25400"/>
              </a:xfrm>
            </p:grpSpPr>
            <p:cxnSp>
              <p:nvCxnSpPr>
                <p:cNvPr id="59" name="Straight Connector 58"/>
                <p:cNvCxnSpPr/>
                <p:nvPr/>
              </p:nvCxnSpPr>
              <p:spPr>
                <a:xfrm>
                  <a:off x="533400" y="1828800"/>
                  <a:ext cx="2514600" cy="0"/>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3400" y="1803400"/>
                  <a:ext cx="2514600" cy="0"/>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p:nvPr/>
            </p:nvCxnSpPr>
            <p:spPr>
              <a:xfrm>
                <a:off x="3276600" y="2362200"/>
                <a:ext cx="0" cy="30480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3276600" y="2895600"/>
                <a:ext cx="0" cy="22860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pic>
        <p:nvPicPr>
          <p:cNvPr id="51" name="Picture 50" descr="latex-image-1.pdf"/>
          <p:cNvPicPr>
            <a:picLocks noChangeAspect="1"/>
          </p:cNvPicPr>
          <p:nvPr/>
        </p:nvPicPr>
        <p:blipFill>
          <a:blip r:embed="rId7" cstate="print"/>
          <a:stretch>
            <a:fillRect/>
          </a:stretch>
        </p:blipFill>
        <p:spPr>
          <a:xfrm>
            <a:off x="8426948" y="3306237"/>
            <a:ext cx="184816" cy="508242"/>
          </a:xfrm>
          <a:prstGeom prst="rect">
            <a:avLst/>
          </a:prstGeom>
        </p:spPr>
      </p:pic>
      <p:grpSp>
        <p:nvGrpSpPr>
          <p:cNvPr id="46" name="Group 45"/>
          <p:cNvGrpSpPr/>
          <p:nvPr/>
        </p:nvGrpSpPr>
        <p:grpSpPr>
          <a:xfrm>
            <a:off x="99231" y="2773448"/>
            <a:ext cx="8816168" cy="3586534"/>
            <a:chOff x="99231" y="2773448"/>
            <a:chExt cx="8816168" cy="3586534"/>
          </a:xfrm>
        </p:grpSpPr>
        <p:grpSp>
          <p:nvGrpSpPr>
            <p:cNvPr id="7" name="Group 2"/>
            <p:cNvGrpSpPr/>
            <p:nvPr/>
          </p:nvGrpSpPr>
          <p:grpSpPr>
            <a:xfrm>
              <a:off x="99231" y="2773448"/>
              <a:ext cx="8816168" cy="3379881"/>
              <a:chOff x="228600" y="2823971"/>
              <a:chExt cx="11622117" cy="4293781"/>
            </a:xfrm>
          </p:grpSpPr>
          <p:sp>
            <p:nvSpPr>
              <p:cNvPr id="9" name="TextBox 8"/>
              <p:cNvSpPr txBox="1"/>
              <p:nvPr/>
            </p:nvSpPr>
            <p:spPr>
              <a:xfrm>
                <a:off x="7600888" y="5592861"/>
                <a:ext cx="4249829" cy="1524891"/>
              </a:xfrm>
              <a:prstGeom prst="rect">
                <a:avLst/>
              </a:prstGeom>
              <a:noFill/>
            </p:spPr>
            <p:txBody>
              <a:bodyPr wrap="square" rtlCol="0">
                <a:spAutoFit/>
              </a:bodyPr>
              <a:lstStyle/>
              <a:p>
                <a:pPr algn="ctr" defTabSz="457200">
                  <a:lnSpc>
                    <a:spcPct val="120000"/>
                  </a:lnSpc>
                </a:pPr>
                <a:r>
                  <a:rPr lang="en-US" sz="2000" dirty="0" smtClean="0">
                    <a:latin typeface="Arial" panose="020B0604020202020204" pitchFamily="34" charset="0"/>
                    <a:cs typeface="Arial" panose="020B0604020202020204" pitchFamily="34" charset="0"/>
                  </a:rPr>
                  <a:t>Images of gluons</a:t>
                </a:r>
              </a:p>
              <a:p>
                <a:pPr algn="ctr" defTabSz="457200">
                  <a:lnSpc>
                    <a:spcPct val="120000"/>
                  </a:lnSpc>
                </a:pPr>
                <a:r>
                  <a:rPr lang="en-US" sz="2000" dirty="0">
                    <a:latin typeface="Arial" panose="020B0604020202020204" pitchFamily="34" charset="0"/>
                    <a:cs typeface="Arial" panose="020B0604020202020204" pitchFamily="34" charset="0"/>
                  </a:rPr>
                  <a:t>f</a:t>
                </a:r>
                <a:r>
                  <a:rPr lang="en-US" sz="2000" dirty="0" smtClean="0">
                    <a:latin typeface="Arial" panose="020B0604020202020204" pitchFamily="34" charset="0"/>
                    <a:cs typeface="Arial" panose="020B0604020202020204" pitchFamily="34" charset="0"/>
                  </a:rPr>
                  <a:t>rom exclusive</a:t>
                </a:r>
              </a:p>
              <a:p>
                <a:pPr algn="ctr" defTabSz="457200">
                  <a:lnSpc>
                    <a:spcPct val="120000"/>
                  </a:lnSpc>
                </a:pPr>
                <a:r>
                  <a:rPr lang="en-US" sz="2000" dirty="0" smtClean="0">
                    <a:latin typeface="Arial" panose="020B0604020202020204" pitchFamily="34" charset="0"/>
                    <a:cs typeface="Arial" panose="020B0604020202020204" pitchFamily="34" charset="0"/>
                  </a:rPr>
                  <a:t>J/</a:t>
                </a:r>
                <a:r>
                  <a:rPr lang="en-US" sz="2000" dirty="0" err="1" smtClean="0">
                    <a:latin typeface="Arial" panose="020B0604020202020204" pitchFamily="34" charset="0"/>
                    <a:cs typeface="Arial" panose="020B0604020202020204" pitchFamily="34" charset="0"/>
                  </a:rPr>
                  <a:t>ψ</a:t>
                </a:r>
                <a:r>
                  <a:rPr lang="en-US" sz="2000" dirty="0" smtClean="0">
                    <a:latin typeface="Arial" panose="020B0604020202020204" pitchFamily="34" charset="0"/>
                    <a:cs typeface="Arial" panose="020B0604020202020204" pitchFamily="34" charset="0"/>
                  </a:rPr>
                  <a:t> production</a:t>
                </a:r>
              </a:p>
            </p:txBody>
          </p:sp>
          <p:sp>
            <p:nvSpPr>
              <p:cNvPr id="48" name="Rectangle 15"/>
              <p:cNvSpPr>
                <a:spLocks noChangeArrowheads="1"/>
              </p:cNvSpPr>
              <p:nvPr/>
            </p:nvSpPr>
            <p:spPr bwMode="auto">
              <a:xfrm>
                <a:off x="228600" y="2823971"/>
                <a:ext cx="7031666" cy="547235"/>
              </a:xfrm>
              <a:prstGeom prst="rect">
                <a:avLst/>
              </a:prstGeom>
              <a:noFill/>
              <a:ln w="9525">
                <a:noFill/>
                <a:miter lim="800000"/>
                <a:headEnd/>
                <a:tailEnd/>
              </a:ln>
              <a:effectLst/>
            </p:spPr>
            <p:txBody>
              <a:bodyPr wrap="square" lIns="91318" tIns="45657" rIns="91318" bIns="45657">
                <a:prstTxWarp prst="textNoShape">
                  <a:avLst/>
                </a:prstTxWarp>
                <a:spAutoFit/>
              </a:bodyPr>
              <a:lstStyle/>
              <a:p>
                <a:pPr marL="342900" indent="-342900" defTabSz="457200">
                  <a:buFont typeface="Arial" panose="020B0604020202020204" pitchFamily="34" charset="0"/>
                  <a:buChar char="•"/>
                </a:pPr>
                <a:r>
                  <a:rPr lang="en-US" sz="2200" dirty="0">
                    <a:latin typeface="Arial Rounded MT Bold" charset="0"/>
                  </a:rPr>
                  <a:t> </a:t>
                </a:r>
                <a:r>
                  <a:rPr lang="en-US" sz="2200" dirty="0" smtClean="0">
                    <a:latin typeface="Arial Rounded MT Bold" charset="0"/>
                  </a:rPr>
                  <a:t>Gluon imaging from simulation:</a:t>
                </a:r>
                <a:endParaRPr lang="en-US" sz="2200" dirty="0">
                  <a:latin typeface="Arial Rounded MT Bold" charset="0"/>
                </a:endParaRPr>
              </a:p>
            </p:txBody>
          </p:sp>
        </p:grpSp>
        <p:pic>
          <p:nvPicPr>
            <p:cNvPr id="53" name="Picture 52" descr="ES_Fig4.png"/>
            <p:cNvPicPr>
              <a:picLocks noChangeAspect="1"/>
            </p:cNvPicPr>
            <p:nvPr/>
          </p:nvPicPr>
          <p:blipFill>
            <a:blip r:embed="rId8" cstate="print"/>
            <a:stretch>
              <a:fillRect/>
            </a:stretch>
          </p:blipFill>
          <p:spPr>
            <a:xfrm>
              <a:off x="571971" y="3197866"/>
              <a:ext cx="4685829" cy="3162116"/>
            </a:xfrm>
            <a:prstGeom prst="rect">
              <a:avLst/>
            </a:prstGeom>
            <a:ln w="6350">
              <a:solidFill>
                <a:schemeClr val="tx1"/>
              </a:solidFill>
            </a:ln>
            <a:effectLst>
              <a:outerShdw blurRad="292100" dist="139700" dir="2700000" algn="tl" rotWithShape="0">
                <a:srgbClr val="333333">
                  <a:alpha val="65000"/>
                </a:srgbClr>
              </a:outerShdw>
            </a:effectLst>
          </p:spPr>
        </p:pic>
      </p:grpSp>
      <p:sp>
        <p:nvSpPr>
          <p:cNvPr id="39"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23</a:t>
            </a:fld>
            <a:endParaRPr lang="en-US" dirty="0">
              <a:solidFill>
                <a:prstClr val="white"/>
              </a:solidFill>
            </a:endParaRPr>
          </a:p>
        </p:txBody>
      </p:sp>
    </p:spTree>
    <p:extLst>
      <p:ext uri="{BB962C8B-B14F-4D97-AF65-F5344CB8AC3E}">
        <p14:creationId xmlns:p14="http://schemas.microsoft.com/office/powerpoint/2010/main" val="2044100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811305"/>
            <a:ext cx="4648200" cy="5709255"/>
          </a:xfrm>
          <a:prstGeom prst="rect">
            <a:avLst/>
          </a:prstGeom>
          <a:noFill/>
          <a:ln w="9525">
            <a:noFill/>
            <a:miter lim="800000"/>
            <a:headEnd/>
            <a:tailEnd/>
          </a:ln>
        </p:spPr>
        <p:txBody>
          <a:bodyPr wrap="square">
            <a:spAutoFit/>
          </a:bodyPr>
          <a:lstStyle/>
          <a:p>
            <a:pPr defTabSz="457200">
              <a:defRPr/>
            </a:pPr>
            <a:r>
              <a:rPr lang="en-US" sz="16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600" b="1" u="sng" dirty="0">
                <a:solidFill>
                  <a:srgbClr val="002060"/>
                </a:solidFill>
                <a:latin typeface="Arial" panose="020B0604020202020204" pitchFamily="34" charset="0"/>
                <a:ea typeface="ＭＳ Ｐゴシック" pitchFamily="1" charset="-128"/>
                <a:cs typeface="Arial" panose="020B0604020202020204" pitchFamily="34" charset="0"/>
              </a:rPr>
              <a:t> MEIC Figure 8 Concept</a:t>
            </a:r>
          </a:p>
          <a:p>
            <a:pPr defTabSz="457200">
              <a:defRPr/>
            </a:pPr>
            <a:endParaRPr lang="en-US" sz="6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4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4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GeV protons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on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20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4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4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6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6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400" dirty="0">
              <a:solidFill>
                <a:prstClr val="black"/>
              </a:solidFill>
              <a:ea typeface="ＭＳ Ｐゴシック" pitchFamily="1" charset="-128"/>
            </a:endParaRPr>
          </a:p>
        </p:txBody>
      </p:sp>
      <p:sp>
        <p:nvSpPr>
          <p:cNvPr id="4" name="Rectangle 2"/>
          <p:cNvSpPr txBox="1">
            <a:spLocks noChangeArrowheads="1"/>
          </p:cNvSpPr>
          <p:nvPr/>
        </p:nvSpPr>
        <p:spPr>
          <a:xfrm>
            <a:off x="304800" y="0"/>
            <a:ext cx="8179242" cy="685800"/>
          </a:xfrm>
          <a:prstGeom prst="rect">
            <a:avLst/>
          </a:prstGeom>
        </p:spPr>
        <p:txBody>
          <a:bodyPr vert="horz" lIns="91440" tIns="45720" rIns="91440" bIns="45720" rtlCol="0" anchor="ctr">
            <a:normAutofit fontScale="97500"/>
          </a:bodyPr>
          <a:lstStyle/>
          <a:p>
            <a:pPr algn="ctr" defTabSz="457200">
              <a:defRPr/>
            </a:pPr>
            <a:r>
              <a:rPr lang="en-US" sz="3200" b="1" dirty="0">
                <a:solidFill>
                  <a:prstClr val="black"/>
                </a:solidFill>
                <a:latin typeface="Arial" charset="0"/>
              </a:rPr>
              <a:t>Jefferson Lab Future: MEIC </a:t>
            </a:r>
          </a:p>
        </p:txBody>
      </p:sp>
      <p:pic>
        <p:nvPicPr>
          <p:cNvPr id="5162" name="Picture 4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8" b="921"/>
          <a:stretch/>
        </p:blipFill>
        <p:spPr bwMode="auto">
          <a:xfrm>
            <a:off x="4414208" y="1343025"/>
            <a:ext cx="4577392" cy="4482682"/>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24</a:t>
            </a:fld>
            <a:endParaRPr lang="en-US" dirty="0">
              <a:solidFill>
                <a:prstClr val="white"/>
              </a:solidFill>
            </a:endParaRPr>
          </a:p>
        </p:txBody>
      </p:sp>
    </p:spTree>
    <p:extLst>
      <p:ext uri="{BB962C8B-B14F-4D97-AF65-F5344CB8AC3E}">
        <p14:creationId xmlns:p14="http://schemas.microsoft.com/office/powerpoint/2010/main" val="664222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dirty="0" smtClean="0">
                <a:solidFill>
                  <a:schemeClr val="tx1"/>
                </a:solidFill>
              </a:rPr>
              <a:t>Jefferson Lab: Today and Tomorrow</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2" name="Content Placeholder 2"/>
          <p:cNvSpPr txBox="1">
            <a:spLocks/>
          </p:cNvSpPr>
          <p:nvPr/>
        </p:nvSpPr>
        <p:spPr>
          <a:xfrm>
            <a:off x="0" y="784108"/>
            <a:ext cx="9144000" cy="5689833"/>
          </a:xfrm>
          <a:prstGeom prst="rect">
            <a:avLst/>
          </a:prstGeom>
          <a:solidFill>
            <a:srgbClr val="FFF4D5">
              <a:alpha val="87843"/>
            </a:srgbClr>
          </a:solidFill>
        </p:spPr>
        <p:txBody>
          <a:bodyPr/>
          <a:lstStyle/>
          <a:p>
            <a:pPr marL="3429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 typeface="Arial" pitchFamily="34" charset="0"/>
              <a:buChar char="•"/>
              <a:tabLst/>
              <a:defRPr/>
            </a:pPr>
            <a:r>
              <a:rPr lang="en-US" sz="2000" b="1" kern="0" dirty="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The Jefferson Lab electron accelerator is  a unique world-leading       	facility for hadron and nuclear physics research</a:t>
            </a: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upgrade ensures</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least  a</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decade of excellent opportunities for discovery</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New vistas in QCD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Growing program Beyond the Standard Model</a:t>
            </a:r>
          </a:p>
          <a:p>
            <a:pPr marL="1371600" lvl="0" indent="-457200" fontAlgn="base">
              <a:spcAft>
                <a:spcPct val="0"/>
              </a:spcAft>
              <a:buClr>
                <a:srgbClr val="C00000"/>
              </a:buClr>
              <a:defRPr/>
            </a:pPr>
            <a:r>
              <a:rPr lang="en-US" sz="2000" dirty="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Additional equipment: MOLLER, </a:t>
            </a:r>
            <a:r>
              <a:rPr lang="en-US" sz="2000" b="1" kern="0" dirty="0" err="1" smtClean="0">
                <a:solidFill>
                  <a:srgbClr val="002060"/>
                </a:solidFill>
                <a:latin typeface="Arial" pitchFamily="34" charset="0"/>
                <a:cs typeface="Arial" pitchFamily="34" charset="0"/>
              </a:rPr>
              <a:t>SoLID</a:t>
            </a:r>
            <a:r>
              <a:rPr lang="en-US" sz="2000" b="1" kern="0" dirty="0" smtClean="0">
                <a:solidFill>
                  <a:srgbClr val="002060"/>
                </a:solidFill>
                <a:latin typeface="Arial" pitchFamily="34" charset="0"/>
                <a:cs typeface="Arial" pitchFamily="34" charset="0"/>
              </a:rPr>
              <a:t>,</a:t>
            </a:r>
          </a:p>
          <a:p>
            <a:pPr marL="1371600" lvl="0" indent="-457200" fontAlgn="base">
              <a:spcAft>
                <a:spcPct val="0"/>
              </a:spcAft>
              <a:buClr>
                <a:srgbClr val="C00000"/>
              </a:buClr>
              <a:defRPr/>
            </a:pPr>
            <a:r>
              <a:rPr kumimoji="0" lang="en-US" sz="2000" b="1" i="0" u="none" strike="noStrike" kern="0" cap="none" spc="0" normalizeH="0" noProof="0" dirty="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plus smaller projects</a:t>
            </a:r>
          </a:p>
          <a:p>
            <a:pPr marL="685800" marR="0" lvl="0" indent="-342900" algn="l" defTabSz="914400" rtl="0" eaLnBrk="1" fontAlgn="base" latinLnBrk="0" hangingPunct="1">
              <a:lnSpc>
                <a:spcPct val="100000"/>
              </a:lnSpc>
              <a:spcAft>
                <a:spcPct val="0"/>
              </a:spcAft>
              <a:buClr>
                <a:srgbClr val="C00000"/>
              </a:buClr>
              <a:buSzTx/>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EIC moving</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forward: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baseline="0" dirty="0" smtClean="0">
                <a:solidFill>
                  <a:srgbClr val="002060"/>
                </a:solidFill>
                <a:latin typeface="Arial" pitchFamily="34" charset="0"/>
                <a:cs typeface="Arial" pitchFamily="34" charset="0"/>
              </a:rPr>
              <a:t> 	Strong science</a:t>
            </a:r>
            <a:r>
              <a:rPr lang="en-US" sz="2000" b="1" kern="0" dirty="0" smtClean="0">
                <a:solidFill>
                  <a:srgbClr val="002060"/>
                </a:solidFill>
                <a:latin typeface="Arial" pitchFamily="34" charset="0"/>
                <a:cs typeface="Arial" pitchFamily="34" charset="0"/>
              </a:rPr>
              <a:t> case, much builds on </a:t>
            </a:r>
            <a:r>
              <a:rPr lang="en-US" sz="2000" b="1" kern="0" dirty="0" err="1" smtClean="0">
                <a:solidFill>
                  <a:srgbClr val="002060"/>
                </a:solidFill>
                <a:latin typeface="Arial" pitchFamily="34" charset="0"/>
                <a:cs typeface="Arial" pitchFamily="34" charset="0"/>
              </a:rPr>
              <a:t>JLab</a:t>
            </a:r>
            <a:r>
              <a:rPr lang="en-US" sz="2000" b="1" kern="0" dirty="0" smtClean="0">
                <a:solidFill>
                  <a:srgbClr val="002060"/>
                </a:solidFill>
                <a:latin typeface="Arial" pitchFamily="34" charset="0"/>
                <a:cs typeface="Arial" pitchFamily="34" charset="0"/>
              </a:rPr>
              <a:t>  12 </a:t>
            </a:r>
            <a:r>
              <a:rPr lang="en-US" sz="2000" b="1" kern="0" dirty="0" err="1" smtClean="0">
                <a:solidFill>
                  <a:srgbClr val="002060"/>
                </a:solidFill>
                <a:latin typeface="Arial" pitchFamily="34" charset="0"/>
                <a:cs typeface="Arial" pitchFamily="34" charset="0"/>
              </a:rPr>
              <a:t>GeV</a:t>
            </a:r>
            <a:r>
              <a:rPr lang="en-US" sz="2000" b="1" kern="0" dirty="0" smtClean="0">
                <a:solidFill>
                  <a:srgbClr val="002060"/>
                </a:solidFill>
                <a:latin typeface="Arial" pitchFamily="34" charset="0"/>
                <a:cs typeface="Arial" pitchFamily="34" charset="0"/>
              </a:rPr>
              <a:t> program</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MEIC design well developed – time scale following 12 GeV program is “natural”</a:t>
            </a:r>
          </a:p>
          <a:p>
            <a:pPr marL="1371600" lvl="0" indent="-457200" fontAlgn="base">
              <a:spcAft>
                <a:spcPct val="0"/>
              </a:spcAft>
              <a:buClr>
                <a:srgbClr val="C00000"/>
              </a:buClr>
              <a:defRPr/>
            </a:pPr>
            <a:r>
              <a:rPr lang="en-US" sz="2000" kern="0" dirty="0" smtClean="0">
                <a:solidFill>
                  <a:srgbClr val="002060"/>
                </a:solidFill>
                <a:latin typeface="Arial" pitchFamily="34" charset="0"/>
                <a:cs typeface="Arial" pitchFamily="34" charset="0"/>
              </a:rPr>
              <a:t>–</a:t>
            </a:r>
            <a:r>
              <a:rPr lang="en-US" sz="2000" b="1" kern="0" dirty="0" smtClean="0">
                <a:solidFill>
                  <a:srgbClr val="002060"/>
                </a:solidFill>
                <a:latin typeface="Arial" pitchFamily="34" charset="0"/>
                <a:cs typeface="Arial" pitchFamily="34" charset="0"/>
              </a:rPr>
              <a:t> 	Awaiting NSAC 2015 Long Range Plan</a:t>
            </a:r>
          </a:p>
        </p:txBody>
      </p:sp>
    </p:spTree>
    <p:extLst>
      <p:ext uri="{BB962C8B-B14F-4D97-AF65-F5344CB8AC3E}">
        <p14:creationId xmlns:p14="http://schemas.microsoft.com/office/powerpoint/2010/main" val="314176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757" y="29238"/>
            <a:ext cx="8799802" cy="646331"/>
          </a:xfrm>
          <a:prstGeom prst="rect">
            <a:avLst/>
          </a:prstGeom>
          <a:noFill/>
          <a:ln w="9525">
            <a:noFill/>
            <a:miter lim="800000"/>
            <a:headEnd/>
            <a:tailEnd/>
          </a:ln>
        </p:spPr>
        <p:txBody>
          <a:bodyPr wrap="square">
            <a:spAutoFit/>
          </a:bodyPr>
          <a:lstStyle/>
          <a:p>
            <a:pPr algn="ctr" defTabSz="457200"/>
            <a:r>
              <a:rPr lang="en-US" sz="3600" b="1" dirty="0" err="1">
                <a:solidFill>
                  <a:prstClr val="black"/>
                </a:solidFill>
                <a:latin typeface="Arial" pitchFamily="34" charset="0"/>
                <a:cs typeface="Arial" pitchFamily="34" charset="0"/>
              </a:rPr>
              <a:t>JLab</a:t>
            </a:r>
            <a:r>
              <a:rPr lang="en-US" sz="3600" b="1" dirty="0">
                <a:solidFill>
                  <a:prstClr val="black"/>
                </a:solidFill>
                <a:latin typeface="Arial" pitchFamily="34" charset="0"/>
                <a:cs typeface="Arial" pitchFamily="34" charset="0"/>
              </a:rPr>
              <a:t> 2014      Near-Future	     Future     </a:t>
            </a:r>
            <a:endParaRPr lang="en-US" sz="1400" dirty="0">
              <a:solidFill>
                <a:srgbClr val="C00000"/>
              </a:solidFill>
              <a:latin typeface="Arial" pitchFamily="34" charset="0"/>
              <a:cs typeface="Arial" pitchFamily="34" charset="0"/>
            </a:endParaRPr>
          </a:p>
        </p:txBody>
      </p:sp>
      <p:sp>
        <p:nvSpPr>
          <p:cNvPr id="6" name="TextBox 5"/>
          <p:cNvSpPr txBox="1"/>
          <p:nvPr/>
        </p:nvSpPr>
        <p:spPr>
          <a:xfrm>
            <a:off x="89010" y="865496"/>
            <a:ext cx="2965235"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a:solidFill>
                  <a:prstClr val="white"/>
                </a:solidFill>
                <a:latin typeface="Arial" charset="0"/>
              </a:rPr>
              <a:t>Nature</a:t>
            </a:r>
            <a:r>
              <a:rPr lang="en-US" sz="1400" dirty="0">
                <a:solidFill>
                  <a:prstClr val="white"/>
                </a:solidFill>
                <a:latin typeface="Arial" charset="0"/>
              </a:rPr>
              <a:t> 506, 67 (6 February 2014)</a:t>
            </a:r>
          </a:p>
          <a:p>
            <a:pPr fontAlgn="base">
              <a:spcBef>
                <a:spcPct val="0"/>
              </a:spcBef>
              <a:spcAft>
                <a:spcPct val="0"/>
              </a:spcAft>
            </a:pPr>
            <a:r>
              <a:rPr lang="en-US" sz="1400" b="1" dirty="0">
                <a:solidFill>
                  <a:prstClr val="white"/>
                </a:solidFill>
                <a:latin typeface="Arial" charset="0"/>
              </a:rPr>
              <a:t>Parity Violating DIS</a:t>
            </a:r>
            <a:endParaRPr lang="en-US" sz="1400" dirty="0">
              <a:solidFill>
                <a:prstClr val="white"/>
              </a:solidFill>
              <a:latin typeface="Arial" charset="0"/>
            </a:endParaRPr>
          </a:p>
        </p:txBody>
      </p:sp>
      <p:grpSp>
        <p:nvGrpSpPr>
          <p:cNvPr id="4" name="Group 7"/>
          <p:cNvGrpSpPr/>
          <p:nvPr/>
        </p:nvGrpSpPr>
        <p:grpSpPr>
          <a:xfrm>
            <a:off x="371562" y="1648421"/>
            <a:ext cx="2468191" cy="2513733"/>
            <a:chOff x="5939150" y="3057512"/>
            <a:chExt cx="3006041" cy="296799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150" y="3057512"/>
              <a:ext cx="3006041" cy="2967990"/>
            </a:xfrm>
            <a:prstGeom prst="rect">
              <a:avLst/>
            </a:prstGeom>
            <a:ln>
              <a:solidFill>
                <a:srgbClr val="03278B"/>
              </a:solid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Oval 9"/>
            <p:cNvSpPr/>
            <p:nvPr/>
          </p:nvSpPr>
          <p:spPr bwMode="auto">
            <a:xfrm>
              <a:off x="7192256" y="3991856"/>
              <a:ext cx="806823" cy="806823"/>
            </a:xfrm>
            <a:prstGeom prst="ellipse">
              <a:avLst/>
            </a:prstGeom>
            <a:noFill/>
            <a:ln w="9525" cap="flat" cmpd="sng" algn="ctr">
              <a:solidFill>
                <a:srgbClr val="03278B"/>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pitchFamily="18" charset="0"/>
              </a:endParaRPr>
            </a:p>
          </p:txBody>
        </p:sp>
        <p:sp>
          <p:nvSpPr>
            <p:cNvPr id="11" name="Oval 10"/>
            <p:cNvSpPr/>
            <p:nvPr/>
          </p:nvSpPr>
          <p:spPr bwMode="auto">
            <a:xfrm>
              <a:off x="6779065" y="3583978"/>
              <a:ext cx="1627267" cy="1627267"/>
            </a:xfrm>
            <a:prstGeom prst="ellipse">
              <a:avLst/>
            </a:prstGeom>
            <a:noFill/>
            <a:ln w="9525" cap="flat" cmpd="sng" algn="ctr">
              <a:solidFill>
                <a:srgbClr val="03278B"/>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pitchFamily="18" charset="0"/>
              </a:endParaRPr>
            </a:p>
          </p:txBody>
        </p:sp>
      </p:grpSp>
      <p:sp>
        <p:nvSpPr>
          <p:cNvPr id="12" name="TextBox 11"/>
          <p:cNvSpPr txBox="1"/>
          <p:nvPr/>
        </p:nvSpPr>
        <p:spPr>
          <a:xfrm>
            <a:off x="100301" y="4382916"/>
            <a:ext cx="2953944" cy="523220"/>
          </a:xfrm>
          <a:prstGeom prst="rect">
            <a:avLst/>
          </a:prstGeom>
          <a:solidFill>
            <a:srgbClr val="313EBD"/>
          </a:solidFill>
        </p:spPr>
        <p:txBody>
          <a:bodyPr wrap="square" rtlCol="0">
            <a:spAutoFit/>
          </a:bodyPr>
          <a:lstStyle/>
          <a:p>
            <a:pPr defTabSz="457200" fontAlgn="base">
              <a:spcBef>
                <a:spcPct val="0"/>
              </a:spcBef>
              <a:spcAft>
                <a:spcPct val="0"/>
              </a:spcAft>
            </a:pPr>
            <a:r>
              <a:rPr lang="en-US" sz="1400" i="1" dirty="0">
                <a:solidFill>
                  <a:prstClr val="white"/>
                </a:solidFill>
                <a:latin typeface="Arial" charset="0"/>
              </a:rPr>
              <a:t>Science  </a:t>
            </a:r>
            <a:r>
              <a:rPr lang="en-US" sz="1400" dirty="0">
                <a:solidFill>
                  <a:prstClr val="white"/>
                </a:solidFill>
                <a:latin typeface="Arial" charset="0"/>
              </a:rPr>
              <a:t>346, 614  (October 2014) </a:t>
            </a:r>
          </a:p>
          <a:p>
            <a:pPr defTabSz="457200" fontAlgn="base">
              <a:spcBef>
                <a:spcPct val="0"/>
              </a:spcBef>
              <a:spcAft>
                <a:spcPct val="0"/>
              </a:spcAft>
            </a:pPr>
            <a:r>
              <a:rPr lang="en-US" sz="1400" b="1" dirty="0">
                <a:solidFill>
                  <a:prstClr val="white"/>
                </a:solidFill>
                <a:latin typeface="Arial" charset="0"/>
              </a:rPr>
              <a:t>Short Range NN Correlations</a:t>
            </a:r>
          </a:p>
        </p:txBody>
      </p:sp>
      <p:pic>
        <p:nvPicPr>
          <p:cNvPr id="13" name="Picture 12" descr="data.png"/>
          <p:cNvPicPr>
            <a:picLocks/>
          </p:cNvPicPr>
          <p:nvPr/>
        </p:nvPicPr>
        <p:blipFill>
          <a:blip r:embed="rId4" cstate="print"/>
          <a:stretch>
            <a:fillRect/>
          </a:stretch>
        </p:blipFill>
        <p:spPr>
          <a:xfrm>
            <a:off x="66438" y="5045648"/>
            <a:ext cx="3027048" cy="1297778"/>
          </a:xfrm>
          <a:prstGeom prst="rect">
            <a:avLst/>
          </a:prstGeom>
          <a:effectLst>
            <a:outerShdw blurRad="139700" dist="152400" dir="2700000" algn="tl" rotWithShape="0">
              <a:prstClr val="black">
                <a:alpha val="40000"/>
              </a:prstClr>
            </a:outerShdw>
          </a:effectLst>
          <a:scene3d>
            <a:camera prst="orthographicFront"/>
            <a:lightRig rig="threePt" dir="t"/>
          </a:scene3d>
          <a:sp3d>
            <a:bevelT/>
          </a:sp3d>
        </p:spPr>
      </p:pic>
      <p:pic>
        <p:nvPicPr>
          <p:cNvPr id="15" name="Picture 14" descr="cover_v4.jpg"/>
          <p:cNvPicPr>
            <a:picLocks noChangeAspect="1"/>
          </p:cNvPicPr>
          <p:nvPr/>
        </p:nvPicPr>
        <p:blipFill>
          <a:blip r:embed="rId5" cstate="print"/>
          <a:stretch>
            <a:fillRect/>
          </a:stretch>
        </p:blipFill>
        <p:spPr>
          <a:xfrm>
            <a:off x="3206042" y="1670999"/>
            <a:ext cx="2793492" cy="36159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p:cNvPicPr>
            <a:picLocks noChangeAspect="1"/>
          </p:cNvPicPr>
          <p:nvPr/>
        </p:nvPicPr>
        <p:blipFill>
          <a:blip r:embed="rId6" cstate="print"/>
          <a:stretch>
            <a:fillRect/>
          </a:stretch>
        </p:blipFill>
        <p:spPr>
          <a:xfrm>
            <a:off x="6216924" y="1671000"/>
            <a:ext cx="2752381" cy="3564064"/>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17" name="TextBox 16"/>
          <p:cNvSpPr txBox="1"/>
          <p:nvPr/>
        </p:nvSpPr>
        <p:spPr>
          <a:xfrm>
            <a:off x="3150089" y="865496"/>
            <a:ext cx="2894601"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smtClean="0">
                <a:solidFill>
                  <a:prstClr val="white"/>
                </a:solidFill>
                <a:latin typeface="Arial" charset="0"/>
              </a:rPr>
              <a:t>Decade </a:t>
            </a:r>
            <a:r>
              <a:rPr lang="en-US" sz="1400" i="1" dirty="0">
                <a:solidFill>
                  <a:prstClr val="white"/>
                </a:solidFill>
                <a:latin typeface="Arial" charset="0"/>
              </a:rPr>
              <a:t>of Experiments Approved</a:t>
            </a:r>
          </a:p>
          <a:p>
            <a:pPr fontAlgn="base">
              <a:spcBef>
                <a:spcPct val="0"/>
              </a:spcBef>
              <a:spcAft>
                <a:spcPct val="0"/>
              </a:spcAft>
            </a:pPr>
            <a:r>
              <a:rPr lang="en-US" sz="1400" b="1" dirty="0">
                <a:solidFill>
                  <a:prstClr val="white"/>
                </a:solidFill>
                <a:latin typeface="Arial" charset="0"/>
              </a:rPr>
              <a:t>Eager to Start </a:t>
            </a:r>
            <a:r>
              <a:rPr lang="en-US" sz="1400" b="1" dirty="0" smtClean="0">
                <a:solidFill>
                  <a:prstClr val="white"/>
                </a:solidFill>
                <a:latin typeface="Arial" charset="0"/>
              </a:rPr>
              <a:t>12 GeV </a:t>
            </a:r>
            <a:r>
              <a:rPr lang="en-US" sz="1400" b="1" dirty="0">
                <a:solidFill>
                  <a:prstClr val="white"/>
                </a:solidFill>
                <a:latin typeface="Arial" charset="0"/>
              </a:rPr>
              <a:t>Science!</a:t>
            </a:r>
            <a:endParaRPr lang="en-US" sz="1400" dirty="0">
              <a:solidFill>
                <a:prstClr val="white"/>
              </a:solidFill>
              <a:latin typeface="Arial" charset="0"/>
            </a:endParaRPr>
          </a:p>
        </p:txBody>
      </p:sp>
      <p:sp>
        <p:nvSpPr>
          <p:cNvPr id="18" name="TextBox 17"/>
          <p:cNvSpPr txBox="1"/>
          <p:nvPr/>
        </p:nvSpPr>
        <p:spPr>
          <a:xfrm>
            <a:off x="3341510" y="5271907"/>
            <a:ext cx="2483557" cy="1169551"/>
          </a:xfrm>
          <a:prstGeom prst="rect">
            <a:avLst/>
          </a:prstGeom>
          <a:noFill/>
        </p:spPr>
        <p:txBody>
          <a:bodyPr wrap="square" rtlCol="0">
            <a:spAutoFit/>
          </a:bodyPr>
          <a:lstStyle/>
          <a:p>
            <a:pPr defTabSz="457200">
              <a:buFont typeface="Arial" pitchFamily="34" charset="0"/>
              <a:buChar char="•"/>
            </a:pPr>
            <a:r>
              <a:rPr lang="en-US" sz="1400" b="1" dirty="0">
                <a:solidFill>
                  <a:prstClr val="black"/>
                </a:solidFill>
                <a:latin typeface="Arial" pitchFamily="34" charset="0"/>
                <a:cs typeface="Arial" pitchFamily="34" charset="0"/>
              </a:rPr>
              <a:t> Confinement</a:t>
            </a:r>
          </a:p>
          <a:p>
            <a:pPr defTabSz="457200">
              <a:buFont typeface="Arial" pitchFamily="34" charset="0"/>
              <a:buChar char="•"/>
            </a:pPr>
            <a:r>
              <a:rPr lang="en-US" sz="1400" b="1" dirty="0">
                <a:solidFill>
                  <a:prstClr val="black"/>
                </a:solidFill>
                <a:latin typeface="Arial" pitchFamily="34" charset="0"/>
                <a:cs typeface="Arial" pitchFamily="34" charset="0"/>
              </a:rPr>
              <a:t> Hadron </a:t>
            </a:r>
            <a:r>
              <a:rPr lang="en-US" sz="1400" b="1" dirty="0" smtClean="0">
                <a:solidFill>
                  <a:prstClr val="black"/>
                </a:solidFill>
                <a:latin typeface="Arial" pitchFamily="34" charset="0"/>
                <a:cs typeface="Arial" pitchFamily="34" charset="0"/>
              </a:rPr>
              <a:t>Structure</a:t>
            </a:r>
            <a:endParaRPr lang="en-US" sz="1400" b="1" dirty="0">
              <a:solidFill>
                <a:prstClr val="black"/>
              </a:solidFill>
              <a:latin typeface="Arial" pitchFamily="34" charset="0"/>
              <a:cs typeface="Arial" pitchFamily="34" charset="0"/>
            </a:endParaRPr>
          </a:p>
          <a:p>
            <a:pPr defTabSz="457200">
              <a:buFont typeface="Arial" pitchFamily="34" charset="0"/>
              <a:buChar char="•"/>
            </a:pPr>
            <a:r>
              <a:rPr lang="en-US" sz="1400" b="1" dirty="0">
                <a:solidFill>
                  <a:prstClr val="black"/>
                </a:solidFill>
                <a:latin typeface="Arial" pitchFamily="34" charset="0"/>
                <a:cs typeface="Arial" pitchFamily="34" charset="0"/>
              </a:rPr>
              <a:t> Nuclear Structure</a:t>
            </a:r>
          </a:p>
          <a:p>
            <a:pPr defTabSz="457200"/>
            <a:r>
              <a:rPr lang="en-US" sz="1400" b="1" dirty="0">
                <a:solidFill>
                  <a:prstClr val="black"/>
                </a:solidFill>
                <a:latin typeface="Arial" pitchFamily="34" charset="0"/>
                <a:cs typeface="Arial" pitchFamily="34" charset="0"/>
              </a:rPr>
              <a:t>	      and Astrophysics</a:t>
            </a:r>
          </a:p>
          <a:p>
            <a:pPr defTabSz="457200">
              <a:buFont typeface="Arial" pitchFamily="34" charset="0"/>
              <a:buChar char="•"/>
            </a:pPr>
            <a:r>
              <a:rPr lang="en-US" sz="1400" b="1" dirty="0">
                <a:solidFill>
                  <a:prstClr val="black"/>
                </a:solidFill>
                <a:latin typeface="Arial" pitchFamily="34" charset="0"/>
                <a:cs typeface="Arial" pitchFamily="34" charset="0"/>
              </a:rPr>
              <a:t> Fundamental Symmetries</a:t>
            </a:r>
          </a:p>
        </p:txBody>
      </p:sp>
      <p:sp>
        <p:nvSpPr>
          <p:cNvPr id="19" name="TextBox 18"/>
          <p:cNvSpPr txBox="1"/>
          <p:nvPr/>
        </p:nvSpPr>
        <p:spPr>
          <a:xfrm>
            <a:off x="6197600" y="871139"/>
            <a:ext cx="2771705"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smtClean="0">
                <a:solidFill>
                  <a:prstClr val="white"/>
                </a:solidFill>
                <a:latin typeface="Arial" charset="0"/>
              </a:rPr>
              <a:t>Electron Ion Collider</a:t>
            </a:r>
          </a:p>
          <a:p>
            <a:pPr fontAlgn="base">
              <a:spcBef>
                <a:spcPct val="0"/>
              </a:spcBef>
              <a:spcAft>
                <a:spcPct val="0"/>
              </a:spcAft>
            </a:pPr>
            <a:r>
              <a:rPr lang="en-US" sz="1400" b="1" dirty="0" smtClean="0">
                <a:solidFill>
                  <a:prstClr val="white"/>
                </a:solidFill>
                <a:latin typeface="Arial" charset="0"/>
              </a:rPr>
              <a:t>The </a:t>
            </a:r>
            <a:r>
              <a:rPr lang="en-US" sz="1400" b="1" dirty="0">
                <a:solidFill>
                  <a:prstClr val="white"/>
                </a:solidFill>
                <a:latin typeface="Arial" charset="0"/>
              </a:rPr>
              <a:t>Next QCD Frontier</a:t>
            </a:r>
          </a:p>
        </p:txBody>
      </p:sp>
      <p:sp>
        <p:nvSpPr>
          <p:cNvPr id="20" name="TextBox 19"/>
          <p:cNvSpPr txBox="1"/>
          <p:nvPr/>
        </p:nvSpPr>
        <p:spPr>
          <a:xfrm>
            <a:off x="6412089" y="5475109"/>
            <a:ext cx="2557216" cy="523220"/>
          </a:xfrm>
          <a:prstGeom prst="rect">
            <a:avLst/>
          </a:prstGeom>
          <a:noFill/>
        </p:spPr>
        <p:txBody>
          <a:bodyPr wrap="square" rtlCol="0">
            <a:spAutoFit/>
          </a:bodyPr>
          <a:lstStyle/>
          <a:p>
            <a:pPr defTabSz="457200"/>
            <a:r>
              <a:rPr lang="en-US" sz="1400" b="1" dirty="0">
                <a:solidFill>
                  <a:prstClr val="black"/>
                </a:solidFill>
                <a:latin typeface="Arial" pitchFamily="34" charset="0"/>
                <a:cs typeface="Arial" pitchFamily="34" charset="0"/>
              </a:rPr>
              <a:t>Role of </a:t>
            </a:r>
            <a:r>
              <a:rPr lang="en-US" sz="1400" b="1" dirty="0" smtClean="0">
                <a:solidFill>
                  <a:prstClr val="black"/>
                </a:solidFill>
                <a:latin typeface="Arial" pitchFamily="34" charset="0"/>
                <a:cs typeface="Arial" pitchFamily="34" charset="0"/>
              </a:rPr>
              <a:t>Gluons in Nucleon </a:t>
            </a:r>
            <a:r>
              <a:rPr lang="en-US" sz="1400" b="1" dirty="0">
                <a:solidFill>
                  <a:prstClr val="black"/>
                </a:solidFill>
                <a:latin typeface="Arial" pitchFamily="34" charset="0"/>
                <a:cs typeface="Arial" pitchFamily="34" charset="0"/>
              </a:rPr>
              <a:t>and Nuclear Structure</a:t>
            </a:r>
          </a:p>
        </p:txBody>
      </p:sp>
      <p:cxnSp>
        <p:nvCxnSpPr>
          <p:cNvPr id="21" name="Straight Arrow Connector 20"/>
          <p:cNvCxnSpPr/>
          <p:nvPr/>
        </p:nvCxnSpPr>
        <p:spPr bwMode="auto">
          <a:xfrm>
            <a:off x="1010298" y="2252115"/>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705498" y="1790450"/>
            <a:ext cx="609599" cy="461665"/>
          </a:xfrm>
          <a:prstGeom prst="rect">
            <a:avLst/>
          </a:prstGeom>
          <a:solidFill>
            <a:schemeClr val="bg1"/>
          </a:solidFill>
          <a:ln>
            <a:solidFill>
              <a:schemeClr val="tx1"/>
            </a:solidFill>
          </a:ln>
        </p:spPr>
        <p:txBody>
          <a:bodyPr wrap="square" rtlCol="0">
            <a:spAutoFit/>
          </a:bodyPr>
          <a:lstStyle/>
          <a:p>
            <a:pPr defTabSz="457200"/>
            <a:r>
              <a:rPr lang="en-US" sz="1200" dirty="0">
                <a:solidFill>
                  <a:prstClr val="black"/>
                </a:solidFill>
              </a:rPr>
              <a:t>SLAC E122</a:t>
            </a:r>
          </a:p>
        </p:txBody>
      </p:sp>
      <p:cxnSp>
        <p:nvCxnSpPr>
          <p:cNvPr id="23" name="Straight Arrow Connector 22"/>
          <p:cNvCxnSpPr>
            <a:stCxn id="24" idx="2"/>
          </p:cNvCxnSpPr>
          <p:nvPr/>
        </p:nvCxnSpPr>
        <p:spPr bwMode="auto">
          <a:xfrm flipH="1">
            <a:off x="2077098" y="2144871"/>
            <a:ext cx="342898"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2077097" y="1683206"/>
            <a:ext cx="685798" cy="461665"/>
          </a:xfrm>
          <a:prstGeom prst="rect">
            <a:avLst/>
          </a:prstGeom>
          <a:solidFill>
            <a:schemeClr val="bg1"/>
          </a:solidFill>
          <a:ln>
            <a:solidFill>
              <a:schemeClr val="tx1"/>
            </a:solidFill>
          </a:ln>
        </p:spPr>
        <p:txBody>
          <a:bodyPr wrap="square" rtlCol="0">
            <a:spAutoFit/>
          </a:bodyPr>
          <a:lstStyle/>
          <a:p>
            <a:pPr defTabSz="457200"/>
            <a:r>
              <a:rPr lang="en-US" sz="1200" dirty="0" err="1">
                <a:solidFill>
                  <a:prstClr val="black"/>
                </a:solidFill>
              </a:rPr>
              <a:t>JLab</a:t>
            </a:r>
            <a:r>
              <a:rPr lang="en-US" sz="1200" dirty="0">
                <a:solidFill>
                  <a:prstClr val="black"/>
                </a:solidFill>
              </a:rPr>
              <a:t> PVDIS</a:t>
            </a:r>
          </a:p>
        </p:txBody>
      </p:sp>
      <p:sp>
        <p:nvSpPr>
          <p:cNvPr id="26"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3</a:t>
            </a:fld>
            <a:endParaRPr lang="en-US" dirty="0">
              <a:solidFill>
                <a:prstClr val="white"/>
              </a:solidFill>
            </a:endParaRPr>
          </a:p>
        </p:txBody>
      </p:sp>
    </p:spTree>
    <p:extLst>
      <p:ext uri="{BB962C8B-B14F-4D97-AF65-F5344CB8AC3E}">
        <p14:creationId xmlns:p14="http://schemas.microsoft.com/office/powerpoint/2010/main" val="2861071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a:t>
            </a:r>
            <a:r>
              <a:rPr lang="en-US" b="1" dirty="0" err="1" smtClean="0">
                <a:solidFill>
                  <a:schemeClr val="tx1"/>
                </a:solidFill>
              </a:rPr>
              <a:t>GeV</a:t>
            </a:r>
            <a:r>
              <a:rPr lang="en-US" b="1" dirty="0" smtClean="0">
                <a:solidFill>
                  <a:schemeClr val="tx1"/>
                </a:solidFill>
              </a:rPr>
              <a:t> Upgrade Project</a:t>
            </a: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28596"/>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85725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endParaRPr>
          </a:p>
        </p:txBody>
      </p:sp>
      <p:sp>
        <p:nvSpPr>
          <p:cNvPr id="339" name="Text Box 3"/>
          <p:cNvSpPr txBox="1">
            <a:spLocks noChangeArrowheads="1"/>
          </p:cNvSpPr>
          <p:nvPr/>
        </p:nvSpPr>
        <p:spPr bwMode="auto">
          <a:xfrm>
            <a:off x="2458147" y="835942"/>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51462"/>
            <a:ext cx="3978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8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347" name="Group 346"/>
          <p:cNvGrpSpPr/>
          <p:nvPr/>
        </p:nvGrpSpPr>
        <p:grpSpPr>
          <a:xfrm>
            <a:off x="4079871" y="4888765"/>
            <a:ext cx="5064129" cy="1460176"/>
            <a:chOff x="184346" y="1192779"/>
            <a:chExt cx="5064129" cy="1460176"/>
          </a:xfrm>
          <a:effectLst/>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hangingPunct="0">
                <a:defRPr/>
              </a:pPr>
              <a:endParaRPr lang="en-US" sz="240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94%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a:t>
              </a:r>
              <a:r>
                <a:rPr lang="en-US" sz="1600" b="1" dirty="0">
                  <a:solidFill>
                    <a:srgbClr val="009900"/>
                  </a:solidFill>
                  <a:latin typeface="Arial" panose="020B0604020202020204" pitchFamily="34" charset="0"/>
                  <a:cs typeface="Arial" panose="020B0604020202020204" pitchFamily="34" charset="0"/>
                </a:rPr>
                <a:t>Utilities</a:t>
              </a:r>
              <a:r>
                <a:rPr lang="en-US" sz="1600" b="1" dirty="0">
                  <a:solidFill>
                    <a:srgbClr val="000000"/>
                  </a:solidFill>
                  <a:latin typeface="Arial" panose="020B0604020202020204" pitchFamily="34" charset="0"/>
                  <a:cs typeface="Arial" panose="020B0604020202020204" pitchFamily="34" charset="0"/>
                </a:rPr>
                <a:t> -  </a:t>
              </a:r>
              <a:r>
                <a:rPr lang="en-US" sz="1600" b="1" dirty="0">
                  <a:solidFill>
                    <a:srgbClr val="009900"/>
                  </a:solidFill>
                  <a:latin typeface="Arial" panose="020B0604020202020204" pitchFamily="34" charset="0"/>
                  <a:cs typeface="Arial" panose="020B0604020202020204" pitchFamily="34" charset="0"/>
                </a:rPr>
                <a:t>~</a:t>
              </a:r>
              <a:r>
                <a:rPr lang="en-US" sz="1600" b="1" dirty="0" smtClean="0">
                  <a:solidFill>
                    <a:srgbClr val="009900"/>
                  </a:solidFill>
                  <a:latin typeface="Arial" panose="020B0604020202020204" pitchFamily="34" charset="0"/>
                  <a:cs typeface="Arial" panose="020B0604020202020204" pitchFamily="34" charset="0"/>
                </a:rPr>
                <a:t>98%</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a:t>
              </a:r>
              <a:r>
                <a:rPr lang="en-US" sz="1600" b="1" dirty="0" smtClean="0">
                  <a:solidFill>
                    <a:srgbClr val="000000"/>
                  </a:solidFill>
                  <a:latin typeface="Arial" panose="020B0604020202020204" pitchFamily="34" charset="0"/>
                  <a:cs typeface="Arial" panose="020B0604020202020204" pitchFamily="34" charset="0"/>
                </a:rPr>
                <a:t>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85%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a:solidFill>
                  <a:srgbClr val="009900"/>
                </a:solidFill>
                <a:latin typeface="Arial" panose="020B0604020202020204" pitchFamily="34" charset="0"/>
                <a:cs typeface="Arial" panose="020B0604020202020204" pitchFamily="34" charset="0"/>
              </a:rPr>
              <a:t>~</a:t>
            </a:r>
            <a:r>
              <a:rPr lang="en-US" b="1" dirty="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22M</a:t>
            </a:r>
            <a:endParaRPr lang="en-US" sz="1400" dirty="0">
              <a:solidFill>
                <a:prstClr val="black"/>
              </a:solidFill>
              <a:latin typeface="Arial" panose="020B0604020202020204" pitchFamily="34" charset="0"/>
              <a:cs typeface="Arial" panose="020B0604020202020204" pitchFamily="34" charset="0"/>
            </a:endParaRPr>
          </a:p>
        </p:txBody>
      </p:sp>
      <p:sp>
        <p:nvSpPr>
          <p:cNvPr id="346"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4</a:t>
            </a:fld>
            <a:endParaRPr lang="en-US" dirty="0">
              <a:solidFill>
                <a:prstClr val="white"/>
              </a:solidFill>
            </a:endParaRPr>
          </a:p>
        </p:txBody>
      </p:sp>
    </p:spTree>
    <p:extLst>
      <p:ext uri="{BB962C8B-B14F-4D97-AF65-F5344CB8AC3E}">
        <p14:creationId xmlns:p14="http://schemas.microsoft.com/office/powerpoint/2010/main" val="2875119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937036" y="792096"/>
            <a:ext cx="41163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D</a:t>
            </a:r>
            <a:r>
              <a:rPr lang="en-US" altLang="en-US" sz="1600" b="1" dirty="0">
                <a:solidFill>
                  <a:srgbClr val="008000"/>
                </a:solidFill>
              </a:rPr>
              <a:t> </a:t>
            </a:r>
            <a:r>
              <a:rPr lang="en-US" altLang="en-US" sz="1600" b="1" dirty="0">
                <a:solidFill>
                  <a:srgbClr val="002060"/>
                </a:solidFill>
              </a:rPr>
              <a:t>– exploring origin of</a:t>
            </a:r>
            <a:r>
              <a:rPr lang="en-US" altLang="en-US" sz="1600" b="1" dirty="0">
                <a:solidFill>
                  <a:srgbClr val="000000"/>
                </a:solidFill>
              </a:rPr>
              <a:t> </a:t>
            </a:r>
            <a:r>
              <a:rPr lang="en-US" altLang="en-US" sz="1600" b="1" dirty="0">
                <a:solidFill>
                  <a:srgbClr val="C00000"/>
                </a:solidFill>
              </a:rPr>
              <a:t>confinement</a:t>
            </a:r>
            <a:r>
              <a:rPr lang="en-US" altLang="en-US" sz="1600" b="1" dirty="0">
                <a:solidFill>
                  <a:srgbClr val="000000"/>
                </a:solidFill>
              </a:rPr>
              <a:t> </a:t>
            </a:r>
            <a:r>
              <a:rPr lang="en-US" altLang="en-US" sz="1600" b="1" dirty="0">
                <a:solidFill>
                  <a:srgbClr val="002060"/>
                </a:solidFill>
              </a:rPr>
              <a:t>by studying </a:t>
            </a:r>
            <a:r>
              <a:rPr lang="en-US" altLang="en-US" sz="1600" b="1" dirty="0">
                <a:solidFill>
                  <a:srgbClr val="7030A0"/>
                </a:solidFill>
              </a:rPr>
              <a:t>exotic mesons</a:t>
            </a:r>
          </a:p>
        </p:txBody>
      </p:sp>
      <p:sp>
        <p:nvSpPr>
          <p:cNvPr id="48131" name="Rectangle 8"/>
          <p:cNvSpPr>
            <a:spLocks noChangeArrowheads="1"/>
          </p:cNvSpPr>
          <p:nvPr/>
        </p:nvSpPr>
        <p:spPr bwMode="auto">
          <a:xfrm>
            <a:off x="104775" y="784412"/>
            <a:ext cx="461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B</a:t>
            </a:r>
            <a:r>
              <a:rPr lang="en-US" altLang="en-US" sz="1600" b="1" dirty="0">
                <a:solidFill>
                  <a:srgbClr val="002060"/>
                </a:solidFill>
              </a:rPr>
              <a:t> – understanding </a:t>
            </a:r>
            <a:r>
              <a:rPr lang="en-US" altLang="en-US" sz="1600" b="1" dirty="0">
                <a:solidFill>
                  <a:srgbClr val="C00000"/>
                </a:solidFill>
              </a:rPr>
              <a:t>nucleon structure </a:t>
            </a:r>
            <a:r>
              <a:rPr lang="en-US" altLang="en-US" sz="1600" b="1" dirty="0">
                <a:solidFill>
                  <a:srgbClr val="002060"/>
                </a:solidFill>
              </a:rPr>
              <a:t>via</a:t>
            </a:r>
            <a:r>
              <a:rPr lang="en-US" altLang="en-US" sz="1600" b="1" dirty="0">
                <a:solidFill>
                  <a:srgbClr val="FFFFFF"/>
                </a:solidFill>
              </a:rPr>
              <a:t> </a:t>
            </a:r>
            <a:r>
              <a:rPr lang="en-US" altLang="en-US" sz="1600" b="1" dirty="0">
                <a:solidFill>
                  <a:srgbClr val="7030A0"/>
                </a:solidFill>
              </a:rPr>
              <a:t>generalized </a:t>
            </a:r>
            <a:r>
              <a:rPr lang="en-US" altLang="en-US" sz="1600" b="1" dirty="0" err="1">
                <a:solidFill>
                  <a:srgbClr val="7030A0"/>
                </a:solidFill>
              </a:rPr>
              <a:t>parton</a:t>
            </a:r>
            <a:r>
              <a:rPr lang="en-US" altLang="en-US" sz="1600" b="1" dirty="0">
                <a:solidFill>
                  <a:srgbClr val="7030A0"/>
                </a:solidFill>
              </a:rPr>
              <a:t> distributions</a:t>
            </a:r>
          </a:p>
        </p:txBody>
      </p:sp>
      <p:sp>
        <p:nvSpPr>
          <p:cNvPr id="48132" name="Rectangle 10"/>
          <p:cNvSpPr>
            <a:spLocks noChangeArrowheads="1"/>
          </p:cNvSpPr>
          <p:nvPr/>
        </p:nvSpPr>
        <p:spPr bwMode="auto">
          <a:xfrm>
            <a:off x="4724400" y="3931928"/>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C</a:t>
            </a:r>
            <a:r>
              <a:rPr lang="en-US" altLang="en-US" sz="1600" b="1" dirty="0">
                <a:solidFill>
                  <a:srgbClr val="008000"/>
                </a:solidFill>
              </a:rPr>
              <a:t> </a:t>
            </a:r>
            <a:r>
              <a:rPr lang="en-US" altLang="en-US" sz="1600" b="1" dirty="0">
                <a:solidFill>
                  <a:srgbClr val="002060"/>
                </a:solidFill>
              </a:rPr>
              <a:t>– precision determination of </a:t>
            </a:r>
            <a:r>
              <a:rPr lang="en-US" altLang="en-US" sz="1600" b="1" dirty="0">
                <a:solidFill>
                  <a:srgbClr val="C00000"/>
                </a:solidFill>
              </a:rPr>
              <a:t>valence quark </a:t>
            </a:r>
            <a:r>
              <a:rPr lang="en-US" altLang="en-US" sz="1600" b="1" dirty="0">
                <a:solidFill>
                  <a:srgbClr val="002060"/>
                </a:solidFill>
              </a:rPr>
              <a:t>properties in nucleons/nuclei </a:t>
            </a:r>
          </a:p>
        </p:txBody>
      </p:sp>
      <p:sp>
        <p:nvSpPr>
          <p:cNvPr id="48133" name="Rectangle 11"/>
          <p:cNvSpPr>
            <a:spLocks noChangeArrowheads="1"/>
          </p:cNvSpPr>
          <p:nvPr/>
        </p:nvSpPr>
        <p:spPr bwMode="auto">
          <a:xfrm>
            <a:off x="0" y="392539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A</a:t>
            </a:r>
            <a:r>
              <a:rPr lang="en-US" altLang="en-US" sz="1600" b="1" dirty="0">
                <a:solidFill>
                  <a:srgbClr val="008000"/>
                </a:solidFill>
              </a:rPr>
              <a:t> </a:t>
            </a:r>
            <a:r>
              <a:rPr lang="en-US" altLang="en-US" sz="1600" b="1" dirty="0">
                <a:solidFill>
                  <a:srgbClr val="002060"/>
                </a:solidFill>
              </a:rPr>
              <a:t>– form factors, </a:t>
            </a:r>
            <a:r>
              <a:rPr lang="en-US" altLang="en-US" sz="1600" b="1" dirty="0">
                <a:solidFill>
                  <a:srgbClr val="C00000"/>
                </a:solidFill>
              </a:rPr>
              <a:t>future new experiments (e.g., </a:t>
            </a:r>
            <a:r>
              <a:rPr lang="en-US" altLang="en-US" sz="1600" b="1" dirty="0" err="1">
                <a:solidFill>
                  <a:srgbClr val="C00000"/>
                </a:solidFill>
              </a:rPr>
              <a:t>SoLID</a:t>
            </a:r>
            <a:r>
              <a:rPr lang="en-US" altLang="en-US" sz="1600" b="1" dirty="0">
                <a:solidFill>
                  <a:srgbClr val="C00000"/>
                </a:solidFill>
              </a:rPr>
              <a:t> and MOLLER)</a:t>
            </a:r>
          </a:p>
        </p:txBody>
      </p:sp>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smtClean="0"/>
              <a:t>12 GeV Scientific Capabilities</a:t>
            </a:r>
          </a:p>
        </p:txBody>
      </p:sp>
      <p:pic>
        <p:nvPicPr>
          <p:cNvPr id="48135" name="Picture 2" descr="M:\PhyCoord\cameras\halldcam3\201404\halldcam3-20140425-14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774" y="1445040"/>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6" descr="hall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11" y="4548021"/>
            <a:ext cx="2766060" cy="180548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mck\AppData\Local\Temp\HallA_Moller_v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8898" y="4554335"/>
            <a:ext cx="1873177" cy="1371099"/>
          </a:xfrm>
          <a:prstGeom prst="rect">
            <a:avLst/>
          </a:prstGeom>
          <a:noFill/>
          <a:effectLst>
            <a:outerShdw blurRad="1270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5</a:t>
            </a:fld>
            <a:endParaRPr lang="en-US" dirty="0"/>
          </a:p>
        </p:txBody>
      </p:sp>
      <p:pic>
        <p:nvPicPr>
          <p:cNvPr id="18" name="Picture 17"/>
          <p:cNvPicPr>
            <a:picLocks noChangeAspect="1"/>
          </p:cNvPicPr>
          <p:nvPr/>
        </p:nvPicPr>
        <p:blipFill>
          <a:blip r:embed="rId6"/>
          <a:srcRect l="1596" t="10110" r="5309" b="7733"/>
          <a:stretch>
            <a:fillRect/>
          </a:stretch>
        </p:blipFill>
        <p:spPr>
          <a:xfrm>
            <a:off x="2342531" y="1767053"/>
            <a:ext cx="1828563" cy="136208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099" name="Picture 3" descr="C:\Users\ent\Downloads\DSC_00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514984"/>
            <a:ext cx="2853903" cy="1890248"/>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Content Placeholder 3" descr="SHMS-HMS.JPG"/>
          <p:cNvPicPr>
            <a:picLocks noChangeAspect="1"/>
          </p:cNvPicPr>
          <p:nvPr/>
        </p:nvPicPr>
        <p:blipFill>
          <a:blip r:embed="rId8" cstate="print">
            <a:lum bright="20000" contrast="20000"/>
          </a:blip>
          <a:srcRect/>
          <a:stretch>
            <a:fillRect/>
          </a:stretch>
        </p:blipFill>
        <p:spPr bwMode="auto">
          <a:xfrm>
            <a:off x="7222969" y="5005320"/>
            <a:ext cx="1870364" cy="13809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descr="C:\Users\gyoung\AppData\Local\Temp\IMG_24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2751" y="1776672"/>
            <a:ext cx="2416496" cy="1812372"/>
          </a:xfrm>
          <a:prstGeom prst="rect">
            <a:avLst/>
          </a:prstGeom>
          <a:noFill/>
          <a:effectLst>
            <a:outerShdw blurRad="127000" dist="1143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85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69122"/>
            <a:ext cx="2557257" cy="1768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84524"/>
            <a:ext cx="7772400" cy="914400"/>
          </a:xfrm>
        </p:spPr>
        <p:txBody>
          <a:bodyPr/>
          <a:lstStyle/>
          <a:p>
            <a:r>
              <a:rPr lang="en-US" sz="4000" b="1" dirty="0" smtClean="0">
                <a:latin typeface="Arial" panose="020B0604020202020204" pitchFamily="34" charset="0"/>
                <a:cs typeface="Arial" panose="020B0604020202020204" pitchFamily="34" charset="0"/>
              </a:rPr>
              <a:t>Upgraded CEBAF in </a:t>
            </a:r>
            <a:r>
              <a:rPr lang="en-US" sz="4000" dirty="0" smtClean="0"/>
              <a:t>Operation!</a:t>
            </a:r>
            <a:endParaRPr lang="en-US" sz="4000" b="1" dirty="0">
              <a:latin typeface="Arial" panose="020B0604020202020204" pitchFamily="34" charset="0"/>
              <a:cs typeface="Arial" panose="020B0604020202020204" pitchFamily="34" charset="0"/>
            </a:endParaRPr>
          </a:p>
        </p:txBody>
      </p:sp>
      <p:grpSp>
        <p:nvGrpSpPr>
          <p:cNvPr id="3" name="Group 7"/>
          <p:cNvGrpSpPr>
            <a:grpSpLocks noChangeAspect="1"/>
          </p:cNvGrpSpPr>
          <p:nvPr/>
        </p:nvGrpSpPr>
        <p:grpSpPr>
          <a:xfrm>
            <a:off x="3027040" y="914400"/>
            <a:ext cx="5964560" cy="3073387"/>
            <a:chOff x="411249" y="1802346"/>
            <a:chExt cx="4629476" cy="2385452"/>
          </a:xfrm>
        </p:grpSpPr>
        <p:pic>
          <p:nvPicPr>
            <p:cNvPr id="4" name="Picture 3"/>
            <p:cNvPicPr/>
            <p:nvPr/>
          </p:nvPicPr>
          <p:blipFill rotWithShape="1">
            <a:blip r:embed="rId4" cstate="print">
              <a:extLst>
                <a:ext uri="{28A0092B-C50C-407E-A947-70E740481C1C}">
                  <a14:useLocalDpi xmlns:a14="http://schemas.microsoft.com/office/drawing/2010/main" val="0"/>
                </a:ext>
              </a:extLst>
            </a:blip>
            <a:srcRect l="50309" t="50000" r="1740" b="13910"/>
            <a:stretch/>
          </p:blipFill>
          <p:spPr bwMode="auto">
            <a:xfrm>
              <a:off x="489161" y="1803468"/>
              <a:ext cx="4551564" cy="2384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53640926-AAD7-44D8-BBD7-CCE9431645EC}">
                <a14:shadowObscured xmlns:a14="http://schemas.microsoft.com/office/drawing/2010/main"/>
              </a:ext>
            </a:extLst>
          </p:spPr>
        </p:pic>
        <p:sp>
          <p:nvSpPr>
            <p:cNvPr id="5" name="TextBox 4"/>
            <p:cNvSpPr txBox="1"/>
            <p:nvPr/>
          </p:nvSpPr>
          <p:spPr>
            <a:xfrm>
              <a:off x="411249" y="2209954"/>
              <a:ext cx="299054" cy="1161728"/>
            </a:xfrm>
            <a:prstGeom prst="rect">
              <a:avLst/>
            </a:prstGeom>
            <a:noFill/>
          </p:spPr>
          <p:txBody>
            <a:bodyPr vert="wordArtVert" wrap="none" rtlCol="0">
              <a:spAutoFit/>
            </a:bodyPr>
            <a:lstStyle/>
            <a:p>
              <a:pPr defTabSz="457200"/>
              <a:r>
                <a:rPr lang="en-US" sz="1200" b="1" dirty="0" smtClean="0">
                  <a:solidFill>
                    <a:prstClr val="black"/>
                  </a:solidFill>
                  <a:latin typeface="Arial" panose="020B0604020202020204" pitchFamily="34" charset="0"/>
                  <a:cs typeface="Arial" panose="020B0604020202020204" pitchFamily="34" charset="0"/>
                </a:rPr>
                <a:t>CURRENT</a:t>
              </a:r>
              <a:endParaRPr lang="en-US" sz="12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073129" y="3261471"/>
              <a:ext cx="466821" cy="214997"/>
            </a:xfrm>
            <a:prstGeom prst="rect">
              <a:avLst/>
            </a:prstGeom>
            <a:solidFill>
              <a:schemeClr val="tx2">
                <a:lumMod val="20000"/>
                <a:lumOff val="80000"/>
              </a:schemeClr>
            </a:solidFill>
            <a:ln>
              <a:solidFill>
                <a:schemeClr val="tx2">
                  <a:lumMod val="75000"/>
                </a:schemeClr>
              </a:solidFill>
            </a:ln>
          </p:spPr>
          <p:txBody>
            <a:bodyPr wrap="none" rtlCol="0">
              <a:spAutoFit/>
            </a:bodyPr>
            <a:lstStyle/>
            <a:p>
              <a:pPr defTabSz="457200"/>
              <a:r>
                <a:rPr lang="en-US" sz="1200" dirty="0">
                  <a:solidFill>
                    <a:prstClr val="black"/>
                  </a:solidFill>
                  <a:latin typeface="Arial" panose="020B0604020202020204" pitchFamily="34" charset="0"/>
                  <a:cs typeface="Arial" panose="020B0604020202020204" pitchFamily="34" charset="0"/>
                </a:rPr>
                <a:t>Hall D</a:t>
              </a:r>
            </a:p>
          </p:txBody>
        </p:sp>
        <p:sp>
          <p:nvSpPr>
            <p:cNvPr id="7" name="TextBox 6"/>
            <p:cNvSpPr txBox="1"/>
            <p:nvPr/>
          </p:nvSpPr>
          <p:spPr>
            <a:xfrm>
              <a:off x="1079093" y="2616170"/>
              <a:ext cx="460600" cy="214997"/>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pPr defTabSz="457200"/>
              <a:r>
                <a:rPr lang="en-US" sz="1200" dirty="0">
                  <a:solidFill>
                    <a:prstClr val="black"/>
                  </a:solidFill>
                  <a:latin typeface="Arial" panose="020B0604020202020204" pitchFamily="34" charset="0"/>
                  <a:cs typeface="Arial" panose="020B0604020202020204" pitchFamily="34" charset="0"/>
                </a:rPr>
                <a:t>Hall B</a:t>
              </a:r>
            </a:p>
          </p:txBody>
        </p:sp>
        <p:sp>
          <p:nvSpPr>
            <p:cNvPr id="8" name="TextBox 7"/>
            <p:cNvSpPr txBox="1"/>
            <p:nvPr/>
          </p:nvSpPr>
          <p:spPr>
            <a:xfrm>
              <a:off x="1073923" y="1802346"/>
              <a:ext cx="454031" cy="214997"/>
            </a:xfrm>
            <a:prstGeom prst="rect">
              <a:avLst/>
            </a:prstGeom>
            <a:solidFill>
              <a:schemeClr val="accent3">
                <a:lumMod val="20000"/>
                <a:lumOff val="80000"/>
              </a:schemeClr>
            </a:solidFill>
            <a:ln>
              <a:solidFill>
                <a:schemeClr val="accent3">
                  <a:lumMod val="75000"/>
                </a:schemeClr>
              </a:solidFill>
            </a:ln>
          </p:spPr>
          <p:txBody>
            <a:bodyPr wrap="none" rtlCol="0">
              <a:spAutoFit/>
            </a:bodyPr>
            <a:lstStyle/>
            <a:p>
              <a:pPr defTabSz="457200"/>
              <a:r>
                <a:rPr lang="en-US" sz="1200" dirty="0">
                  <a:solidFill>
                    <a:prstClr val="black"/>
                  </a:solidFill>
                  <a:latin typeface="Arial" panose="020B0604020202020204" pitchFamily="34" charset="0"/>
                  <a:cs typeface="Arial" panose="020B0604020202020204" pitchFamily="34" charset="0"/>
                </a:rPr>
                <a:t>Hall A</a:t>
              </a:r>
            </a:p>
          </p:txBody>
        </p:sp>
      </p:grpSp>
      <p:sp>
        <p:nvSpPr>
          <p:cNvPr id="9" name="TextBox 8"/>
          <p:cNvSpPr txBox="1"/>
          <p:nvPr/>
        </p:nvSpPr>
        <p:spPr>
          <a:xfrm>
            <a:off x="5352344" y="822066"/>
            <a:ext cx="1353256" cy="400110"/>
          </a:xfrm>
          <a:prstGeom prst="rect">
            <a:avLst/>
          </a:prstGeom>
          <a:solidFill>
            <a:srgbClr val="FFFFCC"/>
          </a:solidFill>
        </p:spPr>
        <p:txBody>
          <a:bodyPr wrap="none" rtlCol="0">
            <a:spAutoFit/>
          </a:bodyPr>
          <a:lstStyle/>
          <a:p>
            <a:r>
              <a:rPr lang="en-US" sz="2000" dirty="0" smtClean="0">
                <a:solidFill>
                  <a:srgbClr val="000000"/>
                </a:solidFill>
                <a:latin typeface="Arial" panose="020B0604020202020204" pitchFamily="34" charset="0"/>
                <a:cs typeface="Arial" panose="020B0604020202020204" pitchFamily="34" charset="0"/>
              </a:rPr>
              <a:t>Dec. 2014</a:t>
            </a:r>
            <a:endParaRPr lang="en-US" sz="20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3200400" y="4239414"/>
            <a:ext cx="5715000" cy="2085186"/>
          </a:xfrm>
          <a:prstGeom prst="rect">
            <a:avLst/>
          </a:prstGeom>
          <a:solidFill>
            <a:srgbClr val="FFFFCC"/>
          </a:solidFill>
        </p:spPr>
        <p:txBody>
          <a:bodyPr wrap="square" rtlCol="0">
            <a:spAutoFit/>
          </a:bodyPr>
          <a:lstStyle/>
          <a:p>
            <a:pPr>
              <a:lnSpc>
                <a:spcPct val="150000"/>
              </a:lnSpc>
            </a:pPr>
            <a:r>
              <a:rPr lang="en-US" b="1" dirty="0" smtClean="0">
                <a:solidFill>
                  <a:srgbClr val="000000"/>
                </a:solidFill>
                <a:latin typeface="Arial" panose="020B0604020202020204" pitchFamily="34" charset="0"/>
                <a:cs typeface="Arial" panose="020B0604020202020204" pitchFamily="34" charset="0"/>
              </a:rPr>
              <a:t>February 2015: restored 5 pass beam</a:t>
            </a:r>
          </a:p>
          <a:p>
            <a:pPr>
              <a:lnSpc>
                <a:spcPct val="125000"/>
              </a:lnSpc>
            </a:pPr>
            <a:r>
              <a:rPr lang="en-US" b="1" dirty="0" smtClean="0">
                <a:solidFill>
                  <a:srgbClr val="000000"/>
                </a:solidFill>
                <a:latin typeface="Arial" panose="020B0604020202020204" pitchFamily="34" charset="0"/>
                <a:cs typeface="Arial" panose="020B0604020202020204" pitchFamily="34" charset="0"/>
              </a:rPr>
              <a:t>March 2015: </a:t>
            </a:r>
          </a:p>
          <a:p>
            <a:pPr marL="628650" indent="-171450">
              <a:lnSpc>
                <a:spcPct val="125000"/>
              </a:lnSpc>
              <a:buFont typeface="Arial" panose="020B0604020202020204" pitchFamily="34" charset="0"/>
              <a:buChar char="•"/>
            </a:pPr>
            <a:r>
              <a:rPr lang="en-US" sz="1600" b="1" dirty="0" smtClean="0">
                <a:solidFill>
                  <a:srgbClr val="000000"/>
                </a:solidFill>
                <a:latin typeface="Arial" panose="020B0604020202020204" pitchFamily="34" charset="0"/>
                <a:cs typeface="Arial" panose="020B0604020202020204" pitchFamily="34" charset="0"/>
              </a:rPr>
              <a:t>Commissioned 4-Hall separation system</a:t>
            </a:r>
          </a:p>
          <a:p>
            <a:pPr marL="628650" indent="-171450">
              <a:lnSpc>
                <a:spcPct val="125000"/>
              </a:lnSpc>
              <a:buFont typeface="Arial" panose="020B0604020202020204" pitchFamily="34" charset="0"/>
              <a:buChar char="•"/>
            </a:pPr>
            <a:r>
              <a:rPr lang="en-US" sz="1600" b="1" dirty="0" smtClean="0">
                <a:solidFill>
                  <a:srgbClr val="000000"/>
                </a:solidFill>
                <a:latin typeface="Arial" panose="020B0604020202020204" pitchFamily="34" charset="0"/>
                <a:cs typeface="Arial" panose="020B0604020202020204" pitchFamily="34" charset="0"/>
              </a:rPr>
              <a:t>Demonstrated 5.5 pass beam to Hall D </a:t>
            </a:r>
          </a:p>
          <a:p>
            <a:pPr marL="628650" indent="-171450">
              <a:lnSpc>
                <a:spcPct val="125000"/>
              </a:lnSpc>
              <a:buFont typeface="Arial" panose="020B0604020202020204" pitchFamily="34" charset="0"/>
              <a:buChar char="•"/>
            </a:pPr>
            <a:r>
              <a:rPr lang="en-US" sz="1600" b="1" dirty="0" smtClean="0">
                <a:solidFill>
                  <a:srgbClr val="000000"/>
                </a:solidFill>
                <a:latin typeface="Arial" panose="020B0604020202020204" pitchFamily="34" charset="0"/>
                <a:cs typeface="Arial" panose="020B0604020202020204" pitchFamily="34" charset="0"/>
              </a:rPr>
              <a:t>Demonstrated 5 pass beam to Hall A</a:t>
            </a:r>
          </a:p>
          <a:p>
            <a:pPr marL="628650" indent="-171450">
              <a:lnSpc>
                <a:spcPct val="125000"/>
              </a:lnSpc>
              <a:buFont typeface="Arial" panose="020B0604020202020204" pitchFamily="34" charset="0"/>
              <a:buChar char="•"/>
            </a:pPr>
            <a:r>
              <a:rPr lang="en-US" sz="1600" b="1" dirty="0" smtClean="0">
                <a:solidFill>
                  <a:srgbClr val="000000"/>
                </a:solidFill>
                <a:latin typeface="Arial" panose="020B0604020202020204" pitchFamily="34" charset="0"/>
                <a:cs typeface="Arial" panose="020B0604020202020204" pitchFamily="34" charset="0"/>
              </a:rPr>
              <a:t>Beam to Halls A, B, D for commissioning/physics</a:t>
            </a:r>
            <a:endParaRPr lang="en-US" sz="1600" b="1" dirty="0">
              <a:solidFill>
                <a:srgbClr val="000000"/>
              </a:solidFill>
              <a:latin typeface="Arial" panose="020B0604020202020204" pitchFamily="34" charset="0"/>
              <a:cs typeface="Arial" panose="020B0604020202020204" pitchFamily="34" charset="0"/>
            </a:endParaRPr>
          </a:p>
        </p:txBody>
      </p:sp>
      <p:sp>
        <p:nvSpPr>
          <p:cNvPr id="11" name="Slide Number Placeholder 5"/>
          <p:cNvSpPr>
            <a:spLocks noGrp="1"/>
          </p:cNvSpPr>
          <p:nvPr>
            <p:ph type="sldNum" sz="quarter" idx="4"/>
          </p:nvPr>
        </p:nvSpPr>
        <p:spPr>
          <a:xfrm>
            <a:off x="4114800" y="6528971"/>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6</a:t>
            </a:fld>
            <a:endParaRPr lang="en-US" dirty="0">
              <a:solidFill>
                <a:prstClr val="white"/>
              </a:solidFill>
            </a:endParaRPr>
          </a:p>
        </p:txBody>
      </p:sp>
      <p:sp>
        <p:nvSpPr>
          <p:cNvPr id="14" name="TextBox 13"/>
          <p:cNvSpPr txBox="1"/>
          <p:nvPr/>
        </p:nvSpPr>
        <p:spPr>
          <a:xfrm>
            <a:off x="1946375" y="1006733"/>
            <a:ext cx="644425" cy="276999"/>
          </a:xfrm>
          <a:prstGeom prst="rect">
            <a:avLst/>
          </a:prstGeom>
          <a:solidFill>
            <a:srgbClr val="FFFF99"/>
          </a:solidFill>
        </p:spPr>
        <p:txBody>
          <a:bodyPr wrap="square" rtlCol="0">
            <a:spAutoFit/>
          </a:bodyPr>
          <a:lstStyle/>
          <a:p>
            <a:pPr algn="ctr"/>
            <a:r>
              <a:rPr lang="en-US" sz="1200" b="1" dirty="0" smtClean="0">
                <a:solidFill>
                  <a:srgbClr val="C00000"/>
                </a:solidFill>
                <a:latin typeface="Calibri"/>
              </a:rPr>
              <a:t>Arc 10</a:t>
            </a:r>
            <a:endParaRPr lang="en-US" sz="1200" b="1" dirty="0">
              <a:solidFill>
                <a:srgbClr val="C00000"/>
              </a:solidFill>
              <a:latin typeface="Calibri"/>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664039"/>
            <a:ext cx="2557256" cy="173762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004" r="11086"/>
          <a:stretch/>
        </p:blipFill>
        <p:spPr bwMode="auto">
          <a:xfrm>
            <a:off x="76201" y="4495800"/>
            <a:ext cx="2557256" cy="1914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828801" y="2895600"/>
            <a:ext cx="804656" cy="461665"/>
          </a:xfrm>
          <a:prstGeom prst="rect">
            <a:avLst/>
          </a:prstGeom>
          <a:solidFill>
            <a:srgbClr val="FFFF99"/>
          </a:solidFill>
        </p:spPr>
        <p:txBody>
          <a:bodyPr wrap="square" rtlCol="0">
            <a:spAutoFit/>
          </a:bodyPr>
          <a:lstStyle/>
          <a:p>
            <a:pPr algn="ctr"/>
            <a:r>
              <a:rPr lang="en-US" sz="1200" b="1" dirty="0" smtClean="0">
                <a:solidFill>
                  <a:srgbClr val="C00000"/>
                </a:solidFill>
                <a:latin typeface="Calibri"/>
              </a:rPr>
              <a:t>5.5 Pass</a:t>
            </a:r>
          </a:p>
          <a:p>
            <a:pPr algn="ctr"/>
            <a:r>
              <a:rPr lang="en-US" sz="1200" b="1" dirty="0" smtClean="0">
                <a:solidFill>
                  <a:srgbClr val="C00000"/>
                </a:solidFill>
                <a:latin typeface="Calibri"/>
              </a:rPr>
              <a:t>10.5 GeV</a:t>
            </a:r>
            <a:endParaRPr lang="en-US" sz="1200" b="1" dirty="0">
              <a:solidFill>
                <a:srgbClr val="C00000"/>
              </a:solidFill>
              <a:latin typeface="Calibri"/>
            </a:endParaRPr>
          </a:p>
        </p:txBody>
      </p:sp>
      <p:sp>
        <p:nvSpPr>
          <p:cNvPr id="19" name="TextBox 18"/>
          <p:cNvSpPr txBox="1"/>
          <p:nvPr/>
        </p:nvSpPr>
        <p:spPr>
          <a:xfrm>
            <a:off x="1772844" y="4724400"/>
            <a:ext cx="804656" cy="461665"/>
          </a:xfrm>
          <a:prstGeom prst="rect">
            <a:avLst/>
          </a:prstGeom>
          <a:solidFill>
            <a:srgbClr val="FFFF99"/>
          </a:solidFill>
        </p:spPr>
        <p:txBody>
          <a:bodyPr wrap="square" rtlCol="0">
            <a:spAutoFit/>
          </a:bodyPr>
          <a:lstStyle/>
          <a:p>
            <a:pPr algn="ctr"/>
            <a:r>
              <a:rPr lang="en-US" sz="1200" b="1" dirty="0" smtClean="0">
                <a:solidFill>
                  <a:srgbClr val="C00000"/>
                </a:solidFill>
                <a:latin typeface="Calibri"/>
              </a:rPr>
              <a:t>Hall D</a:t>
            </a:r>
          </a:p>
          <a:p>
            <a:pPr algn="ctr"/>
            <a:r>
              <a:rPr lang="en-US" sz="1200" b="1" dirty="0" smtClean="0">
                <a:solidFill>
                  <a:srgbClr val="C00000"/>
                </a:solidFill>
                <a:latin typeface="Calibri"/>
              </a:rPr>
              <a:t>Tagger</a:t>
            </a:r>
            <a:endParaRPr lang="en-US" sz="1200" b="1" dirty="0">
              <a:solidFill>
                <a:srgbClr val="C00000"/>
              </a:solidFill>
              <a:latin typeface="Calibri"/>
            </a:endParaRPr>
          </a:p>
        </p:txBody>
      </p:sp>
    </p:spTree>
    <p:extLst>
      <p:ext uri="{BB962C8B-B14F-4D97-AF65-F5344CB8AC3E}">
        <p14:creationId xmlns:p14="http://schemas.microsoft.com/office/powerpoint/2010/main" val="1751475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838200"/>
            <a:ext cx="4011253" cy="5530015"/>
          </a:xfrm>
          <a:prstGeom prst="rect">
            <a:avLst/>
          </a:prstGeom>
          <a:solidFill>
            <a:srgbClr val="E8DDC6"/>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2" name="Shape 32"/>
          <p:cNvSpPr/>
          <p:nvPr/>
        </p:nvSpPr>
        <p:spPr>
          <a:xfrm>
            <a:off x="179927" y="121622"/>
            <a:ext cx="8735473" cy="564574"/>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ctr"/>
            <a:r>
              <a:rPr lang="en-US" sz="3200" b="1" dirty="0">
                <a:latin typeface="Arial" pitchFamily="34" charset="0"/>
                <a:cs typeface="Arial" pitchFamily="34" charset="0"/>
              </a:rPr>
              <a:t>Early Physics </a:t>
            </a:r>
            <a:r>
              <a:rPr lang="en-US" sz="3200" b="1" dirty="0" smtClean="0">
                <a:latin typeface="Arial" pitchFamily="34" charset="0"/>
                <a:cs typeface="Arial" pitchFamily="34" charset="0"/>
              </a:rPr>
              <a:t>in Hall D!</a:t>
            </a:r>
            <a:endParaRPr lang="en-US" sz="3200" b="1" dirty="0">
              <a:latin typeface="Arial" pitchFamily="34" charset="0"/>
              <a:cs typeface="Arial" pitchFamily="34" charset="0"/>
            </a:endParaRPr>
          </a:p>
        </p:txBody>
      </p:sp>
      <p:pic>
        <p:nvPicPr>
          <p:cNvPr id="33" name="pasted-image.pdf"/>
          <p:cNvPicPr/>
          <p:nvPr/>
        </p:nvPicPr>
        <p:blipFill>
          <a:blip r:embed="rId3" cstate="print">
            <a:extLst/>
          </a:blip>
          <a:stretch>
            <a:fillRect/>
          </a:stretch>
        </p:blipFill>
        <p:spPr>
          <a:xfrm>
            <a:off x="5029200" y="2667000"/>
            <a:ext cx="2786063" cy="357188"/>
          </a:xfrm>
          <a:prstGeom prst="rect">
            <a:avLst/>
          </a:prstGeom>
          <a:ln w="12700">
            <a:miter lim="400000"/>
          </a:ln>
        </p:spPr>
      </p:pic>
      <p:pic>
        <p:nvPicPr>
          <p:cNvPr id="34" name="piplusPsi.png"/>
          <p:cNvPicPr/>
          <p:nvPr/>
        </p:nvPicPr>
        <p:blipFill>
          <a:blip r:embed="rId4" cstate="print">
            <a:extLst/>
          </a:blip>
          <a:stretch>
            <a:fillRect/>
          </a:stretch>
        </p:blipFill>
        <p:spPr>
          <a:xfrm rot="16200000">
            <a:off x="857827" y="252038"/>
            <a:ext cx="2486689" cy="3842487"/>
          </a:xfrm>
          <a:prstGeom prst="rect">
            <a:avLst/>
          </a:prstGeom>
          <a:ln w="12700">
            <a:miter lim="400000"/>
          </a:ln>
        </p:spPr>
      </p:pic>
      <p:pic>
        <p:nvPicPr>
          <p:cNvPr id="35" name="rhoEgamma.png"/>
          <p:cNvPicPr/>
          <p:nvPr/>
        </p:nvPicPr>
        <p:blipFill>
          <a:blip r:embed="rId5" cstate="print">
            <a:extLst/>
          </a:blip>
          <a:stretch>
            <a:fillRect/>
          </a:stretch>
        </p:blipFill>
        <p:spPr>
          <a:xfrm rot="16200000">
            <a:off x="791967" y="3121582"/>
            <a:ext cx="2634414" cy="3858852"/>
          </a:xfrm>
          <a:prstGeom prst="rect">
            <a:avLst/>
          </a:prstGeom>
          <a:ln w="12700">
            <a:miter lim="400000"/>
          </a:ln>
        </p:spPr>
      </p:pic>
      <p:pic>
        <p:nvPicPr>
          <p:cNvPr id="36" name="polarization_transfer.pdf"/>
          <p:cNvPicPr/>
          <p:nvPr/>
        </p:nvPicPr>
        <p:blipFill>
          <a:blip r:embed="rId6" cstate="print">
            <a:extLst/>
          </a:blip>
          <a:stretch>
            <a:fillRect/>
          </a:stretch>
        </p:blipFill>
        <p:spPr>
          <a:xfrm>
            <a:off x="5029200" y="3037367"/>
            <a:ext cx="2893090" cy="3394731"/>
          </a:xfrm>
          <a:prstGeom prst="rect">
            <a:avLst/>
          </a:prstGeom>
          <a:ln w="12700">
            <a:miter lim="400000"/>
          </a:ln>
        </p:spPr>
      </p:pic>
      <p:sp>
        <p:nvSpPr>
          <p:cNvPr id="3" name="TextBox 2"/>
          <p:cNvSpPr txBox="1"/>
          <p:nvPr/>
        </p:nvSpPr>
        <p:spPr>
          <a:xfrm>
            <a:off x="5261140" y="873617"/>
            <a:ext cx="2661150" cy="1569660"/>
          </a:xfrm>
          <a:prstGeom prst="rect">
            <a:avLst/>
          </a:prstGeom>
          <a:solidFill>
            <a:srgbClr val="E8DFCA"/>
          </a:solidFill>
          <a:ln w="3175">
            <a:solidFill>
              <a:schemeClr val="tx1"/>
            </a:solidFill>
          </a:ln>
          <a:scene3d>
            <a:camera prst="orthographicFront"/>
            <a:lightRig rig="threePt" dir="t"/>
          </a:scene3d>
          <a:sp3d>
            <a:bevelT/>
          </a:sp3d>
        </p:spPr>
        <p:txBody>
          <a:bodyPr wrap="square" rtlCol="0">
            <a:spAutoFit/>
          </a:bodyPr>
          <a:lstStyle/>
          <a:p>
            <a:pPr lvl="0" algn="ctr">
              <a:defRPr sz="1800"/>
            </a:pPr>
            <a:r>
              <a:rPr lang="en-US" sz="2400" b="1" dirty="0">
                <a:solidFill>
                  <a:srgbClr val="000000"/>
                </a:solidFill>
                <a:latin typeface="Arial" panose="020B0604020202020204" pitchFamily="34" charset="0"/>
                <a:cs typeface="Arial" panose="020B0604020202020204" pitchFamily="34" charset="0"/>
              </a:rPr>
              <a:t>Polarized </a:t>
            </a:r>
            <a:r>
              <a:rPr lang="en-US" sz="2400" b="1" dirty="0">
                <a:solidFill>
                  <a:srgbClr val="000000"/>
                </a:solidFill>
              </a:rPr>
              <a:t>ρ </a:t>
            </a:r>
            <a:r>
              <a:rPr lang="en-US" sz="2400" b="1" dirty="0">
                <a:solidFill>
                  <a:srgbClr val="000000"/>
                </a:solidFill>
                <a:latin typeface="Arial" panose="020B0604020202020204" pitchFamily="34" charset="0"/>
                <a:cs typeface="Arial" panose="020B0604020202020204" pitchFamily="34" charset="0"/>
              </a:rPr>
              <a:t>Production with the Hall D Photon Beam </a:t>
            </a:r>
          </a:p>
        </p:txBody>
      </p:sp>
      <p:sp>
        <p:nvSpPr>
          <p:cNvPr id="11" name="Rectangle 10"/>
          <p:cNvSpPr/>
          <p:nvPr/>
        </p:nvSpPr>
        <p:spPr bwMode="auto">
          <a:xfrm>
            <a:off x="2965243" y="5529523"/>
            <a:ext cx="844758" cy="284712"/>
          </a:xfrm>
          <a:prstGeom prst="rect">
            <a:avLst/>
          </a:prstGeom>
          <a:solidFill>
            <a:srgbClr val="EFE8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 name="TextBox 3"/>
          <p:cNvSpPr txBox="1"/>
          <p:nvPr/>
        </p:nvSpPr>
        <p:spPr>
          <a:xfrm>
            <a:off x="2853068" y="5512776"/>
            <a:ext cx="1000595" cy="292388"/>
          </a:xfrm>
          <a:prstGeom prst="rect">
            <a:avLst/>
          </a:prstGeom>
          <a:noFill/>
        </p:spPr>
        <p:txBody>
          <a:bodyPr wrap="none" rtlCol="0">
            <a:spAutoFit/>
          </a:bodyPr>
          <a:lstStyle/>
          <a:p>
            <a:r>
              <a:rPr lang="en-US" sz="1300" b="1" dirty="0" smtClean="0">
                <a:latin typeface="Arial" pitchFamily="34" charset="0"/>
                <a:cs typeface="Arial" pitchFamily="34" charset="0"/>
              </a:rPr>
              <a:t>Aluminum</a:t>
            </a:r>
          </a:p>
        </p:txBody>
      </p:sp>
      <p:sp>
        <p:nvSpPr>
          <p:cNvPr id="15" name="Rectangle 14"/>
          <p:cNvSpPr/>
          <p:nvPr/>
        </p:nvSpPr>
        <p:spPr bwMode="auto">
          <a:xfrm>
            <a:off x="1112478" y="1640863"/>
            <a:ext cx="844758" cy="284712"/>
          </a:xfrm>
          <a:prstGeom prst="rect">
            <a:avLst/>
          </a:prstGeom>
          <a:solidFill>
            <a:srgbClr val="EFE8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3" name="TextBox 12"/>
          <p:cNvSpPr txBox="1"/>
          <p:nvPr/>
        </p:nvSpPr>
        <p:spPr>
          <a:xfrm>
            <a:off x="1034560" y="1640863"/>
            <a:ext cx="1000595" cy="292388"/>
          </a:xfrm>
          <a:prstGeom prst="rect">
            <a:avLst/>
          </a:prstGeom>
          <a:noFill/>
        </p:spPr>
        <p:txBody>
          <a:bodyPr wrap="none" rtlCol="0">
            <a:spAutoFit/>
          </a:bodyPr>
          <a:lstStyle/>
          <a:p>
            <a:r>
              <a:rPr lang="en-US" sz="1300" b="1" dirty="0" smtClean="0">
                <a:latin typeface="Arial" pitchFamily="34" charset="0"/>
                <a:cs typeface="Arial" pitchFamily="34" charset="0"/>
              </a:rPr>
              <a:t>Aluminum</a:t>
            </a:r>
          </a:p>
        </p:txBody>
      </p:sp>
      <p:sp>
        <p:nvSpPr>
          <p:cNvPr id="14"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7</a:t>
            </a:fld>
            <a:endParaRPr lang="en-US" dirty="0">
              <a:solidFill>
                <a:prstClr val="white"/>
              </a:solidFill>
            </a:endParaRPr>
          </a:p>
        </p:txBody>
      </p:sp>
    </p:spTree>
    <p:extLst>
      <p:ext uri="{BB962C8B-B14F-4D97-AF65-F5344CB8AC3E}">
        <p14:creationId xmlns:p14="http://schemas.microsoft.com/office/powerpoint/2010/main" val="273772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71" y="2732051"/>
            <a:ext cx="3129288" cy="2906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35471" y="-25426"/>
            <a:ext cx="7015488" cy="711226"/>
          </a:xfrm>
        </p:spPr>
        <p:txBody>
          <a:bodyPr/>
          <a:lstStyle/>
          <a:p>
            <a:pPr algn="l"/>
            <a:r>
              <a:rPr lang="en-US" b="1" dirty="0" smtClean="0">
                <a:solidFill>
                  <a:schemeClr val="tx1"/>
                </a:solidFill>
              </a:rPr>
              <a:t>Early Physics in Hall B!</a:t>
            </a:r>
            <a:endParaRPr lang="en-US" b="1" dirty="0">
              <a:solidFill>
                <a:schemeClr val="tx1"/>
              </a:solidFill>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903630"/>
            <a:ext cx="4141981" cy="3119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0" y="2851317"/>
            <a:ext cx="1378775" cy="646331"/>
          </a:xfrm>
          <a:prstGeom prst="rect">
            <a:avLst/>
          </a:prstGeom>
          <a:noFill/>
        </p:spPr>
        <p:txBody>
          <a:bodyPr wrap="none" rtlCol="0">
            <a:spAutoFit/>
          </a:bodyPr>
          <a:lstStyle/>
          <a:p>
            <a:r>
              <a:rPr lang="en-US" b="1" dirty="0">
                <a:solidFill>
                  <a:srgbClr val="C00000"/>
                </a:solidFill>
              </a:rPr>
              <a:t>HPS tracked </a:t>
            </a:r>
          </a:p>
          <a:p>
            <a:r>
              <a:rPr lang="en-US" b="1" dirty="0">
                <a:solidFill>
                  <a:srgbClr val="C00000"/>
                </a:solidFill>
              </a:rPr>
              <a:t>             pairs</a:t>
            </a:r>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6808" y="4261369"/>
            <a:ext cx="4800600" cy="1987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5697" y="5692914"/>
            <a:ext cx="3938899" cy="707886"/>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latin typeface="Arial" pitchFamily="34" charset="0"/>
                <a:cs typeface="Arial" pitchFamily="34" charset="0"/>
              </a:rPr>
              <a:t>Heavy Photon Search (HPS)</a:t>
            </a:r>
          </a:p>
          <a:p>
            <a:pPr marL="342900" indent="-342900">
              <a:buFont typeface="Arial" panose="020B0604020202020204" pitchFamily="34" charset="0"/>
              <a:buChar char="•"/>
            </a:pPr>
            <a:r>
              <a:rPr lang="en-US" sz="2000" b="1" dirty="0" smtClean="0">
                <a:latin typeface="Arial" pitchFamily="34" charset="0"/>
                <a:cs typeface="Arial" pitchFamily="34" charset="0"/>
              </a:rPr>
              <a:t>Funding </a:t>
            </a:r>
            <a:r>
              <a:rPr lang="en-US" sz="2000" b="1" dirty="0">
                <a:latin typeface="Arial" pitchFamily="34" charset="0"/>
                <a:cs typeface="Arial" pitchFamily="34" charset="0"/>
              </a:rPr>
              <a:t>from DOE-HEP</a:t>
            </a:r>
          </a:p>
        </p:txBody>
      </p:sp>
      <p:pic>
        <p:nvPicPr>
          <p:cNvPr id="13" name="Picture 9"/>
          <p:cNvPicPr>
            <a:picLocks noChangeAspect="1" noChangeArrowheads="1"/>
          </p:cNvPicPr>
          <p:nvPr/>
        </p:nvPicPr>
        <p:blipFill>
          <a:blip r:embed="rId6" cstate="print"/>
          <a:srcRect/>
          <a:stretch>
            <a:fillRect/>
          </a:stretch>
        </p:blipFill>
        <p:spPr bwMode="auto">
          <a:xfrm>
            <a:off x="3430653" y="3100387"/>
            <a:ext cx="1722437" cy="1014413"/>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161166"/>
            <a:ext cx="2191603" cy="1455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34" y="814939"/>
            <a:ext cx="3133625" cy="1852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8</a:t>
            </a:fld>
            <a:endParaRPr lang="en-US" dirty="0">
              <a:solidFill>
                <a:prstClr val="white"/>
              </a:solidFill>
            </a:endParaRPr>
          </a:p>
        </p:txBody>
      </p:sp>
    </p:spTree>
    <p:extLst>
      <p:ext uri="{BB962C8B-B14F-4D97-AF65-F5344CB8AC3E}">
        <p14:creationId xmlns:p14="http://schemas.microsoft.com/office/powerpoint/2010/main" val="1142253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solidFill>
                  <a:schemeClr val="tx1"/>
                </a:solidFill>
              </a:rPr>
              <a:t>Jefferson Lab @ 12 GeV Science Questions</a:t>
            </a:r>
            <a:endParaRPr lang="en-US" dirty="0">
              <a:solidFill>
                <a:schemeClr val="tx1"/>
              </a:solidFill>
            </a:endParaRPr>
          </a:p>
        </p:txBody>
      </p:sp>
      <p:sp>
        <p:nvSpPr>
          <p:cNvPr id="3" name="Content Placeholder 2"/>
          <p:cNvSpPr>
            <a:spLocks noGrp="1"/>
          </p:cNvSpPr>
          <p:nvPr>
            <p:ph idx="1"/>
          </p:nvPr>
        </p:nvSpPr>
        <p:spPr>
          <a:xfrm>
            <a:off x="339634" y="1098496"/>
            <a:ext cx="6667500" cy="5276785"/>
          </a:xfrm>
        </p:spPr>
        <p:txBody>
          <a:bodyPr>
            <a:normAutofit/>
          </a:bodyPr>
          <a:lstStyle/>
          <a:p>
            <a:pPr>
              <a:spcBef>
                <a:spcPts val="0"/>
              </a:spcBef>
            </a:pPr>
            <a:r>
              <a:rPr lang="en-US" sz="2000" dirty="0" smtClean="0"/>
              <a:t>What is the role of gluonic excitations in the spectroscopy of light mesons? </a:t>
            </a:r>
          </a:p>
          <a:p>
            <a:pPr>
              <a:spcBef>
                <a:spcPts val="0"/>
              </a:spcBef>
            </a:pPr>
            <a:endParaRPr lang="en-US" sz="2000" dirty="0" smtClean="0"/>
          </a:p>
          <a:p>
            <a:pPr>
              <a:spcBef>
                <a:spcPts val="0"/>
              </a:spcBef>
            </a:pPr>
            <a:endParaRPr lang="en-US" sz="2000" dirty="0" smtClean="0"/>
          </a:p>
          <a:p>
            <a:pPr>
              <a:spcBef>
                <a:spcPts val="0"/>
              </a:spcBef>
            </a:pPr>
            <a:r>
              <a:rPr lang="en-US" sz="2000" dirty="0" smtClean="0"/>
              <a:t>Where is the missing spin in the nucleon?</a:t>
            </a:r>
          </a:p>
          <a:p>
            <a:pPr>
              <a:spcBef>
                <a:spcPts val="0"/>
              </a:spcBef>
              <a:buNone/>
            </a:pPr>
            <a:r>
              <a:rPr lang="en-US" sz="2000" dirty="0" smtClean="0"/>
              <a:t>	Role of orbital angular momentum?</a:t>
            </a:r>
          </a:p>
          <a:p>
            <a:pPr>
              <a:spcBef>
                <a:spcPts val="0"/>
              </a:spcBef>
              <a:buNone/>
            </a:pPr>
            <a:r>
              <a:rPr lang="en-US" sz="2000" dirty="0" smtClean="0"/>
              <a:t> </a:t>
            </a:r>
          </a:p>
          <a:p>
            <a:pPr>
              <a:spcBef>
                <a:spcPts val="0"/>
              </a:spcBef>
              <a:buNone/>
            </a:pPr>
            <a:endParaRPr lang="en-US" sz="2000" dirty="0" smtClean="0"/>
          </a:p>
          <a:p>
            <a:pPr>
              <a:spcBef>
                <a:spcPts val="0"/>
              </a:spcBef>
            </a:pPr>
            <a:r>
              <a:rPr lang="en-US" sz="2000" dirty="0" smtClean="0"/>
              <a:t>Can we reveal a novel landscape of nucleon substructure </a:t>
            </a:r>
            <a:r>
              <a:rPr lang="en-US" sz="2000" dirty="0"/>
              <a:t>through 3D </a:t>
            </a:r>
            <a:r>
              <a:rPr lang="en-US" sz="2000" dirty="0" smtClean="0"/>
              <a:t>imaging at the </a:t>
            </a:r>
            <a:r>
              <a:rPr lang="en-US" sz="2000" dirty="0" err="1" smtClean="0"/>
              <a:t>femtometer</a:t>
            </a:r>
            <a:r>
              <a:rPr lang="en-US" sz="2000" dirty="0" smtClean="0"/>
              <a:t> scale?</a:t>
            </a:r>
          </a:p>
          <a:p>
            <a:pPr>
              <a:spcBef>
                <a:spcPts val="0"/>
              </a:spcBef>
              <a:buNone/>
            </a:pPr>
            <a:endParaRPr lang="en-US" sz="2000" dirty="0" smtClean="0"/>
          </a:p>
          <a:p>
            <a:pPr>
              <a:spcBef>
                <a:spcPts val="0"/>
              </a:spcBef>
              <a:buNone/>
            </a:pPr>
            <a:endParaRPr lang="en-US" sz="2000" dirty="0" smtClean="0"/>
          </a:p>
          <a:p>
            <a:pPr>
              <a:spcBef>
                <a:spcPts val="0"/>
              </a:spcBef>
            </a:pPr>
            <a:r>
              <a:rPr lang="en-US" sz="2000" dirty="0" smtClean="0"/>
              <a:t>Can we discover evidence for physics</a:t>
            </a:r>
          </a:p>
          <a:p>
            <a:pPr>
              <a:spcBef>
                <a:spcPts val="0"/>
              </a:spcBef>
              <a:buNone/>
            </a:pPr>
            <a:r>
              <a:rPr lang="en-US" sz="2000" dirty="0" smtClean="0"/>
              <a:t>	beyond the standard model</a:t>
            </a:r>
          </a:p>
          <a:p>
            <a:pPr>
              <a:spcBef>
                <a:spcPts val="0"/>
              </a:spcBef>
              <a:buNone/>
            </a:pPr>
            <a:r>
              <a:rPr lang="en-US" sz="2000" dirty="0" smtClean="0"/>
              <a:t>	of particle physics?</a:t>
            </a:r>
            <a:endParaRPr lang="en-US" sz="2000" dirty="0"/>
          </a:p>
        </p:txBody>
      </p:sp>
      <p:pic>
        <p:nvPicPr>
          <p:cNvPr id="304129" name="Picture 1"/>
          <p:cNvPicPr>
            <a:picLocks noChangeAspect="1" noChangeArrowheads="1"/>
          </p:cNvPicPr>
          <p:nvPr/>
        </p:nvPicPr>
        <p:blipFill>
          <a:blip r:embed="rId3" cstate="print"/>
          <a:srcRect/>
          <a:stretch>
            <a:fillRect/>
          </a:stretch>
        </p:blipFill>
        <p:spPr bwMode="auto">
          <a:xfrm>
            <a:off x="7007134" y="2536973"/>
            <a:ext cx="1517171" cy="19145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4"/>
          <p:cNvPicPr>
            <a:picLocks noChangeArrowheads="1"/>
          </p:cNvPicPr>
          <p:nvPr/>
        </p:nvPicPr>
        <p:blipFill>
          <a:blip r:embed="rId4" cstate="print"/>
          <a:srcRect/>
          <a:stretch>
            <a:fillRect/>
          </a:stretch>
        </p:blipFill>
        <p:spPr bwMode="auto">
          <a:xfrm>
            <a:off x="6479041" y="4343400"/>
            <a:ext cx="2071687" cy="2209800"/>
          </a:xfrm>
          <a:prstGeom prst="rect">
            <a:avLst/>
          </a:prstGeom>
          <a:noFill/>
          <a:ln w="12700">
            <a:noFill/>
            <a:miter lim="800000"/>
            <a:headEnd/>
            <a:tailEnd/>
          </a:ln>
        </p:spPr>
      </p:pic>
      <p:grpSp>
        <p:nvGrpSpPr>
          <p:cNvPr id="6" name="Group 5"/>
          <p:cNvGrpSpPr/>
          <p:nvPr/>
        </p:nvGrpSpPr>
        <p:grpSpPr>
          <a:xfrm>
            <a:off x="6843848" y="870099"/>
            <a:ext cx="1687286" cy="1524000"/>
            <a:chOff x="7304314" y="838201"/>
            <a:chExt cx="1687286" cy="1524000"/>
          </a:xfrm>
        </p:grpSpPr>
        <p:pic>
          <p:nvPicPr>
            <p:cNvPr id="4" name="Picture 1"/>
            <p:cNvPicPr>
              <a:picLocks noChangeAspect="1" noChangeArrowheads="1"/>
            </p:cNvPicPr>
            <p:nvPr/>
          </p:nvPicPr>
          <p:blipFill>
            <a:blip r:embed="rId5" cstate="print"/>
            <a:srcRect l="9353" t="9973" r="61652" b="50015"/>
            <a:stretch>
              <a:fillRect/>
            </a:stretch>
          </p:blipFill>
          <p:spPr bwMode="auto">
            <a:xfrm>
              <a:off x="7304314" y="838201"/>
              <a:ext cx="1687286"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extBox 4"/>
            <p:cNvSpPr txBox="1"/>
            <p:nvPr/>
          </p:nvSpPr>
          <p:spPr>
            <a:xfrm>
              <a:off x="7554294" y="870099"/>
              <a:ext cx="1362874" cy="253916"/>
            </a:xfrm>
            <a:prstGeom prst="rect">
              <a:avLst/>
            </a:prstGeom>
            <a:solidFill>
              <a:schemeClr val="bg1"/>
            </a:solidFill>
          </p:spPr>
          <p:txBody>
            <a:bodyPr wrap="none" rtlCol="0">
              <a:spAutoFit/>
            </a:bodyPr>
            <a:lstStyle/>
            <a:p>
              <a:r>
                <a:rPr lang="en-US" sz="1050" b="1" dirty="0">
                  <a:solidFill>
                    <a:srgbClr val="000000"/>
                  </a:solidFill>
                  <a:latin typeface="Arial" pitchFamily="34" charset="0"/>
                  <a:cs typeface="Arial" pitchFamily="34" charset="0"/>
                </a:rPr>
                <a:t>e</a:t>
              </a:r>
              <a:r>
                <a:rPr lang="en-US" sz="1050" b="1" dirty="0" smtClean="0">
                  <a:solidFill>
                    <a:srgbClr val="000000"/>
                  </a:solidFill>
                  <a:latin typeface="Arial" pitchFamily="34" charset="0"/>
                  <a:cs typeface="Arial" pitchFamily="34" charset="0"/>
                </a:rPr>
                <a:t>xcited gluon field</a:t>
              </a:r>
            </a:p>
          </p:txBody>
        </p:sp>
      </p:grpSp>
    </p:spTree>
    <p:extLst>
      <p:ext uri="{BB962C8B-B14F-4D97-AF65-F5344CB8AC3E}">
        <p14:creationId xmlns:p14="http://schemas.microsoft.com/office/powerpoint/2010/main" val="578793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2000" b="1" dirty="0" smtClean="0">
            <a:solidFill>
              <a:srgbClr val="002060"/>
            </a:solidFill>
            <a:latin typeface="Arial" pitchFamily="34" charset="0"/>
            <a:cs typeface="Arial"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95001</TotalTime>
  <Words>1265</Words>
  <Application>Microsoft Office PowerPoint</Application>
  <PresentationFormat>On-screen Show (4:3)</PresentationFormat>
  <Paragraphs>465</Paragraphs>
  <Slides>25</Slides>
  <Notes>19</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2_JLab_PowerPoint1</vt:lpstr>
      <vt:lpstr>4_JLabPowerpointMain</vt:lpstr>
      <vt:lpstr>PowerPoint Presentation</vt:lpstr>
      <vt:lpstr>JLab: A Laboratory for Nuclear Science</vt:lpstr>
      <vt:lpstr>PowerPoint Presentation</vt:lpstr>
      <vt:lpstr>12 GeV Upgrade Project</vt:lpstr>
      <vt:lpstr>12 GeV Scientific Capabilities</vt:lpstr>
      <vt:lpstr>Upgraded CEBAF in Operation!</vt:lpstr>
      <vt:lpstr>PowerPoint Presentation</vt:lpstr>
      <vt:lpstr>Early Physics in Hall B!</vt:lpstr>
      <vt:lpstr>Jefferson Lab @ 12 GeV Science Questions</vt:lpstr>
      <vt:lpstr>PowerPoint Presentation</vt:lpstr>
      <vt:lpstr>12 GeV Approved Experiments by PAC Days </vt:lpstr>
      <vt:lpstr>Future MIE Projects</vt:lpstr>
      <vt:lpstr>PowerPoint Presentation</vt:lpstr>
      <vt:lpstr>PowerPoint Presentation</vt:lpstr>
      <vt:lpstr>Science in 3-Dimensions</vt:lpstr>
      <vt:lpstr>Imaging the Nucleon</vt:lpstr>
      <vt:lpstr>Imaging with JLab @ 12 GeV</vt:lpstr>
      <vt:lpstr>Testing the Standard Model at JLab</vt:lpstr>
      <vt:lpstr>PowerPoint Presentation</vt:lpstr>
      <vt:lpstr>PowerPoint Presentation</vt:lpstr>
      <vt:lpstr>The New Landscape Enabled by EIC</vt:lpstr>
      <vt:lpstr>PowerPoint Presentation</vt:lpstr>
      <vt:lpstr>PowerPoint Presentation</vt:lpstr>
      <vt:lpstr>PowerPoint Presentation</vt:lpstr>
      <vt:lpstr>Jefferson Lab: Today and Tomorrow</vt:lpstr>
    </vt:vector>
  </TitlesOfParts>
  <Company>Sony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bmck</dc:creator>
  <cp:lastModifiedBy>Robert McKeown</cp:lastModifiedBy>
  <cp:revision>1365</cp:revision>
  <cp:lastPrinted>2015-06-02T18:13:47Z</cp:lastPrinted>
  <dcterms:created xsi:type="dcterms:W3CDTF">2010-06-22T16:39:58Z</dcterms:created>
  <dcterms:modified xsi:type="dcterms:W3CDTF">2015-08-01T14:20:40Z</dcterms:modified>
</cp:coreProperties>
</file>