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en-US" altLang="zh-CN" dirty="0"/>
              <a:t>Digitization System R&amp;D for APV25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Xinglong Li</a:t>
            </a:r>
          </a:p>
          <a:p>
            <a:endParaRPr lang="en-US" altLang="zh-C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zh-CN" sz="2800" dirty="0" smtClean="0"/>
              <a:t>China Institute of Atomic Energy</a:t>
            </a:r>
          </a:p>
          <a:p>
            <a:r>
              <a:rPr lang="en-US" altLang="zh-CN" sz="2400" dirty="0" smtClean="0"/>
              <a:t>(</a:t>
            </a:r>
            <a:r>
              <a:rPr lang="zh-CN" altLang="en-US" sz="2400" dirty="0" smtClean="0"/>
              <a:t>中国原子能科学研究院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11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Outline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System construction</a:t>
            </a:r>
          </a:p>
          <a:p>
            <a:r>
              <a:rPr lang="en-US" altLang="zh-CN" dirty="0" smtClean="0"/>
              <a:t>Results</a:t>
            </a:r>
          </a:p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Next step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APV25 data received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(LabVIEW)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8019"/>
            <a:ext cx="8942445" cy="51125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5013176"/>
            <a:ext cx="9144000" cy="1851303"/>
            <a:chOff x="0" y="5013176"/>
            <a:chExt cx="9144000" cy="185130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13176"/>
              <a:ext cx="2739887" cy="18448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22086" y="6556702"/>
              <a:ext cx="6521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</a:rPr>
                <a:t>Jones, L. L., et al. "The APV25 deep submicron </a:t>
              </a:r>
              <a:r>
                <a:rPr lang="en-US" altLang="zh-CN" sz="1400" dirty="0" smtClean="0">
                  <a:solidFill>
                    <a:schemeClr val="bg2">
                      <a:lumMod val="25000"/>
                    </a:schemeClr>
                  </a:solidFill>
                </a:rPr>
                <a:t>readout </a:t>
              </a: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</a:rPr>
                <a:t>chip for CMS detectors." (1999).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51920" y="2132856"/>
            <a:ext cx="193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header, addr, error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 rot="5400000">
            <a:off x="4557361" y="2553412"/>
            <a:ext cx="299464" cy="36004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076056" y="3140968"/>
            <a:ext cx="288032" cy="4733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2812286"/>
            <a:ext cx="154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Signal injected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7380312" y="2502188"/>
            <a:ext cx="144016" cy="3809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7956376" y="2502186"/>
            <a:ext cx="144016" cy="3809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24244" y="2132854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ticks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6" name="左大括号 15"/>
          <p:cNvSpPr/>
          <p:nvPr/>
        </p:nvSpPr>
        <p:spPr>
          <a:xfrm rot="16200000" flipV="1">
            <a:off x="5934657" y="3281732"/>
            <a:ext cx="260853" cy="2486439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887113" y="4661852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Signal of 1~128 channel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027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Gigabit </a:t>
            </a:r>
            <a:r>
              <a:rPr lang="en-US" altLang="zh-CN" dirty="0"/>
              <a:t>Ethernet </a:t>
            </a:r>
            <a:r>
              <a:rPr lang="en-US" altLang="zh-CN" dirty="0" smtClean="0"/>
              <a:t>speed test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(SOCKET)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367631"/>
            <a:ext cx="405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UDP function </a:t>
            </a:r>
            <a:r>
              <a:rPr lang="en-US" altLang="zh-CN" dirty="0" smtClean="0"/>
              <a:t>of</a:t>
            </a:r>
            <a:r>
              <a:rPr lang="en-US" altLang="zh-CN" dirty="0" smtClean="0"/>
              <a:t> </a:t>
            </a:r>
            <a:r>
              <a:rPr lang="en-US" altLang="zh-CN" dirty="0" smtClean="0"/>
              <a:t>LabVIEW is slower… 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6367631"/>
            <a:ext cx="2915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048" y="15567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-&gt;   UDP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protocol with Cumulative acknowledgment 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ACK every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10 datagram) </a:t>
            </a:r>
          </a:p>
          <a:p>
            <a:endParaRPr lang="zh-CN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51748"/>
              </p:ext>
            </p:extLst>
          </p:nvPr>
        </p:nvGraphicFramePr>
        <p:xfrm>
          <a:off x="1688163" y="4365104"/>
          <a:ext cx="3312368" cy="1152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368152"/>
              </a:tblGrid>
              <a:tr h="38404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Send ACK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14%</a:t>
                      </a:r>
                      <a:endParaRPr lang="zh-CN" altLang="en-US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Receive</a:t>
                      </a:r>
                      <a:r>
                        <a:rPr lang="en-US" altLang="zh-CN" baseline="0" dirty="0" smtClean="0"/>
                        <a:t> datagram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62%</a:t>
                      </a:r>
                      <a:endParaRPr lang="zh-CN" altLang="en-US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Write to file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4048" y="263691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-&gt;</a:t>
            </a: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731 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second, 10</a:t>
            </a:r>
            <a:r>
              <a:rPr lang="en-US" altLang="zh-CN" sz="2400" baseline="300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 datagrams, no lost, 40GB file (on SSD) , </a:t>
            </a:r>
            <a:endParaRPr lang="en-US" altLang="zh-CN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i.e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460Mb/s</a:t>
            </a:r>
            <a:endParaRPr lang="en-US" altLang="zh-CN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48" y="357301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-&gt;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Time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cost: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Outline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System construction</a:t>
            </a:r>
          </a:p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Results</a:t>
            </a:r>
          </a:p>
          <a:p>
            <a:r>
              <a:rPr lang="en-US" altLang="zh-CN" dirty="0" smtClean="0"/>
              <a:t>Next step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9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step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5"/>
            <a:ext cx="8229600" cy="1728191"/>
          </a:xfrm>
        </p:spPr>
        <p:txBody>
          <a:bodyPr>
            <a:normAutofit fontScale="92500"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FPGA</a:t>
            </a:r>
          </a:p>
          <a:p>
            <a:pPr lvl="1"/>
            <a:r>
              <a:rPr lang="en-US" altLang="zh-CN" sz="2400" dirty="0" smtClean="0">
                <a:solidFill>
                  <a:srgbClr val="00B050"/>
                </a:solidFill>
              </a:rPr>
              <a:t>Add </a:t>
            </a:r>
            <a:r>
              <a:rPr lang="en-US" altLang="zh-CN" sz="2400" dirty="0">
                <a:solidFill>
                  <a:srgbClr val="00B050"/>
                </a:solidFill>
              </a:rPr>
              <a:t>zero compression </a:t>
            </a:r>
            <a:r>
              <a:rPr lang="en-US" altLang="zh-CN" sz="2400" dirty="0" smtClean="0">
                <a:solidFill>
                  <a:srgbClr val="00B050"/>
                </a:solidFill>
              </a:rPr>
              <a:t>to reduce </a:t>
            </a:r>
            <a:r>
              <a:rPr lang="en-US" altLang="zh-CN" sz="2400" dirty="0">
                <a:solidFill>
                  <a:srgbClr val="00B050"/>
                </a:solidFill>
              </a:rPr>
              <a:t>data rates to the computer</a:t>
            </a:r>
            <a:r>
              <a:rPr lang="en-US" altLang="zh-CN" sz="2400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altLang="zh-CN" sz="2400" dirty="0">
                <a:solidFill>
                  <a:srgbClr val="00B050"/>
                </a:solidFill>
              </a:rPr>
              <a:t>Add Retransmission </a:t>
            </a:r>
            <a:r>
              <a:rPr lang="en-US" altLang="zh-CN" sz="2400" dirty="0" smtClean="0">
                <a:solidFill>
                  <a:srgbClr val="00B050"/>
                </a:solidFill>
              </a:rPr>
              <a:t>timeout to make the transmission more reliable</a:t>
            </a:r>
            <a:r>
              <a:rPr lang="en-US" altLang="zh-CN" sz="2400" dirty="0" smtClean="0">
                <a:solidFill>
                  <a:srgbClr val="00B050"/>
                </a:solidFill>
              </a:rPr>
              <a:t>.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95536" y="342900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accent3">
                    <a:lumMod val="50000"/>
                  </a:schemeClr>
                </a:solidFill>
              </a:rPr>
              <a:t>LabVIEW program</a:t>
            </a:r>
          </a:p>
          <a:p>
            <a:pPr lvl="1"/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Use SOCKET API or other similar API instead of the slow UDP function.</a:t>
            </a:r>
          </a:p>
          <a:p>
            <a:pPr lvl="1"/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Improve data processing and save the results</a:t>
            </a:r>
            <a:r>
              <a:rPr lang="en-US" altLang="zh-CN" sz="2400" dirty="0" smtClean="0"/>
              <a:t>. 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95536" y="4869160"/>
            <a:ext cx="8229600" cy="114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</a:rPr>
              <a:t>New version system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Design FPGA board instead of the development board.</a:t>
            </a:r>
          </a:p>
          <a:p>
            <a:pPr lvl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Digitize 8 or 16 APV25 in 1 system.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935088"/>
          </a:xfrm>
        </p:spPr>
        <p:txBody>
          <a:bodyPr/>
          <a:lstStyle/>
          <a:p>
            <a:r>
              <a:rPr lang="en-US" altLang="zh-CN" dirty="0" smtClean="0">
                <a:latin typeface="华文行楷" pitchFamily="2" charset="-122"/>
                <a:ea typeface="华文行楷" pitchFamily="2" charset="-122"/>
              </a:rPr>
              <a:t>Thank you!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6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System construction</a:t>
            </a:r>
          </a:p>
          <a:p>
            <a:r>
              <a:rPr lang="en-US" altLang="zh-CN" dirty="0" smtClean="0"/>
              <a:t>Results</a:t>
            </a:r>
          </a:p>
          <a:p>
            <a:r>
              <a:rPr lang="en-US" altLang="zh-CN" dirty="0" smtClean="0"/>
              <a:t>Next step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17"/>
            <a:ext cx="8229600" cy="978111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95" y="1023768"/>
            <a:ext cx="2911715" cy="2005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375" y="1260888"/>
            <a:ext cx="411651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-&gt;   APV25</a:t>
            </a:r>
          </a:p>
          <a:p>
            <a:r>
              <a:rPr lang="en-US" altLang="zh-CN" dirty="0" smtClean="0"/>
              <a:t>        · </a:t>
            </a:r>
            <a:r>
              <a:rPr lang="en-US" altLang="zh-CN" dirty="0"/>
              <a:t>128 </a:t>
            </a:r>
            <a:r>
              <a:rPr lang="en-US" altLang="zh-CN" dirty="0" smtClean="0"/>
              <a:t>channel </a:t>
            </a:r>
            <a:r>
              <a:rPr lang="en-US" altLang="zh-CN" dirty="0"/>
              <a:t> pre-amplification</a:t>
            </a:r>
            <a:endParaRPr lang="en-US" altLang="zh-CN" dirty="0" smtClean="0"/>
          </a:p>
          <a:p>
            <a:r>
              <a:rPr lang="en-US" altLang="zh-CN" dirty="0" smtClean="0"/>
              <a:t>        · </a:t>
            </a:r>
            <a:r>
              <a:rPr lang="en-US" altLang="zh-CN" dirty="0"/>
              <a:t>192 cell </a:t>
            </a:r>
            <a:r>
              <a:rPr lang="en-US" altLang="zh-CN" dirty="0" smtClean="0"/>
              <a:t>pipeline</a:t>
            </a:r>
          </a:p>
          <a:p>
            <a:r>
              <a:rPr lang="en-US" altLang="zh-CN" dirty="0" smtClean="0"/>
              <a:t>        · </a:t>
            </a:r>
            <a:r>
              <a:rPr lang="en-US" altLang="zh-CN" dirty="0"/>
              <a:t>a single </a:t>
            </a:r>
            <a:r>
              <a:rPr lang="en-US" altLang="zh-CN" dirty="0" smtClean="0"/>
              <a:t>analogue differential output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       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375" y="2701048"/>
            <a:ext cx="74271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-&gt;   Objective</a:t>
            </a:r>
          </a:p>
          <a:p>
            <a:r>
              <a:rPr lang="en-US" altLang="zh-CN" dirty="0" smtClean="0"/>
              <a:t>        Develop a system to control APV25 , digitize and save the APV25 output 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4375" y="3592112"/>
            <a:ext cx="8271375" cy="2894239"/>
            <a:chOff x="504375" y="3592112"/>
            <a:chExt cx="8271375" cy="2894239"/>
          </a:xfrm>
        </p:grpSpPr>
        <p:grpSp>
          <p:nvGrpSpPr>
            <p:cNvPr id="4" name="组合 3"/>
            <p:cNvGrpSpPr/>
            <p:nvPr/>
          </p:nvGrpSpPr>
          <p:grpSpPr>
            <a:xfrm>
              <a:off x="781320" y="4837608"/>
              <a:ext cx="7994430" cy="1648743"/>
              <a:chOff x="781320" y="4837608"/>
              <a:chExt cx="7994430" cy="164874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5365344"/>
                <a:ext cx="2475558" cy="10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0456" y="4912089"/>
                <a:ext cx="1453651" cy="1546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320" y="4837608"/>
                <a:ext cx="2620963" cy="1648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1021179" y="5180678"/>
                <a:ext cx="518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accent3">
                        <a:lumMod val="75000"/>
                      </a:schemeClr>
                    </a:solidFill>
                  </a:rPr>
                  <a:t>SRS</a:t>
                </a:r>
                <a:endParaRPr lang="zh-CN" alt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56320" y="5909524"/>
                <a:ext cx="6960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accent3">
                        <a:lumMod val="75000"/>
                      </a:schemeClr>
                    </a:solidFill>
                  </a:rPr>
                  <a:t>MPD </a:t>
                </a:r>
                <a:endParaRPr lang="zh-CN" alt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300192" y="4996012"/>
                <a:ext cx="662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accent3">
                        <a:lumMod val="75000"/>
                      </a:schemeClr>
                    </a:solidFill>
                  </a:rPr>
                  <a:t>MRS </a:t>
                </a:r>
                <a:endParaRPr lang="zh-CN" alt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04375" y="3592112"/>
              <a:ext cx="70074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-&gt;   </a:t>
              </a:r>
              <a:r>
                <a:rPr lang="en-US" altLang="zh-CN" sz="2400" dirty="0" smtClean="0"/>
                <a:t>Similar </a:t>
              </a:r>
              <a:r>
                <a:rPr lang="en-US" altLang="zh-CN" sz="2400" dirty="0" smtClean="0"/>
                <a:t>system existing</a:t>
              </a:r>
            </a:p>
            <a:p>
              <a:r>
                <a:rPr lang="en-US" altLang="zh-CN" dirty="0" smtClean="0"/>
                <a:t>        · </a:t>
              </a:r>
              <a:r>
                <a:rPr lang="en-US" altLang="zh-CN" dirty="0"/>
                <a:t>SRS (scalable readout system</a:t>
              </a:r>
              <a:r>
                <a:rPr lang="en-US" altLang="zh-CN" dirty="0" smtClean="0"/>
                <a:t>)                @RD51                -developed</a:t>
              </a:r>
            </a:p>
            <a:p>
              <a:r>
                <a:rPr lang="en-US" altLang="zh-CN" dirty="0"/>
                <a:t> </a:t>
              </a:r>
              <a:r>
                <a:rPr lang="en-US" altLang="zh-CN" dirty="0" smtClean="0"/>
                <a:t>       · MPD (</a:t>
              </a:r>
              <a:r>
                <a:rPr lang="en-US" altLang="zh-CN" dirty="0"/>
                <a:t>Multi Purpose </a:t>
              </a:r>
              <a:r>
                <a:rPr lang="en-US" altLang="zh-CN" dirty="0" smtClean="0"/>
                <a:t>Digitizer)                @INFN                -</a:t>
              </a:r>
              <a:r>
                <a:rPr lang="en-US" altLang="zh-CN" dirty="0"/>
                <a:t> developed</a:t>
              </a:r>
              <a:endParaRPr lang="en-US" altLang="zh-CN" dirty="0" smtClean="0"/>
            </a:p>
            <a:p>
              <a:r>
                <a:rPr lang="en-US" altLang="zh-CN" dirty="0"/>
                <a:t> </a:t>
              </a:r>
              <a:r>
                <a:rPr lang="en-US" altLang="zh-CN" dirty="0" smtClean="0"/>
                <a:t>       · MRS (Multiple-chip Readout </a:t>
              </a:r>
              <a:r>
                <a:rPr lang="en-US" altLang="zh-CN" dirty="0"/>
                <a:t>System) </a:t>
              </a:r>
              <a:r>
                <a:rPr lang="en-US" altLang="zh-CN" dirty="0" smtClean="0"/>
                <a:t>    @USTC               -</a:t>
              </a:r>
              <a:r>
                <a:rPr lang="en-US" altLang="zh-CN" dirty="0" smtClean="0"/>
                <a:t>developing</a:t>
              </a:r>
            </a:p>
            <a:p>
              <a:r>
                <a:rPr lang="en-US" altLang="zh-CN" dirty="0"/>
                <a:t> </a:t>
              </a:r>
              <a:r>
                <a:rPr lang="en-US" altLang="zh-CN" dirty="0" smtClean="0"/>
                <a:t>       · ...</a:t>
              </a:r>
              <a:endParaRPr lang="en-US" altLang="zh-CN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665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Outline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altLang="zh-CN" dirty="0" smtClean="0"/>
              <a:t>System construction</a:t>
            </a:r>
          </a:p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Results</a:t>
            </a:r>
          </a:p>
          <a:p>
            <a:r>
              <a:rPr lang="en-US" altLang="zh-CN" dirty="0" smtClean="0">
                <a:solidFill>
                  <a:schemeClr val="bg2">
                    <a:lumMod val="90000"/>
                  </a:schemeClr>
                </a:solidFill>
              </a:rPr>
              <a:t>Next step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8405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System construction</a:t>
            </a:r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68405" y="1804910"/>
            <a:ext cx="8021488" cy="1024511"/>
            <a:chOff x="609637" y="1869075"/>
            <a:chExt cx="8021488" cy="1024511"/>
          </a:xfrm>
        </p:grpSpPr>
        <p:grpSp>
          <p:nvGrpSpPr>
            <p:cNvPr id="32" name="组合 31"/>
            <p:cNvGrpSpPr/>
            <p:nvPr/>
          </p:nvGrpSpPr>
          <p:grpSpPr>
            <a:xfrm>
              <a:off x="609637" y="1869075"/>
              <a:ext cx="8021488" cy="1024511"/>
              <a:chOff x="611560" y="1869075"/>
              <a:chExt cx="8021488" cy="102451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11560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APV25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7079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ADC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223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FPGA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718648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>
                <a:off x="1525960" y="2492896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1525960" y="2276872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847392" y="1903124"/>
                <a:ext cx="15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Analogue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12870" y="2524254"/>
                <a:ext cx="196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Clock, Trigger, Cmd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006" y="1869075"/>
                <a:ext cx="1247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Digital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11523" y="2495202"/>
                <a:ext cx="1249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Parameters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H="1">
                <a:off x="5536704" y="2452554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5536704" y="2236530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300192" y="2185700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GbE</a:t>
              </a:r>
              <a:endParaRPr lang="zh-CN" alt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266194" y="222392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B050"/>
                  </a:solidFill>
                  <a:latin typeface="Tahoma"/>
                </a:rPr>
                <a:t>HDMI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385" y="2704607"/>
            <a:ext cx="8848199" cy="3044617"/>
            <a:chOff x="179385" y="2704607"/>
            <a:chExt cx="8848199" cy="3044617"/>
          </a:xfrm>
        </p:grpSpPr>
        <p:grpSp>
          <p:nvGrpSpPr>
            <p:cNvPr id="54" name="组合 53"/>
            <p:cNvGrpSpPr/>
            <p:nvPr/>
          </p:nvGrpSpPr>
          <p:grpSpPr>
            <a:xfrm>
              <a:off x="179385" y="2704607"/>
              <a:ext cx="8848199" cy="3044617"/>
              <a:chOff x="183629" y="2033398"/>
              <a:chExt cx="8848199" cy="3044617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83629" y="2033398"/>
                <a:ext cx="8848199" cy="3044617"/>
                <a:chOff x="34508" y="2044143"/>
                <a:chExt cx="8848199" cy="3044617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08" y="2276872"/>
                  <a:ext cx="6021900" cy="249520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6" r="13841"/>
                <a:stretch/>
              </p:blipFill>
              <p:spPr>
                <a:xfrm>
                  <a:off x="6804248" y="2420888"/>
                  <a:ext cx="2078459" cy="2030446"/>
                </a:xfrm>
                <a:prstGeom prst="rect">
                  <a:avLst/>
                </a:prstGeom>
              </p:spPr>
            </p:pic>
            <p:sp>
              <p:nvSpPr>
                <p:cNvPr id="25" name="任意多边形 24"/>
                <p:cNvSpPr/>
                <p:nvPr/>
              </p:nvSpPr>
              <p:spPr>
                <a:xfrm>
                  <a:off x="4848225" y="3124121"/>
                  <a:ext cx="2286000" cy="1964639"/>
                </a:xfrm>
                <a:custGeom>
                  <a:avLst/>
                  <a:gdLst>
                    <a:gd name="connsiteX0" fmla="*/ 0 w 2286000"/>
                    <a:gd name="connsiteY0" fmla="*/ 1533604 h 1964639"/>
                    <a:gd name="connsiteX1" fmla="*/ 942975 w 2286000"/>
                    <a:gd name="connsiteY1" fmla="*/ 1895554 h 1964639"/>
                    <a:gd name="connsiteX2" fmla="*/ 1857375 w 2286000"/>
                    <a:gd name="connsiteY2" fmla="*/ 314404 h 1964639"/>
                    <a:gd name="connsiteX3" fmla="*/ 2286000 w 2286000"/>
                    <a:gd name="connsiteY3" fmla="*/ 79 h 1964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0" h="1964639">
                      <a:moveTo>
                        <a:pt x="0" y="1533604"/>
                      </a:moveTo>
                      <a:cubicBezTo>
                        <a:pt x="316706" y="1816179"/>
                        <a:pt x="633413" y="2098754"/>
                        <a:pt x="942975" y="1895554"/>
                      </a:cubicBezTo>
                      <a:cubicBezTo>
                        <a:pt x="1252537" y="1692354"/>
                        <a:pt x="1633538" y="630316"/>
                        <a:pt x="1857375" y="314404"/>
                      </a:cubicBezTo>
                      <a:cubicBezTo>
                        <a:pt x="2081212" y="-1508"/>
                        <a:pt x="2183606" y="-715"/>
                        <a:pt x="2286000" y="79"/>
                      </a:cubicBezTo>
                    </a:path>
                  </a:pathLst>
                </a:cu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47625" y="2609850"/>
                  <a:ext cx="104775" cy="1457325"/>
                </a:xfrm>
                <a:custGeom>
                  <a:avLst/>
                  <a:gdLst>
                    <a:gd name="connsiteX0" fmla="*/ 104775 w 104775"/>
                    <a:gd name="connsiteY0" fmla="*/ 1457325 h 1457325"/>
                    <a:gd name="connsiteX1" fmla="*/ 0 w 104775"/>
                    <a:gd name="connsiteY1" fmla="*/ 752475 h 1457325"/>
                    <a:gd name="connsiteX2" fmla="*/ 104775 w 104775"/>
                    <a:gd name="connsiteY2" fmla="*/ 0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" h="1457325">
                      <a:moveTo>
                        <a:pt x="104775" y="1457325"/>
                      </a:moveTo>
                      <a:cubicBezTo>
                        <a:pt x="52387" y="1226343"/>
                        <a:pt x="0" y="995362"/>
                        <a:pt x="0" y="752475"/>
                      </a:cubicBezTo>
                      <a:cubicBezTo>
                        <a:pt x="0" y="509588"/>
                        <a:pt x="47625" y="85725"/>
                        <a:pt x="104775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下箭头 26"/>
                <p:cNvSpPr/>
                <p:nvPr/>
              </p:nvSpPr>
              <p:spPr>
                <a:xfrm rot="20438603">
                  <a:off x="956706" y="2044143"/>
                  <a:ext cx="344245" cy="1638348"/>
                </a:xfrm>
                <a:prstGeom prst="downArrow">
                  <a:avLst/>
                </a:prstGeom>
                <a:solidFill>
                  <a:srgbClr val="FFFF00">
                    <a:alpha val="46000"/>
                  </a:srgbClr>
                </a:solidFill>
                <a:ln w="12700">
                  <a:solidFill>
                    <a:srgbClr val="FFC000">
                      <a:alpha val="59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下箭头 27"/>
                <p:cNvSpPr/>
                <p:nvPr/>
              </p:nvSpPr>
              <p:spPr>
                <a:xfrm rot="596048">
                  <a:off x="3445913" y="2096902"/>
                  <a:ext cx="344245" cy="1118965"/>
                </a:xfrm>
                <a:prstGeom prst="downArrow">
                  <a:avLst/>
                </a:prstGeom>
                <a:solidFill>
                  <a:srgbClr val="FFFF00">
                    <a:alpha val="46000"/>
                  </a:srgbClr>
                </a:solidFill>
                <a:ln w="12700">
                  <a:solidFill>
                    <a:srgbClr val="FFC000">
                      <a:alpha val="59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下箭头 28"/>
                <p:cNvSpPr/>
                <p:nvPr/>
              </p:nvSpPr>
              <p:spPr>
                <a:xfrm rot="464815">
                  <a:off x="4548047" y="2064402"/>
                  <a:ext cx="344245" cy="1116549"/>
                </a:xfrm>
                <a:prstGeom prst="downArrow">
                  <a:avLst/>
                </a:prstGeom>
                <a:solidFill>
                  <a:srgbClr val="FFFF00">
                    <a:alpha val="46000"/>
                  </a:srgbClr>
                </a:solidFill>
                <a:ln w="12700">
                  <a:solidFill>
                    <a:srgbClr val="FFC000">
                      <a:alpha val="59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下箭头 29"/>
                <p:cNvSpPr/>
                <p:nvPr/>
              </p:nvSpPr>
              <p:spPr>
                <a:xfrm>
                  <a:off x="7643229" y="2090917"/>
                  <a:ext cx="309181" cy="473988"/>
                </a:xfrm>
                <a:prstGeom prst="downArrow">
                  <a:avLst/>
                </a:prstGeom>
                <a:solidFill>
                  <a:srgbClr val="FFFF00">
                    <a:alpha val="46000"/>
                  </a:srgbClr>
                </a:solidFill>
                <a:ln w="12700">
                  <a:solidFill>
                    <a:srgbClr val="FFC000">
                      <a:alpha val="59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3194579" y="3327767"/>
                <a:ext cx="705642" cy="261610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>
                    <a:solidFill>
                      <a:schemeClr val="bg1"/>
                    </a:solidFill>
                  </a:rPr>
                  <a:t>ADS5242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670326" y="3073851"/>
                <a:ext cx="707245" cy="25391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>
                    <a:solidFill>
                      <a:schemeClr val="bg1"/>
                    </a:solidFill>
                  </a:rPr>
                  <a:t>Spartan 6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02954" y="4364371"/>
                <a:ext cx="1133644" cy="25391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>
                    <a:solidFill>
                      <a:schemeClr val="bg1"/>
                    </a:solidFill>
                  </a:rPr>
                  <a:t>APV25 backplane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32222" y="2944099"/>
                <a:ext cx="6976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accent3">
                        <a:lumMod val="50000"/>
                      </a:schemeClr>
                    </a:solidFill>
                    <a:latin typeface="Tahoma"/>
                  </a:rPr>
                  <a:t>HDMI</a:t>
                </a:r>
                <a:endParaRPr lang="zh-CN" altLang="en-US" sz="16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399164" y="3120018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GbE</a:t>
                </a:r>
                <a:endParaRPr lang="zh-CN" altLang="en-US" sz="1600" dirty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992381" y="4721319"/>
              <a:ext cx="652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25000"/>
                    </a:schemeClr>
                  </a:solidFill>
                </a:rPr>
                <a:t>power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42882" y="3784585"/>
              <a:ext cx="652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25000"/>
                    </a:schemeClr>
                  </a:solidFill>
                </a:rPr>
                <a:t>power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1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8405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APV25 details</a:t>
            </a:r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89854" y="1026040"/>
            <a:ext cx="8021488" cy="995459"/>
            <a:chOff x="609637" y="1869075"/>
            <a:chExt cx="8021488" cy="995459"/>
          </a:xfrm>
        </p:grpSpPr>
        <p:grpSp>
          <p:nvGrpSpPr>
            <p:cNvPr id="32" name="组合 31"/>
            <p:cNvGrpSpPr/>
            <p:nvPr/>
          </p:nvGrpSpPr>
          <p:grpSpPr>
            <a:xfrm>
              <a:off x="609637" y="1869075"/>
              <a:ext cx="8021488" cy="995459"/>
              <a:chOff x="611560" y="1869075"/>
              <a:chExt cx="8021488" cy="99545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11560" y="1916832"/>
                <a:ext cx="914400" cy="914400"/>
              </a:xfrm>
              <a:prstGeom prst="rect">
                <a:avLst/>
              </a:prstGeom>
              <a:solidFill>
                <a:srgbClr val="92D050">
                  <a:alpha val="57000"/>
                </a:srgb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APV25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7079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ADC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223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FPGA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718648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>
                <a:off x="1525960" y="2492896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1525960" y="2276872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857877" y="1896413"/>
                <a:ext cx="15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Analogue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36661" y="2492896"/>
                <a:ext cx="196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Clock, Trigger, Cmd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006" y="1869075"/>
                <a:ext cx="1247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Digital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11523" y="2495202"/>
                <a:ext cx="1249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Parameters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H="1">
                <a:off x="5536704" y="2452554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5536704" y="2236530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300192" y="2185700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GbE</a:t>
              </a:r>
              <a:endParaRPr lang="zh-CN" alt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266194" y="222392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B050"/>
                  </a:solidFill>
                  <a:latin typeface="Tahoma"/>
                </a:rPr>
                <a:t>HDMI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5536" y="1988196"/>
            <a:ext cx="8424936" cy="4393132"/>
            <a:chOff x="395536" y="1988196"/>
            <a:chExt cx="8424936" cy="4393132"/>
          </a:xfrm>
        </p:grpSpPr>
        <p:sp>
          <p:nvSpPr>
            <p:cNvPr id="11" name="梯形 10"/>
            <p:cNvSpPr/>
            <p:nvPr/>
          </p:nvSpPr>
          <p:spPr>
            <a:xfrm>
              <a:off x="395536" y="1988196"/>
              <a:ext cx="1101310" cy="576708"/>
            </a:xfrm>
            <a:prstGeom prst="trapezoid">
              <a:avLst>
                <a:gd name="adj" fmla="val 43721"/>
              </a:avLst>
            </a:prstGeom>
            <a:solidFill>
              <a:srgbClr val="92D050">
                <a:alpha val="56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95536" y="2564904"/>
              <a:ext cx="8424936" cy="3816424"/>
              <a:chOff x="395536" y="2564904"/>
              <a:chExt cx="8424936" cy="381642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95536" y="2564904"/>
                <a:ext cx="8424936" cy="3816424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52135" y="3639521"/>
                <a:ext cx="5243043" cy="2498216"/>
                <a:chOff x="652135" y="2915652"/>
                <a:chExt cx="5243043" cy="2498216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420602" y="2996952"/>
                  <a:ext cx="1451617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Preamplifier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2872551" y="2996952"/>
                  <a:ext cx="93477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Shaper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807329" y="2996952"/>
                  <a:ext cx="863714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Buffer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4671043" y="2996952"/>
                  <a:ext cx="79208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APSP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rot="5400000">
                  <a:off x="4492637" y="3970677"/>
                  <a:ext cx="2376266" cy="42881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sz="2000" dirty="0" smtClean="0">
                      <a:solidFill>
                        <a:schemeClr val="tx1"/>
                      </a:solidFill>
                    </a:rPr>
                    <a:t>128:1 Multiplexer</a:t>
                  </a:r>
                  <a:endParaRPr lang="zh-CN" alt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420602" y="3284984"/>
                  <a:ext cx="1451617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Preamplifier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2872551" y="3284984"/>
                  <a:ext cx="93477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Shaper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3807329" y="3284984"/>
                  <a:ext cx="863714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Buffer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4671043" y="3284984"/>
                  <a:ext cx="79208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APSP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420602" y="3573016"/>
                  <a:ext cx="1451617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Preamplifier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2872551" y="3573016"/>
                  <a:ext cx="93477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Shaper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3807329" y="3573016"/>
                  <a:ext cx="863714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Buffer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4671043" y="3573016"/>
                  <a:ext cx="79208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APSP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1420602" y="5085186"/>
                  <a:ext cx="1451617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tx1"/>
                      </a:solidFill>
                    </a:rPr>
                    <a:t>Preamplifier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2872551" y="5085186"/>
                  <a:ext cx="93477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Shaper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3807329" y="5085186"/>
                  <a:ext cx="863714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Buffer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4671043" y="5085186"/>
                  <a:ext cx="792088" cy="2880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APSP</a:t>
                  </a:r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345664" y="4066274"/>
                  <a:ext cx="461665" cy="813684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zh-CN" dirty="0" smtClean="0"/>
                    <a:t>. . . . . . .</a:t>
                  </a:r>
                  <a:endParaRPr lang="zh-CN" alt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96211" y="291565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1</a:t>
                  </a:r>
                  <a:endParaRPr lang="zh-CN" alt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96211" y="323266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2</a:t>
                  </a:r>
                  <a:endParaRPr lang="zh-CN" alt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95348" y="351736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3</a:t>
                  </a:r>
                  <a:endParaRPr lang="zh-CN" alt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96211" y="4043148"/>
                  <a:ext cx="461665" cy="813684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zh-CN" dirty="0" smtClean="0"/>
                    <a:t>. . . . . . .</a:t>
                  </a:r>
                  <a:endParaRPr lang="zh-CN" alt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2135" y="5044536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128</a:t>
                  </a:r>
                  <a:endParaRPr lang="zh-CN" altLang="en-US" dirty="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43744" y="3244334"/>
                <a:ext cx="952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Channel</a:t>
                </a:r>
                <a:endParaRPr lang="zh-CN" altLang="en-US" dirty="0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219865" y="2761648"/>
                <a:ext cx="684803" cy="648072"/>
                <a:chOff x="2495223" y="2780928"/>
                <a:chExt cx="684803" cy="648072"/>
              </a:xfrm>
            </p:grpSpPr>
            <p:cxnSp>
              <p:nvCxnSpPr>
                <p:cNvPr id="19" name="直接箭头连接符 18"/>
                <p:cNvCxnSpPr/>
                <p:nvPr/>
              </p:nvCxnSpPr>
              <p:spPr>
                <a:xfrm>
                  <a:off x="2495223" y="2780928"/>
                  <a:ext cx="0" cy="6480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2495223" y="2901018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7030A0"/>
                      </a:solidFill>
                    </a:rPr>
                    <a:t>Clock</a:t>
                  </a:r>
                  <a:endParaRPr lang="zh-CN" altLang="en-US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2939082" y="2761648"/>
                <a:ext cx="829394" cy="648072"/>
                <a:chOff x="2495223" y="2780928"/>
                <a:chExt cx="829394" cy="648072"/>
              </a:xfrm>
            </p:grpSpPr>
            <p:cxnSp>
              <p:nvCxnSpPr>
                <p:cNvPr id="66" name="直接箭头连接符 65"/>
                <p:cNvCxnSpPr/>
                <p:nvPr/>
              </p:nvCxnSpPr>
              <p:spPr>
                <a:xfrm>
                  <a:off x="2495223" y="2780928"/>
                  <a:ext cx="0" cy="6480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2495223" y="2901018"/>
                  <a:ext cx="829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7030A0"/>
                      </a:solidFill>
                    </a:rPr>
                    <a:t>Trigger</a:t>
                  </a:r>
                  <a:endParaRPr lang="zh-CN" altLang="en-US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3742321" y="2761648"/>
                <a:ext cx="1592103" cy="648072"/>
                <a:chOff x="2495223" y="2780928"/>
                <a:chExt cx="1592103" cy="648072"/>
              </a:xfrm>
            </p:grpSpPr>
            <p:cxnSp>
              <p:nvCxnSpPr>
                <p:cNvPr id="69" name="直接箭头连接符 68"/>
                <p:cNvCxnSpPr/>
                <p:nvPr/>
              </p:nvCxnSpPr>
              <p:spPr>
                <a:xfrm>
                  <a:off x="2495223" y="2780928"/>
                  <a:ext cx="0" cy="6480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2495223" y="2901018"/>
                  <a:ext cx="1592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7030A0"/>
                      </a:solidFill>
                    </a:rPr>
                    <a:t>Command(I2C)</a:t>
                  </a:r>
                  <a:endParaRPr lang="zh-CN" altLang="en-US" dirty="0">
                    <a:solidFill>
                      <a:srgbClr val="7030A0"/>
                    </a:solidFill>
                  </a:endParaRPr>
                </a:p>
              </p:txBody>
            </p:sp>
          </p:grpSp>
          <p:cxnSp>
            <p:nvCxnSpPr>
              <p:cNvPr id="71" name="直接箭头连接符 70"/>
              <p:cNvCxnSpPr/>
              <p:nvPr/>
            </p:nvCxnSpPr>
            <p:spPr>
              <a:xfrm>
                <a:off x="1163506" y="4152869"/>
                <a:ext cx="23274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/>
              <p:nvPr/>
            </p:nvCxnSpPr>
            <p:spPr>
              <a:xfrm>
                <a:off x="1163506" y="3864837"/>
                <a:ext cx="23274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/>
              <p:cNvCxnSpPr/>
              <p:nvPr/>
            </p:nvCxnSpPr>
            <p:spPr>
              <a:xfrm>
                <a:off x="1163506" y="4425899"/>
                <a:ext cx="23274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/>
              <p:nvPr/>
            </p:nvCxnSpPr>
            <p:spPr>
              <a:xfrm>
                <a:off x="1163506" y="5953071"/>
                <a:ext cx="23274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>
                <a:stCxn id="59" idx="0"/>
              </p:cNvCxnSpPr>
              <p:nvPr/>
            </p:nvCxnSpPr>
            <p:spPr>
              <a:xfrm>
                <a:off x="5895178" y="4908954"/>
                <a:ext cx="40611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674900" y="3639521"/>
                <a:ext cx="15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Analogue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1295" y="4046371"/>
                <a:ext cx="2519177" cy="16962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44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8405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ADC details</a:t>
            </a:r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89854" y="1026040"/>
            <a:ext cx="8021488" cy="995459"/>
            <a:chOff x="609637" y="1869075"/>
            <a:chExt cx="8021488" cy="995459"/>
          </a:xfrm>
        </p:grpSpPr>
        <p:grpSp>
          <p:nvGrpSpPr>
            <p:cNvPr id="32" name="组合 31"/>
            <p:cNvGrpSpPr/>
            <p:nvPr/>
          </p:nvGrpSpPr>
          <p:grpSpPr>
            <a:xfrm>
              <a:off x="609637" y="1869075"/>
              <a:ext cx="8021488" cy="995459"/>
              <a:chOff x="611560" y="1869075"/>
              <a:chExt cx="8021488" cy="99545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11560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APV25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707904" y="1916832"/>
                <a:ext cx="914400" cy="914400"/>
              </a:xfrm>
              <a:prstGeom prst="rect">
                <a:avLst/>
              </a:prstGeom>
              <a:solidFill>
                <a:srgbClr val="92D050">
                  <a:alpha val="52000"/>
                </a:srgb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ADC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223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FPGA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718648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>
                <a:off x="1525960" y="2492896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1525960" y="2276872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857877" y="1896413"/>
                <a:ext cx="15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Analogue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36661" y="2492896"/>
                <a:ext cx="196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Clock, Trigger, Cmd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006" y="1869075"/>
                <a:ext cx="1247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Digital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11523" y="2495202"/>
                <a:ext cx="1249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Parameters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H="1">
                <a:off x="5536704" y="2452554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5536704" y="2236530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300192" y="2185700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GbE</a:t>
              </a:r>
              <a:endParaRPr lang="zh-CN" alt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266194" y="222392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B050"/>
                  </a:solidFill>
                  <a:latin typeface="Tahoma"/>
                </a:rPr>
                <a:t>HDMI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5536" y="1988197"/>
            <a:ext cx="8424936" cy="4393131"/>
            <a:chOff x="395536" y="1988197"/>
            <a:chExt cx="8424936" cy="4393131"/>
          </a:xfrm>
        </p:grpSpPr>
        <p:sp>
          <p:nvSpPr>
            <p:cNvPr id="2" name="矩形 1"/>
            <p:cNvSpPr/>
            <p:nvPr/>
          </p:nvSpPr>
          <p:spPr>
            <a:xfrm>
              <a:off x="395536" y="2564904"/>
              <a:ext cx="8424936" cy="381642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3501839" y="1988197"/>
              <a:ext cx="1101310" cy="576708"/>
            </a:xfrm>
            <a:prstGeom prst="trapezoid">
              <a:avLst>
                <a:gd name="adj" fmla="val 43721"/>
              </a:avLst>
            </a:prstGeom>
            <a:solidFill>
              <a:srgbClr val="92D050">
                <a:alpha val="56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0187" y="3627878"/>
              <a:ext cx="1539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Analogue data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82" y="4034728"/>
              <a:ext cx="2519177" cy="1696215"/>
            </a:xfrm>
            <a:prstGeom prst="rect">
              <a:avLst/>
            </a:prstGeom>
          </p:spPr>
        </p:pic>
        <p:cxnSp>
          <p:nvCxnSpPr>
            <p:cNvPr id="79" name="直接箭头连接符 78"/>
            <p:cNvCxnSpPr/>
            <p:nvPr/>
          </p:nvCxnSpPr>
          <p:spPr>
            <a:xfrm>
              <a:off x="2957311" y="4856898"/>
              <a:ext cx="4061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3363429" y="3544862"/>
              <a:ext cx="2816980" cy="2590946"/>
              <a:chOff x="3376700" y="3212976"/>
              <a:chExt cx="2870361" cy="2736304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376700" y="3212976"/>
                <a:ext cx="2870361" cy="27363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ADS5242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4-Channel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12-Bit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65MSPS</a:t>
                </a:r>
              </a:p>
              <a:p>
                <a:pPr algn="ctr"/>
                <a:r>
                  <a:rPr lang="en-US" altLang="zh-CN" dirty="0">
                    <a:solidFill>
                      <a:schemeClr val="accent6">
                        <a:lumMod val="50000"/>
                      </a:schemeClr>
                    </a:solidFill>
                  </a:rPr>
                  <a:t>Analog-to-Digital Converter</a:t>
                </a:r>
                <a:endParaRPr lang="en-US" altLang="zh-CN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8749" y="3284984"/>
                <a:ext cx="551122" cy="38008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5351" y="5748645"/>
                <a:ext cx="1301710" cy="200635"/>
              </a:xfrm>
              <a:prstGeom prst="rect">
                <a:avLst/>
              </a:prstGeom>
            </p:spPr>
          </p:pic>
        </p:grpSp>
        <p:grpSp>
          <p:nvGrpSpPr>
            <p:cNvPr id="80" name="组合 79"/>
            <p:cNvGrpSpPr/>
            <p:nvPr/>
          </p:nvGrpSpPr>
          <p:grpSpPr>
            <a:xfrm>
              <a:off x="3834473" y="2796206"/>
              <a:ext cx="684803" cy="648072"/>
              <a:chOff x="2495223" y="2780928"/>
              <a:chExt cx="684803" cy="648072"/>
            </a:xfrm>
          </p:grpSpPr>
          <p:cxnSp>
            <p:nvCxnSpPr>
              <p:cNvPr id="81" name="直接箭头连接符 80"/>
              <p:cNvCxnSpPr/>
              <p:nvPr/>
            </p:nvCxnSpPr>
            <p:spPr>
              <a:xfrm>
                <a:off x="2495223" y="2780928"/>
                <a:ext cx="0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2495223" y="2901018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Clock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603149" y="2796205"/>
              <a:ext cx="1152880" cy="648072"/>
              <a:chOff x="2495223" y="2780928"/>
              <a:chExt cx="1152880" cy="648072"/>
            </a:xfrm>
          </p:grpSpPr>
          <p:cxnSp>
            <p:nvCxnSpPr>
              <p:cNvPr id="84" name="直接箭头连接符 83"/>
              <p:cNvCxnSpPr/>
              <p:nvPr/>
            </p:nvCxnSpPr>
            <p:spPr>
              <a:xfrm>
                <a:off x="2495223" y="2780928"/>
                <a:ext cx="0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495223" y="2901018"/>
                <a:ext cx="11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Command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8073" y="4647613"/>
              <a:ext cx="2342516" cy="418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6" name="直接箭头连接符 85"/>
            <p:cNvCxnSpPr/>
            <p:nvPr/>
          </p:nvCxnSpPr>
          <p:spPr>
            <a:xfrm>
              <a:off x="6194171" y="4845438"/>
              <a:ext cx="3117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13799" y="5039821"/>
              <a:ext cx="1797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Serial digital data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5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8405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FPGA details</a:t>
            </a:r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89854" y="1026040"/>
            <a:ext cx="8021488" cy="995459"/>
            <a:chOff x="609637" y="1869075"/>
            <a:chExt cx="8021488" cy="995459"/>
          </a:xfrm>
        </p:grpSpPr>
        <p:grpSp>
          <p:nvGrpSpPr>
            <p:cNvPr id="32" name="组合 31"/>
            <p:cNvGrpSpPr/>
            <p:nvPr/>
          </p:nvGrpSpPr>
          <p:grpSpPr>
            <a:xfrm>
              <a:off x="609637" y="1869075"/>
              <a:ext cx="8021488" cy="995459"/>
              <a:chOff x="611560" y="1869075"/>
              <a:chExt cx="8021488" cy="99545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11560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APV25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7079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ADC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22304" y="1916832"/>
                <a:ext cx="914400" cy="914400"/>
              </a:xfrm>
              <a:prstGeom prst="rect">
                <a:avLst/>
              </a:prstGeom>
              <a:solidFill>
                <a:srgbClr val="92D050">
                  <a:alpha val="63000"/>
                </a:srgb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FPGA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718648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>
                <a:off x="1525960" y="2492896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1525960" y="2276872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857877" y="1896413"/>
                <a:ext cx="15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Analogue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36661" y="2492896"/>
                <a:ext cx="196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Clock, Trigger, Cmd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006" y="1869075"/>
                <a:ext cx="1247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Digital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11523" y="2495202"/>
                <a:ext cx="1249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Parameters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H="1">
                <a:off x="5536704" y="2452554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5536704" y="2236530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300192" y="2185700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GbE</a:t>
              </a:r>
              <a:endParaRPr lang="zh-CN" alt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266194" y="222392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B050"/>
                  </a:solidFill>
                  <a:latin typeface="Tahoma"/>
                </a:rPr>
                <a:t>HDMI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5536" y="1988197"/>
            <a:ext cx="8424936" cy="4393131"/>
            <a:chOff x="395536" y="1988197"/>
            <a:chExt cx="8424936" cy="4393131"/>
          </a:xfrm>
        </p:grpSpPr>
        <p:sp>
          <p:nvSpPr>
            <p:cNvPr id="2" name="矩形 1"/>
            <p:cNvSpPr/>
            <p:nvPr/>
          </p:nvSpPr>
          <p:spPr>
            <a:xfrm>
              <a:off x="395536" y="2564904"/>
              <a:ext cx="8424936" cy="381642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4407143" y="1988197"/>
              <a:ext cx="1101310" cy="576708"/>
            </a:xfrm>
            <a:prstGeom prst="trapezoid">
              <a:avLst>
                <a:gd name="adj" fmla="val 43721"/>
              </a:avLst>
            </a:prstGeom>
            <a:solidFill>
              <a:srgbClr val="92D050">
                <a:alpha val="56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14444" y="3212976"/>
              <a:ext cx="2472987" cy="728181"/>
              <a:chOff x="697680" y="4497402"/>
              <a:chExt cx="2472987" cy="72818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2253" y="4497402"/>
                <a:ext cx="1783740" cy="318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6" name="直接箭头连接符 85"/>
              <p:cNvCxnSpPr/>
              <p:nvPr/>
            </p:nvCxnSpPr>
            <p:spPr>
              <a:xfrm>
                <a:off x="2478459" y="4656764"/>
                <a:ext cx="69220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97680" y="4856251"/>
                <a:ext cx="1797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Serial digital data</a:t>
                </a:r>
                <a:endParaRPr lang="zh-CN" altLang="en-US" dirty="0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013493" y="2852936"/>
              <a:ext cx="3358707" cy="3024336"/>
            </a:xfrm>
            <a:prstGeom prst="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166423" y="3097067"/>
              <a:ext cx="1753950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ISERDES2</a:t>
              </a:r>
            </a:p>
            <a:p>
              <a:pPr algn="ctr"/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</a:rPr>
                <a:t>Serial to parallel</a:t>
              </a:r>
              <a:endParaRPr lang="zh-CN" altLang="en-US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47" name="直接箭头连接符 46"/>
            <p:cNvCxnSpPr/>
            <p:nvPr/>
          </p:nvCxnSpPr>
          <p:spPr>
            <a:xfrm>
              <a:off x="4920372" y="3385099"/>
              <a:ext cx="4479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5368338" y="3097067"/>
              <a:ext cx="812071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FIFO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 rot="5400000">
              <a:off x="5643352" y="3813752"/>
              <a:ext cx="281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5368338" y="3954372"/>
              <a:ext cx="812071" cy="17788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GbE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 MAC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(UDP)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箭头连接符 50"/>
            <p:cNvCxnSpPr/>
            <p:nvPr/>
          </p:nvCxnSpPr>
          <p:spPr>
            <a:xfrm flipH="1">
              <a:off x="6187799" y="4992786"/>
              <a:ext cx="339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6187799" y="4776762"/>
              <a:ext cx="339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6527547" y="4581128"/>
              <a:ext cx="1148187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RTL8211E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PHY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H="1">
              <a:off x="7675734" y="4983236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7675734" y="4767212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7711435" y="3830233"/>
              <a:ext cx="10081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Gigabit Ethernet cable</a:t>
              </a:r>
              <a:endParaRPr lang="zh-CN" altLang="en-US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3166423" y="3954373"/>
              <a:ext cx="1753949" cy="77077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Clock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166423" y="4869160"/>
              <a:ext cx="973529" cy="360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I2C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166421" y="5301085"/>
              <a:ext cx="973531" cy="360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ADC Ctrl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6" name="直接箭头连接符 65"/>
            <p:cNvCxnSpPr/>
            <p:nvPr/>
          </p:nvCxnSpPr>
          <p:spPr>
            <a:xfrm flipH="1">
              <a:off x="4139952" y="5049180"/>
              <a:ext cx="11804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H="1">
              <a:off x="4139952" y="5481166"/>
              <a:ext cx="11804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>
              <a:off x="1985982" y="4365104"/>
              <a:ext cx="11804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>
              <a:off x="1985984" y="5049180"/>
              <a:ext cx="11804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 flipH="1">
              <a:off x="1985981" y="5501146"/>
              <a:ext cx="11804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52445" y="4463566"/>
              <a:ext cx="929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To ADC &amp; APV25</a:t>
              </a:r>
              <a:endParaRPr lang="zh-CN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0835" y="5908630"/>
              <a:ext cx="1079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Spartan 6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5536" y="6436942"/>
            <a:ext cx="506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FPGA utilization:  50% BUFG,  22% IO</a:t>
            </a:r>
            <a:r>
              <a:rPr lang="en-US" altLang="zh-CN" dirty="0"/>
              <a:t>, </a:t>
            </a:r>
            <a:r>
              <a:rPr lang="en-US" altLang="zh-CN" dirty="0" smtClean="0"/>
              <a:t>  ≤ </a:t>
            </a:r>
            <a:r>
              <a:rPr lang="en-US" altLang="zh-CN" dirty="0"/>
              <a:t>10</a:t>
            </a:r>
            <a:r>
              <a:rPr lang="en-US" altLang="zh-CN" dirty="0" smtClean="0"/>
              <a:t>% others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7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8405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PC details</a:t>
            </a:r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89854" y="1026040"/>
            <a:ext cx="8021488" cy="995459"/>
            <a:chOff x="609637" y="1869075"/>
            <a:chExt cx="8021488" cy="995459"/>
          </a:xfrm>
        </p:grpSpPr>
        <p:grpSp>
          <p:nvGrpSpPr>
            <p:cNvPr id="32" name="组合 31"/>
            <p:cNvGrpSpPr/>
            <p:nvPr/>
          </p:nvGrpSpPr>
          <p:grpSpPr>
            <a:xfrm>
              <a:off x="609637" y="1869075"/>
              <a:ext cx="8021488" cy="995459"/>
              <a:chOff x="611560" y="1869075"/>
              <a:chExt cx="8021488" cy="99545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11560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APV25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7079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ADC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22304" y="1916832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FPGA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718648" y="1916832"/>
                <a:ext cx="914400" cy="914400"/>
              </a:xfrm>
              <a:prstGeom prst="rect">
                <a:avLst/>
              </a:prstGeom>
              <a:solidFill>
                <a:srgbClr val="92D050">
                  <a:alpha val="57000"/>
                </a:srgb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>
                <a:off x="1525960" y="2492896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1525960" y="2276872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857877" y="1896413"/>
                <a:ext cx="15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Analogue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36661" y="2492896"/>
                <a:ext cx="196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Clock, Trigger, Cmd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006" y="1869075"/>
                <a:ext cx="1247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Digital data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11523" y="2495202"/>
                <a:ext cx="1249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Parameters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H="1">
                <a:off x="5536704" y="2452554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5536704" y="2236530"/>
                <a:ext cx="21819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300192" y="2185700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GbE</a:t>
              </a:r>
              <a:endParaRPr lang="zh-CN" altLang="en-US" sz="16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266194" y="222392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B050"/>
                  </a:solidFill>
                  <a:latin typeface="Tahoma"/>
                </a:rPr>
                <a:t>HDMI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5536" y="1989735"/>
            <a:ext cx="8424936" cy="4391593"/>
            <a:chOff x="395536" y="1989735"/>
            <a:chExt cx="8424936" cy="4391593"/>
          </a:xfrm>
        </p:grpSpPr>
        <p:sp>
          <p:nvSpPr>
            <p:cNvPr id="2" name="矩形 1"/>
            <p:cNvSpPr/>
            <p:nvPr/>
          </p:nvSpPr>
          <p:spPr>
            <a:xfrm>
              <a:off x="395536" y="2564904"/>
              <a:ext cx="8424936" cy="3816424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7503487" y="1989735"/>
              <a:ext cx="1101310" cy="576708"/>
            </a:xfrm>
            <a:prstGeom prst="trapezoid">
              <a:avLst>
                <a:gd name="adj" fmla="val 43721"/>
              </a:avLst>
            </a:prstGeom>
            <a:solidFill>
              <a:srgbClr val="92D050">
                <a:alpha val="56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H="1">
              <a:off x="803944" y="5432613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803944" y="5898578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396142" y="4133100"/>
              <a:ext cx="10081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GbE</a:t>
              </a:r>
            </a:p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cable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36171" y="2894892"/>
              <a:ext cx="6868626" cy="1771458"/>
            </a:xfrm>
            <a:prstGeom prst="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736171" y="5056430"/>
              <a:ext cx="6868626" cy="1180882"/>
            </a:xfrm>
            <a:prstGeom prst="rect">
              <a:avLst/>
            </a:prstGeom>
            <a:noFill/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7957" y="2566443"/>
              <a:ext cx="187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LabVIEW program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36171" y="4687098"/>
              <a:ext cx="3210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C program 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based 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on SOCKET API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83458" y="5218355"/>
              <a:ext cx="2413120" cy="4285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SOCKET sendto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883458" y="5684320"/>
              <a:ext cx="2413120" cy="4285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SOCKET recvfrom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 flipH="1">
              <a:off x="803944" y="3392996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>
              <a:off x="803944" y="4149348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461692" y="5898578"/>
              <a:ext cx="1079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5724128" y="5237079"/>
              <a:ext cx="2413120" cy="8944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inary file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903655" y="3068961"/>
              <a:ext cx="1708085" cy="64807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UDP send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903655" y="3825313"/>
              <a:ext cx="1708085" cy="64807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UDP receive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372613" y="3078409"/>
              <a:ext cx="1639706" cy="14044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Datagram 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 to data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6" name="直接箭头连接符 75"/>
            <p:cNvCxnSpPr/>
            <p:nvPr/>
          </p:nvCxnSpPr>
          <p:spPr>
            <a:xfrm>
              <a:off x="3644998" y="4149348"/>
              <a:ext cx="6848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6045722" y="3780620"/>
              <a:ext cx="6848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矩形 77"/>
            <p:cNvSpPr/>
            <p:nvPr/>
          </p:nvSpPr>
          <p:spPr>
            <a:xfrm>
              <a:off x="6730560" y="3078409"/>
              <a:ext cx="1639706" cy="14044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Waveform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9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506</Words>
  <Application>Microsoft Office PowerPoint</Application>
  <PresentationFormat>全屏显示(4:3)</PresentationFormat>
  <Paragraphs>197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Digitization System R&amp;D for APV25 </vt:lpstr>
      <vt:lpstr>Outline</vt:lpstr>
      <vt:lpstr>Introduction</vt:lpstr>
      <vt:lpstr>Outline</vt:lpstr>
      <vt:lpstr>System construction</vt:lpstr>
      <vt:lpstr>APV25 details</vt:lpstr>
      <vt:lpstr>ADC details</vt:lpstr>
      <vt:lpstr>FPGA details</vt:lpstr>
      <vt:lpstr>PC details</vt:lpstr>
      <vt:lpstr>Outline</vt:lpstr>
      <vt:lpstr>APV25 data received (LabVIEW)</vt:lpstr>
      <vt:lpstr>Gigabit Ethernet speed test(SOCKET)</vt:lpstr>
      <vt:lpstr>Outline</vt:lpstr>
      <vt:lpstr>Next step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lixl</dc:creator>
  <cp:lastModifiedBy>lixl</cp:lastModifiedBy>
  <cp:revision>53</cp:revision>
  <dcterms:created xsi:type="dcterms:W3CDTF">2015-08-04T08:22:40Z</dcterms:created>
  <dcterms:modified xsi:type="dcterms:W3CDTF">2015-08-05T05:21:44Z</dcterms:modified>
</cp:coreProperties>
</file>