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881" r:id="rId2"/>
  </p:sldMasterIdLst>
  <p:notesMasterIdLst>
    <p:notesMasterId r:id="rId42"/>
  </p:notesMasterIdLst>
  <p:handoutMasterIdLst>
    <p:handoutMasterId r:id="rId43"/>
  </p:handoutMasterIdLst>
  <p:sldIdLst>
    <p:sldId id="256" r:id="rId3"/>
    <p:sldId id="275" r:id="rId4"/>
    <p:sldId id="377" r:id="rId5"/>
    <p:sldId id="441" r:id="rId6"/>
    <p:sldId id="442" r:id="rId7"/>
    <p:sldId id="443" r:id="rId8"/>
    <p:sldId id="444" r:id="rId9"/>
    <p:sldId id="450" r:id="rId10"/>
    <p:sldId id="462" r:id="rId11"/>
    <p:sldId id="460" r:id="rId12"/>
    <p:sldId id="445" r:id="rId13"/>
    <p:sldId id="446" r:id="rId14"/>
    <p:sldId id="447" r:id="rId15"/>
    <p:sldId id="448" r:id="rId16"/>
    <p:sldId id="449" r:id="rId17"/>
    <p:sldId id="461" r:id="rId18"/>
    <p:sldId id="453" r:id="rId19"/>
    <p:sldId id="463" r:id="rId20"/>
    <p:sldId id="464" r:id="rId21"/>
    <p:sldId id="465" r:id="rId22"/>
    <p:sldId id="467" r:id="rId23"/>
    <p:sldId id="466" r:id="rId24"/>
    <p:sldId id="454" r:id="rId25"/>
    <p:sldId id="484" r:id="rId26"/>
    <p:sldId id="419" r:id="rId27"/>
    <p:sldId id="468" r:id="rId28"/>
    <p:sldId id="469" r:id="rId29"/>
    <p:sldId id="470" r:id="rId30"/>
    <p:sldId id="471" r:id="rId31"/>
    <p:sldId id="472" r:id="rId32"/>
    <p:sldId id="487" r:id="rId33"/>
    <p:sldId id="485" r:id="rId34"/>
    <p:sldId id="483" r:id="rId35"/>
    <p:sldId id="456" r:id="rId36"/>
    <p:sldId id="308" r:id="rId37"/>
    <p:sldId id="488" r:id="rId38"/>
    <p:sldId id="489" r:id="rId39"/>
    <p:sldId id="490" r:id="rId40"/>
    <p:sldId id="486" r:id="rId41"/>
  </p:sldIdLst>
  <p:sldSz cx="9904413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CC"/>
    <a:srgbClr val="0000CC"/>
    <a:srgbClr val="CC0000"/>
    <a:srgbClr val="A50021"/>
    <a:srgbClr val="CC3300"/>
    <a:srgbClr val="FF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55" autoAdjust="0"/>
  </p:normalViewPr>
  <p:slideViewPr>
    <p:cSldViewPr>
      <p:cViewPr varScale="1">
        <p:scale>
          <a:sx n="96" d="100"/>
          <a:sy n="96" d="100"/>
        </p:scale>
        <p:origin x="792" y="5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61387-1EC3-4D6A-AEB7-6A2B5FB1819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ADC857-25A6-46D4-B206-06FC19815BC3}">
      <dgm:prSet phldrT="[Text]" custT="1"/>
      <dgm:spPr/>
      <dgm:t>
        <a:bodyPr/>
        <a:lstStyle/>
        <a:p>
          <a:r>
            <a:rPr lang="en-US" sz="2000" dirty="0" smtClean="0"/>
            <a:t>Models:</a:t>
          </a:r>
        </a:p>
        <a:p>
          <a:r>
            <a:rPr lang="en-US" sz="2000" b="0" dirty="0" smtClean="0">
              <a:solidFill>
                <a:srgbClr val="0033CC"/>
              </a:solidFill>
            </a:rPr>
            <a:t>NR quarks</a:t>
          </a:r>
        </a:p>
        <a:p>
          <a:r>
            <a:rPr lang="en-US" sz="2000" b="0" dirty="0" smtClean="0">
              <a:solidFill>
                <a:srgbClr val="0033CC"/>
              </a:solidFill>
            </a:rPr>
            <a:t>Bags</a:t>
          </a:r>
        </a:p>
        <a:p>
          <a:r>
            <a:rPr lang="en-US" sz="2000" b="0" dirty="0" smtClean="0">
              <a:solidFill>
                <a:srgbClr val="0033CC"/>
              </a:solidFill>
            </a:rPr>
            <a:t>Chiral quarks</a:t>
          </a:r>
        </a:p>
        <a:p>
          <a:endParaRPr lang="en-US" sz="1600" dirty="0"/>
        </a:p>
      </dgm:t>
    </dgm:pt>
    <dgm:pt modelId="{E8B6728B-CBB7-4BD9-A32F-1A8AEAD6C18D}" type="parTrans" cxnId="{80840E19-FDD1-4A71-BC17-9E9BF7601F44}">
      <dgm:prSet/>
      <dgm:spPr/>
      <dgm:t>
        <a:bodyPr/>
        <a:lstStyle/>
        <a:p>
          <a:endParaRPr lang="en-US"/>
        </a:p>
      </dgm:t>
    </dgm:pt>
    <dgm:pt modelId="{774FA75E-7DB1-47DA-89D6-92346BA4F250}" type="sibTrans" cxnId="{80840E19-FDD1-4A71-BC17-9E9BF7601F44}">
      <dgm:prSet/>
      <dgm:spPr/>
      <dgm:t>
        <a:bodyPr/>
        <a:lstStyle/>
        <a:p>
          <a:endParaRPr lang="en-US"/>
        </a:p>
      </dgm:t>
    </dgm:pt>
    <dgm:pt modelId="{A27C0081-8602-4D6A-A4C5-5A9726C82404}">
      <dgm:prSet phldrT="[Text]" custT="1"/>
      <dgm:spPr/>
      <dgm:t>
        <a:bodyPr/>
        <a:lstStyle/>
        <a:p>
          <a:r>
            <a:rPr lang="en-US" sz="2000" dirty="0" smtClean="0"/>
            <a:t>Approximate QCD</a:t>
          </a:r>
        </a:p>
        <a:p>
          <a:r>
            <a:rPr lang="en-US" sz="2000" dirty="0" smtClean="0">
              <a:solidFill>
                <a:srgbClr val="0033CC"/>
              </a:solidFill>
            </a:rPr>
            <a:t>QCD sum rules</a:t>
          </a:r>
        </a:p>
        <a:p>
          <a:r>
            <a:rPr lang="en-US" sz="2000" dirty="0" smtClean="0">
              <a:solidFill>
                <a:srgbClr val="0033CC"/>
              </a:solidFill>
            </a:rPr>
            <a:t>Schwinger-Dyson</a:t>
          </a:r>
          <a:endParaRPr lang="en-US" sz="2000" dirty="0">
            <a:solidFill>
              <a:srgbClr val="0033CC"/>
            </a:solidFill>
          </a:endParaRPr>
        </a:p>
      </dgm:t>
    </dgm:pt>
    <dgm:pt modelId="{5250EDA8-C1E6-452B-B659-EAE0F0208212}" type="parTrans" cxnId="{9313E144-5374-4178-8E3B-BA6930DAF84C}">
      <dgm:prSet/>
      <dgm:spPr/>
      <dgm:t>
        <a:bodyPr/>
        <a:lstStyle/>
        <a:p>
          <a:endParaRPr lang="en-US"/>
        </a:p>
      </dgm:t>
    </dgm:pt>
    <dgm:pt modelId="{0D007034-496B-4DB0-8253-10AD6A0B35EC}" type="sibTrans" cxnId="{9313E144-5374-4178-8E3B-BA6930DAF84C}">
      <dgm:prSet/>
      <dgm:spPr/>
      <dgm:t>
        <a:bodyPr/>
        <a:lstStyle/>
        <a:p>
          <a:endParaRPr lang="en-US"/>
        </a:p>
      </dgm:t>
    </dgm:pt>
    <dgm:pt modelId="{A72E42B3-F83D-47F6-94F7-74F9C8D9E655}">
      <dgm:prSet phldrT="[Text]" custT="1"/>
      <dgm:spPr/>
      <dgm:t>
        <a:bodyPr/>
        <a:lstStyle/>
        <a:p>
          <a:r>
            <a:rPr lang="en-US" sz="2000" dirty="0" smtClean="0"/>
            <a:t>Lattice QCD</a:t>
          </a:r>
          <a:endParaRPr lang="en-US" sz="2000" dirty="0"/>
        </a:p>
      </dgm:t>
    </dgm:pt>
    <dgm:pt modelId="{5E215B33-855A-40CD-96B2-ECAF84E6B982}" type="parTrans" cxnId="{6367A068-7547-4D2F-B86E-B81D3D1DD929}">
      <dgm:prSet/>
      <dgm:spPr/>
      <dgm:t>
        <a:bodyPr/>
        <a:lstStyle/>
        <a:p>
          <a:endParaRPr lang="en-US"/>
        </a:p>
      </dgm:t>
    </dgm:pt>
    <dgm:pt modelId="{3E2A956A-1111-4D36-B5D2-B7E20B84FFD1}" type="sibTrans" cxnId="{6367A068-7547-4D2F-B86E-B81D3D1DD929}">
      <dgm:prSet/>
      <dgm:spPr/>
      <dgm:t>
        <a:bodyPr/>
        <a:lstStyle/>
        <a:p>
          <a:endParaRPr lang="en-US"/>
        </a:p>
      </dgm:t>
    </dgm:pt>
    <dgm:pt modelId="{BE530525-E806-4133-A5E5-A1C056CC93E1}" type="pres">
      <dgm:prSet presAssocID="{2C861387-1EC3-4D6A-AEB7-6A2B5FB1819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8E3F29-FCCE-413C-8C3F-EAAF28E4A5BD}" type="pres">
      <dgm:prSet presAssocID="{3AADC857-25A6-46D4-B206-06FC19815BC3}" presName="composite" presStyleCnt="0"/>
      <dgm:spPr/>
    </dgm:pt>
    <dgm:pt modelId="{945BB548-9A20-478B-99D6-F7CB5970BF86}" type="pres">
      <dgm:prSet presAssocID="{3AADC857-25A6-46D4-B206-06FC19815BC3}" presName="LShape" presStyleLbl="alignNode1" presStyleIdx="0" presStyleCnt="5"/>
      <dgm:spPr/>
    </dgm:pt>
    <dgm:pt modelId="{0714836D-4757-4471-BE4A-0B041BF25A00}" type="pres">
      <dgm:prSet presAssocID="{3AADC857-25A6-46D4-B206-06FC19815BC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5176B-495A-4293-958E-7524E81F53BD}" type="pres">
      <dgm:prSet presAssocID="{3AADC857-25A6-46D4-B206-06FC19815BC3}" presName="Triangle" presStyleLbl="alignNode1" presStyleIdx="1" presStyleCnt="5"/>
      <dgm:spPr/>
    </dgm:pt>
    <dgm:pt modelId="{627A1BFE-B0FC-4180-91BF-D14ED6A6FE34}" type="pres">
      <dgm:prSet presAssocID="{774FA75E-7DB1-47DA-89D6-92346BA4F250}" presName="sibTrans" presStyleCnt="0"/>
      <dgm:spPr/>
    </dgm:pt>
    <dgm:pt modelId="{638428EC-2B45-4E12-9737-D02CAC784B19}" type="pres">
      <dgm:prSet presAssocID="{774FA75E-7DB1-47DA-89D6-92346BA4F250}" presName="space" presStyleCnt="0"/>
      <dgm:spPr/>
    </dgm:pt>
    <dgm:pt modelId="{C05C6569-4C92-48C1-87D1-D459B775FED5}" type="pres">
      <dgm:prSet presAssocID="{A27C0081-8602-4D6A-A4C5-5A9726C82404}" presName="composite" presStyleCnt="0"/>
      <dgm:spPr/>
    </dgm:pt>
    <dgm:pt modelId="{3CF358F9-44B1-49FC-BADB-7341F27BCFFA}" type="pres">
      <dgm:prSet presAssocID="{A27C0081-8602-4D6A-A4C5-5A9726C82404}" presName="LShape" presStyleLbl="alignNode1" presStyleIdx="2" presStyleCnt="5"/>
      <dgm:spPr/>
    </dgm:pt>
    <dgm:pt modelId="{3B46C85C-3AC9-4891-8F25-0EFFF54C459D}" type="pres">
      <dgm:prSet presAssocID="{A27C0081-8602-4D6A-A4C5-5A9726C8240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61D7E-BC4F-4AE5-B60D-85BC56FCF898}" type="pres">
      <dgm:prSet presAssocID="{A27C0081-8602-4D6A-A4C5-5A9726C82404}" presName="Triangle" presStyleLbl="alignNode1" presStyleIdx="3" presStyleCnt="5"/>
      <dgm:spPr/>
    </dgm:pt>
    <dgm:pt modelId="{3606C83D-92AB-445D-8F8B-3832BF96A887}" type="pres">
      <dgm:prSet presAssocID="{0D007034-496B-4DB0-8253-10AD6A0B35EC}" presName="sibTrans" presStyleCnt="0"/>
      <dgm:spPr/>
    </dgm:pt>
    <dgm:pt modelId="{C291619D-B6BD-44D4-8A46-CC57433DC33C}" type="pres">
      <dgm:prSet presAssocID="{0D007034-496B-4DB0-8253-10AD6A0B35EC}" presName="space" presStyleCnt="0"/>
      <dgm:spPr/>
    </dgm:pt>
    <dgm:pt modelId="{42969635-F317-412C-B605-43C472D9E03A}" type="pres">
      <dgm:prSet presAssocID="{A72E42B3-F83D-47F6-94F7-74F9C8D9E655}" presName="composite" presStyleCnt="0"/>
      <dgm:spPr/>
    </dgm:pt>
    <dgm:pt modelId="{D7CF4584-C66F-4FFF-9CA6-90EAD05AB771}" type="pres">
      <dgm:prSet presAssocID="{A72E42B3-F83D-47F6-94F7-74F9C8D9E655}" presName="LShape" presStyleLbl="alignNode1" presStyleIdx="4" presStyleCnt="5"/>
      <dgm:spPr/>
    </dgm:pt>
    <dgm:pt modelId="{0F87E558-B2D2-4202-BB05-98AE1AE5B774}" type="pres">
      <dgm:prSet presAssocID="{A72E42B3-F83D-47F6-94F7-74F9C8D9E65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49E2FE-E4C7-4842-9E1E-9E7F38E816B5}" type="presOf" srcId="{A72E42B3-F83D-47F6-94F7-74F9C8D9E655}" destId="{0F87E558-B2D2-4202-BB05-98AE1AE5B774}" srcOrd="0" destOrd="0" presId="urn:microsoft.com/office/officeart/2009/3/layout/StepUpProcess"/>
    <dgm:cxn modelId="{9313E144-5374-4178-8E3B-BA6930DAF84C}" srcId="{2C861387-1EC3-4D6A-AEB7-6A2B5FB1819E}" destId="{A27C0081-8602-4D6A-A4C5-5A9726C82404}" srcOrd="1" destOrd="0" parTransId="{5250EDA8-C1E6-452B-B659-EAE0F0208212}" sibTransId="{0D007034-496B-4DB0-8253-10AD6A0B35EC}"/>
    <dgm:cxn modelId="{80840E19-FDD1-4A71-BC17-9E9BF7601F44}" srcId="{2C861387-1EC3-4D6A-AEB7-6A2B5FB1819E}" destId="{3AADC857-25A6-46D4-B206-06FC19815BC3}" srcOrd="0" destOrd="0" parTransId="{E8B6728B-CBB7-4BD9-A32F-1A8AEAD6C18D}" sibTransId="{774FA75E-7DB1-47DA-89D6-92346BA4F250}"/>
    <dgm:cxn modelId="{6367A068-7547-4D2F-B86E-B81D3D1DD929}" srcId="{2C861387-1EC3-4D6A-AEB7-6A2B5FB1819E}" destId="{A72E42B3-F83D-47F6-94F7-74F9C8D9E655}" srcOrd="2" destOrd="0" parTransId="{5E215B33-855A-40CD-96B2-ECAF84E6B982}" sibTransId="{3E2A956A-1111-4D36-B5D2-B7E20B84FFD1}"/>
    <dgm:cxn modelId="{6B0A197B-18C3-4DD0-897A-811D6F962200}" type="presOf" srcId="{3AADC857-25A6-46D4-B206-06FC19815BC3}" destId="{0714836D-4757-4471-BE4A-0B041BF25A00}" srcOrd="0" destOrd="0" presId="urn:microsoft.com/office/officeart/2009/3/layout/StepUpProcess"/>
    <dgm:cxn modelId="{13EAE36A-1901-4925-A6D2-7795DED33FCE}" type="presOf" srcId="{A27C0081-8602-4D6A-A4C5-5A9726C82404}" destId="{3B46C85C-3AC9-4891-8F25-0EFFF54C459D}" srcOrd="0" destOrd="0" presId="urn:microsoft.com/office/officeart/2009/3/layout/StepUpProcess"/>
    <dgm:cxn modelId="{0C9ED83A-FEB6-4192-9788-5723F68F32BA}" type="presOf" srcId="{2C861387-1EC3-4D6A-AEB7-6A2B5FB1819E}" destId="{BE530525-E806-4133-A5E5-A1C056CC93E1}" srcOrd="0" destOrd="0" presId="urn:microsoft.com/office/officeart/2009/3/layout/StepUpProcess"/>
    <dgm:cxn modelId="{6B26787C-46EF-4076-8825-0046F024F245}" type="presParOf" srcId="{BE530525-E806-4133-A5E5-A1C056CC93E1}" destId="{0E8E3F29-FCCE-413C-8C3F-EAAF28E4A5BD}" srcOrd="0" destOrd="0" presId="urn:microsoft.com/office/officeart/2009/3/layout/StepUpProcess"/>
    <dgm:cxn modelId="{16A1288D-1A4D-4D7B-95FF-781A78B05ED8}" type="presParOf" srcId="{0E8E3F29-FCCE-413C-8C3F-EAAF28E4A5BD}" destId="{945BB548-9A20-478B-99D6-F7CB5970BF86}" srcOrd="0" destOrd="0" presId="urn:microsoft.com/office/officeart/2009/3/layout/StepUpProcess"/>
    <dgm:cxn modelId="{7DAD2AE0-123E-4B79-9F35-72A84EBD30ED}" type="presParOf" srcId="{0E8E3F29-FCCE-413C-8C3F-EAAF28E4A5BD}" destId="{0714836D-4757-4471-BE4A-0B041BF25A00}" srcOrd="1" destOrd="0" presId="urn:microsoft.com/office/officeart/2009/3/layout/StepUpProcess"/>
    <dgm:cxn modelId="{4F657DD0-5B26-46ED-8F3D-98C6DCEABFCD}" type="presParOf" srcId="{0E8E3F29-FCCE-413C-8C3F-EAAF28E4A5BD}" destId="{6405176B-495A-4293-958E-7524E81F53BD}" srcOrd="2" destOrd="0" presId="urn:microsoft.com/office/officeart/2009/3/layout/StepUpProcess"/>
    <dgm:cxn modelId="{A683B9D4-0237-46F3-AE17-D4D7F1436858}" type="presParOf" srcId="{BE530525-E806-4133-A5E5-A1C056CC93E1}" destId="{627A1BFE-B0FC-4180-91BF-D14ED6A6FE34}" srcOrd="1" destOrd="0" presId="urn:microsoft.com/office/officeart/2009/3/layout/StepUpProcess"/>
    <dgm:cxn modelId="{1E08DFCC-1CFC-42E6-BCA9-7D17FC62E5DC}" type="presParOf" srcId="{627A1BFE-B0FC-4180-91BF-D14ED6A6FE34}" destId="{638428EC-2B45-4E12-9737-D02CAC784B19}" srcOrd="0" destOrd="0" presId="urn:microsoft.com/office/officeart/2009/3/layout/StepUpProcess"/>
    <dgm:cxn modelId="{33FA53E0-38B6-4000-9271-BB4B87D47EC8}" type="presParOf" srcId="{BE530525-E806-4133-A5E5-A1C056CC93E1}" destId="{C05C6569-4C92-48C1-87D1-D459B775FED5}" srcOrd="2" destOrd="0" presId="urn:microsoft.com/office/officeart/2009/3/layout/StepUpProcess"/>
    <dgm:cxn modelId="{C76AFE23-9FD7-4552-BE4A-60E17D1E7E5C}" type="presParOf" srcId="{C05C6569-4C92-48C1-87D1-D459B775FED5}" destId="{3CF358F9-44B1-49FC-BADB-7341F27BCFFA}" srcOrd="0" destOrd="0" presId="urn:microsoft.com/office/officeart/2009/3/layout/StepUpProcess"/>
    <dgm:cxn modelId="{53AFCE2D-FE23-4477-900F-5C6361F692F1}" type="presParOf" srcId="{C05C6569-4C92-48C1-87D1-D459B775FED5}" destId="{3B46C85C-3AC9-4891-8F25-0EFFF54C459D}" srcOrd="1" destOrd="0" presId="urn:microsoft.com/office/officeart/2009/3/layout/StepUpProcess"/>
    <dgm:cxn modelId="{5959F8E4-9895-4FB0-A8C9-270428BB6201}" type="presParOf" srcId="{C05C6569-4C92-48C1-87D1-D459B775FED5}" destId="{FE861D7E-BC4F-4AE5-B60D-85BC56FCF898}" srcOrd="2" destOrd="0" presId="urn:microsoft.com/office/officeart/2009/3/layout/StepUpProcess"/>
    <dgm:cxn modelId="{5B1FAF38-EA01-4E1A-87EA-BB923318EBC0}" type="presParOf" srcId="{BE530525-E806-4133-A5E5-A1C056CC93E1}" destId="{3606C83D-92AB-445D-8F8B-3832BF96A887}" srcOrd="3" destOrd="0" presId="urn:microsoft.com/office/officeart/2009/3/layout/StepUpProcess"/>
    <dgm:cxn modelId="{B0940D67-EAEE-4135-98C7-CFCB4B37E3B2}" type="presParOf" srcId="{3606C83D-92AB-445D-8F8B-3832BF96A887}" destId="{C291619D-B6BD-44D4-8A46-CC57433DC33C}" srcOrd="0" destOrd="0" presId="urn:microsoft.com/office/officeart/2009/3/layout/StepUpProcess"/>
    <dgm:cxn modelId="{3781889E-132B-4640-BA3C-A5B9B33504D1}" type="presParOf" srcId="{BE530525-E806-4133-A5E5-A1C056CC93E1}" destId="{42969635-F317-412C-B605-43C472D9E03A}" srcOrd="4" destOrd="0" presId="urn:microsoft.com/office/officeart/2009/3/layout/StepUpProcess"/>
    <dgm:cxn modelId="{9C041D45-1316-44D5-B383-81F195F0EA33}" type="presParOf" srcId="{42969635-F317-412C-B605-43C472D9E03A}" destId="{D7CF4584-C66F-4FFF-9CA6-90EAD05AB771}" srcOrd="0" destOrd="0" presId="urn:microsoft.com/office/officeart/2009/3/layout/StepUpProcess"/>
    <dgm:cxn modelId="{8499DE99-6A38-4CB6-9EFB-1F82F42FDE76}" type="presParOf" srcId="{42969635-F317-412C-B605-43C472D9E03A}" destId="{0F87E558-B2D2-4202-BB05-98AE1AE5B77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BB548-9A20-478B-99D6-F7CB5970BF86}">
      <dsp:nvSpPr>
        <dsp:cNvPr id="0" name=""/>
        <dsp:cNvSpPr/>
      </dsp:nvSpPr>
      <dsp:spPr>
        <a:xfrm rot="5400000">
          <a:off x="412419" y="1438317"/>
          <a:ext cx="1234261" cy="205378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4836D-4757-4471-BE4A-0B041BF25A00}">
      <dsp:nvSpPr>
        <dsp:cNvPr id="0" name=""/>
        <dsp:cNvSpPr/>
      </dsp:nvSpPr>
      <dsp:spPr>
        <a:xfrm>
          <a:off x="206390" y="2051956"/>
          <a:ext cx="1854167" cy="162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Models: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rgbClr val="0033CC"/>
              </a:solidFill>
            </a:rPr>
            <a:t>NR quarks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rgbClr val="0033CC"/>
              </a:solidFill>
            </a:rPr>
            <a:t>Bags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rgbClr val="0033CC"/>
              </a:solidFill>
            </a:rPr>
            <a:t>Chiral quarks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06390" y="2051956"/>
        <a:ext cx="1854167" cy="1625286"/>
      </dsp:txXfrm>
    </dsp:sp>
    <dsp:sp modelId="{6405176B-495A-4293-958E-7524E81F53BD}">
      <dsp:nvSpPr>
        <dsp:cNvPr id="0" name=""/>
        <dsp:cNvSpPr/>
      </dsp:nvSpPr>
      <dsp:spPr>
        <a:xfrm>
          <a:off x="1710714" y="1287115"/>
          <a:ext cx="349842" cy="34984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358F9-44B1-49FC-BADB-7341F27BCFFA}">
      <dsp:nvSpPr>
        <dsp:cNvPr id="0" name=""/>
        <dsp:cNvSpPr/>
      </dsp:nvSpPr>
      <dsp:spPr>
        <a:xfrm rot="5400000">
          <a:off x="2682282" y="876637"/>
          <a:ext cx="1234261" cy="205378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6C85C-3AC9-4891-8F25-0EFFF54C459D}">
      <dsp:nvSpPr>
        <dsp:cNvPr id="0" name=""/>
        <dsp:cNvSpPr/>
      </dsp:nvSpPr>
      <dsp:spPr>
        <a:xfrm>
          <a:off x="2476253" y="1490276"/>
          <a:ext cx="1854167" cy="162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Approximate QCD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33CC"/>
              </a:solidFill>
            </a:rPr>
            <a:t>QCD sum rules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33CC"/>
              </a:solidFill>
            </a:rPr>
            <a:t>Schwinger-Dyson</a:t>
          </a:r>
          <a:endParaRPr lang="en-US" sz="2000" kern="1200" dirty="0">
            <a:solidFill>
              <a:srgbClr val="0033CC"/>
            </a:solidFill>
          </a:endParaRPr>
        </a:p>
      </dsp:txBody>
      <dsp:txXfrm>
        <a:off x="2476253" y="1490276"/>
        <a:ext cx="1854167" cy="1625286"/>
      </dsp:txXfrm>
    </dsp:sp>
    <dsp:sp modelId="{FE861D7E-BC4F-4AE5-B60D-85BC56FCF898}">
      <dsp:nvSpPr>
        <dsp:cNvPr id="0" name=""/>
        <dsp:cNvSpPr/>
      </dsp:nvSpPr>
      <dsp:spPr>
        <a:xfrm>
          <a:off x="3980577" y="725435"/>
          <a:ext cx="349842" cy="34984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F4584-C66F-4FFF-9CA6-90EAD05AB771}">
      <dsp:nvSpPr>
        <dsp:cNvPr id="0" name=""/>
        <dsp:cNvSpPr/>
      </dsp:nvSpPr>
      <dsp:spPr>
        <a:xfrm rot="5400000">
          <a:off x="4952145" y="314957"/>
          <a:ext cx="1234261" cy="205378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7E558-B2D2-4202-BB05-98AE1AE5B774}">
      <dsp:nvSpPr>
        <dsp:cNvPr id="0" name=""/>
        <dsp:cNvSpPr/>
      </dsp:nvSpPr>
      <dsp:spPr>
        <a:xfrm>
          <a:off x="4746116" y="928596"/>
          <a:ext cx="1854167" cy="162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Lattice QCD</a:t>
          </a:r>
          <a:endParaRPr lang="en-US" sz="2000" kern="1200" dirty="0"/>
        </a:p>
      </dsp:txBody>
      <dsp:txXfrm>
        <a:off x="4746116" y="928596"/>
        <a:ext cx="1854167" cy="1625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A13E0-58B6-489C-A881-CF1F986F0515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36826-6807-4742-86C3-D24C43BB3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3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B4CC9B59-A6B0-4C78-8246-2BA0E5B4F161}" type="datetimeFigureOut">
              <a:rPr lang="zh-CN" altLang="en-US"/>
              <a:pPr>
                <a:defRPr/>
              </a:pPr>
              <a:t>2015/8/4</a:t>
            </a:fld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4088" y="685800"/>
            <a:ext cx="4949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991F8CE-B45C-4C5C-BDD3-F7BC28F635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69199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6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08806" y="6324600"/>
            <a:ext cx="2063750" cy="457200"/>
          </a:xfrm>
          <a:ln/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0D47C7-4BF3-4242-8A5C-E9AD2BE9FD25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7938" y="6248400"/>
            <a:ext cx="2063750" cy="454742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3247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1013" y="-533400"/>
            <a:ext cx="2124075" cy="6400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-533400"/>
            <a:ext cx="6221413" cy="6400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63FBD-9A17-4B97-8B1D-619658FC7353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1AA9B-73DF-4637-8081-CA945293E4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0500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-533400"/>
            <a:ext cx="7793037" cy="14620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70000"/>
            <a:ext cx="8497888" cy="45974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C258EC-208E-4447-9FA6-CFE1212189D2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1CDCB17-9FA3-419A-9AE9-D362E3DDAF3B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3564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440738" cy="7000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95300" y="1270000"/>
            <a:ext cx="4525963" cy="4597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73663" y="1270000"/>
            <a:ext cx="4525962" cy="4597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9F26A-DB53-441A-8940-76E35754496B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68EF-8538-4D30-A344-9237EE4D22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27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8513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2613" cy="1752600"/>
          </a:xfr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3A727-183D-47A7-AC06-91ADB46993A6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C4CAC-A0CD-4DC9-849F-4C34BD10B9F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639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DCF8C-CEBB-44F5-9979-7386DAB0765A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853F-2B3D-406E-BF29-9965A6B347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940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85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85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F1E98-1A05-420C-8DAB-84B094CE9FFE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0D999-3735-4C90-AF88-533128FF282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643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3576B-B6DC-4A41-A011-6D3A131B4D3B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49FBD-3087-4C65-AB91-B721A7E46D6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049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DDC0A-DDFE-457C-920B-C9B822E1DFF7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A132A-10DA-46E1-B3BC-3F9E37FE00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7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49D31-5450-4299-B435-1DDAEAC31543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38963-D1D9-4574-A33F-9C80F9D5FD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768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887BE-FA53-42C2-BE6F-2361046EB340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051D-ACCD-4306-AFD0-4DCB9970014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996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33E181-2204-4E4C-9670-03A6FBC288C4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3382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1913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880F7-4CC5-49BC-BCDD-EA9AA4E65684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F8DA-F1AF-4BBD-A399-D69F6D98DBF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727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20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20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20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2D722-395F-464F-A06E-175B000431B6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FDDA-E28B-442E-BD53-1CA552D68DC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944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35F3D-8A1F-465A-8A0D-2664D240D381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BC9D2-A451-4E83-A8AB-CEC779B192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976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7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31537-02E3-4754-947F-6AF901933D3F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06585-C448-420C-B613-9D0462F5AAC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264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17195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81550" y="1270000"/>
            <a:ext cx="41735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156CE-84F7-4C13-9508-D2213C5441E3}" type="datetime1">
              <a:rPr lang="en-US" altLang="zh-CN" smtClean="0"/>
              <a:t>8/4/2015</a:t>
            </a:fld>
            <a:endParaRPr lang="en-US" altLang="zh-CN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7938" y="6248400"/>
            <a:ext cx="2063750" cy="45720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F212AF-2833-438D-B767-EFEC1D66CC90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7934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E8ABE-DC1C-4F68-9A56-DB4CEEE2C7AA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35C6D-F6E0-4C25-831A-A214755C36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68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39ADA-709C-4DE9-888F-663E71542C36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19376-EEEE-446E-BB57-1E1668B6EE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026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CB0B595-5651-44FC-B58C-289A2DFA0E58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E2DF9F-EF95-4EC9-AB4C-D25787F54F66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9201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1CD11-256F-46A5-A2C4-D5789C84BB9C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3BF3E-2266-48B9-83F1-236F7046C8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517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9D3F-ECCF-458B-8000-F867F828ACE4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CF58-D9AB-45CC-A20D-8F75F60047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368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36AB0-776E-4BF4-A3CF-776E65571C49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719AD-36C4-4F4A-9383-58914D9205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190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 userDrawn="1"/>
        </p:nvSpPr>
        <p:spPr bwMode="ltGray">
          <a:xfrm>
            <a:off x="76200" y="76200"/>
            <a:ext cx="9753600" cy="762000"/>
          </a:xfrm>
          <a:prstGeom prst="rect">
            <a:avLst/>
          </a:prstGeom>
          <a:solidFill>
            <a:srgbClr val="0071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844073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70000"/>
            <a:ext cx="920432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7406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fld id="{1F46E0BF-43DC-43B3-A060-E2FE5B28189C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172200"/>
            <a:ext cx="3135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7938" y="61722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61DD94B-ADCB-408B-B3FF-22E82CDA36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15"/>
          <p:cNvSpPr>
            <a:spLocks noChangeArrowheads="1"/>
          </p:cNvSpPr>
          <p:nvPr userDrawn="1"/>
        </p:nvSpPr>
        <p:spPr bwMode="ltGray">
          <a:xfrm>
            <a:off x="77788" y="6400800"/>
            <a:ext cx="9752012" cy="381000"/>
          </a:xfrm>
          <a:prstGeom prst="rect">
            <a:avLst/>
          </a:prstGeom>
          <a:solidFill>
            <a:srgbClr val="0071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033" name="Text Box 17"/>
          <p:cNvSpPr txBox="1">
            <a:spLocks noChangeArrowheads="1"/>
          </p:cNvSpPr>
          <p:nvPr userDrawn="1"/>
        </p:nvSpPr>
        <p:spPr bwMode="auto">
          <a:xfrm>
            <a:off x="7575778" y="6400800"/>
            <a:ext cx="2287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b="1" dirty="0" smtClean="0">
                <a:solidFill>
                  <a:schemeClr val="bg1"/>
                </a:solidFill>
                <a:ea typeface="楷体_GB2312" pitchFamily="49" charset="-122"/>
              </a:rPr>
              <a:t>Nucleon</a:t>
            </a:r>
            <a:r>
              <a:rPr lang="en-US" altLang="zh-CN" b="1" baseline="0" dirty="0" smtClean="0">
                <a:solidFill>
                  <a:schemeClr val="bg1"/>
                </a:solidFill>
                <a:ea typeface="楷体_GB2312" pitchFamily="49" charset="-122"/>
              </a:rPr>
              <a:t> Structure</a:t>
            </a:r>
            <a:endParaRPr lang="zh-CN" altLang="en-US" b="1" dirty="0" smtClean="0">
              <a:solidFill>
                <a:schemeClr val="bg1"/>
              </a:solidFill>
              <a:ea typeface="楷体_GB2312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è"/>
        <a:defRPr sz="2800">
          <a:solidFill>
            <a:srgbClr val="CC0000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38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38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fld id="{7A16621B-707C-4889-8B4E-417B01BFEE96}" type="datetime1">
              <a:rPr lang="en-US" altLang="zh-CN" smtClean="0"/>
              <a:t>8/4/2015</a:t>
            </a:fld>
            <a:endParaRPr lang="en-US" altLang="zh-CN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53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A9227DE5-E7F4-48B5-B6B8-43136C37D3A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315F-6ACC-4F29-BBE0-D47DDC577FF6}" type="datetime1">
              <a:rPr lang="en-US" altLang="zh-CN" smtClean="0"/>
              <a:pPr/>
              <a:t>8/4/2015</a:t>
            </a:fld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051D-ACCD-4306-AFD0-4DCB99700141}" type="slidenum">
              <a:rPr lang="zh-CN" altLang="en-US" smtClean="0"/>
              <a:pPr/>
              <a:t>1</a:t>
            </a:fld>
            <a:endParaRPr lang="en-US" altLang="zh-CN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2606" y="685800"/>
            <a:ext cx="8420100" cy="1905000"/>
          </a:xfrm>
        </p:spPr>
        <p:txBody>
          <a:bodyPr anchor="b"/>
          <a:lstStyle/>
          <a:p>
            <a:pPr eaLnBrk="1" hangingPunct="1"/>
            <a:r>
              <a:rPr lang="en-US" altLang="zh-CN" b="1" dirty="0" smtClean="0">
                <a:solidFill>
                  <a:srgbClr val="0000CC"/>
                </a:solidFill>
                <a:ea typeface="黑体" panose="02010609060101010101" pitchFamily="49" charset="-122"/>
              </a:rPr>
              <a:t>Orbital Angular Momentum, GPD,  </a:t>
            </a:r>
            <a:r>
              <a:rPr lang="en-US" altLang="zh-CN" b="1" dirty="0" smtClean="0">
                <a:solidFill>
                  <a:srgbClr val="0000CC"/>
                </a:solidFill>
                <a:ea typeface="黑体" panose="02010609060101010101" pitchFamily="49" charset="-122"/>
              </a:rPr>
              <a:t>Nucleon</a:t>
            </a:r>
            <a:r>
              <a:rPr lang="en-US" altLang="zh-CN" b="1" dirty="0" smtClean="0">
                <a:solidFill>
                  <a:srgbClr val="0000CC"/>
                </a:solidFill>
                <a:ea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rgbClr val="0000CC"/>
                </a:solidFill>
                <a:ea typeface="黑体" panose="02010609060101010101" pitchFamily="49" charset="-122"/>
              </a:rPr>
              <a:t>S</a:t>
            </a:r>
            <a:r>
              <a:rPr lang="en-US" altLang="zh-CN" b="1" dirty="0" smtClean="0">
                <a:solidFill>
                  <a:srgbClr val="0000CC"/>
                </a:solidFill>
                <a:ea typeface="黑体" panose="02010609060101010101" pitchFamily="49" charset="-122"/>
              </a:rPr>
              <a:t>tructure etc.</a:t>
            </a:r>
            <a:endParaRPr lang="zh-CN" altLang="en-US" b="1" dirty="0" smtClean="0">
              <a:solidFill>
                <a:srgbClr val="0000CC"/>
              </a:solidFill>
              <a:ea typeface="黑体" panose="02010609060101010101" pitchFamily="49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2206" y="3581400"/>
            <a:ext cx="6956597" cy="2057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zh-CN" sz="2800" dirty="0" smtClean="0">
                <a:solidFill>
                  <a:srgbClr val="000066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Xiangdong Ji</a:t>
            </a:r>
          </a:p>
          <a:p>
            <a:pPr marL="0" indent="0" algn="ctr" eaLnBrk="1" hangingPunct="1">
              <a:buFontTx/>
              <a:buNone/>
            </a:pPr>
            <a:r>
              <a:rPr lang="en-US" altLang="zh-CN" sz="2400" dirty="0" smtClean="0">
                <a:solidFill>
                  <a:srgbClr val="000066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Shanghai Jiao Tong University/ University of Maryland</a:t>
            </a:r>
            <a:endParaRPr lang="en-US" altLang="zh-CN" sz="2400" dirty="0">
              <a:solidFill>
                <a:srgbClr val="000066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zh-CN" sz="2800" dirty="0" smtClean="0">
                <a:solidFill>
                  <a:srgbClr val="000066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400" dirty="0"/>
              <a:t> </a:t>
            </a:r>
            <a:r>
              <a:rPr lang="en-US" sz="2400" dirty="0" smtClean="0"/>
              <a:t>7th </a:t>
            </a:r>
            <a:r>
              <a:rPr lang="en-US" sz="2400" dirty="0"/>
              <a:t>Workshop on Hadron Physics in China and Opportunities Worldwide</a:t>
            </a:r>
            <a:endParaRPr lang="en-US" altLang="zh-CN" sz="2400" dirty="0">
              <a:solidFill>
                <a:srgbClr val="00B050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zh-CN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Aug. 4, 2015</a:t>
            </a:r>
            <a:endParaRPr lang="en-US" altLang="zh-CN" sz="2800" dirty="0" smtClean="0">
              <a:solidFill>
                <a:srgbClr val="000066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Universality class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of the frame-dependent and </a:t>
            </a:r>
            <a:r>
              <a:rPr lang="en-US" dirty="0" err="1" smtClean="0"/>
              <a:t>guage</a:t>
            </a:r>
            <a:r>
              <a:rPr lang="en-US" dirty="0" smtClean="0"/>
              <a:t>-dependent sum rules (universality class) collapse into the light-cone sum rule of Jaffe and Manohar in IMF.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    Ji, Zhao, and Zhang,  </a:t>
            </a:r>
            <a:r>
              <a:rPr lang="en-US" sz="2400" dirty="0">
                <a:solidFill>
                  <a:srgbClr val="00B050"/>
                </a:solidFill>
              </a:rPr>
              <a:t> </a:t>
            </a:r>
            <a:r>
              <a:rPr lang="en-US" sz="2400" dirty="0" err="1">
                <a:solidFill>
                  <a:srgbClr val="00B050"/>
                </a:solidFill>
              </a:rPr>
              <a:t>Phys.Rev.Lett</a:t>
            </a:r>
            <a:r>
              <a:rPr lang="en-US" sz="2400" dirty="0">
                <a:solidFill>
                  <a:srgbClr val="00B050"/>
                </a:solidFill>
              </a:rPr>
              <a:t>. 111 (2013) 112002 </a:t>
            </a:r>
            <a:endParaRPr lang="en-US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   </a:t>
            </a:r>
            <a:r>
              <a:rPr lang="en-US" sz="2400" dirty="0" err="1" smtClean="0">
                <a:solidFill>
                  <a:srgbClr val="00B050"/>
                </a:solidFill>
              </a:rPr>
              <a:t>Y.Hatta</a:t>
            </a:r>
            <a:r>
              <a:rPr lang="en-US" sz="2400" dirty="0" smtClean="0">
                <a:solidFill>
                  <a:srgbClr val="00B050"/>
                </a:solidFill>
              </a:rPr>
              <a:t>, Ji and Zhao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dirty="0" err="1">
                <a:solidFill>
                  <a:srgbClr val="00B050"/>
                </a:solidFill>
              </a:rPr>
              <a:t>Phys.Rev</a:t>
            </a:r>
            <a:r>
              <a:rPr lang="en-US" sz="2400" dirty="0">
                <a:solidFill>
                  <a:srgbClr val="00B050"/>
                </a:solidFill>
              </a:rPr>
              <a:t>. D89 (2014) 8, 085030 </a:t>
            </a:r>
            <a:endParaRPr lang="en-US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   Zhao, Liu, Yang, </a:t>
            </a:r>
            <a:r>
              <a:rPr lang="en-US" sz="2400" dirty="0" err="1" smtClean="0">
                <a:solidFill>
                  <a:srgbClr val="00B050"/>
                </a:solidFill>
              </a:rPr>
              <a:t>arXiv</a:t>
            </a:r>
            <a:r>
              <a:rPr lang="en-US" sz="2400" dirty="0" smtClean="0">
                <a:solidFill>
                  <a:srgbClr val="00B050"/>
                </a:solidFill>
              </a:rPr>
              <a:t>: 1506.08832</a:t>
            </a: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   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3E181-2204-4E4C-9670-03A6FBC288C4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887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Gluon spin </a:t>
            </a:r>
            <a:r>
              <a:rPr lang="el-GR" altLang="en-US" smtClean="0"/>
              <a:t>Δ</a:t>
            </a:r>
            <a:r>
              <a:rPr lang="en-US" altLang="en-US" smtClean="0"/>
              <a:t>G</a:t>
            </a:r>
          </a:p>
        </p:txBody>
      </p:sp>
      <p:sp>
        <p:nvSpPr>
          <p:cNvPr id="5" name="Content Placeholder 4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/>
            <a:stretch>
              <a:fillRect l="-397" t="-1722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101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60413" y="-152400"/>
            <a:ext cx="8763000" cy="985838"/>
          </a:xfrm>
        </p:spPr>
        <p:txBody>
          <a:bodyPr/>
          <a:lstStyle/>
          <a:p>
            <a:r>
              <a:rPr lang="en-US" altLang="zh-CN" smtClean="0"/>
              <a:t>How does </a:t>
            </a:r>
            <a:r>
              <a:rPr lang="en-US" altLang="en-US" smtClean="0"/>
              <a:t>gluon spin becomes physical</a:t>
            </a:r>
            <a:r>
              <a:rPr lang="zh-CN" altLang="en-US" smtClean="0"/>
              <a:t>？</a:t>
            </a:r>
            <a:r>
              <a:rPr lang="en-US" altLang="en-US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There are two kinds of gluons inside the nucleon:  </a:t>
            </a:r>
            <a:r>
              <a:rPr lang="en-US" dirty="0"/>
              <a:t> </a:t>
            </a:r>
            <a:r>
              <a:rPr lang="en-US" dirty="0" smtClean="0"/>
              <a:t>  	</a:t>
            </a:r>
            <a:r>
              <a:rPr lang="en-US" dirty="0" smtClean="0">
                <a:solidFill>
                  <a:srgbClr val="C00000"/>
                </a:solidFill>
              </a:rPr>
              <a:t>Coulomb (confining, binding) gluons 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        Radiation gluons</a:t>
            </a:r>
            <a:r>
              <a:rPr lang="en-US" dirty="0"/>
              <a:t> 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Their roles can be separated in heavy-quark (non-relativistic) limit when we have a situation like H-atom.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Coulomb gluon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Consider a heavy quark at rest,  it generates a </a:t>
            </a:r>
            <a:r>
              <a:rPr lang="en-US" dirty="0" err="1" smtClean="0"/>
              <a:t>gluonic</a:t>
            </a:r>
            <a:r>
              <a:rPr lang="en-US" dirty="0" smtClean="0"/>
              <a:t> Coulomb field, and the corresponding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potential depends on gauge choices.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352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494213" y="3568700"/>
            <a:ext cx="4013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ea typeface="宋体" panose="02010600030101010101" pitchFamily="2" charset="-122"/>
              </a:rPr>
              <a:t>This contribution to the gluon spin is gauge dependent.  </a:t>
            </a:r>
          </a:p>
        </p:txBody>
      </p:sp>
    </p:spTree>
    <p:extLst>
      <p:ext uri="{BB962C8B-B14F-4D97-AF65-F5344CB8AC3E}">
        <p14:creationId xmlns:p14="http://schemas.microsoft.com/office/powerpoint/2010/main" val="19691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Radiation gluon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19100" y="1219200"/>
            <a:ext cx="9180513" cy="4608513"/>
          </a:xfrm>
        </p:spPr>
        <p:txBody>
          <a:bodyPr/>
          <a:lstStyle/>
          <a:p>
            <a:r>
              <a:rPr lang="en-US" altLang="en-US" smtClean="0"/>
              <a:t>When the heavy quark moves, it also generates a radiation gluon field, which has non-zero B compoent. 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2971800"/>
            <a:ext cx="12954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503613" y="3124200"/>
            <a:ext cx="557688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ea typeface="宋体" panose="02010600030101010101" pitchFamily="2" charset="-122"/>
              </a:rPr>
              <a:t>Radiation gluon’s contribution to the gluon spin is gauge-invariant.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87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Frame dependence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8013" y="1295400"/>
            <a:ext cx="9204325" cy="4597400"/>
          </a:xfrm>
        </p:spPr>
        <p:txBody>
          <a:bodyPr/>
          <a:lstStyle/>
          <a:p>
            <a:r>
              <a:rPr lang="en-US" altLang="en-US" sz="2800" smtClean="0"/>
              <a:t>The relative sizes of the two types of gluons are frame dependent.  </a:t>
            </a:r>
          </a:p>
          <a:p>
            <a:r>
              <a:rPr lang="en-US" altLang="en-US" sz="2800" smtClean="0">
                <a:solidFill>
                  <a:srgbClr val="C00000"/>
                </a:solidFill>
              </a:rPr>
              <a:t>In the IMF limit, the radiation gluon entirely dominates over the Coulomb gluon (Weizsacker-William’s picture) </a:t>
            </a:r>
            <a:r>
              <a:rPr lang="en-US" altLang="en-US" sz="2800" smtClean="0"/>
              <a:t>The contribution from the latter becomes very small. </a:t>
            </a:r>
            <a:endParaRPr lang="en-US" altLang="en-US" sz="2800" smtClean="0">
              <a:solidFill>
                <a:srgbClr val="C00000"/>
              </a:solidFill>
            </a:endParaRPr>
          </a:p>
          <a:p>
            <a:r>
              <a:rPr lang="en-US" altLang="en-US" sz="2800" smtClean="0"/>
              <a:t>Thus in the IMF, the gluon spin becomes a physical observable. This is exactly what high-energy scattering experiments measure! </a:t>
            </a:r>
          </a:p>
        </p:txBody>
      </p:sp>
    </p:spTree>
    <p:extLst>
      <p:ext uri="{BB962C8B-B14F-4D97-AF65-F5344CB8AC3E}">
        <p14:creationId xmlns:p14="http://schemas.microsoft.com/office/powerpoint/2010/main" val="4336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094413" y="3883025"/>
            <a:ext cx="554037" cy="536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16575" y="1524000"/>
            <a:ext cx="511175" cy="5365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54775" y="1524000"/>
            <a:ext cx="511175" cy="5365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46688" y="3886200"/>
            <a:ext cx="542925" cy="536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33825" y="1524000"/>
            <a:ext cx="557213" cy="5365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03775" y="1524000"/>
            <a:ext cx="555625" cy="5365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95788" y="3886200"/>
            <a:ext cx="555625" cy="5365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err="1" smtClean="0"/>
              <a:t>Partonic</a:t>
            </a:r>
            <a:r>
              <a:rPr lang="en-US" sz="4400" dirty="0" smtClean="0"/>
              <a:t> sum rule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989806" y="856158"/>
            <a:ext cx="8290754" cy="6656580"/>
          </a:xfrm>
          <a:blipFill rotWithShape="0">
            <a:blip r:embed="rId2"/>
            <a:stretch>
              <a:fillRect l="-441" t="-1190" r="-2132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128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dirty="0" smtClean="0"/>
              <a:t>GPD and EIC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3E181-2204-4E4C-9670-03A6FBC288C4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565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GPD and orbital angular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study orbital angular momentum itself, one has to study GPDs.</a:t>
            </a:r>
          </a:p>
          <a:p>
            <a:r>
              <a:rPr lang="en-US" dirty="0" smtClean="0"/>
              <a:t>To make precise measurement of GPDs is an important goal at </a:t>
            </a:r>
            <a:r>
              <a:rPr lang="en-US" dirty="0" err="1" smtClean="0"/>
              <a:t>Jlab</a:t>
            </a:r>
            <a:r>
              <a:rPr lang="en-US" dirty="0" smtClean="0"/>
              <a:t> 12 GeV upgrade and future EIC. </a:t>
            </a:r>
          </a:p>
          <a:p>
            <a:r>
              <a:rPr lang="en-US" dirty="0" smtClean="0"/>
              <a:t>It is not an easy task but can be done!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D47C7-4BF3-4242-8A5C-E9AD2BE9FD25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497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Twist-2 vs Twist-3 GPDs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study the frame-independent spin sum rule, </a:t>
            </a:r>
          </a:p>
          <a:p>
            <a:pPr marL="0" indent="0">
              <a:buNone/>
            </a:pPr>
            <a:r>
              <a:rPr lang="en-US" dirty="0" smtClean="0"/>
              <a:t>One needs to measure twist-2 GPDs</a:t>
            </a:r>
          </a:p>
          <a:p>
            <a:pPr lvl="1"/>
            <a:r>
              <a:rPr lang="en-US" dirty="0" smtClean="0"/>
              <a:t>Gluon GPDs through J/psi production or two jet production</a:t>
            </a:r>
          </a:p>
          <a:p>
            <a:r>
              <a:rPr lang="en-US" dirty="0" smtClean="0"/>
              <a:t>To study </a:t>
            </a:r>
            <a:r>
              <a:rPr lang="en-US" dirty="0" err="1" smtClean="0"/>
              <a:t>partonic</a:t>
            </a:r>
            <a:r>
              <a:rPr lang="en-US" dirty="0" smtClean="0"/>
              <a:t> spin sum rule, one must measure twist-3 GPDs!</a:t>
            </a:r>
          </a:p>
          <a:p>
            <a:pPr lvl="1"/>
            <a:r>
              <a:rPr lang="en-US" dirty="0" smtClean="0"/>
              <a:t>Many have realized this, but no actual theoretical studies. Y. Zhao begins to look into this.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3E181-2204-4E4C-9670-03A6FBC288C4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354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Outline</a:t>
            </a:r>
            <a:endParaRPr lang="zh-CN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spin structure of the proton</a:t>
            </a:r>
          </a:p>
          <a:p>
            <a:r>
              <a:rPr lang="en-US" altLang="zh-CN" dirty="0" smtClean="0"/>
              <a:t>GPDs and EIC</a:t>
            </a:r>
          </a:p>
          <a:p>
            <a:r>
              <a:rPr lang="en-US" altLang="zh-CN" dirty="0" smtClean="0"/>
              <a:t>Theory meets experiment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7704-15AD-4D4F-BE1D-C8145B956C85}" type="datetime1">
              <a:rPr lang="en-US" altLang="zh-CN" smtClean="0"/>
              <a:pPr/>
              <a:t>8/4/2015</a:t>
            </a:fld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99E8-DC55-46DF-AABF-9CC1A984AA53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152400"/>
            <a:ext cx="8898732" cy="700088"/>
          </a:xfrm>
        </p:spPr>
        <p:txBody>
          <a:bodyPr/>
          <a:lstStyle/>
          <a:p>
            <a:r>
              <a:rPr lang="en-US" dirty="0" smtClean="0"/>
              <a:t>From spin structure to proton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GPDs allow to make spatial images of proton in the IMF. </a:t>
            </a:r>
          </a:p>
          <a:p>
            <a:pPr lvl="1"/>
            <a:r>
              <a:rPr lang="en-US" dirty="0" smtClean="0"/>
              <a:t>This is much (infinitely) more than just form factors and </a:t>
            </a:r>
            <a:r>
              <a:rPr lang="en-US" dirty="0" err="1" smtClean="0"/>
              <a:t>parton</a:t>
            </a:r>
            <a:r>
              <a:rPr lang="en-US" dirty="0" smtClean="0"/>
              <a:t> distributions. </a:t>
            </a:r>
          </a:p>
          <a:p>
            <a:pPr lvl="1"/>
            <a:r>
              <a:rPr lang="en-US" dirty="0" smtClean="0"/>
              <a:t>Pushing the natural limit that what one can learn about the proton in the lab. </a:t>
            </a:r>
          </a:p>
          <a:p>
            <a:r>
              <a:rPr lang="en-US" dirty="0" smtClean="0"/>
              <a:t>This is revolutionary in hadronic physics!</a:t>
            </a:r>
          </a:p>
          <a:p>
            <a:pPr lvl="1"/>
            <a:r>
              <a:rPr lang="en-US" dirty="0" smtClean="0"/>
              <a:t>Tomography has been a very important tool in biology, chemistry etc.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D47C7-4BF3-4242-8A5C-E9AD2BE9FD25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27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Gluon </a:t>
            </a:r>
            <a:r>
              <a:rPr lang="en-US" dirty="0" smtClean="0">
                <a:latin typeface="Arial" charset="0"/>
                <a:ea typeface="ＭＳ Ｐゴシック" charset="0"/>
              </a:rPr>
              <a:t>tomography at small x (GPDs)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5F9CA0E-8CA2-44E5-9F12-7B5C3724650F}" type="datetime1">
              <a:rPr lang="en-US" altLang="en-US" sz="900">
                <a:solidFill>
                  <a:srgbClr val="FFFFFF"/>
                </a:solidFill>
              </a:rPr>
              <a:pPr/>
              <a:t>8/4/2015</a:t>
            </a:fld>
            <a:endParaRPr lang="en-US" altLang="en-US" sz="900">
              <a:solidFill>
                <a:srgbClr val="FFFFFF"/>
              </a:solidFill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fld id="{50EA0780-75D7-4B85-B3BA-5218BAE45673}" type="slidenum">
              <a:rPr lang="en-US" altLang="en-US" sz="900">
                <a:solidFill>
                  <a:srgbClr val="FFFFFF"/>
                </a:solidFill>
              </a:rPr>
              <a:pPr algn="ctr"/>
              <a:t>21</a:t>
            </a:fld>
            <a:endParaRPr lang="en-US" altLang="en-US" sz="900">
              <a:solidFill>
                <a:srgbClr val="FFFFFF"/>
              </a:solidFill>
            </a:endParaRPr>
          </a:p>
        </p:txBody>
      </p:sp>
      <p:pic>
        <p:nvPicPr>
          <p:cNvPr id="39941" name="Picture 5" descr="Screen shot 2013-01-13 at 8.4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" y="1333500"/>
            <a:ext cx="83058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8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EIC is a dedicated </a:t>
            </a:r>
          </a:p>
          <a:p>
            <a:pPr lvl="1"/>
            <a:r>
              <a:rPr lang="en-US" dirty="0" smtClean="0"/>
              <a:t>probe of gluons in the nucleon</a:t>
            </a:r>
          </a:p>
          <a:p>
            <a:pPr lvl="1"/>
            <a:r>
              <a:rPr lang="en-US" dirty="0" smtClean="0"/>
              <a:t>tomographic machine for the nucleon. </a:t>
            </a:r>
          </a:p>
          <a:p>
            <a:r>
              <a:rPr lang="en-US" dirty="0" smtClean="0"/>
              <a:t>It will be built and a fantastic opportunity in the horizon.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3E181-2204-4E4C-9670-03A6FBC288C4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454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dirty="0" smtClean="0"/>
              <a:t>Theory meets experiment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3E181-2204-4E4C-9670-03A6FBC288C4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008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principle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ood physics is learnt when experiments produce good data, and reliable theory either reproduces or predicts the results or finds a discrepancy. </a:t>
            </a:r>
          </a:p>
          <a:p>
            <a:r>
              <a:rPr lang="en-US" dirty="0" smtClean="0"/>
              <a:t>A good investment in EIC must be accompanied by a good investment in theory, particularly lattice QCD!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D47C7-4BF3-4242-8A5C-E9AD2BE9FD25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947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Theory evolution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fundamental QCD </a:t>
            </a:r>
            <a:r>
              <a:rPr lang="en-US" dirty="0" err="1" smtClean="0"/>
              <a:t>lagrangian</a:t>
            </a:r>
            <a:r>
              <a:rPr lang="en-US" dirty="0" smtClean="0"/>
              <a:t> is known.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Now it is time to produce the most reliable predictions from the fundamental theory!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3E181-2204-4E4C-9670-03A6FBC288C4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81024660"/>
              </p:ext>
            </p:extLst>
          </p:nvPr>
        </p:nvGraphicFramePr>
        <p:xfrm>
          <a:off x="1650735" y="1295400"/>
          <a:ext cx="6602942" cy="440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8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PDF’s are light-cone correlations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Matrix elements involving </a:t>
                </a:r>
                <a:r>
                  <a:rPr lang="en-US" dirty="0"/>
                  <a:t>q</a:t>
                </a:r>
                <a:r>
                  <a:rPr lang="en-US" dirty="0" smtClean="0"/>
                  <a:t>uark and gluon fields  distributed along the light-cone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direction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Parton physics involves time-dependent dynamics.</a:t>
                </a:r>
              </a:p>
              <a:p>
                <a:r>
                  <a:rPr lang="en-US" dirty="0" smtClean="0"/>
                  <a:t>This is very general, </a:t>
                </a:r>
                <a:r>
                  <a:rPr lang="en-US" dirty="0" err="1" smtClean="0"/>
                  <a:t>parton</a:t>
                </a:r>
                <a:r>
                  <a:rPr lang="en-US" dirty="0" smtClean="0"/>
                  <a:t> physics = “light cone physics” of bound states.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97" t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971007" y="2590801"/>
            <a:ext cx="2623131" cy="1817687"/>
            <a:chOff x="2590800" y="2297113"/>
            <a:chExt cx="2623131" cy="1817687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590800" y="2590800"/>
              <a:ext cx="2438400" cy="1524000"/>
              <a:chOff x="2895600" y="2590800"/>
              <a:chExt cx="2438400" cy="1524000"/>
            </a:xfrm>
            <a:solidFill>
              <a:srgbClr val="FFFF00"/>
            </a:solidFill>
          </p:grpSpPr>
          <p:cxnSp>
            <p:nvCxnSpPr>
              <p:cNvPr id="5" name="Straight Arrow Connector 4"/>
              <p:cNvCxnSpPr>
                <a:cxnSpLocks noChangeShapeType="1"/>
              </p:cNvCxnSpPr>
              <p:nvPr/>
            </p:nvCxnSpPr>
            <p:spPr bwMode="auto">
              <a:xfrm flipV="1">
                <a:off x="4114800" y="2590800"/>
                <a:ext cx="0" cy="1524000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6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2895600" y="3352800"/>
                <a:ext cx="2438400" cy="0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7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3352800" y="2667000"/>
                <a:ext cx="1600200" cy="1295400"/>
              </a:xfrm>
              <a:prstGeom prst="lin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8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352800" y="2667000"/>
                <a:ext cx="1676400" cy="1447800"/>
              </a:xfrm>
              <a:prstGeom prst="lin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</p:grpSp>
        <p:sp>
          <p:nvSpPr>
            <p:cNvPr id="22533" name="TextBox 11"/>
            <p:cNvSpPr txBox="1">
              <a:spLocks noChangeArrowheads="1"/>
            </p:cNvSpPr>
            <p:nvPr/>
          </p:nvSpPr>
          <p:spPr bwMode="auto">
            <a:xfrm>
              <a:off x="5029200" y="2906713"/>
              <a:ext cx="1847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 baseline="30000" dirty="0">
                <a:solidFill>
                  <a:srgbClr val="1E02C6"/>
                </a:solidFill>
              </a:endParaRPr>
            </a:p>
          </p:txBody>
        </p:sp>
        <p:sp>
          <p:nvSpPr>
            <p:cNvPr id="22534" name="TextBox 12"/>
            <p:cNvSpPr txBox="1">
              <a:spLocks noChangeArrowheads="1"/>
            </p:cNvSpPr>
            <p:nvPr/>
          </p:nvSpPr>
          <p:spPr bwMode="auto">
            <a:xfrm>
              <a:off x="3810000" y="2297113"/>
              <a:ext cx="228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aseline="30000" dirty="0">
                  <a:solidFill>
                    <a:srgbClr val="1E02C6"/>
                  </a:solidFill>
                </a:rPr>
                <a:t>t</a:t>
              </a:r>
              <a:endParaRPr lang="en-US" sz="4000" dirty="0"/>
            </a:p>
          </p:txBody>
        </p:sp>
        <p:sp>
          <p:nvSpPr>
            <p:cNvPr id="22535" name="TextBox 13"/>
            <p:cNvSpPr txBox="1">
              <a:spLocks noChangeArrowheads="1"/>
            </p:cNvSpPr>
            <p:nvPr/>
          </p:nvSpPr>
          <p:spPr bwMode="auto">
            <a:xfrm>
              <a:off x="4648200" y="2449512"/>
              <a:ext cx="4111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𝜉</a:t>
              </a:r>
              <a:r>
                <a:rPr lang="en-US" sz="1800" baseline="30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+</a:t>
              </a:r>
              <a:endParaRPr lang="en-US" sz="1800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536" name="TextBox 14"/>
            <p:cNvSpPr txBox="1">
              <a:spLocks noChangeArrowheads="1"/>
            </p:cNvSpPr>
            <p:nvPr/>
          </p:nvSpPr>
          <p:spPr bwMode="auto">
            <a:xfrm>
              <a:off x="2722563" y="2449512"/>
              <a:ext cx="3460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𝜉</a:t>
              </a:r>
              <a:r>
                <a:rPr lang="en-US" sz="1800" baseline="30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-</a:t>
              </a:r>
              <a:endParaRPr lang="en-US" sz="1800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538" name="Oval 21"/>
            <p:cNvSpPr>
              <a:spLocks noChangeArrowheads="1"/>
            </p:cNvSpPr>
            <p:nvPr/>
          </p:nvSpPr>
          <p:spPr bwMode="auto">
            <a:xfrm flipV="1">
              <a:off x="3197773" y="2773222"/>
              <a:ext cx="99465" cy="13349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5412034" y="3362980"/>
            <a:ext cx="225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aseline="30000" dirty="0">
                <a:solidFill>
                  <a:srgbClr val="1E02C6"/>
                </a:solidFill>
              </a:rPr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arton physics on lattice?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 </a:t>
                </a:r>
                <a:r>
                  <a:rPr lang="en-US" dirty="0" smtClean="0"/>
                  <a:t>Wilson’s lattice QCD is a </a:t>
                </a:r>
                <a:r>
                  <a:rPr lang="en-US" dirty="0" err="1" smtClean="0"/>
                  <a:t>Eulidean</a:t>
                </a:r>
                <a:r>
                  <a:rPr lang="en-US" dirty="0" smtClean="0"/>
                  <a:t> formulation, cannot handle real time directly.</a:t>
                </a:r>
              </a:p>
              <a:p>
                <a:r>
                  <a:rPr lang="en-US" dirty="0" smtClean="0"/>
                  <a:t> One can form local moments to get rid of the time-dependence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〈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〉=∫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/>
                  <a:t>matrix elements of local  operators</a:t>
                </a:r>
              </a:p>
              <a:p>
                <a:pPr lvl="1"/>
                <a:r>
                  <a:rPr lang="en-US" dirty="0" smtClean="0">
                    <a:solidFill>
                      <a:srgbClr val="1E02C6"/>
                    </a:solidFill>
                  </a:rPr>
                  <a:t>However, one can only calculate lowest few moments in practice. 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 Many other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parton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properties cannot be not related to local operators, e. g. TMDs, jet functions etc. One must find alternative approach.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585" t="-3485" r="-1858" b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6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Light-cone quantization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8406" y="1996440"/>
                <a:ext cx="7543801" cy="402336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P.A.M. Dirac (1949)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Choose a new system of coordinates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as the new “time” (light-cone time)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as the new “space” (light-cone space)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996440"/>
                <a:ext cx="7543801" cy="4023360"/>
              </a:xfrm>
              <a:blipFill rotWithShape="0">
                <a:blip r:embed="rId2"/>
                <a:stretch>
                  <a:fillRect l="-2423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4" y="2696506"/>
            <a:ext cx="3152774" cy="1891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850441" y="2895601"/>
            <a:ext cx="2623131" cy="1723697"/>
            <a:chOff x="2590800" y="2449512"/>
            <a:chExt cx="2623131" cy="1665288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2590800" y="2590800"/>
              <a:ext cx="2438400" cy="1524000"/>
              <a:chOff x="2895600" y="2590800"/>
              <a:chExt cx="2438400" cy="1524000"/>
            </a:xfrm>
            <a:solidFill>
              <a:srgbClr val="FFFF00"/>
            </a:solidFill>
          </p:grpSpPr>
          <p:cxnSp>
            <p:nvCxnSpPr>
              <p:cNvPr id="30" name="Straight Arrow Connector 29"/>
              <p:cNvCxnSpPr>
                <a:cxnSpLocks noChangeShapeType="1"/>
              </p:cNvCxnSpPr>
              <p:nvPr/>
            </p:nvCxnSpPr>
            <p:spPr bwMode="auto">
              <a:xfrm flipV="1">
                <a:off x="4114800" y="2590800"/>
                <a:ext cx="0" cy="1524000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31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2895600" y="3352800"/>
                <a:ext cx="2438400" cy="0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32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3352800" y="2667000"/>
                <a:ext cx="1600200" cy="1295400"/>
              </a:xfrm>
              <a:prstGeom prst="lin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33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352800" y="2667000"/>
                <a:ext cx="1676400" cy="1447800"/>
              </a:xfrm>
              <a:prstGeom prst="lin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</p:grpSp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5029200" y="2906713"/>
              <a:ext cx="1847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 baseline="30000" dirty="0">
                <a:solidFill>
                  <a:srgbClr val="1E02C6"/>
                </a:solidFill>
              </a:endParaRPr>
            </a:p>
          </p:txBody>
        </p:sp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4648200" y="2449512"/>
              <a:ext cx="4111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𝜉</a:t>
              </a:r>
              <a:r>
                <a:rPr lang="en-US" sz="1800" baseline="30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+</a:t>
              </a:r>
              <a:endParaRPr lang="en-US" sz="1800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14"/>
            <p:cNvSpPr txBox="1">
              <a:spLocks noChangeArrowheads="1"/>
            </p:cNvSpPr>
            <p:nvPr/>
          </p:nvSpPr>
          <p:spPr bwMode="auto">
            <a:xfrm>
              <a:off x="2722563" y="2449512"/>
              <a:ext cx="3460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𝜉</a:t>
              </a:r>
              <a:r>
                <a:rPr lang="en-US" sz="1800" baseline="30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-</a:t>
              </a:r>
              <a:endParaRPr lang="en-US" sz="1800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 flipV="1">
              <a:off x="3216564" y="2760147"/>
              <a:ext cx="64209" cy="13107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695406" y="251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“time”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443538" y="2526268"/>
            <a:ext cx="171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“Space”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94438" y="2683688"/>
            <a:ext cx="80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42238" y="3657600"/>
            <a:ext cx="80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6932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LCQ and </a:t>
            </a:r>
            <a:r>
              <a:rPr lang="en-US" dirty="0" err="1" smtClean="0"/>
              <a:t>Partons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E02C6"/>
                </a:solidFill>
              </a:rPr>
              <a:t> In LCQ, Light-cone </a:t>
            </a:r>
            <a:r>
              <a:rPr lang="en-US" dirty="0">
                <a:solidFill>
                  <a:srgbClr val="1E02C6"/>
                </a:solidFill>
              </a:rPr>
              <a:t>correlation becomes “equal-time” correlation. </a:t>
            </a:r>
          </a:p>
          <a:p>
            <a:r>
              <a:rPr lang="en-US" dirty="0" smtClean="0"/>
              <a:t> Parton </a:t>
            </a:r>
            <a:r>
              <a:rPr lang="en-US" dirty="0"/>
              <a:t>physics is manifest through light-cone quantization (</a:t>
            </a:r>
            <a:r>
              <a:rPr lang="en-US" dirty="0" smtClean="0"/>
              <a:t>LCQ)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06" y="3886200"/>
            <a:ext cx="5994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3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dirty="0" smtClean="0"/>
              <a:t>The spin structure of the proton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3E181-2204-4E4C-9670-03A6FBC288C4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645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Wilson’s unsolved 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 early 1990’s, Ken Wilson became a strong proponent for LCQ as a non-</a:t>
            </a:r>
            <a:r>
              <a:rPr lang="en-US" dirty="0" err="1" smtClean="0"/>
              <a:t>perturbative</a:t>
            </a:r>
            <a:r>
              <a:rPr lang="en-US" dirty="0" smtClean="0"/>
              <a:t> approach to solve QCD, and thus a way to calculate </a:t>
            </a:r>
            <a:r>
              <a:rPr lang="en-US" dirty="0" err="1" smtClean="0"/>
              <a:t>parton</a:t>
            </a:r>
            <a:r>
              <a:rPr lang="en-US" dirty="0" smtClean="0"/>
              <a:t> physics.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1E02C6"/>
                </a:solidFill>
              </a:rPr>
              <a:t> </a:t>
            </a:r>
            <a:endParaRPr lang="en-US" dirty="0">
              <a:solidFill>
                <a:srgbClr val="1E0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of the problem?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Step 1: Light-cone correlations can be approximated by “off but near” light-cone “space-like” correlations 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Step 2: Any space-like separation can be made simultaneous by suitably choosing the Lorentz frame.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3254375" y="4243387"/>
            <a:ext cx="2622550" cy="1724025"/>
            <a:chOff x="2590800" y="2449512"/>
            <a:chExt cx="2623131" cy="1665288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590800" y="2590800"/>
              <a:ext cx="2438400" cy="1524000"/>
              <a:chOff x="2895600" y="2590800"/>
              <a:chExt cx="2438400" cy="1524000"/>
            </a:xfrm>
            <a:solidFill>
              <a:srgbClr val="FFFF00"/>
            </a:solidFill>
          </p:grpSpPr>
          <p:cxnSp>
            <p:nvCxnSpPr>
              <p:cNvPr id="13" name="Straight Arrow Connector 12"/>
              <p:cNvCxnSpPr>
                <a:cxnSpLocks noChangeShapeType="1"/>
              </p:cNvCxnSpPr>
              <p:nvPr/>
            </p:nvCxnSpPr>
            <p:spPr bwMode="auto">
              <a:xfrm flipV="1">
                <a:off x="4114800" y="2590800"/>
                <a:ext cx="0" cy="1524000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14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2895600" y="3352800"/>
                <a:ext cx="2438400" cy="0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15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3352800" y="2667000"/>
                <a:ext cx="1600200" cy="1295400"/>
              </a:xfrm>
              <a:prstGeom prst="lin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16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352800" y="2642723"/>
                <a:ext cx="1676400" cy="1447800"/>
              </a:xfrm>
              <a:prstGeom prst="lin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</p:grpSp>
        <p:sp>
          <p:nvSpPr>
            <p:cNvPr id="34830" name="TextBox 11"/>
            <p:cNvSpPr txBox="1">
              <a:spLocks noChangeArrowheads="1"/>
            </p:cNvSpPr>
            <p:nvPr/>
          </p:nvSpPr>
          <p:spPr bwMode="auto">
            <a:xfrm>
              <a:off x="5029200" y="2906713"/>
              <a:ext cx="1847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 baseline="30000">
                <a:solidFill>
                  <a:srgbClr val="1E02C6"/>
                </a:solidFill>
              </a:endParaRPr>
            </a:p>
          </p:txBody>
        </p:sp>
        <p:sp>
          <p:nvSpPr>
            <p:cNvPr id="34831" name="TextBox 13"/>
            <p:cNvSpPr txBox="1">
              <a:spLocks noChangeArrowheads="1"/>
            </p:cNvSpPr>
            <p:nvPr/>
          </p:nvSpPr>
          <p:spPr bwMode="auto">
            <a:xfrm>
              <a:off x="4648200" y="2449512"/>
              <a:ext cx="4111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1E02C6"/>
                  </a:solidFill>
                  <a:latin typeface="Cambria Math" panose="02040503050406030204" pitchFamily="18" charset="0"/>
                </a:rPr>
                <a:t>𝜉</a:t>
              </a:r>
              <a:r>
                <a:rPr lang="en-US" altLang="en-US" baseline="30000">
                  <a:solidFill>
                    <a:srgbClr val="1E02C6"/>
                  </a:solidFill>
                  <a:latin typeface="Cambria Math" panose="02040503050406030204" pitchFamily="18" charset="0"/>
                </a:rPr>
                <a:t>+</a:t>
              </a:r>
              <a:endParaRPr lang="en-US" altLang="en-US" baseline="30000">
                <a:solidFill>
                  <a:srgbClr val="1E02C6"/>
                </a:solidFill>
              </a:endParaRPr>
            </a:p>
          </p:txBody>
        </p:sp>
        <p:sp>
          <p:nvSpPr>
            <p:cNvPr id="34832" name="TextBox 14"/>
            <p:cNvSpPr txBox="1">
              <a:spLocks noChangeArrowheads="1"/>
            </p:cNvSpPr>
            <p:nvPr/>
          </p:nvSpPr>
          <p:spPr bwMode="auto">
            <a:xfrm>
              <a:off x="2722563" y="2449512"/>
              <a:ext cx="3460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1E02C6"/>
                  </a:solidFill>
                  <a:latin typeface="Cambria Math" panose="02040503050406030204" pitchFamily="18" charset="0"/>
                </a:rPr>
                <a:t>𝜉</a:t>
              </a:r>
              <a:r>
                <a:rPr lang="en-US" altLang="en-US" baseline="30000">
                  <a:solidFill>
                    <a:srgbClr val="1E02C6"/>
                  </a:solidFill>
                  <a:latin typeface="Cambria Math" panose="02040503050406030204" pitchFamily="18" charset="0"/>
                </a:rPr>
                <a:t>-</a:t>
              </a:r>
              <a:endParaRPr lang="en-US" altLang="en-US" baseline="30000">
                <a:solidFill>
                  <a:srgbClr val="1E02C6"/>
                </a:solidFill>
              </a:endParaRPr>
            </a:p>
          </p:txBody>
        </p:sp>
        <p:sp>
          <p:nvSpPr>
            <p:cNvPr id="34833" name="Oval 21"/>
            <p:cNvSpPr>
              <a:spLocks noChangeArrowheads="1"/>
            </p:cNvSpPr>
            <p:nvPr/>
          </p:nvSpPr>
          <p:spPr bwMode="auto">
            <a:xfrm flipV="1">
              <a:off x="3773870" y="3284154"/>
              <a:ext cx="57836" cy="94607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34" name="Oval 21"/>
            <p:cNvSpPr>
              <a:spLocks noChangeArrowheads="1"/>
            </p:cNvSpPr>
            <p:nvPr/>
          </p:nvSpPr>
          <p:spPr bwMode="auto">
            <a:xfrm flipV="1">
              <a:off x="3200400" y="2744233"/>
              <a:ext cx="45729" cy="10407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4821" name="Oval 21"/>
          <p:cNvSpPr>
            <a:spLocks noChangeArrowheads="1"/>
          </p:cNvSpPr>
          <p:nvPr/>
        </p:nvSpPr>
        <p:spPr bwMode="auto">
          <a:xfrm flipV="1">
            <a:off x="3995786" y="4724400"/>
            <a:ext cx="45719" cy="143069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Oval 21"/>
          <p:cNvSpPr>
            <a:spLocks noChangeArrowheads="1"/>
          </p:cNvSpPr>
          <p:nvPr/>
        </p:nvSpPr>
        <p:spPr bwMode="auto">
          <a:xfrm flipV="1">
            <a:off x="4151791" y="5105400"/>
            <a:ext cx="45719" cy="89316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1868" y="4611393"/>
            <a:ext cx="47625" cy="17145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37806" y="4876800"/>
            <a:ext cx="114300" cy="228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TextBox 27"/>
          <p:cNvSpPr txBox="1">
            <a:spLocks noChangeArrowheads="1"/>
          </p:cNvSpPr>
          <p:nvPr/>
        </p:nvSpPr>
        <p:spPr bwMode="auto">
          <a:xfrm>
            <a:off x="4410869" y="3973514"/>
            <a:ext cx="100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t</a:t>
            </a:r>
          </a:p>
        </p:txBody>
      </p:sp>
      <p:sp>
        <p:nvSpPr>
          <p:cNvPr id="34826" name="TextBox 28"/>
          <p:cNvSpPr txBox="1">
            <a:spLocks noChangeArrowheads="1"/>
          </p:cNvSpPr>
          <p:nvPr/>
        </p:nvSpPr>
        <p:spPr bwMode="auto">
          <a:xfrm>
            <a:off x="5790406" y="4953000"/>
            <a:ext cx="173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sp>
        <p:nvSpPr>
          <p:cNvPr id="34827" name="TextBox 29"/>
          <p:cNvSpPr txBox="1">
            <a:spLocks noChangeArrowheads="1"/>
          </p:cNvSpPr>
          <p:nvPr/>
        </p:nvSpPr>
        <p:spPr bwMode="auto">
          <a:xfrm>
            <a:off x="3047517" y="4583113"/>
            <a:ext cx="855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Step1</a:t>
            </a:r>
          </a:p>
        </p:txBody>
      </p:sp>
      <p:sp>
        <p:nvSpPr>
          <p:cNvPr id="34828" name="TextBox 30"/>
          <p:cNvSpPr txBox="1">
            <a:spLocks noChangeArrowheads="1"/>
          </p:cNvSpPr>
          <p:nvPr/>
        </p:nvSpPr>
        <p:spPr bwMode="auto">
          <a:xfrm>
            <a:off x="3334544" y="4887912"/>
            <a:ext cx="855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dirty="0"/>
              <a:t>Step2</a:t>
            </a:r>
          </a:p>
        </p:txBody>
      </p:sp>
    </p:spTree>
    <p:extLst>
      <p:ext uri="{BB962C8B-B14F-4D97-AF65-F5344CB8AC3E}">
        <p14:creationId xmlns:p14="http://schemas.microsoft.com/office/powerpoint/2010/main" val="14613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Euclidean quasi-distribution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</a:rPr>
              <a:t>Consider space </a:t>
            </a:r>
            <a:r>
              <a:rPr lang="en-US" dirty="0">
                <a:solidFill>
                  <a:srgbClr val="0033CC"/>
                </a:solidFill>
              </a:rPr>
              <a:t>correlation in a large momentum </a:t>
            </a:r>
            <a:r>
              <a:rPr lang="en-US" dirty="0" smtClean="0">
                <a:solidFill>
                  <a:srgbClr val="0033CC"/>
                </a:solidFill>
              </a:rPr>
              <a:t>P in the z-direction.</a:t>
            </a:r>
          </a:p>
          <a:p>
            <a:pPr>
              <a:defRPr/>
            </a:pPr>
            <a:endParaRPr lang="en-US" dirty="0">
              <a:solidFill>
                <a:srgbClr val="0033CC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en-US" dirty="0">
              <a:solidFill>
                <a:srgbClr val="0033CC"/>
              </a:solidFill>
            </a:endParaRPr>
          </a:p>
          <a:p>
            <a:pPr lvl="1" indent="-342900">
              <a:defRPr/>
            </a:pPr>
            <a:r>
              <a:rPr lang="en-US" dirty="0">
                <a:solidFill>
                  <a:schemeClr val="tx1"/>
                </a:solidFill>
              </a:rPr>
              <a:t>Q</a:t>
            </a:r>
            <a:r>
              <a:rPr lang="en-US" dirty="0" smtClean="0">
                <a:solidFill>
                  <a:schemeClr val="tx1"/>
                </a:solidFill>
              </a:rPr>
              <a:t>uark fields separated along the z-direction</a:t>
            </a:r>
          </a:p>
          <a:p>
            <a:pPr lvl="1" indent="-342900">
              <a:defRPr/>
            </a:pPr>
            <a:r>
              <a:rPr lang="en-US" dirty="0" smtClean="0">
                <a:solidFill>
                  <a:schemeClr val="tx1"/>
                </a:solidFill>
              </a:rPr>
              <a:t>The gauge-link along the z-direction</a:t>
            </a:r>
          </a:p>
          <a:p>
            <a:pPr lvl="1" indent="-342900">
              <a:defRPr/>
            </a:pPr>
            <a:r>
              <a:rPr lang="en-US" dirty="0" smtClean="0">
                <a:solidFill>
                  <a:schemeClr val="tx1"/>
                </a:solidFill>
              </a:rPr>
              <a:t>The matrix element depends on the 3-momentum P. </a:t>
            </a:r>
          </a:p>
          <a:p>
            <a:pPr lvl="1" indent="-342900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his distribution can be calculated using standard lattice method. 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31" y="2167255"/>
            <a:ext cx="5562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857206" y="2743200"/>
            <a:ext cx="1676400" cy="990600"/>
            <a:chOff x="2895600" y="2590800"/>
            <a:chExt cx="2438400" cy="1524000"/>
          </a:xfrm>
          <a:solidFill>
            <a:srgbClr val="FFFF00"/>
          </a:solidFill>
        </p:grpSpPr>
        <p:cxnSp>
          <p:nvCxnSpPr>
            <p:cNvPr id="6" name="Straight Arrow Connector 5"/>
            <p:cNvCxnSpPr>
              <a:cxnSpLocks noChangeShapeType="1"/>
            </p:cNvCxnSpPr>
            <p:nvPr/>
          </p:nvCxnSpPr>
          <p:spPr bwMode="auto">
            <a:xfrm flipV="1">
              <a:off x="4114800" y="2590800"/>
              <a:ext cx="0" cy="1524000"/>
            </a:xfrm>
            <a:prstGeom prst="straightConnector1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7" name="Straight Arrow Connector 6"/>
            <p:cNvCxnSpPr>
              <a:cxnSpLocks noChangeShapeType="1"/>
            </p:cNvCxnSpPr>
            <p:nvPr/>
          </p:nvCxnSpPr>
          <p:spPr bwMode="auto">
            <a:xfrm>
              <a:off x="2895600" y="3352800"/>
              <a:ext cx="2438400" cy="0"/>
            </a:xfrm>
            <a:prstGeom prst="straightConnector1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8" name="Straight Connector 18"/>
            <p:cNvCxnSpPr>
              <a:cxnSpLocks noChangeShapeType="1"/>
            </p:cNvCxnSpPr>
            <p:nvPr/>
          </p:nvCxnSpPr>
          <p:spPr bwMode="auto">
            <a:xfrm flipV="1">
              <a:off x="3352800" y="2667000"/>
              <a:ext cx="1600200" cy="1295400"/>
            </a:xfrm>
            <a:prstGeom prst="lin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9" name="Straight Connector 19"/>
            <p:cNvCxnSpPr>
              <a:cxnSpLocks noChangeShapeType="1"/>
            </p:cNvCxnSpPr>
            <p:nvPr/>
          </p:nvCxnSpPr>
          <p:spPr bwMode="auto">
            <a:xfrm>
              <a:off x="3352800" y="2667000"/>
              <a:ext cx="1676400" cy="1447800"/>
            </a:xfrm>
            <a:prstGeom prst="lin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10" name="Oval 21"/>
            <p:cNvSpPr>
              <a:spLocks noChangeArrowheads="1"/>
            </p:cNvSpPr>
            <p:nvPr/>
          </p:nvSpPr>
          <p:spPr bwMode="auto">
            <a:xfrm flipH="1" flipV="1">
              <a:off x="4668982" y="3294185"/>
              <a:ext cx="66500" cy="160735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</p:grp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8609806" y="3059114"/>
            <a:ext cx="38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𝜉</a:t>
            </a:r>
            <a:r>
              <a:rPr lang="en-US" sz="1800" baseline="3000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3</a:t>
            </a:r>
            <a:endParaRPr lang="en-US" sz="1800" baseline="30000">
              <a:solidFill>
                <a:srgbClr val="00B050"/>
              </a:solidFill>
            </a:endParaRPr>
          </a:p>
        </p:txBody>
      </p:sp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7430456" y="236889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𝜉</a:t>
            </a:r>
            <a:r>
              <a:rPr lang="en-US" sz="1800" baseline="30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0</a:t>
            </a:r>
            <a:endParaRPr lang="en-US" sz="1800" baseline="30000" dirty="0">
              <a:solidFill>
                <a:srgbClr val="00B050"/>
              </a:solidFill>
            </a:endParaRPr>
          </a:p>
        </p:txBody>
      </p:sp>
      <p:cxnSp>
        <p:nvCxnSpPr>
          <p:cNvPr id="19465" name="Straight Connector 14"/>
          <p:cNvCxnSpPr>
            <a:cxnSpLocks noChangeShapeType="1"/>
          </p:cNvCxnSpPr>
          <p:nvPr/>
        </p:nvCxnSpPr>
        <p:spPr bwMode="auto">
          <a:xfrm>
            <a:off x="7695407" y="3275014"/>
            <a:ext cx="404813" cy="1587"/>
          </a:xfrm>
          <a:prstGeom prst="line">
            <a:avLst/>
          </a:prstGeom>
          <a:noFill/>
          <a:ln w="34925" algn="ctr">
            <a:solidFill>
              <a:srgbClr val="99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TextBox 18"/>
          <p:cNvSpPr txBox="1">
            <a:spLocks noChangeArrowheads="1"/>
          </p:cNvSpPr>
          <p:nvPr/>
        </p:nvSpPr>
        <p:spPr bwMode="auto">
          <a:xfrm>
            <a:off x="8025606" y="3028653"/>
            <a:ext cx="27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aseline="30000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19467" name="TextBox 19"/>
          <p:cNvSpPr txBox="1">
            <a:spLocks noChangeArrowheads="1"/>
          </p:cNvSpPr>
          <p:nvPr/>
        </p:nvSpPr>
        <p:spPr bwMode="auto">
          <a:xfrm>
            <a:off x="7501732" y="2971801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aseline="30000">
                <a:solidFill>
                  <a:srgbClr val="00B05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377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field theory language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Consider the </a:t>
                </a:r>
                <a:r>
                  <a:rPr lang="en-US" dirty="0" err="1" smtClean="0"/>
                  <a:t>ligh</a:t>
                </a:r>
                <a:r>
                  <a:rPr lang="en-US" dirty="0" smtClean="0"/>
                  <a:t>-cone physical observable, </a:t>
                </a:r>
                <a:r>
                  <a:rPr lang="en-US" dirty="0"/>
                  <a:t>o(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) </a:t>
                </a:r>
                <a:endParaRPr lang="en-US" dirty="0" smtClean="0"/>
              </a:p>
              <a:p>
                <a:r>
                  <a:rPr lang="en-US" dirty="0" smtClean="0"/>
                  <a:t>Construct a Euclidean observable that depends large momentum P, O(</a:t>
                </a:r>
                <a:r>
                  <a:rPr lang="en-US" dirty="0" err="1" smtClean="0"/>
                  <a:t>P,a</a:t>
                </a:r>
                <a:r>
                  <a:rPr lang="en-US" dirty="0" smtClean="0"/>
                  <a:t>) with UV cut-off.</a:t>
                </a:r>
              </a:p>
              <a:p>
                <a:r>
                  <a:rPr lang="en-US" dirty="0" smtClean="0"/>
                  <a:t> The EFT </a:t>
                </a:r>
                <a:r>
                  <a:rPr lang="en-US" dirty="0"/>
                  <a:t>matching condition </a:t>
                </a:r>
                <a:r>
                  <a:rPr lang="en-US" dirty="0" smtClean="0"/>
                  <a:t>or </a:t>
                </a:r>
                <a:r>
                  <a:rPr lang="en-US" dirty="0"/>
                  <a:t>factorization </a:t>
                </a:r>
                <a:r>
                  <a:rPr lang="en-US" dirty="0" smtClean="0"/>
                  <a:t>theorem</a:t>
                </a:r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rgbClr val="1E02C6"/>
                              </a:solidFill>
                            </a:rPr>
                            <m:t>μ</m:t>
                          </m:r>
                        </m:num>
                        <m:den>
                          <m:r>
                            <a:rPr lang="en-US" dirty="0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dirty="0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mtClean="0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E02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mtClean="0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rgbClr val="1E02C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solidFill>
                            <a:srgbClr val="1E02C6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 smtClean="0">
                  <a:solidFill>
                    <a:srgbClr val="1E02C6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where Z is </a:t>
                </a:r>
                <a:r>
                  <a:rPr lang="en-US" dirty="0" err="1" smtClean="0"/>
                  <a:t>perturbatively</a:t>
                </a:r>
                <a:r>
                  <a:rPr lang="en-US" dirty="0" smtClean="0"/>
                  <a:t> calculable.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 is a renormalization scale.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585" t="-2576" b="-8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3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Theoretical </a:t>
            </a:r>
            <a:r>
              <a:rPr lang="en-US" sz="4000" dirty="0" smtClean="0"/>
              <a:t>progress</a:t>
            </a:r>
            <a:r>
              <a:rPr lang="zh-CN" altLang="en-US" sz="4000" dirty="0" smtClean="0"/>
              <a:t>：</a:t>
            </a:r>
            <a:r>
              <a:rPr lang="en-US" sz="4400" dirty="0" smtClean="0"/>
              <a:t>Lattice </a:t>
            </a:r>
            <a:r>
              <a:rPr lang="en-US" sz="4400" dirty="0"/>
              <a:t>QCD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1008856" y="1143000"/>
            <a:ext cx="78867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only known rigorous </a:t>
            </a:r>
            <a:r>
              <a:rPr lang="en-US" dirty="0" smtClean="0">
                <a:solidFill>
                  <a:srgbClr val="FF0000"/>
                </a:solidFill>
              </a:rPr>
              <a:t>framework for </a:t>
            </a:r>
            <a:r>
              <a:rPr lang="en-US" i="1" dirty="0" err="1">
                <a:solidFill>
                  <a:srgbClr val="FF0000"/>
                </a:solidFill>
              </a:rPr>
              <a:t>ab</a:t>
            </a:r>
            <a:r>
              <a:rPr lang="en-US" i="1" dirty="0">
                <a:solidFill>
                  <a:srgbClr val="FF0000"/>
                </a:solidFill>
              </a:rPr>
              <a:t>-initio</a:t>
            </a:r>
            <a:r>
              <a:rPr lang="en-US" dirty="0">
                <a:solidFill>
                  <a:srgbClr val="FF0000"/>
                </a:solidFill>
              </a:rPr>
              <a:t> calculation of the structure of protons </a:t>
            </a:r>
            <a:r>
              <a:rPr lang="en-US" dirty="0" smtClean="0">
                <a:solidFill>
                  <a:srgbClr val="FF0000"/>
                </a:solidFill>
              </a:rPr>
              <a:t>and neutrons </a:t>
            </a:r>
            <a:r>
              <a:rPr lang="en-US" dirty="0">
                <a:solidFill>
                  <a:srgbClr val="FF0000"/>
                </a:solidFill>
              </a:rPr>
              <a:t>with controllable errors. </a:t>
            </a:r>
          </a:p>
          <a:p>
            <a:r>
              <a:rPr lang="en-US" dirty="0" smtClean="0"/>
              <a:t>After decades of effort, one can finally calculate nucleon properties with dynamical fermions at physical pion mass! </a:t>
            </a:r>
          </a:p>
        </p:txBody>
      </p:sp>
      <p:pic>
        <p:nvPicPr>
          <p:cNvPr id="7170" name="Picture 2" descr="http://www.phys.ethz.ch/~ungerw/teaching/q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06" y="4199927"/>
            <a:ext cx="2114550" cy="21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s.iop.org/objects/ccr/cern/46/1/27/CCEtac1_01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06" y="4191000"/>
            <a:ext cx="2045617" cy="212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of the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Gluon </a:t>
            </a:r>
            <a:r>
              <a:rPr lang="en-US" dirty="0" err="1" smtClean="0"/>
              <a:t>helicity</a:t>
            </a:r>
            <a:r>
              <a:rPr lang="en-US" dirty="0" smtClean="0"/>
              <a:t> distribution and total gluon spin </a:t>
            </a:r>
          </a:p>
          <a:p>
            <a:r>
              <a:rPr lang="en-US" dirty="0" smtClean="0"/>
              <a:t> GPDs</a:t>
            </a:r>
          </a:p>
          <a:p>
            <a:r>
              <a:rPr lang="en-US" dirty="0" smtClean="0"/>
              <a:t> TMDs </a:t>
            </a:r>
          </a:p>
          <a:p>
            <a:r>
              <a:rPr lang="en-US" dirty="0" smtClean="0"/>
              <a:t> Light-cone wave functions</a:t>
            </a:r>
          </a:p>
          <a:p>
            <a:r>
              <a:rPr lang="en-US" dirty="0" smtClean="0"/>
              <a:t> Higher twist observables</a:t>
            </a:r>
          </a:p>
          <a:p>
            <a:r>
              <a:rPr lang="en-US" dirty="0" smtClean="0"/>
              <a:t> Etc. </a:t>
            </a:r>
          </a:p>
        </p:txBody>
      </p:sp>
    </p:spTree>
    <p:extLst>
      <p:ext uri="{BB962C8B-B14F-4D97-AF65-F5344CB8AC3E}">
        <p14:creationId xmlns:p14="http://schemas.microsoft.com/office/powerpoint/2010/main" val="39036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Kentucky group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3E181-2204-4E4C-9670-03A6FBC288C4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21" y="1133722"/>
            <a:ext cx="7482051" cy="503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D47C7-4BF3-4242-8A5C-E9AD2BE9FD25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37</a:t>
            </a:fld>
            <a:endParaRPr lang="en-US" altLang="zh-C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93" y="858047"/>
            <a:ext cx="7070378" cy="55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26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D47C7-4BF3-4242-8A5C-E9AD2BE9FD25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38</a:t>
            </a:fld>
            <a:endParaRPr lang="en-US" altLang="zh-C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206" y="1066800"/>
            <a:ext cx="6684796" cy="46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era of hadron structure physics is yet to come, EIC and large scale lattice QCD</a:t>
            </a:r>
          </a:p>
          <a:p>
            <a:r>
              <a:rPr lang="en-US" dirty="0" smtClean="0"/>
              <a:t>Tremendous opportunities for young people and for China.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3E181-2204-4E4C-9670-03A6FBC288C4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39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231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spin structure of the proton has been one of the central questions driving advances in hadron physics.</a:t>
            </a:r>
          </a:p>
          <a:p>
            <a:r>
              <a:rPr lang="en-US" dirty="0" smtClean="0"/>
              <a:t>Experiments: new opportunities with 12 GeV upgrade and future EIC</a:t>
            </a:r>
          </a:p>
          <a:p>
            <a:r>
              <a:rPr lang="en-US" dirty="0" smtClean="0"/>
              <a:t>Theory: Still some confusions among theorists, but significant progress made in the last 2-3 years.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D47C7-4BF3-4242-8A5C-E9AD2BE9FD25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981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sum rule?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have been many proposals. But the situation has been clarified considerably in the literature. </a:t>
            </a:r>
          </a:p>
          <a:p>
            <a:r>
              <a:rPr lang="en-US" dirty="0" smtClean="0"/>
              <a:t>There are infinity possibilities theoretically </a:t>
            </a:r>
            <a:r>
              <a:rPr lang="en-US" dirty="0" smtClean="0">
                <a:solidFill>
                  <a:srgbClr val="FF0000"/>
                </a:solidFill>
              </a:rPr>
              <a:t>if one allows </a:t>
            </a:r>
            <a:r>
              <a:rPr lang="en-US" i="1" dirty="0" smtClean="0">
                <a:solidFill>
                  <a:srgbClr val="FF0000"/>
                </a:solidFill>
              </a:rPr>
              <a:t>non-local</a:t>
            </a:r>
            <a:r>
              <a:rPr lang="en-US" dirty="0" smtClean="0">
                <a:solidFill>
                  <a:srgbClr val="FF0000"/>
                </a:solidFill>
              </a:rPr>
              <a:t> definitions.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However, most of them are NOT experimentally relevant.</a:t>
            </a:r>
          </a:p>
          <a:p>
            <a:r>
              <a:rPr lang="en-US" dirty="0"/>
              <a:t>If one allows only local gauge-invariant contributions, there is only one sum rule.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3E181-2204-4E4C-9670-03A6FBC288C4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956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Locality: the unique sum rule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Locality and gauge-invariance produce the unique result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600" dirty="0" smtClean="0"/>
              <a:t>	 ½ = ½ </a:t>
            </a:r>
            <a:r>
              <a:rPr lang="el-GR" sz="3600" dirty="0" smtClean="0"/>
              <a:t>ΔΣ</a:t>
            </a:r>
            <a:r>
              <a:rPr lang="en-US" sz="3600" dirty="0" smtClean="0"/>
              <a:t> + </a:t>
            </a:r>
            <a:r>
              <a:rPr lang="en-US" sz="3600" dirty="0" err="1" smtClean="0"/>
              <a:t>L</a:t>
            </a:r>
            <a:r>
              <a:rPr lang="en-US" sz="2800" dirty="0" err="1" smtClean="0"/>
              <a:t>q</a:t>
            </a:r>
            <a:r>
              <a:rPr lang="en-US" sz="3600" dirty="0" err="1" smtClean="0"/>
              <a:t>+J</a:t>
            </a:r>
            <a:r>
              <a:rPr lang="en-US" sz="2800" dirty="0" err="1" smtClean="0"/>
              <a:t>g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Does </a:t>
            </a:r>
            <a:r>
              <a:rPr lang="en-US" altLang="en-US" dirty="0"/>
              <a:t>not allow gluon spin term</a:t>
            </a:r>
          </a:p>
          <a:p>
            <a:pPr lvl="1"/>
            <a:r>
              <a:rPr lang="en-US" altLang="en-US" dirty="0" smtClean="0">
                <a:solidFill>
                  <a:srgbClr val="009900"/>
                </a:solidFill>
              </a:rPr>
              <a:t>the individual contributions can be probed </a:t>
            </a:r>
            <a:r>
              <a:rPr lang="en-US" altLang="en-US" dirty="0" err="1" smtClean="0">
                <a:solidFill>
                  <a:srgbClr val="009900"/>
                </a:solidFill>
              </a:rPr>
              <a:t>experiementally</a:t>
            </a:r>
            <a:r>
              <a:rPr lang="en-US" altLang="en-US" dirty="0" smtClean="0">
                <a:solidFill>
                  <a:srgbClr val="009900"/>
                </a:solidFill>
              </a:rPr>
              <a:t> through twist-2 GPDs.</a:t>
            </a:r>
          </a:p>
          <a:p>
            <a:pPr lvl="1"/>
            <a:r>
              <a:rPr lang="en-US" altLang="en-US" dirty="0"/>
              <a:t>Frame independence allows theoretical calculations done with the standard lattice method</a:t>
            </a:r>
            <a:r>
              <a:rPr lang="en-US" altLang="en-US" dirty="0" smtClean="0"/>
              <a:t>.</a:t>
            </a:r>
            <a:endParaRPr lang="en-US" altLang="en-US" dirty="0">
              <a:solidFill>
                <a:srgbClr val="0099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3E181-2204-4E4C-9670-03A6FBC288C4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3E39-CA25-47C6-8291-537E082CEF3F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895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Non-local sum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infinite possibilities (Ji et al, </a:t>
            </a:r>
            <a:r>
              <a:rPr lang="en-US" dirty="0" err="1" smtClean="0"/>
              <a:t>Lorce</a:t>
            </a:r>
            <a:r>
              <a:rPr lang="en-US" dirty="0" smtClean="0"/>
              <a:t> et al)</a:t>
            </a:r>
          </a:p>
          <a:p>
            <a:r>
              <a:rPr lang="en-US" dirty="0" smtClean="0"/>
              <a:t>They are frame dependent!</a:t>
            </a:r>
          </a:p>
          <a:p>
            <a:pPr lvl="1"/>
            <a:r>
              <a:rPr lang="en-US" dirty="0" smtClean="0"/>
              <a:t>It can easily be shown in perturbation theory by calculating in a state with fixed momentum. </a:t>
            </a:r>
          </a:p>
          <a:p>
            <a:r>
              <a:rPr lang="en-US" dirty="0" smtClean="0"/>
              <a:t>The only one that’s physically (experimentally) relevant is the </a:t>
            </a:r>
            <a:r>
              <a:rPr lang="en-US" dirty="0" err="1" smtClean="0"/>
              <a:t>partonic</a:t>
            </a:r>
            <a:r>
              <a:rPr lang="en-US" dirty="0" smtClean="0"/>
              <a:t> sum rule in the finite momentum frame.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D47C7-4BF3-4242-8A5C-E9AD2BE9FD25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42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High-energy scattering and IMF 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1E02C6"/>
                </a:solidFill>
              </a:rPr>
              <a:t>High-energy scattering probes the </a:t>
            </a:r>
            <a:r>
              <a:rPr lang="en-US" altLang="en-US" dirty="0" err="1" smtClean="0">
                <a:solidFill>
                  <a:srgbClr val="1E02C6"/>
                </a:solidFill>
              </a:rPr>
              <a:t>partonic</a:t>
            </a:r>
            <a:r>
              <a:rPr lang="en-US" altLang="en-US" dirty="0" smtClean="0">
                <a:solidFill>
                  <a:srgbClr val="1E02C6"/>
                </a:solidFill>
              </a:rPr>
              <a:t> content of a QCD bound state (nucleon and nucleus) (S. Brodsky…)</a:t>
            </a:r>
          </a:p>
          <a:p>
            <a:r>
              <a:rPr lang="en-US" altLang="en-US" dirty="0" smtClean="0"/>
              <a:t>The probe is hard and relativistic, the nucleon is measured in the infinite momentum frame (light-cone correlations)</a:t>
            </a:r>
          </a:p>
          <a:p>
            <a:r>
              <a:rPr lang="en-US" altLang="en-US" dirty="0" smtClean="0"/>
              <a:t>Note that the wave function is </a:t>
            </a:r>
            <a:r>
              <a:rPr lang="en-US" altLang="en-US" dirty="0" smtClean="0">
                <a:solidFill>
                  <a:srgbClr val="C00000"/>
                </a:solidFill>
              </a:rPr>
              <a:t>frame-dependent</a:t>
            </a:r>
            <a:r>
              <a:rPr lang="en-US" altLang="en-US" dirty="0" smtClean="0"/>
              <a:t>, </a:t>
            </a:r>
            <a:r>
              <a:rPr lang="en-US" altLang="en-US" dirty="0" smtClean="0">
                <a:solidFill>
                  <a:srgbClr val="C00000"/>
                </a:solidFill>
              </a:rPr>
              <a:t>the DIS naturally selects the IMF</a:t>
            </a:r>
            <a:r>
              <a:rPr lang="en-US" altLang="en-US" dirty="0" smtClean="0"/>
              <a:t>. </a:t>
            </a:r>
          </a:p>
          <a:p>
            <a:r>
              <a:rPr lang="en-US" altLang="en-US" dirty="0" smtClean="0"/>
              <a:t>Structure and probe physics can be separated nicely (factorization)!</a:t>
            </a:r>
          </a:p>
        </p:txBody>
      </p:sp>
    </p:spTree>
    <p:extLst>
      <p:ext uri="{BB962C8B-B14F-4D97-AF65-F5344CB8AC3E}">
        <p14:creationId xmlns:p14="http://schemas.microsoft.com/office/powerpoint/2010/main" val="197082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Partonic</a:t>
            </a:r>
            <a:r>
              <a:rPr lang="en-US" dirty="0" smtClean="0"/>
              <a:t> spin sum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Partonic spin sum rule was proposed by Jaffe and Manohar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½ = ½ </a:t>
                </a:r>
                <a:r>
                  <a:rPr lang="el-GR" dirty="0" smtClean="0"/>
                  <a:t>ΔΣ</a:t>
                </a:r>
                <a:r>
                  <a:rPr lang="en-US" dirty="0" smtClean="0"/>
                  <a:t> + </a:t>
                </a:r>
                <a:r>
                  <a:rPr lang="el-GR" dirty="0" smtClean="0"/>
                  <a:t>Δ</a:t>
                </a:r>
                <a:r>
                  <a:rPr lang="en-US" dirty="0" smtClean="0"/>
                  <a:t>G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 smtClean="0"/>
                  <a:t>All terms are related to </a:t>
                </a:r>
                <a:r>
                  <a:rPr lang="en-US" dirty="0" err="1" smtClean="0"/>
                  <a:t>parton</a:t>
                </a:r>
                <a:r>
                  <a:rPr lang="en-US" dirty="0" smtClean="0"/>
                  <a:t> properties, as defined in the IMF.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97" t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D47C7-4BF3-4242-8A5C-E9AD2BE9FD25}" type="datetime1">
              <a:rPr lang="en-US" altLang="zh-CN" smtClean="0"/>
              <a:pPr>
                <a:defRPr/>
              </a:pPr>
              <a:t>8/4/2015</a:t>
            </a:fld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99E8-DC55-46DF-AABF-9CC1A984AA53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997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黑体"/>
        <a:cs typeface=""/>
      </a:majorFont>
      <a:minorFont>
        <a:latin typeface="Tahoma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13251</TotalTime>
  <Words>1247</Words>
  <Application>Microsoft Office PowerPoint</Application>
  <PresentationFormat>Custom</PresentationFormat>
  <Paragraphs>248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楷体_GB2312</vt:lpstr>
      <vt:lpstr>MS PGothic</vt:lpstr>
      <vt:lpstr>黑体</vt:lpstr>
      <vt:lpstr>黑体</vt:lpstr>
      <vt:lpstr>宋体</vt:lpstr>
      <vt:lpstr>Arial</vt:lpstr>
      <vt:lpstr>Calibri</vt:lpstr>
      <vt:lpstr>Cambria Math</vt:lpstr>
      <vt:lpstr>Tahoma</vt:lpstr>
      <vt:lpstr>Times New Roman</vt:lpstr>
      <vt:lpstr>Wingdings</vt:lpstr>
      <vt:lpstr>Blends</vt:lpstr>
      <vt:lpstr>自定义设计方案</vt:lpstr>
      <vt:lpstr>Orbital Angular Momentum, GPD,  Nucleon Structure etc.</vt:lpstr>
      <vt:lpstr>Outline</vt:lpstr>
      <vt:lpstr>PowerPoint Presentation</vt:lpstr>
      <vt:lpstr>PowerPoint Presentation</vt:lpstr>
      <vt:lpstr>Spin sum rule? </vt:lpstr>
      <vt:lpstr>Locality: the unique sum rule</vt:lpstr>
      <vt:lpstr>Non-local sum rule</vt:lpstr>
      <vt:lpstr>High-energy scattering and IMF </vt:lpstr>
      <vt:lpstr>Partonic spin sum rule</vt:lpstr>
      <vt:lpstr>Universality class</vt:lpstr>
      <vt:lpstr>Gluon spin ΔG</vt:lpstr>
      <vt:lpstr>How does gluon spin becomes physical？ </vt:lpstr>
      <vt:lpstr>Coulomb gluon</vt:lpstr>
      <vt:lpstr>Radiation gluon</vt:lpstr>
      <vt:lpstr>Frame dependence </vt:lpstr>
      <vt:lpstr>Partonic sum rule</vt:lpstr>
      <vt:lpstr>PowerPoint Presentation</vt:lpstr>
      <vt:lpstr>GPD and orbital angular momentum</vt:lpstr>
      <vt:lpstr>Twist-2 vs Twist-3 GPDs</vt:lpstr>
      <vt:lpstr>From spin structure to proton tomography</vt:lpstr>
      <vt:lpstr>Gluon tomography at small x (GPDs)</vt:lpstr>
      <vt:lpstr>EIC</vt:lpstr>
      <vt:lpstr>PowerPoint Presentation</vt:lpstr>
      <vt:lpstr>Complementary principle  </vt:lpstr>
      <vt:lpstr>Theory evolution</vt:lpstr>
      <vt:lpstr>PDF’s are light-cone correlations</vt:lpstr>
      <vt:lpstr>Parton physics on lattice?   </vt:lpstr>
      <vt:lpstr> Light-cone quantization</vt:lpstr>
      <vt:lpstr>LCQ and Partons</vt:lpstr>
      <vt:lpstr>Wilson’s unsolved problem</vt:lpstr>
      <vt:lpstr>Solution of the problem? </vt:lpstr>
      <vt:lpstr>A Euclidean quasi-distribution</vt:lpstr>
      <vt:lpstr>Effective field theory language</vt:lpstr>
      <vt:lpstr>Theoretical progress：Lattice QCD</vt:lpstr>
      <vt:lpstr>Power of the approach</vt:lpstr>
      <vt:lpstr>Kentucky group</vt:lpstr>
      <vt:lpstr>PowerPoint Presentation</vt:lpstr>
      <vt:lpstr>PowerPoint Presentation</vt:lpstr>
      <vt:lpstr>Summary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xji</cp:lastModifiedBy>
  <cp:revision>1218</cp:revision>
  <cp:lastPrinted>1601-01-01T00:00:00Z</cp:lastPrinted>
  <dcterms:created xsi:type="dcterms:W3CDTF">1601-01-01T00:00:00Z</dcterms:created>
  <dcterms:modified xsi:type="dcterms:W3CDTF">2015-08-04T01:28:28Z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