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p:sldMasterIdLst>
    <p:sldMasterId id="2147483733" r:id="rId1"/>
    <p:sldMasterId id="2147483746" r:id="rId2"/>
    <p:sldMasterId id="2147484675" r:id="rId3"/>
    <p:sldMasterId id="2147485256" r:id="rId4"/>
    <p:sldMasterId id="2147485604" r:id="rId5"/>
    <p:sldMasterId id="2147488859" r:id="rId6"/>
    <p:sldMasterId id="2147488872" r:id="rId7"/>
    <p:sldMasterId id="2147488923" r:id="rId8"/>
    <p:sldMasterId id="2147488935" r:id="rId9"/>
  </p:sldMasterIdLst>
  <p:notesMasterIdLst>
    <p:notesMasterId r:id="rId83"/>
  </p:notesMasterIdLst>
  <p:handoutMasterIdLst>
    <p:handoutMasterId r:id="rId84"/>
  </p:handoutMasterIdLst>
  <p:sldIdLst>
    <p:sldId id="539" r:id="rId10"/>
    <p:sldId id="895" r:id="rId11"/>
    <p:sldId id="914" r:id="rId12"/>
    <p:sldId id="1013" r:id="rId13"/>
    <p:sldId id="998" r:id="rId14"/>
    <p:sldId id="999" r:id="rId15"/>
    <p:sldId id="1000" r:id="rId16"/>
    <p:sldId id="990" r:id="rId17"/>
    <p:sldId id="989" r:id="rId18"/>
    <p:sldId id="983" r:id="rId19"/>
    <p:sldId id="980" r:id="rId20"/>
    <p:sldId id="996" r:id="rId21"/>
    <p:sldId id="997" r:id="rId22"/>
    <p:sldId id="947" r:id="rId23"/>
    <p:sldId id="950" r:id="rId24"/>
    <p:sldId id="951" r:id="rId25"/>
    <p:sldId id="981" r:id="rId26"/>
    <p:sldId id="982" r:id="rId27"/>
    <p:sldId id="984" r:id="rId28"/>
    <p:sldId id="932" r:id="rId29"/>
    <p:sldId id="933" r:id="rId30"/>
    <p:sldId id="934" r:id="rId31"/>
    <p:sldId id="926" r:id="rId32"/>
    <p:sldId id="925" r:id="rId33"/>
    <p:sldId id="928" r:id="rId34"/>
    <p:sldId id="943" r:id="rId35"/>
    <p:sldId id="944" r:id="rId36"/>
    <p:sldId id="1011" r:id="rId37"/>
    <p:sldId id="1004" r:id="rId38"/>
    <p:sldId id="968" r:id="rId39"/>
    <p:sldId id="952" r:id="rId40"/>
    <p:sldId id="953" r:id="rId41"/>
    <p:sldId id="949" r:id="rId42"/>
    <p:sldId id="958" r:id="rId43"/>
    <p:sldId id="1015" r:id="rId44"/>
    <p:sldId id="1014" r:id="rId45"/>
    <p:sldId id="1001" r:id="rId46"/>
    <p:sldId id="1002" r:id="rId47"/>
    <p:sldId id="1003" r:id="rId48"/>
    <p:sldId id="995" r:id="rId49"/>
    <p:sldId id="992" r:id="rId50"/>
    <p:sldId id="993" r:id="rId51"/>
    <p:sldId id="994" r:id="rId52"/>
    <p:sldId id="786" r:id="rId53"/>
    <p:sldId id="680" r:id="rId54"/>
    <p:sldId id="1016" r:id="rId55"/>
    <p:sldId id="985" r:id="rId56"/>
    <p:sldId id="986" r:id="rId57"/>
    <p:sldId id="987" r:id="rId58"/>
    <p:sldId id="988" r:id="rId59"/>
    <p:sldId id="846" r:id="rId60"/>
    <p:sldId id="909" r:id="rId61"/>
    <p:sldId id="896" r:id="rId62"/>
    <p:sldId id="827" r:id="rId63"/>
    <p:sldId id="910" r:id="rId64"/>
    <p:sldId id="878" r:id="rId65"/>
    <p:sldId id="897" r:id="rId66"/>
    <p:sldId id="898" r:id="rId67"/>
    <p:sldId id="848" r:id="rId68"/>
    <p:sldId id="940" r:id="rId69"/>
    <p:sldId id="902" r:id="rId70"/>
    <p:sldId id="903" r:id="rId71"/>
    <p:sldId id="887" r:id="rId72"/>
    <p:sldId id="907" r:id="rId73"/>
    <p:sldId id="908" r:id="rId74"/>
    <p:sldId id="946" r:id="rId75"/>
    <p:sldId id="959" r:id="rId76"/>
    <p:sldId id="1005" r:id="rId77"/>
    <p:sldId id="1006" r:id="rId78"/>
    <p:sldId id="1007" r:id="rId79"/>
    <p:sldId id="1009" r:id="rId80"/>
    <p:sldId id="1008" r:id="rId81"/>
    <p:sldId id="1010" r:id="rId82"/>
  </p:sldIdLst>
  <p:sldSz cx="9144000" cy="6858000" type="letter"/>
  <p:notesSz cx="6794500" cy="9906000"/>
  <p:custDataLst>
    <p:tags r:id="rId8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521">
          <p15:clr>
            <a:srgbClr val="A4A3A4"/>
          </p15:clr>
        </p15:guide>
        <p15:guide id="2" pos="2886">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6BD"/>
    <a:srgbClr val="B02A30"/>
    <a:srgbClr val="FF0000"/>
    <a:srgbClr val="902320"/>
    <a:srgbClr val="FF9900"/>
    <a:srgbClr val="FEFEFE"/>
    <a:srgbClr val="66FFFF"/>
    <a:srgbClr val="3333CC"/>
    <a:srgbClr val="2E3192"/>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7101" autoAdjust="0"/>
  </p:normalViewPr>
  <p:slideViewPr>
    <p:cSldViewPr snapToGrid="0">
      <p:cViewPr varScale="1">
        <p:scale>
          <a:sx n="60" d="100"/>
          <a:sy n="60" d="100"/>
        </p:scale>
        <p:origin x="1397" y="53"/>
      </p:cViewPr>
      <p:guideLst>
        <p:guide orient="horz" pos="521"/>
        <p:guide pos="2886"/>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3680"/>
    </p:cViewPr>
  </p:sorterViewPr>
  <p:notesViewPr>
    <p:cSldViewPr snapToGrid="0">
      <p:cViewPr varScale="1">
        <p:scale>
          <a:sx n="85" d="100"/>
          <a:sy n="85" d="100"/>
        </p:scale>
        <p:origin x="-3816" y="-90"/>
      </p:cViewPr>
      <p:guideLst>
        <p:guide orient="horz" pos="3120"/>
        <p:guide pos="214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5" Type="http://schemas.openxmlformats.org/officeDocument/2006/relationships/image" Target="../media/image116.wmf"/><Relationship Id="rId4" Type="http://schemas.openxmlformats.org/officeDocument/2006/relationships/image" Target="../media/image11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wmf"/><Relationship Id="rId1" Type="http://schemas.openxmlformats.org/officeDocument/2006/relationships/image" Target="../media/image136.wmf"/><Relationship Id="rId6" Type="http://schemas.openxmlformats.org/officeDocument/2006/relationships/image" Target="../media/image141.wmf"/><Relationship Id="rId5" Type="http://schemas.openxmlformats.org/officeDocument/2006/relationships/image" Target="../media/image140.wmf"/><Relationship Id="rId4" Type="http://schemas.openxmlformats.org/officeDocument/2006/relationships/image" Target="../media/image139.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1"/>
            <a:ext cx="2954130" cy="4871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ltLang="zh-TW"/>
          </a:p>
        </p:txBody>
      </p:sp>
      <p:sp>
        <p:nvSpPr>
          <p:cNvPr id="33795" name="Rectangle 3"/>
          <p:cNvSpPr>
            <a:spLocks noGrp="1" noChangeArrowheads="1"/>
          </p:cNvSpPr>
          <p:nvPr>
            <p:ph type="dt" sz="quarter" idx="1"/>
          </p:nvPr>
        </p:nvSpPr>
        <p:spPr bwMode="auto">
          <a:xfrm>
            <a:off x="3840370" y="1"/>
            <a:ext cx="2954130" cy="4871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ltLang="zh-TW"/>
          </a:p>
        </p:txBody>
      </p:sp>
      <p:sp>
        <p:nvSpPr>
          <p:cNvPr id="33796" name="Rectangle 4"/>
          <p:cNvSpPr>
            <a:spLocks noGrp="1" noChangeArrowheads="1"/>
          </p:cNvSpPr>
          <p:nvPr>
            <p:ph type="ftr" sz="quarter" idx="2"/>
          </p:nvPr>
        </p:nvSpPr>
        <p:spPr bwMode="auto">
          <a:xfrm>
            <a:off x="0" y="9418820"/>
            <a:ext cx="2954130" cy="48718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ltLang="zh-TW"/>
          </a:p>
        </p:txBody>
      </p:sp>
      <p:sp>
        <p:nvSpPr>
          <p:cNvPr id="33797" name="Rectangle 5"/>
          <p:cNvSpPr>
            <a:spLocks noGrp="1" noChangeArrowheads="1"/>
          </p:cNvSpPr>
          <p:nvPr>
            <p:ph type="sldNum" sz="quarter" idx="3"/>
          </p:nvPr>
        </p:nvSpPr>
        <p:spPr bwMode="auto">
          <a:xfrm>
            <a:off x="3840370" y="9418820"/>
            <a:ext cx="2954130" cy="48718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C2ED1883-9DC9-48D8-AFA6-9FFA9867A2C6}" type="slidenum">
              <a:rPr lang="zh-TW" altLang="en-US"/>
              <a:pPr>
                <a:defRPr/>
              </a:pPr>
              <a:t>‹#›</a:t>
            </a:fld>
            <a:endParaRPr lang="en-US" altLang="zh-TW"/>
          </a:p>
        </p:txBody>
      </p:sp>
    </p:spTree>
    <p:extLst>
      <p:ext uri="{BB962C8B-B14F-4D97-AF65-F5344CB8AC3E}">
        <p14:creationId xmlns:p14="http://schemas.microsoft.com/office/powerpoint/2010/main" val="383262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1"/>
            <a:ext cx="2944899" cy="495639"/>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pitchFamily="34" charset="0"/>
              </a:defRPr>
            </a:lvl1pPr>
          </a:lstStyle>
          <a:p>
            <a:pPr>
              <a:defRPr/>
            </a:pPr>
            <a:endParaRPr lang="en-US" altLang="zh-TW"/>
          </a:p>
        </p:txBody>
      </p:sp>
      <p:sp>
        <p:nvSpPr>
          <p:cNvPr id="6147" name="Rectangle 3"/>
          <p:cNvSpPr>
            <a:spLocks noGrp="1" noChangeArrowheads="1"/>
          </p:cNvSpPr>
          <p:nvPr>
            <p:ph type="dt" idx="1"/>
          </p:nvPr>
        </p:nvSpPr>
        <p:spPr bwMode="auto">
          <a:xfrm>
            <a:off x="3849603" y="1"/>
            <a:ext cx="2944899" cy="495639"/>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34" charset="0"/>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922338" y="744538"/>
            <a:ext cx="4949825" cy="3713162"/>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6242" y="4706027"/>
            <a:ext cx="4982018" cy="4457362"/>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6150" name="Rectangle 6"/>
          <p:cNvSpPr>
            <a:spLocks noGrp="1" noChangeArrowheads="1"/>
          </p:cNvSpPr>
          <p:nvPr>
            <p:ph type="ftr" sz="quarter" idx="4"/>
          </p:nvPr>
        </p:nvSpPr>
        <p:spPr bwMode="auto">
          <a:xfrm>
            <a:off x="1" y="9410364"/>
            <a:ext cx="2944899" cy="4956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pitchFamily="34" charset="0"/>
              </a:defRPr>
            </a:lvl1pPr>
          </a:lstStyle>
          <a:p>
            <a:pPr>
              <a:defRPr/>
            </a:pPr>
            <a:endParaRPr lang="en-US" altLang="zh-TW"/>
          </a:p>
        </p:txBody>
      </p:sp>
      <p:sp>
        <p:nvSpPr>
          <p:cNvPr id="6151" name="Rectangle 7"/>
          <p:cNvSpPr>
            <a:spLocks noGrp="1" noChangeArrowheads="1"/>
          </p:cNvSpPr>
          <p:nvPr>
            <p:ph type="sldNum" sz="quarter" idx="5"/>
          </p:nvPr>
        </p:nvSpPr>
        <p:spPr bwMode="auto">
          <a:xfrm>
            <a:off x="3849603" y="9410364"/>
            <a:ext cx="2944899" cy="495638"/>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atin typeface="Arial" pitchFamily="34" charset="0"/>
              </a:defRPr>
            </a:lvl1pPr>
          </a:lstStyle>
          <a:p>
            <a:pPr>
              <a:defRPr/>
            </a:pPr>
            <a:fld id="{C3664347-3CE6-40D1-961E-E20C596F637A}" type="slidenum">
              <a:rPr lang="zh-TW" altLang="en-US"/>
              <a:pPr>
                <a:defRPr/>
              </a:pPr>
              <a:t>‹#›</a:t>
            </a:fld>
            <a:endParaRPr lang="en-US" altLang="zh-TW"/>
          </a:p>
        </p:txBody>
      </p:sp>
    </p:spTree>
    <p:extLst>
      <p:ext uri="{BB962C8B-B14F-4D97-AF65-F5344CB8AC3E}">
        <p14:creationId xmlns:p14="http://schemas.microsoft.com/office/powerpoint/2010/main" val="2502015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0C120F66-6B3C-41B2-83DB-04CA3ED9737A}" type="slidenum">
              <a:rPr lang="ja-JP" altLang="en-US" smtClean="0">
                <a:solidFill>
                  <a:srgbClr val="000000"/>
                </a:solidFill>
                <a:latin typeface="Arial" charset="0"/>
              </a:rPr>
              <a:pPr/>
              <a:t>1</a:t>
            </a:fld>
            <a:endParaRPr lang="en-US" altLang="ja-JP" smtClean="0">
              <a:solidFill>
                <a:srgbClr val="000000"/>
              </a:solidFill>
              <a:latin typeface="Arial" charset="0"/>
            </a:endParaRPr>
          </a:p>
        </p:txBody>
      </p:sp>
      <p:sp>
        <p:nvSpPr>
          <p:cNvPr id="162819" name="Rectangle 2"/>
          <p:cNvSpPr>
            <a:spLocks noGrp="1" noRot="1" noChangeAspect="1" noChangeArrowheads="1" noTextEdit="1"/>
          </p:cNvSpPr>
          <p:nvPr>
            <p:ph type="sldImg"/>
          </p:nvPr>
        </p:nvSpPr>
        <p:spPr>
          <a:xfrm>
            <a:off x="922338" y="744538"/>
            <a:ext cx="4949825" cy="3713162"/>
          </a:xfrm>
          <a:ln/>
        </p:spPr>
      </p:sp>
      <p:sp>
        <p:nvSpPr>
          <p:cNvPr id="162820" name="Rectangle 3"/>
          <p:cNvSpPr>
            <a:spLocks noGrp="1" noChangeArrowheads="1"/>
          </p:cNvSpPr>
          <p:nvPr>
            <p:ph type="body" idx="1"/>
          </p:nvPr>
        </p:nvSpPr>
        <p:spPr>
          <a:noFill/>
          <a:ln/>
        </p:spPr>
        <p:txBody>
          <a:bodyPr/>
          <a:lstStyle/>
          <a:p>
            <a:endParaRPr lang="ja-JP" altLang="en-US" dirty="0" smtClean="0">
              <a:ea typeface="MS PGothic" pitchFamily="34" charset="-128"/>
            </a:endParaRPr>
          </a:p>
        </p:txBody>
      </p:sp>
    </p:spTree>
    <p:extLst>
      <p:ext uri="{BB962C8B-B14F-4D97-AF65-F5344CB8AC3E}">
        <p14:creationId xmlns:p14="http://schemas.microsoft.com/office/powerpoint/2010/main" val="67151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a:t>
            </a:r>
            <a:r>
              <a:rPr lang="en-US" altLang="zh-TW" baseline="0" dirty="0" smtClean="0"/>
              <a:t> most general </a:t>
            </a:r>
            <a:r>
              <a:rPr lang="en-US" altLang="zh-TW" baseline="0" dirty="0" err="1" smtClean="0"/>
              <a:t>qqbar</a:t>
            </a:r>
            <a:r>
              <a:rPr lang="en-US" altLang="zh-TW" baseline="0" dirty="0" smtClean="0"/>
              <a:t> spin density matrix and violation of LT can be expressed as the difference of H22 and H11. In the collinear case, quark and antiquark comes from two different hadrons, H11=H22 and thus nonzero k require an interference of spins of </a:t>
            </a:r>
            <a:r>
              <a:rPr lang="en-US" altLang="zh-TW" baseline="0" dirty="0" err="1" smtClean="0"/>
              <a:t>annilating</a:t>
            </a:r>
            <a:r>
              <a:rPr lang="en-US" altLang="zh-TW" baseline="0" dirty="0" smtClean="0"/>
              <a:t> quark and antiquark? What will be the mechanism for introducing the correlation between them?</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55</a:t>
            </a:fld>
            <a:endParaRPr lang="en-US" altLang="zh-TW"/>
          </a:p>
        </p:txBody>
      </p:sp>
    </p:spTree>
    <p:extLst>
      <p:ext uri="{BB962C8B-B14F-4D97-AF65-F5344CB8AC3E}">
        <p14:creationId xmlns:p14="http://schemas.microsoft.com/office/powerpoint/2010/main" val="378293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1999,</a:t>
            </a:r>
            <a:r>
              <a:rPr lang="en-US" altLang="zh-TW" baseline="0" dirty="0" smtClean="0"/>
              <a:t> D. Boer interpreted the violation of LT by the BM functions, which is the spin-orbit correlation of transversely polarized </a:t>
            </a:r>
            <a:r>
              <a:rPr lang="en-US" altLang="zh-TW" baseline="0" dirty="0" err="1" smtClean="0"/>
              <a:t>noncollinear</a:t>
            </a:r>
            <a:r>
              <a:rPr lang="en-US" altLang="zh-TW" baseline="0" dirty="0" smtClean="0"/>
              <a:t> </a:t>
            </a:r>
            <a:r>
              <a:rPr lang="en-US" altLang="zh-TW" baseline="0" dirty="0" err="1" smtClean="0"/>
              <a:t>partons</a:t>
            </a:r>
            <a:r>
              <a:rPr lang="en-US" altLang="zh-TW" baseline="0" dirty="0" smtClean="0"/>
              <a:t> inside an </a:t>
            </a:r>
            <a:r>
              <a:rPr lang="en-US" altLang="zh-TW" baseline="0" dirty="0" err="1" smtClean="0"/>
              <a:t>unpolarized</a:t>
            </a:r>
            <a:r>
              <a:rPr lang="en-US" altLang="zh-TW" baseline="0" dirty="0" smtClean="0"/>
              <a:t> hadron. The rise up of \nu as a function of </a:t>
            </a:r>
            <a:r>
              <a:rPr lang="en-US" altLang="zh-TW" baseline="0" dirty="0" err="1" smtClean="0"/>
              <a:t>pT</a:t>
            </a:r>
            <a:r>
              <a:rPr lang="en-US" altLang="zh-TW" baseline="0" dirty="0" smtClean="0"/>
              <a:t> of </a:t>
            </a:r>
            <a:r>
              <a:rPr lang="en-US" altLang="zh-TW" baseline="0" dirty="0" err="1" smtClean="0"/>
              <a:t>dimuon</a:t>
            </a:r>
            <a:r>
              <a:rPr lang="en-US" altLang="zh-TW" baseline="0" dirty="0" smtClean="0"/>
              <a:t> pair could be nicely described and this azimuthal asymmetry would vanish at large </a:t>
            </a:r>
            <a:r>
              <a:rPr lang="en-US" altLang="zh-TW" baseline="0" dirty="0" err="1" smtClean="0"/>
              <a:t>pT.</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56</a:t>
            </a:fld>
            <a:endParaRPr lang="en-US" altLang="zh-TW"/>
          </a:p>
        </p:txBody>
      </p:sp>
    </p:spTree>
    <p:extLst>
      <p:ext uri="{BB962C8B-B14F-4D97-AF65-F5344CB8AC3E}">
        <p14:creationId xmlns:p14="http://schemas.microsoft.com/office/powerpoint/2010/main" val="2540917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a recent work </a:t>
            </a:r>
            <a:r>
              <a:rPr lang="en-US" altLang="zh-TW" dirty="0" err="1" smtClean="0"/>
              <a:t>Pasgwini</a:t>
            </a:r>
            <a:r>
              <a:rPr lang="en-US" altLang="zh-TW" baseline="0" dirty="0" smtClean="0"/>
              <a:t> and </a:t>
            </a:r>
            <a:r>
              <a:rPr lang="en-US" altLang="zh-TW" baseline="0" dirty="0" err="1" smtClean="0"/>
              <a:t>shivitzer</a:t>
            </a:r>
            <a:r>
              <a:rPr lang="en-US" altLang="zh-TW" baseline="0" dirty="0" smtClean="0"/>
              <a:t> constructs BM function of valance quarks of pion and proton by LF constituent model and the </a:t>
            </a:r>
          </a:p>
          <a:p>
            <a:r>
              <a:rPr lang="en-US" altLang="zh-TW" baseline="0" dirty="0" smtClean="0"/>
              <a:t>Nu parameters as a function of </a:t>
            </a:r>
            <a:r>
              <a:rPr lang="en-US" altLang="zh-TW" baseline="0" dirty="0" err="1" smtClean="0"/>
              <a:t>pt</a:t>
            </a:r>
            <a:r>
              <a:rPr lang="en-US" altLang="zh-TW" baseline="0" dirty="0" smtClean="0"/>
              <a:t> and x1 in NA10 and E615 can be nicely described.</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57</a:t>
            </a:fld>
            <a:endParaRPr lang="en-US" altLang="zh-TW"/>
          </a:p>
        </p:txBody>
      </p:sp>
    </p:spTree>
    <p:extLst>
      <p:ext uri="{BB962C8B-B14F-4D97-AF65-F5344CB8AC3E}">
        <p14:creationId xmlns:p14="http://schemas.microsoft.com/office/powerpoint/2010/main" val="3980248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Other than</a:t>
            </a:r>
            <a:r>
              <a:rPr lang="en-US" altLang="zh-TW" baseline="0" dirty="0" smtClean="0"/>
              <a:t> BM functions, there exists the other theoretical interpretations, e.g. QCD </a:t>
            </a:r>
            <a:r>
              <a:rPr lang="en-US" altLang="zh-TW" baseline="0" dirty="0" err="1" smtClean="0"/>
              <a:t>chromomagnetic</a:t>
            </a:r>
            <a:r>
              <a:rPr lang="en-US" altLang="zh-TW" baseline="0" dirty="0" smtClean="0"/>
              <a:t> effect or soft </a:t>
            </a:r>
            <a:r>
              <a:rPr lang="en-US" altLang="zh-TW" baseline="0" dirty="0" err="1" smtClean="0"/>
              <a:t>Glauber</a:t>
            </a:r>
            <a:r>
              <a:rPr lang="en-US" altLang="zh-TW" baseline="0" dirty="0" smtClean="0"/>
              <a:t> gluon surrounding pion. Each interpretation has its own prediction on the quark-flavor, hadron dependence and also large Pt limit. So measurement with different beams over wide kinematical range would help differentiating the true origin.</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58</a:t>
            </a:fld>
            <a:endParaRPr lang="en-US" altLang="zh-TW"/>
          </a:p>
        </p:txBody>
      </p:sp>
    </p:spTree>
    <p:extLst>
      <p:ext uri="{BB962C8B-B14F-4D97-AF65-F5344CB8AC3E}">
        <p14:creationId xmlns:p14="http://schemas.microsoft.com/office/powerpoint/2010/main" val="258246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As</a:t>
            </a:r>
            <a:r>
              <a:rPr lang="en-US" altLang="zh-TW" baseline="0" dirty="0" smtClean="0"/>
              <a:t> an example, there is no violation of LT relation seen in the proton induced DY. Some QCD vacuum effect is probably disfavored. We could account for the small \nu by small BM functions for sea quarks of proton in the case of proton-induced DY. </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59</a:t>
            </a:fld>
            <a:endParaRPr lang="en-US" altLang="zh-TW"/>
          </a:p>
        </p:txBody>
      </p:sp>
    </p:spTree>
    <p:extLst>
      <p:ext uri="{BB962C8B-B14F-4D97-AF65-F5344CB8AC3E}">
        <p14:creationId xmlns:p14="http://schemas.microsoft.com/office/powerpoint/2010/main" val="4171004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34724" indent="-234724" defTabSz="914414" hangingPunct="1"/>
            <a:r>
              <a:rPr lang="en-US" altLang="zh-TW" sz="1200" dirty="0" smtClean="0">
                <a:solidFill>
                  <a:srgbClr val="000099"/>
                </a:solidFill>
              </a:rPr>
              <a:t>Three distribution functions are necessary to describe the quark structure of the nucleon at LO in the collinear case</a:t>
            </a:r>
            <a:r>
              <a:rPr lang="en-US" altLang="zh-TW" sz="1200" b="1" dirty="0" smtClean="0">
                <a:solidFill>
                  <a:srgbClr val="000099"/>
                </a:solidFill>
              </a:rPr>
              <a:t>.</a:t>
            </a:r>
          </a:p>
          <a:p>
            <a:pPr marL="213123" indent="-213123" defTabSz="828013" hangingPunct="1">
              <a:spcBef>
                <a:spcPct val="20000"/>
              </a:spcBef>
            </a:pPr>
            <a:r>
              <a:rPr lang="en-US" altLang="zh-TW" sz="1200" b="1" dirty="0" smtClean="0">
                <a:solidFill>
                  <a:srgbClr val="000099"/>
                </a:solidFill>
              </a:rPr>
              <a:t>Taking into account the </a:t>
            </a:r>
            <a:r>
              <a:rPr lang="en-US" altLang="zh-TW" sz="1200" b="1" dirty="0" smtClean="0">
                <a:solidFill>
                  <a:srgbClr val="006600"/>
                </a:solidFill>
              </a:rPr>
              <a:t>quark intrinsic transverse momentum </a:t>
            </a:r>
            <a:r>
              <a:rPr lang="en-US" altLang="zh-TW" sz="1200" b="1" i="1" dirty="0" err="1" smtClean="0">
                <a:solidFill>
                  <a:srgbClr val="006600"/>
                </a:solidFill>
                <a:latin typeface="Times New Roman" pitchFamily="18" charset="0"/>
              </a:rPr>
              <a:t>k</a:t>
            </a:r>
            <a:r>
              <a:rPr lang="en-US" altLang="zh-TW" sz="1200" b="1" i="1" baseline="-25000" dirty="0" err="1" smtClean="0">
                <a:solidFill>
                  <a:srgbClr val="006600"/>
                </a:solidFill>
                <a:latin typeface="Times New Roman" pitchFamily="18" charset="0"/>
              </a:rPr>
              <a:t>T</a:t>
            </a:r>
            <a:r>
              <a:rPr lang="en-US" altLang="zh-TW" sz="1200" b="1" i="1" baseline="-25000" dirty="0" smtClean="0">
                <a:solidFill>
                  <a:srgbClr val="000099"/>
                </a:solidFill>
                <a:latin typeface="Times New Roman" pitchFamily="18" charset="0"/>
              </a:rPr>
              <a:t> </a:t>
            </a:r>
            <a:r>
              <a:rPr lang="en-US" altLang="zh-TW" sz="1200" b="1" dirty="0" smtClean="0">
                <a:solidFill>
                  <a:srgbClr val="000099"/>
                </a:solidFill>
              </a:rPr>
              <a:t>, At leading order 8 PDFs are needed.</a:t>
            </a:r>
          </a:p>
          <a:p>
            <a:pPr marL="234724" indent="-234724" defTabSz="914414" hangingPunct="1"/>
            <a:endParaRPr lang="en-US" altLang="zh-TW" sz="1200" b="1" dirty="0" smtClean="0">
              <a:solidFill>
                <a:srgbClr val="000099"/>
              </a:solidFill>
            </a:endParaRPr>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60</a:t>
            </a:fld>
            <a:endParaRPr lang="en-US" altLang="zh-TW"/>
          </a:p>
        </p:txBody>
      </p:sp>
    </p:spTree>
    <p:extLst>
      <p:ext uri="{BB962C8B-B14F-4D97-AF65-F5344CB8AC3E}">
        <p14:creationId xmlns:p14="http://schemas.microsoft.com/office/powerpoint/2010/main" val="3978874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a:t>
            </a:r>
            <a:r>
              <a:rPr lang="en-US" altLang="zh-TW" baseline="0" dirty="0" smtClean="0"/>
              <a:t> secondary beam delivered to COMPASS are actually composed of several types of hadrons. For negatively-charged one, there are 97% pion-, 2.5 % </a:t>
            </a:r>
            <a:r>
              <a:rPr lang="en-US" altLang="zh-TW" baseline="0" dirty="0" err="1" smtClean="0"/>
              <a:t>kaon</a:t>
            </a:r>
            <a:r>
              <a:rPr lang="en-US" altLang="zh-TW" baseline="0" dirty="0" smtClean="0"/>
              <a:t> and 1% antiproton.</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61</a:t>
            </a:fld>
            <a:endParaRPr lang="en-US" altLang="zh-TW"/>
          </a:p>
        </p:txBody>
      </p:sp>
    </p:spTree>
    <p:extLst>
      <p:ext uri="{BB962C8B-B14F-4D97-AF65-F5344CB8AC3E}">
        <p14:creationId xmlns:p14="http://schemas.microsoft.com/office/powerpoint/2010/main" val="150088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On</a:t>
            </a:r>
            <a:r>
              <a:rPr lang="en-US" altLang="zh-TW" baseline="0" dirty="0" smtClean="0"/>
              <a:t> the very upstream, we have Cerenkov different counter which could provide the function of beam identification to differentiate pion, </a:t>
            </a:r>
            <a:r>
              <a:rPr lang="en-US" altLang="zh-TW" baseline="0" dirty="0" err="1" smtClean="0"/>
              <a:t>kaon</a:t>
            </a:r>
            <a:r>
              <a:rPr lang="en-US" altLang="zh-TW" baseline="0" dirty="0" smtClean="0"/>
              <a:t> and proton. </a:t>
            </a:r>
            <a:r>
              <a:rPr lang="en-US" altLang="zh-TW" sz="1200" dirty="0" smtClean="0"/>
              <a:t>COMPASS could measure the beam- and target-dependence of </a:t>
            </a:r>
            <a:r>
              <a:rPr lang="en-US" altLang="zh-TW" sz="1200" dirty="0" err="1" smtClean="0"/>
              <a:t>Drell</a:t>
            </a:r>
            <a:r>
              <a:rPr lang="en-US" altLang="zh-TW" sz="1200" dirty="0" smtClean="0"/>
              <a:t>-Yan process.</a:t>
            </a: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62</a:t>
            </a:fld>
            <a:endParaRPr lang="en-US" altLang="zh-TW"/>
          </a:p>
        </p:txBody>
      </p:sp>
    </p:spTree>
    <p:extLst>
      <p:ext uri="{BB962C8B-B14F-4D97-AF65-F5344CB8AC3E}">
        <p14:creationId xmlns:p14="http://schemas.microsoft.com/office/powerpoint/2010/main" val="4269242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On </a:t>
            </a:r>
            <a:r>
              <a:rPr lang="en-US" altLang="zh-TW" dirty="0" err="1" smtClean="0"/>
              <a:t>pT</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64</a:t>
            </a:fld>
            <a:endParaRPr lang="en-US" altLang="zh-TW"/>
          </a:p>
        </p:txBody>
      </p:sp>
    </p:spTree>
    <p:extLst>
      <p:ext uri="{BB962C8B-B14F-4D97-AF65-F5344CB8AC3E}">
        <p14:creationId xmlns:p14="http://schemas.microsoft.com/office/powerpoint/2010/main" val="1650394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On x1</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65</a:t>
            </a:fld>
            <a:endParaRPr lang="en-US" altLang="zh-TW"/>
          </a:p>
        </p:txBody>
      </p:sp>
    </p:spTree>
    <p:extLst>
      <p:ext uri="{BB962C8B-B14F-4D97-AF65-F5344CB8AC3E}">
        <p14:creationId xmlns:p14="http://schemas.microsoft.com/office/powerpoint/2010/main" val="113870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2</a:t>
            </a:fld>
            <a:endParaRPr lang="en-US" altLang="zh-TW"/>
          </a:p>
        </p:txBody>
      </p:sp>
    </p:spTree>
    <p:extLst>
      <p:ext uri="{BB962C8B-B14F-4D97-AF65-F5344CB8AC3E}">
        <p14:creationId xmlns:p14="http://schemas.microsoft.com/office/powerpoint/2010/main" val="423468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SPS as the injector</a:t>
            </a:r>
            <a:r>
              <a:rPr lang="en-US" altLang="zh-TW" baseline="0" dirty="0" smtClean="0"/>
              <a:t> to LHC, COMPASS is more or less located at the center of LHC.</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66</a:t>
            </a:fld>
            <a:endParaRPr lang="en-US" altLang="zh-TW"/>
          </a:p>
        </p:txBody>
      </p:sp>
    </p:spTree>
    <p:extLst>
      <p:ext uri="{BB962C8B-B14F-4D97-AF65-F5344CB8AC3E}">
        <p14:creationId xmlns:p14="http://schemas.microsoft.com/office/powerpoint/2010/main" val="3420537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have good enough sensitivity for</a:t>
            </a:r>
            <a:r>
              <a:rPr lang="en-US" altLang="zh-TW" baseline="0" dirty="0" smtClean="0"/>
              <a:t> the predicted Sivers function at low and high mass regions.</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67</a:t>
            </a:fld>
            <a:endParaRPr lang="en-US" altLang="zh-TW"/>
          </a:p>
        </p:txBody>
      </p:sp>
    </p:spTree>
    <p:extLst>
      <p:ext uri="{BB962C8B-B14F-4D97-AF65-F5344CB8AC3E}">
        <p14:creationId xmlns:p14="http://schemas.microsoft.com/office/powerpoint/2010/main" val="1354709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1A6526-271A-644F-AD6E-640EFBBA4796}" type="slidenum">
              <a:rPr lang="en-US"/>
              <a:pPr/>
              <a:t>13</a:t>
            </a:fld>
            <a:endParaRPr lang="en-US"/>
          </a:p>
        </p:txBody>
      </p:sp>
      <p:sp>
        <p:nvSpPr>
          <p:cNvPr id="605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5187" name="Rectangle 3"/>
          <p:cNvSpPr>
            <a:spLocks noGrp="1" noChangeArrowheads="1"/>
          </p:cNvSpPr>
          <p:nvPr>
            <p:ph type="body" idx="1"/>
          </p:nvPr>
        </p:nvSpPr>
        <p:spPr/>
        <p:txBody>
          <a:bodyPr/>
          <a:lstStyle/>
          <a:p>
            <a:r>
              <a:rPr lang="en-US" dirty="0" smtClean="0"/>
              <a:t>Large angle spectrometers and small-angle</a:t>
            </a:r>
            <a:r>
              <a:rPr lang="en-US" baseline="0" dirty="0" smtClean="0"/>
              <a:t> spectrometer, important for two-track acceptance.</a:t>
            </a:r>
            <a:endParaRPr lang="en-US" dirty="0"/>
          </a:p>
        </p:txBody>
      </p:sp>
    </p:spTree>
    <p:extLst>
      <p:ext uri="{BB962C8B-B14F-4D97-AF65-F5344CB8AC3E}">
        <p14:creationId xmlns:p14="http://schemas.microsoft.com/office/powerpoint/2010/main" val="3346357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Optical pumping, </a:t>
            </a:r>
            <a:r>
              <a:rPr lang="en-US" altLang="zh-TW" dirty="0" err="1" smtClean="0"/>
              <a:t>colling</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15</a:t>
            </a:fld>
            <a:endParaRPr lang="en-US" altLang="zh-TW"/>
          </a:p>
        </p:txBody>
      </p:sp>
    </p:spTree>
    <p:extLst>
      <p:ext uri="{BB962C8B-B14F-4D97-AF65-F5344CB8AC3E}">
        <p14:creationId xmlns:p14="http://schemas.microsoft.com/office/powerpoint/2010/main" val="88517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30</a:t>
            </a:fld>
            <a:endParaRPr lang="en-US" altLang="zh-TW"/>
          </a:p>
        </p:txBody>
      </p:sp>
    </p:spTree>
    <p:extLst>
      <p:ext uri="{BB962C8B-B14F-4D97-AF65-F5344CB8AC3E}">
        <p14:creationId xmlns:p14="http://schemas.microsoft.com/office/powerpoint/2010/main" val="248040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It</a:t>
            </a:r>
            <a:r>
              <a:rPr lang="en-US" altLang="zh-TW" baseline="0" dirty="0" smtClean="0"/>
              <a:t> is well-known that </a:t>
            </a:r>
            <a:r>
              <a:rPr lang="en-US" altLang="zh-TW" baseline="0" dirty="0" err="1" smtClean="0"/>
              <a:t>Drell</a:t>
            </a:r>
            <a:r>
              <a:rPr lang="en-US" altLang="zh-TW" baseline="0" dirty="0" smtClean="0"/>
              <a:t>-Yan process during hadron-hadron collisions is an effective approach of studying the </a:t>
            </a:r>
            <a:r>
              <a:rPr lang="en-US" altLang="zh-TW" baseline="0" dirty="0" err="1" smtClean="0"/>
              <a:t>partonic</a:t>
            </a:r>
            <a:r>
              <a:rPr lang="en-US" altLang="zh-TW" baseline="0" dirty="0" smtClean="0"/>
              <a:t> structure of hadrons, other than DIS. For hadrons like pion and </a:t>
            </a:r>
            <a:r>
              <a:rPr lang="en-US" altLang="zh-TW" baseline="0" dirty="0" err="1" smtClean="0"/>
              <a:t>kaon</a:t>
            </a:r>
            <a:r>
              <a:rPr lang="en-US" altLang="zh-TW" baseline="0" dirty="0" smtClean="0"/>
              <a:t> and antiproton, DY is probably the unique way. In the most naïve picture of DY process where quark </a:t>
            </a:r>
            <a:r>
              <a:rPr lang="en-US" altLang="zh-TW" baseline="0" dirty="0" err="1" smtClean="0"/>
              <a:t>anihlates</a:t>
            </a:r>
            <a:r>
              <a:rPr lang="en-US" altLang="zh-TW" baseline="0" dirty="0" smtClean="0"/>
              <a:t> with antiquark Electromagnetically into a virtual photon and then goes into </a:t>
            </a:r>
            <a:r>
              <a:rPr lang="en-US" altLang="zh-TW" baseline="0" dirty="0" err="1" smtClean="0"/>
              <a:t>dileption</a:t>
            </a:r>
            <a:r>
              <a:rPr lang="en-US" altLang="zh-TW" baseline="0" dirty="0" smtClean="0"/>
              <a:t>, the angular distributions of </a:t>
            </a:r>
            <a:r>
              <a:rPr lang="en-US" altLang="zh-TW" baseline="0" dirty="0" err="1" smtClean="0"/>
              <a:t>dilepton</a:t>
            </a:r>
            <a:r>
              <a:rPr lang="en-US" altLang="zh-TW" baseline="0" dirty="0" smtClean="0"/>
              <a:t> pairs could be expressed as. The virtual photon is fully transversely polarized. In 1978, Lam and Tung considered the LO QCD effect and construct the Lam-Tung relation. This servers a good check of QCD effect on DY process. </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51</a:t>
            </a:fld>
            <a:endParaRPr lang="en-US" altLang="zh-TW"/>
          </a:p>
        </p:txBody>
      </p:sp>
    </p:spTree>
    <p:extLst>
      <p:ext uri="{BB962C8B-B14F-4D97-AF65-F5344CB8AC3E}">
        <p14:creationId xmlns:p14="http://schemas.microsoft.com/office/powerpoint/2010/main" val="1292926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a:t>
            </a:r>
            <a:r>
              <a:rPr lang="en-US" altLang="zh-TW" baseline="0" dirty="0" smtClean="0"/>
              <a:t> beginning, the observed decay angular distributions follow 1+costheta^2 well. </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52</a:t>
            </a:fld>
            <a:endParaRPr lang="en-US" altLang="zh-TW"/>
          </a:p>
        </p:txBody>
      </p:sp>
    </p:spTree>
    <p:extLst>
      <p:ext uri="{BB962C8B-B14F-4D97-AF65-F5344CB8AC3E}">
        <p14:creationId xmlns:p14="http://schemas.microsoft.com/office/powerpoint/2010/main" val="206283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CERN NA10 pion-induced</a:t>
            </a:r>
            <a:r>
              <a:rPr lang="en-US" altLang="zh-TW" baseline="0" dirty="0" smtClean="0"/>
              <a:t> DY</a:t>
            </a:r>
            <a:r>
              <a:rPr lang="en-US" altLang="zh-TW" dirty="0" smtClean="0"/>
              <a:t>, it was the first time found that the LT relation</a:t>
            </a:r>
            <a:r>
              <a:rPr lang="en-US" altLang="zh-TW" baseline="0" dirty="0" smtClean="0"/>
              <a:t> was violated.</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53</a:t>
            </a:fld>
            <a:endParaRPr lang="en-US" altLang="zh-TW"/>
          </a:p>
        </p:txBody>
      </p:sp>
    </p:spTree>
    <p:extLst>
      <p:ext uri="{BB962C8B-B14F-4D97-AF65-F5344CB8AC3E}">
        <p14:creationId xmlns:p14="http://schemas.microsoft.com/office/powerpoint/2010/main" val="1487909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same</a:t>
            </a:r>
            <a:r>
              <a:rPr lang="en-US" altLang="zh-TW" baseline="0" dirty="0" smtClean="0"/>
              <a:t> observation was confirmed by FNAL E615 experiment. As you could see on the left-hand plot, there appears cos2\phi modulation at large </a:t>
            </a:r>
            <a:r>
              <a:rPr lang="en-US" altLang="zh-TW" baseline="0" dirty="0" err="1" smtClean="0"/>
              <a:t>pt</a:t>
            </a:r>
            <a:r>
              <a:rPr lang="en-US" altLang="zh-TW" baseline="0" dirty="0" smtClean="0"/>
              <a:t> region.</a:t>
            </a:r>
            <a:endParaRPr lang="zh-TW" altLang="en-US" dirty="0"/>
          </a:p>
        </p:txBody>
      </p:sp>
      <p:sp>
        <p:nvSpPr>
          <p:cNvPr id="4" name="投影片編號版面配置區 3"/>
          <p:cNvSpPr>
            <a:spLocks noGrp="1"/>
          </p:cNvSpPr>
          <p:nvPr>
            <p:ph type="sldNum" sz="quarter" idx="10"/>
          </p:nvPr>
        </p:nvSpPr>
        <p:spPr/>
        <p:txBody>
          <a:bodyPr/>
          <a:lstStyle/>
          <a:p>
            <a:pPr>
              <a:defRPr/>
            </a:pPr>
            <a:fld id="{C3664347-3CE6-40D1-961E-E20C596F637A}" type="slidenum">
              <a:rPr lang="zh-TW" altLang="en-US" smtClean="0"/>
              <a:pPr>
                <a:defRPr/>
              </a:pPr>
              <a:t>54</a:t>
            </a:fld>
            <a:endParaRPr lang="en-US" altLang="zh-TW"/>
          </a:p>
        </p:txBody>
      </p:sp>
    </p:spTree>
    <p:extLst>
      <p:ext uri="{BB962C8B-B14F-4D97-AF65-F5344CB8AC3E}">
        <p14:creationId xmlns:p14="http://schemas.microsoft.com/office/powerpoint/2010/main" val="234579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F5EE1578-93DC-4489-B76C-4132EB7BCE77}"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5A485C7F-2BD0-4101-8D5C-20544732330F}"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E53A6014-DD34-4D7D-8DC6-FDB2E38219FA}"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82F57361-E799-4A19-A96A-C329CB80CBD2}"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37E33B6C-577C-4EB1-B8F3-2105432A8F81}"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03414924-49EE-4D76-B80A-55A8794FBC23}"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63F7CAA5-23A8-4204-BF6F-8A978BA7F782}"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2C5C1D8-F175-485D-B91F-BADEB26E674F}"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F21893D3-8127-4DB0-832F-134FB09FE033}"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3E74390B-6BDF-436C-9FBB-0B14A1FC9C79}"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7"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8"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D5FD0299-6630-4F88-94B0-5C45ABC88E87}"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B699B708-1514-4A8E-9651-1B9736F59CC4}" type="slidenum">
              <a:rPr lang="fr-FR" altLang="zh-TW"/>
              <a:pPr>
                <a:defRPr/>
              </a:pPr>
              <a:t>‹#›</a:t>
            </a:fld>
            <a:endParaRPr lang="fr-FR"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6FB18C4F-26AC-4F49-B04E-D2D9C91C8F85}" type="slidenum">
              <a:rPr lang="fr-FR" altLang="zh-TW"/>
              <a:pPr>
                <a:defRPr/>
              </a:pPr>
              <a:t>‹#›</a:t>
            </a:fld>
            <a:endParaRPr lang="fr-FR"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99CC225F-C9DA-43FE-AB28-0939B111F783}"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6"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B26CBF1E-F4FA-4F06-8491-E2DFD5E5BE4D}"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8"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9"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A90F1B7F-AEF4-45C4-B7CD-04475AF88108}"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4"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5"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018B777B-E270-4FFF-806A-47625EC957F9}"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3"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4"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4D4ABDD1-954E-4505-8567-3AAEBDE1F6A0}"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15A69CDB-3226-40FC-8B99-2D1FB2A5B8EC}"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6"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65E4853E-F67F-44DB-A2D1-C16C948269C3}"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6"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7B836614-74AE-4434-A93D-6866557B2E48}"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D729DDB6-398A-4F23-9D6C-2FF83BA2E590}"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4401E5C2-57B2-45A2-B3F0-163F9600C891}"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7"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8"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F53D4D93-B043-416A-B9C5-9BBD929E250F}"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C69DE102-40C2-4EDB-B205-CA15097F761B}"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965E9757-8478-4F32-A4F9-26A113128E60}"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69F0BAA1-A180-4223-BA35-AB520805979C}"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6"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4E8F45FB-419C-45A7-BFEB-013A8FF0E1FA}"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8"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9"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C3824B11-2526-4B3F-B759-67C2B39BA227}"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5"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2DFF4677-B59D-4168-BC74-086DFBD965D8}"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4"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5"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E83813D9-AE41-493E-A6A5-E29D23603417}"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3"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4"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D7C4F4E6-1367-468F-8CDF-1398A2CD1750}"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6"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9D1F2103-8C35-41DB-9769-D26BCA9D50C8}"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6"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EB7C096E-27E4-46C2-8100-CC24B6DA775C}"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DB5F5D73-01B8-4A8D-8547-0F33CC3B319D}"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31638017-C442-45C4-BEC2-1C8B9F9C044E}"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7"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8"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AB080227-3167-4701-946E-73BEF82AD556}"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FF4CBC44-82FD-4AB9-9F94-58BEF12224CA}"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0A5F74B3-21FA-442C-87C1-A07E1A5D1319}"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B60015B9-C1D3-4E9C-AD20-DE0958888DA7}"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6"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3BBC16FE-48FF-4316-A1A8-58B08470CAC9}"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6"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029B61D2-5B6A-4C16-AAE5-65E4A343630C}"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8"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9"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F8E49096-5798-4503-873C-18254A2AF822}"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4"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5"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684264F3-09CF-4572-9809-076511FC760A}"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3"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4"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C544055D-EEA4-4C8C-AC82-6D6F7C983AE7}"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6"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9947C513-7A21-439A-8426-E9CF054772BD}"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6"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30F3D742-A4BC-459A-8134-3B599F2B3691}"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B56E7A02-DB05-440E-927C-7B51B54BE139}"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5"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6"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9C6498A9-51AF-4973-8FD7-8DBE4C0C6F76}"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
          <p:cNvSpPr>
            <a:spLocks noGrp="1" noChangeArrowheads="1"/>
          </p:cNvSpPr>
          <p:nvPr>
            <p:ph type="dt" sz="half" idx="10"/>
          </p:nvPr>
        </p:nvSpPr>
        <p:spPr/>
        <p:txBody>
          <a:bodyPr/>
          <a:lstStyle>
            <a:lvl1pPr eaLnBrk="0" hangingPunct="0">
              <a:defRPr>
                <a:latin typeface="Arial" pitchFamily="34" charset="0"/>
                <a:ea typeface="MS PGothic" pitchFamily="34" charset="-128"/>
              </a:defRPr>
            </a:lvl1pPr>
          </a:lstStyle>
          <a:p>
            <a:pPr>
              <a:defRPr/>
            </a:pPr>
            <a:endParaRPr lang="fr-FR"/>
          </a:p>
        </p:txBody>
      </p:sp>
      <p:sp>
        <p:nvSpPr>
          <p:cNvPr id="7" name="Rectangle 3"/>
          <p:cNvSpPr>
            <a:spLocks noGrp="1" noChangeArrowheads="1"/>
          </p:cNvSpPr>
          <p:nvPr>
            <p:ph type="ftr" sz="quarter" idx="11"/>
          </p:nvPr>
        </p:nvSpPr>
        <p:spPr/>
        <p:txBody>
          <a:bodyPr/>
          <a:lstStyle>
            <a:lvl1pPr eaLnBrk="0" hangingPunct="0">
              <a:defRPr>
                <a:latin typeface="Arial" pitchFamily="34" charset="0"/>
                <a:ea typeface="MS PGothic" pitchFamily="34" charset="-128"/>
              </a:defRPr>
            </a:lvl1pPr>
          </a:lstStyle>
          <a:p>
            <a:pPr>
              <a:defRPr/>
            </a:pPr>
            <a:endParaRPr lang="fr-FR" sz="1800"/>
          </a:p>
        </p:txBody>
      </p:sp>
      <p:sp>
        <p:nvSpPr>
          <p:cNvPr id="8" name="Rectangle 4"/>
          <p:cNvSpPr>
            <a:spLocks noGrp="1" noChangeArrowheads="1"/>
          </p:cNvSpPr>
          <p:nvPr>
            <p:ph type="sldNum" sz="quarter" idx="12"/>
          </p:nvPr>
        </p:nvSpPr>
        <p:spPr/>
        <p:txBody>
          <a:bodyPr/>
          <a:lstStyle>
            <a:lvl1pPr eaLnBrk="0" hangingPunct="0">
              <a:defRPr>
                <a:latin typeface="Arial" pitchFamily="34" charset="0"/>
                <a:ea typeface="MS PGothic" pitchFamily="34" charset="-128"/>
              </a:defRPr>
            </a:lvl1pPr>
          </a:lstStyle>
          <a:p>
            <a:pPr>
              <a:defRPr/>
            </a:pPr>
            <a:fld id="{E66DCEFC-F7D0-4B69-9C86-D87EDBC29224}"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7"/>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defRPr>
                <a:latin typeface="Arial" pitchFamily="34" charset="0"/>
              </a:defRPr>
            </a:lvl1pPr>
          </a:lstStyle>
          <a:p>
            <a:pPr>
              <a:defRPr/>
            </a:pPr>
            <a:fld id="{0352E778-6ACD-432D-8F0A-E188FE2F88AC}" type="slidenum">
              <a:rPr lang="en-US" altLang="ja-JP" smtClean="0"/>
              <a:pPr>
                <a:defRPr/>
              </a:pPr>
              <a:t>‹#›</a:t>
            </a:fld>
            <a:endParaRPr lang="en-US" altLang="ja-JP"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8"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9"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99247BC3-DE14-4E81-99CC-E096118F6189}"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a:xfrm>
            <a:off x="6849768" y="6245225"/>
            <a:ext cx="2133600" cy="476250"/>
          </a:xfrm>
        </p:spPr>
        <p:txBody>
          <a:bodyPr/>
          <a:lstStyle>
            <a:lvl1pPr eaLnBrk="0" hangingPunct="0">
              <a:defRPr>
                <a:latin typeface="Arial" pitchFamily="34" charset="0"/>
              </a:defRPr>
            </a:lvl1pPr>
          </a:lstStyle>
          <a:p>
            <a:pPr>
              <a:defRPr/>
            </a:pPr>
            <a:fld id="{4396A207-07FB-42F6-B213-05D7673CECAA}" type="slidenum">
              <a:rPr lang="en-US" altLang="ja-JP" smtClean="0"/>
              <a:pPr>
                <a:defRPr/>
              </a:pPr>
              <a:t>‹#›</a:t>
            </a:fld>
            <a:endParaRPr lang="en-US" altLang="ja-JP" dirty="0"/>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defRPr>
                <a:latin typeface="Arial" pitchFamily="34" charset="0"/>
              </a:defRPr>
            </a:lvl1pPr>
          </a:lstStyle>
          <a:p>
            <a:pPr>
              <a:defRPr/>
            </a:pPr>
            <a:fld id="{FDE96954-A7ED-497E-A915-0DA34950134B}" type="slidenum">
              <a:rPr lang="en-US" altLang="ja-JP" smtClean="0"/>
              <a:pPr>
                <a:defRPr/>
              </a:pPr>
              <a:t>‹#›</a:t>
            </a:fld>
            <a:endParaRPr lang="en-US" altLang="ja-JP" dirty="0"/>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31F43822-5969-4480-A0FC-FFB4176CED02}"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8" name="頁尾版面配置區 7"/>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eaLnBrk="0" hangingPunct="0">
              <a:defRPr>
                <a:latin typeface="Arial" pitchFamily="34" charset="0"/>
              </a:defRPr>
            </a:lvl1pPr>
          </a:lstStyle>
          <a:p>
            <a:pPr>
              <a:defRPr/>
            </a:pPr>
            <a:fld id="{B11DF4CF-D5CF-4836-82B4-0E9B1F4DD75C}" type="slidenum">
              <a:rPr lang="en-US" altLang="ja-JP" smtClean="0"/>
              <a:pPr>
                <a:defRPr/>
              </a:pPr>
              <a:t>‹#›</a:t>
            </a:fld>
            <a:endParaRPr lang="en-US" altLang="ja-JP" dirty="0"/>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4" name="頁尾版面配置區 3"/>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eaLnBrk="0" hangingPunct="0">
              <a:defRPr>
                <a:latin typeface="Arial" pitchFamily="34" charset="0"/>
              </a:defRPr>
            </a:lvl1pPr>
          </a:lstStyle>
          <a:p>
            <a:pPr>
              <a:defRPr/>
            </a:pPr>
            <a:fld id="{BA5D7FDA-AC2B-4E48-A3BF-19B0F13E2D3D}" type="slidenum">
              <a:rPr lang="en-US" altLang="ja-JP" smtClean="0"/>
              <a:pPr>
                <a:defRPr/>
              </a:pPr>
              <a:t>‹#›</a:t>
            </a:fld>
            <a:endParaRPr lang="en-US" altLang="ja-JP" dirty="0"/>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3" name="頁尾版面配置區 2"/>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4" name="投影片編號版面配置區 3"/>
          <p:cNvSpPr>
            <a:spLocks noGrp="1"/>
          </p:cNvSpPr>
          <p:nvPr>
            <p:ph type="sldNum" sz="quarter" idx="12"/>
          </p:nvPr>
        </p:nvSpPr>
        <p:spPr/>
        <p:txBody>
          <a:bodyPr/>
          <a:lstStyle>
            <a:lvl1pPr eaLnBrk="0" hangingPunct="0">
              <a:defRPr>
                <a:latin typeface="Arial" pitchFamily="34" charset="0"/>
              </a:defRPr>
            </a:lvl1pPr>
          </a:lstStyle>
          <a:p>
            <a:pPr>
              <a:defRPr/>
            </a:pPr>
            <a:fld id="{FDC0B1FF-CD96-4D57-B0F2-63AE106C2B0B}" type="slidenum">
              <a:rPr lang="en-US" altLang="ja-JP" smtClean="0"/>
              <a:pPr>
                <a:defRPr/>
              </a:pPr>
              <a:t>‹#›</a:t>
            </a:fld>
            <a:endParaRPr lang="en-US" altLang="ja-JP" dirty="0"/>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C787C776-AA97-4896-8E72-141090545E0D}" type="slidenum">
              <a:rPr lang="en-US" altLang="ja-JP"/>
              <a:pPr>
                <a:defRPr/>
              </a:pPr>
              <a:t>‹#›</a:t>
            </a:fld>
            <a:endParaRPr lang="en-US" altLang="ja-JP"/>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0F9A906C-D827-473E-B205-6D2F0F05B11D}"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FFE104D8-251C-4FC9-88DF-E177747D098C}"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749C3BCE-14E9-42B8-999A-46D01A090383}"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4"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5"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CC78F226-358B-42F2-9B10-DDE7482A01EF}"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90"/>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90"/>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8" name="頁尾版面配置區 7"/>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6B535F6A-159A-46AD-A3B5-30294B449590}"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665149"/>
            <a:ext cx="7773120" cy="400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200282"/>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1" y="685512"/>
            <a:ext cx="4082400" cy="541064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560" y="685512"/>
            <a:ext cx="4083840" cy="541064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646058"/>
            <a:ext cx="8229600" cy="40006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788107"/>
            <a:ext cx="3008160" cy="646284"/>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998160"/>
            <a:ext cx="5486400" cy="369285"/>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smtClean="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3"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4"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F7E34FE8-5A73-47E7-AAAD-F104008E2113}"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8709" y="152657"/>
            <a:ext cx="492342" cy="594350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0" y="152657"/>
            <a:ext cx="6091200" cy="59435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920" y="150646"/>
            <a:ext cx="6302880" cy="4000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1" y="685512"/>
            <a:ext cx="4082400" cy="54106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8560" y="685512"/>
            <a:ext cx="4083840" cy="26354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8560" y="3459244"/>
            <a:ext cx="4083840" cy="26369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665149"/>
            <a:ext cx="7773120" cy="40006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200282"/>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1" y="685512"/>
            <a:ext cx="4082400" cy="541064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560" y="685512"/>
            <a:ext cx="4083840" cy="541064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646058"/>
            <a:ext cx="8229600" cy="40006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6"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43CFE446-AA15-4522-B96B-E670544991F3}"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788107"/>
            <a:ext cx="3008160" cy="646284"/>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998160"/>
            <a:ext cx="5486400" cy="369285"/>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smtClean="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8709" y="152657"/>
            <a:ext cx="492342" cy="594350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0" y="152657"/>
            <a:ext cx="6091200" cy="59435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920" y="150646"/>
            <a:ext cx="6302880" cy="4000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1" y="685512"/>
            <a:ext cx="4082400" cy="54106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8560" y="685512"/>
            <a:ext cx="4083840" cy="26354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8560" y="3459244"/>
            <a:ext cx="4083840" cy="26369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11"/>
          <p:cNvSpPr>
            <a:spLocks noGrp="1" noChangeArrowheads="1"/>
          </p:cNvSpPr>
          <p:nvPr>
            <p:ph type="ftr" sz="quarter" idx="11"/>
          </p:nvPr>
        </p:nvSpPr>
        <p:spPr>
          <a:ln/>
        </p:spPr>
        <p:txBody>
          <a:bodyPr/>
          <a:lstStyle>
            <a:lvl1pPr>
              <a:defRPr/>
            </a:lvl1pPr>
          </a:lstStyle>
          <a:p>
            <a:endParaRPr lang="en-US"/>
          </a:p>
        </p:txBody>
      </p:sp>
    </p:spTree>
  </p:cSld>
  <p:clrMapOvr>
    <a:masterClrMapping/>
  </p:clrMapOvr>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19FA0E3-BCA7-49FA-B7EB-A218C8D2EFBD}"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F3553E46-C6FB-4003-97C6-C46AE62E7D1C}"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4BBD2FD7-0E1C-47FC-9373-FC22639729FA}"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BF16B02D-F58C-4976-BB6D-79D3D457C5B7}"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E53A6014-DD34-4D7D-8DC6-FDB2E38219FA}"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0" hangingPunct="0">
              <a:defRPr>
                <a:latin typeface="Arial" pitchFamily="34" charset="0"/>
              </a:defRPr>
            </a:lvl1pPr>
          </a:lstStyle>
          <a:p>
            <a:pPr>
              <a:defRPr/>
            </a:pPr>
            <a:endParaRPr lang="fr-FR" altLang="zh-TW"/>
          </a:p>
        </p:txBody>
      </p:sp>
      <p:sp>
        <p:nvSpPr>
          <p:cNvPr id="6" name="Rectangle 3"/>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fr-FR" altLang="zh-TW" sz="1800"/>
          </a:p>
        </p:txBody>
      </p:sp>
      <p:sp>
        <p:nvSpPr>
          <p:cNvPr id="7" name="Rectangle 4"/>
          <p:cNvSpPr>
            <a:spLocks noGrp="1" noChangeArrowheads="1"/>
          </p:cNvSpPr>
          <p:nvPr>
            <p:ph type="sldNum" sz="quarter" idx="12"/>
          </p:nvPr>
        </p:nvSpPr>
        <p:spPr/>
        <p:txBody>
          <a:bodyPr/>
          <a:lstStyle>
            <a:lvl1pPr eaLnBrk="0" hangingPunct="0">
              <a:defRPr>
                <a:latin typeface="Arial" pitchFamily="34" charset="0"/>
              </a:defRPr>
            </a:lvl1pPr>
          </a:lstStyle>
          <a:p>
            <a:pPr>
              <a:defRPr/>
            </a:pPr>
            <a:fld id="{A26BEAE9-699D-4C86-9D08-5407EF0E252D}" type="slidenum">
              <a:rPr lang="fr-FR" altLang="zh-TW"/>
              <a:pPr>
                <a:defRPr/>
              </a:pPr>
              <a:t>‹#›</a:t>
            </a:fld>
            <a:endParaRPr lang="fr-FR" altLang="zh-TW"/>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82F57361-E799-4A19-A96A-C329CB80CBD2}"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37E33B6C-577C-4EB1-B8F3-2105432A8F81}"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03414924-49EE-4D76-B80A-55A8794FBC23}"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63F7CAA5-23A8-4204-BF6F-8A978BA7F782}"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2C5C1D8-F175-485D-B91F-BADEB26E674F}"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F21893D3-8127-4DB0-832F-134FB09FE033}"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19FA0E3-BCA7-49FA-B7EB-A218C8D2EFBD}"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F3553E46-C6FB-4003-97C6-C46AE62E7D1C}" type="slidenum">
              <a:rPr lang="en-US" altLang="zh-TW">
                <a:solidFill>
                  <a:srgbClr val="000000"/>
                </a:solidFill>
              </a:rPr>
              <a:pPr/>
              <a:t>‹#›</a:t>
            </a:fld>
            <a:endParaRPr lang="en-US" altLang="zh-TW">
              <a:solidFill>
                <a:srgbClr val="000000"/>
              </a:solidFill>
            </a:endParaRPr>
          </a:p>
        </p:txBody>
      </p:sp>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4BBD2FD7-0E1C-47FC-9373-FC22639729FA}"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BF16B02D-F58C-4976-BB6D-79D3D457C5B7}" type="slidenum">
              <a:rPr lang="en-US" altLang="zh-TW">
                <a:solidFill>
                  <a:srgbClr val="000000"/>
                </a:solidFill>
              </a:rPr>
              <a:pPr/>
              <a:t>‹#›</a:t>
            </a:fld>
            <a:endParaRPr lang="en-US" altLang="zh-TW">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gi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2.gif"/><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2.gif"/><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0"/>
            <a:ext cx="9144000" cy="1143000"/>
          </a:xfrm>
          <a:prstGeom prst="rect">
            <a:avLst/>
          </a:prstGeom>
          <a:solidFill>
            <a:srgbClr val="DDDDDD"/>
          </a:solidFill>
          <a:ln w="15875" cap="flat" cmpd="sng" algn="ctr">
            <a:noFill/>
            <a:prstDash val="solid"/>
            <a:round/>
            <a:headEnd type="none" w="med" len="med"/>
            <a:tailEnd type="none" w="med" len="med"/>
          </a:ln>
          <a:effectLst/>
        </p:spPr>
        <p:txBody>
          <a:bodyPr anchor="ctr"/>
          <a:lstStyle/>
          <a:p>
            <a:pPr algn="ctr" eaLnBrk="1" hangingPunct="1">
              <a:defRPr/>
            </a:pPr>
            <a:endParaRPr lang="zh-TW" altLang="zh-TW" sz="2400">
              <a:solidFill>
                <a:srgbClr val="000000"/>
              </a:solidFill>
              <a:latin typeface="Times New Roman" pitchFamily="18" charset="0"/>
              <a:ea typeface="微軟正黑體"/>
            </a:endParaRPr>
          </a:p>
        </p:txBody>
      </p:sp>
      <p:sp>
        <p:nvSpPr>
          <p:cNvPr id="3074" name="Rectangle 2"/>
          <p:cNvSpPr>
            <a:spLocks noGrp="1" noChangeArrowheads="1"/>
          </p:cNvSpPr>
          <p:nvPr>
            <p:ph type="dt" sz="half" idx="2"/>
          </p:nvPr>
        </p:nvSpPr>
        <p:spPr bwMode="auto">
          <a:xfrm>
            <a:off x="179388" y="6400800"/>
            <a:ext cx="1905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400">
                <a:solidFill>
                  <a:srgbClr val="000000"/>
                </a:solidFill>
                <a:latin typeface="Times New Roman" pitchFamily="18" charset="0"/>
              </a:defRPr>
            </a:lvl1pPr>
          </a:lstStyle>
          <a:p>
            <a:pPr>
              <a:defRPr/>
            </a:pPr>
            <a:endParaRPr lang="fr-FR" altLang="zh-TW"/>
          </a:p>
        </p:txBody>
      </p:sp>
      <p:sp>
        <p:nvSpPr>
          <p:cNvPr id="3075" name="Rectangle 3"/>
          <p:cNvSpPr>
            <a:spLocks noGrp="1" noChangeArrowheads="1"/>
          </p:cNvSpPr>
          <p:nvPr>
            <p:ph type="ftr" sz="quarter" idx="3"/>
          </p:nvPr>
        </p:nvSpPr>
        <p:spPr bwMode="auto">
          <a:xfrm>
            <a:off x="2916238" y="6400800"/>
            <a:ext cx="317976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Times New Roman" pitchFamily="18" charset="0"/>
              </a:defRPr>
            </a:lvl1pPr>
          </a:lstStyle>
          <a:p>
            <a:pPr>
              <a:defRPr/>
            </a:pPr>
            <a:endParaRPr lang="fr-FR" altLang="zh-TW"/>
          </a:p>
        </p:txBody>
      </p:sp>
      <p:sp>
        <p:nvSpPr>
          <p:cNvPr id="3076" name="Rectangle 4"/>
          <p:cNvSpPr>
            <a:spLocks noGrp="1" noChangeArrowheads="1"/>
          </p:cNvSpPr>
          <p:nvPr>
            <p:ph type="sldNum" sz="quarter" idx="4"/>
          </p:nvPr>
        </p:nvSpPr>
        <p:spPr bwMode="auto">
          <a:xfrm>
            <a:off x="709295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a:defRPr/>
            </a:pPr>
            <a:fld id="{A6604AD0-64AD-401B-8A0B-C4BBE3AEFA00}" type="slidenum">
              <a:rPr lang="fr-FR" altLang="zh-TW"/>
              <a:pPr>
                <a:defRPr/>
              </a:pPr>
              <a:t>‹#›</a:t>
            </a:fld>
            <a:endParaRPr lang="fr-FR" altLang="zh-TW"/>
          </a:p>
        </p:txBody>
      </p:sp>
      <p:sp>
        <p:nvSpPr>
          <p:cNvPr id="3080" name="Text Box 8"/>
          <p:cNvSpPr txBox="1">
            <a:spLocks noChangeArrowheads="1"/>
          </p:cNvSpPr>
          <p:nvPr userDrawn="1"/>
        </p:nvSpPr>
        <p:spPr bwMode="auto">
          <a:xfrm>
            <a:off x="1187450" y="2205038"/>
            <a:ext cx="6769100" cy="457200"/>
          </a:xfrm>
          <a:prstGeom prst="rect">
            <a:avLst/>
          </a:prstGeom>
          <a:noFill/>
          <a:ln w="9525">
            <a:noFill/>
            <a:miter lim="800000"/>
            <a:headEnd/>
            <a:tailEnd/>
          </a:ln>
          <a:effectLst/>
        </p:spPr>
        <p:txBody>
          <a:bodyPr>
            <a:spAutoFit/>
          </a:bodyPr>
          <a:lstStyle/>
          <a:p>
            <a:pPr eaLnBrk="1" hangingPunct="1">
              <a:spcBef>
                <a:spcPct val="50000"/>
              </a:spcBef>
              <a:defRPr/>
            </a:pPr>
            <a:endParaRPr lang="fr-FR" altLang="zh-TW" sz="2400">
              <a:solidFill>
                <a:srgbClr val="000000"/>
              </a:solidFill>
              <a:latin typeface="Times New Roman" pitchFamily="18" charset="0"/>
            </a:endParaRPr>
          </a:p>
        </p:txBody>
      </p:sp>
      <p:sp>
        <p:nvSpPr>
          <p:cNvPr id="7175" name="Rectangle 9"/>
          <p:cNvSpPr>
            <a:spLocks noGrp="1" noChangeArrowheads="1"/>
          </p:cNvSpPr>
          <p:nvPr>
            <p:ph type="title"/>
          </p:nvPr>
        </p:nvSpPr>
        <p:spPr bwMode="auto">
          <a:xfrm>
            <a:off x="1752600" y="152402"/>
            <a:ext cx="73914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zh-TW" smtClean="0"/>
              <a:t>Click to edit Master title style</a:t>
            </a:r>
          </a:p>
        </p:txBody>
      </p:sp>
      <p:sp>
        <p:nvSpPr>
          <p:cNvPr id="7176" name="Rectangle 10"/>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zh-TW" smtClean="0"/>
              <a:t>Click to edit Master text styles</a:t>
            </a:r>
          </a:p>
          <a:p>
            <a:pPr lvl="1"/>
            <a:r>
              <a:rPr lang="en-GB" altLang="zh-TW" smtClean="0"/>
              <a:t>Second level</a:t>
            </a:r>
          </a:p>
          <a:p>
            <a:pPr lvl="2"/>
            <a:r>
              <a:rPr lang="en-GB" altLang="zh-TW" smtClean="0"/>
              <a:t>Third level</a:t>
            </a:r>
          </a:p>
          <a:p>
            <a:pPr lvl="3"/>
            <a:r>
              <a:rPr lang="en-GB" altLang="zh-TW" smtClean="0"/>
              <a:t>Fourth level</a:t>
            </a:r>
          </a:p>
          <a:p>
            <a:pPr lvl="4"/>
            <a:r>
              <a:rPr lang="en-GB" altLang="zh-TW" smtClean="0"/>
              <a:t>Fifth level</a:t>
            </a:r>
          </a:p>
        </p:txBody>
      </p:sp>
      <p:pic>
        <p:nvPicPr>
          <p:cNvPr id="7177" name="Picture 9" descr="shime-tr.gif"/>
          <p:cNvPicPr>
            <a:picLocks noChangeAspect="1"/>
          </p:cNvPicPr>
          <p:nvPr userDrawn="1"/>
        </p:nvPicPr>
        <p:blipFill>
          <a:blip r:embed="rId14" cstate="print"/>
          <a:srcRect/>
          <a:stretch>
            <a:fillRect/>
          </a:stretch>
        </p:blipFill>
        <p:spPr bwMode="auto">
          <a:xfrm>
            <a:off x="0" y="0"/>
            <a:ext cx="1447800" cy="1155700"/>
          </a:xfrm>
          <a:prstGeom prst="rect">
            <a:avLst/>
          </a:prstGeom>
          <a:noFill/>
          <a:ln w="9525">
            <a:noFill/>
            <a:miter lim="800000"/>
            <a:headEnd/>
            <a:tailEnd/>
          </a:ln>
        </p:spPr>
      </p:pic>
      <p:pic>
        <p:nvPicPr>
          <p:cNvPr id="10" name="圖片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096000"/>
            <a:ext cx="768145" cy="762000"/>
          </a:xfrm>
          <a:prstGeom prst="rect">
            <a:avLst/>
          </a:prstGeom>
        </p:spPr>
      </p:pic>
    </p:spTree>
  </p:cSld>
  <p:clrMap bg1="lt1" tx1="dk1" bg2="lt2" tx2="dk2" accent1="accent1" accent2="accent2" accent3="accent3" accent4="accent4" accent5="accent5" accent6="accent6" hlink="hlink" folHlink="folHlink"/>
  <p:sldLayoutIdLst>
    <p:sldLayoutId id="2147488726" r:id="rId1"/>
    <p:sldLayoutId id="2147488727" r:id="rId2"/>
    <p:sldLayoutId id="2147488728" r:id="rId3"/>
    <p:sldLayoutId id="2147488729" r:id="rId4"/>
    <p:sldLayoutId id="2147488730" r:id="rId5"/>
    <p:sldLayoutId id="2147488731" r:id="rId6"/>
    <p:sldLayoutId id="2147488732" r:id="rId7"/>
    <p:sldLayoutId id="2147488733" r:id="rId8"/>
    <p:sldLayoutId id="2147488734" r:id="rId9"/>
    <p:sldLayoutId id="2147488735" r:id="rId10"/>
    <p:sldLayoutId id="2147488736" r:id="rId11"/>
    <p:sldLayoutId id="2147488737"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Verdana" pitchFamily="34" charset="0"/>
        </a:defRPr>
      </a:lvl2pPr>
      <a:lvl3pPr algn="l" rtl="0" eaLnBrk="0" fontAlgn="base" hangingPunct="0">
        <a:spcBef>
          <a:spcPct val="0"/>
        </a:spcBef>
        <a:spcAft>
          <a:spcPct val="0"/>
        </a:spcAft>
        <a:defRPr sz="3200">
          <a:solidFill>
            <a:schemeClr val="tx2"/>
          </a:solidFill>
          <a:latin typeface="Verdana" pitchFamily="34" charset="0"/>
        </a:defRPr>
      </a:lvl3pPr>
      <a:lvl4pPr algn="l" rtl="0" eaLnBrk="0" fontAlgn="base" hangingPunct="0">
        <a:spcBef>
          <a:spcPct val="0"/>
        </a:spcBef>
        <a:spcAft>
          <a:spcPct val="0"/>
        </a:spcAft>
        <a:defRPr sz="3200">
          <a:solidFill>
            <a:schemeClr val="tx2"/>
          </a:solidFill>
          <a:latin typeface="Verdana" pitchFamily="34" charset="0"/>
        </a:defRPr>
      </a:lvl4pPr>
      <a:lvl5pPr algn="l" rtl="0" eaLnBrk="0" fontAlgn="base" hangingPunct="0">
        <a:spcBef>
          <a:spcPct val="0"/>
        </a:spcBef>
        <a:spcAft>
          <a:spcPct val="0"/>
        </a:spcAft>
        <a:defRPr sz="3200">
          <a:solidFill>
            <a:schemeClr val="tx2"/>
          </a:solidFill>
          <a:latin typeface="Verdana" pitchFamily="34" charset="0"/>
        </a:defRPr>
      </a:lvl5pPr>
      <a:lvl6pPr marL="457200" algn="l" rtl="0" fontAlgn="base">
        <a:spcBef>
          <a:spcPct val="0"/>
        </a:spcBef>
        <a:spcAft>
          <a:spcPct val="0"/>
        </a:spcAft>
        <a:defRPr sz="3200">
          <a:solidFill>
            <a:schemeClr val="tx2"/>
          </a:solidFill>
          <a:latin typeface="Comic Sans MS" pitchFamily="66" charset="0"/>
        </a:defRPr>
      </a:lvl6pPr>
      <a:lvl7pPr marL="914400" algn="l" rtl="0" fontAlgn="base">
        <a:spcBef>
          <a:spcPct val="0"/>
        </a:spcBef>
        <a:spcAft>
          <a:spcPct val="0"/>
        </a:spcAft>
        <a:defRPr sz="3200">
          <a:solidFill>
            <a:schemeClr val="tx2"/>
          </a:solidFill>
          <a:latin typeface="Comic Sans MS" pitchFamily="66" charset="0"/>
        </a:defRPr>
      </a:lvl7pPr>
      <a:lvl8pPr marL="1371600" algn="l" rtl="0" fontAlgn="base">
        <a:spcBef>
          <a:spcPct val="0"/>
        </a:spcBef>
        <a:spcAft>
          <a:spcPct val="0"/>
        </a:spcAft>
        <a:defRPr sz="3200">
          <a:solidFill>
            <a:schemeClr val="tx2"/>
          </a:solidFill>
          <a:latin typeface="Comic Sans MS" pitchFamily="66" charset="0"/>
        </a:defRPr>
      </a:lvl8pPr>
      <a:lvl9pPr marL="1828800" algn="l" rtl="0" fontAlgn="base">
        <a:spcBef>
          <a:spcPct val="0"/>
        </a:spcBef>
        <a:spcAft>
          <a:spcPct val="0"/>
        </a:spcAft>
        <a:defRPr sz="3200">
          <a:solidFill>
            <a:schemeClr val="tx2"/>
          </a:solidFill>
          <a:latin typeface="Comic Sans MS" pitchFamily="66"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defRPr sz="2400">
          <a:solidFill>
            <a:schemeClr val="tx1"/>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0"/>
            <a:ext cx="9144000" cy="1143000"/>
          </a:xfrm>
          <a:prstGeom prst="rect">
            <a:avLst/>
          </a:prstGeom>
          <a:solidFill>
            <a:srgbClr val="DDDDDD"/>
          </a:solidFill>
          <a:ln w="15875" cap="flat" cmpd="sng" algn="ctr">
            <a:noFill/>
            <a:prstDash val="solid"/>
            <a:round/>
            <a:headEnd type="none" w="med" len="med"/>
            <a:tailEnd type="none" w="med" len="med"/>
          </a:ln>
          <a:effectLst/>
        </p:spPr>
        <p:txBody>
          <a:bodyPr anchor="ctr"/>
          <a:lstStyle/>
          <a:p>
            <a:pPr algn="ctr" eaLnBrk="1" hangingPunct="1">
              <a:defRPr/>
            </a:pPr>
            <a:endParaRPr lang="zh-TW" altLang="zh-TW" sz="2400">
              <a:solidFill>
                <a:srgbClr val="000000"/>
              </a:solidFill>
              <a:latin typeface="Times New Roman" pitchFamily="18" charset="0"/>
              <a:ea typeface="微軟正黑體"/>
            </a:endParaRPr>
          </a:p>
        </p:txBody>
      </p:sp>
      <p:sp>
        <p:nvSpPr>
          <p:cNvPr id="3074" name="Rectangle 2"/>
          <p:cNvSpPr>
            <a:spLocks noGrp="1" noChangeArrowheads="1"/>
          </p:cNvSpPr>
          <p:nvPr>
            <p:ph type="dt" sz="half" idx="2"/>
          </p:nvPr>
        </p:nvSpPr>
        <p:spPr bwMode="auto">
          <a:xfrm>
            <a:off x="179388" y="6400800"/>
            <a:ext cx="1905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400">
                <a:solidFill>
                  <a:srgbClr val="000000"/>
                </a:solidFill>
                <a:latin typeface="Times New Roman" pitchFamily="18" charset="0"/>
              </a:defRPr>
            </a:lvl1pPr>
          </a:lstStyle>
          <a:p>
            <a:pPr>
              <a:defRPr/>
            </a:pPr>
            <a:endParaRPr lang="fr-FR" altLang="zh-TW"/>
          </a:p>
        </p:txBody>
      </p:sp>
      <p:sp>
        <p:nvSpPr>
          <p:cNvPr id="3075" name="Rectangle 3"/>
          <p:cNvSpPr>
            <a:spLocks noGrp="1" noChangeArrowheads="1"/>
          </p:cNvSpPr>
          <p:nvPr>
            <p:ph type="ftr" sz="quarter" idx="3"/>
          </p:nvPr>
        </p:nvSpPr>
        <p:spPr bwMode="auto">
          <a:xfrm>
            <a:off x="2916238" y="6400800"/>
            <a:ext cx="317976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Times New Roman" pitchFamily="18" charset="0"/>
              </a:defRPr>
            </a:lvl1pPr>
          </a:lstStyle>
          <a:p>
            <a:pPr>
              <a:defRPr/>
            </a:pPr>
            <a:endParaRPr lang="fr-FR" altLang="zh-TW"/>
          </a:p>
        </p:txBody>
      </p:sp>
      <p:sp>
        <p:nvSpPr>
          <p:cNvPr id="3076" name="Rectangle 4"/>
          <p:cNvSpPr>
            <a:spLocks noGrp="1" noChangeArrowheads="1"/>
          </p:cNvSpPr>
          <p:nvPr>
            <p:ph type="sldNum" sz="quarter" idx="4"/>
          </p:nvPr>
        </p:nvSpPr>
        <p:spPr bwMode="auto">
          <a:xfrm>
            <a:off x="709295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a:defRPr/>
            </a:pPr>
            <a:fld id="{BF74A7B5-FCCC-4FD6-82EB-82EA80B4A89D}" type="slidenum">
              <a:rPr lang="fr-FR" altLang="zh-TW"/>
              <a:pPr>
                <a:defRPr/>
              </a:pPr>
              <a:t>‹#›</a:t>
            </a:fld>
            <a:endParaRPr lang="fr-FR" altLang="zh-TW"/>
          </a:p>
        </p:txBody>
      </p:sp>
      <p:sp>
        <p:nvSpPr>
          <p:cNvPr id="3080" name="Text Box 8"/>
          <p:cNvSpPr txBox="1">
            <a:spLocks noChangeArrowheads="1"/>
          </p:cNvSpPr>
          <p:nvPr userDrawn="1"/>
        </p:nvSpPr>
        <p:spPr bwMode="auto">
          <a:xfrm>
            <a:off x="1187450" y="2205038"/>
            <a:ext cx="6769100" cy="457200"/>
          </a:xfrm>
          <a:prstGeom prst="rect">
            <a:avLst/>
          </a:prstGeom>
          <a:noFill/>
          <a:ln w="9525">
            <a:noFill/>
            <a:miter lim="800000"/>
            <a:headEnd/>
            <a:tailEnd/>
          </a:ln>
          <a:effectLst/>
        </p:spPr>
        <p:txBody>
          <a:bodyPr>
            <a:spAutoFit/>
          </a:bodyPr>
          <a:lstStyle/>
          <a:p>
            <a:pPr eaLnBrk="1" hangingPunct="1">
              <a:spcBef>
                <a:spcPct val="50000"/>
              </a:spcBef>
              <a:defRPr/>
            </a:pPr>
            <a:endParaRPr lang="fr-FR" altLang="zh-TW" sz="2400">
              <a:solidFill>
                <a:srgbClr val="000000"/>
              </a:solidFill>
              <a:latin typeface="Times New Roman" pitchFamily="18" charset="0"/>
            </a:endParaRPr>
          </a:p>
        </p:txBody>
      </p:sp>
      <p:sp>
        <p:nvSpPr>
          <p:cNvPr id="8199" name="Rectangle 9"/>
          <p:cNvSpPr>
            <a:spLocks noGrp="1" noChangeArrowheads="1"/>
          </p:cNvSpPr>
          <p:nvPr>
            <p:ph type="title"/>
          </p:nvPr>
        </p:nvSpPr>
        <p:spPr bwMode="auto">
          <a:xfrm>
            <a:off x="1752600" y="152402"/>
            <a:ext cx="73914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zh-TW" smtClean="0"/>
              <a:t>Click to edit Master title style</a:t>
            </a:r>
          </a:p>
        </p:txBody>
      </p:sp>
      <p:sp>
        <p:nvSpPr>
          <p:cNvPr id="8200" name="Rectangle 10"/>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zh-TW" smtClean="0"/>
              <a:t>Click to edit Master text styles</a:t>
            </a:r>
          </a:p>
          <a:p>
            <a:pPr lvl="1"/>
            <a:r>
              <a:rPr lang="en-GB" altLang="zh-TW" smtClean="0"/>
              <a:t>Second level</a:t>
            </a:r>
          </a:p>
          <a:p>
            <a:pPr lvl="2"/>
            <a:r>
              <a:rPr lang="en-GB" altLang="zh-TW" smtClean="0"/>
              <a:t>Third level</a:t>
            </a:r>
          </a:p>
          <a:p>
            <a:pPr lvl="3"/>
            <a:r>
              <a:rPr lang="en-GB" altLang="zh-TW" smtClean="0"/>
              <a:t>Fourth level</a:t>
            </a:r>
          </a:p>
          <a:p>
            <a:pPr lvl="4"/>
            <a:r>
              <a:rPr lang="en-GB" altLang="zh-TW" smtClean="0"/>
              <a:t>Fifth level</a:t>
            </a:r>
          </a:p>
        </p:txBody>
      </p:sp>
      <p:pic>
        <p:nvPicPr>
          <p:cNvPr id="8201" name="Picture 9" descr="shime-tr.gif"/>
          <p:cNvPicPr>
            <a:picLocks noChangeAspect="1"/>
          </p:cNvPicPr>
          <p:nvPr userDrawn="1"/>
        </p:nvPicPr>
        <p:blipFill>
          <a:blip r:embed="rId14" cstate="print"/>
          <a:srcRect/>
          <a:stretch>
            <a:fillRect/>
          </a:stretch>
        </p:blipFill>
        <p:spPr bwMode="auto">
          <a:xfrm>
            <a:off x="0" y="0"/>
            <a:ext cx="1447800" cy="1155700"/>
          </a:xfrm>
          <a:prstGeom prst="rect">
            <a:avLst/>
          </a:prstGeom>
          <a:noFill/>
          <a:ln w="9525">
            <a:noFill/>
            <a:miter lim="800000"/>
            <a:headEnd/>
            <a:tailEnd/>
          </a:ln>
        </p:spPr>
      </p:pic>
      <p:pic>
        <p:nvPicPr>
          <p:cNvPr id="10" name="圖片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096000"/>
            <a:ext cx="768145" cy="762000"/>
          </a:xfrm>
          <a:prstGeom prst="rect">
            <a:avLst/>
          </a:prstGeom>
        </p:spPr>
      </p:pic>
    </p:spTree>
  </p:cSld>
  <p:clrMap bg1="lt1" tx1="dk1" bg2="lt2" tx2="dk2" accent1="accent1" accent2="accent2" accent3="accent3" accent4="accent4" accent5="accent5" accent6="accent6" hlink="hlink" folHlink="folHlink"/>
  <p:sldLayoutIdLst>
    <p:sldLayoutId id="2147488738" r:id="rId1"/>
    <p:sldLayoutId id="2147488739" r:id="rId2"/>
    <p:sldLayoutId id="2147488740" r:id="rId3"/>
    <p:sldLayoutId id="2147488741" r:id="rId4"/>
    <p:sldLayoutId id="2147488742" r:id="rId5"/>
    <p:sldLayoutId id="2147488743" r:id="rId6"/>
    <p:sldLayoutId id="2147488744" r:id="rId7"/>
    <p:sldLayoutId id="2147488745" r:id="rId8"/>
    <p:sldLayoutId id="2147488746" r:id="rId9"/>
    <p:sldLayoutId id="2147488747" r:id="rId10"/>
    <p:sldLayoutId id="2147488748" r:id="rId11"/>
    <p:sldLayoutId id="2147488749"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Verdana" pitchFamily="34" charset="0"/>
        </a:defRPr>
      </a:lvl2pPr>
      <a:lvl3pPr algn="l" rtl="0" eaLnBrk="0" fontAlgn="base" hangingPunct="0">
        <a:spcBef>
          <a:spcPct val="0"/>
        </a:spcBef>
        <a:spcAft>
          <a:spcPct val="0"/>
        </a:spcAft>
        <a:defRPr sz="3200">
          <a:solidFill>
            <a:schemeClr val="tx2"/>
          </a:solidFill>
          <a:latin typeface="Verdana" pitchFamily="34" charset="0"/>
        </a:defRPr>
      </a:lvl3pPr>
      <a:lvl4pPr algn="l" rtl="0" eaLnBrk="0" fontAlgn="base" hangingPunct="0">
        <a:spcBef>
          <a:spcPct val="0"/>
        </a:spcBef>
        <a:spcAft>
          <a:spcPct val="0"/>
        </a:spcAft>
        <a:defRPr sz="3200">
          <a:solidFill>
            <a:schemeClr val="tx2"/>
          </a:solidFill>
          <a:latin typeface="Verdana" pitchFamily="34" charset="0"/>
        </a:defRPr>
      </a:lvl4pPr>
      <a:lvl5pPr algn="l" rtl="0" eaLnBrk="0" fontAlgn="base" hangingPunct="0">
        <a:spcBef>
          <a:spcPct val="0"/>
        </a:spcBef>
        <a:spcAft>
          <a:spcPct val="0"/>
        </a:spcAft>
        <a:defRPr sz="3200">
          <a:solidFill>
            <a:schemeClr val="tx2"/>
          </a:solidFill>
          <a:latin typeface="Verdana" pitchFamily="34" charset="0"/>
        </a:defRPr>
      </a:lvl5pPr>
      <a:lvl6pPr marL="457200" algn="l" rtl="0" fontAlgn="base">
        <a:spcBef>
          <a:spcPct val="0"/>
        </a:spcBef>
        <a:spcAft>
          <a:spcPct val="0"/>
        </a:spcAft>
        <a:defRPr sz="3200">
          <a:solidFill>
            <a:schemeClr val="tx2"/>
          </a:solidFill>
          <a:latin typeface="Comic Sans MS" pitchFamily="66" charset="0"/>
        </a:defRPr>
      </a:lvl6pPr>
      <a:lvl7pPr marL="914400" algn="l" rtl="0" fontAlgn="base">
        <a:spcBef>
          <a:spcPct val="0"/>
        </a:spcBef>
        <a:spcAft>
          <a:spcPct val="0"/>
        </a:spcAft>
        <a:defRPr sz="3200">
          <a:solidFill>
            <a:schemeClr val="tx2"/>
          </a:solidFill>
          <a:latin typeface="Comic Sans MS" pitchFamily="66" charset="0"/>
        </a:defRPr>
      </a:lvl7pPr>
      <a:lvl8pPr marL="1371600" algn="l" rtl="0" fontAlgn="base">
        <a:spcBef>
          <a:spcPct val="0"/>
        </a:spcBef>
        <a:spcAft>
          <a:spcPct val="0"/>
        </a:spcAft>
        <a:defRPr sz="3200">
          <a:solidFill>
            <a:schemeClr val="tx2"/>
          </a:solidFill>
          <a:latin typeface="Comic Sans MS" pitchFamily="66" charset="0"/>
        </a:defRPr>
      </a:lvl8pPr>
      <a:lvl9pPr marL="1828800" algn="l" rtl="0" fontAlgn="base">
        <a:spcBef>
          <a:spcPct val="0"/>
        </a:spcBef>
        <a:spcAft>
          <a:spcPct val="0"/>
        </a:spcAft>
        <a:defRPr sz="3200">
          <a:solidFill>
            <a:schemeClr val="tx2"/>
          </a:solidFill>
          <a:latin typeface="Comic Sans MS" pitchFamily="66"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defRPr sz="2400">
          <a:solidFill>
            <a:schemeClr val="tx1"/>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0"/>
            <a:ext cx="9144000" cy="1143000"/>
          </a:xfrm>
          <a:prstGeom prst="rect">
            <a:avLst/>
          </a:prstGeom>
          <a:solidFill>
            <a:srgbClr val="DDDDDD"/>
          </a:solidFill>
          <a:ln w="15875" cap="flat" cmpd="sng" algn="ctr">
            <a:noFill/>
            <a:prstDash val="solid"/>
            <a:round/>
            <a:headEnd type="none" w="med" len="med"/>
            <a:tailEnd type="none" w="med" len="med"/>
          </a:ln>
          <a:effectLst/>
        </p:spPr>
        <p:txBody>
          <a:bodyPr anchor="ctr"/>
          <a:lstStyle/>
          <a:p>
            <a:pPr algn="ctr" eaLnBrk="1" hangingPunct="1">
              <a:defRPr/>
            </a:pPr>
            <a:endParaRPr lang="zh-TW" altLang="zh-TW" sz="2400">
              <a:solidFill>
                <a:srgbClr val="000000"/>
              </a:solidFill>
              <a:latin typeface="Times New Roman" pitchFamily="18" charset="0"/>
              <a:ea typeface="微軟正黑體"/>
            </a:endParaRPr>
          </a:p>
        </p:txBody>
      </p:sp>
      <p:sp>
        <p:nvSpPr>
          <p:cNvPr id="3074" name="Rectangle 2"/>
          <p:cNvSpPr>
            <a:spLocks noGrp="1" noChangeArrowheads="1"/>
          </p:cNvSpPr>
          <p:nvPr>
            <p:ph type="dt" sz="half" idx="2"/>
          </p:nvPr>
        </p:nvSpPr>
        <p:spPr bwMode="auto">
          <a:xfrm>
            <a:off x="179388" y="6400800"/>
            <a:ext cx="1905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400">
                <a:solidFill>
                  <a:srgbClr val="000000"/>
                </a:solidFill>
                <a:latin typeface="Times New Roman" pitchFamily="18" charset="0"/>
                <a:ea typeface="+mn-ea"/>
              </a:defRPr>
            </a:lvl1pPr>
          </a:lstStyle>
          <a:p>
            <a:pPr>
              <a:defRPr/>
            </a:pPr>
            <a:endParaRPr lang="fr-FR"/>
          </a:p>
        </p:txBody>
      </p:sp>
      <p:sp>
        <p:nvSpPr>
          <p:cNvPr id="3075" name="Rectangle 3"/>
          <p:cNvSpPr>
            <a:spLocks noGrp="1" noChangeArrowheads="1"/>
          </p:cNvSpPr>
          <p:nvPr>
            <p:ph type="ftr" sz="quarter" idx="3"/>
          </p:nvPr>
        </p:nvSpPr>
        <p:spPr bwMode="auto">
          <a:xfrm>
            <a:off x="2916238" y="6400800"/>
            <a:ext cx="317976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Times New Roman" pitchFamily="18" charset="0"/>
                <a:ea typeface="+mn-ea"/>
              </a:defRPr>
            </a:lvl1pPr>
          </a:lstStyle>
          <a:p>
            <a:pPr>
              <a:defRPr/>
            </a:pPr>
            <a:endParaRPr lang="fr-FR" sz="1800"/>
          </a:p>
        </p:txBody>
      </p:sp>
      <p:sp>
        <p:nvSpPr>
          <p:cNvPr id="3076" name="Rectangle 4"/>
          <p:cNvSpPr>
            <a:spLocks noGrp="1" noChangeArrowheads="1"/>
          </p:cNvSpPr>
          <p:nvPr>
            <p:ph type="sldNum" sz="quarter" idx="4"/>
          </p:nvPr>
        </p:nvSpPr>
        <p:spPr bwMode="auto">
          <a:xfrm>
            <a:off x="709295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ea typeface="+mn-ea"/>
              </a:defRPr>
            </a:lvl1pPr>
          </a:lstStyle>
          <a:p>
            <a:pPr>
              <a:defRPr/>
            </a:pPr>
            <a:fld id="{8600FB39-F3DA-4A8F-819F-E1E40CF1B5F6}" type="slidenum">
              <a:rPr lang="fr-FR"/>
              <a:pPr>
                <a:defRPr/>
              </a:pPr>
              <a:t>‹#›</a:t>
            </a:fld>
            <a:endParaRPr lang="fr-FR"/>
          </a:p>
        </p:txBody>
      </p:sp>
      <p:pic>
        <p:nvPicPr>
          <p:cNvPr id="10246" name="Picture 7" descr="compass-0"/>
          <p:cNvPicPr>
            <a:picLocks noChangeAspect="1" noChangeArrowheads="1"/>
          </p:cNvPicPr>
          <p:nvPr userDrawn="1"/>
        </p:nvPicPr>
        <p:blipFill>
          <a:blip r:embed="rId14" cstate="print">
            <a:clrChange>
              <a:clrFrom>
                <a:srgbClr val="FFFFFF"/>
              </a:clrFrom>
              <a:clrTo>
                <a:srgbClr val="FFFFFF">
                  <a:alpha val="0"/>
                </a:srgbClr>
              </a:clrTo>
            </a:clrChange>
          </a:blip>
          <a:srcRect/>
          <a:stretch>
            <a:fillRect/>
          </a:stretch>
        </p:blipFill>
        <p:spPr bwMode="auto">
          <a:xfrm>
            <a:off x="0" y="2"/>
            <a:ext cx="1143000" cy="1133475"/>
          </a:xfrm>
          <a:prstGeom prst="rect">
            <a:avLst/>
          </a:prstGeom>
          <a:noFill/>
          <a:ln w="9525">
            <a:noFill/>
            <a:miter lim="800000"/>
            <a:headEnd/>
            <a:tailEnd/>
          </a:ln>
        </p:spPr>
      </p:pic>
      <p:sp>
        <p:nvSpPr>
          <p:cNvPr id="3080" name="Text Box 8"/>
          <p:cNvSpPr txBox="1">
            <a:spLocks noChangeArrowheads="1"/>
          </p:cNvSpPr>
          <p:nvPr userDrawn="1"/>
        </p:nvSpPr>
        <p:spPr bwMode="auto">
          <a:xfrm>
            <a:off x="1187450" y="2205038"/>
            <a:ext cx="6769100" cy="457200"/>
          </a:xfrm>
          <a:prstGeom prst="rect">
            <a:avLst/>
          </a:prstGeom>
          <a:noFill/>
          <a:ln w="9525">
            <a:noFill/>
            <a:miter lim="800000"/>
            <a:headEnd/>
            <a:tailEnd/>
          </a:ln>
          <a:effectLst/>
        </p:spPr>
        <p:txBody>
          <a:bodyPr>
            <a:spAutoFit/>
          </a:bodyPr>
          <a:lstStyle/>
          <a:p>
            <a:pPr eaLnBrk="1" hangingPunct="1">
              <a:spcBef>
                <a:spcPct val="50000"/>
              </a:spcBef>
              <a:defRPr/>
            </a:pPr>
            <a:endParaRPr lang="fr-FR" sz="2400">
              <a:solidFill>
                <a:srgbClr val="000000"/>
              </a:solidFill>
              <a:latin typeface="Times New Roman" pitchFamily="18" charset="0"/>
              <a:ea typeface="+mn-ea"/>
            </a:endParaRPr>
          </a:p>
        </p:txBody>
      </p:sp>
      <p:sp>
        <p:nvSpPr>
          <p:cNvPr id="10248" name="Rectangle 9"/>
          <p:cNvSpPr>
            <a:spLocks noGrp="1" noChangeArrowheads="1"/>
          </p:cNvSpPr>
          <p:nvPr>
            <p:ph type="title"/>
          </p:nvPr>
        </p:nvSpPr>
        <p:spPr bwMode="auto">
          <a:xfrm>
            <a:off x="1752600" y="152402"/>
            <a:ext cx="73914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zh-TW" smtClean="0"/>
              <a:t>Click to edit Master title style</a:t>
            </a:r>
          </a:p>
        </p:txBody>
      </p:sp>
      <p:sp>
        <p:nvSpPr>
          <p:cNvPr id="10249" name="Rectangle 10"/>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zh-TW" smtClean="0"/>
              <a:t>Click to edit Master text styles</a:t>
            </a:r>
          </a:p>
          <a:p>
            <a:pPr lvl="1"/>
            <a:r>
              <a:rPr lang="en-GB" altLang="zh-TW" smtClean="0"/>
              <a:t>Second level</a:t>
            </a:r>
          </a:p>
          <a:p>
            <a:pPr lvl="2"/>
            <a:r>
              <a:rPr lang="en-GB" altLang="zh-TW" smtClean="0"/>
              <a:t>Third level</a:t>
            </a:r>
          </a:p>
          <a:p>
            <a:pPr lvl="3"/>
            <a:r>
              <a:rPr lang="en-GB" altLang="zh-TW" smtClean="0"/>
              <a:t>Fourth level</a:t>
            </a:r>
          </a:p>
          <a:p>
            <a:pPr lvl="4"/>
            <a:r>
              <a:rPr lang="en-GB" altLang="zh-TW" smtClean="0"/>
              <a:t>Fifth level</a:t>
            </a:r>
          </a:p>
        </p:txBody>
      </p:sp>
    </p:spTree>
  </p:cSld>
  <p:clrMap bg1="lt1" tx1="dk1" bg2="lt2" tx2="dk2" accent1="accent1" accent2="accent2" accent3="accent3" accent4="accent4" accent5="accent5" accent6="accent6" hlink="hlink" folHlink="folHlink"/>
  <p:sldLayoutIdLst>
    <p:sldLayoutId id="2147488761" r:id="rId1"/>
    <p:sldLayoutId id="2147488762" r:id="rId2"/>
    <p:sldLayoutId id="2147488763" r:id="rId3"/>
    <p:sldLayoutId id="2147488764" r:id="rId4"/>
    <p:sldLayoutId id="2147488765" r:id="rId5"/>
    <p:sldLayoutId id="2147488766" r:id="rId6"/>
    <p:sldLayoutId id="2147488767" r:id="rId7"/>
    <p:sldLayoutId id="2147488768" r:id="rId8"/>
    <p:sldLayoutId id="2147488769" r:id="rId9"/>
    <p:sldLayoutId id="2147488770" r:id="rId10"/>
    <p:sldLayoutId id="2147488771" r:id="rId11"/>
    <p:sldLayoutId id="2147488772"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Verdana" pitchFamily="34" charset="0"/>
        </a:defRPr>
      </a:lvl2pPr>
      <a:lvl3pPr algn="l" rtl="0" eaLnBrk="0" fontAlgn="base" hangingPunct="0">
        <a:spcBef>
          <a:spcPct val="0"/>
        </a:spcBef>
        <a:spcAft>
          <a:spcPct val="0"/>
        </a:spcAft>
        <a:defRPr sz="3200">
          <a:solidFill>
            <a:schemeClr val="tx2"/>
          </a:solidFill>
          <a:latin typeface="Verdana" pitchFamily="34" charset="0"/>
        </a:defRPr>
      </a:lvl3pPr>
      <a:lvl4pPr algn="l" rtl="0" eaLnBrk="0" fontAlgn="base" hangingPunct="0">
        <a:spcBef>
          <a:spcPct val="0"/>
        </a:spcBef>
        <a:spcAft>
          <a:spcPct val="0"/>
        </a:spcAft>
        <a:defRPr sz="3200">
          <a:solidFill>
            <a:schemeClr val="tx2"/>
          </a:solidFill>
          <a:latin typeface="Verdana" pitchFamily="34" charset="0"/>
        </a:defRPr>
      </a:lvl4pPr>
      <a:lvl5pPr algn="l" rtl="0" eaLnBrk="0" fontAlgn="base" hangingPunct="0">
        <a:spcBef>
          <a:spcPct val="0"/>
        </a:spcBef>
        <a:spcAft>
          <a:spcPct val="0"/>
        </a:spcAft>
        <a:defRPr sz="3200">
          <a:solidFill>
            <a:schemeClr val="tx2"/>
          </a:solidFill>
          <a:latin typeface="Verdana" pitchFamily="34" charset="0"/>
        </a:defRPr>
      </a:lvl5pPr>
      <a:lvl6pPr marL="457200" algn="l" rtl="0" fontAlgn="base">
        <a:spcBef>
          <a:spcPct val="0"/>
        </a:spcBef>
        <a:spcAft>
          <a:spcPct val="0"/>
        </a:spcAft>
        <a:defRPr sz="3200">
          <a:solidFill>
            <a:schemeClr val="tx2"/>
          </a:solidFill>
          <a:latin typeface="Comic Sans MS" pitchFamily="66" charset="0"/>
        </a:defRPr>
      </a:lvl6pPr>
      <a:lvl7pPr marL="914400" algn="l" rtl="0" fontAlgn="base">
        <a:spcBef>
          <a:spcPct val="0"/>
        </a:spcBef>
        <a:spcAft>
          <a:spcPct val="0"/>
        </a:spcAft>
        <a:defRPr sz="3200">
          <a:solidFill>
            <a:schemeClr val="tx2"/>
          </a:solidFill>
          <a:latin typeface="Comic Sans MS" pitchFamily="66" charset="0"/>
        </a:defRPr>
      </a:lvl7pPr>
      <a:lvl8pPr marL="1371600" algn="l" rtl="0" fontAlgn="base">
        <a:spcBef>
          <a:spcPct val="0"/>
        </a:spcBef>
        <a:spcAft>
          <a:spcPct val="0"/>
        </a:spcAft>
        <a:defRPr sz="3200">
          <a:solidFill>
            <a:schemeClr val="tx2"/>
          </a:solidFill>
          <a:latin typeface="Comic Sans MS" pitchFamily="66" charset="0"/>
        </a:defRPr>
      </a:lvl8pPr>
      <a:lvl9pPr marL="1828800" algn="l" rtl="0" fontAlgn="base">
        <a:spcBef>
          <a:spcPct val="0"/>
        </a:spcBef>
        <a:spcAft>
          <a:spcPct val="0"/>
        </a:spcAft>
        <a:defRPr sz="3200">
          <a:solidFill>
            <a:schemeClr val="tx2"/>
          </a:solidFill>
          <a:latin typeface="Comic Sans MS" pitchFamily="66"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defRPr sz="2400">
          <a:solidFill>
            <a:schemeClr val="tx1"/>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bwMode="auto">
          <a:xfrm>
            <a:off x="0" y="0"/>
            <a:ext cx="9144000" cy="1143000"/>
          </a:xfrm>
          <a:prstGeom prst="rect">
            <a:avLst/>
          </a:prstGeom>
          <a:solidFill>
            <a:srgbClr val="DDDDDD"/>
          </a:solidFill>
          <a:ln w="15875" cap="flat" cmpd="sng" algn="ctr">
            <a:noFill/>
            <a:prstDash val="solid"/>
            <a:round/>
            <a:headEnd type="none" w="med" len="med"/>
            <a:tailEnd type="none" w="med" len="med"/>
          </a:ln>
          <a:effectLst/>
        </p:spPr>
        <p:txBody>
          <a:bodyPr anchor="ctr"/>
          <a:lstStyle/>
          <a:p>
            <a:pPr algn="ctr" eaLnBrk="1" hangingPunct="1">
              <a:defRPr/>
            </a:pPr>
            <a:endParaRPr lang="zh-TW" altLang="zh-TW" sz="2400">
              <a:solidFill>
                <a:srgbClr val="000000"/>
              </a:solidFill>
              <a:latin typeface="Times New Roman" pitchFamily="18" charset="0"/>
              <a:ea typeface="微軟正黑體"/>
            </a:endParaRPr>
          </a:p>
        </p:txBody>
      </p:sp>
      <p:sp>
        <p:nvSpPr>
          <p:cNvPr id="3074" name="Rectangle 2"/>
          <p:cNvSpPr>
            <a:spLocks noGrp="1" noChangeArrowheads="1"/>
          </p:cNvSpPr>
          <p:nvPr>
            <p:ph type="dt" sz="half" idx="2"/>
          </p:nvPr>
        </p:nvSpPr>
        <p:spPr bwMode="auto">
          <a:xfrm>
            <a:off x="179388" y="6400800"/>
            <a:ext cx="1905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400">
                <a:solidFill>
                  <a:srgbClr val="000000"/>
                </a:solidFill>
                <a:latin typeface="Times New Roman" pitchFamily="18" charset="0"/>
                <a:ea typeface="+mn-ea"/>
              </a:defRPr>
            </a:lvl1pPr>
          </a:lstStyle>
          <a:p>
            <a:pPr>
              <a:defRPr/>
            </a:pPr>
            <a:endParaRPr lang="fr-FR"/>
          </a:p>
        </p:txBody>
      </p:sp>
      <p:sp>
        <p:nvSpPr>
          <p:cNvPr id="3075" name="Rectangle 3"/>
          <p:cNvSpPr>
            <a:spLocks noGrp="1" noChangeArrowheads="1"/>
          </p:cNvSpPr>
          <p:nvPr>
            <p:ph type="ftr" sz="quarter" idx="3"/>
          </p:nvPr>
        </p:nvSpPr>
        <p:spPr bwMode="auto">
          <a:xfrm>
            <a:off x="2916238" y="6400800"/>
            <a:ext cx="317976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Times New Roman" pitchFamily="18" charset="0"/>
                <a:ea typeface="+mn-ea"/>
              </a:defRPr>
            </a:lvl1pPr>
          </a:lstStyle>
          <a:p>
            <a:pPr>
              <a:defRPr/>
            </a:pPr>
            <a:endParaRPr lang="fr-FR" sz="1800"/>
          </a:p>
        </p:txBody>
      </p:sp>
      <p:sp>
        <p:nvSpPr>
          <p:cNvPr id="3076" name="Rectangle 4"/>
          <p:cNvSpPr>
            <a:spLocks noGrp="1" noChangeArrowheads="1"/>
          </p:cNvSpPr>
          <p:nvPr>
            <p:ph type="sldNum" sz="quarter" idx="4"/>
          </p:nvPr>
        </p:nvSpPr>
        <p:spPr bwMode="auto">
          <a:xfrm>
            <a:off x="709295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ea typeface="+mn-ea"/>
              </a:defRPr>
            </a:lvl1pPr>
          </a:lstStyle>
          <a:p>
            <a:pPr>
              <a:defRPr/>
            </a:pPr>
            <a:fld id="{362291D6-BE7B-4D64-837D-59FC531B8387}" type="slidenum">
              <a:rPr lang="fr-FR"/>
              <a:pPr>
                <a:defRPr/>
              </a:pPr>
              <a:t>‹#›</a:t>
            </a:fld>
            <a:endParaRPr lang="fr-FR"/>
          </a:p>
        </p:txBody>
      </p:sp>
      <p:pic>
        <p:nvPicPr>
          <p:cNvPr id="12294" name="Picture 7" descr="compass-0"/>
          <p:cNvPicPr>
            <a:picLocks noChangeAspect="1" noChangeArrowheads="1"/>
          </p:cNvPicPr>
          <p:nvPr userDrawn="1"/>
        </p:nvPicPr>
        <p:blipFill>
          <a:blip r:embed="rId14" cstate="print">
            <a:clrChange>
              <a:clrFrom>
                <a:srgbClr val="FFFFFF"/>
              </a:clrFrom>
              <a:clrTo>
                <a:srgbClr val="FFFFFF">
                  <a:alpha val="0"/>
                </a:srgbClr>
              </a:clrTo>
            </a:clrChange>
          </a:blip>
          <a:srcRect/>
          <a:stretch>
            <a:fillRect/>
          </a:stretch>
        </p:blipFill>
        <p:spPr bwMode="auto">
          <a:xfrm>
            <a:off x="0" y="2"/>
            <a:ext cx="1143000" cy="1133475"/>
          </a:xfrm>
          <a:prstGeom prst="rect">
            <a:avLst/>
          </a:prstGeom>
          <a:noFill/>
          <a:ln w="9525">
            <a:noFill/>
            <a:miter lim="800000"/>
            <a:headEnd/>
            <a:tailEnd/>
          </a:ln>
        </p:spPr>
      </p:pic>
      <p:sp>
        <p:nvSpPr>
          <p:cNvPr id="3080" name="Text Box 8"/>
          <p:cNvSpPr txBox="1">
            <a:spLocks noChangeArrowheads="1"/>
          </p:cNvSpPr>
          <p:nvPr userDrawn="1"/>
        </p:nvSpPr>
        <p:spPr bwMode="auto">
          <a:xfrm>
            <a:off x="1187450" y="2205038"/>
            <a:ext cx="6769100" cy="457200"/>
          </a:xfrm>
          <a:prstGeom prst="rect">
            <a:avLst/>
          </a:prstGeom>
          <a:noFill/>
          <a:ln w="9525">
            <a:noFill/>
            <a:miter lim="800000"/>
            <a:headEnd/>
            <a:tailEnd/>
          </a:ln>
          <a:effectLst/>
        </p:spPr>
        <p:txBody>
          <a:bodyPr>
            <a:spAutoFit/>
          </a:bodyPr>
          <a:lstStyle/>
          <a:p>
            <a:pPr eaLnBrk="1" hangingPunct="1">
              <a:spcBef>
                <a:spcPct val="50000"/>
              </a:spcBef>
              <a:defRPr/>
            </a:pPr>
            <a:endParaRPr lang="fr-FR" sz="2400">
              <a:solidFill>
                <a:srgbClr val="000000"/>
              </a:solidFill>
              <a:latin typeface="Times New Roman" pitchFamily="18" charset="0"/>
            </a:endParaRPr>
          </a:p>
        </p:txBody>
      </p:sp>
      <p:sp>
        <p:nvSpPr>
          <p:cNvPr id="12296" name="Rectangle 9"/>
          <p:cNvSpPr>
            <a:spLocks noGrp="1" noChangeArrowheads="1"/>
          </p:cNvSpPr>
          <p:nvPr>
            <p:ph type="title"/>
          </p:nvPr>
        </p:nvSpPr>
        <p:spPr bwMode="auto">
          <a:xfrm>
            <a:off x="1752600" y="152402"/>
            <a:ext cx="73914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zh-TW" smtClean="0"/>
              <a:t>Click to edit Master title style</a:t>
            </a:r>
          </a:p>
        </p:txBody>
      </p:sp>
      <p:sp>
        <p:nvSpPr>
          <p:cNvPr id="12297" name="Rectangle 10"/>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zh-TW" smtClean="0"/>
              <a:t>Click to edit Master text styles</a:t>
            </a:r>
          </a:p>
          <a:p>
            <a:pPr lvl="1"/>
            <a:r>
              <a:rPr lang="en-GB" altLang="zh-TW" smtClean="0"/>
              <a:t>Second level</a:t>
            </a:r>
          </a:p>
          <a:p>
            <a:pPr lvl="2"/>
            <a:r>
              <a:rPr lang="en-GB" altLang="zh-TW" smtClean="0"/>
              <a:t>Third level</a:t>
            </a:r>
          </a:p>
          <a:p>
            <a:pPr lvl="3"/>
            <a:r>
              <a:rPr lang="en-GB" altLang="zh-TW" smtClean="0"/>
              <a:t>Fourth level</a:t>
            </a:r>
          </a:p>
          <a:p>
            <a:pPr lvl="4"/>
            <a:r>
              <a:rPr lang="en-GB" altLang="zh-TW" smtClean="0"/>
              <a:t>Fifth level</a:t>
            </a:r>
          </a:p>
        </p:txBody>
      </p:sp>
    </p:spTree>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 id="2147488797"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Verdana" pitchFamily="34" charset="0"/>
        </a:defRPr>
      </a:lvl2pPr>
      <a:lvl3pPr algn="l" rtl="0" eaLnBrk="0" fontAlgn="base" hangingPunct="0">
        <a:spcBef>
          <a:spcPct val="0"/>
        </a:spcBef>
        <a:spcAft>
          <a:spcPct val="0"/>
        </a:spcAft>
        <a:defRPr sz="3200">
          <a:solidFill>
            <a:schemeClr val="tx2"/>
          </a:solidFill>
          <a:latin typeface="Verdana" pitchFamily="34" charset="0"/>
        </a:defRPr>
      </a:lvl3pPr>
      <a:lvl4pPr algn="l" rtl="0" eaLnBrk="0" fontAlgn="base" hangingPunct="0">
        <a:spcBef>
          <a:spcPct val="0"/>
        </a:spcBef>
        <a:spcAft>
          <a:spcPct val="0"/>
        </a:spcAft>
        <a:defRPr sz="3200">
          <a:solidFill>
            <a:schemeClr val="tx2"/>
          </a:solidFill>
          <a:latin typeface="Verdana" pitchFamily="34" charset="0"/>
        </a:defRPr>
      </a:lvl4pPr>
      <a:lvl5pPr algn="l" rtl="0" eaLnBrk="0" fontAlgn="base" hangingPunct="0">
        <a:spcBef>
          <a:spcPct val="0"/>
        </a:spcBef>
        <a:spcAft>
          <a:spcPct val="0"/>
        </a:spcAft>
        <a:defRPr sz="3200">
          <a:solidFill>
            <a:schemeClr val="tx2"/>
          </a:solidFill>
          <a:latin typeface="Verdana" pitchFamily="34" charset="0"/>
        </a:defRPr>
      </a:lvl5pPr>
      <a:lvl6pPr marL="457200" algn="l" rtl="0" fontAlgn="base">
        <a:spcBef>
          <a:spcPct val="0"/>
        </a:spcBef>
        <a:spcAft>
          <a:spcPct val="0"/>
        </a:spcAft>
        <a:defRPr sz="3200">
          <a:solidFill>
            <a:schemeClr val="tx2"/>
          </a:solidFill>
          <a:latin typeface="Comic Sans MS" pitchFamily="66" charset="0"/>
        </a:defRPr>
      </a:lvl6pPr>
      <a:lvl7pPr marL="914400" algn="l" rtl="0" fontAlgn="base">
        <a:spcBef>
          <a:spcPct val="0"/>
        </a:spcBef>
        <a:spcAft>
          <a:spcPct val="0"/>
        </a:spcAft>
        <a:defRPr sz="3200">
          <a:solidFill>
            <a:schemeClr val="tx2"/>
          </a:solidFill>
          <a:latin typeface="Comic Sans MS" pitchFamily="66" charset="0"/>
        </a:defRPr>
      </a:lvl7pPr>
      <a:lvl8pPr marL="1371600" algn="l" rtl="0" fontAlgn="base">
        <a:spcBef>
          <a:spcPct val="0"/>
        </a:spcBef>
        <a:spcAft>
          <a:spcPct val="0"/>
        </a:spcAft>
        <a:defRPr sz="3200">
          <a:solidFill>
            <a:schemeClr val="tx2"/>
          </a:solidFill>
          <a:latin typeface="Comic Sans MS" pitchFamily="66" charset="0"/>
        </a:defRPr>
      </a:lvl8pPr>
      <a:lvl9pPr marL="1828800" algn="l" rtl="0" fontAlgn="base">
        <a:spcBef>
          <a:spcPct val="0"/>
        </a:spcBef>
        <a:spcAft>
          <a:spcPct val="0"/>
        </a:spcAft>
        <a:defRPr sz="3200">
          <a:solidFill>
            <a:schemeClr val="tx2"/>
          </a:solidFill>
          <a:latin typeface="Comic Sans MS" pitchFamily="66"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defRPr sz="2400">
          <a:solidFill>
            <a:schemeClr val="tx1"/>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3315"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172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pitchFamily="18" charset="-120"/>
              </a:defRPr>
            </a:lvl1pPr>
          </a:lstStyle>
          <a:p>
            <a:pPr>
              <a:defRPr/>
            </a:pPr>
            <a:endParaRPr lang="en-US" altLang="zh-TW"/>
          </a:p>
        </p:txBody>
      </p:sp>
      <p:sp>
        <p:nvSpPr>
          <p:cNvPr id="172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pitchFamily="18" charset="-120"/>
              </a:defRPr>
            </a:lvl1pPr>
          </a:lstStyle>
          <a:p>
            <a:pPr>
              <a:defRPr/>
            </a:pPr>
            <a:endParaRPr lang="en-US" altLang="zh-TW"/>
          </a:p>
        </p:txBody>
      </p:sp>
      <p:sp>
        <p:nvSpPr>
          <p:cNvPr id="172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mn-ea"/>
              </a:defRPr>
            </a:lvl1pPr>
          </a:lstStyle>
          <a:p>
            <a:pPr>
              <a:defRPr/>
            </a:pPr>
            <a:fld id="{655B74C2-D5CD-45F0-B359-BD40607905F5}" type="slidenum">
              <a:rPr lang="en-US" altLang="ja-JP" smtClean="0"/>
              <a:pPr>
                <a:defRPr/>
              </a:pPr>
              <a:t>‹#›</a:t>
            </a:fld>
            <a:endParaRPr lang="en-US" altLang="ja-JP" dirty="0"/>
          </a:p>
        </p:txBody>
      </p:sp>
      <p:pic>
        <p:nvPicPr>
          <p:cNvPr id="7" name="圖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768145" cy="762000"/>
          </a:xfrm>
          <a:prstGeom prst="rect">
            <a:avLst/>
          </a:prstGeom>
        </p:spPr>
      </p:pic>
    </p:spTree>
  </p:cSld>
  <p:clrMap bg1="lt1" tx1="dk1" bg2="lt2" tx2="dk2" accent1="accent1" accent2="accent2" accent3="accent3" accent4="accent4" accent5="accent5" accent6="accent6" hlink="hlink" folHlink="folHlink"/>
  <p:sldLayoutIdLst>
    <p:sldLayoutId id="2147488798" r:id="rId1"/>
    <p:sldLayoutId id="2147488799" r:id="rId2"/>
    <p:sldLayoutId id="2147488800" r:id="rId3"/>
    <p:sldLayoutId id="2147488801" r:id="rId4"/>
    <p:sldLayoutId id="2147488802" r:id="rId5"/>
    <p:sldLayoutId id="2147488803" r:id="rId6"/>
    <p:sldLayoutId id="2147488804" r:id="rId7"/>
    <p:sldLayoutId id="2147488805" r:id="rId8"/>
    <p:sldLayoutId id="2147488806" r:id="rId9"/>
    <p:sldLayoutId id="2147488807" r:id="rId10"/>
    <p:sldLayoutId id="2147488808" r:id="rId11"/>
    <p:sldLayoutId id="2147488809"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MS PGothic" pitchFamily="34" charset="-128"/>
        </a:defRPr>
      </a:lvl2pPr>
      <a:lvl3pPr algn="ctr" rtl="0" eaLnBrk="0" fontAlgn="base" hangingPunct="0">
        <a:spcBef>
          <a:spcPct val="0"/>
        </a:spcBef>
        <a:spcAft>
          <a:spcPct val="0"/>
        </a:spcAft>
        <a:defRPr kumimoji="1" sz="4400">
          <a:solidFill>
            <a:schemeClr val="tx2"/>
          </a:solidFill>
          <a:latin typeface="Arial" charset="0"/>
          <a:ea typeface="MS PGothic" pitchFamily="34" charset="-128"/>
        </a:defRPr>
      </a:lvl3pPr>
      <a:lvl4pPr algn="ctr" rtl="0" eaLnBrk="0" fontAlgn="base" hangingPunct="0">
        <a:spcBef>
          <a:spcPct val="0"/>
        </a:spcBef>
        <a:spcAft>
          <a:spcPct val="0"/>
        </a:spcAft>
        <a:defRPr kumimoji="1" sz="4400">
          <a:solidFill>
            <a:schemeClr val="tx2"/>
          </a:solidFill>
          <a:latin typeface="Arial" charset="0"/>
          <a:ea typeface="MS PGothic" pitchFamily="34" charset="-128"/>
        </a:defRPr>
      </a:lvl4pPr>
      <a:lvl5pPr algn="ctr" rtl="0" eaLnBrk="0" fontAlgn="base" hangingPunct="0">
        <a:spcBef>
          <a:spcPct val="0"/>
        </a:spcBef>
        <a:spcAft>
          <a:spcPct val="0"/>
        </a:spcAft>
        <a:defRPr kumimoji="1" sz="4400">
          <a:solidFill>
            <a:schemeClr val="tx2"/>
          </a:solidFill>
          <a:latin typeface="Arial" charset="0"/>
          <a:ea typeface="MS PGothic" pitchFamily="34" charset="-128"/>
        </a:defRPr>
      </a:lvl5pPr>
      <a:lvl6pPr marL="457200" algn="ctr" rtl="0" fontAlgn="base">
        <a:spcBef>
          <a:spcPct val="0"/>
        </a:spcBef>
        <a:spcAft>
          <a:spcPct val="0"/>
        </a:spcAft>
        <a:defRPr kumimoji="1" sz="4400">
          <a:solidFill>
            <a:schemeClr val="tx2"/>
          </a:solidFill>
          <a:latin typeface="Arial" charset="0"/>
          <a:ea typeface="MS PGothic" pitchFamily="34" charset="-128"/>
        </a:defRPr>
      </a:lvl6pPr>
      <a:lvl7pPr marL="914400" algn="ctr" rtl="0" fontAlgn="base">
        <a:spcBef>
          <a:spcPct val="0"/>
        </a:spcBef>
        <a:spcAft>
          <a:spcPct val="0"/>
        </a:spcAft>
        <a:defRPr kumimoji="1" sz="4400">
          <a:solidFill>
            <a:schemeClr val="tx2"/>
          </a:solidFill>
          <a:latin typeface="Arial" charset="0"/>
          <a:ea typeface="MS PGothic" pitchFamily="34" charset="-128"/>
        </a:defRPr>
      </a:lvl7pPr>
      <a:lvl8pPr marL="1371600" algn="ctr" rtl="0" fontAlgn="base">
        <a:spcBef>
          <a:spcPct val="0"/>
        </a:spcBef>
        <a:spcAft>
          <a:spcPct val="0"/>
        </a:spcAft>
        <a:defRPr kumimoji="1" sz="4400">
          <a:solidFill>
            <a:schemeClr val="tx2"/>
          </a:solidFill>
          <a:latin typeface="Arial" charset="0"/>
          <a:ea typeface="MS PGothic" pitchFamily="34" charset="-128"/>
        </a:defRPr>
      </a:lvl8pPr>
      <a:lvl9pPr marL="1828800" algn="ctr" rtl="0" fontAlgn="base">
        <a:spcBef>
          <a:spcPct val="0"/>
        </a:spcBef>
        <a:spcAft>
          <a:spcPct val="0"/>
        </a:spcAft>
        <a:defRPr kumimoji="1" sz="4400">
          <a:solidFill>
            <a:schemeClr val="tx2"/>
          </a:solidFill>
          <a:latin typeface="Arial" charset="0"/>
          <a:ea typeface="MS PGothic" pitchFamily="34"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920" y="150646"/>
            <a:ext cx="6302880" cy="400063"/>
          </a:xfrm>
          <a:prstGeom prst="rect">
            <a:avLst/>
          </a:prstGeom>
          <a:noFill/>
          <a:ln w="28575">
            <a:noFill/>
            <a:miter lim="800000"/>
            <a:headEnd/>
            <a:tailEnd/>
          </a:ln>
        </p:spPr>
        <p:txBody>
          <a:bodyPr vert="horz" wrap="square" lIns="91390" tIns="45697" rIns="91390" bIns="45697" numCol="1" anchor="ctr" anchorCtr="0" compatLnSpc="1">
            <a:prstTxWarp prst="textNoShape">
              <a:avLst/>
            </a:prstTxWarp>
            <a:spAutoFit/>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921" y="685512"/>
            <a:ext cx="8304480" cy="5410649"/>
          </a:xfrm>
          <a:prstGeom prst="rect">
            <a:avLst/>
          </a:prstGeom>
          <a:noFill/>
          <a:ln w="9525">
            <a:noFill/>
            <a:miter lim="800000"/>
            <a:headEnd/>
            <a:tailEnd/>
          </a:ln>
        </p:spPr>
        <p:txBody>
          <a:bodyPr vert="horz" wrap="square" lIns="91390" tIns="45697" rIns="91390" bIns="456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24801" y="6539727"/>
            <a:ext cx="2894400" cy="318273"/>
          </a:xfrm>
          <a:prstGeom prst="rect">
            <a:avLst/>
          </a:prstGeom>
          <a:noFill/>
          <a:ln w="9525">
            <a:noFill/>
            <a:miter lim="800000"/>
            <a:headEnd/>
            <a:tailEnd/>
          </a:ln>
        </p:spPr>
        <p:txBody>
          <a:bodyPr vert="horz" wrap="square" lIns="91390" tIns="45697" rIns="91390" bIns="45697" numCol="1" anchor="t" anchorCtr="0" compatLnSpc="1">
            <a:prstTxWarp prst="textNoShape">
              <a:avLst/>
            </a:prstTxWarp>
          </a:bodyPr>
          <a:lstStyle>
            <a:lvl1pPr hangingPunct="1">
              <a:lnSpc>
                <a:spcPct val="100000"/>
              </a:lnSpc>
              <a:buClrTx/>
              <a:buSzTx/>
              <a:buFontTx/>
              <a:buNone/>
              <a:defRPr sz="1100">
                <a:solidFill>
                  <a:srgbClr val="4D4D4D"/>
                </a:solidFill>
              </a:defRPr>
            </a:lvl1pPr>
          </a:lstStyle>
          <a:p>
            <a:pPr defTabSz="414726" eaLnBrk="1"/>
            <a:endParaRPr lang="en-US" smtClean="0">
              <a:latin typeface="Arial" pitchFamily="34" charset="0"/>
              <a:ea typeface="+mn-ea"/>
            </a:endParaRPr>
          </a:p>
        </p:txBody>
      </p:sp>
      <p:sp>
        <p:nvSpPr>
          <p:cNvPr id="1035" name="Rectangle 11"/>
          <p:cNvSpPr>
            <a:spLocks noGrp="1" noChangeArrowheads="1"/>
          </p:cNvSpPr>
          <p:nvPr>
            <p:ph type="ftr" sz="quarter" idx="3"/>
          </p:nvPr>
        </p:nvSpPr>
        <p:spPr bwMode="auto">
          <a:xfrm>
            <a:off x="5823361" y="6539727"/>
            <a:ext cx="2895840" cy="303871"/>
          </a:xfrm>
          <a:prstGeom prst="rect">
            <a:avLst/>
          </a:prstGeom>
          <a:noFill/>
          <a:ln w="9525">
            <a:noFill/>
            <a:miter lim="800000"/>
            <a:headEnd/>
            <a:tailEnd/>
          </a:ln>
        </p:spPr>
        <p:txBody>
          <a:bodyPr vert="horz" wrap="square" lIns="91390" tIns="45697" rIns="91390" bIns="45697" numCol="1" anchor="t" anchorCtr="0" compatLnSpc="1">
            <a:prstTxWarp prst="textNoShape">
              <a:avLst/>
            </a:prstTxWarp>
          </a:bodyPr>
          <a:lstStyle>
            <a:lvl1pPr algn="r" hangingPunct="1">
              <a:lnSpc>
                <a:spcPct val="100000"/>
              </a:lnSpc>
              <a:buClrTx/>
              <a:buSzTx/>
              <a:buFontTx/>
              <a:buNone/>
              <a:defRPr sz="1100">
                <a:solidFill>
                  <a:srgbClr val="4D4D4D"/>
                </a:solidFill>
              </a:defRPr>
            </a:lvl1pPr>
          </a:lstStyle>
          <a:p>
            <a:pPr defTabSz="414726" eaLnBrk="1"/>
            <a:endParaRPr lang="en-US" smtClean="0">
              <a:latin typeface="Arial" pitchFamily="34" charset="0"/>
              <a:ea typeface="+mn-ea"/>
            </a:endParaRPr>
          </a:p>
        </p:txBody>
      </p:sp>
      <p:sp>
        <p:nvSpPr>
          <p:cNvPr id="2" name="Rectangle 4"/>
          <p:cNvSpPr>
            <a:spLocks noChangeArrowheads="1"/>
          </p:cNvSpPr>
          <p:nvPr userDrawn="1"/>
        </p:nvSpPr>
        <p:spPr bwMode="auto">
          <a:xfrm>
            <a:off x="424801" y="6428835"/>
            <a:ext cx="2894400" cy="318274"/>
          </a:xfrm>
          <a:prstGeom prst="rect">
            <a:avLst/>
          </a:prstGeom>
          <a:noFill/>
          <a:ln w="9525">
            <a:noFill/>
            <a:miter lim="800000"/>
            <a:headEnd/>
            <a:tailEnd/>
          </a:ln>
        </p:spPr>
        <p:txBody>
          <a:bodyPr lIns="91390" tIns="45697" rIns="91390" bIns="45697"/>
          <a:lstStyle/>
          <a:p>
            <a:pPr defTabSz="414726" eaLnBrk="1" hangingPunct="1"/>
            <a:r>
              <a:rPr lang="en-US" sz="1300" smtClean="0">
                <a:solidFill>
                  <a:srgbClr val="4D4D4D"/>
                </a:solidFill>
                <a:latin typeface="Arial" pitchFamily="34" charset="0"/>
                <a:ea typeface="+mn-ea"/>
              </a:rPr>
              <a:t> Transverity2011 </a:t>
            </a:r>
          </a:p>
        </p:txBody>
      </p:sp>
      <p:sp>
        <p:nvSpPr>
          <p:cNvPr id="3" name="Rectangle 11"/>
          <p:cNvSpPr>
            <a:spLocks noChangeArrowheads="1"/>
          </p:cNvSpPr>
          <p:nvPr userDrawn="1"/>
        </p:nvSpPr>
        <p:spPr bwMode="auto">
          <a:xfrm>
            <a:off x="5823361" y="6428836"/>
            <a:ext cx="2895840" cy="303872"/>
          </a:xfrm>
          <a:prstGeom prst="rect">
            <a:avLst/>
          </a:prstGeom>
          <a:noFill/>
          <a:ln w="9525">
            <a:noFill/>
            <a:miter lim="800000"/>
            <a:headEnd/>
            <a:tailEnd/>
          </a:ln>
        </p:spPr>
        <p:txBody>
          <a:bodyPr lIns="91390" tIns="45697" rIns="91390" bIns="45697"/>
          <a:lstStyle/>
          <a:p>
            <a:pPr algn="r" defTabSz="414726" eaLnBrk="1" hangingPunct="1"/>
            <a:r>
              <a:rPr lang="en-US" sz="1300" smtClean="0">
                <a:solidFill>
                  <a:srgbClr val="4D4D4D"/>
                </a:solidFill>
                <a:latin typeface="Arial" pitchFamily="34" charset="0"/>
                <a:ea typeface="+mn-ea"/>
              </a:rPr>
              <a:t> Franco Bradamante</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 id="2147488871" r:id="rId12"/>
  </p:sldLayoutIdLst>
  <p:transition/>
  <p:timing>
    <p:tnLst>
      <p:par>
        <p:cTn id="1" dur="indefinite" restart="never" nodeType="tmRoot"/>
      </p:par>
    </p:tnLst>
  </p:timing>
  <p:hf hdr="0" ftr="0" dt="0"/>
  <p:txStyles>
    <p:titleStyle>
      <a:lvl1pPr algn="l" defTabSz="914414" rtl="0" eaLnBrk="0" fontAlgn="base" hangingPunct="0">
        <a:spcBef>
          <a:spcPct val="0"/>
        </a:spcBef>
        <a:spcAft>
          <a:spcPct val="0"/>
        </a:spcAft>
        <a:defRPr sz="2000" b="1">
          <a:solidFill>
            <a:schemeClr val="tx1"/>
          </a:solidFill>
          <a:latin typeface="+mj-lt"/>
          <a:ea typeface="+mj-ea"/>
          <a:cs typeface="+mj-cs"/>
        </a:defRPr>
      </a:lvl1pPr>
      <a:lvl2pPr algn="l" defTabSz="914414" rtl="0" eaLnBrk="0" fontAlgn="base" hangingPunct="0">
        <a:spcBef>
          <a:spcPct val="0"/>
        </a:spcBef>
        <a:spcAft>
          <a:spcPct val="0"/>
        </a:spcAft>
        <a:defRPr sz="2000" b="1">
          <a:solidFill>
            <a:schemeClr val="tx1"/>
          </a:solidFill>
          <a:latin typeface="Arial" charset="0"/>
        </a:defRPr>
      </a:lvl2pPr>
      <a:lvl3pPr algn="l" defTabSz="914414" rtl="0" eaLnBrk="0" fontAlgn="base" hangingPunct="0">
        <a:spcBef>
          <a:spcPct val="0"/>
        </a:spcBef>
        <a:spcAft>
          <a:spcPct val="0"/>
        </a:spcAft>
        <a:defRPr sz="2000" b="1">
          <a:solidFill>
            <a:schemeClr val="tx1"/>
          </a:solidFill>
          <a:latin typeface="Arial" charset="0"/>
        </a:defRPr>
      </a:lvl3pPr>
      <a:lvl4pPr algn="l" defTabSz="914414" rtl="0" eaLnBrk="0" fontAlgn="base" hangingPunct="0">
        <a:spcBef>
          <a:spcPct val="0"/>
        </a:spcBef>
        <a:spcAft>
          <a:spcPct val="0"/>
        </a:spcAft>
        <a:defRPr sz="2000" b="1">
          <a:solidFill>
            <a:schemeClr val="tx1"/>
          </a:solidFill>
          <a:latin typeface="Arial" charset="0"/>
        </a:defRPr>
      </a:lvl4pPr>
      <a:lvl5pPr algn="l" defTabSz="914414" rtl="0" eaLnBrk="0" fontAlgn="base" hangingPunct="0">
        <a:spcBef>
          <a:spcPct val="0"/>
        </a:spcBef>
        <a:spcAft>
          <a:spcPct val="0"/>
        </a:spcAft>
        <a:defRPr sz="2000" b="1">
          <a:solidFill>
            <a:schemeClr val="tx1"/>
          </a:solidFill>
          <a:latin typeface="Arial" charset="0"/>
        </a:defRPr>
      </a:lvl5pPr>
      <a:lvl6pPr marL="414726" algn="l" defTabSz="914414" rtl="0" fontAlgn="base">
        <a:spcBef>
          <a:spcPct val="0"/>
        </a:spcBef>
        <a:spcAft>
          <a:spcPct val="0"/>
        </a:spcAft>
        <a:defRPr sz="2000" b="1">
          <a:solidFill>
            <a:schemeClr val="tx1"/>
          </a:solidFill>
          <a:latin typeface="Arial" charset="0"/>
        </a:defRPr>
      </a:lvl6pPr>
      <a:lvl7pPr marL="829452" algn="l" defTabSz="914414" rtl="0" fontAlgn="base">
        <a:spcBef>
          <a:spcPct val="0"/>
        </a:spcBef>
        <a:spcAft>
          <a:spcPct val="0"/>
        </a:spcAft>
        <a:defRPr sz="2000" b="1">
          <a:solidFill>
            <a:schemeClr val="tx1"/>
          </a:solidFill>
          <a:latin typeface="Arial" charset="0"/>
        </a:defRPr>
      </a:lvl7pPr>
      <a:lvl8pPr marL="1244178" algn="l" defTabSz="914414" rtl="0" fontAlgn="base">
        <a:spcBef>
          <a:spcPct val="0"/>
        </a:spcBef>
        <a:spcAft>
          <a:spcPct val="0"/>
        </a:spcAft>
        <a:defRPr sz="2000" b="1">
          <a:solidFill>
            <a:schemeClr val="tx1"/>
          </a:solidFill>
          <a:latin typeface="Arial" charset="0"/>
        </a:defRPr>
      </a:lvl8pPr>
      <a:lvl9pPr marL="1658904" algn="l" defTabSz="914414" rtl="0" fontAlgn="base">
        <a:spcBef>
          <a:spcPct val="0"/>
        </a:spcBef>
        <a:spcAft>
          <a:spcPct val="0"/>
        </a:spcAft>
        <a:defRPr sz="2000" b="1">
          <a:solidFill>
            <a:schemeClr val="tx1"/>
          </a:solidFill>
          <a:latin typeface="Arial" charset="0"/>
        </a:defRPr>
      </a:lvl9pPr>
    </p:titleStyle>
    <p:bodyStyle>
      <a:lvl1pPr marL="234724" indent="-234724" algn="l" defTabSz="914414" rtl="0" eaLnBrk="0" fontAlgn="base" hangingPunct="0">
        <a:spcBef>
          <a:spcPct val="20000"/>
        </a:spcBef>
        <a:spcAft>
          <a:spcPct val="0"/>
        </a:spcAft>
        <a:defRPr sz="2400">
          <a:solidFill>
            <a:srgbClr val="FF0000"/>
          </a:solidFill>
          <a:latin typeface="+mn-lt"/>
          <a:ea typeface="+mn-ea"/>
          <a:cs typeface="+mn-cs"/>
        </a:defRPr>
      </a:lvl1pPr>
      <a:lvl2pPr marL="626410" indent="-169923" algn="l" defTabSz="914414" rtl="0" eaLnBrk="0" fontAlgn="base" hangingPunct="0">
        <a:spcBef>
          <a:spcPct val="20000"/>
        </a:spcBef>
        <a:spcAft>
          <a:spcPct val="0"/>
        </a:spcAft>
        <a:buClr>
          <a:srgbClr val="FF0000"/>
        </a:buClr>
        <a:defRPr sz="2000">
          <a:solidFill>
            <a:srgbClr val="FF0000"/>
          </a:solidFill>
          <a:latin typeface="+mn-lt"/>
        </a:defRPr>
      </a:lvl2pPr>
      <a:lvl3pPr marL="1082896" indent="-168483" algn="l" defTabSz="914414" rtl="0" eaLnBrk="0" fontAlgn="base" hangingPunct="0">
        <a:spcBef>
          <a:spcPct val="20000"/>
        </a:spcBef>
        <a:spcAft>
          <a:spcPct val="0"/>
        </a:spcAft>
        <a:defRPr sz="1800">
          <a:solidFill>
            <a:srgbClr val="FF0000"/>
          </a:solidFill>
          <a:latin typeface="+mn-lt"/>
        </a:defRPr>
      </a:lvl3pPr>
      <a:lvl4pPr marL="1539383" indent="-168483" algn="l" defTabSz="914414" rtl="0" eaLnBrk="0" fontAlgn="base" hangingPunct="0">
        <a:spcBef>
          <a:spcPct val="20000"/>
        </a:spcBef>
        <a:spcAft>
          <a:spcPct val="0"/>
        </a:spcAft>
        <a:defRPr sz="1400">
          <a:solidFill>
            <a:srgbClr val="FF0000"/>
          </a:solidFill>
          <a:latin typeface="+mn-lt"/>
        </a:defRPr>
      </a:lvl4pPr>
      <a:lvl5pPr marL="1997310" indent="-168483" algn="l" defTabSz="914414" rtl="0" eaLnBrk="0" fontAlgn="base" hangingPunct="0">
        <a:spcBef>
          <a:spcPct val="20000"/>
        </a:spcBef>
        <a:spcAft>
          <a:spcPct val="0"/>
        </a:spcAft>
        <a:defRPr sz="1400">
          <a:solidFill>
            <a:srgbClr val="FF0000"/>
          </a:solidFill>
          <a:latin typeface="+mn-lt"/>
        </a:defRPr>
      </a:lvl5pPr>
      <a:lvl6pPr marL="2412036" indent="-168483" algn="l" defTabSz="914414" rtl="0" fontAlgn="base">
        <a:spcBef>
          <a:spcPct val="20000"/>
        </a:spcBef>
        <a:spcAft>
          <a:spcPct val="0"/>
        </a:spcAft>
        <a:defRPr sz="1400">
          <a:solidFill>
            <a:srgbClr val="FF0000"/>
          </a:solidFill>
          <a:latin typeface="+mn-lt"/>
        </a:defRPr>
      </a:lvl6pPr>
      <a:lvl7pPr marL="2826762" indent="-168483" algn="l" defTabSz="914414" rtl="0" fontAlgn="base">
        <a:spcBef>
          <a:spcPct val="20000"/>
        </a:spcBef>
        <a:spcAft>
          <a:spcPct val="0"/>
        </a:spcAft>
        <a:defRPr sz="1400">
          <a:solidFill>
            <a:srgbClr val="FF0000"/>
          </a:solidFill>
          <a:latin typeface="+mn-lt"/>
        </a:defRPr>
      </a:lvl7pPr>
      <a:lvl8pPr marL="3241488" indent="-168483" algn="l" defTabSz="914414" rtl="0" fontAlgn="base">
        <a:spcBef>
          <a:spcPct val="20000"/>
        </a:spcBef>
        <a:spcAft>
          <a:spcPct val="0"/>
        </a:spcAft>
        <a:defRPr sz="1400">
          <a:solidFill>
            <a:srgbClr val="FF0000"/>
          </a:solidFill>
          <a:latin typeface="+mn-lt"/>
        </a:defRPr>
      </a:lvl8pPr>
      <a:lvl9pPr marL="3656214" indent="-168483" algn="l" defTabSz="914414" rtl="0" fontAlgn="base">
        <a:spcBef>
          <a:spcPct val="20000"/>
        </a:spcBef>
        <a:spcAft>
          <a:spcPct val="0"/>
        </a:spcAft>
        <a:defRPr sz="1400">
          <a:solidFill>
            <a:srgbClr val="FF0000"/>
          </a:solidFill>
          <a:latin typeface="+mn-lt"/>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920" y="150646"/>
            <a:ext cx="6302880" cy="400063"/>
          </a:xfrm>
          <a:prstGeom prst="rect">
            <a:avLst/>
          </a:prstGeom>
          <a:noFill/>
          <a:ln w="28575">
            <a:noFill/>
            <a:miter lim="800000"/>
            <a:headEnd/>
            <a:tailEnd/>
          </a:ln>
        </p:spPr>
        <p:txBody>
          <a:bodyPr vert="horz" wrap="square" lIns="91390" tIns="45697" rIns="91390" bIns="45697" numCol="1" anchor="ctr" anchorCtr="0" compatLnSpc="1">
            <a:prstTxWarp prst="textNoShape">
              <a:avLst/>
            </a:prstTxWarp>
            <a:spAutoFit/>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921" y="685512"/>
            <a:ext cx="8304480" cy="5410649"/>
          </a:xfrm>
          <a:prstGeom prst="rect">
            <a:avLst/>
          </a:prstGeom>
          <a:noFill/>
          <a:ln w="9525">
            <a:noFill/>
            <a:miter lim="800000"/>
            <a:headEnd/>
            <a:tailEnd/>
          </a:ln>
        </p:spPr>
        <p:txBody>
          <a:bodyPr vert="horz" wrap="square" lIns="91390" tIns="45697" rIns="91390" bIns="456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24801" y="6539727"/>
            <a:ext cx="2894400" cy="318273"/>
          </a:xfrm>
          <a:prstGeom prst="rect">
            <a:avLst/>
          </a:prstGeom>
          <a:noFill/>
          <a:ln w="9525">
            <a:noFill/>
            <a:miter lim="800000"/>
            <a:headEnd/>
            <a:tailEnd/>
          </a:ln>
        </p:spPr>
        <p:txBody>
          <a:bodyPr vert="horz" wrap="square" lIns="91390" tIns="45697" rIns="91390" bIns="45697" numCol="1" anchor="t" anchorCtr="0" compatLnSpc="1">
            <a:prstTxWarp prst="textNoShape">
              <a:avLst/>
            </a:prstTxWarp>
          </a:bodyPr>
          <a:lstStyle>
            <a:lvl1pPr hangingPunct="1">
              <a:lnSpc>
                <a:spcPct val="100000"/>
              </a:lnSpc>
              <a:buClrTx/>
              <a:buSzTx/>
              <a:buFontTx/>
              <a:buNone/>
              <a:defRPr sz="1100">
                <a:solidFill>
                  <a:srgbClr val="4D4D4D"/>
                </a:solidFill>
              </a:defRPr>
            </a:lvl1pPr>
          </a:lstStyle>
          <a:p>
            <a:pPr defTabSz="414726" eaLnBrk="1"/>
            <a:endParaRPr lang="en-US" smtClean="0">
              <a:ea typeface="+mn-ea"/>
            </a:endParaRPr>
          </a:p>
        </p:txBody>
      </p:sp>
      <p:sp>
        <p:nvSpPr>
          <p:cNvPr id="1035" name="Rectangle 11"/>
          <p:cNvSpPr>
            <a:spLocks noGrp="1" noChangeArrowheads="1"/>
          </p:cNvSpPr>
          <p:nvPr>
            <p:ph type="ftr" sz="quarter" idx="3"/>
          </p:nvPr>
        </p:nvSpPr>
        <p:spPr bwMode="auto">
          <a:xfrm>
            <a:off x="5823361" y="6539727"/>
            <a:ext cx="2895840" cy="303871"/>
          </a:xfrm>
          <a:prstGeom prst="rect">
            <a:avLst/>
          </a:prstGeom>
          <a:noFill/>
          <a:ln w="9525">
            <a:noFill/>
            <a:miter lim="800000"/>
            <a:headEnd/>
            <a:tailEnd/>
          </a:ln>
        </p:spPr>
        <p:txBody>
          <a:bodyPr vert="horz" wrap="square" lIns="91390" tIns="45697" rIns="91390" bIns="45697" numCol="1" anchor="t" anchorCtr="0" compatLnSpc="1">
            <a:prstTxWarp prst="textNoShape">
              <a:avLst/>
            </a:prstTxWarp>
          </a:bodyPr>
          <a:lstStyle>
            <a:lvl1pPr algn="r" hangingPunct="1">
              <a:lnSpc>
                <a:spcPct val="100000"/>
              </a:lnSpc>
              <a:buClrTx/>
              <a:buSzTx/>
              <a:buFontTx/>
              <a:buNone/>
              <a:defRPr sz="1100">
                <a:solidFill>
                  <a:srgbClr val="4D4D4D"/>
                </a:solidFill>
              </a:defRPr>
            </a:lvl1pPr>
          </a:lstStyle>
          <a:p>
            <a:pPr defTabSz="414726" eaLnBrk="1"/>
            <a:endParaRPr lang="en-US" smtClean="0">
              <a:ea typeface="+mn-ea"/>
            </a:endParaRPr>
          </a:p>
        </p:txBody>
      </p:sp>
      <p:sp>
        <p:nvSpPr>
          <p:cNvPr id="2" name="Rectangle 4"/>
          <p:cNvSpPr>
            <a:spLocks noChangeArrowheads="1"/>
          </p:cNvSpPr>
          <p:nvPr userDrawn="1"/>
        </p:nvSpPr>
        <p:spPr bwMode="auto">
          <a:xfrm>
            <a:off x="424801" y="6428835"/>
            <a:ext cx="2894400" cy="318274"/>
          </a:xfrm>
          <a:prstGeom prst="rect">
            <a:avLst/>
          </a:prstGeom>
          <a:noFill/>
          <a:ln w="9525">
            <a:noFill/>
            <a:miter lim="800000"/>
            <a:headEnd/>
            <a:tailEnd/>
          </a:ln>
        </p:spPr>
        <p:txBody>
          <a:bodyPr lIns="91390" tIns="45697" rIns="91390" bIns="45697"/>
          <a:lstStyle/>
          <a:p>
            <a:pPr defTabSz="414726" eaLnBrk="1" hangingPunct="1"/>
            <a:r>
              <a:rPr lang="en-US" sz="1300" smtClean="0">
                <a:solidFill>
                  <a:srgbClr val="4D4D4D"/>
                </a:solidFill>
                <a:ea typeface="+mn-ea"/>
              </a:rPr>
              <a:t> Transverity2011 </a:t>
            </a:r>
          </a:p>
        </p:txBody>
      </p:sp>
      <p:sp>
        <p:nvSpPr>
          <p:cNvPr id="3" name="Rectangle 11"/>
          <p:cNvSpPr>
            <a:spLocks noChangeArrowheads="1"/>
          </p:cNvSpPr>
          <p:nvPr userDrawn="1"/>
        </p:nvSpPr>
        <p:spPr bwMode="auto">
          <a:xfrm>
            <a:off x="5823361" y="6428836"/>
            <a:ext cx="2895840" cy="303872"/>
          </a:xfrm>
          <a:prstGeom prst="rect">
            <a:avLst/>
          </a:prstGeom>
          <a:noFill/>
          <a:ln w="9525">
            <a:noFill/>
            <a:miter lim="800000"/>
            <a:headEnd/>
            <a:tailEnd/>
          </a:ln>
        </p:spPr>
        <p:txBody>
          <a:bodyPr lIns="91390" tIns="45697" rIns="91390" bIns="45697"/>
          <a:lstStyle/>
          <a:p>
            <a:pPr algn="r" defTabSz="414726" eaLnBrk="1" hangingPunct="1"/>
            <a:r>
              <a:rPr lang="en-US" sz="1300" smtClean="0">
                <a:solidFill>
                  <a:srgbClr val="4D4D4D"/>
                </a:solidFill>
                <a:ea typeface="+mn-ea"/>
              </a:rPr>
              <a:t> Franco Bradamante</a:t>
            </a:r>
          </a:p>
        </p:txBody>
      </p:sp>
    </p:spTree>
  </p:cSld>
  <p:clrMap bg1="lt1" tx1="dk1" bg2="lt2" tx2="dk2" accent1="accent1" accent2="accent2" accent3="accent3" accent4="accent4" accent5="accent5" accent6="accent6" hlink="hlink" folHlink="folHlink"/>
  <p:sldLayoutIdLst>
    <p:sldLayoutId id="2147488873" r:id="rId1"/>
    <p:sldLayoutId id="2147488874" r:id="rId2"/>
    <p:sldLayoutId id="2147488875" r:id="rId3"/>
    <p:sldLayoutId id="2147488876" r:id="rId4"/>
    <p:sldLayoutId id="2147488877" r:id="rId5"/>
    <p:sldLayoutId id="2147488878" r:id="rId6"/>
    <p:sldLayoutId id="2147488879" r:id="rId7"/>
    <p:sldLayoutId id="2147488880" r:id="rId8"/>
    <p:sldLayoutId id="2147488881" r:id="rId9"/>
    <p:sldLayoutId id="2147488882" r:id="rId10"/>
    <p:sldLayoutId id="2147488883" r:id="rId11"/>
    <p:sldLayoutId id="2147488884" r:id="rId12"/>
  </p:sldLayoutIdLst>
  <p:transition/>
  <p:timing>
    <p:tnLst>
      <p:par>
        <p:cTn id="1" dur="indefinite" restart="never" nodeType="tmRoot"/>
      </p:par>
    </p:tnLst>
  </p:timing>
  <p:hf hdr="0" ftr="0" dt="0"/>
  <p:txStyles>
    <p:titleStyle>
      <a:lvl1pPr algn="l" defTabSz="914414" rtl="0" eaLnBrk="0" fontAlgn="base" hangingPunct="0">
        <a:spcBef>
          <a:spcPct val="0"/>
        </a:spcBef>
        <a:spcAft>
          <a:spcPct val="0"/>
        </a:spcAft>
        <a:defRPr sz="2000" b="1">
          <a:solidFill>
            <a:schemeClr val="tx1"/>
          </a:solidFill>
          <a:latin typeface="+mj-lt"/>
          <a:ea typeface="+mj-ea"/>
          <a:cs typeface="+mj-cs"/>
        </a:defRPr>
      </a:lvl1pPr>
      <a:lvl2pPr algn="l" defTabSz="914414" rtl="0" eaLnBrk="0" fontAlgn="base" hangingPunct="0">
        <a:spcBef>
          <a:spcPct val="0"/>
        </a:spcBef>
        <a:spcAft>
          <a:spcPct val="0"/>
        </a:spcAft>
        <a:defRPr sz="2000" b="1">
          <a:solidFill>
            <a:schemeClr val="tx1"/>
          </a:solidFill>
          <a:latin typeface="Arial" charset="0"/>
        </a:defRPr>
      </a:lvl2pPr>
      <a:lvl3pPr algn="l" defTabSz="914414" rtl="0" eaLnBrk="0" fontAlgn="base" hangingPunct="0">
        <a:spcBef>
          <a:spcPct val="0"/>
        </a:spcBef>
        <a:spcAft>
          <a:spcPct val="0"/>
        </a:spcAft>
        <a:defRPr sz="2000" b="1">
          <a:solidFill>
            <a:schemeClr val="tx1"/>
          </a:solidFill>
          <a:latin typeface="Arial" charset="0"/>
        </a:defRPr>
      </a:lvl3pPr>
      <a:lvl4pPr algn="l" defTabSz="914414" rtl="0" eaLnBrk="0" fontAlgn="base" hangingPunct="0">
        <a:spcBef>
          <a:spcPct val="0"/>
        </a:spcBef>
        <a:spcAft>
          <a:spcPct val="0"/>
        </a:spcAft>
        <a:defRPr sz="2000" b="1">
          <a:solidFill>
            <a:schemeClr val="tx1"/>
          </a:solidFill>
          <a:latin typeface="Arial" charset="0"/>
        </a:defRPr>
      </a:lvl4pPr>
      <a:lvl5pPr algn="l" defTabSz="914414" rtl="0" eaLnBrk="0" fontAlgn="base" hangingPunct="0">
        <a:spcBef>
          <a:spcPct val="0"/>
        </a:spcBef>
        <a:spcAft>
          <a:spcPct val="0"/>
        </a:spcAft>
        <a:defRPr sz="2000" b="1">
          <a:solidFill>
            <a:schemeClr val="tx1"/>
          </a:solidFill>
          <a:latin typeface="Arial" charset="0"/>
        </a:defRPr>
      </a:lvl5pPr>
      <a:lvl6pPr marL="414726" algn="l" defTabSz="914414" rtl="0" fontAlgn="base">
        <a:spcBef>
          <a:spcPct val="0"/>
        </a:spcBef>
        <a:spcAft>
          <a:spcPct val="0"/>
        </a:spcAft>
        <a:defRPr sz="2000" b="1">
          <a:solidFill>
            <a:schemeClr val="tx1"/>
          </a:solidFill>
          <a:latin typeface="Arial" charset="0"/>
        </a:defRPr>
      </a:lvl6pPr>
      <a:lvl7pPr marL="829452" algn="l" defTabSz="914414" rtl="0" fontAlgn="base">
        <a:spcBef>
          <a:spcPct val="0"/>
        </a:spcBef>
        <a:spcAft>
          <a:spcPct val="0"/>
        </a:spcAft>
        <a:defRPr sz="2000" b="1">
          <a:solidFill>
            <a:schemeClr val="tx1"/>
          </a:solidFill>
          <a:latin typeface="Arial" charset="0"/>
        </a:defRPr>
      </a:lvl7pPr>
      <a:lvl8pPr marL="1244178" algn="l" defTabSz="914414" rtl="0" fontAlgn="base">
        <a:spcBef>
          <a:spcPct val="0"/>
        </a:spcBef>
        <a:spcAft>
          <a:spcPct val="0"/>
        </a:spcAft>
        <a:defRPr sz="2000" b="1">
          <a:solidFill>
            <a:schemeClr val="tx1"/>
          </a:solidFill>
          <a:latin typeface="Arial" charset="0"/>
        </a:defRPr>
      </a:lvl8pPr>
      <a:lvl9pPr marL="1658904" algn="l" defTabSz="914414" rtl="0" fontAlgn="base">
        <a:spcBef>
          <a:spcPct val="0"/>
        </a:spcBef>
        <a:spcAft>
          <a:spcPct val="0"/>
        </a:spcAft>
        <a:defRPr sz="2000" b="1">
          <a:solidFill>
            <a:schemeClr val="tx1"/>
          </a:solidFill>
          <a:latin typeface="Arial" charset="0"/>
        </a:defRPr>
      </a:lvl9pPr>
    </p:titleStyle>
    <p:bodyStyle>
      <a:lvl1pPr marL="234724" indent="-234724" algn="l" defTabSz="914414" rtl="0" eaLnBrk="0" fontAlgn="base" hangingPunct="0">
        <a:spcBef>
          <a:spcPct val="20000"/>
        </a:spcBef>
        <a:spcAft>
          <a:spcPct val="0"/>
        </a:spcAft>
        <a:defRPr sz="2400">
          <a:solidFill>
            <a:srgbClr val="FF0000"/>
          </a:solidFill>
          <a:latin typeface="+mn-lt"/>
          <a:ea typeface="+mn-ea"/>
          <a:cs typeface="+mn-cs"/>
        </a:defRPr>
      </a:lvl1pPr>
      <a:lvl2pPr marL="626410" indent="-169923" algn="l" defTabSz="914414" rtl="0" eaLnBrk="0" fontAlgn="base" hangingPunct="0">
        <a:spcBef>
          <a:spcPct val="20000"/>
        </a:spcBef>
        <a:spcAft>
          <a:spcPct val="0"/>
        </a:spcAft>
        <a:buClr>
          <a:srgbClr val="FF0000"/>
        </a:buClr>
        <a:defRPr sz="2000">
          <a:solidFill>
            <a:srgbClr val="FF0000"/>
          </a:solidFill>
          <a:latin typeface="+mn-lt"/>
        </a:defRPr>
      </a:lvl2pPr>
      <a:lvl3pPr marL="1082896" indent="-168483" algn="l" defTabSz="914414" rtl="0" eaLnBrk="0" fontAlgn="base" hangingPunct="0">
        <a:spcBef>
          <a:spcPct val="20000"/>
        </a:spcBef>
        <a:spcAft>
          <a:spcPct val="0"/>
        </a:spcAft>
        <a:defRPr sz="1800">
          <a:solidFill>
            <a:srgbClr val="FF0000"/>
          </a:solidFill>
          <a:latin typeface="+mn-lt"/>
        </a:defRPr>
      </a:lvl3pPr>
      <a:lvl4pPr marL="1539383" indent="-168483" algn="l" defTabSz="914414" rtl="0" eaLnBrk="0" fontAlgn="base" hangingPunct="0">
        <a:spcBef>
          <a:spcPct val="20000"/>
        </a:spcBef>
        <a:spcAft>
          <a:spcPct val="0"/>
        </a:spcAft>
        <a:defRPr sz="1400">
          <a:solidFill>
            <a:srgbClr val="FF0000"/>
          </a:solidFill>
          <a:latin typeface="+mn-lt"/>
        </a:defRPr>
      </a:lvl4pPr>
      <a:lvl5pPr marL="1997310" indent="-168483" algn="l" defTabSz="914414" rtl="0" eaLnBrk="0" fontAlgn="base" hangingPunct="0">
        <a:spcBef>
          <a:spcPct val="20000"/>
        </a:spcBef>
        <a:spcAft>
          <a:spcPct val="0"/>
        </a:spcAft>
        <a:defRPr sz="1400">
          <a:solidFill>
            <a:srgbClr val="FF0000"/>
          </a:solidFill>
          <a:latin typeface="+mn-lt"/>
        </a:defRPr>
      </a:lvl5pPr>
      <a:lvl6pPr marL="2412036" indent="-168483" algn="l" defTabSz="914414" rtl="0" fontAlgn="base">
        <a:spcBef>
          <a:spcPct val="20000"/>
        </a:spcBef>
        <a:spcAft>
          <a:spcPct val="0"/>
        </a:spcAft>
        <a:defRPr sz="1400">
          <a:solidFill>
            <a:srgbClr val="FF0000"/>
          </a:solidFill>
          <a:latin typeface="+mn-lt"/>
        </a:defRPr>
      </a:lvl6pPr>
      <a:lvl7pPr marL="2826762" indent="-168483" algn="l" defTabSz="914414" rtl="0" fontAlgn="base">
        <a:spcBef>
          <a:spcPct val="20000"/>
        </a:spcBef>
        <a:spcAft>
          <a:spcPct val="0"/>
        </a:spcAft>
        <a:defRPr sz="1400">
          <a:solidFill>
            <a:srgbClr val="FF0000"/>
          </a:solidFill>
          <a:latin typeface="+mn-lt"/>
        </a:defRPr>
      </a:lvl7pPr>
      <a:lvl8pPr marL="3241488" indent="-168483" algn="l" defTabSz="914414" rtl="0" fontAlgn="base">
        <a:spcBef>
          <a:spcPct val="20000"/>
        </a:spcBef>
        <a:spcAft>
          <a:spcPct val="0"/>
        </a:spcAft>
        <a:defRPr sz="1400">
          <a:solidFill>
            <a:srgbClr val="FF0000"/>
          </a:solidFill>
          <a:latin typeface="+mn-lt"/>
        </a:defRPr>
      </a:lvl8pPr>
      <a:lvl9pPr marL="3656214" indent="-168483" algn="l" defTabSz="914414" rtl="0" fontAlgn="base">
        <a:spcBef>
          <a:spcPct val="20000"/>
        </a:spcBef>
        <a:spcAft>
          <a:spcPct val="0"/>
        </a:spcAft>
        <a:defRPr sz="1400">
          <a:solidFill>
            <a:srgbClr val="FF0000"/>
          </a:solidFill>
          <a:latin typeface="+mn-lt"/>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eaLnBrk="1" hangingPunct="1"/>
            <a:endParaRPr lang="en-US" altLang="zh-TW" smtClean="0">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pPr eaLnBrk="1" hangingPunct="1"/>
            <a:endParaRPr lang="en-US" altLang="zh-TW" smtClean="0">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pPr eaLnBrk="1" hangingPunct="1"/>
            <a:fld id="{2C8E502B-E9E8-4F03-AFBE-DAE1A8FA074E}" type="slidenum">
              <a:rPr lang="en-US" altLang="zh-TW" smtClean="0">
                <a:solidFill>
                  <a:srgbClr val="000000"/>
                </a:solidFill>
                <a:latin typeface="Arial" pitchFamily="34" charset="0"/>
              </a:rPr>
              <a:pPr eaLnBrk="1" hangingPunct="1"/>
              <a:t>‹#›</a:t>
            </a:fld>
            <a:endParaRPr lang="en-US" altLang="zh-TW" smtClean="0">
              <a:solidFill>
                <a:srgbClr val="000000"/>
              </a:solidFill>
              <a:latin typeface="Arial" pitchFamily="34" charset="0"/>
            </a:endParaRPr>
          </a:p>
        </p:txBody>
      </p:sp>
      <p:pic>
        <p:nvPicPr>
          <p:cNvPr id="7" name="圖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768145" cy="762000"/>
          </a:xfrm>
          <a:prstGeom prst="rect">
            <a:avLst/>
          </a:prstGeom>
        </p:spPr>
      </p:pic>
    </p:spTree>
  </p:cSld>
  <p:clrMap bg1="lt1" tx1="dk1" bg2="lt2" tx2="dk2" accent1="accent1" accent2="accent2" accent3="accent3" accent4="accent4" accent5="accent5" accent6="accent6" hlink="hlink" folHlink="folHlink"/>
  <p:sldLayoutIdLst>
    <p:sldLayoutId id="2147488924" r:id="rId1"/>
    <p:sldLayoutId id="2147488925" r:id="rId2"/>
    <p:sldLayoutId id="2147488926" r:id="rId3"/>
    <p:sldLayoutId id="2147488927" r:id="rId4"/>
    <p:sldLayoutId id="2147488928" r:id="rId5"/>
    <p:sldLayoutId id="2147488929" r:id="rId6"/>
    <p:sldLayoutId id="2147488930" r:id="rId7"/>
    <p:sldLayoutId id="2147488931" r:id="rId8"/>
    <p:sldLayoutId id="2147488932" r:id="rId9"/>
    <p:sldLayoutId id="2147488933" r:id="rId10"/>
    <p:sldLayoutId id="2147488934"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eaLnBrk="1" hangingPunct="1"/>
            <a:endParaRPr lang="en-US" altLang="zh-TW" smtClean="0">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pPr eaLnBrk="1" hangingPunct="1"/>
            <a:endParaRPr lang="en-US" altLang="zh-TW" smtClean="0">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pPr eaLnBrk="1" hangingPunct="1"/>
            <a:fld id="{2C8E502B-E9E8-4F03-AFBE-DAE1A8FA074E}" type="slidenum">
              <a:rPr lang="en-US" altLang="zh-TW" smtClean="0">
                <a:solidFill>
                  <a:srgbClr val="000000"/>
                </a:solidFill>
                <a:latin typeface="Arial" pitchFamily="34" charset="0"/>
              </a:rPr>
              <a:pPr eaLnBrk="1" hangingPunct="1"/>
              <a:t>‹#›</a:t>
            </a:fld>
            <a:endParaRPr lang="en-US" altLang="zh-TW" smtClean="0">
              <a:solidFill>
                <a:srgbClr val="000000"/>
              </a:solidFill>
              <a:latin typeface="Arial" pitchFamily="34" charset="0"/>
            </a:endParaRPr>
          </a:p>
        </p:txBody>
      </p:sp>
      <p:pic>
        <p:nvPicPr>
          <p:cNvPr id="7" name="圖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768145" cy="762000"/>
          </a:xfrm>
          <a:prstGeom prst="rect">
            <a:avLst/>
          </a:prstGeom>
        </p:spPr>
      </p:pic>
    </p:spTree>
  </p:cSld>
  <p:clrMap bg1="lt1" tx1="dk1" bg2="lt2" tx2="dk2" accent1="accent1" accent2="accent2" accent3="accent3" accent4="accent4" accent5="accent5" accent6="accent6" hlink="hlink" folHlink="folHlink"/>
  <p:sldLayoutIdLst>
    <p:sldLayoutId id="2147488936" r:id="rId1"/>
    <p:sldLayoutId id="2147488937" r:id="rId2"/>
    <p:sldLayoutId id="2147488938" r:id="rId3"/>
    <p:sldLayoutId id="2147488939" r:id="rId4"/>
    <p:sldLayoutId id="2147488940" r:id="rId5"/>
    <p:sldLayoutId id="2147488941" r:id="rId6"/>
    <p:sldLayoutId id="2147488942" r:id="rId7"/>
    <p:sldLayoutId id="2147488943" r:id="rId8"/>
    <p:sldLayoutId id="2147488944" r:id="rId9"/>
    <p:sldLayoutId id="2147488945" r:id="rId10"/>
    <p:sldLayoutId id="2147488946" r:id="rId11"/>
  </p:sldLayoutIdLst>
  <p:timing>
    <p:tnLst>
      <p:par>
        <p:cTn id="1" dur="indefinite" restart="never" nodeType="tmRoot"/>
      </p:par>
    </p:tn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2.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5.wmf"/><Relationship Id="rId3" Type="http://schemas.openxmlformats.org/officeDocument/2006/relationships/image" Target="../media/image26.emf"/><Relationship Id="rId7" Type="http://schemas.openxmlformats.org/officeDocument/2006/relationships/image" Target="../media/image22.wmf"/><Relationship Id="rId12" Type="http://schemas.openxmlformats.org/officeDocument/2006/relationships/oleObject" Target="../embeddings/oleObject12.bin"/><Relationship Id="rId2" Type="http://schemas.openxmlformats.org/officeDocument/2006/relationships/slideLayout" Target="../slideLayouts/slideLayout54.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24.wmf"/><Relationship Id="rId5" Type="http://schemas.openxmlformats.org/officeDocument/2006/relationships/image" Target="../media/image21.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23.wmf"/><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30.png"/><Relationship Id="rId7" Type="http://schemas.openxmlformats.org/officeDocument/2006/relationships/image" Target="../media/image28.wmf"/><Relationship Id="rId2" Type="http://schemas.openxmlformats.org/officeDocument/2006/relationships/slideLayout" Target="../slideLayouts/slideLayout54.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27.wmf"/><Relationship Id="rId4" Type="http://schemas.openxmlformats.org/officeDocument/2006/relationships/oleObject" Target="../embeddings/oleObject13.bin"/><Relationship Id="rId9" Type="http://schemas.openxmlformats.org/officeDocument/2006/relationships/image" Target="../media/image29.wmf"/></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emf"/><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png"/><Relationship Id="rId2" Type="http://schemas.openxmlformats.org/officeDocument/2006/relationships/image" Target="../media/image31.emf"/><Relationship Id="rId16" Type="http://schemas.openxmlformats.org/officeDocument/2006/relationships/image" Target="../media/image45.png"/><Relationship Id="rId1" Type="http://schemas.openxmlformats.org/officeDocument/2006/relationships/slideLayout" Target="../slideLayouts/slideLayout9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5.wmf"/><Relationship Id="rId3" Type="http://schemas.openxmlformats.org/officeDocument/2006/relationships/image" Target="../media/image57.png"/><Relationship Id="rId7" Type="http://schemas.openxmlformats.org/officeDocument/2006/relationships/image" Target="../media/image52.wmf"/><Relationship Id="rId12" Type="http://schemas.openxmlformats.org/officeDocument/2006/relationships/oleObject" Target="../embeddings/oleObject20.bin"/><Relationship Id="rId2" Type="http://schemas.openxmlformats.org/officeDocument/2006/relationships/slideLayout" Target="../slideLayouts/slideLayout50.xml"/><Relationship Id="rId1" Type="http://schemas.openxmlformats.org/officeDocument/2006/relationships/vmlDrawing" Target="../drawings/vmlDrawing5.vml"/><Relationship Id="rId6" Type="http://schemas.openxmlformats.org/officeDocument/2006/relationships/oleObject" Target="../embeddings/oleObject17.bin"/><Relationship Id="rId11" Type="http://schemas.openxmlformats.org/officeDocument/2006/relationships/image" Target="../media/image54.wmf"/><Relationship Id="rId5" Type="http://schemas.openxmlformats.org/officeDocument/2006/relationships/image" Target="../media/image51.wmf"/><Relationship Id="rId15" Type="http://schemas.openxmlformats.org/officeDocument/2006/relationships/image" Target="../media/image56.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53.wmf"/><Relationship Id="rId14" Type="http://schemas.openxmlformats.org/officeDocument/2006/relationships/oleObject" Target="../embeddings/oleObject2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png"/><Relationship Id="rId1" Type="http://schemas.openxmlformats.org/officeDocument/2006/relationships/slideLayout" Target="../slideLayouts/slideLayout50.xml"/><Relationship Id="rId4" Type="http://schemas.openxmlformats.org/officeDocument/2006/relationships/image" Target="../media/image561.png"/></Relationships>
</file>

<file path=ppt/slides/_rels/slide21.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61.png"/><Relationship Id="rId7" Type="http://schemas.openxmlformats.org/officeDocument/2006/relationships/oleObject" Target="../embeddings/oleObject23.bin"/><Relationship Id="rId2" Type="http://schemas.openxmlformats.org/officeDocument/2006/relationships/slideLayout" Target="../slideLayouts/slideLayout52.xml"/><Relationship Id="rId1" Type="http://schemas.openxmlformats.org/officeDocument/2006/relationships/vmlDrawing" Target="../drawings/vmlDrawing6.vml"/><Relationship Id="rId6" Type="http://schemas.openxmlformats.org/officeDocument/2006/relationships/image" Target="../media/image59.wmf"/><Relationship Id="rId5" Type="http://schemas.openxmlformats.org/officeDocument/2006/relationships/oleObject" Target="../embeddings/oleObject22.bin"/><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60.png"/><Relationship Id="rId1" Type="http://schemas.openxmlformats.org/officeDocument/2006/relationships/slideLayout" Target="../slideLayouts/slideLayout50.xml"/><Relationship Id="rId4" Type="http://schemas.openxmlformats.org/officeDocument/2006/relationships/image" Target="../media/image480.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0.png"/><Relationship Id="rId1" Type="http://schemas.openxmlformats.org/officeDocument/2006/relationships/slideLayout" Target="../slideLayouts/slideLayout50.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99.xml"/><Relationship Id="rId1" Type="http://schemas.openxmlformats.org/officeDocument/2006/relationships/vmlDrawing" Target="../drawings/vmlDrawing7.vml"/><Relationship Id="rId6" Type="http://schemas.openxmlformats.org/officeDocument/2006/relationships/image" Target="../media/image70.wmf"/><Relationship Id="rId5" Type="http://schemas.openxmlformats.org/officeDocument/2006/relationships/oleObject" Target="../embeddings/oleObject24.bin"/><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75.png"/><Relationship Id="rId7" Type="http://schemas.openxmlformats.org/officeDocument/2006/relationships/oleObject" Target="../embeddings/oleObject25.bin"/><Relationship Id="rId2" Type="http://schemas.openxmlformats.org/officeDocument/2006/relationships/slideLayout" Target="../slideLayouts/slideLayout97.xml"/><Relationship Id="rId1" Type="http://schemas.openxmlformats.org/officeDocument/2006/relationships/vmlDrawing" Target="../drawings/vmlDrawing8.vml"/><Relationship Id="rId6" Type="http://schemas.openxmlformats.org/officeDocument/2006/relationships/image" Target="../media/image78.png"/><Relationship Id="rId11" Type="http://schemas.openxmlformats.org/officeDocument/2006/relationships/image" Target="../media/image79.emf"/><Relationship Id="rId5" Type="http://schemas.openxmlformats.org/officeDocument/2006/relationships/image" Target="../media/image77.png"/><Relationship Id="rId10" Type="http://schemas.openxmlformats.org/officeDocument/2006/relationships/image" Target="../media/image74.wmf"/><Relationship Id="rId4" Type="http://schemas.openxmlformats.org/officeDocument/2006/relationships/image" Target="../media/image76.png"/><Relationship Id="rId9" Type="http://schemas.openxmlformats.org/officeDocument/2006/relationships/oleObject" Target="../embeddings/oleObject26.bin"/></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7.xml"/><Relationship Id="rId4" Type="http://schemas.openxmlformats.org/officeDocument/2006/relationships/image" Target="../media/image810.png"/></Relationships>
</file>

<file path=ppt/slides/_rels/slide29.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9.wmf"/><Relationship Id="rId3" Type="http://schemas.openxmlformats.org/officeDocument/2006/relationships/oleObject" Target="../embeddings/oleObject1.bin"/><Relationship Id="rId7" Type="http://schemas.openxmlformats.org/officeDocument/2006/relationships/image" Target="../media/image13.png"/><Relationship Id="rId12" Type="http://schemas.openxmlformats.org/officeDocument/2006/relationships/oleObject" Target="../embeddings/oleObject4.bin"/><Relationship Id="rId2" Type="http://schemas.openxmlformats.org/officeDocument/2006/relationships/slideLayout" Target="../slideLayouts/slideLayout54.xml"/><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8.wmf"/><Relationship Id="rId5" Type="http://schemas.openxmlformats.org/officeDocument/2006/relationships/image" Target="../media/image11.png"/><Relationship Id="rId15" Type="http://schemas.openxmlformats.org/officeDocument/2006/relationships/image" Target="../media/image10.wmf"/><Relationship Id="rId10" Type="http://schemas.openxmlformats.org/officeDocument/2006/relationships/oleObject" Target="../embeddings/oleObject3.bin"/><Relationship Id="rId4" Type="http://schemas.openxmlformats.org/officeDocument/2006/relationships/image" Target="../media/image6.wmf"/><Relationship Id="rId9" Type="http://schemas.openxmlformats.org/officeDocument/2006/relationships/image" Target="../media/image7.wmf"/><Relationship Id="rId14" Type="http://schemas.openxmlformats.org/officeDocument/2006/relationships/oleObject" Target="../embeddings/oleObject5.bin"/></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7.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image" Target="../media/image94.png"/><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6.png"/><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0.png"/><Relationship Id="rId1" Type="http://schemas.openxmlformats.org/officeDocument/2006/relationships/slideLayout" Target="../slideLayouts/slideLayout97.xml"/><Relationship Id="rId4" Type="http://schemas.openxmlformats.org/officeDocument/2006/relationships/image" Target="../media/image90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7.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00.png"/><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notesSlide" Target="../notesSlides/notesSlide6.xml"/><Relationship Id="rId7" Type="http://schemas.openxmlformats.org/officeDocument/2006/relationships/oleObject" Target="../embeddings/oleObject28.bin"/><Relationship Id="rId2" Type="http://schemas.openxmlformats.org/officeDocument/2006/relationships/slideLayout" Target="../slideLayouts/slideLayout97.xml"/><Relationship Id="rId1" Type="http://schemas.openxmlformats.org/officeDocument/2006/relationships/vmlDrawing" Target="../drawings/vmlDrawing9.vml"/><Relationship Id="rId6" Type="http://schemas.openxmlformats.org/officeDocument/2006/relationships/image" Target="../media/image106.wmf"/><Relationship Id="rId5" Type="http://schemas.openxmlformats.org/officeDocument/2006/relationships/oleObject" Target="../embeddings/oleObject27.bin"/><Relationship Id="rId10" Type="http://schemas.openxmlformats.org/officeDocument/2006/relationships/image" Target="../media/image108.wmf"/><Relationship Id="rId4" Type="http://schemas.openxmlformats.org/officeDocument/2006/relationships/image" Target="../media/image109.wmf"/><Relationship Id="rId9" Type="http://schemas.openxmlformats.org/officeDocument/2006/relationships/oleObject" Target="../embeddings/oleObject29.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7.xml"/><Relationship Id="rId1" Type="http://schemas.openxmlformats.org/officeDocument/2006/relationships/vmlDrawing" Target="../drawings/vmlDrawing10.vml"/><Relationship Id="rId6" Type="http://schemas.openxmlformats.org/officeDocument/2006/relationships/image" Target="../media/image110.wmf"/><Relationship Id="rId5" Type="http://schemas.openxmlformats.org/officeDocument/2006/relationships/oleObject" Target="../embeddings/oleObject30.bin"/><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8" Type="http://schemas.openxmlformats.org/officeDocument/2006/relationships/image" Target="../media/image113.wmf"/><Relationship Id="rId13" Type="http://schemas.openxmlformats.org/officeDocument/2006/relationships/oleObject" Target="../embeddings/oleObject35.bin"/><Relationship Id="rId3" Type="http://schemas.openxmlformats.org/officeDocument/2006/relationships/notesSlide" Target="../notesSlides/notesSlide8.xml"/><Relationship Id="rId7" Type="http://schemas.openxmlformats.org/officeDocument/2006/relationships/oleObject" Target="../embeddings/oleObject32.bin"/><Relationship Id="rId12" Type="http://schemas.openxmlformats.org/officeDocument/2006/relationships/image" Target="../media/image115.wmf"/><Relationship Id="rId2" Type="http://schemas.openxmlformats.org/officeDocument/2006/relationships/slideLayout" Target="../slideLayouts/slideLayout97.xml"/><Relationship Id="rId1" Type="http://schemas.openxmlformats.org/officeDocument/2006/relationships/vmlDrawing" Target="../drawings/vmlDrawing11.vml"/><Relationship Id="rId6" Type="http://schemas.openxmlformats.org/officeDocument/2006/relationships/image" Target="../media/image112.wmf"/><Relationship Id="rId11" Type="http://schemas.openxmlformats.org/officeDocument/2006/relationships/oleObject" Target="../embeddings/oleObject34.bin"/><Relationship Id="rId5" Type="http://schemas.openxmlformats.org/officeDocument/2006/relationships/oleObject" Target="../embeddings/oleObject31.bin"/><Relationship Id="rId10" Type="http://schemas.openxmlformats.org/officeDocument/2006/relationships/image" Target="../media/image114.wmf"/><Relationship Id="rId4" Type="http://schemas.openxmlformats.org/officeDocument/2006/relationships/image" Target="../media/image117.png"/><Relationship Id="rId9" Type="http://schemas.openxmlformats.org/officeDocument/2006/relationships/oleObject" Target="../embeddings/oleObject33.bin"/><Relationship Id="rId14" Type="http://schemas.openxmlformats.org/officeDocument/2006/relationships/image" Target="../media/image116.w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9.xml"/><Relationship Id="rId7" Type="http://schemas.openxmlformats.org/officeDocument/2006/relationships/image" Target="../media/image116.wmf"/><Relationship Id="rId2" Type="http://schemas.openxmlformats.org/officeDocument/2006/relationships/slideLayout" Target="../slideLayouts/slideLayout99.xml"/><Relationship Id="rId1" Type="http://schemas.openxmlformats.org/officeDocument/2006/relationships/vmlDrawing" Target="../drawings/vmlDrawing12.vml"/><Relationship Id="rId6" Type="http://schemas.openxmlformats.org/officeDocument/2006/relationships/oleObject" Target="../embeddings/oleObject36.bin"/><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18.wmf"/></Relationships>
</file>

<file path=ppt/slides/_rels/slide55.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notesSlide" Target="../notesSlides/notesSlide10.xml"/><Relationship Id="rId7" Type="http://schemas.openxmlformats.org/officeDocument/2006/relationships/oleObject" Target="../embeddings/oleObject39.bin"/><Relationship Id="rId2" Type="http://schemas.openxmlformats.org/officeDocument/2006/relationships/slideLayout" Target="../slideLayouts/slideLayout101.xml"/><Relationship Id="rId1" Type="http://schemas.openxmlformats.org/officeDocument/2006/relationships/vmlDrawing" Target="../drawings/vmlDrawing13.vml"/><Relationship Id="rId6" Type="http://schemas.openxmlformats.org/officeDocument/2006/relationships/image" Target="../media/image25.png"/><Relationship Id="rId11" Type="http://schemas.openxmlformats.org/officeDocument/2006/relationships/image" Target="../media/image270.png"/><Relationship Id="rId5" Type="http://schemas.openxmlformats.org/officeDocument/2006/relationships/image" Target="../media/image121.wmf"/><Relationship Id="rId10" Type="http://schemas.openxmlformats.org/officeDocument/2006/relationships/image" Target="../media/image123.wmf"/><Relationship Id="rId4" Type="http://schemas.openxmlformats.org/officeDocument/2006/relationships/oleObject" Target="../embeddings/oleObject38.bin"/><Relationship Id="rId9" Type="http://schemas.openxmlformats.org/officeDocument/2006/relationships/oleObject" Target="../embeddings/oleObject40.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131.png"/><Relationship Id="rId3" Type="http://schemas.openxmlformats.org/officeDocument/2006/relationships/notesSlide" Target="../notesSlides/notesSlide11.xml"/><Relationship Id="rId7" Type="http://schemas.openxmlformats.org/officeDocument/2006/relationships/image" Target="../media/image124.wmf"/><Relationship Id="rId12" Type="http://schemas.openxmlformats.org/officeDocument/2006/relationships/image" Target="../media/image130.png"/><Relationship Id="rId2" Type="http://schemas.openxmlformats.org/officeDocument/2006/relationships/slideLayout" Target="../slideLayouts/slideLayout50.xml"/><Relationship Id="rId1" Type="http://schemas.openxmlformats.org/officeDocument/2006/relationships/vmlDrawing" Target="../drawings/vmlDrawing14.vml"/><Relationship Id="rId6" Type="http://schemas.openxmlformats.org/officeDocument/2006/relationships/oleObject" Target="../embeddings/oleObject41.bin"/><Relationship Id="rId11" Type="http://schemas.openxmlformats.org/officeDocument/2006/relationships/image" Target="../media/image129.png"/><Relationship Id="rId5" Type="http://schemas.openxmlformats.org/officeDocument/2006/relationships/image" Target="../media/image127.wmf"/><Relationship Id="rId10" Type="http://schemas.openxmlformats.org/officeDocument/2006/relationships/image" Target="../media/image128.png"/><Relationship Id="rId4" Type="http://schemas.openxmlformats.org/officeDocument/2006/relationships/image" Target="../media/image126.png"/><Relationship Id="rId9" Type="http://schemas.openxmlformats.org/officeDocument/2006/relationships/image" Target="../media/image125.wmf"/></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13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0.xml"/><Relationship Id="rId1" Type="http://schemas.openxmlformats.org/officeDocument/2006/relationships/vmlDrawing" Target="../drawings/vmlDrawing15.vml"/><Relationship Id="rId5" Type="http://schemas.openxmlformats.org/officeDocument/2006/relationships/image" Target="../media/image134.wmf"/><Relationship Id="rId4" Type="http://schemas.openxmlformats.org/officeDocument/2006/relationships/oleObject" Target="../embeddings/oleObject43.bin"/></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9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notesSlide" Target="../notesSlides/notesSlide15.xml"/><Relationship Id="rId7" Type="http://schemas.openxmlformats.org/officeDocument/2006/relationships/oleObject" Target="../embeddings/oleObject45.bin"/><Relationship Id="rId2" Type="http://schemas.openxmlformats.org/officeDocument/2006/relationships/slideLayout" Target="../slideLayouts/slideLayout97.xml"/><Relationship Id="rId1" Type="http://schemas.openxmlformats.org/officeDocument/2006/relationships/vmlDrawing" Target="../drawings/vmlDrawing16.vml"/><Relationship Id="rId6" Type="http://schemas.openxmlformats.org/officeDocument/2006/relationships/image" Target="../media/image17.wmf"/><Relationship Id="rId5" Type="http://schemas.openxmlformats.org/officeDocument/2006/relationships/oleObject" Target="../embeddings/oleObject44.bin"/><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8" Type="http://schemas.openxmlformats.org/officeDocument/2006/relationships/image" Target="../media/image137.wmf"/><Relationship Id="rId13" Type="http://schemas.openxmlformats.org/officeDocument/2006/relationships/oleObject" Target="../embeddings/oleObject50.bin"/><Relationship Id="rId3" Type="http://schemas.openxmlformats.org/officeDocument/2006/relationships/notesSlide" Target="../notesSlides/notesSlide16.xml"/><Relationship Id="rId7" Type="http://schemas.openxmlformats.org/officeDocument/2006/relationships/oleObject" Target="../embeddings/oleObject47.bin"/><Relationship Id="rId12" Type="http://schemas.openxmlformats.org/officeDocument/2006/relationships/image" Target="../media/image139.wmf"/><Relationship Id="rId2" Type="http://schemas.openxmlformats.org/officeDocument/2006/relationships/slideLayout" Target="../slideLayouts/slideLayout86.xml"/><Relationship Id="rId16" Type="http://schemas.openxmlformats.org/officeDocument/2006/relationships/image" Target="../media/image141.wmf"/><Relationship Id="rId1" Type="http://schemas.openxmlformats.org/officeDocument/2006/relationships/vmlDrawing" Target="../drawings/vmlDrawing17.vml"/><Relationship Id="rId6" Type="http://schemas.openxmlformats.org/officeDocument/2006/relationships/image" Target="../media/image136.wmf"/><Relationship Id="rId11" Type="http://schemas.openxmlformats.org/officeDocument/2006/relationships/oleObject" Target="../embeddings/oleObject49.bin"/><Relationship Id="rId5" Type="http://schemas.openxmlformats.org/officeDocument/2006/relationships/oleObject" Target="../embeddings/oleObject46.bin"/><Relationship Id="rId15" Type="http://schemas.openxmlformats.org/officeDocument/2006/relationships/oleObject" Target="../embeddings/oleObject51.bin"/><Relationship Id="rId10" Type="http://schemas.openxmlformats.org/officeDocument/2006/relationships/image" Target="../media/image138.wmf"/><Relationship Id="rId4" Type="http://schemas.openxmlformats.org/officeDocument/2006/relationships/image" Target="../media/image142.gif"/><Relationship Id="rId9" Type="http://schemas.openxmlformats.org/officeDocument/2006/relationships/oleObject" Target="../embeddings/oleObject48.bin"/><Relationship Id="rId14" Type="http://schemas.openxmlformats.org/officeDocument/2006/relationships/image" Target="../media/image140.wmf"/></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xml"/><Relationship Id="rId1" Type="http://schemas.openxmlformats.org/officeDocument/2006/relationships/slideLayout" Target="../slideLayouts/slideLayout97.xml"/><Relationship Id="rId6" Type="http://schemas.microsoft.com/office/2007/relationships/hdphoto" Target="../media/hdphoto1.wdp"/><Relationship Id="rId5" Type="http://schemas.openxmlformats.org/officeDocument/2006/relationships/image" Target="../media/image144.png"/><Relationship Id="rId4" Type="http://schemas.openxmlformats.org/officeDocument/2006/relationships/image" Target="../media/image620.png"/></Relationships>
</file>

<file path=ppt/slides/_rels/slide6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180.png"/><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145.wmf"/><Relationship Id="rId7" Type="http://schemas.openxmlformats.org/officeDocument/2006/relationships/image" Target="../media/image690.png"/><Relationship Id="rId2" Type="http://schemas.openxmlformats.org/officeDocument/2006/relationships/notesSlide" Target="../notesSlides/notesSlide18.xml"/><Relationship Id="rId1" Type="http://schemas.openxmlformats.org/officeDocument/2006/relationships/slideLayout" Target="../slideLayouts/slideLayout101.xml"/><Relationship Id="rId6" Type="http://schemas.openxmlformats.org/officeDocument/2006/relationships/image" Target="../media/image148.png"/><Relationship Id="rId5" Type="http://schemas.openxmlformats.org/officeDocument/2006/relationships/image" Target="../media/image147.wmf"/><Relationship Id="rId4" Type="http://schemas.openxmlformats.org/officeDocument/2006/relationships/image" Target="../media/image146.wmf"/><Relationship Id="rId9" Type="http://schemas.openxmlformats.org/officeDocument/2006/relationships/image" Target="../media/image711.png"/></Relationships>
</file>

<file path=ppt/slides/_rels/slide65.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149.wmf"/><Relationship Id="rId7" Type="http://schemas.openxmlformats.org/officeDocument/2006/relationships/image" Target="../media/image720.png"/><Relationship Id="rId2" Type="http://schemas.openxmlformats.org/officeDocument/2006/relationships/notesSlide" Target="../notesSlides/notesSlide19.xml"/><Relationship Id="rId1" Type="http://schemas.openxmlformats.org/officeDocument/2006/relationships/slideLayout" Target="../slideLayouts/slideLayout101.xml"/><Relationship Id="rId6" Type="http://schemas.openxmlformats.org/officeDocument/2006/relationships/image" Target="../media/image710.png"/><Relationship Id="rId5" Type="http://schemas.openxmlformats.org/officeDocument/2006/relationships/image" Target="../media/image151.wmf"/><Relationship Id="rId4" Type="http://schemas.openxmlformats.org/officeDocument/2006/relationships/image" Target="../media/image150.wmf"/><Relationship Id="rId9" Type="http://schemas.openxmlformats.org/officeDocument/2006/relationships/image" Target="../media/image152.png"/></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97.xml"/><Relationship Id="rId4" Type="http://schemas.openxmlformats.org/officeDocument/2006/relationships/image" Target="../media/image2.gif"/></Relationships>
</file>

<file path=ppt/slides/_rels/slide67.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notesSlide" Target="../notesSlides/notesSlide21.xml"/><Relationship Id="rId7" Type="http://schemas.openxmlformats.org/officeDocument/2006/relationships/image" Target="../media/image155.wmf"/><Relationship Id="rId12" Type="http://schemas.openxmlformats.org/officeDocument/2006/relationships/image" Target="../media/image160.png"/><Relationship Id="rId2" Type="http://schemas.openxmlformats.org/officeDocument/2006/relationships/slideLayout" Target="../slideLayouts/slideLayout97.xml"/><Relationship Id="rId1" Type="http://schemas.openxmlformats.org/officeDocument/2006/relationships/vmlDrawing" Target="../drawings/vmlDrawing18.vml"/><Relationship Id="rId6" Type="http://schemas.openxmlformats.org/officeDocument/2006/relationships/oleObject" Target="../embeddings/oleObject53.bin"/><Relationship Id="rId11" Type="http://schemas.openxmlformats.org/officeDocument/2006/relationships/image" Target="../media/image159.png"/><Relationship Id="rId5" Type="http://schemas.openxmlformats.org/officeDocument/2006/relationships/image" Target="../media/image154.wmf"/><Relationship Id="rId10" Type="http://schemas.openxmlformats.org/officeDocument/2006/relationships/image" Target="../media/image158.png"/><Relationship Id="rId4" Type="http://schemas.openxmlformats.org/officeDocument/2006/relationships/oleObject" Target="../embeddings/oleObject52.bin"/><Relationship Id="rId9" Type="http://schemas.openxmlformats.org/officeDocument/2006/relationships/image" Target="../media/image157.png"/></Relationships>
</file>

<file path=ppt/slides/_rels/slide6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97.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7.xml"/></Relationships>
</file>

<file path=ppt/slides/_rels/slide7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97.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wmf"/><Relationship Id="rId2" Type="http://schemas.openxmlformats.org/officeDocument/2006/relationships/slideLayout" Target="../slideLayouts/slideLayout50.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17.w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54020" name="Picture 4" descr="锦溪 古莲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9870"/>
            <a:ext cx="9143999" cy="45720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線接點 2"/>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pic>
        <p:nvPicPr>
          <p:cNvPr id="121858" name="Picture 17"/>
          <p:cNvPicPr>
            <a:picLocks noChangeAspect="1" noChangeArrowheads="1"/>
          </p:cNvPicPr>
          <p:nvPr/>
        </p:nvPicPr>
        <p:blipFill>
          <a:blip r:embed="rId4" cstate="print"/>
          <a:srcRect/>
          <a:stretch>
            <a:fillRect/>
          </a:stretch>
        </p:blipFill>
        <p:spPr bwMode="auto">
          <a:xfrm>
            <a:off x="8153400" y="5867400"/>
            <a:ext cx="990600" cy="990600"/>
          </a:xfrm>
          <a:prstGeom prst="rect">
            <a:avLst/>
          </a:prstGeom>
          <a:noFill/>
          <a:ln w="9525">
            <a:noFill/>
            <a:miter lim="800000"/>
            <a:headEnd/>
            <a:tailEnd/>
          </a:ln>
        </p:spPr>
      </p:pic>
      <p:sp>
        <p:nvSpPr>
          <p:cNvPr id="121859" name="Rectangle 3"/>
          <p:cNvSpPr>
            <a:spLocks noGrp="1" noChangeArrowheads="1"/>
          </p:cNvSpPr>
          <p:nvPr>
            <p:ph type="subTitle" idx="1"/>
          </p:nvPr>
        </p:nvSpPr>
        <p:spPr>
          <a:xfrm>
            <a:off x="1810657" y="4680824"/>
            <a:ext cx="5352288" cy="953079"/>
          </a:xfrm>
          <a:noFill/>
        </p:spPr>
        <p:txBody>
          <a:bodyPr/>
          <a:lstStyle/>
          <a:p>
            <a:pPr eaLnBrk="1" hangingPunct="1">
              <a:lnSpc>
                <a:spcPct val="90000"/>
              </a:lnSpc>
            </a:pPr>
            <a:r>
              <a:rPr lang="en-US" altLang="zh-TW" sz="1800" dirty="0">
                <a:solidFill>
                  <a:srgbClr val="C00000"/>
                </a:solidFill>
                <a:effectLst>
                  <a:outerShdw blurRad="38100" dist="38100" dir="2700000" algn="tl">
                    <a:srgbClr val="000000">
                      <a:alpha val="43137"/>
                    </a:srgbClr>
                  </a:outerShdw>
                </a:effectLst>
              </a:rPr>
              <a:t>Wen-Chen </a:t>
            </a:r>
            <a:r>
              <a:rPr lang="en-US" altLang="zh-TW" sz="1800" dirty="0" smtClean="0">
                <a:solidFill>
                  <a:srgbClr val="C00000"/>
                </a:solidFill>
                <a:effectLst>
                  <a:outerShdw blurRad="38100" dist="38100" dir="2700000" algn="tl">
                    <a:srgbClr val="000000">
                      <a:alpha val="43137"/>
                    </a:srgbClr>
                  </a:outerShdw>
                </a:effectLst>
              </a:rPr>
              <a:t>Chang</a:t>
            </a:r>
            <a:r>
              <a:rPr lang="zh-TW" altLang="en-US" sz="1800" dirty="0" smtClean="0">
                <a:solidFill>
                  <a:srgbClr val="C00000"/>
                </a:solidFill>
                <a:effectLst>
                  <a:outerShdw blurRad="38100" dist="38100" dir="2700000" algn="tl">
                    <a:srgbClr val="000000">
                      <a:alpha val="43137"/>
                    </a:srgbClr>
                  </a:outerShdw>
                </a:effectLst>
              </a:rPr>
              <a:t> </a:t>
            </a:r>
            <a:r>
              <a:rPr lang="zh-TW" altLang="en-US" sz="1800" dirty="0" smtClean="0">
                <a:solidFill>
                  <a:srgbClr val="C00000"/>
                </a:solidFill>
                <a:effectLst>
                  <a:outerShdw blurRad="38100" dist="38100" dir="2700000" algn="tl">
                    <a:srgbClr val="000000">
                      <a:alpha val="43137"/>
                    </a:srgbClr>
                  </a:outerShdw>
                </a:effectLst>
              </a:rPr>
              <a:t>章文箴</a:t>
            </a:r>
            <a:endParaRPr lang="en-US" altLang="zh-TW" sz="1800" dirty="0">
              <a:solidFill>
                <a:srgbClr val="C00000"/>
              </a:solidFill>
              <a:effectLst>
                <a:outerShdw blurRad="38100" dist="38100" dir="2700000" algn="tl">
                  <a:srgbClr val="000000">
                    <a:alpha val="43137"/>
                  </a:srgbClr>
                </a:outerShdw>
              </a:effectLst>
            </a:endParaRPr>
          </a:p>
          <a:p>
            <a:pPr eaLnBrk="1" hangingPunct="1">
              <a:lnSpc>
                <a:spcPct val="90000"/>
              </a:lnSpc>
            </a:pPr>
            <a:r>
              <a:rPr lang="en-US" altLang="zh-TW" sz="1800" dirty="0">
                <a:solidFill>
                  <a:srgbClr val="C00000"/>
                </a:solidFill>
                <a:effectLst>
                  <a:outerShdw blurRad="38100" dist="38100" dir="2700000" algn="tl">
                    <a:srgbClr val="000000">
                      <a:alpha val="43137"/>
                    </a:srgbClr>
                  </a:outerShdw>
                </a:effectLst>
              </a:rPr>
              <a:t>On </a:t>
            </a:r>
            <a:r>
              <a:rPr lang="en-US" altLang="zh-TW" sz="1800" dirty="0" smtClean="0">
                <a:solidFill>
                  <a:srgbClr val="C00000"/>
                </a:solidFill>
                <a:effectLst>
                  <a:outerShdw blurRad="38100" dist="38100" dir="2700000" algn="tl">
                    <a:srgbClr val="000000">
                      <a:alpha val="43137"/>
                    </a:srgbClr>
                  </a:outerShdw>
                </a:effectLst>
              </a:rPr>
              <a:t>behalf </a:t>
            </a:r>
            <a:r>
              <a:rPr lang="en-US" altLang="zh-TW" sz="1800" dirty="0">
                <a:solidFill>
                  <a:srgbClr val="C00000"/>
                </a:solidFill>
                <a:effectLst>
                  <a:outerShdw blurRad="38100" dist="38100" dir="2700000" algn="tl">
                    <a:srgbClr val="000000">
                      <a:alpha val="43137"/>
                    </a:srgbClr>
                  </a:outerShdw>
                </a:effectLst>
              </a:rPr>
              <a:t>of the COMPASS Collaboration</a:t>
            </a:r>
          </a:p>
          <a:p>
            <a:pPr eaLnBrk="1" hangingPunct="1">
              <a:lnSpc>
                <a:spcPct val="90000"/>
              </a:lnSpc>
            </a:pPr>
            <a:r>
              <a:rPr lang="en-US" altLang="zh-TW" sz="1800" dirty="0">
                <a:solidFill>
                  <a:srgbClr val="C00000"/>
                </a:solidFill>
                <a:effectLst>
                  <a:outerShdw blurRad="38100" dist="38100" dir="2700000" algn="tl">
                    <a:srgbClr val="000000">
                      <a:alpha val="43137"/>
                    </a:srgbClr>
                  </a:outerShdw>
                </a:effectLst>
              </a:rPr>
              <a:t>Institute of Physics, Academia </a:t>
            </a:r>
            <a:r>
              <a:rPr lang="en-US" altLang="zh-TW" sz="1800" dirty="0" err="1">
                <a:solidFill>
                  <a:srgbClr val="C00000"/>
                </a:solidFill>
                <a:effectLst>
                  <a:outerShdw blurRad="38100" dist="38100" dir="2700000" algn="tl">
                    <a:srgbClr val="000000">
                      <a:alpha val="43137"/>
                    </a:srgbClr>
                  </a:outerShdw>
                </a:effectLst>
              </a:rPr>
              <a:t>Sinica</a:t>
            </a:r>
            <a:r>
              <a:rPr lang="en-US" altLang="zh-TW" sz="1800" dirty="0">
                <a:solidFill>
                  <a:srgbClr val="C00000"/>
                </a:solidFill>
                <a:effectLst>
                  <a:outerShdw blurRad="38100" dist="38100" dir="2700000" algn="tl">
                    <a:srgbClr val="000000">
                      <a:alpha val="43137"/>
                    </a:srgbClr>
                  </a:outerShdw>
                </a:effectLst>
              </a:rPr>
              <a:t>, Taiwan</a:t>
            </a:r>
          </a:p>
        </p:txBody>
      </p:sp>
      <p:sp>
        <p:nvSpPr>
          <p:cNvPr id="121861" name="Rectangle 2"/>
          <p:cNvSpPr>
            <a:spLocks noGrp="1" noChangeArrowheads="1"/>
          </p:cNvSpPr>
          <p:nvPr>
            <p:ph type="ctrTitle"/>
          </p:nvPr>
        </p:nvSpPr>
        <p:spPr>
          <a:xfrm>
            <a:off x="324902" y="1171315"/>
            <a:ext cx="8323798" cy="2041542"/>
          </a:xfrm>
          <a:noFill/>
        </p:spPr>
        <p:txBody>
          <a:bodyPr/>
          <a:lstStyle/>
          <a:p>
            <a:pPr eaLnBrk="1" hangingPunct="1"/>
            <a:r>
              <a:rPr lang="en-US" altLang="zh-TW" sz="2800" b="1" dirty="0" smtClean="0">
                <a:solidFill>
                  <a:srgbClr val="FF0000"/>
                </a:solidFill>
                <a:effectLst>
                  <a:outerShdw blurRad="38100" dist="38100" dir="2700000" algn="tl">
                    <a:srgbClr val="000000">
                      <a:alpha val="43137"/>
                    </a:srgbClr>
                  </a:outerShdw>
                </a:effectLst>
              </a:rPr>
              <a:t>Accessing Transverse Spin and Momentum Structure of the Nucleon in COMPASS</a:t>
            </a:r>
            <a:endParaRPr lang="ja-JP" altLang="en-US" sz="2800" b="1" dirty="0" smtClean="0">
              <a:solidFill>
                <a:srgbClr val="FF0000"/>
              </a:solidFill>
              <a:effectLst>
                <a:outerShdw blurRad="38100" dist="38100" dir="2700000" algn="tl">
                  <a:srgbClr val="000000">
                    <a:alpha val="43137"/>
                  </a:srgbClr>
                </a:outerShdw>
              </a:effectLst>
            </a:endParaRPr>
          </a:p>
        </p:txBody>
      </p:sp>
      <p:sp>
        <p:nvSpPr>
          <p:cNvPr id="121862" name="Text Box 13"/>
          <p:cNvSpPr txBox="1">
            <a:spLocks noChangeArrowheads="1"/>
          </p:cNvSpPr>
          <p:nvPr/>
        </p:nvSpPr>
        <p:spPr bwMode="auto">
          <a:xfrm>
            <a:off x="1965325" y="341313"/>
            <a:ext cx="184731" cy="369332"/>
          </a:xfrm>
          <a:prstGeom prst="rect">
            <a:avLst/>
          </a:prstGeom>
          <a:noFill/>
          <a:ln w="9525">
            <a:noFill/>
            <a:miter lim="800000"/>
            <a:headEnd/>
            <a:tailEnd/>
          </a:ln>
        </p:spPr>
        <p:txBody>
          <a:bodyPr wrap="none">
            <a:spAutoFit/>
          </a:bodyPr>
          <a:lstStyle/>
          <a:p>
            <a:pPr eaLnBrk="1" hangingPunct="1"/>
            <a:endParaRPr lang="zh-TW" altLang="en-US">
              <a:solidFill>
                <a:srgbClr val="000000"/>
              </a:solidFill>
              <a:ea typeface="新細明體" pitchFamily="18" charset="-120"/>
            </a:endParaRPr>
          </a:p>
        </p:txBody>
      </p:sp>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44452"/>
            <a:ext cx="920915" cy="913548"/>
          </a:xfrm>
          <a:prstGeom prst="rect">
            <a:avLst/>
          </a:prstGeom>
        </p:spPr>
      </p:pic>
      <p:sp>
        <p:nvSpPr>
          <p:cNvPr id="2" name="文字方塊 1"/>
          <p:cNvSpPr txBox="1"/>
          <p:nvPr/>
        </p:nvSpPr>
        <p:spPr>
          <a:xfrm>
            <a:off x="307217" y="36754"/>
            <a:ext cx="8529579" cy="1200329"/>
          </a:xfrm>
          <a:prstGeom prst="rect">
            <a:avLst/>
          </a:prstGeom>
          <a:noFill/>
        </p:spPr>
        <p:txBody>
          <a:bodyPr wrap="none" rtlCol="0">
            <a:spAutoFit/>
          </a:bodyPr>
          <a:lstStyle/>
          <a:p>
            <a:pPr algn="ctr"/>
            <a:r>
              <a:rPr lang="en-US" altLang="zh-TW" b="1" dirty="0" smtClean="0">
                <a:solidFill>
                  <a:srgbClr val="C00000"/>
                </a:solidFill>
              </a:rPr>
              <a:t>Hadron 2015</a:t>
            </a:r>
            <a:endParaRPr lang="en-US" altLang="zh-TW" b="1" dirty="0">
              <a:solidFill>
                <a:srgbClr val="C00000"/>
              </a:solidFill>
            </a:endParaRPr>
          </a:p>
          <a:p>
            <a:pPr algn="ctr"/>
            <a:r>
              <a:rPr lang="en-US" altLang="zh-TW" b="1" dirty="0">
                <a:solidFill>
                  <a:srgbClr val="C00000"/>
                </a:solidFill>
              </a:rPr>
              <a:t>The </a:t>
            </a:r>
            <a:r>
              <a:rPr lang="en-US" altLang="zh-TW" b="1" dirty="0" smtClean="0">
                <a:solidFill>
                  <a:srgbClr val="C00000"/>
                </a:solidFill>
              </a:rPr>
              <a:t>7</a:t>
            </a:r>
            <a:r>
              <a:rPr lang="en-US" altLang="zh-TW" b="1" baseline="30000" dirty="0" smtClean="0">
                <a:solidFill>
                  <a:srgbClr val="C00000"/>
                </a:solidFill>
              </a:rPr>
              <a:t>th</a:t>
            </a:r>
            <a:r>
              <a:rPr lang="en-US" altLang="zh-TW" b="1" dirty="0" smtClean="0">
                <a:solidFill>
                  <a:srgbClr val="C00000"/>
                </a:solidFill>
              </a:rPr>
              <a:t> Workshop on Hadron Physics in China and Opportunities Worldwide</a:t>
            </a:r>
            <a:br>
              <a:rPr lang="en-US" altLang="zh-TW" b="1" dirty="0" smtClean="0">
                <a:solidFill>
                  <a:srgbClr val="C00000"/>
                </a:solidFill>
              </a:rPr>
            </a:br>
            <a:r>
              <a:rPr lang="en-US" altLang="zh-TW" b="1" dirty="0" smtClean="0">
                <a:solidFill>
                  <a:srgbClr val="C00000"/>
                </a:solidFill>
              </a:rPr>
              <a:t>August 3-7, 2015, </a:t>
            </a:r>
            <a:r>
              <a:rPr lang="en-US" altLang="zh-TW" b="1" dirty="0" err="1" smtClean="0">
                <a:solidFill>
                  <a:srgbClr val="C00000"/>
                </a:solidFill>
              </a:rPr>
              <a:t>Kunshan</a:t>
            </a:r>
            <a:r>
              <a:rPr lang="en-US" altLang="zh-TW" b="1" dirty="0" smtClean="0">
                <a:solidFill>
                  <a:srgbClr val="C00000"/>
                </a:solidFill>
              </a:rPr>
              <a:t>, </a:t>
            </a:r>
            <a:r>
              <a:rPr lang="en-US" altLang="zh-TW" b="1" dirty="0">
                <a:solidFill>
                  <a:srgbClr val="C00000"/>
                </a:solidFill>
              </a:rPr>
              <a:t>China</a:t>
            </a:r>
          </a:p>
          <a:p>
            <a:pPr algn="ctr"/>
            <a:endParaRPr lang="zh-TW" altLang="en-US"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Semi-Inclusive </a:t>
            </a:r>
            <a:r>
              <a:rPr lang="en-US" altLang="zh-TW" dirty="0" smtClean="0"/>
              <a:t>DIS (SIDIS)</a:t>
            </a:r>
            <a:endParaRPr lang="zh-TW" altLang="en-US" dirty="0"/>
          </a:p>
        </p:txBody>
      </p:sp>
      <p:sp>
        <p:nvSpPr>
          <p:cNvPr id="2" name="投影片編號版面配置區 1"/>
          <p:cNvSpPr>
            <a:spLocks noGrp="1"/>
          </p:cNvSpPr>
          <p:nvPr>
            <p:ph type="sldNum" sz="quarter" idx="12"/>
          </p:nvPr>
        </p:nvSpPr>
        <p:spPr/>
        <p:txBody>
          <a:bodyPr/>
          <a:lstStyle/>
          <a:p>
            <a:pPr>
              <a:defRPr/>
            </a:pPr>
            <a:fld id="{FDC0B1FF-CD96-4D57-B0F2-63AE106C2B0B}" type="slidenum">
              <a:rPr lang="en-US" altLang="ja-JP" smtClean="0"/>
              <a:pPr>
                <a:defRPr/>
              </a:pPr>
              <a:t>10</a:t>
            </a:fld>
            <a:endParaRPr lang="en-US" altLang="ja-JP" dirty="0"/>
          </a:p>
        </p:txBody>
      </p:sp>
      <p:pic>
        <p:nvPicPr>
          <p:cNvPr id="3" name="圖片 2"/>
          <p:cNvPicPr>
            <a:picLocks noChangeAspect="1"/>
          </p:cNvPicPr>
          <p:nvPr/>
        </p:nvPicPr>
        <p:blipFill>
          <a:blip r:embed="rId3"/>
          <a:stretch>
            <a:fillRect/>
          </a:stretch>
        </p:blipFill>
        <p:spPr>
          <a:xfrm>
            <a:off x="132514" y="2057613"/>
            <a:ext cx="4157157" cy="3446100"/>
          </a:xfrm>
          <a:prstGeom prst="rect">
            <a:avLst/>
          </a:prstGeom>
        </p:spPr>
      </p:pic>
      <p:graphicFrame>
        <p:nvGraphicFramePr>
          <p:cNvPr id="6" name="物件 5"/>
          <p:cNvGraphicFramePr>
            <a:graphicFrameLocks noChangeAspect="1"/>
          </p:cNvGraphicFramePr>
          <p:nvPr>
            <p:extLst>
              <p:ext uri="{D42A27DB-BD31-4B8C-83A1-F6EECF244321}">
                <p14:modId xmlns:p14="http://schemas.microsoft.com/office/powerpoint/2010/main" val="3210813764"/>
              </p:ext>
            </p:extLst>
          </p:nvPr>
        </p:nvGraphicFramePr>
        <p:xfrm>
          <a:off x="985742" y="5572188"/>
          <a:ext cx="2222100" cy="571500"/>
        </p:xfrm>
        <a:graphic>
          <a:graphicData uri="http://schemas.openxmlformats.org/presentationml/2006/ole">
            <mc:AlternateContent xmlns:mc="http://schemas.openxmlformats.org/markup-compatibility/2006">
              <mc:Choice xmlns:v="urn:schemas-microsoft-com:vml" Requires="v">
                <p:oleObj spid="_x0000_s871629" name="Equation" r:id="rId4" imgW="888840" imgH="228600" progId="Equation.DSMT4">
                  <p:embed/>
                </p:oleObj>
              </mc:Choice>
              <mc:Fallback>
                <p:oleObj name="Equation" r:id="rId4" imgW="888840" imgH="228600" progId="Equation.DSMT4">
                  <p:embed/>
                  <p:pic>
                    <p:nvPicPr>
                      <p:cNvPr id="0" name=""/>
                      <p:cNvPicPr>
                        <a:picLocks noChangeAspect="1" noChangeArrowheads="1"/>
                      </p:cNvPicPr>
                      <p:nvPr/>
                    </p:nvPicPr>
                    <p:blipFill>
                      <a:blip r:embed="rId5"/>
                      <a:srcRect/>
                      <a:stretch>
                        <a:fillRect/>
                      </a:stretch>
                    </p:blipFill>
                    <p:spPr bwMode="auto">
                      <a:xfrm>
                        <a:off x="985742" y="5572188"/>
                        <a:ext cx="2222100" cy="571500"/>
                      </a:xfrm>
                      <a:prstGeom prst="rect">
                        <a:avLst/>
                      </a:prstGeom>
                      <a:noFill/>
                      <a:extLst/>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1276244289"/>
              </p:ext>
            </p:extLst>
          </p:nvPr>
        </p:nvGraphicFramePr>
        <p:xfrm>
          <a:off x="718892" y="1444166"/>
          <a:ext cx="2984400" cy="571500"/>
        </p:xfrm>
        <a:graphic>
          <a:graphicData uri="http://schemas.openxmlformats.org/presentationml/2006/ole">
            <mc:AlternateContent xmlns:mc="http://schemas.openxmlformats.org/markup-compatibility/2006">
              <mc:Choice xmlns:v="urn:schemas-microsoft-com:vml" Requires="v">
                <p:oleObj spid="_x0000_s871630" name="Equation" r:id="rId6" imgW="1193760" imgH="228600" progId="Equation.DSMT4">
                  <p:embed/>
                </p:oleObj>
              </mc:Choice>
              <mc:Fallback>
                <p:oleObj name="Equation" r:id="rId6" imgW="1193760" imgH="228600" progId="Equation.DSMT4">
                  <p:embed/>
                  <p:pic>
                    <p:nvPicPr>
                      <p:cNvPr id="0" name=""/>
                      <p:cNvPicPr>
                        <a:picLocks noChangeAspect="1" noChangeArrowheads="1"/>
                      </p:cNvPicPr>
                      <p:nvPr/>
                    </p:nvPicPr>
                    <p:blipFill>
                      <a:blip r:embed="rId7"/>
                      <a:srcRect/>
                      <a:stretch>
                        <a:fillRect/>
                      </a:stretch>
                    </p:blipFill>
                    <p:spPr bwMode="auto">
                      <a:xfrm>
                        <a:off x="718892" y="1444166"/>
                        <a:ext cx="2984400" cy="571500"/>
                      </a:xfrm>
                      <a:prstGeom prst="rect">
                        <a:avLst/>
                      </a:prstGeom>
                      <a:noFill/>
                      <a:extLst/>
                    </p:spPr>
                  </p:pic>
                </p:oleObj>
              </mc:Fallback>
            </mc:AlternateContent>
          </a:graphicData>
        </a:graphic>
      </p:graphicFrame>
      <p:sp>
        <p:nvSpPr>
          <p:cNvPr id="8" name="文字方塊 7"/>
          <p:cNvSpPr txBox="1"/>
          <p:nvPr/>
        </p:nvSpPr>
        <p:spPr>
          <a:xfrm>
            <a:off x="457200" y="3907547"/>
            <a:ext cx="356188" cy="400110"/>
          </a:xfrm>
          <a:prstGeom prst="rect">
            <a:avLst/>
          </a:prstGeom>
          <a:noFill/>
        </p:spPr>
        <p:txBody>
          <a:bodyPr wrap="none" rtlCol="0">
            <a:spAutoFit/>
          </a:bodyPr>
          <a:lstStyle/>
          <a:p>
            <a:r>
              <a:rPr lang="en-US" altLang="zh-TW" sz="2000" i="1" dirty="0" smtClean="0"/>
              <a:t>P</a:t>
            </a:r>
            <a:endParaRPr lang="zh-TW" altLang="en-US" sz="2000" i="1" dirty="0"/>
          </a:p>
        </p:txBody>
      </p:sp>
      <p:graphicFrame>
        <p:nvGraphicFramePr>
          <p:cNvPr id="9" name="物件 8"/>
          <p:cNvGraphicFramePr>
            <a:graphicFrameLocks noChangeAspect="1"/>
          </p:cNvGraphicFramePr>
          <p:nvPr>
            <p:extLst>
              <p:ext uri="{D42A27DB-BD31-4B8C-83A1-F6EECF244321}">
                <p14:modId xmlns:p14="http://schemas.microsoft.com/office/powerpoint/2010/main" val="259399620"/>
              </p:ext>
            </p:extLst>
          </p:nvPr>
        </p:nvGraphicFramePr>
        <p:xfrm>
          <a:off x="5283300" y="1788394"/>
          <a:ext cx="2539800" cy="571500"/>
        </p:xfrm>
        <a:graphic>
          <a:graphicData uri="http://schemas.openxmlformats.org/presentationml/2006/ole">
            <mc:AlternateContent xmlns:mc="http://schemas.openxmlformats.org/markup-compatibility/2006">
              <mc:Choice xmlns:v="urn:schemas-microsoft-com:vml" Requires="v">
                <p:oleObj spid="_x0000_s871631" name="Equation" r:id="rId8" imgW="1015920" imgH="228600" progId="Equation.DSMT4">
                  <p:embed/>
                </p:oleObj>
              </mc:Choice>
              <mc:Fallback>
                <p:oleObj name="Equation" r:id="rId8" imgW="1015920" imgH="228600" progId="Equation.DSMT4">
                  <p:embed/>
                  <p:pic>
                    <p:nvPicPr>
                      <p:cNvPr id="0" name=""/>
                      <p:cNvPicPr>
                        <a:picLocks noChangeAspect="1" noChangeArrowheads="1"/>
                      </p:cNvPicPr>
                      <p:nvPr/>
                    </p:nvPicPr>
                    <p:blipFill>
                      <a:blip r:embed="rId9"/>
                      <a:srcRect/>
                      <a:stretch>
                        <a:fillRect/>
                      </a:stretch>
                    </p:blipFill>
                    <p:spPr bwMode="auto">
                      <a:xfrm>
                        <a:off x="5283300" y="1788394"/>
                        <a:ext cx="25398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物件 9"/>
          <p:cNvGraphicFramePr>
            <a:graphicFrameLocks noChangeAspect="1"/>
          </p:cNvGraphicFramePr>
          <p:nvPr>
            <p:extLst>
              <p:ext uri="{D42A27DB-BD31-4B8C-83A1-F6EECF244321}">
                <p14:modId xmlns:p14="http://schemas.microsoft.com/office/powerpoint/2010/main" val="3243580319"/>
              </p:ext>
            </p:extLst>
          </p:nvPr>
        </p:nvGraphicFramePr>
        <p:xfrm>
          <a:off x="3934200" y="4767113"/>
          <a:ext cx="5238000" cy="571500"/>
        </p:xfrm>
        <a:graphic>
          <a:graphicData uri="http://schemas.openxmlformats.org/presentationml/2006/ole">
            <mc:AlternateContent xmlns:mc="http://schemas.openxmlformats.org/markup-compatibility/2006">
              <mc:Choice xmlns:v="urn:schemas-microsoft-com:vml" Requires="v">
                <p:oleObj spid="_x0000_s871632" name="Equation" r:id="rId10" imgW="2095200" imgH="228600" progId="Equation.DSMT4">
                  <p:embed/>
                </p:oleObj>
              </mc:Choice>
              <mc:Fallback>
                <p:oleObj name="Equation" r:id="rId10" imgW="2095200" imgH="228600" progId="Equation.DSMT4">
                  <p:embed/>
                  <p:pic>
                    <p:nvPicPr>
                      <p:cNvPr id="0" name=""/>
                      <p:cNvPicPr>
                        <a:picLocks noChangeAspect="1" noChangeArrowheads="1"/>
                      </p:cNvPicPr>
                      <p:nvPr/>
                    </p:nvPicPr>
                    <p:blipFill>
                      <a:blip r:embed="rId11"/>
                      <a:srcRect/>
                      <a:stretch>
                        <a:fillRect/>
                      </a:stretch>
                    </p:blipFill>
                    <p:spPr bwMode="auto">
                      <a:xfrm>
                        <a:off x="3934200" y="4767113"/>
                        <a:ext cx="5238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物件 10"/>
          <p:cNvGraphicFramePr>
            <a:graphicFrameLocks noChangeAspect="1"/>
          </p:cNvGraphicFramePr>
          <p:nvPr>
            <p:extLst>
              <p:ext uri="{D42A27DB-BD31-4B8C-83A1-F6EECF244321}">
                <p14:modId xmlns:p14="http://schemas.microsoft.com/office/powerpoint/2010/main" val="47821715"/>
              </p:ext>
            </p:extLst>
          </p:nvPr>
        </p:nvGraphicFramePr>
        <p:xfrm>
          <a:off x="4289671" y="3294410"/>
          <a:ext cx="4921200" cy="507600"/>
        </p:xfrm>
        <a:graphic>
          <a:graphicData uri="http://schemas.openxmlformats.org/presentationml/2006/ole">
            <mc:AlternateContent xmlns:mc="http://schemas.openxmlformats.org/markup-compatibility/2006">
              <mc:Choice xmlns:v="urn:schemas-microsoft-com:vml" Requires="v">
                <p:oleObj spid="_x0000_s871633" name="Equation" r:id="rId12" imgW="1968480" imgH="203040" progId="Equation.DSMT4">
                  <p:embed/>
                </p:oleObj>
              </mc:Choice>
              <mc:Fallback>
                <p:oleObj name="Equation" r:id="rId12" imgW="1968480" imgH="203040" progId="Equation.DSMT4">
                  <p:embed/>
                  <p:pic>
                    <p:nvPicPr>
                      <p:cNvPr id="0" name=""/>
                      <p:cNvPicPr>
                        <a:picLocks noChangeAspect="1" noChangeArrowheads="1"/>
                      </p:cNvPicPr>
                      <p:nvPr/>
                    </p:nvPicPr>
                    <p:blipFill>
                      <a:blip r:embed="rId13"/>
                      <a:srcRect/>
                      <a:stretch>
                        <a:fillRect/>
                      </a:stretch>
                    </p:blipFill>
                    <p:spPr bwMode="auto">
                      <a:xfrm>
                        <a:off x="4289671" y="3294410"/>
                        <a:ext cx="4921200" cy="50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文字方塊 11"/>
          <p:cNvSpPr txBox="1"/>
          <p:nvPr/>
        </p:nvSpPr>
        <p:spPr>
          <a:xfrm>
            <a:off x="4833017" y="1436623"/>
            <a:ext cx="3440365" cy="461665"/>
          </a:xfrm>
          <a:prstGeom prst="rect">
            <a:avLst/>
          </a:prstGeom>
          <a:noFill/>
        </p:spPr>
        <p:txBody>
          <a:bodyPr wrap="none" rtlCol="0">
            <a:spAutoFit/>
          </a:bodyPr>
          <a:lstStyle/>
          <a:p>
            <a:r>
              <a:rPr lang="en-US" altLang="zh-TW" sz="2400" dirty="0" err="1" smtClean="0">
                <a:solidFill>
                  <a:srgbClr val="FF0000"/>
                </a:solidFill>
              </a:rPr>
              <a:t>Bjorken</a:t>
            </a:r>
            <a:r>
              <a:rPr lang="en-US" altLang="zh-TW" sz="2400" dirty="0" smtClean="0">
                <a:solidFill>
                  <a:srgbClr val="FF0000"/>
                </a:solidFill>
              </a:rPr>
              <a:t> scaling variable</a:t>
            </a:r>
            <a:endParaRPr lang="zh-TW" altLang="en-US" sz="2400" dirty="0">
              <a:solidFill>
                <a:srgbClr val="FF0000"/>
              </a:solidFill>
            </a:endParaRPr>
          </a:p>
        </p:txBody>
      </p:sp>
      <mc:AlternateContent xmlns:mc="http://schemas.openxmlformats.org/markup-compatibility/2006" xmlns:a14="http://schemas.microsoft.com/office/drawing/2010/main">
        <mc:Choice Requires="a14">
          <p:sp>
            <p:nvSpPr>
              <p:cNvPr id="13" name="文字方塊 12"/>
              <p:cNvSpPr txBox="1"/>
              <p:nvPr/>
            </p:nvSpPr>
            <p:spPr>
              <a:xfrm>
                <a:off x="4833017" y="2832745"/>
                <a:ext cx="3948773" cy="461665"/>
              </a:xfrm>
              <a:prstGeom prst="rect">
                <a:avLst/>
              </a:prstGeom>
              <a:noFill/>
            </p:spPr>
            <p:txBody>
              <a:bodyPr wrap="none" rtlCol="0">
                <a:spAutoFit/>
              </a:bodyPr>
              <a:lstStyle/>
              <a:p>
                <a:r>
                  <a:rPr lang="en-US" altLang="zh-TW" sz="2400" dirty="0" smtClean="0">
                    <a:solidFill>
                      <a:srgbClr val="FF0000"/>
                    </a:solidFill>
                  </a:rPr>
                  <a:t>Energy fraction carried by </a:t>
                </a:r>
                <a14:m>
                  <m:oMath xmlns:m="http://schemas.openxmlformats.org/officeDocument/2006/math">
                    <m:r>
                      <a:rPr lang="zh-TW" altLang="en-US" sz="2400" i="1" smtClean="0">
                        <a:solidFill>
                          <a:srgbClr val="FF0000"/>
                        </a:solidFill>
                        <a:latin typeface="Cambria Math" panose="02040503050406030204" pitchFamily="18" charset="0"/>
                      </a:rPr>
                      <m:t>𝛾</m:t>
                    </m:r>
                  </m:oMath>
                </a14:m>
                <a:endParaRPr lang="zh-TW" altLang="en-US" sz="2400" dirty="0">
                  <a:solidFill>
                    <a:srgbClr val="FF0000"/>
                  </a:solidFill>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4833017" y="2832745"/>
                <a:ext cx="3948773" cy="461665"/>
              </a:xfrm>
              <a:prstGeom prst="rect">
                <a:avLst/>
              </a:prstGeom>
              <a:blipFill rotWithShape="0">
                <a:blip r:embed="rId14"/>
                <a:stretch>
                  <a:fillRect l="-2469" t="-9333" b="-32000"/>
                </a:stretch>
              </a:blipFill>
            </p:spPr>
            <p:txBody>
              <a:bodyPr/>
              <a:lstStyle/>
              <a:p>
                <a:r>
                  <a:rPr lang="zh-TW" altLang="en-US">
                    <a:noFill/>
                  </a:rPr>
                  <a:t> </a:t>
                </a:r>
              </a:p>
            </p:txBody>
          </p:sp>
        </mc:Fallback>
      </mc:AlternateContent>
      <p:sp>
        <p:nvSpPr>
          <p:cNvPr id="14" name="文字方塊 13"/>
          <p:cNvSpPr txBox="1"/>
          <p:nvPr/>
        </p:nvSpPr>
        <p:spPr>
          <a:xfrm>
            <a:off x="4790340" y="4146123"/>
            <a:ext cx="3950120" cy="461665"/>
          </a:xfrm>
          <a:prstGeom prst="rect">
            <a:avLst/>
          </a:prstGeom>
          <a:noFill/>
        </p:spPr>
        <p:txBody>
          <a:bodyPr wrap="none" rtlCol="0">
            <a:spAutoFit/>
          </a:bodyPr>
          <a:lstStyle/>
          <a:p>
            <a:r>
              <a:rPr lang="en-US" altLang="zh-TW" sz="2400" dirty="0">
                <a:solidFill>
                  <a:srgbClr val="FF0000"/>
                </a:solidFill>
              </a:rPr>
              <a:t>E</a:t>
            </a:r>
            <a:r>
              <a:rPr lang="en-US" altLang="zh-TW" sz="2400" dirty="0" smtClean="0">
                <a:solidFill>
                  <a:srgbClr val="FF0000"/>
                </a:solidFill>
              </a:rPr>
              <a:t>nergy fraction carried by h</a:t>
            </a:r>
            <a:endParaRPr lang="zh-TW" altLang="en-US" sz="2400" dirty="0">
              <a:solidFill>
                <a:srgbClr val="FF0000"/>
              </a:solidFill>
            </a:endParaRPr>
          </a:p>
        </p:txBody>
      </p:sp>
    </p:spTree>
    <p:extLst>
      <p:ext uri="{BB962C8B-B14F-4D97-AF65-F5344CB8AC3E}">
        <p14:creationId xmlns:p14="http://schemas.microsoft.com/office/powerpoint/2010/main" val="34988361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274638"/>
            <a:ext cx="8686800" cy="1211262"/>
          </a:xfrm>
        </p:spPr>
        <p:txBody>
          <a:bodyPr>
            <a:noAutofit/>
          </a:bodyPr>
          <a:lstStyle/>
          <a:p>
            <a:r>
              <a:rPr lang="en-US" altLang="zh-TW" sz="2800" dirty="0" smtClean="0"/>
              <a:t>Collins and Sivers Azimuthal Asymmetries in SIDIS</a:t>
            </a:r>
            <a:endParaRPr lang="zh-TW" altLang="en-US" sz="2800" dirty="0"/>
          </a:p>
        </p:txBody>
      </p:sp>
      <p:sp>
        <p:nvSpPr>
          <p:cNvPr id="2" name="投影片編號版面配置區 1"/>
          <p:cNvSpPr>
            <a:spLocks noGrp="1"/>
          </p:cNvSpPr>
          <p:nvPr>
            <p:ph type="sldNum" sz="quarter" idx="12"/>
          </p:nvPr>
        </p:nvSpPr>
        <p:spPr/>
        <p:txBody>
          <a:bodyPr/>
          <a:lstStyle/>
          <a:p>
            <a:pPr>
              <a:defRPr/>
            </a:pPr>
            <a:fld id="{FDC0B1FF-CD96-4D57-B0F2-63AE106C2B0B}" type="slidenum">
              <a:rPr lang="en-US" altLang="ja-JP" smtClean="0"/>
              <a:pPr>
                <a:defRPr/>
              </a:pPr>
              <a:t>11</a:t>
            </a:fld>
            <a:endParaRPr lang="en-US" altLang="ja-JP" dirty="0"/>
          </a:p>
        </p:txBody>
      </p:sp>
      <p:pic>
        <p:nvPicPr>
          <p:cNvPr id="4" name="圖片 3"/>
          <p:cNvPicPr>
            <a:picLocks noChangeAspect="1"/>
          </p:cNvPicPr>
          <p:nvPr/>
        </p:nvPicPr>
        <p:blipFill>
          <a:blip r:embed="rId3"/>
          <a:stretch>
            <a:fillRect/>
          </a:stretch>
        </p:blipFill>
        <p:spPr>
          <a:xfrm>
            <a:off x="1054100" y="1166778"/>
            <a:ext cx="6808788" cy="2754383"/>
          </a:xfrm>
          <a:prstGeom prst="rect">
            <a:avLst/>
          </a:prstGeom>
        </p:spPr>
      </p:pic>
      <p:graphicFrame>
        <p:nvGraphicFramePr>
          <p:cNvPr id="5" name="物件 4"/>
          <p:cNvGraphicFramePr>
            <a:graphicFrameLocks noChangeAspect="1"/>
          </p:cNvGraphicFramePr>
          <p:nvPr>
            <p:extLst>
              <p:ext uri="{D42A27DB-BD31-4B8C-83A1-F6EECF244321}">
                <p14:modId xmlns:p14="http://schemas.microsoft.com/office/powerpoint/2010/main" val="2135447077"/>
              </p:ext>
            </p:extLst>
          </p:nvPr>
        </p:nvGraphicFramePr>
        <p:xfrm>
          <a:off x="293511" y="3863993"/>
          <a:ext cx="8556978" cy="812800"/>
        </p:xfrm>
        <a:graphic>
          <a:graphicData uri="http://schemas.openxmlformats.org/presentationml/2006/ole">
            <mc:AlternateContent xmlns:mc="http://schemas.openxmlformats.org/markup-compatibility/2006">
              <mc:Choice xmlns:v="urn:schemas-microsoft-com:vml" Requires="v">
                <p:oleObj spid="_x0000_s870527" name="Equation" r:id="rId4" imgW="4813200" imgH="457200" progId="Equation.DSMT4">
                  <p:embed/>
                </p:oleObj>
              </mc:Choice>
              <mc:Fallback>
                <p:oleObj name="Equation" r:id="rId4" imgW="4813200" imgH="457200" progId="Equation.DSMT4">
                  <p:embed/>
                  <p:pic>
                    <p:nvPicPr>
                      <p:cNvPr id="0" name=""/>
                      <p:cNvPicPr/>
                      <p:nvPr/>
                    </p:nvPicPr>
                    <p:blipFill>
                      <a:blip r:embed="rId5"/>
                      <a:stretch>
                        <a:fillRect/>
                      </a:stretch>
                    </p:blipFill>
                    <p:spPr>
                      <a:xfrm>
                        <a:off x="293511" y="3863993"/>
                        <a:ext cx="8556978" cy="812800"/>
                      </a:xfrm>
                      <a:prstGeom prst="rect">
                        <a:avLst/>
                      </a:prstGeom>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1964842253"/>
              </p:ext>
            </p:extLst>
          </p:nvPr>
        </p:nvGraphicFramePr>
        <p:xfrm>
          <a:off x="523875" y="5295900"/>
          <a:ext cx="3887788" cy="949325"/>
        </p:xfrm>
        <a:graphic>
          <a:graphicData uri="http://schemas.openxmlformats.org/presentationml/2006/ole">
            <mc:AlternateContent xmlns:mc="http://schemas.openxmlformats.org/markup-compatibility/2006">
              <mc:Choice xmlns:v="urn:schemas-microsoft-com:vml" Requires="v">
                <p:oleObj spid="_x0000_s870528" name="Equation" r:id="rId6" imgW="2184120" imgH="533160" progId="Equation.DSMT4">
                  <p:embed/>
                </p:oleObj>
              </mc:Choice>
              <mc:Fallback>
                <p:oleObj name="Equation" r:id="rId6" imgW="2184120" imgH="533160" progId="Equation.DSMT4">
                  <p:embed/>
                  <p:pic>
                    <p:nvPicPr>
                      <p:cNvPr id="0" name=""/>
                      <p:cNvPicPr/>
                      <p:nvPr/>
                    </p:nvPicPr>
                    <p:blipFill>
                      <a:blip r:embed="rId7"/>
                      <a:stretch>
                        <a:fillRect/>
                      </a:stretch>
                    </p:blipFill>
                    <p:spPr>
                      <a:xfrm>
                        <a:off x="523875" y="5295900"/>
                        <a:ext cx="3887788" cy="949325"/>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949307415"/>
              </p:ext>
            </p:extLst>
          </p:nvPr>
        </p:nvGraphicFramePr>
        <p:xfrm>
          <a:off x="4783546" y="5214158"/>
          <a:ext cx="4360454" cy="949324"/>
        </p:xfrm>
        <a:graphic>
          <a:graphicData uri="http://schemas.openxmlformats.org/presentationml/2006/ole">
            <mc:AlternateContent xmlns:mc="http://schemas.openxmlformats.org/markup-compatibility/2006">
              <mc:Choice xmlns:v="urn:schemas-microsoft-com:vml" Requires="v">
                <p:oleObj spid="_x0000_s870529" name="Equation" r:id="rId8" imgW="2450880" imgH="533160" progId="Equation.DSMT4">
                  <p:embed/>
                </p:oleObj>
              </mc:Choice>
              <mc:Fallback>
                <p:oleObj name="Equation" r:id="rId8" imgW="2450880" imgH="533160" progId="Equation.DSMT4">
                  <p:embed/>
                  <p:pic>
                    <p:nvPicPr>
                      <p:cNvPr id="0" name=""/>
                      <p:cNvPicPr/>
                      <p:nvPr/>
                    </p:nvPicPr>
                    <p:blipFill>
                      <a:blip r:embed="rId9"/>
                      <a:stretch>
                        <a:fillRect/>
                      </a:stretch>
                    </p:blipFill>
                    <p:spPr>
                      <a:xfrm>
                        <a:off x="4783546" y="5214158"/>
                        <a:ext cx="4360454" cy="949324"/>
                      </a:xfrm>
                      <a:prstGeom prst="rect">
                        <a:avLst/>
                      </a:prstGeom>
                    </p:spPr>
                  </p:pic>
                </p:oleObj>
              </mc:Fallback>
            </mc:AlternateContent>
          </a:graphicData>
        </a:graphic>
      </p:graphicFrame>
      <p:sp>
        <p:nvSpPr>
          <p:cNvPr id="8" name="文字方塊 7"/>
          <p:cNvSpPr txBox="1"/>
          <p:nvPr/>
        </p:nvSpPr>
        <p:spPr>
          <a:xfrm>
            <a:off x="1527342" y="4844826"/>
            <a:ext cx="2069797" cy="369332"/>
          </a:xfrm>
          <a:prstGeom prst="rect">
            <a:avLst/>
          </a:prstGeom>
          <a:noFill/>
        </p:spPr>
        <p:txBody>
          <a:bodyPr wrap="none" rtlCol="0">
            <a:spAutoFit/>
          </a:bodyPr>
          <a:lstStyle/>
          <a:p>
            <a:r>
              <a:rPr lang="en-US" altLang="zh-TW" i="1" dirty="0" smtClean="0">
                <a:solidFill>
                  <a:srgbClr val="0326BD"/>
                </a:solidFill>
              </a:rPr>
              <a:t>Collins asymmetry</a:t>
            </a:r>
            <a:endParaRPr lang="zh-TW" altLang="en-US" i="1" dirty="0">
              <a:solidFill>
                <a:srgbClr val="0326BD"/>
              </a:solidFill>
            </a:endParaRPr>
          </a:p>
        </p:txBody>
      </p:sp>
      <p:sp>
        <p:nvSpPr>
          <p:cNvPr id="9" name="文字方塊 8"/>
          <p:cNvSpPr txBox="1"/>
          <p:nvPr/>
        </p:nvSpPr>
        <p:spPr>
          <a:xfrm>
            <a:off x="6407602" y="4813301"/>
            <a:ext cx="2018501" cy="369332"/>
          </a:xfrm>
          <a:prstGeom prst="rect">
            <a:avLst/>
          </a:prstGeom>
          <a:noFill/>
        </p:spPr>
        <p:txBody>
          <a:bodyPr wrap="none" rtlCol="0">
            <a:spAutoFit/>
          </a:bodyPr>
          <a:lstStyle/>
          <a:p>
            <a:r>
              <a:rPr lang="en-US" altLang="zh-TW" i="1" dirty="0" smtClean="0">
                <a:solidFill>
                  <a:srgbClr val="FF0000"/>
                </a:solidFill>
              </a:rPr>
              <a:t>Sivers asymmetry</a:t>
            </a:r>
            <a:endParaRPr lang="zh-TW" altLang="en-US" i="1" dirty="0">
              <a:solidFill>
                <a:srgbClr val="FF0000"/>
              </a:solidFill>
            </a:endParaRPr>
          </a:p>
        </p:txBody>
      </p:sp>
    </p:spTree>
    <p:extLst>
      <p:ext uri="{BB962C8B-B14F-4D97-AF65-F5344CB8AC3E}">
        <p14:creationId xmlns:p14="http://schemas.microsoft.com/office/powerpoint/2010/main" val="2727413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COMPASS Collaboration</a:t>
            </a:r>
            <a:br>
              <a:rPr lang="en-US" altLang="zh-TW" dirty="0"/>
            </a:br>
            <a:r>
              <a:rPr lang="en-US" altLang="zh-TW" sz="1800" i="1" dirty="0"/>
              <a:t>(Common Muon and Proton Apparatus for Structure and Spectroscopy)</a:t>
            </a:r>
            <a:endParaRPr lang="zh-TW" altLang="en-US" sz="1800" i="1" dirty="0"/>
          </a:p>
        </p:txBody>
      </p:sp>
      <p:pic>
        <p:nvPicPr>
          <p:cNvPr id="5" name="內容版面配置區 4"/>
          <p:cNvPicPr>
            <a:picLocks noGrp="1" noChangeAspect="1"/>
          </p:cNvPicPr>
          <p:nvPr>
            <p:ph idx="1"/>
          </p:nvPr>
        </p:nvPicPr>
        <p:blipFill>
          <a:blip r:embed="rId2"/>
          <a:stretch>
            <a:fillRect/>
          </a:stretch>
        </p:blipFill>
        <p:spPr>
          <a:xfrm>
            <a:off x="2899292" y="1568450"/>
            <a:ext cx="6063216" cy="4525963"/>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12</a:t>
            </a:fld>
            <a:endParaRPr lang="en-US" altLang="zh-TW">
              <a:solidFill>
                <a:srgbClr val="000000"/>
              </a:solidFill>
            </a:endParaRPr>
          </a:p>
        </p:txBody>
      </p:sp>
      <p:pic>
        <p:nvPicPr>
          <p:cNvPr id="7" name="圖片 6"/>
          <p:cNvPicPr>
            <a:picLocks noChangeAspect="1"/>
          </p:cNvPicPr>
          <p:nvPr/>
        </p:nvPicPr>
        <p:blipFill>
          <a:blip r:embed="rId3"/>
          <a:stretch>
            <a:fillRect/>
          </a:stretch>
        </p:blipFill>
        <p:spPr>
          <a:xfrm>
            <a:off x="7234510" y="5156200"/>
            <a:ext cx="770979" cy="761700"/>
          </a:xfrm>
          <a:prstGeom prst="rect">
            <a:avLst/>
          </a:prstGeom>
        </p:spPr>
      </p:pic>
      <p:sp>
        <p:nvSpPr>
          <p:cNvPr id="8" name="文字方塊 7"/>
          <p:cNvSpPr txBox="1"/>
          <p:nvPr/>
        </p:nvSpPr>
        <p:spPr>
          <a:xfrm>
            <a:off x="134911" y="1993692"/>
            <a:ext cx="2608289" cy="4093428"/>
          </a:xfrm>
          <a:prstGeom prst="rect">
            <a:avLst/>
          </a:prstGeom>
          <a:noFill/>
        </p:spPr>
        <p:txBody>
          <a:bodyPr wrap="square" rtlCol="0">
            <a:spAutoFit/>
          </a:bodyPr>
          <a:lstStyle/>
          <a:p>
            <a:pPr marL="285750" indent="-285750">
              <a:buFont typeface="Arial" panose="020B0604020202020204" pitchFamily="34" charset="0"/>
              <a:buChar char="•"/>
            </a:pPr>
            <a:r>
              <a:rPr lang="en-US" altLang="zh-TW" sz="2000" dirty="0"/>
              <a:t>24 institutions from 13 countries – nearly 250 </a:t>
            </a:r>
            <a:r>
              <a:rPr lang="en-US" altLang="zh-TW" sz="2000" dirty="0" smtClean="0"/>
              <a:t>physicists</a:t>
            </a:r>
          </a:p>
          <a:p>
            <a:pPr marL="285750" indent="-285750">
              <a:buFont typeface="Arial" panose="020B0604020202020204" pitchFamily="34" charset="0"/>
              <a:buChar char="•"/>
            </a:pPr>
            <a:r>
              <a:rPr lang="en-US" altLang="zh-TW" sz="2000" dirty="0" smtClean="0"/>
              <a:t>Fixed-target experiment at SPS north area</a:t>
            </a:r>
          </a:p>
          <a:p>
            <a:pPr marL="285750" indent="-285750">
              <a:buFont typeface="Arial" panose="020B0604020202020204" pitchFamily="34" charset="0"/>
              <a:buChar char="•"/>
            </a:pPr>
            <a:r>
              <a:rPr lang="en-US" altLang="zh-TW" sz="2000" dirty="0" smtClean="0"/>
              <a:t>Physics programs:</a:t>
            </a:r>
          </a:p>
          <a:p>
            <a:pPr marL="742950" lvl="1" indent="-285750">
              <a:buFont typeface="Arial" panose="020B0604020202020204" pitchFamily="34" charset="0"/>
              <a:buChar char="•"/>
            </a:pPr>
            <a:r>
              <a:rPr lang="en-US" altLang="zh-TW" sz="2000" dirty="0" smtClean="0"/>
              <a:t>Nucleon spin and </a:t>
            </a:r>
            <a:r>
              <a:rPr lang="en-US" altLang="zh-TW" sz="2000" dirty="0" err="1" smtClean="0"/>
              <a:t>partonic</a:t>
            </a:r>
            <a:r>
              <a:rPr lang="en-US" altLang="zh-TW" sz="2000" dirty="0" smtClean="0"/>
              <a:t> structures</a:t>
            </a:r>
          </a:p>
          <a:p>
            <a:pPr marL="742950" lvl="1" indent="-285750">
              <a:buFont typeface="Arial" panose="020B0604020202020204" pitchFamily="34" charset="0"/>
              <a:buChar char="•"/>
            </a:pPr>
            <a:r>
              <a:rPr lang="en-US" altLang="zh-TW" sz="2000" dirty="0" smtClean="0"/>
              <a:t>Hadron spectroscopy</a:t>
            </a:r>
          </a:p>
        </p:txBody>
      </p:sp>
      <p:pic>
        <p:nvPicPr>
          <p:cNvPr id="10" name="Picture 5" descr="D:\talks\icons\experiments_labs\cern.jpg"/>
          <p:cNvPicPr>
            <a:picLocks noChangeAspect="1" noChangeArrowheads="1"/>
          </p:cNvPicPr>
          <p:nvPr/>
        </p:nvPicPr>
        <p:blipFill>
          <a:blip r:embed="rId4"/>
          <a:srcRect/>
          <a:stretch>
            <a:fillRect/>
          </a:stretch>
        </p:blipFill>
        <p:spPr bwMode="auto">
          <a:xfrm>
            <a:off x="1901005" y="6336101"/>
            <a:ext cx="336548" cy="336548"/>
          </a:xfrm>
          <a:prstGeom prst="rect">
            <a:avLst/>
          </a:prstGeom>
          <a:noFill/>
          <a:ln w="9525">
            <a:noFill/>
            <a:miter lim="800000"/>
            <a:headEnd/>
            <a:tailEnd/>
          </a:ln>
        </p:spPr>
      </p:pic>
      <p:grpSp>
        <p:nvGrpSpPr>
          <p:cNvPr id="11" name="Group 21"/>
          <p:cNvGrpSpPr/>
          <p:nvPr/>
        </p:nvGrpSpPr>
        <p:grpSpPr>
          <a:xfrm>
            <a:off x="2391542" y="6368841"/>
            <a:ext cx="4752975" cy="304800"/>
            <a:chOff x="4138613" y="838200"/>
            <a:chExt cx="4752975" cy="304800"/>
          </a:xfrm>
        </p:grpSpPr>
        <p:pic>
          <p:nvPicPr>
            <p:cNvPr id="12" name="Picture 10" descr="Czech"/>
            <p:cNvPicPr>
              <a:picLocks noChangeAspect="1" noChangeArrowheads="1"/>
            </p:cNvPicPr>
            <p:nvPr/>
          </p:nvPicPr>
          <p:blipFill>
            <a:blip r:embed="rId5"/>
            <a:srcRect/>
            <a:stretch>
              <a:fillRect/>
            </a:stretch>
          </p:blipFill>
          <p:spPr bwMode="auto">
            <a:xfrm>
              <a:off x="4424363" y="838200"/>
              <a:ext cx="447675" cy="301625"/>
            </a:xfrm>
            <a:prstGeom prst="rect">
              <a:avLst/>
            </a:prstGeom>
            <a:noFill/>
          </p:spPr>
        </p:pic>
        <p:pic>
          <p:nvPicPr>
            <p:cNvPr id="13" name="Picture 12" descr="France"/>
            <p:cNvPicPr>
              <a:picLocks noChangeAspect="1" noChangeArrowheads="1"/>
            </p:cNvPicPr>
            <p:nvPr/>
          </p:nvPicPr>
          <p:blipFill>
            <a:blip r:embed="rId6">
              <a:lum bright="20000"/>
            </a:blip>
            <a:srcRect/>
            <a:stretch>
              <a:fillRect/>
            </a:stretch>
          </p:blipFill>
          <p:spPr bwMode="auto">
            <a:xfrm>
              <a:off x="4872038" y="838200"/>
              <a:ext cx="447675" cy="301625"/>
            </a:xfrm>
            <a:prstGeom prst="rect">
              <a:avLst/>
            </a:prstGeom>
            <a:noFill/>
          </p:spPr>
        </p:pic>
        <p:pic>
          <p:nvPicPr>
            <p:cNvPr id="14" name="Picture 13" descr="Germany"/>
            <p:cNvPicPr>
              <a:picLocks noChangeAspect="1" noChangeArrowheads="1"/>
            </p:cNvPicPr>
            <p:nvPr/>
          </p:nvPicPr>
          <p:blipFill>
            <a:blip r:embed="rId7"/>
            <a:srcRect/>
            <a:stretch>
              <a:fillRect/>
            </a:stretch>
          </p:blipFill>
          <p:spPr bwMode="auto">
            <a:xfrm>
              <a:off x="5319713" y="838200"/>
              <a:ext cx="490538" cy="301625"/>
            </a:xfrm>
            <a:prstGeom prst="rect">
              <a:avLst/>
            </a:prstGeom>
            <a:noFill/>
          </p:spPr>
        </p:pic>
        <p:pic>
          <p:nvPicPr>
            <p:cNvPr id="15" name="Picture 14" descr="India"/>
            <p:cNvPicPr>
              <a:picLocks noChangeAspect="1" noChangeArrowheads="1"/>
            </p:cNvPicPr>
            <p:nvPr/>
          </p:nvPicPr>
          <p:blipFill>
            <a:blip r:embed="rId8"/>
            <a:srcRect/>
            <a:stretch>
              <a:fillRect/>
            </a:stretch>
          </p:blipFill>
          <p:spPr bwMode="auto">
            <a:xfrm>
              <a:off x="7110413" y="838200"/>
              <a:ext cx="446088" cy="301625"/>
            </a:xfrm>
            <a:prstGeom prst="rect">
              <a:avLst/>
            </a:prstGeom>
            <a:noFill/>
          </p:spPr>
        </p:pic>
        <p:pic>
          <p:nvPicPr>
            <p:cNvPr id="16" name="Picture 15" descr="Israel"/>
            <p:cNvPicPr>
              <a:picLocks noChangeAspect="1" noChangeArrowheads="1"/>
            </p:cNvPicPr>
            <p:nvPr/>
          </p:nvPicPr>
          <p:blipFill>
            <a:blip r:embed="rId9"/>
            <a:srcRect/>
            <a:stretch>
              <a:fillRect/>
            </a:stretch>
          </p:blipFill>
          <p:spPr bwMode="auto">
            <a:xfrm>
              <a:off x="5810250" y="838200"/>
              <a:ext cx="404813" cy="301625"/>
            </a:xfrm>
            <a:prstGeom prst="rect">
              <a:avLst/>
            </a:prstGeom>
            <a:noFill/>
          </p:spPr>
        </p:pic>
        <p:pic>
          <p:nvPicPr>
            <p:cNvPr id="17" name="Picture 16" descr="Italy"/>
            <p:cNvPicPr>
              <a:picLocks noChangeAspect="1" noChangeArrowheads="1"/>
            </p:cNvPicPr>
            <p:nvPr/>
          </p:nvPicPr>
          <p:blipFill>
            <a:blip r:embed="rId10"/>
            <a:srcRect/>
            <a:stretch>
              <a:fillRect/>
            </a:stretch>
          </p:blipFill>
          <p:spPr bwMode="auto">
            <a:xfrm>
              <a:off x="6215063" y="838200"/>
              <a:ext cx="447675" cy="301625"/>
            </a:xfrm>
            <a:prstGeom prst="rect">
              <a:avLst/>
            </a:prstGeom>
            <a:noFill/>
          </p:spPr>
        </p:pic>
        <p:pic>
          <p:nvPicPr>
            <p:cNvPr id="18" name="Picture 17" descr="Japan"/>
            <p:cNvPicPr>
              <a:picLocks noChangeAspect="1" noChangeArrowheads="1"/>
            </p:cNvPicPr>
            <p:nvPr/>
          </p:nvPicPr>
          <p:blipFill>
            <a:blip r:embed="rId11"/>
            <a:srcRect/>
            <a:stretch>
              <a:fillRect/>
            </a:stretch>
          </p:blipFill>
          <p:spPr bwMode="auto">
            <a:xfrm>
              <a:off x="6662738" y="838200"/>
              <a:ext cx="447675" cy="301625"/>
            </a:xfrm>
            <a:prstGeom prst="rect">
              <a:avLst/>
            </a:prstGeom>
            <a:noFill/>
          </p:spPr>
        </p:pic>
        <p:pic>
          <p:nvPicPr>
            <p:cNvPr id="19" name="Picture 18" descr="Poland"/>
            <p:cNvPicPr>
              <a:picLocks noChangeAspect="1" noChangeArrowheads="1"/>
            </p:cNvPicPr>
            <p:nvPr/>
          </p:nvPicPr>
          <p:blipFill>
            <a:blip r:embed="rId12"/>
            <a:srcRect/>
            <a:stretch>
              <a:fillRect/>
            </a:stretch>
          </p:blipFill>
          <p:spPr bwMode="auto">
            <a:xfrm>
              <a:off x="7546975" y="838200"/>
              <a:ext cx="466725" cy="301625"/>
            </a:xfrm>
            <a:prstGeom prst="rect">
              <a:avLst/>
            </a:prstGeom>
            <a:noFill/>
          </p:spPr>
        </p:pic>
        <p:pic>
          <p:nvPicPr>
            <p:cNvPr id="20" name="Picture 19" descr="Portugal"/>
            <p:cNvPicPr>
              <a:picLocks noChangeAspect="1" noChangeArrowheads="1"/>
            </p:cNvPicPr>
            <p:nvPr/>
          </p:nvPicPr>
          <p:blipFill>
            <a:blip r:embed="rId13"/>
            <a:srcRect/>
            <a:stretch>
              <a:fillRect/>
            </a:stretch>
          </p:blipFill>
          <p:spPr bwMode="auto">
            <a:xfrm>
              <a:off x="8008938" y="838200"/>
              <a:ext cx="436563" cy="301625"/>
            </a:xfrm>
            <a:prstGeom prst="rect">
              <a:avLst/>
            </a:prstGeom>
            <a:noFill/>
          </p:spPr>
        </p:pic>
        <p:pic>
          <p:nvPicPr>
            <p:cNvPr id="21" name="Picture 20" descr="Russia"/>
            <p:cNvPicPr>
              <a:picLocks noChangeAspect="1" noChangeArrowheads="1"/>
            </p:cNvPicPr>
            <p:nvPr/>
          </p:nvPicPr>
          <p:blipFill>
            <a:blip r:embed="rId14"/>
            <a:srcRect/>
            <a:stretch>
              <a:fillRect/>
            </a:stretch>
          </p:blipFill>
          <p:spPr bwMode="auto">
            <a:xfrm>
              <a:off x="8445500" y="838200"/>
              <a:ext cx="446088" cy="301625"/>
            </a:xfrm>
            <a:prstGeom prst="rect">
              <a:avLst/>
            </a:prstGeom>
            <a:noFill/>
          </p:spPr>
        </p:pic>
        <p:pic>
          <p:nvPicPr>
            <p:cNvPr id="22" name="Picture 5" descr="D:\talks\icons\experiments_labs\cern.jpg"/>
            <p:cNvPicPr>
              <a:picLocks noChangeAspect="1" noChangeArrowheads="1"/>
            </p:cNvPicPr>
            <p:nvPr/>
          </p:nvPicPr>
          <p:blipFill>
            <a:blip r:embed="rId15" cstate="print"/>
            <a:srcRect/>
            <a:stretch>
              <a:fillRect/>
            </a:stretch>
          </p:blipFill>
          <p:spPr bwMode="auto">
            <a:xfrm>
              <a:off x="4138613" y="838201"/>
              <a:ext cx="304799" cy="304799"/>
            </a:xfrm>
            <a:prstGeom prst="rect">
              <a:avLst/>
            </a:prstGeom>
            <a:noFill/>
            <a:ln w="9525">
              <a:noFill/>
              <a:miter lim="800000"/>
              <a:headEnd/>
              <a:tailEnd/>
            </a:ln>
          </p:spPr>
        </p:pic>
      </p:grpSp>
      <p:pic>
        <p:nvPicPr>
          <p:cNvPr id="23" name="Picture 2" descr="Flagge der Vereinigten Staate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331" y="6368842"/>
            <a:ext cx="453695" cy="3047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wwwcompass.cern.ch/Pictures/China-Taipei.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37553" y="6368840"/>
            <a:ext cx="457202" cy="30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727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597014" name="Rectangle 22"/>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fr-FR" sz="2800" i="1">
              <a:solidFill>
                <a:srgbClr val="6A4076"/>
              </a:solidFill>
              <a:latin typeface="+mn-lt"/>
            </a:endParaRPr>
          </a:p>
        </p:txBody>
      </p:sp>
      <p:pic>
        <p:nvPicPr>
          <p:cNvPr id="96" name="Picture 6" descr="E:\horsti\compass\experiment_drawings\Na58_0001.jpg"/>
          <p:cNvPicPr>
            <a:picLocks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24472" y="1916060"/>
            <a:ext cx="8490204" cy="2866644"/>
          </a:xfrm>
          <a:prstGeom prst="rect">
            <a:avLst/>
          </a:prstGeom>
          <a:noFill/>
        </p:spPr>
      </p:pic>
      <p:cxnSp>
        <p:nvCxnSpPr>
          <p:cNvPr id="98" name="Gerade Verbindung mit Pfeil 4"/>
          <p:cNvCxnSpPr/>
          <p:nvPr/>
        </p:nvCxnSpPr>
        <p:spPr bwMode="auto">
          <a:xfrm flipV="1">
            <a:off x="1485900" y="3041501"/>
            <a:ext cx="7381875" cy="1971675"/>
          </a:xfrm>
          <a:prstGeom prst="straightConnector1">
            <a:avLst/>
          </a:prstGeom>
          <a:solidFill>
            <a:srgbClr val="FFFF00"/>
          </a:solidFill>
          <a:ln w="41275" cap="flat" cmpd="sng" algn="ctr">
            <a:solidFill>
              <a:schemeClr val="tx1"/>
            </a:solidFill>
            <a:prstDash val="solid"/>
            <a:round/>
            <a:headEnd type="triangle" w="med" len="lg"/>
            <a:tailEnd type="triangle" w="med" len="lg"/>
          </a:ln>
          <a:effectLst>
            <a:outerShdw blurRad="50800" dist="50800" dir="5400000" algn="ctr" rotWithShape="0">
              <a:srgbClr val="FFFF00">
                <a:alpha val="42000"/>
              </a:srgbClr>
            </a:outerShdw>
          </a:effectLst>
        </p:spPr>
      </p:cxnSp>
      <p:sp>
        <p:nvSpPr>
          <p:cNvPr id="2" name="TextBox 1"/>
          <p:cNvSpPr txBox="1"/>
          <p:nvPr/>
        </p:nvSpPr>
        <p:spPr>
          <a:xfrm>
            <a:off x="133789" y="1685107"/>
            <a:ext cx="2539809" cy="400110"/>
          </a:xfrm>
          <a:prstGeom prst="rect">
            <a:avLst/>
          </a:prstGeom>
          <a:noFill/>
        </p:spPr>
        <p:txBody>
          <a:bodyPr wrap="square" rtlCol="0">
            <a:spAutoFit/>
          </a:bodyPr>
          <a:lstStyle/>
          <a:p>
            <a:r>
              <a:rPr lang="en-US" sz="2000" b="1" dirty="0" smtClean="0">
                <a:latin typeface="+mn-lt"/>
              </a:rPr>
              <a:t>Target </a:t>
            </a:r>
            <a:r>
              <a:rPr lang="en-US" sz="2000" b="1" dirty="0">
                <a:latin typeface="+mn-lt"/>
              </a:rPr>
              <a:t>R</a:t>
            </a:r>
            <a:r>
              <a:rPr lang="en-US" sz="2000" b="1" dirty="0" smtClean="0">
                <a:latin typeface="+mn-lt"/>
              </a:rPr>
              <a:t>egion</a:t>
            </a:r>
            <a:endParaRPr lang="en-US" sz="2000" b="1" dirty="0">
              <a:latin typeface="+mn-lt"/>
            </a:endParaRPr>
          </a:p>
        </p:txBody>
      </p:sp>
      <p:sp>
        <p:nvSpPr>
          <p:cNvPr id="3" name="TextBox 2"/>
          <p:cNvSpPr txBox="1"/>
          <p:nvPr/>
        </p:nvSpPr>
        <p:spPr>
          <a:xfrm>
            <a:off x="1216199" y="1406600"/>
            <a:ext cx="4267148" cy="400110"/>
          </a:xfrm>
          <a:prstGeom prst="rect">
            <a:avLst/>
          </a:prstGeom>
          <a:noFill/>
        </p:spPr>
        <p:txBody>
          <a:bodyPr wrap="square" rtlCol="0">
            <a:spAutoFit/>
          </a:bodyPr>
          <a:lstStyle/>
          <a:p>
            <a:r>
              <a:rPr lang="en-US" sz="2000" b="1" dirty="0" smtClean="0">
                <a:latin typeface="+mn-lt"/>
              </a:rPr>
              <a:t>Large Angle Spectrometer (LAS)</a:t>
            </a:r>
            <a:endParaRPr lang="en-US" sz="2000" b="1" dirty="0">
              <a:latin typeface="+mn-lt"/>
            </a:endParaRPr>
          </a:p>
        </p:txBody>
      </p:sp>
      <p:sp>
        <p:nvSpPr>
          <p:cNvPr id="101" name="TextBox 100"/>
          <p:cNvSpPr txBox="1"/>
          <p:nvPr/>
        </p:nvSpPr>
        <p:spPr>
          <a:xfrm>
            <a:off x="4388916" y="1086102"/>
            <a:ext cx="4297883" cy="400110"/>
          </a:xfrm>
          <a:prstGeom prst="rect">
            <a:avLst/>
          </a:prstGeom>
          <a:noFill/>
        </p:spPr>
        <p:txBody>
          <a:bodyPr wrap="square" rtlCol="0">
            <a:spAutoFit/>
          </a:bodyPr>
          <a:lstStyle/>
          <a:p>
            <a:r>
              <a:rPr lang="en-US" sz="2000" b="1" dirty="0" smtClean="0">
                <a:latin typeface="+mn-lt"/>
              </a:rPr>
              <a:t>Small Angle Spectrometer (SAS)</a:t>
            </a:r>
            <a:endParaRPr lang="en-US" sz="2000" b="1" dirty="0">
              <a:latin typeface="+mn-lt"/>
            </a:endParaRPr>
          </a:p>
        </p:txBody>
      </p:sp>
      <p:sp>
        <p:nvSpPr>
          <p:cNvPr id="17" name="TextBox 16"/>
          <p:cNvSpPr txBox="1"/>
          <p:nvPr/>
        </p:nvSpPr>
        <p:spPr>
          <a:xfrm>
            <a:off x="1880599" y="2703605"/>
            <a:ext cx="820764" cy="369332"/>
          </a:xfrm>
          <a:prstGeom prst="rect">
            <a:avLst/>
          </a:prstGeom>
          <a:noFill/>
        </p:spPr>
        <p:txBody>
          <a:bodyPr wrap="square" rtlCol="0">
            <a:spAutoFit/>
          </a:bodyPr>
          <a:lstStyle/>
          <a:p>
            <a:r>
              <a:rPr lang="en-US" b="1" dirty="0" smtClean="0">
                <a:solidFill>
                  <a:srgbClr val="FF0000"/>
                </a:solidFill>
                <a:latin typeface="+mn-lt"/>
              </a:rPr>
              <a:t>SM1</a:t>
            </a:r>
            <a:endParaRPr lang="en-US" b="1" dirty="0">
              <a:solidFill>
                <a:srgbClr val="FF0000"/>
              </a:solidFill>
              <a:latin typeface="+mn-lt"/>
            </a:endParaRPr>
          </a:p>
        </p:txBody>
      </p:sp>
      <p:sp>
        <p:nvSpPr>
          <p:cNvPr id="4" name="投影片編號版面配置區 3"/>
          <p:cNvSpPr>
            <a:spLocks noGrp="1"/>
          </p:cNvSpPr>
          <p:nvPr>
            <p:ph type="sldNum" sz="quarter" idx="12"/>
          </p:nvPr>
        </p:nvSpPr>
        <p:spPr/>
        <p:txBody>
          <a:bodyPr/>
          <a:lstStyle/>
          <a:p>
            <a:pPr>
              <a:defRPr/>
            </a:pPr>
            <a:fld id="{73C4ABE9-A334-4979-A211-62B1079BC0E5}" type="slidenum">
              <a:rPr lang="en-US" altLang="zh-TW" smtClean="0"/>
              <a:pPr>
                <a:defRPr/>
              </a:pPr>
              <a:t>13</a:t>
            </a:fld>
            <a:endParaRPr lang="en-US" altLang="zh-TW"/>
          </a:p>
        </p:txBody>
      </p:sp>
      <p:sp>
        <p:nvSpPr>
          <p:cNvPr id="23" name="TextBox 16"/>
          <p:cNvSpPr txBox="1"/>
          <p:nvPr/>
        </p:nvSpPr>
        <p:spPr>
          <a:xfrm>
            <a:off x="4322263" y="2270179"/>
            <a:ext cx="1252985" cy="369332"/>
          </a:xfrm>
          <a:prstGeom prst="rect">
            <a:avLst/>
          </a:prstGeom>
          <a:noFill/>
        </p:spPr>
        <p:txBody>
          <a:bodyPr wrap="square" rtlCol="0">
            <a:spAutoFit/>
          </a:bodyPr>
          <a:lstStyle/>
          <a:p>
            <a:r>
              <a:rPr lang="en-US" b="1" dirty="0" smtClean="0">
                <a:solidFill>
                  <a:srgbClr val="FF0000"/>
                </a:solidFill>
                <a:latin typeface="+mn-lt"/>
              </a:rPr>
              <a:t>SM2</a:t>
            </a:r>
            <a:endParaRPr lang="en-US" b="1" dirty="0">
              <a:solidFill>
                <a:srgbClr val="FF0000"/>
              </a:solidFill>
              <a:latin typeface="+mn-lt"/>
            </a:endParaRPr>
          </a:p>
        </p:txBody>
      </p:sp>
      <p:sp>
        <p:nvSpPr>
          <p:cNvPr id="24" name="TextBox 16"/>
          <p:cNvSpPr txBox="1"/>
          <p:nvPr/>
        </p:nvSpPr>
        <p:spPr>
          <a:xfrm>
            <a:off x="2732844" y="2256737"/>
            <a:ext cx="1877350" cy="369332"/>
          </a:xfrm>
          <a:prstGeom prst="rect">
            <a:avLst/>
          </a:prstGeom>
          <a:noFill/>
        </p:spPr>
        <p:txBody>
          <a:bodyPr wrap="square" rtlCol="0">
            <a:spAutoFit/>
          </a:bodyPr>
          <a:lstStyle/>
          <a:p>
            <a:r>
              <a:rPr lang="en-US" b="1" dirty="0" smtClean="0">
                <a:solidFill>
                  <a:srgbClr val="0000FF"/>
                </a:solidFill>
                <a:latin typeface="+mn-lt"/>
              </a:rPr>
              <a:t>ECAL</a:t>
            </a:r>
            <a:r>
              <a:rPr lang="ja-JP" altLang="en-US" b="1" dirty="0">
                <a:solidFill>
                  <a:srgbClr val="0000FF"/>
                </a:solidFill>
                <a:latin typeface="+mn-lt"/>
              </a:rPr>
              <a:t> </a:t>
            </a:r>
            <a:r>
              <a:rPr lang="en-US" altLang="ja-JP" b="1" dirty="0" smtClean="0">
                <a:solidFill>
                  <a:srgbClr val="0000FF"/>
                </a:solidFill>
                <a:latin typeface="+mn-lt"/>
              </a:rPr>
              <a:t>&amp; </a:t>
            </a:r>
            <a:r>
              <a:rPr lang="en-US" b="1" dirty="0" smtClean="0">
                <a:solidFill>
                  <a:srgbClr val="0000FF"/>
                </a:solidFill>
                <a:latin typeface="+mn-lt"/>
              </a:rPr>
              <a:t>HCAL</a:t>
            </a:r>
            <a:endParaRPr lang="en-US" b="1" dirty="0">
              <a:solidFill>
                <a:srgbClr val="0000FF"/>
              </a:solidFill>
              <a:latin typeface="+mn-lt"/>
            </a:endParaRPr>
          </a:p>
        </p:txBody>
      </p:sp>
      <p:sp>
        <p:nvSpPr>
          <p:cNvPr id="25" name="TextBox 16"/>
          <p:cNvSpPr txBox="1"/>
          <p:nvPr/>
        </p:nvSpPr>
        <p:spPr>
          <a:xfrm>
            <a:off x="2297551" y="2500248"/>
            <a:ext cx="1005840" cy="369332"/>
          </a:xfrm>
          <a:prstGeom prst="rect">
            <a:avLst/>
          </a:prstGeom>
          <a:noFill/>
        </p:spPr>
        <p:txBody>
          <a:bodyPr wrap="square" rtlCol="0">
            <a:spAutoFit/>
          </a:bodyPr>
          <a:lstStyle/>
          <a:p>
            <a:r>
              <a:rPr lang="en-US" b="1" dirty="0" smtClean="0">
                <a:solidFill>
                  <a:schemeClr val="bg2">
                    <a:lumMod val="75000"/>
                  </a:schemeClr>
                </a:solidFill>
                <a:latin typeface="+mn-lt"/>
              </a:rPr>
              <a:t>RICH</a:t>
            </a:r>
            <a:endParaRPr lang="en-US" b="1" dirty="0">
              <a:solidFill>
                <a:schemeClr val="bg2">
                  <a:lumMod val="75000"/>
                </a:schemeClr>
              </a:solidFill>
              <a:latin typeface="+mn-lt"/>
            </a:endParaRPr>
          </a:p>
        </p:txBody>
      </p:sp>
      <p:sp>
        <p:nvSpPr>
          <p:cNvPr id="26" name="TextBox 16"/>
          <p:cNvSpPr txBox="1"/>
          <p:nvPr/>
        </p:nvSpPr>
        <p:spPr>
          <a:xfrm>
            <a:off x="5591252" y="2915374"/>
            <a:ext cx="1005840" cy="369332"/>
          </a:xfrm>
          <a:prstGeom prst="rect">
            <a:avLst/>
          </a:prstGeom>
          <a:noFill/>
        </p:spPr>
        <p:txBody>
          <a:bodyPr wrap="square" rtlCol="0">
            <a:spAutoFit/>
          </a:bodyPr>
          <a:lstStyle/>
          <a:p>
            <a:r>
              <a:rPr lang="en-US" dirty="0" smtClean="0">
                <a:solidFill>
                  <a:schemeClr val="bg1"/>
                </a:solidFill>
                <a:latin typeface="+mn-lt"/>
              </a:rPr>
              <a:t>straw</a:t>
            </a:r>
            <a:endParaRPr lang="en-US" dirty="0">
              <a:solidFill>
                <a:schemeClr val="bg1"/>
              </a:solidFill>
              <a:latin typeface="+mn-lt"/>
            </a:endParaRPr>
          </a:p>
        </p:txBody>
      </p:sp>
      <p:sp>
        <p:nvSpPr>
          <p:cNvPr id="27" name="TextBox 16"/>
          <p:cNvSpPr txBox="1"/>
          <p:nvPr/>
        </p:nvSpPr>
        <p:spPr>
          <a:xfrm>
            <a:off x="5894688" y="1826515"/>
            <a:ext cx="1802471" cy="369332"/>
          </a:xfrm>
          <a:prstGeom prst="rect">
            <a:avLst/>
          </a:prstGeom>
          <a:noFill/>
        </p:spPr>
        <p:txBody>
          <a:bodyPr wrap="square" rtlCol="0">
            <a:spAutoFit/>
          </a:bodyPr>
          <a:lstStyle/>
          <a:p>
            <a:r>
              <a:rPr lang="en-US" b="1" dirty="0" smtClean="0">
                <a:solidFill>
                  <a:srgbClr val="0000FF"/>
                </a:solidFill>
                <a:latin typeface="+mn-lt"/>
              </a:rPr>
              <a:t>ECAL &amp; HCAL</a:t>
            </a:r>
            <a:endParaRPr lang="en-US" b="1" dirty="0">
              <a:solidFill>
                <a:srgbClr val="0000FF"/>
              </a:solidFill>
              <a:latin typeface="+mn-lt"/>
            </a:endParaRPr>
          </a:p>
        </p:txBody>
      </p:sp>
      <p:sp>
        <p:nvSpPr>
          <p:cNvPr id="28" name="TextBox 16"/>
          <p:cNvSpPr txBox="1"/>
          <p:nvPr/>
        </p:nvSpPr>
        <p:spPr>
          <a:xfrm>
            <a:off x="3421101" y="2045921"/>
            <a:ext cx="967816" cy="369332"/>
          </a:xfrm>
          <a:prstGeom prst="rect">
            <a:avLst/>
          </a:prstGeom>
          <a:noFill/>
        </p:spPr>
        <p:txBody>
          <a:bodyPr wrap="square" rtlCol="0">
            <a:spAutoFit/>
          </a:bodyPr>
          <a:lstStyle/>
          <a:p>
            <a:r>
              <a:rPr lang="en-US" altLang="ja-JP" b="1" dirty="0" smtClean="0">
                <a:solidFill>
                  <a:srgbClr val="C00000"/>
                </a:solidFill>
                <a:latin typeface="+mn-lt"/>
              </a:rPr>
              <a:t>μ</a:t>
            </a:r>
            <a:r>
              <a:rPr lang="ja-JP" altLang="en-US" b="1" dirty="0" smtClean="0">
                <a:solidFill>
                  <a:srgbClr val="C00000"/>
                </a:solidFill>
                <a:latin typeface="+mn-lt"/>
              </a:rPr>
              <a:t> </a:t>
            </a:r>
            <a:r>
              <a:rPr lang="en-US" b="1" dirty="0" smtClean="0">
                <a:solidFill>
                  <a:srgbClr val="C00000"/>
                </a:solidFill>
                <a:latin typeface="+mn-lt"/>
              </a:rPr>
              <a:t>Filter</a:t>
            </a:r>
            <a:endParaRPr lang="en-US" b="1" dirty="0">
              <a:solidFill>
                <a:srgbClr val="C00000"/>
              </a:solidFill>
              <a:latin typeface="+mn-lt"/>
            </a:endParaRPr>
          </a:p>
        </p:txBody>
      </p:sp>
      <p:sp>
        <p:nvSpPr>
          <p:cNvPr id="31" name="TextBox 16"/>
          <p:cNvSpPr txBox="1"/>
          <p:nvPr/>
        </p:nvSpPr>
        <p:spPr>
          <a:xfrm>
            <a:off x="2371838" y="4263509"/>
            <a:ext cx="2442826" cy="338554"/>
          </a:xfrm>
          <a:prstGeom prst="rect">
            <a:avLst/>
          </a:prstGeom>
          <a:noFill/>
        </p:spPr>
        <p:txBody>
          <a:bodyPr wrap="square" rtlCol="0">
            <a:spAutoFit/>
          </a:bodyPr>
          <a:lstStyle/>
          <a:p>
            <a:r>
              <a:rPr lang="en-US" sz="1600" dirty="0" err="1" smtClean="0">
                <a:solidFill>
                  <a:schemeClr val="bg1"/>
                </a:solidFill>
                <a:latin typeface="+mn-lt"/>
              </a:rPr>
              <a:t>MicroMega</a:t>
            </a:r>
            <a:r>
              <a:rPr lang="en-US" sz="1600" dirty="0" smtClean="0">
                <a:solidFill>
                  <a:schemeClr val="bg1"/>
                </a:solidFill>
                <a:latin typeface="+mn-lt"/>
              </a:rPr>
              <a:t>, DC, </a:t>
            </a:r>
            <a:r>
              <a:rPr lang="en-US" sz="1600" dirty="0" err="1" smtClean="0">
                <a:solidFill>
                  <a:schemeClr val="bg1"/>
                </a:solidFill>
                <a:latin typeface="+mn-lt"/>
              </a:rPr>
              <a:t>SciFi</a:t>
            </a:r>
            <a:endParaRPr lang="en-US" sz="1600" dirty="0">
              <a:solidFill>
                <a:schemeClr val="bg1"/>
              </a:solidFill>
              <a:latin typeface="+mn-lt"/>
            </a:endParaRPr>
          </a:p>
        </p:txBody>
      </p:sp>
      <p:sp>
        <p:nvSpPr>
          <p:cNvPr id="32" name="TextBox 16"/>
          <p:cNvSpPr txBox="1"/>
          <p:nvPr/>
        </p:nvSpPr>
        <p:spPr>
          <a:xfrm>
            <a:off x="3050958" y="4020581"/>
            <a:ext cx="2447789" cy="338554"/>
          </a:xfrm>
          <a:prstGeom prst="rect">
            <a:avLst/>
          </a:prstGeom>
          <a:noFill/>
        </p:spPr>
        <p:txBody>
          <a:bodyPr wrap="square" rtlCol="0">
            <a:spAutoFit/>
          </a:bodyPr>
          <a:lstStyle/>
          <a:p>
            <a:r>
              <a:rPr lang="en-US" sz="1600" dirty="0" smtClean="0">
                <a:solidFill>
                  <a:schemeClr val="bg1"/>
                </a:solidFill>
                <a:latin typeface="+mn-lt"/>
              </a:rPr>
              <a:t>GEM, </a:t>
            </a:r>
            <a:r>
              <a:rPr lang="en-US" sz="1600" dirty="0" err="1" smtClean="0">
                <a:solidFill>
                  <a:schemeClr val="bg1"/>
                </a:solidFill>
                <a:latin typeface="+mn-lt"/>
              </a:rPr>
              <a:t>SciFi</a:t>
            </a:r>
            <a:r>
              <a:rPr lang="en-US" sz="1600" dirty="0" smtClean="0">
                <a:solidFill>
                  <a:schemeClr val="bg1"/>
                </a:solidFill>
                <a:latin typeface="+mn-lt"/>
              </a:rPr>
              <a:t>, DC, straw</a:t>
            </a:r>
            <a:endParaRPr lang="en-US" sz="1600" dirty="0">
              <a:solidFill>
                <a:schemeClr val="bg1"/>
              </a:solidFill>
              <a:latin typeface="+mn-lt"/>
            </a:endParaRPr>
          </a:p>
        </p:txBody>
      </p:sp>
      <p:sp>
        <p:nvSpPr>
          <p:cNvPr id="33" name="TextBox 16"/>
          <p:cNvSpPr txBox="1"/>
          <p:nvPr/>
        </p:nvSpPr>
        <p:spPr>
          <a:xfrm>
            <a:off x="5442984" y="3450560"/>
            <a:ext cx="2238664" cy="338554"/>
          </a:xfrm>
          <a:prstGeom prst="rect">
            <a:avLst/>
          </a:prstGeom>
          <a:noFill/>
        </p:spPr>
        <p:txBody>
          <a:bodyPr wrap="square" rtlCol="0">
            <a:spAutoFit/>
          </a:bodyPr>
          <a:lstStyle/>
          <a:p>
            <a:r>
              <a:rPr lang="en-US" sz="1600" dirty="0" smtClean="0">
                <a:solidFill>
                  <a:schemeClr val="bg1"/>
                </a:solidFill>
                <a:latin typeface="+mn-lt"/>
              </a:rPr>
              <a:t>MWPC, GEM, </a:t>
            </a:r>
            <a:r>
              <a:rPr lang="en-US" sz="1600" dirty="0" err="1" smtClean="0">
                <a:solidFill>
                  <a:schemeClr val="bg1"/>
                </a:solidFill>
                <a:latin typeface="+mn-lt"/>
              </a:rPr>
              <a:t>SciFi</a:t>
            </a:r>
            <a:endParaRPr lang="en-US" sz="1600" dirty="0">
              <a:solidFill>
                <a:schemeClr val="bg1"/>
              </a:solidFill>
              <a:latin typeface="+mn-lt"/>
            </a:endParaRPr>
          </a:p>
        </p:txBody>
      </p:sp>
      <p:sp>
        <p:nvSpPr>
          <p:cNvPr id="8" name="左中かっこ 7"/>
          <p:cNvSpPr/>
          <p:nvPr/>
        </p:nvSpPr>
        <p:spPr>
          <a:xfrm rot="5040000">
            <a:off x="6002995" y="-310490"/>
            <a:ext cx="537022" cy="4036749"/>
          </a:xfrm>
          <a:prstGeom prst="leftBrace">
            <a:avLst>
              <a:gd name="adj1" fmla="val 32154"/>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左中かっこ 34"/>
          <p:cNvSpPr/>
          <p:nvPr/>
        </p:nvSpPr>
        <p:spPr>
          <a:xfrm rot="5040000">
            <a:off x="2697894" y="834538"/>
            <a:ext cx="568188" cy="2486599"/>
          </a:xfrm>
          <a:prstGeom prst="leftBrace">
            <a:avLst>
              <a:gd name="adj1" fmla="val 34648"/>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左中かっこ 35"/>
          <p:cNvSpPr/>
          <p:nvPr/>
        </p:nvSpPr>
        <p:spPr>
          <a:xfrm rot="5040000">
            <a:off x="840376" y="1744465"/>
            <a:ext cx="568188" cy="1089971"/>
          </a:xfrm>
          <a:prstGeom prst="leftBrace">
            <a:avLst>
              <a:gd name="adj1" fmla="val 2323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7" name="直線コネクタ 6"/>
          <p:cNvCxnSpPr/>
          <p:nvPr/>
        </p:nvCxnSpPr>
        <p:spPr>
          <a:xfrm flipH="1" flipV="1">
            <a:off x="2124076" y="3635226"/>
            <a:ext cx="302259" cy="7975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flipV="1">
            <a:off x="2725005" y="3523172"/>
            <a:ext cx="385437" cy="6522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flipV="1">
            <a:off x="5457987" y="3110458"/>
            <a:ext cx="831765" cy="4127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6289752" y="2915374"/>
            <a:ext cx="759056" cy="6077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140016" y="3885217"/>
            <a:ext cx="568911" cy="144016"/>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rot="20779232">
            <a:off x="23742" y="3526005"/>
            <a:ext cx="731290" cy="369332"/>
          </a:xfrm>
          <a:prstGeom prst="rect">
            <a:avLst/>
          </a:prstGeom>
          <a:noFill/>
        </p:spPr>
        <p:txBody>
          <a:bodyPr wrap="none" rtlCol="0">
            <a:spAutoFit/>
          </a:bodyPr>
          <a:lstStyle/>
          <a:p>
            <a:r>
              <a:rPr lang="en-US" altLang="ja-JP" b="1" dirty="0">
                <a:solidFill>
                  <a:srgbClr val="0000FF"/>
                </a:solidFill>
                <a:latin typeface="+mn-lt"/>
              </a:rPr>
              <a:t>B</a:t>
            </a:r>
            <a:r>
              <a:rPr kumimoji="1" lang="en-US" altLang="ja-JP" b="1" dirty="0" smtClean="0">
                <a:solidFill>
                  <a:srgbClr val="0000FF"/>
                </a:solidFill>
                <a:latin typeface="+mn-lt"/>
              </a:rPr>
              <a:t>eam</a:t>
            </a:r>
            <a:endParaRPr kumimoji="1" lang="ja-JP" altLang="en-US" b="1" dirty="0">
              <a:solidFill>
                <a:srgbClr val="0000FF"/>
              </a:solidFill>
              <a:latin typeface="+mn-lt"/>
            </a:endParaRPr>
          </a:p>
        </p:txBody>
      </p:sp>
      <p:sp>
        <p:nvSpPr>
          <p:cNvPr id="20" name="テキスト ボックス 19"/>
          <p:cNvSpPr txBox="1"/>
          <p:nvPr/>
        </p:nvSpPr>
        <p:spPr>
          <a:xfrm>
            <a:off x="7609007" y="2623013"/>
            <a:ext cx="1315488" cy="338554"/>
          </a:xfrm>
          <a:prstGeom prst="rect">
            <a:avLst/>
          </a:prstGeom>
          <a:noFill/>
        </p:spPr>
        <p:txBody>
          <a:bodyPr wrap="none" rtlCol="0">
            <a:spAutoFit/>
          </a:bodyPr>
          <a:lstStyle/>
          <a:p>
            <a:r>
              <a:rPr kumimoji="1" lang="en-US" altLang="ja-JP" sz="1600" dirty="0" smtClean="0">
                <a:solidFill>
                  <a:schemeClr val="bg1"/>
                </a:solidFill>
                <a:latin typeface="+mn-lt"/>
              </a:rPr>
              <a:t>MWPC, MW2</a:t>
            </a:r>
            <a:endParaRPr kumimoji="1" lang="ja-JP" altLang="en-US" sz="1600" dirty="0">
              <a:solidFill>
                <a:schemeClr val="bg1"/>
              </a:solidFill>
              <a:latin typeface="+mn-lt"/>
            </a:endParaRPr>
          </a:p>
        </p:txBody>
      </p:sp>
      <p:sp>
        <p:nvSpPr>
          <p:cNvPr id="21" name="テキスト ボックス 20"/>
          <p:cNvSpPr txBox="1"/>
          <p:nvPr/>
        </p:nvSpPr>
        <p:spPr>
          <a:xfrm>
            <a:off x="6786175" y="3219273"/>
            <a:ext cx="420308" cy="338554"/>
          </a:xfrm>
          <a:prstGeom prst="rect">
            <a:avLst/>
          </a:prstGeom>
          <a:noFill/>
        </p:spPr>
        <p:txBody>
          <a:bodyPr wrap="none" rtlCol="0">
            <a:spAutoFit/>
          </a:bodyPr>
          <a:lstStyle/>
          <a:p>
            <a:r>
              <a:rPr kumimoji="1" lang="en-US" altLang="ja-JP" sz="1600" dirty="0" smtClean="0">
                <a:solidFill>
                  <a:schemeClr val="bg1"/>
                </a:solidFill>
                <a:latin typeface="+mn-lt"/>
              </a:rPr>
              <a:t>DC</a:t>
            </a:r>
            <a:endParaRPr kumimoji="1" lang="ja-JP" altLang="en-US" sz="1600" dirty="0">
              <a:solidFill>
                <a:schemeClr val="bg1"/>
              </a:solidFill>
              <a:latin typeface="+mn-lt"/>
            </a:endParaRPr>
          </a:p>
        </p:txBody>
      </p:sp>
      <p:sp>
        <p:nvSpPr>
          <p:cNvPr id="22" name="テキスト ボックス 21"/>
          <p:cNvSpPr txBox="1"/>
          <p:nvPr/>
        </p:nvSpPr>
        <p:spPr>
          <a:xfrm>
            <a:off x="4141342" y="3714880"/>
            <a:ext cx="646331" cy="338554"/>
          </a:xfrm>
          <a:prstGeom prst="rect">
            <a:avLst/>
          </a:prstGeom>
          <a:noFill/>
        </p:spPr>
        <p:txBody>
          <a:bodyPr wrap="none" rtlCol="0">
            <a:spAutoFit/>
          </a:bodyPr>
          <a:lstStyle/>
          <a:p>
            <a:r>
              <a:rPr kumimoji="1" lang="en-US" altLang="ja-JP" sz="1600" dirty="0" smtClean="0">
                <a:solidFill>
                  <a:schemeClr val="bg1"/>
                </a:solidFill>
                <a:latin typeface="+mn-lt"/>
              </a:rPr>
              <a:t>MW1</a:t>
            </a:r>
            <a:endParaRPr kumimoji="1" lang="ja-JP" altLang="en-US" sz="1600" dirty="0">
              <a:solidFill>
                <a:schemeClr val="bg1"/>
              </a:solidFill>
              <a:latin typeface="+mn-lt"/>
            </a:endParaRPr>
          </a:p>
        </p:txBody>
      </p:sp>
      <p:cxnSp>
        <p:nvCxnSpPr>
          <p:cNvPr id="52" name="直線コネクタ 51"/>
          <p:cNvCxnSpPr/>
          <p:nvPr/>
        </p:nvCxnSpPr>
        <p:spPr>
          <a:xfrm flipH="1" flipV="1">
            <a:off x="4479181" y="3401209"/>
            <a:ext cx="60434" cy="3432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4531995" y="3355184"/>
            <a:ext cx="171348" cy="3968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16"/>
          <p:cNvSpPr txBox="1"/>
          <p:nvPr/>
        </p:nvSpPr>
        <p:spPr>
          <a:xfrm>
            <a:off x="7236938" y="1595562"/>
            <a:ext cx="1005029" cy="369332"/>
          </a:xfrm>
          <a:prstGeom prst="rect">
            <a:avLst/>
          </a:prstGeom>
          <a:noFill/>
        </p:spPr>
        <p:txBody>
          <a:bodyPr wrap="square" rtlCol="0">
            <a:spAutoFit/>
          </a:bodyPr>
          <a:lstStyle/>
          <a:p>
            <a:r>
              <a:rPr lang="en-US" altLang="ja-JP" b="1" dirty="0" smtClean="0">
                <a:solidFill>
                  <a:srgbClr val="C00000"/>
                </a:solidFill>
                <a:latin typeface="+mn-lt"/>
              </a:rPr>
              <a:t>μ</a:t>
            </a:r>
            <a:r>
              <a:rPr lang="ja-JP" altLang="en-US" b="1" dirty="0" smtClean="0">
                <a:solidFill>
                  <a:srgbClr val="C00000"/>
                </a:solidFill>
                <a:latin typeface="+mn-lt"/>
              </a:rPr>
              <a:t> </a:t>
            </a:r>
            <a:r>
              <a:rPr lang="en-US" b="1" dirty="0" smtClean="0">
                <a:solidFill>
                  <a:srgbClr val="C00000"/>
                </a:solidFill>
                <a:latin typeface="+mn-lt"/>
              </a:rPr>
              <a:t>Filter</a:t>
            </a:r>
            <a:endParaRPr lang="en-US" b="1" dirty="0">
              <a:solidFill>
                <a:srgbClr val="C00000"/>
              </a:solidFill>
              <a:latin typeface="+mn-lt"/>
            </a:endParaRPr>
          </a:p>
        </p:txBody>
      </p:sp>
      <p:cxnSp>
        <p:nvCxnSpPr>
          <p:cNvPr id="41" name="直線コネクタ 40"/>
          <p:cNvCxnSpPr/>
          <p:nvPr/>
        </p:nvCxnSpPr>
        <p:spPr>
          <a:xfrm flipH="1" flipV="1">
            <a:off x="6853640" y="2926229"/>
            <a:ext cx="60434" cy="3432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a:xfrm>
            <a:off x="457200" y="276042"/>
            <a:ext cx="8229600" cy="770257"/>
          </a:xfrm>
        </p:spPr>
        <p:txBody>
          <a:bodyPr/>
          <a:lstStyle/>
          <a:p>
            <a:r>
              <a:rPr lang="en-US" altLang="ja-JP" sz="3600" dirty="0" smtClean="0">
                <a:ea typeface="Arial Unicode MS" panose="020B0604020202020204" pitchFamily="34" charset="-120"/>
                <a:cs typeface="Arial" panose="020B0604020202020204" pitchFamily="34" charset="0"/>
              </a:rPr>
              <a:t>COMPASS Setup</a:t>
            </a:r>
            <a:endParaRPr kumimoji="1" lang="ja-JP" altLang="en-US" sz="3600" dirty="0"/>
          </a:p>
        </p:txBody>
      </p:sp>
      <p:sp>
        <p:nvSpPr>
          <p:cNvPr id="97" name="Textfeld 5"/>
          <p:cNvSpPr txBox="1"/>
          <p:nvPr/>
        </p:nvSpPr>
        <p:spPr>
          <a:xfrm rot="20725131">
            <a:off x="4860844" y="3642366"/>
            <a:ext cx="740908" cy="461665"/>
          </a:xfrm>
          <a:prstGeom prst="rect">
            <a:avLst/>
          </a:prstGeom>
          <a:noFill/>
          <a:effectLst>
            <a:outerShdw blurRad="50800" dist="25400" dir="2700000" algn="tl" rotWithShape="0">
              <a:srgbClr val="FFE101">
                <a:alpha val="86000"/>
              </a:srgbClr>
            </a:outerShdw>
          </a:effectLst>
        </p:spPr>
        <p:txBody>
          <a:bodyPr wrap="none" rtlCol="0">
            <a:spAutoFit/>
          </a:bodyPr>
          <a:lstStyle/>
          <a:p>
            <a:r>
              <a:rPr lang="de-DE" sz="2400" dirty="0" smtClean="0">
                <a:solidFill>
                  <a:schemeClr val="tx1"/>
                </a:solidFill>
                <a:latin typeface="+mn-lt"/>
                <a:ea typeface="Tahoma" pitchFamily="34" charset="0"/>
                <a:cs typeface="Tahoma" pitchFamily="34" charset="0"/>
              </a:rPr>
              <a:t>50m</a:t>
            </a:r>
            <a:endParaRPr lang="de-DE" sz="3600" dirty="0">
              <a:solidFill>
                <a:schemeClr val="tx1"/>
              </a:solidFill>
              <a:latin typeface="+mn-lt"/>
              <a:ea typeface="Tahoma" pitchFamily="34" charset="0"/>
              <a:cs typeface="Tahoma" pitchFamily="34" charset="0"/>
            </a:endParaRPr>
          </a:p>
        </p:txBody>
      </p:sp>
      <p:sp>
        <p:nvSpPr>
          <p:cNvPr id="12" name="テキスト ボックス 11"/>
          <p:cNvSpPr txBox="1"/>
          <p:nvPr/>
        </p:nvSpPr>
        <p:spPr>
          <a:xfrm>
            <a:off x="360812" y="4833927"/>
            <a:ext cx="795411" cy="369332"/>
          </a:xfrm>
          <a:prstGeom prst="rect">
            <a:avLst/>
          </a:prstGeom>
          <a:noFill/>
        </p:spPr>
        <p:txBody>
          <a:bodyPr wrap="none" rtlCol="0">
            <a:spAutoFit/>
          </a:bodyPr>
          <a:lstStyle/>
          <a:p>
            <a:r>
              <a:rPr kumimoji="1" lang="en-US" altLang="ja-JP" b="1" dirty="0" smtClean="0">
                <a:latin typeface="+mn-lt"/>
              </a:rPr>
              <a:t>Beam:</a:t>
            </a:r>
            <a:endParaRPr kumimoji="1" lang="ja-JP" altLang="en-US" b="1" dirty="0">
              <a:latin typeface="+mn-lt"/>
            </a:endParaRPr>
          </a:p>
        </p:txBody>
      </p:sp>
      <p:sp>
        <p:nvSpPr>
          <p:cNvPr id="13" name="テキスト ボックス 12"/>
          <p:cNvSpPr txBox="1"/>
          <p:nvPr/>
        </p:nvSpPr>
        <p:spPr>
          <a:xfrm>
            <a:off x="360812" y="5579298"/>
            <a:ext cx="838499" cy="369332"/>
          </a:xfrm>
          <a:prstGeom prst="rect">
            <a:avLst/>
          </a:prstGeom>
          <a:noFill/>
        </p:spPr>
        <p:txBody>
          <a:bodyPr wrap="none" rtlCol="0">
            <a:spAutoFit/>
          </a:bodyPr>
          <a:lstStyle/>
          <a:p>
            <a:r>
              <a:rPr kumimoji="1" lang="en-US" altLang="ja-JP" b="1" dirty="0" smtClean="0">
                <a:latin typeface="+mn-lt"/>
              </a:rPr>
              <a:t>Target:</a:t>
            </a:r>
            <a:endParaRPr kumimoji="1" lang="ja-JP" altLang="en-US" b="1" dirty="0">
              <a:latin typeface="+mn-lt"/>
            </a:endParaRPr>
          </a:p>
        </p:txBody>
      </p:sp>
      <p:sp>
        <p:nvSpPr>
          <p:cNvPr id="14" name="テキスト ボックス 13"/>
          <p:cNvSpPr txBox="1"/>
          <p:nvPr/>
        </p:nvSpPr>
        <p:spPr>
          <a:xfrm>
            <a:off x="780625" y="5076273"/>
            <a:ext cx="4329711" cy="646331"/>
          </a:xfrm>
          <a:prstGeom prst="rect">
            <a:avLst/>
          </a:prstGeom>
          <a:noFill/>
        </p:spPr>
        <p:txBody>
          <a:bodyPr wrap="none" rtlCol="0">
            <a:spAutoFit/>
          </a:bodyPr>
          <a:lstStyle/>
          <a:p>
            <a:r>
              <a:rPr lang="en-US" altLang="ja-JP" dirty="0" smtClean="0">
                <a:latin typeface="+mn-lt"/>
              </a:rPr>
              <a:t>Polarized lepton beam : μ</a:t>
            </a:r>
            <a:r>
              <a:rPr lang="en-US" altLang="ja-JP" baseline="30000" dirty="0" smtClean="0">
                <a:latin typeface="+mn-lt"/>
              </a:rPr>
              <a:t>+</a:t>
            </a:r>
            <a:r>
              <a:rPr lang="en-US" altLang="ja-JP" dirty="0" smtClean="0">
                <a:latin typeface="+mn-lt"/>
              </a:rPr>
              <a:t>,</a:t>
            </a:r>
            <a:r>
              <a:rPr lang="en-US" altLang="ja-JP" dirty="0">
                <a:latin typeface="+mn-lt"/>
              </a:rPr>
              <a:t> </a:t>
            </a:r>
            <a:r>
              <a:rPr lang="en-US" altLang="ja-JP" dirty="0" smtClean="0">
                <a:latin typeface="+mn-lt"/>
              </a:rPr>
              <a:t>μ</a:t>
            </a:r>
            <a:r>
              <a:rPr lang="en-US" altLang="ja-JP" baseline="30000" dirty="0" smtClean="0">
                <a:latin typeface="+mn-lt"/>
              </a:rPr>
              <a:t>-</a:t>
            </a:r>
            <a:r>
              <a:rPr lang="en-US" altLang="ja-JP" dirty="0" smtClean="0">
                <a:latin typeface="+mn-lt"/>
              </a:rPr>
              <a:t> 50-280 </a:t>
            </a:r>
            <a:r>
              <a:rPr lang="en-US" altLang="ja-JP" dirty="0" err="1" smtClean="0">
                <a:latin typeface="+mn-lt"/>
              </a:rPr>
              <a:t>GeV</a:t>
            </a:r>
            <a:r>
              <a:rPr lang="en-US" altLang="ja-JP" dirty="0" smtClean="0">
                <a:latin typeface="+mn-lt"/>
              </a:rPr>
              <a:t>/c</a:t>
            </a:r>
          </a:p>
          <a:p>
            <a:r>
              <a:rPr kumimoji="1" lang="en-US" altLang="ja-JP" dirty="0" smtClean="0">
                <a:latin typeface="+mn-lt"/>
              </a:rPr>
              <a:t>Hadron beam : π</a:t>
            </a:r>
            <a:r>
              <a:rPr kumimoji="1" lang="en-US" altLang="ja-JP" baseline="30000" dirty="0" smtClean="0">
                <a:latin typeface="+mn-lt"/>
              </a:rPr>
              <a:t>+</a:t>
            </a:r>
            <a:r>
              <a:rPr kumimoji="1" lang="en-US" altLang="ja-JP" dirty="0" smtClean="0">
                <a:latin typeface="+mn-lt"/>
              </a:rPr>
              <a:t>, </a:t>
            </a:r>
            <a:r>
              <a:rPr lang="en-US" altLang="ja-JP" dirty="0">
                <a:latin typeface="+mn-lt"/>
              </a:rPr>
              <a:t>π</a:t>
            </a:r>
            <a:r>
              <a:rPr lang="en-US" altLang="ja-JP" baseline="30000" dirty="0" smtClean="0">
                <a:latin typeface="+mn-lt"/>
              </a:rPr>
              <a:t>+</a:t>
            </a:r>
            <a:r>
              <a:rPr lang="en-US" altLang="ja-JP" dirty="0" smtClean="0">
                <a:latin typeface="+mn-lt"/>
              </a:rPr>
              <a:t>, K</a:t>
            </a:r>
            <a:r>
              <a:rPr lang="en-US" altLang="ja-JP" baseline="30000" dirty="0" smtClean="0">
                <a:latin typeface="+mn-lt"/>
              </a:rPr>
              <a:t>+</a:t>
            </a:r>
            <a:r>
              <a:rPr lang="en-US" altLang="ja-JP" dirty="0" smtClean="0">
                <a:latin typeface="+mn-lt"/>
              </a:rPr>
              <a:t>, K</a:t>
            </a:r>
            <a:r>
              <a:rPr lang="en-US" altLang="ja-JP" baseline="30000" dirty="0" smtClean="0">
                <a:latin typeface="+mn-lt"/>
              </a:rPr>
              <a:t>-</a:t>
            </a:r>
            <a:r>
              <a:rPr lang="en-US" altLang="ja-JP" dirty="0" smtClean="0">
                <a:latin typeface="+mn-lt"/>
              </a:rPr>
              <a:t>, p</a:t>
            </a:r>
            <a:endParaRPr kumimoji="1" lang="ja-JP" altLang="en-US" dirty="0">
              <a:latin typeface="+mn-lt"/>
            </a:endParaRPr>
          </a:p>
        </p:txBody>
      </p:sp>
      <p:sp>
        <p:nvSpPr>
          <p:cNvPr id="44" name="テキスト ボックス 43"/>
          <p:cNvSpPr txBox="1"/>
          <p:nvPr/>
        </p:nvSpPr>
        <p:spPr>
          <a:xfrm>
            <a:off x="780625" y="5861471"/>
            <a:ext cx="3227165" cy="646331"/>
          </a:xfrm>
          <a:prstGeom prst="rect">
            <a:avLst/>
          </a:prstGeom>
          <a:noFill/>
        </p:spPr>
        <p:txBody>
          <a:bodyPr wrap="none" rtlCol="0">
            <a:spAutoFit/>
          </a:bodyPr>
          <a:lstStyle/>
          <a:p>
            <a:r>
              <a:rPr lang="en-US" altLang="ja-JP" dirty="0" smtClean="0">
                <a:latin typeface="+mn-lt"/>
              </a:rPr>
              <a:t>Polarized NH</a:t>
            </a:r>
            <a:r>
              <a:rPr lang="en-US" altLang="ja-JP" baseline="-25000" dirty="0" smtClean="0">
                <a:latin typeface="+mn-lt"/>
              </a:rPr>
              <a:t>3</a:t>
            </a:r>
            <a:r>
              <a:rPr lang="en-US" altLang="ja-JP" dirty="0" smtClean="0">
                <a:latin typeface="+mn-lt"/>
              </a:rPr>
              <a:t> and </a:t>
            </a:r>
            <a:r>
              <a:rPr lang="en-US" altLang="zh-TW" baseline="30000" dirty="0" smtClean="0">
                <a:latin typeface="+mn-lt"/>
              </a:rPr>
              <a:t>6</a:t>
            </a:r>
            <a:r>
              <a:rPr lang="en-US" altLang="zh-TW" dirty="0" smtClean="0">
                <a:latin typeface="+mn-lt"/>
              </a:rPr>
              <a:t>LiD</a:t>
            </a:r>
            <a:r>
              <a:rPr lang="en-US" altLang="ja-JP" dirty="0" smtClean="0">
                <a:latin typeface="+mn-lt"/>
              </a:rPr>
              <a:t> target</a:t>
            </a:r>
          </a:p>
          <a:p>
            <a:r>
              <a:rPr lang="en-US" altLang="ja-JP" dirty="0" smtClean="0">
                <a:latin typeface="+mn-lt"/>
              </a:rPr>
              <a:t>Liquid hydrogen target</a:t>
            </a:r>
          </a:p>
        </p:txBody>
      </p:sp>
      <p:sp>
        <p:nvSpPr>
          <p:cNvPr id="16" name="正方形/長方形 15"/>
          <p:cNvSpPr/>
          <p:nvPr/>
        </p:nvSpPr>
        <p:spPr>
          <a:xfrm>
            <a:off x="5291697" y="4094313"/>
            <a:ext cx="3921649" cy="584775"/>
          </a:xfrm>
          <a:prstGeom prst="rect">
            <a:avLst/>
          </a:prstGeom>
        </p:spPr>
        <p:txBody>
          <a:bodyPr wrap="square">
            <a:spAutoFit/>
          </a:bodyPr>
          <a:lstStyle/>
          <a:p>
            <a:pPr eaLnBrk="1" hangingPunct="1"/>
            <a:r>
              <a:rPr lang="en-GB" altLang="ja-JP" sz="1600" b="1" dirty="0">
                <a:solidFill>
                  <a:srgbClr val="000090"/>
                </a:solidFill>
                <a:latin typeface="+mn-lt"/>
              </a:rPr>
              <a:t>Powerful tracking system </a:t>
            </a:r>
            <a:r>
              <a:rPr lang="en-GB" altLang="ja-JP" sz="1600" b="1" dirty="0" smtClean="0">
                <a:solidFill>
                  <a:srgbClr val="000090"/>
                </a:solidFill>
                <a:latin typeface="+mn-lt"/>
              </a:rPr>
              <a:t>: </a:t>
            </a:r>
            <a:r>
              <a:rPr lang="en-GB" altLang="ja-JP" sz="1600" b="1" dirty="0">
                <a:solidFill>
                  <a:srgbClr val="000090"/>
                </a:solidFill>
                <a:latin typeface="+mn-lt"/>
              </a:rPr>
              <a:t>350 </a:t>
            </a:r>
            <a:r>
              <a:rPr lang="en-GB" altLang="ja-JP" sz="1600" b="1" dirty="0" smtClean="0">
                <a:solidFill>
                  <a:srgbClr val="000090"/>
                </a:solidFill>
                <a:latin typeface="+mn-lt"/>
              </a:rPr>
              <a:t>planes</a:t>
            </a:r>
          </a:p>
          <a:p>
            <a:pPr eaLnBrk="1" hangingPunct="1"/>
            <a:r>
              <a:rPr lang="en-GB" altLang="ja-JP" sz="1600" b="1" dirty="0" smtClean="0">
                <a:solidFill>
                  <a:srgbClr val="000090"/>
                </a:solidFill>
                <a:latin typeface="+mn-lt"/>
              </a:rPr>
              <a:t>PID : </a:t>
            </a:r>
            <a:r>
              <a:rPr lang="en-US" altLang="ja-JP" sz="1600" b="1" dirty="0" smtClean="0">
                <a:solidFill>
                  <a:srgbClr val="000090"/>
                </a:solidFill>
                <a:latin typeface="+mn-lt"/>
              </a:rPr>
              <a:t>μ</a:t>
            </a:r>
            <a:r>
              <a:rPr lang="en-GB" altLang="ja-JP" sz="1600" b="1" dirty="0">
                <a:solidFill>
                  <a:srgbClr val="000090"/>
                </a:solidFill>
                <a:latin typeface="+mn-lt"/>
              </a:rPr>
              <a:t>-</a:t>
            </a:r>
            <a:r>
              <a:rPr lang="en-GB" altLang="ja-JP" sz="1600" b="1" dirty="0" smtClean="0">
                <a:solidFill>
                  <a:srgbClr val="000090"/>
                </a:solidFill>
                <a:latin typeface="+mn-lt"/>
              </a:rPr>
              <a:t>Walls</a:t>
            </a:r>
            <a:r>
              <a:rPr lang="en-GB" altLang="ja-JP" sz="1600" b="1" dirty="0">
                <a:solidFill>
                  <a:srgbClr val="000090"/>
                </a:solidFill>
                <a:latin typeface="+mn-lt"/>
              </a:rPr>
              <a:t>, Calorimeters, RICH</a:t>
            </a:r>
          </a:p>
        </p:txBody>
      </p:sp>
    </p:spTree>
    <p:extLst>
      <p:ext uri="{BB962C8B-B14F-4D97-AF65-F5344CB8AC3E}">
        <p14:creationId xmlns:p14="http://schemas.microsoft.com/office/powerpoint/2010/main" val="106279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grpSp>
        <p:nvGrpSpPr>
          <p:cNvPr id="10" name="Groupe 9"/>
          <p:cNvGrpSpPr/>
          <p:nvPr/>
        </p:nvGrpSpPr>
        <p:grpSpPr>
          <a:xfrm>
            <a:off x="0" y="0"/>
            <a:ext cx="9144000" cy="6858000"/>
            <a:chOff x="0" y="0"/>
            <a:chExt cx="9144000" cy="685800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oneTexte 2"/>
            <p:cNvSpPr txBox="1"/>
            <p:nvPr/>
          </p:nvSpPr>
          <p:spPr>
            <a:xfrm>
              <a:off x="4267200" y="3840540"/>
              <a:ext cx="4321439" cy="1938992"/>
            </a:xfrm>
            <a:prstGeom prst="rect">
              <a:avLst/>
            </a:prstGeom>
            <a:noFill/>
          </p:spPr>
          <p:txBody>
            <a:bodyPr wrap="none" rtlCol="0">
              <a:spAutoFit/>
            </a:bodyPr>
            <a:lstStyle/>
            <a:p>
              <a:r>
                <a:rPr lang="fr-FR" sz="2400" b="1" dirty="0" smtClean="0">
                  <a:solidFill>
                    <a:srgbClr val="FFFFFF"/>
                  </a:solidFill>
                </a:rPr>
                <a:t>CAMERA </a:t>
              </a:r>
              <a:r>
                <a:rPr lang="fr-FR" sz="2400" b="1" dirty="0" err="1" smtClean="0">
                  <a:solidFill>
                    <a:srgbClr val="FFFFFF"/>
                  </a:solidFill>
                </a:rPr>
                <a:t>recoil</a:t>
              </a:r>
              <a:r>
                <a:rPr lang="fr-FR" sz="2400" b="1" dirty="0" smtClean="0">
                  <a:solidFill>
                    <a:srgbClr val="FFFFFF"/>
                  </a:solidFill>
                </a:rPr>
                <a:t> proton detector </a:t>
              </a:r>
            </a:p>
            <a:p>
              <a:r>
                <a:rPr lang="fr-FR" sz="2400" b="1" dirty="0" smtClean="0">
                  <a:solidFill>
                    <a:srgbClr val="FFFFFF"/>
                  </a:solidFill>
                </a:rPr>
                <a:t>       </a:t>
              </a:r>
              <a:r>
                <a:rPr lang="fr-FR" sz="2400" b="1" dirty="0" err="1" smtClean="0">
                  <a:solidFill>
                    <a:srgbClr val="FFFFFF"/>
                  </a:solidFill>
                </a:rPr>
                <a:t>surrounding</a:t>
              </a:r>
              <a:r>
                <a:rPr lang="fr-FR" sz="2400" b="1" dirty="0" smtClean="0">
                  <a:solidFill>
                    <a:srgbClr val="FFFFFF"/>
                  </a:solidFill>
                </a:rPr>
                <a:t> the 2.5m long  </a:t>
              </a:r>
            </a:p>
            <a:p>
              <a:r>
                <a:rPr lang="fr-FR" sz="2400" b="1" dirty="0" smtClean="0">
                  <a:solidFill>
                    <a:srgbClr val="FFFFFF"/>
                  </a:solidFill>
                </a:rPr>
                <a:t>                           LH2 </a:t>
              </a:r>
              <a:r>
                <a:rPr lang="fr-FR" sz="2400" b="1" dirty="0" err="1" smtClean="0">
                  <a:solidFill>
                    <a:srgbClr val="FFFFFF"/>
                  </a:solidFill>
                </a:rPr>
                <a:t>target</a:t>
              </a:r>
              <a:endParaRPr lang="fr-FR" sz="2400" b="1" dirty="0" smtClean="0">
                <a:solidFill>
                  <a:srgbClr val="FFFFFF"/>
                </a:solidFill>
              </a:endParaRPr>
            </a:p>
            <a:p>
              <a:endParaRPr lang="fr-FR" sz="2400" b="1" dirty="0">
                <a:solidFill>
                  <a:srgbClr val="FFFFFF"/>
                </a:solidFill>
              </a:endParaRPr>
            </a:p>
            <a:p>
              <a:r>
                <a:rPr lang="fr-FR" sz="2400" b="1" dirty="0" smtClean="0">
                  <a:solidFill>
                    <a:srgbClr val="FFFFFF"/>
                  </a:solidFill>
                </a:rPr>
                <a:t>    </a:t>
              </a:r>
              <a:endParaRPr lang="fr-FR" sz="2400" b="1" dirty="0">
                <a:solidFill>
                  <a:srgbClr val="FFFFFF"/>
                </a:solidFill>
              </a:endParaRPr>
            </a:p>
          </p:txBody>
        </p:sp>
        <p:sp>
          <p:nvSpPr>
            <p:cNvPr id="6" name="ZoneTexte 5"/>
            <p:cNvSpPr txBox="1"/>
            <p:nvPr/>
          </p:nvSpPr>
          <p:spPr>
            <a:xfrm>
              <a:off x="3278289" y="2266890"/>
              <a:ext cx="836511" cy="400110"/>
            </a:xfrm>
            <a:prstGeom prst="rect">
              <a:avLst/>
            </a:prstGeom>
            <a:noFill/>
          </p:spPr>
          <p:txBody>
            <a:bodyPr wrap="none" rtlCol="0">
              <a:spAutoFit/>
            </a:bodyPr>
            <a:lstStyle/>
            <a:p>
              <a:r>
                <a:rPr lang="fr-FR" sz="2000" b="1" dirty="0" smtClean="0">
                  <a:solidFill>
                    <a:srgbClr val="FFFFFF"/>
                  </a:solidFill>
                </a:rPr>
                <a:t>ECAL0</a:t>
              </a:r>
              <a:endParaRPr lang="fr-FR" sz="2000" b="1" dirty="0">
                <a:solidFill>
                  <a:srgbClr val="FFFFFF"/>
                </a:solidFill>
              </a:endParaRPr>
            </a:p>
          </p:txBody>
        </p:sp>
        <p:sp>
          <p:nvSpPr>
            <p:cNvPr id="8" name="ZoneTexte 7"/>
            <p:cNvSpPr txBox="1"/>
            <p:nvPr/>
          </p:nvSpPr>
          <p:spPr>
            <a:xfrm>
              <a:off x="4267200" y="590490"/>
              <a:ext cx="836511" cy="400110"/>
            </a:xfrm>
            <a:prstGeom prst="rect">
              <a:avLst/>
            </a:prstGeom>
            <a:noFill/>
          </p:spPr>
          <p:txBody>
            <a:bodyPr wrap="none" rtlCol="0">
              <a:spAutoFit/>
            </a:bodyPr>
            <a:lstStyle/>
            <a:p>
              <a:r>
                <a:rPr lang="fr-FR" sz="2000" b="1" dirty="0" smtClean="0">
                  <a:solidFill>
                    <a:srgbClr val="FFFFFF"/>
                  </a:solidFill>
                </a:rPr>
                <a:t>ECAL2</a:t>
              </a:r>
              <a:endParaRPr lang="fr-FR" sz="2000" b="1" dirty="0">
                <a:solidFill>
                  <a:srgbClr val="FFFFFF"/>
                </a:solidFill>
              </a:endParaRPr>
            </a:p>
          </p:txBody>
        </p:sp>
        <p:cxnSp>
          <p:nvCxnSpPr>
            <p:cNvPr id="11" name="Connecteur droit avec flèche 10"/>
            <p:cNvCxnSpPr/>
            <p:nvPr/>
          </p:nvCxnSpPr>
          <p:spPr>
            <a:xfrm flipH="1">
              <a:off x="3048000" y="5638800"/>
              <a:ext cx="381000" cy="990600"/>
            </a:xfrm>
            <a:prstGeom prst="straightConnector1">
              <a:avLst/>
            </a:prstGeom>
            <a:ln w="571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810000" y="1123890"/>
              <a:ext cx="836511" cy="400110"/>
            </a:xfrm>
            <a:prstGeom prst="rect">
              <a:avLst/>
            </a:prstGeom>
            <a:noFill/>
          </p:spPr>
          <p:txBody>
            <a:bodyPr wrap="none" rtlCol="0">
              <a:spAutoFit/>
            </a:bodyPr>
            <a:lstStyle/>
            <a:p>
              <a:r>
                <a:rPr lang="fr-FR" sz="2000" b="1" dirty="0" smtClean="0">
                  <a:solidFill>
                    <a:srgbClr val="FFFFFF"/>
                  </a:solidFill>
                </a:rPr>
                <a:t>ECAL1</a:t>
              </a:r>
              <a:endParaRPr lang="fr-FR" sz="2000" b="1" dirty="0">
                <a:solidFill>
                  <a:srgbClr val="FFFFFF"/>
                </a:solidFill>
              </a:endParaRPr>
            </a:p>
          </p:txBody>
        </p:sp>
      </p:grpSp>
      <p:sp>
        <p:nvSpPr>
          <p:cNvPr id="5" name="投影片編號版面配置區 4"/>
          <p:cNvSpPr>
            <a:spLocks noGrp="1"/>
          </p:cNvSpPr>
          <p:nvPr>
            <p:ph type="sldNum" sz="quarter" idx="12"/>
          </p:nvPr>
        </p:nvSpPr>
        <p:spPr/>
        <p:txBody>
          <a:bodyPr/>
          <a:lstStyle/>
          <a:p>
            <a:pPr>
              <a:defRPr/>
            </a:pPr>
            <a:fld id="{69E87EBB-9B97-4752-930D-DFCBD71F45DA}" type="slidenum">
              <a:rPr lang="en-US" altLang="zh-TW" smtClean="0"/>
              <a:pPr>
                <a:defRPr/>
              </a:pPr>
              <a:t>14</a:t>
            </a:fld>
            <a:endParaRPr lang="en-US" altLang="zh-TW"/>
          </a:p>
        </p:txBody>
      </p:sp>
    </p:spTree>
    <p:extLst>
      <p:ext uri="{BB962C8B-B14F-4D97-AF65-F5344CB8AC3E}">
        <p14:creationId xmlns:p14="http://schemas.microsoft.com/office/powerpoint/2010/main" val="3201298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8" y="740186"/>
            <a:ext cx="7647268" cy="6117814"/>
          </a:xfrm>
          <a:prstGeom prst="rect">
            <a:avLst/>
          </a:prstGeom>
        </p:spPr>
      </p:pic>
      <p:sp>
        <p:nvSpPr>
          <p:cNvPr id="2" name="標題 1"/>
          <p:cNvSpPr>
            <a:spLocks noGrp="1"/>
          </p:cNvSpPr>
          <p:nvPr>
            <p:ph type="title"/>
          </p:nvPr>
        </p:nvSpPr>
        <p:spPr/>
        <p:txBody>
          <a:bodyPr/>
          <a:lstStyle/>
          <a:p>
            <a:r>
              <a:rPr lang="en-US" altLang="zh-TW" sz="3200" dirty="0" smtClean="0"/>
              <a:t>Polarized NH</a:t>
            </a:r>
            <a:r>
              <a:rPr lang="en-US" altLang="zh-TW" sz="3200" baseline="-25000" dirty="0" smtClean="0"/>
              <a:t>3</a:t>
            </a:r>
            <a:r>
              <a:rPr lang="en-US" altLang="zh-TW" sz="3200" dirty="0" smtClean="0"/>
              <a:t> Target</a:t>
            </a:r>
            <a:endParaRPr lang="zh-TW" altLang="en-US" sz="3200" dirty="0"/>
          </a:p>
        </p:txBody>
      </p:sp>
      <p:sp>
        <p:nvSpPr>
          <p:cNvPr id="4" name="投影片編號版面配置區 3"/>
          <p:cNvSpPr>
            <a:spLocks noGrp="1"/>
          </p:cNvSpPr>
          <p:nvPr>
            <p:ph type="sldNum" sz="quarter" idx="12"/>
          </p:nvPr>
        </p:nvSpPr>
        <p:spPr/>
        <p:txBody>
          <a:bodyPr/>
          <a:lstStyle/>
          <a:p>
            <a:pPr>
              <a:defRPr/>
            </a:pPr>
            <a:fld id="{73C4ABE9-A334-4979-A211-62B1079BC0E5}" type="slidenum">
              <a:rPr lang="en-US" altLang="zh-TW" smtClean="0">
                <a:solidFill>
                  <a:srgbClr val="000000"/>
                </a:solidFill>
              </a:rPr>
              <a:pPr>
                <a:defRPr/>
              </a:pPr>
              <a:t>15</a:t>
            </a:fld>
            <a:endParaRPr lang="en-US" altLang="zh-TW">
              <a:solidFill>
                <a:srgbClr val="000000"/>
              </a:solidFill>
            </a:endParaRPr>
          </a:p>
        </p:txBody>
      </p:sp>
      <p:sp>
        <p:nvSpPr>
          <p:cNvPr id="1505" name="文字方塊 1504"/>
          <p:cNvSpPr txBox="1"/>
          <p:nvPr/>
        </p:nvSpPr>
        <p:spPr>
          <a:xfrm>
            <a:off x="2752627" y="1396593"/>
            <a:ext cx="2315827"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TW" b="1" dirty="0" smtClean="0">
                <a:solidFill>
                  <a:srgbClr val="FF0000"/>
                </a:solidFill>
              </a:rPr>
              <a:t>Cryogenic</a:t>
            </a:r>
            <a:endParaRPr lang="en-US" altLang="zh-TW" b="1" baseline="30000" dirty="0" smtClean="0">
              <a:solidFill>
                <a:srgbClr val="FF0000"/>
              </a:solidFill>
            </a:endParaRPr>
          </a:p>
          <a:p>
            <a:pPr marL="171450" indent="-171450" eaLnBrk="1" hangingPunct="1">
              <a:buClr>
                <a:srgbClr val="336600"/>
              </a:buClr>
              <a:buSzPct val="55000"/>
              <a:buFont typeface="Wingdings" charset="0"/>
              <a:buChar char="n"/>
            </a:pPr>
            <a:r>
              <a:rPr lang="en-US" altLang="zh-TW" sz="1200" baseline="30000" dirty="0">
                <a:solidFill>
                  <a:srgbClr val="0326BD"/>
                </a:solidFill>
                <a:latin typeface="Tahoma"/>
                <a:ea typeface="ＭＳ Ｐゴシック"/>
              </a:rPr>
              <a:t>3</a:t>
            </a:r>
            <a:r>
              <a:rPr lang="en-US" altLang="zh-TW" sz="1200" dirty="0">
                <a:solidFill>
                  <a:srgbClr val="0326BD"/>
                </a:solidFill>
                <a:latin typeface="Tahoma"/>
                <a:ea typeface="ＭＳ Ｐゴシック"/>
              </a:rPr>
              <a:t>He-4He dilution refrigerator</a:t>
            </a:r>
          </a:p>
          <a:p>
            <a:pPr marL="171450" indent="-171450" eaLnBrk="1" hangingPunct="1">
              <a:buClr>
                <a:srgbClr val="336600"/>
              </a:buClr>
              <a:buSzPct val="55000"/>
              <a:buFont typeface="Wingdings" charset="0"/>
              <a:buChar char="n"/>
            </a:pPr>
            <a:r>
              <a:rPr lang="en-US" altLang="zh-TW" sz="1200" dirty="0">
                <a:solidFill>
                  <a:srgbClr val="0326BD"/>
                </a:solidFill>
                <a:latin typeface="Tahoma"/>
                <a:ea typeface="ＭＳ Ｐゴシック"/>
              </a:rPr>
              <a:t>T~50mK</a:t>
            </a:r>
          </a:p>
        </p:txBody>
      </p:sp>
      <p:sp>
        <p:nvSpPr>
          <p:cNvPr id="1506" name="文字方塊 1505"/>
          <p:cNvSpPr txBox="1"/>
          <p:nvPr/>
        </p:nvSpPr>
        <p:spPr>
          <a:xfrm>
            <a:off x="5662782" y="2305590"/>
            <a:ext cx="2490618"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TW" b="1" dirty="0" smtClean="0">
                <a:solidFill>
                  <a:srgbClr val="FF0000"/>
                </a:solidFill>
              </a:rPr>
              <a:t>Magnet</a:t>
            </a:r>
            <a:endParaRPr lang="en-US" altLang="zh-TW" b="1" baseline="30000" dirty="0" smtClean="0">
              <a:solidFill>
                <a:srgbClr val="FF0000"/>
              </a:solidFill>
            </a:endParaRPr>
          </a:p>
          <a:p>
            <a:pPr eaLnBrk="1" hangingPunct="1">
              <a:buClr>
                <a:srgbClr val="336600"/>
              </a:buClr>
              <a:buSzPct val="55000"/>
              <a:buFont typeface="Wingdings" charset="0"/>
              <a:buChar char="n"/>
            </a:pPr>
            <a:r>
              <a:rPr lang="en-US" altLang="zh-TW" sz="1200" dirty="0">
                <a:solidFill>
                  <a:srgbClr val="0326BD"/>
                </a:solidFill>
                <a:latin typeface="Tahoma"/>
                <a:ea typeface="ＭＳ Ｐゴシック"/>
              </a:rPr>
              <a:t>Superconducting solenoid : 2.5 T</a:t>
            </a:r>
          </a:p>
          <a:p>
            <a:pPr eaLnBrk="1" hangingPunct="1">
              <a:buClr>
                <a:srgbClr val="336600"/>
              </a:buClr>
              <a:buSzPct val="55000"/>
              <a:buFont typeface="Wingdings" charset="0"/>
              <a:buChar char="n"/>
            </a:pPr>
            <a:r>
              <a:rPr lang="en-US" altLang="zh-TW" sz="1200" dirty="0">
                <a:solidFill>
                  <a:srgbClr val="0326BD"/>
                </a:solidFill>
                <a:latin typeface="Tahoma"/>
                <a:ea typeface="ＭＳ Ｐゴシック"/>
              </a:rPr>
              <a:t>Dipole filed: 0.5 </a:t>
            </a:r>
            <a:r>
              <a:rPr lang="en-US" altLang="zh-TW" sz="1200" dirty="0" smtClean="0">
                <a:solidFill>
                  <a:srgbClr val="0326BD"/>
                </a:solidFill>
                <a:latin typeface="Tahoma"/>
                <a:ea typeface="ＭＳ Ｐゴシック"/>
              </a:rPr>
              <a:t>T</a:t>
            </a:r>
            <a:endParaRPr lang="en-US" altLang="zh-TW" sz="1200" dirty="0">
              <a:solidFill>
                <a:srgbClr val="0326BD"/>
              </a:solidFill>
              <a:latin typeface="Tahoma"/>
              <a:ea typeface="ＭＳ Ｐゴシック"/>
            </a:endParaRPr>
          </a:p>
        </p:txBody>
      </p:sp>
      <p:sp>
        <p:nvSpPr>
          <p:cNvPr id="3006" name="文字方塊 3005"/>
          <p:cNvSpPr txBox="1"/>
          <p:nvPr/>
        </p:nvSpPr>
        <p:spPr>
          <a:xfrm>
            <a:off x="6932326" y="4852398"/>
            <a:ext cx="1601592"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TW" b="1" dirty="0" smtClean="0">
                <a:solidFill>
                  <a:srgbClr val="FF0000"/>
                </a:solidFill>
              </a:rPr>
              <a:t>Target</a:t>
            </a:r>
          </a:p>
          <a:p>
            <a:pPr eaLnBrk="1" hangingPunct="1">
              <a:buClr>
                <a:srgbClr val="336600"/>
              </a:buClr>
              <a:buSzPct val="55000"/>
              <a:buFont typeface="Wingdings" charset="0"/>
              <a:buChar char="n"/>
            </a:pPr>
            <a:r>
              <a:rPr lang="en-US" altLang="zh-TW" sz="1200" dirty="0">
                <a:solidFill>
                  <a:srgbClr val="4F5649"/>
                </a:solidFill>
                <a:latin typeface="Tahoma"/>
                <a:ea typeface="ＭＳ Ｐゴシック"/>
              </a:rPr>
              <a:t>Materials: </a:t>
            </a:r>
            <a:r>
              <a:rPr lang="en-US" altLang="zh-TW" sz="1200" dirty="0">
                <a:solidFill>
                  <a:srgbClr val="FF0000"/>
                </a:solidFill>
                <a:latin typeface="Tahoma"/>
                <a:ea typeface="ＭＳ Ｐゴシック"/>
              </a:rPr>
              <a:t>p(NH</a:t>
            </a:r>
            <a:r>
              <a:rPr lang="en-US" altLang="zh-TW" sz="1200" baseline="-25000" dirty="0">
                <a:solidFill>
                  <a:srgbClr val="FF0000"/>
                </a:solidFill>
                <a:latin typeface="Tahoma"/>
                <a:ea typeface="ＭＳ Ｐゴシック"/>
              </a:rPr>
              <a:t>3</a:t>
            </a:r>
            <a:r>
              <a:rPr lang="en-US" altLang="zh-TW" sz="1200" dirty="0">
                <a:solidFill>
                  <a:srgbClr val="FF0000"/>
                </a:solidFill>
                <a:latin typeface="Tahoma"/>
                <a:ea typeface="ＭＳ Ｐゴシック"/>
              </a:rPr>
              <a:t>)</a:t>
            </a:r>
            <a:r>
              <a:rPr lang="en-US" altLang="zh-TW" sz="1200" dirty="0">
                <a:solidFill>
                  <a:srgbClr val="4F5649"/>
                </a:solidFill>
                <a:latin typeface="Tahoma"/>
                <a:ea typeface="ＭＳ Ｐゴシック"/>
              </a:rPr>
              <a:t> </a:t>
            </a:r>
          </a:p>
          <a:p>
            <a:pPr eaLnBrk="1" hangingPunct="1">
              <a:buClr>
                <a:srgbClr val="336600"/>
              </a:buClr>
              <a:buSzPct val="55000"/>
              <a:buFont typeface="Wingdings" charset="0"/>
              <a:buChar char="n"/>
            </a:pPr>
            <a:r>
              <a:rPr lang="en-US" altLang="zh-TW" sz="1200" dirty="0">
                <a:solidFill>
                  <a:srgbClr val="4F5649"/>
                </a:solidFill>
                <a:latin typeface="Tahoma"/>
                <a:ea typeface="ＭＳ Ｐゴシック"/>
              </a:rPr>
              <a:t>Dilution factor: </a:t>
            </a:r>
            <a:r>
              <a:rPr lang="en-US" altLang="zh-TW" sz="1200" dirty="0">
                <a:solidFill>
                  <a:srgbClr val="FF0000"/>
                </a:solidFill>
                <a:latin typeface="Tahoma"/>
                <a:ea typeface="ＭＳ Ｐゴシック"/>
              </a:rPr>
              <a:t>0.22</a:t>
            </a:r>
            <a:endParaRPr lang="en-US" altLang="zh-TW" sz="1200" dirty="0">
              <a:solidFill>
                <a:srgbClr val="333399">
                  <a:lumMod val="75000"/>
                </a:srgbClr>
              </a:solidFill>
              <a:latin typeface="Tahoma"/>
              <a:ea typeface="ＭＳ Ｐゴシック"/>
            </a:endParaRPr>
          </a:p>
          <a:p>
            <a:pPr eaLnBrk="1" hangingPunct="1">
              <a:buClr>
                <a:srgbClr val="336600"/>
              </a:buClr>
              <a:buSzPct val="55000"/>
              <a:buFont typeface="Wingdings" charset="0"/>
              <a:buChar char="n"/>
            </a:pPr>
            <a:r>
              <a:rPr lang="en-US" altLang="zh-TW" sz="1200" dirty="0">
                <a:solidFill>
                  <a:srgbClr val="000000"/>
                </a:solidFill>
                <a:latin typeface="Tahoma"/>
                <a:ea typeface="ＭＳ Ｐゴシック"/>
              </a:rPr>
              <a:t>Polarization:</a:t>
            </a:r>
            <a:r>
              <a:rPr lang="en-US" altLang="zh-TW" sz="1200" dirty="0">
                <a:solidFill>
                  <a:srgbClr val="FF0000"/>
                </a:solidFill>
                <a:latin typeface="Tahoma"/>
                <a:ea typeface="ＭＳ Ｐゴシック"/>
              </a:rPr>
              <a:t> &gt;90%</a:t>
            </a:r>
            <a:endParaRPr lang="en-US" altLang="zh-TW" sz="1200" dirty="0">
              <a:solidFill>
                <a:srgbClr val="0070C0"/>
              </a:solidFill>
              <a:latin typeface="Tahoma"/>
              <a:ea typeface="ＭＳ Ｐゴシック"/>
            </a:endParaRPr>
          </a:p>
        </p:txBody>
      </p:sp>
      <p:sp>
        <p:nvSpPr>
          <p:cNvPr id="5" name="文字方塊 4"/>
          <p:cNvSpPr txBox="1"/>
          <p:nvPr/>
        </p:nvSpPr>
        <p:spPr>
          <a:xfrm>
            <a:off x="2744791" y="5524523"/>
            <a:ext cx="4647326" cy="307777"/>
          </a:xfrm>
          <a:prstGeom prst="rect">
            <a:avLst/>
          </a:prstGeom>
          <a:noFill/>
        </p:spPr>
        <p:txBody>
          <a:bodyPr wrap="square" rtlCol="0">
            <a:spAutoFit/>
          </a:bodyPr>
          <a:lstStyle/>
          <a:p>
            <a:r>
              <a:rPr lang="en-US" altLang="zh-TW" sz="1400" dirty="0" smtClean="0">
                <a:solidFill>
                  <a:srgbClr val="000000"/>
                </a:solidFill>
              </a:rPr>
              <a:t>Two 55 </a:t>
            </a:r>
            <a:r>
              <a:rPr lang="en-US" altLang="zh-TW" sz="1400" dirty="0">
                <a:solidFill>
                  <a:srgbClr val="000000"/>
                </a:solidFill>
              </a:rPr>
              <a:t>cm long </a:t>
            </a:r>
            <a:r>
              <a:rPr lang="en-US" altLang="zh-TW" sz="1400" dirty="0" smtClean="0">
                <a:solidFill>
                  <a:srgbClr val="000000"/>
                </a:solidFill>
              </a:rPr>
              <a:t>target cells </a:t>
            </a:r>
            <a:r>
              <a:rPr lang="en-US" altLang="zh-TW" sz="1400" dirty="0">
                <a:solidFill>
                  <a:srgbClr val="000000"/>
                </a:solidFill>
              </a:rPr>
              <a:t>spaced by 20 cm</a:t>
            </a:r>
            <a:endParaRPr lang="zh-TW" altLang="en-US" sz="1400" dirty="0">
              <a:solidFill>
                <a:srgbClr val="000000"/>
              </a:solidFill>
            </a:endParaRPr>
          </a:p>
        </p:txBody>
      </p:sp>
    </p:spTree>
    <p:extLst>
      <p:ext uri="{BB962C8B-B14F-4D97-AF65-F5344CB8AC3E}">
        <p14:creationId xmlns:p14="http://schemas.microsoft.com/office/powerpoint/2010/main" val="877691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6" name="標題 5"/>
          <p:cNvSpPr>
            <a:spLocks noGrp="1"/>
          </p:cNvSpPr>
          <p:nvPr>
            <p:ph type="title"/>
          </p:nvPr>
        </p:nvSpPr>
        <p:spPr/>
        <p:txBody>
          <a:bodyPr/>
          <a:lstStyle/>
          <a:p>
            <a:r>
              <a:rPr lang="en-US" altLang="zh-TW" sz="3200" dirty="0" smtClean="0">
                <a:solidFill>
                  <a:srgbClr val="000000"/>
                </a:solidFill>
              </a:rPr>
              <a:t>Polarized </a:t>
            </a:r>
            <a:r>
              <a:rPr lang="en-US" altLang="zh-TW" sz="3200" dirty="0">
                <a:solidFill>
                  <a:srgbClr val="000000"/>
                </a:solidFill>
              </a:rPr>
              <a:t>NH</a:t>
            </a:r>
            <a:r>
              <a:rPr lang="en-US" altLang="zh-TW" sz="3200" baseline="-25000" dirty="0">
                <a:solidFill>
                  <a:srgbClr val="000000"/>
                </a:solidFill>
              </a:rPr>
              <a:t>3</a:t>
            </a:r>
            <a:r>
              <a:rPr lang="en-US" altLang="zh-TW" sz="3200" dirty="0">
                <a:solidFill>
                  <a:srgbClr val="000000"/>
                </a:solidFill>
              </a:rPr>
              <a:t> Target</a:t>
            </a:r>
            <a:endParaRPr lang="zh-TW" altLang="en-US" dirty="0"/>
          </a:p>
        </p:txBody>
      </p:sp>
      <p:pic>
        <p:nvPicPr>
          <p:cNvPr id="8" name="內容版面配置區 7"/>
          <p:cNvPicPr>
            <a:picLocks noGrp="1" noChangeAspect="1"/>
          </p:cNvPicPr>
          <p:nvPr>
            <p:ph idx="1"/>
          </p:nvPr>
        </p:nvPicPr>
        <p:blipFill>
          <a:blip r:embed="rId2"/>
          <a:stretch>
            <a:fillRect/>
          </a:stretch>
        </p:blipFill>
        <p:spPr>
          <a:xfrm>
            <a:off x="596482" y="1570703"/>
            <a:ext cx="8420019" cy="4977581"/>
          </a:xfrm>
          <a:prstGeom prst="rect">
            <a:avLst/>
          </a:prstGeom>
        </p:spPr>
      </p:pic>
      <p:sp>
        <p:nvSpPr>
          <p:cNvPr id="5" name="投影片編號版面配置區 4"/>
          <p:cNvSpPr>
            <a:spLocks noGrp="1"/>
          </p:cNvSpPr>
          <p:nvPr>
            <p:ph type="sldNum" sz="quarter" idx="12"/>
          </p:nvPr>
        </p:nvSpPr>
        <p:spPr/>
        <p:txBody>
          <a:bodyPr/>
          <a:lstStyle/>
          <a:p>
            <a:pPr>
              <a:defRPr/>
            </a:pPr>
            <a:fld id="{6A3988B7-247B-4F28-9ACD-E0A7C834BF80}" type="slidenum">
              <a:rPr lang="en-US" altLang="zh-TW" smtClean="0">
                <a:solidFill>
                  <a:srgbClr val="000000"/>
                </a:solidFill>
              </a:rPr>
              <a:pPr>
                <a:defRPr/>
              </a:pPr>
              <a:t>16</a:t>
            </a:fld>
            <a:endParaRPr lang="en-US" altLang="zh-TW">
              <a:solidFill>
                <a:srgbClr val="000000"/>
              </a:solidFill>
            </a:endParaRPr>
          </a:p>
        </p:txBody>
      </p:sp>
      <p:sp>
        <p:nvSpPr>
          <p:cNvPr id="2" name="文字方塊 1"/>
          <p:cNvSpPr txBox="1"/>
          <p:nvPr/>
        </p:nvSpPr>
        <p:spPr>
          <a:xfrm>
            <a:off x="1040076" y="5313611"/>
            <a:ext cx="1347765" cy="369332"/>
          </a:xfrm>
          <a:prstGeom prst="rect">
            <a:avLst/>
          </a:prstGeom>
          <a:solidFill>
            <a:schemeClr val="bg1"/>
          </a:solidFill>
        </p:spPr>
        <p:txBody>
          <a:bodyPr wrap="square" rtlCol="0">
            <a:spAutoFit/>
          </a:bodyPr>
          <a:lstStyle/>
          <a:p>
            <a:pPr algn="ctr"/>
            <a:r>
              <a:rPr lang="en-US" altLang="zh-TW" dirty="0" smtClean="0">
                <a:solidFill>
                  <a:srgbClr val="3333CC"/>
                </a:solidFill>
              </a:rPr>
              <a:t>Magnet</a:t>
            </a:r>
            <a:endParaRPr lang="zh-TW" altLang="en-US" dirty="0">
              <a:solidFill>
                <a:srgbClr val="3333CC"/>
              </a:solidFill>
            </a:endParaRPr>
          </a:p>
        </p:txBody>
      </p:sp>
    </p:spTree>
    <p:extLst>
      <p:ext uri="{BB962C8B-B14F-4D97-AF65-F5344CB8AC3E}">
        <p14:creationId xmlns:p14="http://schemas.microsoft.com/office/powerpoint/2010/main" val="298426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COMPASS Muon-Beam Runs</a:t>
            </a:r>
            <a:endParaRPr lang="zh-TW" altLang="en-US" dirty="0"/>
          </a:p>
        </p:txBody>
      </p:sp>
      <mc:AlternateContent xmlns:mc="http://schemas.openxmlformats.org/markup-compatibility/2006" xmlns:a14="http://schemas.microsoft.com/office/drawing/2010/main">
        <mc:Choice Requires="a14">
          <p:graphicFrame>
            <p:nvGraphicFramePr>
              <p:cNvPr id="5" name="內容版面配置區 4"/>
              <p:cNvGraphicFramePr>
                <a:graphicFrameLocks noGrp="1"/>
              </p:cNvGraphicFramePr>
              <p:nvPr>
                <p:ph idx="1"/>
                <p:extLst>
                  <p:ext uri="{D42A27DB-BD31-4B8C-83A1-F6EECF244321}">
                    <p14:modId xmlns:p14="http://schemas.microsoft.com/office/powerpoint/2010/main" val="1483076672"/>
                  </p:ext>
                </p:extLst>
              </p:nvPr>
            </p:nvGraphicFramePr>
            <p:xfrm>
              <a:off x="457200" y="1600200"/>
              <a:ext cx="8229600" cy="3870960"/>
            </p:xfrm>
            <a:graphic>
              <a:graphicData uri="http://schemas.openxmlformats.org/drawingml/2006/table">
                <a:tbl>
                  <a:tblPr firstRow="1" bandRow="1">
                    <a:tableStyleId>{93296810-A885-4BE3-A3E7-6D5BEEA58F35}</a:tableStyleId>
                  </a:tblPr>
                  <a:tblGrid>
                    <a:gridCol w="2743200"/>
                    <a:gridCol w="2743200"/>
                    <a:gridCol w="2743200"/>
                  </a:tblGrid>
                  <a:tr h="370840">
                    <a:tc>
                      <a:txBody>
                        <a:bodyPr/>
                        <a:lstStyle/>
                        <a:p>
                          <a:r>
                            <a:rPr lang="en-US" altLang="zh-TW" sz="2000" dirty="0" smtClean="0"/>
                            <a:t>Year</a:t>
                          </a:r>
                          <a:endParaRPr lang="zh-TW" altLang="en-US" sz="2000" dirty="0"/>
                        </a:p>
                      </a:txBody>
                      <a:tcPr/>
                    </a:tc>
                    <a:tc>
                      <a:txBody>
                        <a:bodyPr/>
                        <a:lstStyle/>
                        <a:p>
                          <a:r>
                            <a:rPr lang="en-US" altLang="zh-TW" sz="2000" dirty="0" smtClean="0"/>
                            <a:t>Target</a:t>
                          </a:r>
                          <a:endParaRPr lang="zh-TW" altLang="en-US" sz="2000" dirty="0"/>
                        </a:p>
                      </a:txBody>
                      <a:tcPr/>
                    </a:tc>
                    <a:tc>
                      <a:txBody>
                        <a:bodyPr/>
                        <a:lstStyle/>
                        <a:p>
                          <a:r>
                            <a:rPr lang="en-US" altLang="zh-TW" sz="2000" dirty="0" smtClean="0"/>
                            <a:t>Target Polarization</a:t>
                          </a:r>
                          <a:endParaRPr lang="zh-TW" altLang="en-US" sz="2000" dirty="0"/>
                        </a:p>
                      </a:txBody>
                      <a:tcPr/>
                    </a:tc>
                  </a:tr>
                  <a:tr h="370840">
                    <a:tc>
                      <a:txBody>
                        <a:bodyPr/>
                        <a:lstStyle/>
                        <a:p>
                          <a:r>
                            <a:rPr lang="en-US" altLang="zh-TW" sz="2000" dirty="0" smtClean="0"/>
                            <a:t>2002</a:t>
                          </a:r>
                          <a:endParaRPr lang="zh-TW" altLang="en-US" sz="2000" dirty="0"/>
                        </a:p>
                      </a:txBody>
                      <a:tcPr/>
                    </a:tc>
                    <a:tc rowSpan="4">
                      <a:txBody>
                        <a:bodyPr/>
                        <a:lstStyle/>
                        <a:p>
                          <a:r>
                            <a:rPr lang="en-US" altLang="zh-TW" sz="2000" dirty="0" smtClean="0"/>
                            <a:t>Deuteron</a:t>
                          </a:r>
                          <a:r>
                            <a:rPr lang="en-US" altLang="zh-TW" sz="2000" baseline="0" dirty="0" smtClean="0"/>
                            <a:t> (</a:t>
                          </a:r>
                          <a14:m>
                            <m:oMath xmlns:m="http://schemas.openxmlformats.org/officeDocument/2006/math">
                              <m:sPre>
                                <m:sPrePr>
                                  <m:ctrlPr>
                                    <a:rPr lang="en-US" altLang="zh-TW" sz="2000" i="1" baseline="0" smtClean="0">
                                      <a:latin typeface="Cambria Math" panose="02040503050406030204" pitchFamily="18" charset="0"/>
                                    </a:rPr>
                                  </m:ctrlPr>
                                </m:sPrePr>
                                <m:sub/>
                                <m:sup>
                                  <m:r>
                                    <a:rPr lang="en-US" altLang="zh-TW" sz="2000" b="0" i="1" smtClean="0">
                                      <a:latin typeface="Cambria Math" panose="02040503050406030204" pitchFamily="18" charset="0"/>
                                    </a:rPr>
                                    <m:t>6</m:t>
                                  </m:r>
                                </m:sup>
                                <m:e>
                                  <m:r>
                                    <a:rPr lang="en-US" altLang="zh-TW" sz="2000" b="0" i="1" smtClean="0">
                                      <a:latin typeface="Cambria Math" panose="02040503050406030204" pitchFamily="18" charset="0"/>
                                    </a:rPr>
                                    <m:t>𝐿𝑖𝐷</m:t>
                                  </m:r>
                                </m:e>
                              </m:sPre>
                            </m:oMath>
                          </a14:m>
                          <a:r>
                            <a:rPr lang="en-US" altLang="zh-TW" sz="2000" dirty="0" smtClean="0"/>
                            <a:t>)</a:t>
                          </a:r>
                        </a:p>
                        <a:p>
                          <a:r>
                            <a:rPr lang="en-US" altLang="zh-TW" sz="1600" dirty="0" smtClean="0"/>
                            <a:t>Polarization degree:0.50</a:t>
                          </a:r>
                        </a:p>
                        <a:p>
                          <a:r>
                            <a:rPr lang="en-US" altLang="zh-TW" sz="1600" dirty="0" smtClean="0"/>
                            <a:t>Dilution factor:0.40</a:t>
                          </a:r>
                          <a:endParaRPr lang="zh-TW" altLang="en-US" sz="1600" dirty="0"/>
                        </a:p>
                      </a:txBody>
                      <a:tcPr/>
                    </a:tc>
                    <a:tc>
                      <a:txBody>
                        <a:bodyPr/>
                        <a:lstStyle/>
                        <a:p>
                          <a:r>
                            <a:rPr lang="en-US" altLang="zh-TW" sz="2000" dirty="0" smtClean="0"/>
                            <a:t>L/</a:t>
                          </a:r>
                          <a:r>
                            <a:rPr lang="en-US" altLang="zh-TW" sz="2000" dirty="0" smtClean="0">
                              <a:solidFill>
                                <a:srgbClr val="FF0000"/>
                              </a:solidFill>
                            </a:rPr>
                            <a:t>T</a:t>
                          </a:r>
                          <a:endParaRPr lang="zh-TW" altLang="en-US" sz="2000" dirty="0">
                            <a:solidFill>
                              <a:srgbClr val="FF0000"/>
                            </a:solidFill>
                          </a:endParaRPr>
                        </a:p>
                      </a:txBody>
                      <a:tcPr/>
                    </a:tc>
                  </a:tr>
                  <a:tr h="370840">
                    <a:tc>
                      <a:txBody>
                        <a:bodyPr/>
                        <a:lstStyle/>
                        <a:p>
                          <a:r>
                            <a:rPr lang="en-US" altLang="zh-TW" sz="2000" dirty="0" smtClean="0"/>
                            <a:t>2003</a:t>
                          </a:r>
                          <a:endParaRPr lang="zh-TW" altLang="en-US" sz="2000" dirty="0"/>
                        </a:p>
                      </a:txBody>
                      <a:tcPr/>
                    </a:tc>
                    <a:tc vMerge="1">
                      <a:txBody>
                        <a:bodyPr/>
                        <a:lstStyle/>
                        <a:p>
                          <a:endParaRPr lang="zh-TW" altLang="en-US" dirty="0"/>
                        </a:p>
                      </a:txBody>
                      <a:tcPr/>
                    </a:tc>
                    <a:tc>
                      <a:txBody>
                        <a:bodyPr/>
                        <a:lstStyle/>
                        <a:p>
                          <a:r>
                            <a:rPr lang="en-US" altLang="zh-TW" sz="2000" dirty="0" smtClean="0"/>
                            <a:t>L/</a:t>
                          </a:r>
                          <a:r>
                            <a:rPr lang="en-US" altLang="zh-TW" sz="2000" dirty="0" smtClean="0">
                              <a:solidFill>
                                <a:srgbClr val="FF0000"/>
                              </a:solidFill>
                            </a:rPr>
                            <a:t>T</a:t>
                          </a:r>
                          <a:endParaRPr lang="zh-TW" altLang="en-US" sz="2000" dirty="0">
                            <a:solidFill>
                              <a:srgbClr val="FF0000"/>
                            </a:solidFill>
                          </a:endParaRPr>
                        </a:p>
                      </a:txBody>
                      <a:tcPr/>
                    </a:tc>
                  </a:tr>
                  <a:tr h="370840">
                    <a:tc>
                      <a:txBody>
                        <a:bodyPr/>
                        <a:lstStyle/>
                        <a:p>
                          <a:r>
                            <a:rPr lang="en-US" altLang="zh-TW" sz="2000" dirty="0" smtClean="0"/>
                            <a:t>2004</a:t>
                          </a:r>
                          <a:endParaRPr lang="zh-TW" altLang="en-US" sz="2000" dirty="0"/>
                        </a:p>
                      </a:txBody>
                      <a:tcPr/>
                    </a:tc>
                    <a:tc vMerge="1">
                      <a:txBody>
                        <a:bodyPr/>
                        <a:lstStyle/>
                        <a:p>
                          <a:endParaRPr lang="zh-TW" altLang="en-US" dirty="0"/>
                        </a:p>
                      </a:txBody>
                      <a:tcPr/>
                    </a:tc>
                    <a:tc>
                      <a:txBody>
                        <a:bodyPr/>
                        <a:lstStyle/>
                        <a:p>
                          <a:r>
                            <a:rPr lang="en-US" altLang="zh-TW" sz="2000" dirty="0" smtClean="0"/>
                            <a:t>L/</a:t>
                          </a:r>
                          <a:r>
                            <a:rPr lang="en-US" altLang="zh-TW" sz="2000" dirty="0" smtClean="0">
                              <a:solidFill>
                                <a:srgbClr val="FF0000"/>
                              </a:solidFill>
                            </a:rPr>
                            <a:t>T</a:t>
                          </a:r>
                          <a:endParaRPr lang="zh-TW" altLang="en-US" sz="2000" dirty="0">
                            <a:solidFill>
                              <a:srgbClr val="FF0000"/>
                            </a:solidFill>
                          </a:endParaRPr>
                        </a:p>
                      </a:txBody>
                      <a:tcPr/>
                    </a:tc>
                  </a:tr>
                  <a:tr h="370840">
                    <a:tc>
                      <a:txBody>
                        <a:bodyPr/>
                        <a:lstStyle/>
                        <a:p>
                          <a:r>
                            <a:rPr lang="en-US" altLang="zh-TW" sz="2000" dirty="0" smtClean="0"/>
                            <a:t>2006</a:t>
                          </a:r>
                          <a:endParaRPr lang="zh-TW" altLang="en-US" sz="2000" dirty="0"/>
                        </a:p>
                      </a:txBody>
                      <a:tcPr/>
                    </a:tc>
                    <a:tc vMerge="1">
                      <a:txBody>
                        <a:bodyPr/>
                        <a:lstStyle/>
                        <a:p>
                          <a:endParaRPr lang="zh-TW" altLang="en-US" dirty="0"/>
                        </a:p>
                      </a:txBody>
                      <a:tcPr/>
                    </a:tc>
                    <a:tc>
                      <a:txBody>
                        <a:bodyPr/>
                        <a:lstStyle/>
                        <a:p>
                          <a:r>
                            <a:rPr lang="en-US" altLang="zh-TW" sz="2000" dirty="0" smtClean="0"/>
                            <a:t>L</a:t>
                          </a:r>
                          <a:endParaRPr lang="zh-TW" altLang="en-US" sz="2000" dirty="0"/>
                        </a:p>
                      </a:txBody>
                      <a:tcPr/>
                    </a:tc>
                  </a:tr>
                  <a:tr h="370840">
                    <a:tc>
                      <a:txBody>
                        <a:bodyPr/>
                        <a:lstStyle/>
                        <a:p>
                          <a:r>
                            <a:rPr lang="en-US" altLang="zh-TW" sz="2000" dirty="0" smtClean="0"/>
                            <a:t>2007</a:t>
                          </a:r>
                          <a:endParaRPr lang="zh-TW" altLang="en-US" sz="2000" dirty="0"/>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dirty="0" smtClean="0"/>
                            <a:t>Proton</a:t>
                          </a:r>
                          <a:r>
                            <a:rPr lang="en-US" altLang="zh-TW" sz="2000" baseline="0" dirty="0" smtClean="0"/>
                            <a:t> (</a:t>
                          </a:r>
                          <a14:m>
                            <m:oMath xmlns:m="http://schemas.openxmlformats.org/officeDocument/2006/math">
                              <m:sSub>
                                <m:sSubPr>
                                  <m:ctrlPr>
                                    <a:rPr lang="en-US" altLang="zh-TW" sz="2000" i="1" baseline="0" smtClean="0">
                                      <a:latin typeface="Cambria Math" panose="02040503050406030204" pitchFamily="18" charset="0"/>
                                    </a:rPr>
                                  </m:ctrlPr>
                                </m:sSubPr>
                                <m:e>
                                  <m:r>
                                    <a:rPr lang="en-US" altLang="zh-TW" sz="2000" b="0" i="1" baseline="0" smtClean="0">
                                      <a:latin typeface="Cambria Math" panose="02040503050406030204" pitchFamily="18" charset="0"/>
                                    </a:rPr>
                                    <m:t>𝑁𝐻</m:t>
                                  </m:r>
                                </m:e>
                                <m:sub>
                                  <m:r>
                                    <a:rPr lang="en-US" altLang="zh-TW" sz="2000" b="0" i="1" baseline="0" smtClean="0">
                                      <a:latin typeface="Cambria Math" panose="02040503050406030204" pitchFamily="18" charset="0"/>
                                    </a:rPr>
                                    <m:t>3</m:t>
                                  </m:r>
                                </m:sub>
                              </m:sSub>
                            </m:oMath>
                          </a14:m>
                          <a:r>
                            <a:rPr lang="en-US" altLang="zh-TW" sz="20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smtClean="0">
                              <a:ln>
                                <a:noFill/>
                              </a:ln>
                              <a:solidFill>
                                <a:srgbClr val="000000"/>
                              </a:solidFill>
                              <a:effectLst/>
                              <a:uLnTx/>
                              <a:uFillTx/>
                              <a:latin typeface="+mn-lt"/>
                              <a:ea typeface="+mn-ea"/>
                              <a:cs typeface="+mn-cs"/>
                            </a:rPr>
                            <a:t>Polarization degree:0.85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smtClean="0">
                              <a:ln>
                                <a:noFill/>
                              </a:ln>
                              <a:solidFill>
                                <a:srgbClr val="000000"/>
                              </a:solidFill>
                              <a:effectLst/>
                              <a:uLnTx/>
                              <a:uFillTx/>
                              <a:latin typeface="+mn-lt"/>
                              <a:ea typeface="+mn-ea"/>
                              <a:cs typeface="+mn-cs"/>
                            </a:rPr>
                            <a:t>Dilution factor:0.16</a:t>
                          </a:r>
                          <a:endParaRPr kumimoji="0" lang="zh-TW" altLang="en-US" sz="1600" b="0" i="0" u="none" strike="noStrike" kern="1200" cap="none" spc="0" normalizeH="0" baseline="0" noProof="0" dirty="0" smtClean="0">
                            <a:ln>
                              <a:noFill/>
                            </a:ln>
                            <a:solidFill>
                              <a:srgbClr val="000000"/>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2000" dirty="0" smtClean="0"/>
                        </a:p>
                        <a:p>
                          <a:endParaRPr lang="zh-TW" altLang="en-US" sz="2000" dirty="0"/>
                        </a:p>
                      </a:txBody>
                      <a:tcPr/>
                    </a:tc>
                    <a:tc>
                      <a:txBody>
                        <a:bodyPr/>
                        <a:lstStyle/>
                        <a:p>
                          <a:r>
                            <a:rPr lang="en-US" altLang="zh-TW" sz="2000" dirty="0" smtClean="0"/>
                            <a:t>L/</a:t>
                          </a:r>
                          <a:r>
                            <a:rPr lang="en-US" altLang="zh-TW" sz="2000" dirty="0" smtClean="0">
                              <a:solidFill>
                                <a:srgbClr val="FF0000"/>
                              </a:solidFill>
                            </a:rPr>
                            <a:t>T</a:t>
                          </a:r>
                          <a:endParaRPr lang="zh-TW" altLang="en-US" sz="2000" dirty="0">
                            <a:solidFill>
                              <a:srgbClr val="FF0000"/>
                            </a:solidFill>
                          </a:endParaRPr>
                        </a:p>
                      </a:txBody>
                      <a:tcPr/>
                    </a:tc>
                  </a:tr>
                  <a:tr h="370840">
                    <a:tc>
                      <a:txBody>
                        <a:bodyPr/>
                        <a:lstStyle/>
                        <a:p>
                          <a:r>
                            <a:rPr lang="en-US" altLang="zh-TW" sz="2000" dirty="0" smtClean="0"/>
                            <a:t>2010</a:t>
                          </a:r>
                          <a:endParaRPr lang="zh-TW" altLang="en-US" sz="2000" dirty="0"/>
                        </a:p>
                      </a:txBody>
                      <a:tcPr/>
                    </a:tc>
                    <a:tc vMerge="1">
                      <a:txBody>
                        <a:bodyPr/>
                        <a:lstStyle/>
                        <a:p>
                          <a:endParaRPr lang="zh-TW" altLang="en-US" dirty="0"/>
                        </a:p>
                      </a:txBody>
                      <a:tcPr/>
                    </a:tc>
                    <a:tc>
                      <a:txBody>
                        <a:bodyPr/>
                        <a:lstStyle/>
                        <a:p>
                          <a:r>
                            <a:rPr lang="en-US" altLang="zh-TW" sz="2000" dirty="0" smtClean="0">
                              <a:solidFill>
                                <a:srgbClr val="FF0000"/>
                              </a:solidFill>
                            </a:rPr>
                            <a:t>T</a:t>
                          </a:r>
                          <a:endParaRPr lang="zh-TW" altLang="en-US" sz="2000" dirty="0">
                            <a:solidFill>
                              <a:srgbClr val="FF0000"/>
                            </a:solidFill>
                          </a:endParaRPr>
                        </a:p>
                      </a:txBody>
                      <a:tcPr/>
                    </a:tc>
                  </a:tr>
                  <a:tr h="370840">
                    <a:tc>
                      <a:txBody>
                        <a:bodyPr/>
                        <a:lstStyle/>
                        <a:p>
                          <a:r>
                            <a:rPr lang="en-US" altLang="zh-TW" sz="2000" dirty="0" smtClean="0"/>
                            <a:t>2011</a:t>
                          </a:r>
                          <a:endParaRPr lang="zh-TW" altLang="en-US" sz="2000" dirty="0"/>
                        </a:p>
                      </a:txBody>
                      <a:tcPr/>
                    </a:tc>
                    <a:tc vMerge="1">
                      <a:txBody>
                        <a:bodyPr/>
                        <a:lstStyle/>
                        <a:p>
                          <a:endParaRPr lang="zh-TW" altLang="en-US" dirty="0"/>
                        </a:p>
                      </a:txBody>
                      <a:tcPr/>
                    </a:tc>
                    <a:tc>
                      <a:txBody>
                        <a:bodyPr/>
                        <a:lstStyle/>
                        <a:p>
                          <a:r>
                            <a:rPr lang="en-US" altLang="zh-TW" sz="2000" dirty="0" smtClean="0"/>
                            <a:t>L</a:t>
                          </a:r>
                          <a:endParaRPr lang="zh-TW" altLang="en-US" sz="2000" dirty="0"/>
                        </a:p>
                      </a:txBody>
                      <a:tcPr/>
                    </a:tc>
                  </a:tr>
                  <a:tr h="370840">
                    <a:tc>
                      <a:txBody>
                        <a:bodyPr/>
                        <a:lstStyle/>
                        <a:p>
                          <a:r>
                            <a:rPr lang="en-US" altLang="zh-TW" sz="2000" dirty="0" smtClean="0"/>
                            <a:t>2012</a:t>
                          </a:r>
                          <a:endParaRPr lang="zh-TW"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dirty="0" smtClean="0"/>
                            <a:t>Proton</a:t>
                          </a:r>
                          <a:r>
                            <a:rPr lang="en-US" altLang="zh-TW" sz="2000" baseline="0" dirty="0" smtClean="0"/>
                            <a:t> (</a:t>
                          </a:r>
                          <a14:m>
                            <m:oMath xmlns:m="http://schemas.openxmlformats.org/officeDocument/2006/math">
                              <m:sSub>
                                <m:sSubPr>
                                  <m:ctrlPr>
                                    <a:rPr lang="en-US" altLang="zh-TW" sz="2000" i="1" baseline="0" smtClean="0">
                                      <a:latin typeface="Cambria Math" panose="02040503050406030204" pitchFamily="18" charset="0"/>
                                    </a:rPr>
                                  </m:ctrlPr>
                                </m:sSubPr>
                                <m:e>
                                  <m:r>
                                    <a:rPr lang="en-US" altLang="zh-TW" sz="2000" b="0" i="1" baseline="0" smtClean="0">
                                      <a:latin typeface="Cambria Math" panose="02040503050406030204" pitchFamily="18" charset="0"/>
                                    </a:rPr>
                                    <m:t>𝐿𝐻</m:t>
                                  </m:r>
                                </m:e>
                                <m:sub>
                                  <m:r>
                                    <a:rPr lang="en-US" altLang="zh-TW" sz="2000" b="0" i="1" baseline="0" smtClean="0">
                                      <a:latin typeface="Cambria Math" panose="02040503050406030204" pitchFamily="18" charset="0"/>
                                    </a:rPr>
                                    <m:t>2</m:t>
                                  </m:r>
                                </m:sub>
                              </m:sSub>
                            </m:oMath>
                          </a14:m>
                          <a:r>
                            <a:rPr lang="en-US" altLang="zh-TW" sz="2000" dirty="0" smtClean="0"/>
                            <a:t>)</a:t>
                          </a:r>
                          <a:endParaRPr lang="zh-TW" altLang="en-US" sz="2000" dirty="0"/>
                        </a:p>
                      </a:txBody>
                      <a:tcPr/>
                    </a:tc>
                    <a:tc>
                      <a:txBody>
                        <a:bodyPr/>
                        <a:lstStyle/>
                        <a:p>
                          <a:endParaRPr lang="zh-TW" altLang="en-US" sz="2000" dirty="0"/>
                        </a:p>
                      </a:txBody>
                      <a:tcPr/>
                    </a:tc>
                  </a:tr>
                </a:tbl>
              </a:graphicData>
            </a:graphic>
          </p:graphicFrame>
        </mc:Choice>
        <mc:Fallback xmlns="">
          <p:graphicFrame>
            <p:nvGraphicFramePr>
              <p:cNvPr id="5" name="內容版面配置區 4"/>
              <p:cNvGraphicFramePr>
                <a:graphicFrameLocks noGrp="1"/>
              </p:cNvGraphicFramePr>
              <p:nvPr>
                <p:ph idx="1"/>
                <p:extLst>
                  <p:ext uri="{D42A27DB-BD31-4B8C-83A1-F6EECF244321}">
                    <p14:modId xmlns:p14="http://schemas.microsoft.com/office/powerpoint/2010/main" val="1483076672"/>
                  </p:ext>
                </p:extLst>
              </p:nvPr>
            </p:nvGraphicFramePr>
            <p:xfrm>
              <a:off x="457200" y="1600200"/>
              <a:ext cx="8229600" cy="3870960"/>
            </p:xfrm>
            <a:graphic>
              <a:graphicData uri="http://schemas.openxmlformats.org/drawingml/2006/table">
                <a:tbl>
                  <a:tblPr firstRow="1" bandRow="1">
                    <a:tableStyleId>{93296810-A885-4BE3-A3E7-6D5BEEA58F35}</a:tableStyleId>
                  </a:tblPr>
                  <a:tblGrid>
                    <a:gridCol w="2743200"/>
                    <a:gridCol w="2743200"/>
                    <a:gridCol w="2743200"/>
                  </a:tblGrid>
                  <a:tr h="396240">
                    <a:tc>
                      <a:txBody>
                        <a:bodyPr/>
                        <a:lstStyle/>
                        <a:p>
                          <a:r>
                            <a:rPr lang="en-US" altLang="zh-TW" sz="2000" dirty="0" smtClean="0"/>
                            <a:t>Year</a:t>
                          </a:r>
                          <a:endParaRPr lang="zh-TW" altLang="en-US" sz="2000" dirty="0"/>
                        </a:p>
                      </a:txBody>
                      <a:tcPr/>
                    </a:tc>
                    <a:tc>
                      <a:txBody>
                        <a:bodyPr/>
                        <a:lstStyle/>
                        <a:p>
                          <a:r>
                            <a:rPr lang="en-US" altLang="zh-TW" sz="2000" dirty="0" smtClean="0"/>
                            <a:t>Target</a:t>
                          </a:r>
                          <a:endParaRPr lang="zh-TW" altLang="en-US" sz="2000" dirty="0"/>
                        </a:p>
                      </a:txBody>
                      <a:tcPr/>
                    </a:tc>
                    <a:tc>
                      <a:txBody>
                        <a:bodyPr/>
                        <a:lstStyle/>
                        <a:p>
                          <a:r>
                            <a:rPr lang="en-US" altLang="zh-TW" sz="2000" dirty="0" smtClean="0"/>
                            <a:t>Target Polarization</a:t>
                          </a:r>
                          <a:endParaRPr lang="zh-TW" altLang="en-US" sz="2000" dirty="0"/>
                        </a:p>
                      </a:txBody>
                      <a:tcPr/>
                    </a:tc>
                  </a:tr>
                  <a:tr h="396240">
                    <a:tc>
                      <a:txBody>
                        <a:bodyPr/>
                        <a:lstStyle/>
                        <a:p>
                          <a:r>
                            <a:rPr lang="en-US" altLang="zh-TW" sz="2000" dirty="0" smtClean="0"/>
                            <a:t>2002</a:t>
                          </a:r>
                          <a:endParaRPr lang="zh-TW" altLang="en-US" sz="2000" dirty="0"/>
                        </a:p>
                      </a:txBody>
                      <a:tcPr/>
                    </a:tc>
                    <a:tc rowSpan="4">
                      <a:txBody>
                        <a:bodyPr/>
                        <a:lstStyle/>
                        <a:p>
                          <a:endParaRPr lang="zh-TW"/>
                        </a:p>
                      </a:txBody>
                      <a:tcPr>
                        <a:blipFill rotWithShape="0">
                          <a:blip r:embed="rId2"/>
                          <a:stretch>
                            <a:fillRect l="-100444" t="-26437" r="-101111" b="-125670"/>
                          </a:stretch>
                        </a:blipFill>
                      </a:tcPr>
                    </a:tc>
                    <a:tc>
                      <a:txBody>
                        <a:bodyPr/>
                        <a:lstStyle/>
                        <a:p>
                          <a:r>
                            <a:rPr lang="en-US" altLang="zh-TW" sz="2000" dirty="0" smtClean="0"/>
                            <a:t>L/</a:t>
                          </a:r>
                          <a:r>
                            <a:rPr lang="en-US" altLang="zh-TW" sz="2000" dirty="0" smtClean="0">
                              <a:solidFill>
                                <a:srgbClr val="FF0000"/>
                              </a:solidFill>
                            </a:rPr>
                            <a:t>T</a:t>
                          </a:r>
                          <a:endParaRPr lang="zh-TW" altLang="en-US" sz="2000" dirty="0">
                            <a:solidFill>
                              <a:srgbClr val="FF0000"/>
                            </a:solidFill>
                          </a:endParaRPr>
                        </a:p>
                      </a:txBody>
                      <a:tcPr/>
                    </a:tc>
                  </a:tr>
                  <a:tr h="396240">
                    <a:tc>
                      <a:txBody>
                        <a:bodyPr/>
                        <a:lstStyle/>
                        <a:p>
                          <a:r>
                            <a:rPr lang="en-US" altLang="zh-TW" sz="2000" dirty="0" smtClean="0"/>
                            <a:t>2003</a:t>
                          </a:r>
                          <a:endParaRPr lang="zh-TW" altLang="en-US" sz="2000" dirty="0"/>
                        </a:p>
                      </a:txBody>
                      <a:tcPr/>
                    </a:tc>
                    <a:tc vMerge="1">
                      <a:txBody>
                        <a:bodyPr/>
                        <a:lstStyle/>
                        <a:p>
                          <a:endParaRPr lang="zh-TW" altLang="en-US" dirty="0"/>
                        </a:p>
                      </a:txBody>
                      <a:tcPr/>
                    </a:tc>
                    <a:tc>
                      <a:txBody>
                        <a:bodyPr/>
                        <a:lstStyle/>
                        <a:p>
                          <a:r>
                            <a:rPr lang="en-US" altLang="zh-TW" sz="2000" dirty="0" smtClean="0"/>
                            <a:t>L/</a:t>
                          </a:r>
                          <a:r>
                            <a:rPr lang="en-US" altLang="zh-TW" sz="2000" dirty="0" smtClean="0">
                              <a:solidFill>
                                <a:srgbClr val="FF0000"/>
                              </a:solidFill>
                            </a:rPr>
                            <a:t>T</a:t>
                          </a:r>
                          <a:endParaRPr lang="zh-TW" altLang="en-US" sz="2000" dirty="0">
                            <a:solidFill>
                              <a:srgbClr val="FF0000"/>
                            </a:solidFill>
                          </a:endParaRPr>
                        </a:p>
                      </a:txBody>
                      <a:tcPr/>
                    </a:tc>
                  </a:tr>
                  <a:tr h="396240">
                    <a:tc>
                      <a:txBody>
                        <a:bodyPr/>
                        <a:lstStyle/>
                        <a:p>
                          <a:r>
                            <a:rPr lang="en-US" altLang="zh-TW" sz="2000" dirty="0" smtClean="0"/>
                            <a:t>2004</a:t>
                          </a:r>
                          <a:endParaRPr lang="zh-TW" altLang="en-US" sz="2000" dirty="0"/>
                        </a:p>
                      </a:txBody>
                      <a:tcPr/>
                    </a:tc>
                    <a:tc vMerge="1">
                      <a:txBody>
                        <a:bodyPr/>
                        <a:lstStyle/>
                        <a:p>
                          <a:endParaRPr lang="zh-TW" altLang="en-US" dirty="0"/>
                        </a:p>
                      </a:txBody>
                      <a:tcPr/>
                    </a:tc>
                    <a:tc>
                      <a:txBody>
                        <a:bodyPr/>
                        <a:lstStyle/>
                        <a:p>
                          <a:r>
                            <a:rPr lang="en-US" altLang="zh-TW" sz="2000" dirty="0" smtClean="0"/>
                            <a:t>L/</a:t>
                          </a:r>
                          <a:r>
                            <a:rPr lang="en-US" altLang="zh-TW" sz="2000" dirty="0" smtClean="0">
                              <a:solidFill>
                                <a:srgbClr val="FF0000"/>
                              </a:solidFill>
                            </a:rPr>
                            <a:t>T</a:t>
                          </a:r>
                          <a:endParaRPr lang="zh-TW" altLang="en-US" sz="2000" dirty="0">
                            <a:solidFill>
                              <a:srgbClr val="FF0000"/>
                            </a:solidFill>
                          </a:endParaRPr>
                        </a:p>
                      </a:txBody>
                      <a:tcPr/>
                    </a:tc>
                  </a:tr>
                  <a:tr h="396240">
                    <a:tc>
                      <a:txBody>
                        <a:bodyPr/>
                        <a:lstStyle/>
                        <a:p>
                          <a:r>
                            <a:rPr lang="en-US" altLang="zh-TW" sz="2000" dirty="0" smtClean="0"/>
                            <a:t>2006</a:t>
                          </a:r>
                          <a:endParaRPr lang="zh-TW" altLang="en-US" sz="2000" dirty="0"/>
                        </a:p>
                      </a:txBody>
                      <a:tcPr/>
                    </a:tc>
                    <a:tc vMerge="1">
                      <a:txBody>
                        <a:bodyPr/>
                        <a:lstStyle/>
                        <a:p>
                          <a:endParaRPr lang="zh-TW" altLang="en-US" dirty="0"/>
                        </a:p>
                      </a:txBody>
                      <a:tcPr/>
                    </a:tc>
                    <a:tc>
                      <a:txBody>
                        <a:bodyPr/>
                        <a:lstStyle/>
                        <a:p>
                          <a:r>
                            <a:rPr lang="en-US" altLang="zh-TW" sz="2000" dirty="0" smtClean="0"/>
                            <a:t>L</a:t>
                          </a:r>
                          <a:endParaRPr lang="zh-TW" altLang="en-US" sz="2000" dirty="0"/>
                        </a:p>
                      </a:txBody>
                      <a:tcPr/>
                    </a:tc>
                  </a:tr>
                  <a:tr h="396240">
                    <a:tc>
                      <a:txBody>
                        <a:bodyPr/>
                        <a:lstStyle/>
                        <a:p>
                          <a:r>
                            <a:rPr lang="en-US" altLang="zh-TW" sz="2000" dirty="0" smtClean="0"/>
                            <a:t>2007</a:t>
                          </a:r>
                          <a:endParaRPr lang="zh-TW" altLang="en-US" sz="2000" dirty="0"/>
                        </a:p>
                      </a:txBody>
                      <a:tcPr/>
                    </a:tc>
                    <a:tc rowSpan="3">
                      <a:txBody>
                        <a:bodyPr/>
                        <a:lstStyle/>
                        <a:p>
                          <a:endParaRPr lang="zh-TW"/>
                        </a:p>
                      </a:txBody>
                      <a:tcPr>
                        <a:blipFill rotWithShape="0">
                          <a:blip r:embed="rId2"/>
                          <a:stretch>
                            <a:fillRect l="-100444" t="-134694" r="-101111" b="-33878"/>
                          </a:stretch>
                        </a:blipFill>
                      </a:tcPr>
                    </a:tc>
                    <a:tc>
                      <a:txBody>
                        <a:bodyPr/>
                        <a:lstStyle/>
                        <a:p>
                          <a:r>
                            <a:rPr lang="en-US" altLang="zh-TW" sz="2000" dirty="0" smtClean="0"/>
                            <a:t>L/</a:t>
                          </a:r>
                          <a:r>
                            <a:rPr lang="en-US" altLang="zh-TW" sz="2000" dirty="0" smtClean="0">
                              <a:solidFill>
                                <a:srgbClr val="FF0000"/>
                              </a:solidFill>
                            </a:rPr>
                            <a:t>T</a:t>
                          </a:r>
                          <a:endParaRPr lang="zh-TW" altLang="en-US" sz="2000" dirty="0">
                            <a:solidFill>
                              <a:srgbClr val="FF0000"/>
                            </a:solidFill>
                          </a:endParaRPr>
                        </a:p>
                      </a:txBody>
                      <a:tcPr/>
                    </a:tc>
                  </a:tr>
                  <a:tr h="396240">
                    <a:tc>
                      <a:txBody>
                        <a:bodyPr/>
                        <a:lstStyle/>
                        <a:p>
                          <a:r>
                            <a:rPr lang="en-US" altLang="zh-TW" sz="2000" dirty="0" smtClean="0"/>
                            <a:t>2010</a:t>
                          </a:r>
                          <a:endParaRPr lang="zh-TW" altLang="en-US" sz="2000" dirty="0"/>
                        </a:p>
                      </a:txBody>
                      <a:tcPr/>
                    </a:tc>
                    <a:tc vMerge="1">
                      <a:txBody>
                        <a:bodyPr/>
                        <a:lstStyle/>
                        <a:p>
                          <a:endParaRPr lang="zh-TW" altLang="en-US" dirty="0"/>
                        </a:p>
                      </a:txBody>
                      <a:tcPr/>
                    </a:tc>
                    <a:tc>
                      <a:txBody>
                        <a:bodyPr/>
                        <a:lstStyle/>
                        <a:p>
                          <a:r>
                            <a:rPr lang="en-US" altLang="zh-TW" sz="2000" dirty="0" smtClean="0">
                              <a:solidFill>
                                <a:srgbClr val="FF0000"/>
                              </a:solidFill>
                            </a:rPr>
                            <a:t>T</a:t>
                          </a:r>
                          <a:endParaRPr lang="zh-TW" altLang="en-US" sz="2000" dirty="0">
                            <a:solidFill>
                              <a:srgbClr val="FF0000"/>
                            </a:solidFill>
                          </a:endParaRPr>
                        </a:p>
                      </a:txBody>
                      <a:tcPr/>
                    </a:tc>
                  </a:tr>
                  <a:tr h="701040">
                    <a:tc>
                      <a:txBody>
                        <a:bodyPr/>
                        <a:lstStyle/>
                        <a:p>
                          <a:r>
                            <a:rPr lang="en-US" altLang="zh-TW" sz="2000" dirty="0" smtClean="0"/>
                            <a:t>2011</a:t>
                          </a:r>
                          <a:endParaRPr lang="zh-TW" altLang="en-US" sz="2000" dirty="0"/>
                        </a:p>
                      </a:txBody>
                      <a:tcPr/>
                    </a:tc>
                    <a:tc vMerge="1">
                      <a:txBody>
                        <a:bodyPr/>
                        <a:lstStyle/>
                        <a:p>
                          <a:endParaRPr lang="zh-TW" altLang="en-US" dirty="0"/>
                        </a:p>
                      </a:txBody>
                      <a:tcPr/>
                    </a:tc>
                    <a:tc>
                      <a:txBody>
                        <a:bodyPr/>
                        <a:lstStyle/>
                        <a:p>
                          <a:r>
                            <a:rPr lang="en-US" altLang="zh-TW" sz="2000" dirty="0" smtClean="0"/>
                            <a:t>L</a:t>
                          </a:r>
                          <a:endParaRPr lang="zh-TW" altLang="en-US" sz="2000" dirty="0"/>
                        </a:p>
                      </a:txBody>
                      <a:tcPr/>
                    </a:tc>
                  </a:tr>
                  <a:tr h="396240">
                    <a:tc>
                      <a:txBody>
                        <a:bodyPr/>
                        <a:lstStyle/>
                        <a:p>
                          <a:r>
                            <a:rPr lang="en-US" altLang="zh-TW" sz="2000" dirty="0" smtClean="0"/>
                            <a:t>2012</a:t>
                          </a:r>
                          <a:endParaRPr lang="zh-TW" altLang="en-US" sz="2000" dirty="0"/>
                        </a:p>
                      </a:txBody>
                      <a:tcPr/>
                    </a:tc>
                    <a:tc>
                      <a:txBody>
                        <a:bodyPr/>
                        <a:lstStyle/>
                        <a:p>
                          <a:endParaRPr lang="zh-TW"/>
                        </a:p>
                      </a:txBody>
                      <a:tcPr>
                        <a:blipFill rotWithShape="0">
                          <a:blip r:embed="rId2"/>
                          <a:stretch>
                            <a:fillRect l="-100444" t="-884615" r="-101111" b="-27692"/>
                          </a:stretch>
                        </a:blipFill>
                      </a:tcPr>
                    </a:tc>
                    <a:tc>
                      <a:txBody>
                        <a:bodyPr/>
                        <a:lstStyle/>
                        <a:p>
                          <a:endParaRPr lang="zh-TW" altLang="en-US" sz="2000" dirty="0"/>
                        </a:p>
                      </a:txBody>
                      <a:tcPr/>
                    </a:tc>
                  </a:tr>
                </a:tbl>
              </a:graphicData>
            </a:graphic>
          </p:graphicFrame>
        </mc:Fallback>
      </mc:AlternateContent>
      <p:sp>
        <p:nvSpPr>
          <p:cNvPr id="2" name="投影片編號版面配置區 1"/>
          <p:cNvSpPr>
            <a:spLocks noGrp="1"/>
          </p:cNvSpPr>
          <p:nvPr>
            <p:ph type="sldNum" sz="quarter" idx="12"/>
          </p:nvPr>
        </p:nvSpPr>
        <p:spPr/>
        <p:txBody>
          <a:bodyPr/>
          <a:lstStyle/>
          <a:p>
            <a:pPr>
              <a:defRPr/>
            </a:pPr>
            <a:fld id="{FDC0B1FF-CD96-4D57-B0F2-63AE106C2B0B}" type="slidenum">
              <a:rPr lang="en-US" altLang="ja-JP" smtClean="0"/>
              <a:pPr>
                <a:defRPr/>
              </a:pPr>
              <a:t>17</a:t>
            </a:fld>
            <a:endParaRPr lang="en-US" altLang="ja-JP" dirty="0"/>
          </a:p>
        </p:txBody>
      </p:sp>
      <p:sp>
        <p:nvSpPr>
          <p:cNvPr id="6" name="文字方塊 5"/>
          <p:cNvSpPr txBox="1"/>
          <p:nvPr/>
        </p:nvSpPr>
        <p:spPr>
          <a:xfrm>
            <a:off x="2565400" y="5652353"/>
            <a:ext cx="4527201" cy="830997"/>
          </a:xfrm>
          <a:prstGeom prst="rect">
            <a:avLst/>
          </a:prstGeom>
          <a:noFill/>
        </p:spPr>
        <p:txBody>
          <a:bodyPr wrap="none" rtlCol="0">
            <a:spAutoFit/>
          </a:bodyPr>
          <a:lstStyle/>
          <a:p>
            <a:pPr marL="285750" indent="-285750">
              <a:buFont typeface="Arial" panose="020B0604020202020204" pitchFamily="34" charset="0"/>
              <a:buChar char="•"/>
            </a:pPr>
            <a:r>
              <a:rPr lang="en-US" altLang="zh-TW" sz="2400" dirty="0" smtClean="0"/>
              <a:t>Beam momentum: 160 GeV/c</a:t>
            </a:r>
          </a:p>
          <a:p>
            <a:pPr marL="285750" indent="-285750">
              <a:buFont typeface="Arial" panose="020B0604020202020204" pitchFamily="34" charset="0"/>
              <a:buChar char="•"/>
            </a:pPr>
            <a:r>
              <a:rPr lang="en-US" altLang="zh-TW" sz="2400" dirty="0" smtClean="0"/>
              <a:t>Beam intensity: ~4x10</a:t>
            </a:r>
            <a:r>
              <a:rPr lang="en-US" altLang="zh-TW" sz="2400" baseline="30000" dirty="0" smtClean="0"/>
              <a:t>7</a:t>
            </a:r>
            <a:r>
              <a:rPr lang="en-US" altLang="zh-TW" sz="2400" dirty="0" smtClean="0"/>
              <a:t>/sec</a:t>
            </a:r>
            <a:endParaRPr lang="zh-TW" altLang="en-US" sz="2400" dirty="0"/>
          </a:p>
        </p:txBody>
      </p:sp>
    </p:spTree>
    <p:extLst>
      <p:ext uri="{BB962C8B-B14F-4D97-AF65-F5344CB8AC3E}">
        <p14:creationId xmlns:p14="http://schemas.microsoft.com/office/powerpoint/2010/main" val="14760670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COMPASS Publication of TMD Physics from SIDIS</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155227214"/>
              </p:ext>
            </p:extLst>
          </p:nvPr>
        </p:nvGraphicFramePr>
        <p:xfrm>
          <a:off x="457200" y="1600200"/>
          <a:ext cx="8229600" cy="5003800"/>
        </p:xfrm>
        <a:graphic>
          <a:graphicData uri="http://schemas.openxmlformats.org/drawingml/2006/table">
            <a:tbl>
              <a:tblPr firstRow="1" bandRow="1">
                <a:tableStyleId>{21E4AEA4-8DFA-4A89-87EB-49C32662AFE0}</a:tableStyleId>
              </a:tblPr>
              <a:tblGrid>
                <a:gridCol w="3479800"/>
                <a:gridCol w="2006600"/>
                <a:gridCol w="2743200"/>
              </a:tblGrid>
              <a:tr h="370840">
                <a:tc>
                  <a:txBody>
                    <a:bodyPr/>
                    <a:lstStyle/>
                    <a:p>
                      <a:r>
                        <a:rPr lang="en-US" altLang="zh-TW" dirty="0" smtClean="0"/>
                        <a:t>Publication</a:t>
                      </a:r>
                      <a:endParaRPr lang="zh-TW" altLang="en-US" dirty="0"/>
                    </a:p>
                  </a:txBody>
                  <a:tcPr/>
                </a:tc>
                <a:tc>
                  <a:txBody>
                    <a:bodyPr/>
                    <a:lstStyle/>
                    <a:p>
                      <a:r>
                        <a:rPr lang="en-US" altLang="zh-TW" dirty="0" smtClean="0"/>
                        <a:t>Run/Target</a:t>
                      </a:r>
                      <a:endParaRPr lang="zh-TW" altLang="en-US" dirty="0"/>
                    </a:p>
                  </a:txBody>
                  <a:tcPr/>
                </a:tc>
                <a:tc>
                  <a:txBody>
                    <a:bodyPr/>
                    <a:lstStyle/>
                    <a:p>
                      <a:r>
                        <a:rPr lang="en-US" altLang="zh-TW" dirty="0" smtClean="0"/>
                        <a:t>Physics Results</a:t>
                      </a:r>
                      <a:endParaRPr lang="zh-TW" altLang="en-US" dirty="0"/>
                    </a:p>
                  </a:txBody>
                  <a:tcPr/>
                </a:tc>
              </a:tr>
              <a:tr h="370840">
                <a:tc>
                  <a:txBody>
                    <a:bodyPr/>
                    <a:lstStyle/>
                    <a:p>
                      <a:r>
                        <a:rPr lang="en-US" altLang="zh-TW" sz="1600" b="0" i="0" u="none" strike="noStrike" kern="1200" baseline="0" dirty="0" smtClean="0">
                          <a:solidFill>
                            <a:srgbClr val="902320"/>
                          </a:solidFill>
                          <a:latin typeface="+mn-lt"/>
                          <a:ea typeface="+mn-ea"/>
                          <a:cs typeface="+mn-cs"/>
                        </a:rPr>
                        <a:t>Phys. Rev. Lett. 94 (2005) 202002</a:t>
                      </a:r>
                      <a:endParaRPr lang="zh-TW" altLang="en-US" sz="1600" dirty="0">
                        <a:solidFill>
                          <a:srgbClr val="902320"/>
                        </a:solidFill>
                      </a:endParaRPr>
                    </a:p>
                  </a:txBody>
                  <a:tcPr/>
                </a:tc>
                <a:tc>
                  <a:txBody>
                    <a:bodyPr/>
                    <a:lstStyle/>
                    <a:p>
                      <a:r>
                        <a:rPr lang="en-US" altLang="zh-TW" sz="1600" dirty="0" smtClean="0">
                          <a:solidFill>
                            <a:srgbClr val="902320"/>
                          </a:solidFill>
                        </a:rPr>
                        <a:t>2002</a:t>
                      </a:r>
                      <a:br>
                        <a:rPr lang="en-US" altLang="zh-TW" sz="1600" dirty="0" smtClean="0">
                          <a:solidFill>
                            <a:srgbClr val="902320"/>
                          </a:solidFill>
                        </a:rPr>
                      </a:br>
                      <a:r>
                        <a:rPr lang="en-US" altLang="zh-TW" sz="1600" dirty="0" smtClean="0">
                          <a:solidFill>
                            <a:srgbClr val="902320"/>
                          </a:solidFill>
                        </a:rPr>
                        <a:t>/deuteron</a:t>
                      </a:r>
                      <a:endParaRPr lang="zh-TW" altLang="en-US" sz="1600" dirty="0">
                        <a:solidFill>
                          <a:srgbClr val="902320"/>
                        </a:solidFill>
                      </a:endParaRPr>
                    </a:p>
                  </a:txBody>
                  <a:tcPr/>
                </a:tc>
                <a:tc>
                  <a:txBody>
                    <a:bodyPr/>
                    <a:lstStyle/>
                    <a:p>
                      <a:r>
                        <a:rPr lang="en-US" altLang="zh-TW" sz="1600" b="0" i="0" u="none" strike="noStrike" kern="1200" baseline="0" dirty="0" smtClean="0">
                          <a:solidFill>
                            <a:srgbClr val="902320"/>
                          </a:solidFill>
                          <a:latin typeface="+mn-lt"/>
                          <a:ea typeface="+mn-ea"/>
                          <a:cs typeface="+mn-cs"/>
                        </a:rPr>
                        <a:t>Collins and Sivers </a:t>
                      </a:r>
                      <a:r>
                        <a:rPr lang="en-US" altLang="zh-TW" sz="1600" b="0" i="0" u="none" strike="noStrike" kern="1200" baseline="0" dirty="0" err="1" smtClean="0">
                          <a:solidFill>
                            <a:srgbClr val="902320"/>
                          </a:solidFill>
                          <a:latin typeface="+mn-lt"/>
                          <a:ea typeface="+mn-ea"/>
                          <a:cs typeface="+mn-cs"/>
                        </a:rPr>
                        <a:t>asym</a:t>
                      </a:r>
                      <a:r>
                        <a:rPr lang="en-US" altLang="zh-TW" sz="1600" b="0" i="0" u="none" strike="noStrike" kern="1200" baseline="0" dirty="0" smtClean="0">
                          <a:solidFill>
                            <a:srgbClr val="902320"/>
                          </a:solidFill>
                          <a:latin typeface="+mn-lt"/>
                          <a:ea typeface="+mn-ea"/>
                          <a:cs typeface="+mn-cs"/>
                        </a:rPr>
                        <a:t>. of charged hadrons</a:t>
                      </a:r>
                      <a:endParaRPr lang="zh-TW" altLang="en-US" sz="1600" dirty="0">
                        <a:solidFill>
                          <a:srgbClr val="902320"/>
                        </a:solidFill>
                      </a:endParaRPr>
                    </a:p>
                  </a:txBody>
                  <a:tcPr/>
                </a:tc>
              </a:tr>
              <a:tr h="370840">
                <a:tc>
                  <a:txBody>
                    <a:bodyPr/>
                    <a:lstStyle/>
                    <a:p>
                      <a:r>
                        <a:rPr lang="en-US" altLang="zh-TW" sz="1600" b="0" i="0" u="none" strike="noStrike" kern="1200" baseline="0" dirty="0" err="1" smtClean="0">
                          <a:solidFill>
                            <a:srgbClr val="902320"/>
                          </a:solidFill>
                          <a:latin typeface="+mn-lt"/>
                          <a:ea typeface="+mn-ea"/>
                          <a:cs typeface="+mn-cs"/>
                        </a:rPr>
                        <a:t>Nucl</a:t>
                      </a:r>
                      <a:r>
                        <a:rPr lang="en-US" altLang="zh-TW" sz="1600" b="0" i="0" u="none" strike="noStrike" kern="1200" baseline="0" dirty="0" smtClean="0">
                          <a:solidFill>
                            <a:srgbClr val="902320"/>
                          </a:solidFill>
                          <a:latin typeface="+mn-lt"/>
                          <a:ea typeface="+mn-ea"/>
                          <a:cs typeface="+mn-cs"/>
                        </a:rPr>
                        <a:t>. Phys. B 765 (2007) 127</a:t>
                      </a:r>
                      <a:endParaRPr lang="zh-TW" altLang="en-US" sz="1600" dirty="0">
                        <a:solidFill>
                          <a:srgbClr val="902320"/>
                        </a:solidFill>
                      </a:endParaRPr>
                    </a:p>
                  </a:txBody>
                  <a:tcPr/>
                </a:tc>
                <a:tc>
                  <a:txBody>
                    <a:bodyPr/>
                    <a:lstStyle/>
                    <a:p>
                      <a:r>
                        <a:rPr lang="en-US" altLang="zh-TW" sz="1600" dirty="0" smtClean="0">
                          <a:solidFill>
                            <a:srgbClr val="902320"/>
                          </a:solidFill>
                        </a:rPr>
                        <a:t>2002,2003,2004</a:t>
                      </a:r>
                      <a:br>
                        <a:rPr lang="en-US" altLang="zh-TW" sz="1600" dirty="0" smtClean="0">
                          <a:solidFill>
                            <a:srgbClr val="902320"/>
                          </a:solidFill>
                        </a:rPr>
                      </a:br>
                      <a:r>
                        <a:rPr lang="en-US" altLang="zh-TW" sz="1600" dirty="0" smtClean="0">
                          <a:solidFill>
                            <a:srgbClr val="902320"/>
                          </a:solidFill>
                        </a:rPr>
                        <a:t>/deuteron</a:t>
                      </a:r>
                      <a:endParaRPr lang="zh-TW" altLang="en-US" sz="1600" dirty="0">
                        <a:solidFill>
                          <a:srgbClr val="90232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rgbClr val="902320"/>
                          </a:solidFill>
                          <a:latin typeface="+mn-lt"/>
                          <a:ea typeface="+mn-ea"/>
                          <a:cs typeface="+mn-cs"/>
                        </a:rPr>
                        <a:t>Collins and Sivers </a:t>
                      </a:r>
                      <a:r>
                        <a:rPr lang="en-US" altLang="zh-TW" sz="1600" b="0" i="0" u="none" strike="noStrike" kern="1200" baseline="0" dirty="0" err="1" smtClean="0">
                          <a:solidFill>
                            <a:srgbClr val="902320"/>
                          </a:solidFill>
                          <a:latin typeface="+mn-lt"/>
                          <a:ea typeface="+mn-ea"/>
                          <a:cs typeface="+mn-cs"/>
                        </a:rPr>
                        <a:t>asym</a:t>
                      </a:r>
                      <a:r>
                        <a:rPr lang="en-US" altLang="zh-TW" sz="1600" b="0" i="0" u="none" strike="noStrike" kern="1200" baseline="0" dirty="0" smtClean="0">
                          <a:solidFill>
                            <a:srgbClr val="902320"/>
                          </a:solidFill>
                          <a:latin typeface="+mn-lt"/>
                          <a:ea typeface="+mn-ea"/>
                          <a:cs typeface="+mn-cs"/>
                        </a:rPr>
                        <a:t>. of charged hadrons</a:t>
                      </a:r>
                      <a:endParaRPr lang="zh-TW" altLang="en-US" sz="1600" dirty="0" smtClean="0">
                        <a:solidFill>
                          <a:srgbClr val="902320"/>
                        </a:solidFill>
                      </a:endParaRPr>
                    </a:p>
                  </a:txBody>
                  <a:tcPr/>
                </a:tc>
              </a:tr>
              <a:tr h="370840">
                <a:tc>
                  <a:txBody>
                    <a:bodyPr/>
                    <a:lstStyle/>
                    <a:p>
                      <a:r>
                        <a:rPr lang="en-US" altLang="zh-TW" sz="1600" b="0" i="0" u="none" strike="noStrike" kern="1200" baseline="0" dirty="0" smtClean="0">
                          <a:solidFill>
                            <a:srgbClr val="902320"/>
                          </a:solidFill>
                          <a:latin typeface="+mn-lt"/>
                          <a:ea typeface="+mn-ea"/>
                          <a:cs typeface="+mn-cs"/>
                        </a:rPr>
                        <a:t>Phys. Lett. B 673 (2009) 127</a:t>
                      </a:r>
                      <a:endParaRPr lang="zh-TW" altLang="en-US" sz="1600" dirty="0">
                        <a:solidFill>
                          <a:srgbClr val="90232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rgbClr val="902320"/>
                          </a:solidFill>
                        </a:rPr>
                        <a:t>2002,2003,2004</a:t>
                      </a:r>
                      <a:br>
                        <a:rPr lang="en-US" altLang="zh-TW" sz="1600" dirty="0" smtClean="0">
                          <a:solidFill>
                            <a:srgbClr val="902320"/>
                          </a:solidFill>
                        </a:rPr>
                      </a:br>
                      <a:r>
                        <a:rPr lang="en-US" altLang="zh-TW" sz="1600" dirty="0" smtClean="0">
                          <a:solidFill>
                            <a:srgbClr val="902320"/>
                          </a:solidFill>
                        </a:rPr>
                        <a:t>/deuteron</a:t>
                      </a:r>
                      <a:endParaRPr lang="zh-TW" altLang="en-US" sz="1600" dirty="0" smtClean="0">
                        <a:solidFill>
                          <a:srgbClr val="90232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rgbClr val="902320"/>
                          </a:solidFill>
                          <a:latin typeface="+mn-lt"/>
                          <a:ea typeface="+mn-ea"/>
                          <a:cs typeface="+mn-cs"/>
                        </a:rPr>
                        <a:t>Collins and Sivers </a:t>
                      </a:r>
                      <a:r>
                        <a:rPr lang="en-US" altLang="zh-TW" sz="1600" b="0" i="0" u="none" strike="noStrike" kern="1200" baseline="0" dirty="0" err="1" smtClean="0">
                          <a:solidFill>
                            <a:srgbClr val="902320"/>
                          </a:solidFill>
                          <a:latin typeface="+mn-lt"/>
                          <a:ea typeface="+mn-ea"/>
                          <a:cs typeface="+mn-cs"/>
                        </a:rPr>
                        <a:t>asym</a:t>
                      </a:r>
                      <a:r>
                        <a:rPr lang="en-US" altLang="zh-TW" sz="1600" b="0" i="0" u="none" strike="noStrike" kern="1200" baseline="0" dirty="0" smtClean="0">
                          <a:solidFill>
                            <a:srgbClr val="902320"/>
                          </a:solidFill>
                          <a:latin typeface="+mn-lt"/>
                          <a:ea typeface="+mn-ea"/>
                          <a:cs typeface="+mn-cs"/>
                        </a:rPr>
                        <a:t>. of </a:t>
                      </a:r>
                      <a:r>
                        <a:rPr lang="en-US" altLang="zh-TW" sz="1600" b="0" i="0" u="none" strike="noStrike" kern="1200" baseline="0" dirty="0" err="1" smtClean="0">
                          <a:solidFill>
                            <a:srgbClr val="902320"/>
                          </a:solidFill>
                          <a:latin typeface="+mn-lt"/>
                          <a:ea typeface="+mn-ea"/>
                          <a:cs typeface="+mn-cs"/>
                        </a:rPr>
                        <a:t>pions</a:t>
                      </a:r>
                      <a:r>
                        <a:rPr lang="en-US" altLang="zh-TW" sz="1600" b="0" i="0" u="none" strike="noStrike" kern="1200" baseline="0" dirty="0" smtClean="0">
                          <a:solidFill>
                            <a:srgbClr val="902320"/>
                          </a:solidFill>
                          <a:latin typeface="+mn-lt"/>
                          <a:ea typeface="+mn-ea"/>
                          <a:cs typeface="+mn-cs"/>
                        </a:rPr>
                        <a:t> and </a:t>
                      </a:r>
                      <a:r>
                        <a:rPr lang="en-US" altLang="zh-TW" sz="1600" b="0" i="0" u="none" strike="noStrike" kern="1200" baseline="0" dirty="0" err="1" smtClean="0">
                          <a:solidFill>
                            <a:srgbClr val="902320"/>
                          </a:solidFill>
                          <a:latin typeface="+mn-lt"/>
                          <a:ea typeface="+mn-ea"/>
                          <a:cs typeface="+mn-cs"/>
                        </a:rPr>
                        <a:t>kaons</a:t>
                      </a:r>
                      <a:endParaRPr lang="zh-TW" altLang="en-US" sz="1600" dirty="0" smtClean="0">
                        <a:solidFill>
                          <a:srgbClr val="902320"/>
                        </a:solidFill>
                      </a:endParaRPr>
                    </a:p>
                  </a:txBody>
                  <a:tcPr/>
                </a:tc>
              </a:tr>
              <a:tr h="370840">
                <a:tc>
                  <a:txBody>
                    <a:bodyPr/>
                    <a:lstStyle/>
                    <a:p>
                      <a:r>
                        <a:rPr lang="en-US" altLang="zh-TW" sz="1600" b="0" i="0" u="none" strike="noStrike" kern="1200" baseline="0" dirty="0" smtClean="0">
                          <a:solidFill>
                            <a:srgbClr val="902320"/>
                          </a:solidFill>
                          <a:latin typeface="+mn-lt"/>
                          <a:ea typeface="+mn-ea"/>
                          <a:cs typeface="+mn-cs"/>
                        </a:rPr>
                        <a:t>Phys. Lett. B 692 (2010) 240</a:t>
                      </a:r>
                      <a:endParaRPr lang="zh-TW" altLang="en-US" sz="1600" dirty="0">
                        <a:solidFill>
                          <a:srgbClr val="902320"/>
                        </a:solidFill>
                      </a:endParaRPr>
                    </a:p>
                  </a:txBody>
                  <a:tcPr/>
                </a:tc>
                <a:tc>
                  <a:txBody>
                    <a:bodyPr/>
                    <a:lstStyle/>
                    <a:p>
                      <a:r>
                        <a:rPr lang="en-US" altLang="zh-TW" sz="1600" dirty="0" smtClean="0">
                          <a:solidFill>
                            <a:srgbClr val="902320"/>
                          </a:solidFill>
                        </a:rPr>
                        <a:t>2007</a:t>
                      </a:r>
                      <a:br>
                        <a:rPr lang="en-US" altLang="zh-TW" sz="1600" dirty="0" smtClean="0">
                          <a:solidFill>
                            <a:srgbClr val="902320"/>
                          </a:solidFill>
                        </a:rPr>
                      </a:br>
                      <a:r>
                        <a:rPr lang="en-US" altLang="zh-TW" sz="1600" dirty="0" smtClean="0">
                          <a:solidFill>
                            <a:srgbClr val="902320"/>
                          </a:solidFill>
                        </a:rPr>
                        <a:t>/proton</a:t>
                      </a:r>
                      <a:endParaRPr lang="zh-TW" altLang="en-US" sz="1600" dirty="0">
                        <a:solidFill>
                          <a:srgbClr val="90232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rgbClr val="902320"/>
                          </a:solidFill>
                          <a:latin typeface="+mn-lt"/>
                          <a:ea typeface="+mn-ea"/>
                          <a:cs typeface="+mn-cs"/>
                        </a:rPr>
                        <a:t>Collins and Sivers </a:t>
                      </a:r>
                      <a:r>
                        <a:rPr lang="en-US" altLang="zh-TW" sz="1600" b="0" i="0" u="none" strike="noStrike" kern="1200" baseline="0" dirty="0" err="1" smtClean="0">
                          <a:solidFill>
                            <a:srgbClr val="902320"/>
                          </a:solidFill>
                          <a:latin typeface="+mn-lt"/>
                          <a:ea typeface="+mn-ea"/>
                          <a:cs typeface="+mn-cs"/>
                        </a:rPr>
                        <a:t>asym</a:t>
                      </a:r>
                      <a:r>
                        <a:rPr lang="en-US" altLang="zh-TW" sz="1600" b="0" i="0" u="none" strike="noStrike" kern="1200" baseline="0" dirty="0" smtClean="0">
                          <a:solidFill>
                            <a:srgbClr val="902320"/>
                          </a:solidFill>
                          <a:latin typeface="+mn-lt"/>
                          <a:ea typeface="+mn-ea"/>
                          <a:cs typeface="+mn-cs"/>
                        </a:rPr>
                        <a:t>. of charged hadrons</a:t>
                      </a:r>
                      <a:endParaRPr lang="zh-TW" altLang="en-US" sz="1600" dirty="0" smtClean="0">
                        <a:solidFill>
                          <a:srgbClr val="902320"/>
                        </a:solidFill>
                      </a:endParaRPr>
                    </a:p>
                  </a:txBody>
                  <a:tcPr/>
                </a:tc>
              </a:tr>
              <a:tr h="370840">
                <a:tc>
                  <a:txBody>
                    <a:bodyPr/>
                    <a:lstStyle/>
                    <a:p>
                      <a:r>
                        <a:rPr lang="en-US" altLang="zh-TW" sz="1600" b="0" i="0" u="none" strike="noStrike" kern="1200" baseline="0" dirty="0" smtClean="0">
                          <a:solidFill>
                            <a:srgbClr val="902320"/>
                          </a:solidFill>
                          <a:latin typeface="+mn-lt"/>
                          <a:ea typeface="+mn-ea"/>
                          <a:cs typeface="+mn-cs"/>
                        </a:rPr>
                        <a:t>Phys. Lett. B 717 (2012) 376</a:t>
                      </a:r>
                      <a:endParaRPr lang="zh-TW" altLang="en-US" sz="1600" dirty="0">
                        <a:solidFill>
                          <a:srgbClr val="902320"/>
                        </a:solidFill>
                      </a:endParaRPr>
                    </a:p>
                  </a:txBody>
                  <a:tcPr/>
                </a:tc>
                <a:tc>
                  <a:txBody>
                    <a:bodyPr/>
                    <a:lstStyle/>
                    <a:p>
                      <a:r>
                        <a:rPr lang="en-US" altLang="zh-TW" sz="1600" dirty="0" smtClean="0">
                          <a:solidFill>
                            <a:srgbClr val="902320"/>
                          </a:solidFill>
                        </a:rPr>
                        <a:t>2010</a:t>
                      </a:r>
                      <a:br>
                        <a:rPr lang="en-US" altLang="zh-TW" sz="1600" dirty="0" smtClean="0">
                          <a:solidFill>
                            <a:srgbClr val="902320"/>
                          </a:solidFill>
                        </a:rPr>
                      </a:br>
                      <a:r>
                        <a:rPr lang="en-US" altLang="zh-TW" sz="1600" dirty="0" smtClean="0">
                          <a:solidFill>
                            <a:srgbClr val="902320"/>
                          </a:solidFill>
                        </a:rPr>
                        <a:t>/proton</a:t>
                      </a:r>
                      <a:endParaRPr lang="zh-TW" altLang="en-US" sz="1600" dirty="0">
                        <a:solidFill>
                          <a:srgbClr val="90232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rgbClr val="902320"/>
                          </a:solidFill>
                          <a:latin typeface="+mn-lt"/>
                          <a:ea typeface="+mn-ea"/>
                          <a:cs typeface="+mn-cs"/>
                        </a:rPr>
                        <a:t>Collins </a:t>
                      </a:r>
                      <a:r>
                        <a:rPr lang="en-US" altLang="zh-TW" sz="1600" b="0" i="0" u="none" strike="noStrike" kern="1200" baseline="0" dirty="0" err="1" smtClean="0">
                          <a:solidFill>
                            <a:srgbClr val="902320"/>
                          </a:solidFill>
                          <a:latin typeface="+mn-lt"/>
                          <a:ea typeface="+mn-ea"/>
                          <a:cs typeface="+mn-cs"/>
                        </a:rPr>
                        <a:t>asym</a:t>
                      </a:r>
                      <a:r>
                        <a:rPr lang="en-US" altLang="zh-TW" sz="1600" b="0" i="0" u="none" strike="noStrike" kern="1200" baseline="0" dirty="0" smtClean="0">
                          <a:solidFill>
                            <a:srgbClr val="902320"/>
                          </a:solidFill>
                          <a:latin typeface="+mn-lt"/>
                          <a:ea typeface="+mn-ea"/>
                          <a:cs typeface="+mn-cs"/>
                        </a:rPr>
                        <a:t>. of charged hadrons</a:t>
                      </a:r>
                      <a:endParaRPr lang="zh-TW" altLang="en-US" sz="1600" dirty="0" smtClean="0">
                        <a:solidFill>
                          <a:srgbClr val="902320"/>
                        </a:solidFill>
                      </a:endParaRPr>
                    </a:p>
                  </a:txBody>
                  <a:tcPr/>
                </a:tc>
              </a:tr>
              <a:tr h="370840">
                <a:tc>
                  <a:txBody>
                    <a:bodyPr/>
                    <a:lstStyle/>
                    <a:p>
                      <a:r>
                        <a:rPr lang="en-US" altLang="zh-TW" sz="1600" b="0" i="0" u="none" strike="noStrike" kern="1200" baseline="0" dirty="0" smtClean="0">
                          <a:solidFill>
                            <a:srgbClr val="902320"/>
                          </a:solidFill>
                          <a:latin typeface="+mn-lt"/>
                          <a:ea typeface="+mn-ea"/>
                          <a:cs typeface="+mn-cs"/>
                        </a:rPr>
                        <a:t>Phys. Lett. B 717 (2012) 383</a:t>
                      </a:r>
                      <a:endParaRPr lang="zh-TW" altLang="en-US" sz="1600" dirty="0">
                        <a:solidFill>
                          <a:srgbClr val="90232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rgbClr val="902320"/>
                          </a:solidFill>
                        </a:rPr>
                        <a:t>2010</a:t>
                      </a:r>
                      <a:br>
                        <a:rPr lang="en-US" altLang="zh-TW" sz="1600" dirty="0" smtClean="0">
                          <a:solidFill>
                            <a:srgbClr val="902320"/>
                          </a:solidFill>
                        </a:rPr>
                      </a:br>
                      <a:r>
                        <a:rPr lang="en-US" altLang="zh-TW" sz="1600" dirty="0" smtClean="0">
                          <a:solidFill>
                            <a:srgbClr val="902320"/>
                          </a:solidFill>
                        </a:rPr>
                        <a:t>/proton</a:t>
                      </a:r>
                      <a:endParaRPr lang="zh-TW" altLang="en-US" sz="1600" dirty="0" smtClean="0">
                        <a:solidFill>
                          <a:srgbClr val="90232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rgbClr val="902320"/>
                          </a:solidFill>
                          <a:latin typeface="+mn-lt"/>
                          <a:ea typeface="+mn-ea"/>
                          <a:cs typeface="+mn-cs"/>
                        </a:rPr>
                        <a:t>Sivers </a:t>
                      </a:r>
                      <a:r>
                        <a:rPr lang="en-US" altLang="zh-TW" sz="1600" b="0" i="0" u="none" strike="noStrike" kern="1200" baseline="0" dirty="0" err="1" smtClean="0">
                          <a:solidFill>
                            <a:srgbClr val="902320"/>
                          </a:solidFill>
                          <a:latin typeface="+mn-lt"/>
                          <a:ea typeface="+mn-ea"/>
                          <a:cs typeface="+mn-cs"/>
                        </a:rPr>
                        <a:t>asym</a:t>
                      </a:r>
                      <a:r>
                        <a:rPr lang="en-US" altLang="zh-TW" sz="1600" b="0" i="0" u="none" strike="noStrike" kern="1200" baseline="0" dirty="0" smtClean="0">
                          <a:solidFill>
                            <a:srgbClr val="902320"/>
                          </a:solidFill>
                          <a:latin typeface="+mn-lt"/>
                          <a:ea typeface="+mn-ea"/>
                          <a:cs typeface="+mn-cs"/>
                        </a:rPr>
                        <a:t>. of charged hadrons</a:t>
                      </a:r>
                      <a:endParaRPr lang="zh-TW" altLang="en-US" sz="1600" dirty="0" smtClean="0">
                        <a:solidFill>
                          <a:srgbClr val="90232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rgbClr val="902320"/>
                          </a:solidFill>
                          <a:latin typeface="+mn-lt"/>
                          <a:ea typeface="+mn-ea"/>
                          <a:cs typeface="+mn-cs"/>
                        </a:rPr>
                        <a:t>Phys. Lett. B 736 (2014) 214</a:t>
                      </a:r>
                      <a:endParaRPr lang="zh-TW" altLang="en-US" sz="1600" dirty="0" smtClean="0">
                        <a:solidFill>
                          <a:srgbClr val="90232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dirty="0" smtClean="0">
                          <a:solidFill>
                            <a:srgbClr val="902320"/>
                          </a:solidFill>
                        </a:rPr>
                        <a:t>2010</a:t>
                      </a:r>
                      <a:br>
                        <a:rPr lang="en-US" altLang="zh-TW" sz="1600" dirty="0" smtClean="0">
                          <a:solidFill>
                            <a:srgbClr val="902320"/>
                          </a:solidFill>
                        </a:rPr>
                      </a:br>
                      <a:r>
                        <a:rPr lang="en-US" altLang="zh-TW" sz="1600" dirty="0" smtClean="0">
                          <a:solidFill>
                            <a:srgbClr val="902320"/>
                          </a:solidFill>
                        </a:rPr>
                        <a:t>/proton</a:t>
                      </a:r>
                      <a:endParaRPr lang="zh-TW" altLang="en-US" sz="1600" dirty="0" smtClean="0">
                        <a:solidFill>
                          <a:srgbClr val="90232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dirty="0" err="1" smtClean="0">
                          <a:solidFill>
                            <a:srgbClr val="902320"/>
                          </a:solidFill>
                        </a:rPr>
                        <a:t>Dihadron</a:t>
                      </a:r>
                      <a:r>
                        <a:rPr lang="en-US" altLang="zh-TW" sz="1600" dirty="0" smtClean="0">
                          <a:solidFill>
                            <a:srgbClr val="902320"/>
                          </a:solidFill>
                        </a:rPr>
                        <a:t> </a:t>
                      </a:r>
                      <a:r>
                        <a:rPr lang="en-US" altLang="zh-TW" sz="1600" dirty="0" err="1" smtClean="0">
                          <a:solidFill>
                            <a:srgbClr val="902320"/>
                          </a:solidFill>
                        </a:rPr>
                        <a:t>fragmen</a:t>
                      </a:r>
                      <a:r>
                        <a:rPr lang="en-US" altLang="zh-TW" sz="1600" dirty="0" smtClean="0">
                          <a:solidFill>
                            <a:srgbClr val="902320"/>
                          </a:solidFill>
                        </a:rPr>
                        <a:t>.</a:t>
                      </a:r>
                      <a:r>
                        <a:rPr lang="en-US" altLang="zh-TW" sz="1600" baseline="0" dirty="0" smtClean="0">
                          <a:solidFill>
                            <a:srgbClr val="902320"/>
                          </a:solidFill>
                        </a:rPr>
                        <a:t> </a:t>
                      </a:r>
                      <a:r>
                        <a:rPr lang="en-US" altLang="zh-TW" sz="1600" baseline="0" dirty="0" err="1" smtClean="0">
                          <a:solidFill>
                            <a:srgbClr val="902320"/>
                          </a:solidFill>
                        </a:rPr>
                        <a:t>asym</a:t>
                      </a:r>
                      <a:r>
                        <a:rPr lang="en-US" altLang="zh-TW" sz="1600" baseline="0" dirty="0" smtClean="0">
                          <a:solidFill>
                            <a:srgbClr val="902320"/>
                          </a:solidFill>
                        </a:rPr>
                        <a:t>. Of charged hadrons</a:t>
                      </a:r>
                      <a:endParaRPr lang="zh-TW" altLang="en-US" sz="1600" dirty="0" smtClean="0">
                        <a:solidFill>
                          <a:srgbClr val="902320"/>
                        </a:solidFill>
                      </a:endParaRPr>
                    </a:p>
                  </a:txBody>
                  <a:tcPr/>
                </a:tc>
              </a:tr>
              <a:tr h="370840">
                <a:tc>
                  <a:txBody>
                    <a:bodyPr/>
                    <a:lstStyle/>
                    <a:p>
                      <a:r>
                        <a:rPr lang="en-US" altLang="zh-TW" sz="1600" b="0" i="0" u="none" strike="noStrike" kern="1200" baseline="0" dirty="0" smtClean="0">
                          <a:solidFill>
                            <a:srgbClr val="FF0000"/>
                          </a:solidFill>
                          <a:latin typeface="+mn-lt"/>
                          <a:ea typeface="+mn-ea"/>
                          <a:cs typeface="+mn-cs"/>
                        </a:rPr>
                        <a:t>Phys. Lett. B 744 (2015) 250</a:t>
                      </a:r>
                      <a:endParaRPr lang="zh-TW" altLang="en-US" sz="1600" dirty="0">
                        <a:solidFill>
                          <a:srgbClr val="FF0000"/>
                        </a:solidFill>
                      </a:endParaRPr>
                    </a:p>
                  </a:txBody>
                  <a:tcPr/>
                </a:tc>
                <a:tc>
                  <a:txBody>
                    <a:bodyPr/>
                    <a:lstStyle/>
                    <a:p>
                      <a:r>
                        <a:rPr lang="en-US" altLang="zh-TW" sz="1600" dirty="0" smtClean="0">
                          <a:solidFill>
                            <a:srgbClr val="FF0000"/>
                          </a:solidFill>
                        </a:rPr>
                        <a:t>2007,2010</a:t>
                      </a:r>
                      <a:br>
                        <a:rPr lang="en-US" altLang="zh-TW" sz="1600" dirty="0" smtClean="0">
                          <a:solidFill>
                            <a:srgbClr val="FF0000"/>
                          </a:solidFill>
                        </a:rPr>
                      </a:br>
                      <a:r>
                        <a:rPr lang="en-US" altLang="zh-TW" sz="1600" dirty="0" smtClean="0">
                          <a:solidFill>
                            <a:srgbClr val="FF0000"/>
                          </a:solidFill>
                        </a:rPr>
                        <a:t>/proton</a:t>
                      </a:r>
                      <a:endParaRPr lang="zh-TW" altLang="en-US" sz="160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rgbClr val="FF0000"/>
                          </a:solidFill>
                          <a:latin typeface="+mn-lt"/>
                          <a:ea typeface="+mn-ea"/>
                          <a:cs typeface="+mn-cs"/>
                        </a:rPr>
                        <a:t>Collins and Sivers </a:t>
                      </a:r>
                      <a:r>
                        <a:rPr lang="en-US" altLang="zh-TW" sz="1600" b="0" i="0" u="none" strike="noStrike" kern="1200" baseline="0" dirty="0" err="1" smtClean="0">
                          <a:solidFill>
                            <a:srgbClr val="FF0000"/>
                          </a:solidFill>
                          <a:latin typeface="+mn-lt"/>
                          <a:ea typeface="+mn-ea"/>
                          <a:cs typeface="+mn-cs"/>
                        </a:rPr>
                        <a:t>asym</a:t>
                      </a:r>
                      <a:r>
                        <a:rPr lang="en-US" altLang="zh-TW" sz="1600" b="0" i="0" u="none" strike="noStrike" kern="1200" baseline="0" dirty="0" smtClean="0">
                          <a:solidFill>
                            <a:srgbClr val="FF0000"/>
                          </a:solidFill>
                          <a:latin typeface="+mn-lt"/>
                          <a:ea typeface="+mn-ea"/>
                          <a:cs typeface="+mn-cs"/>
                        </a:rPr>
                        <a:t>. of </a:t>
                      </a:r>
                      <a:r>
                        <a:rPr lang="en-US" altLang="zh-TW" sz="1600" b="0" i="0" u="none" strike="noStrike" kern="1200" baseline="0" dirty="0" err="1" smtClean="0">
                          <a:solidFill>
                            <a:srgbClr val="FF0000"/>
                          </a:solidFill>
                          <a:latin typeface="+mn-lt"/>
                          <a:ea typeface="+mn-ea"/>
                          <a:cs typeface="+mn-cs"/>
                        </a:rPr>
                        <a:t>pions</a:t>
                      </a:r>
                      <a:r>
                        <a:rPr lang="en-US" altLang="zh-TW" sz="1600" b="0" i="0" u="none" strike="noStrike" kern="1200" baseline="0" dirty="0" smtClean="0">
                          <a:solidFill>
                            <a:srgbClr val="FF0000"/>
                          </a:solidFill>
                          <a:latin typeface="+mn-lt"/>
                          <a:ea typeface="+mn-ea"/>
                          <a:cs typeface="+mn-cs"/>
                        </a:rPr>
                        <a:t> and </a:t>
                      </a:r>
                      <a:r>
                        <a:rPr lang="en-US" altLang="zh-TW" sz="1600" b="0" i="0" u="none" strike="noStrike" kern="1200" baseline="0" dirty="0" err="1" smtClean="0">
                          <a:solidFill>
                            <a:srgbClr val="FF0000"/>
                          </a:solidFill>
                          <a:latin typeface="+mn-lt"/>
                          <a:ea typeface="+mn-ea"/>
                          <a:cs typeface="+mn-cs"/>
                        </a:rPr>
                        <a:t>kaons</a:t>
                      </a:r>
                      <a:endParaRPr lang="zh-TW" altLang="en-US" sz="1600" dirty="0" smtClean="0">
                        <a:solidFill>
                          <a:srgbClr val="FF0000"/>
                        </a:solidFill>
                      </a:endParaRPr>
                    </a:p>
                  </a:txBody>
                  <a:tcPr/>
                </a:tc>
              </a:tr>
            </a:tbl>
          </a:graphicData>
        </a:graphic>
      </p:graphicFrame>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18</a:t>
            </a:fld>
            <a:endParaRPr lang="en-US" altLang="ja-JP" dirty="0"/>
          </a:p>
        </p:txBody>
      </p:sp>
    </p:spTree>
    <p:extLst>
      <p:ext uri="{BB962C8B-B14F-4D97-AF65-F5344CB8AC3E}">
        <p14:creationId xmlns:p14="http://schemas.microsoft.com/office/powerpoint/2010/main" val="4291139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Kinematic Regions of </a:t>
            </a:r>
            <a:br>
              <a:rPr lang="en-US" altLang="zh-TW" dirty="0" smtClean="0"/>
            </a:br>
            <a:r>
              <a:rPr lang="en-US" altLang="zh-TW" dirty="0" smtClean="0"/>
              <a:t>COMPASS SIDIS</a:t>
            </a:r>
            <a:endParaRPr lang="zh-TW" altLang="en-US" dirty="0"/>
          </a:p>
        </p:txBody>
      </p:sp>
      <p:pic>
        <p:nvPicPr>
          <p:cNvPr id="5" name="內容版面配置區 4"/>
          <p:cNvPicPr>
            <a:picLocks noGrp="1" noChangeAspect="1"/>
          </p:cNvPicPr>
          <p:nvPr>
            <p:ph idx="1"/>
          </p:nvPr>
        </p:nvPicPr>
        <p:blipFill>
          <a:blip r:embed="rId3"/>
          <a:stretch>
            <a:fillRect/>
          </a:stretch>
        </p:blipFill>
        <p:spPr>
          <a:xfrm>
            <a:off x="118863" y="2682081"/>
            <a:ext cx="8864505" cy="2626520"/>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19</a:t>
            </a:fld>
            <a:endParaRPr lang="en-US" altLang="ja-JP" dirty="0"/>
          </a:p>
        </p:txBody>
      </p:sp>
      <p:graphicFrame>
        <p:nvGraphicFramePr>
          <p:cNvPr id="6" name="物件 5"/>
          <p:cNvGraphicFramePr>
            <a:graphicFrameLocks noChangeAspect="1"/>
          </p:cNvGraphicFramePr>
          <p:nvPr>
            <p:extLst>
              <p:ext uri="{D42A27DB-BD31-4B8C-83A1-F6EECF244321}">
                <p14:modId xmlns:p14="http://schemas.microsoft.com/office/powerpoint/2010/main" val="123523740"/>
              </p:ext>
            </p:extLst>
          </p:nvPr>
        </p:nvGraphicFramePr>
        <p:xfrm>
          <a:off x="6849767" y="5207000"/>
          <a:ext cx="1625040" cy="457200"/>
        </p:xfrm>
        <a:graphic>
          <a:graphicData uri="http://schemas.openxmlformats.org/presentationml/2006/ole">
            <mc:AlternateContent xmlns:mc="http://schemas.openxmlformats.org/markup-compatibility/2006">
              <mc:Choice xmlns:v="urn:schemas-microsoft-com:vml" Requires="v">
                <p:oleObj spid="_x0000_s872690" name="Equation" r:id="rId4" imgW="812520" imgH="228600" progId="Equation.DSMT4">
                  <p:embed/>
                </p:oleObj>
              </mc:Choice>
              <mc:Fallback>
                <p:oleObj name="Equation" r:id="rId4" imgW="812520" imgH="228600" progId="Equation.DSMT4">
                  <p:embed/>
                  <p:pic>
                    <p:nvPicPr>
                      <p:cNvPr id="0" name=""/>
                      <p:cNvPicPr/>
                      <p:nvPr/>
                    </p:nvPicPr>
                    <p:blipFill>
                      <a:blip r:embed="rId5"/>
                      <a:stretch>
                        <a:fillRect/>
                      </a:stretch>
                    </p:blipFill>
                    <p:spPr>
                      <a:xfrm>
                        <a:off x="6849767" y="5207000"/>
                        <a:ext cx="1625040" cy="457200"/>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3740477723"/>
              </p:ext>
            </p:extLst>
          </p:nvPr>
        </p:nvGraphicFramePr>
        <p:xfrm>
          <a:off x="4217988" y="5216525"/>
          <a:ext cx="914400" cy="355600"/>
        </p:xfrm>
        <a:graphic>
          <a:graphicData uri="http://schemas.openxmlformats.org/presentationml/2006/ole">
            <mc:AlternateContent xmlns:mc="http://schemas.openxmlformats.org/markup-compatibility/2006">
              <mc:Choice xmlns:v="urn:schemas-microsoft-com:vml" Requires="v">
                <p:oleObj spid="_x0000_s872691" name="Equation" r:id="rId6" imgW="457200" imgH="177480" progId="Equation.DSMT4">
                  <p:embed/>
                </p:oleObj>
              </mc:Choice>
              <mc:Fallback>
                <p:oleObj name="Equation" r:id="rId6" imgW="457200" imgH="177480" progId="Equation.DSMT4">
                  <p:embed/>
                  <p:pic>
                    <p:nvPicPr>
                      <p:cNvPr id="0" name=""/>
                      <p:cNvPicPr/>
                      <p:nvPr/>
                    </p:nvPicPr>
                    <p:blipFill>
                      <a:blip r:embed="rId7"/>
                      <a:stretch>
                        <a:fillRect/>
                      </a:stretch>
                    </p:blipFill>
                    <p:spPr>
                      <a:xfrm>
                        <a:off x="4217988" y="5216525"/>
                        <a:ext cx="914400" cy="355600"/>
                      </a:xfrm>
                      <a:prstGeom prst="rect">
                        <a:avLst/>
                      </a:prstGeom>
                    </p:spPr>
                  </p:pic>
                </p:oleObj>
              </mc:Fallback>
            </mc:AlternateContent>
          </a:graphicData>
        </a:graphic>
      </p:graphicFrame>
      <p:graphicFrame>
        <p:nvGraphicFramePr>
          <p:cNvPr id="8" name="物件 7"/>
          <p:cNvGraphicFramePr>
            <a:graphicFrameLocks noChangeAspect="1"/>
          </p:cNvGraphicFramePr>
          <p:nvPr>
            <p:extLst>
              <p:ext uri="{D42A27DB-BD31-4B8C-83A1-F6EECF244321}">
                <p14:modId xmlns:p14="http://schemas.microsoft.com/office/powerpoint/2010/main" val="60083898"/>
              </p:ext>
            </p:extLst>
          </p:nvPr>
        </p:nvGraphicFramePr>
        <p:xfrm>
          <a:off x="852488" y="5199063"/>
          <a:ext cx="1803400" cy="482600"/>
        </p:xfrm>
        <a:graphic>
          <a:graphicData uri="http://schemas.openxmlformats.org/presentationml/2006/ole">
            <mc:AlternateContent xmlns:mc="http://schemas.openxmlformats.org/markup-compatibility/2006">
              <mc:Choice xmlns:v="urn:schemas-microsoft-com:vml" Requires="v">
                <p:oleObj spid="_x0000_s872692" name="Equation" r:id="rId8" imgW="901440" imgH="241200" progId="Equation.DSMT4">
                  <p:embed/>
                </p:oleObj>
              </mc:Choice>
              <mc:Fallback>
                <p:oleObj name="Equation" r:id="rId8" imgW="901440" imgH="241200" progId="Equation.DSMT4">
                  <p:embed/>
                  <p:pic>
                    <p:nvPicPr>
                      <p:cNvPr id="0" name=""/>
                      <p:cNvPicPr/>
                      <p:nvPr/>
                    </p:nvPicPr>
                    <p:blipFill>
                      <a:blip r:embed="rId9"/>
                      <a:stretch>
                        <a:fillRect/>
                      </a:stretch>
                    </p:blipFill>
                    <p:spPr>
                      <a:xfrm>
                        <a:off x="852488" y="5199063"/>
                        <a:ext cx="1803400" cy="482600"/>
                      </a:xfrm>
                      <a:prstGeom prst="rect">
                        <a:avLst/>
                      </a:prstGeom>
                    </p:spPr>
                  </p:pic>
                </p:oleObj>
              </mc:Fallback>
            </mc:AlternateContent>
          </a:graphicData>
        </a:graphic>
      </p:graphicFrame>
      <p:graphicFrame>
        <p:nvGraphicFramePr>
          <p:cNvPr id="9" name="物件 8"/>
          <p:cNvGraphicFramePr>
            <a:graphicFrameLocks noChangeAspect="1"/>
          </p:cNvGraphicFramePr>
          <p:nvPr>
            <p:extLst>
              <p:ext uri="{D42A27DB-BD31-4B8C-83A1-F6EECF244321}">
                <p14:modId xmlns:p14="http://schemas.microsoft.com/office/powerpoint/2010/main" val="2527912275"/>
              </p:ext>
            </p:extLst>
          </p:nvPr>
        </p:nvGraphicFramePr>
        <p:xfrm>
          <a:off x="1220547" y="1715140"/>
          <a:ext cx="1574800" cy="403225"/>
        </p:xfrm>
        <a:graphic>
          <a:graphicData uri="http://schemas.openxmlformats.org/presentationml/2006/ole">
            <mc:AlternateContent xmlns:mc="http://schemas.openxmlformats.org/markup-compatibility/2006">
              <mc:Choice xmlns:v="urn:schemas-microsoft-com:vml" Requires="v">
                <p:oleObj spid="_x0000_s872693" name="Equation" r:id="rId10" imgW="787320" imgH="203040" progId="Equation.DSMT4">
                  <p:embed/>
                </p:oleObj>
              </mc:Choice>
              <mc:Fallback>
                <p:oleObj name="Equation" r:id="rId10" imgW="787320" imgH="203040" progId="Equation.DSMT4">
                  <p:embed/>
                  <p:pic>
                    <p:nvPicPr>
                      <p:cNvPr id="0" name=""/>
                      <p:cNvPicPr/>
                      <p:nvPr/>
                    </p:nvPicPr>
                    <p:blipFill>
                      <a:blip r:embed="rId11"/>
                      <a:stretch>
                        <a:fillRect/>
                      </a:stretch>
                    </p:blipFill>
                    <p:spPr>
                      <a:xfrm>
                        <a:off x="1220547" y="1715140"/>
                        <a:ext cx="1574800" cy="403225"/>
                      </a:xfrm>
                      <a:prstGeom prst="rect">
                        <a:avLst/>
                      </a:prstGeom>
                    </p:spPr>
                  </p:pic>
                </p:oleObj>
              </mc:Fallback>
            </mc:AlternateContent>
          </a:graphicData>
        </a:graphic>
      </p:graphicFrame>
      <p:graphicFrame>
        <p:nvGraphicFramePr>
          <p:cNvPr id="10" name="物件 9"/>
          <p:cNvGraphicFramePr>
            <a:graphicFrameLocks noChangeAspect="1"/>
          </p:cNvGraphicFramePr>
          <p:nvPr>
            <p:extLst>
              <p:ext uri="{D42A27DB-BD31-4B8C-83A1-F6EECF244321}">
                <p14:modId xmlns:p14="http://schemas.microsoft.com/office/powerpoint/2010/main" val="730627111"/>
              </p:ext>
            </p:extLst>
          </p:nvPr>
        </p:nvGraphicFramePr>
        <p:xfrm>
          <a:off x="6554547" y="1715294"/>
          <a:ext cx="1625600" cy="406400"/>
        </p:xfrm>
        <a:graphic>
          <a:graphicData uri="http://schemas.openxmlformats.org/presentationml/2006/ole">
            <mc:AlternateContent xmlns:mc="http://schemas.openxmlformats.org/markup-compatibility/2006">
              <mc:Choice xmlns:v="urn:schemas-microsoft-com:vml" Requires="v">
                <p:oleObj spid="_x0000_s872694" name="Equation" r:id="rId12" imgW="812520" imgH="203040" progId="Equation.DSMT4">
                  <p:embed/>
                </p:oleObj>
              </mc:Choice>
              <mc:Fallback>
                <p:oleObj name="Equation" r:id="rId12" imgW="812520" imgH="203040" progId="Equation.DSMT4">
                  <p:embed/>
                  <p:pic>
                    <p:nvPicPr>
                      <p:cNvPr id="0" name=""/>
                      <p:cNvPicPr/>
                      <p:nvPr/>
                    </p:nvPicPr>
                    <p:blipFill>
                      <a:blip r:embed="rId13"/>
                      <a:stretch>
                        <a:fillRect/>
                      </a:stretch>
                    </p:blipFill>
                    <p:spPr>
                      <a:xfrm>
                        <a:off x="6554547" y="1715294"/>
                        <a:ext cx="1625600" cy="406400"/>
                      </a:xfrm>
                      <a:prstGeom prst="rect">
                        <a:avLst/>
                      </a:prstGeom>
                    </p:spPr>
                  </p:pic>
                </p:oleObj>
              </mc:Fallback>
            </mc:AlternateContent>
          </a:graphicData>
        </a:graphic>
      </p:graphicFrame>
      <p:graphicFrame>
        <p:nvGraphicFramePr>
          <p:cNvPr id="11" name="物件 10"/>
          <p:cNvGraphicFramePr>
            <a:graphicFrameLocks noChangeAspect="1"/>
          </p:cNvGraphicFramePr>
          <p:nvPr>
            <p:extLst>
              <p:ext uri="{D42A27DB-BD31-4B8C-83A1-F6EECF244321}">
                <p14:modId xmlns:p14="http://schemas.microsoft.com/office/powerpoint/2010/main" val="1285054184"/>
              </p:ext>
            </p:extLst>
          </p:nvPr>
        </p:nvGraphicFramePr>
        <p:xfrm>
          <a:off x="3722447" y="1738952"/>
          <a:ext cx="1905000" cy="355600"/>
        </p:xfrm>
        <a:graphic>
          <a:graphicData uri="http://schemas.openxmlformats.org/presentationml/2006/ole">
            <mc:AlternateContent xmlns:mc="http://schemas.openxmlformats.org/markup-compatibility/2006">
              <mc:Choice xmlns:v="urn:schemas-microsoft-com:vml" Requires="v">
                <p:oleObj spid="_x0000_s872695" name="Equation" r:id="rId14" imgW="952200" imgH="177480" progId="Equation.DSMT4">
                  <p:embed/>
                </p:oleObj>
              </mc:Choice>
              <mc:Fallback>
                <p:oleObj name="Equation" r:id="rId14" imgW="952200" imgH="177480" progId="Equation.DSMT4">
                  <p:embed/>
                  <p:pic>
                    <p:nvPicPr>
                      <p:cNvPr id="0" name=""/>
                      <p:cNvPicPr/>
                      <p:nvPr/>
                    </p:nvPicPr>
                    <p:blipFill>
                      <a:blip r:embed="rId15"/>
                      <a:stretch>
                        <a:fillRect/>
                      </a:stretch>
                    </p:blipFill>
                    <p:spPr>
                      <a:xfrm>
                        <a:off x="3722447" y="1738952"/>
                        <a:ext cx="1905000" cy="355600"/>
                      </a:xfrm>
                      <a:prstGeom prst="rect">
                        <a:avLst/>
                      </a:prstGeom>
                    </p:spPr>
                  </p:pic>
                </p:oleObj>
              </mc:Fallback>
            </mc:AlternateContent>
          </a:graphicData>
        </a:graphic>
      </p:graphicFrame>
      <p:sp>
        <p:nvSpPr>
          <p:cNvPr id="12" name="文字方塊 11"/>
          <p:cNvSpPr txBox="1"/>
          <p:nvPr/>
        </p:nvSpPr>
        <p:spPr>
          <a:xfrm>
            <a:off x="3039931" y="6298684"/>
            <a:ext cx="3514616" cy="369332"/>
          </a:xfrm>
          <a:prstGeom prst="rect">
            <a:avLst/>
          </a:prstGeom>
          <a:noFill/>
        </p:spPr>
        <p:txBody>
          <a:bodyPr wrap="none" rtlCol="0">
            <a:spAutoFit/>
          </a:bodyPr>
          <a:lstStyle/>
          <a:p>
            <a:r>
              <a:rPr lang="en-US" altLang="zh-TW" dirty="0" smtClean="0">
                <a:solidFill>
                  <a:srgbClr val="FF0000"/>
                </a:solidFill>
              </a:rPr>
              <a:t>COMPASS, </a:t>
            </a:r>
            <a:r>
              <a:rPr lang="en-US" altLang="zh-TW" dirty="0">
                <a:solidFill>
                  <a:srgbClr val="FF0000"/>
                </a:solidFill>
              </a:rPr>
              <a:t>PLB 744 (2015) </a:t>
            </a:r>
            <a:r>
              <a:rPr lang="en-US" altLang="zh-TW" dirty="0" smtClean="0">
                <a:solidFill>
                  <a:srgbClr val="FF0000"/>
                </a:solidFill>
              </a:rPr>
              <a:t>250</a:t>
            </a:r>
            <a:endParaRPr lang="zh-TW" altLang="en-US" dirty="0">
              <a:solidFill>
                <a:srgbClr val="FF0000"/>
              </a:solidFill>
            </a:endParaRPr>
          </a:p>
        </p:txBody>
      </p:sp>
    </p:spTree>
    <p:extLst>
      <p:ext uri="{BB962C8B-B14F-4D97-AF65-F5344CB8AC3E}">
        <p14:creationId xmlns:p14="http://schemas.microsoft.com/office/powerpoint/2010/main" val="2034714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p:txBody>
          <a:bodyPr/>
          <a:lstStyle/>
          <a:p>
            <a:r>
              <a:rPr lang="en-US" altLang="zh-TW" dirty="0" smtClean="0"/>
              <a:t>Outline</a:t>
            </a:r>
            <a:endParaRPr lang="zh-TW" altLang="en-US" dirty="0"/>
          </a:p>
        </p:txBody>
      </p:sp>
      <p:sp>
        <p:nvSpPr>
          <p:cNvPr id="3" name="內容版面配置區 2"/>
          <p:cNvSpPr>
            <a:spLocks noGrp="1"/>
          </p:cNvSpPr>
          <p:nvPr>
            <p:ph idx="1"/>
          </p:nvPr>
        </p:nvSpPr>
        <p:spPr/>
        <p:txBody>
          <a:bodyPr>
            <a:normAutofit/>
          </a:bodyPr>
          <a:lstStyle/>
          <a:p>
            <a:r>
              <a:rPr lang="en-US" altLang="zh-TW" dirty="0" smtClean="0"/>
              <a:t>Transverse single-spin asymmetry (SSA) and TMDs</a:t>
            </a:r>
          </a:p>
          <a:p>
            <a:r>
              <a:rPr lang="en-US" altLang="zh-TW" dirty="0"/>
              <a:t>R</a:t>
            </a:r>
            <a:r>
              <a:rPr lang="en-US" altLang="zh-TW" dirty="0" smtClean="0"/>
              <a:t>ecent COMPASS TMD results of Collins and Sivers asymmetries in SIDIS</a:t>
            </a:r>
          </a:p>
          <a:p>
            <a:r>
              <a:rPr lang="en-US" altLang="zh-TW" dirty="0"/>
              <a:t>N</a:t>
            </a:r>
            <a:r>
              <a:rPr lang="en-US" altLang="zh-TW" dirty="0" smtClean="0"/>
              <a:t>ew measurement of Sivers functions in COMPASS polarized </a:t>
            </a:r>
            <a:r>
              <a:rPr lang="en-US" altLang="zh-TW" dirty="0" err="1" smtClean="0"/>
              <a:t>Drell</a:t>
            </a:r>
            <a:r>
              <a:rPr lang="en-US" altLang="zh-TW" dirty="0" smtClean="0"/>
              <a:t>-Yan process</a:t>
            </a:r>
          </a:p>
          <a:p>
            <a:r>
              <a:rPr lang="en-US" altLang="zh-TW" dirty="0" smtClean="0"/>
              <a:t>Summary</a:t>
            </a:r>
            <a:endParaRPr lang="en-US" altLang="zh-TW" dirty="0"/>
          </a:p>
        </p:txBody>
      </p:sp>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2</a:t>
            </a:fld>
            <a:endParaRPr lang="en-US" altLang="ja-JP" dirty="0"/>
          </a:p>
        </p:txBody>
      </p:sp>
    </p:spTree>
    <p:extLst>
      <p:ext uri="{BB962C8B-B14F-4D97-AF65-F5344CB8AC3E}">
        <p14:creationId xmlns:p14="http://schemas.microsoft.com/office/powerpoint/2010/main" val="1606536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a:stretch>
            <a:fillRect/>
          </a:stretch>
        </p:blipFill>
        <p:spPr>
          <a:xfrm>
            <a:off x="182865" y="1363857"/>
            <a:ext cx="5628670" cy="5357618"/>
          </a:xfrm>
          <a:prstGeom prst="rect">
            <a:avLst/>
          </a:prstGeom>
        </p:spPr>
      </p:pic>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smtClean="0"/>
                  <a:t>Collins </a:t>
                </a:r>
                <a:r>
                  <a:rPr lang="en-US" altLang="zh-TW" dirty="0"/>
                  <a:t>Asymmetries </a:t>
                </a:r>
                <a:r>
                  <a:rPr lang="en-US" altLang="zh-TW" dirty="0" smtClean="0"/>
                  <a:t>(</a:t>
                </a:r>
                <a14:m>
                  <m:oMath xmlns:m="http://schemas.openxmlformats.org/officeDocument/2006/math">
                    <m:r>
                      <a:rPr lang="en-US" altLang="zh-TW" b="0" i="1" smtClean="0">
                        <a:latin typeface="Cambria Math" panose="02040503050406030204" pitchFamily="18" charset="0"/>
                      </a:rPr>
                      <m:t>𝑥</m:t>
                    </m:r>
                  </m:oMath>
                </a14:m>
                <a:r>
                  <a:rPr lang="en-US" altLang="zh-TW" dirty="0" smtClean="0"/>
                  <a:t>,</a:t>
                </a:r>
                <a14:m>
                  <m:oMath xmlns:m="http://schemas.openxmlformats.org/officeDocument/2006/math">
                    <m:r>
                      <a:rPr lang="en-US" altLang="zh-TW" b="0" i="1" dirty="0" smtClean="0">
                        <a:latin typeface="Cambria Math" panose="02040503050406030204" pitchFamily="18" charset="0"/>
                      </a:rPr>
                      <m:t>𝑧</m:t>
                    </m:r>
                  </m:oMath>
                </a14:m>
                <a:r>
                  <a:rPr lang="en-US" altLang="zh-TW" dirty="0" smtClean="0"/>
                  <a:t>,</a:t>
                </a:r>
                <a14:m>
                  <m:oMath xmlns:m="http://schemas.openxmlformats.org/officeDocument/2006/math">
                    <m:sSubSup>
                      <m:sSubSupPr>
                        <m:ctrlPr>
                          <a:rPr lang="en-US" altLang="zh-TW" i="1" dirty="0" smtClean="0">
                            <a:latin typeface="Cambria Math" panose="02040503050406030204" pitchFamily="18" charset="0"/>
                          </a:rPr>
                        </m:ctrlPr>
                      </m:sSubSupPr>
                      <m:e>
                        <m:r>
                          <a:rPr lang="en-US" altLang="zh-TW" b="0" i="1" dirty="0" smtClean="0">
                            <a:latin typeface="Cambria Math" panose="02040503050406030204" pitchFamily="18" charset="0"/>
                          </a:rPr>
                          <m:t>𝑝</m:t>
                        </m:r>
                      </m:e>
                      <m:sub>
                        <m:r>
                          <a:rPr lang="en-US" altLang="zh-TW" b="0" i="1" dirty="0" smtClean="0">
                            <a:latin typeface="Cambria Math" panose="02040503050406030204" pitchFamily="18" charset="0"/>
                          </a:rPr>
                          <m:t>𝑇</m:t>
                        </m:r>
                      </m:sub>
                      <m:sup>
                        <m:r>
                          <a:rPr lang="en-US" altLang="zh-TW" b="0" i="1" dirty="0" smtClean="0">
                            <a:latin typeface="Cambria Math" panose="02040503050406030204" pitchFamily="18" charset="0"/>
                          </a:rPr>
                          <m:t>h</m:t>
                        </m:r>
                      </m:sup>
                    </m:sSubSup>
                  </m:oMath>
                </a14:m>
                <a:r>
                  <a:rPr lang="en-US" altLang="zh-TW" dirty="0" smtClean="0"/>
                  <a:t>)</a:t>
                </a:r>
                <a:endParaRPr lang="zh-TW" altLang="en-US" dirty="0"/>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0">
                <a:blip r:embed="rId3"/>
                <a:stretch>
                  <a:fillRect b="-9574"/>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20</a:t>
            </a:fld>
            <a:endParaRPr lang="en-US" altLang="ja-JP" dirty="0"/>
          </a:p>
        </p:txBody>
      </p:sp>
      <mc:AlternateContent xmlns:mc="http://schemas.openxmlformats.org/markup-compatibility/2006" xmlns:a14="http://schemas.microsoft.com/office/drawing/2010/main">
        <mc:Choice Requires="a14">
          <p:sp>
            <p:nvSpPr>
              <p:cNvPr id="3" name="文字方塊 2"/>
              <p:cNvSpPr txBox="1"/>
              <p:nvPr/>
            </p:nvSpPr>
            <p:spPr>
              <a:xfrm>
                <a:off x="6019801" y="1536700"/>
                <a:ext cx="2667000" cy="3425553"/>
              </a:xfrm>
              <a:prstGeom prst="rect">
                <a:avLst/>
              </a:prstGeom>
              <a:noFill/>
            </p:spPr>
            <p:txBody>
              <a:bodyPr wrap="square" rtlCol="0">
                <a:spAutoFit/>
              </a:bodyPr>
              <a:lstStyle/>
              <a:p>
                <a:pPr marL="285750" indent="-285750">
                  <a:buFont typeface="Wingdings" panose="05000000000000000000" pitchFamily="2" charset="2"/>
                  <a:buChar char="l"/>
                </a:pPr>
                <a:r>
                  <a:rPr lang="en-US" altLang="zh-TW" sz="2400" dirty="0" smtClean="0">
                    <a:solidFill>
                      <a:srgbClr val="FF0000"/>
                    </a:solidFill>
                  </a:rPr>
                  <a:t>Opposite sign for </a:t>
                </a:r>
                <a14:m>
                  <m:oMath xmlns:m="http://schemas.openxmlformats.org/officeDocument/2006/math">
                    <m:sSup>
                      <m:sSupPr>
                        <m:ctrlPr>
                          <a:rPr lang="en-US" altLang="zh-TW" sz="2400" i="1">
                            <a:solidFill>
                              <a:srgbClr val="FF0000"/>
                            </a:solidFill>
                            <a:latin typeface="Cambria Math" panose="02040503050406030204" pitchFamily="18" charset="0"/>
                          </a:rPr>
                        </m:ctrlPr>
                      </m:sSupPr>
                      <m:e>
                        <m:r>
                          <a:rPr lang="zh-TW" altLang="en-US" sz="2400" i="1" smtClean="0">
                            <a:solidFill>
                              <a:srgbClr val="FF0000"/>
                            </a:solidFill>
                            <a:latin typeface="Cambria Math" panose="02040503050406030204" pitchFamily="18" charset="0"/>
                          </a:rPr>
                          <m:t>𝜋</m:t>
                        </m:r>
                      </m:e>
                      <m:sup>
                        <m:r>
                          <a:rPr lang="en-US" altLang="zh-TW" sz="2400" i="1">
                            <a:solidFill>
                              <a:srgbClr val="FF0000"/>
                            </a:solidFill>
                            <a:latin typeface="Cambria Math" panose="02040503050406030204" pitchFamily="18" charset="0"/>
                            <a:ea typeface="Cambria Math" panose="02040503050406030204" pitchFamily="18" charset="0"/>
                          </a:rPr>
                          <m:t>±</m:t>
                        </m:r>
                      </m:sup>
                    </m:sSup>
                  </m:oMath>
                </a14:m>
                <a:r>
                  <a:rPr lang="en-US" altLang="zh-TW" sz="2400" dirty="0" smtClean="0">
                    <a:solidFill>
                      <a:srgbClr val="FF0000"/>
                    </a:solidFill>
                  </a:rPr>
                  <a:t>:opposite sign for the favored and </a:t>
                </a:r>
                <a:r>
                  <a:rPr lang="en-US" altLang="zh-TW" sz="2400" dirty="0" err="1" smtClean="0">
                    <a:solidFill>
                      <a:srgbClr val="FF0000"/>
                    </a:solidFill>
                  </a:rPr>
                  <a:t>unfavored</a:t>
                </a:r>
                <a:r>
                  <a:rPr lang="en-US" altLang="zh-TW" sz="2400" dirty="0" smtClean="0">
                    <a:solidFill>
                      <a:srgbClr val="FF0000"/>
                    </a:solidFill>
                  </a:rPr>
                  <a:t> </a:t>
                </a:r>
                <a14:m>
                  <m:oMath xmlns:m="http://schemas.openxmlformats.org/officeDocument/2006/math">
                    <m:sSub>
                      <m:sSubPr>
                        <m:ctrlPr>
                          <a:rPr lang="en-US" altLang="zh-TW" sz="2400" i="1" smtClean="0">
                            <a:solidFill>
                              <a:srgbClr val="FF0000"/>
                            </a:solidFill>
                            <a:latin typeface="Cambria Math" panose="02040503050406030204" pitchFamily="18" charset="0"/>
                          </a:rPr>
                        </m:ctrlPr>
                      </m:sSubPr>
                      <m:e>
                        <m:r>
                          <a:rPr lang="en-US" altLang="zh-TW" sz="2400" i="1" smtClean="0">
                            <a:solidFill>
                              <a:srgbClr val="FF0000"/>
                            </a:solidFill>
                            <a:latin typeface="Cambria Math" panose="02040503050406030204" pitchFamily="18" charset="0"/>
                            <a:ea typeface="Cambria Math" panose="02040503050406030204" pitchFamily="18" charset="0"/>
                          </a:rPr>
                          <m:t>∆</m:t>
                        </m:r>
                      </m:e>
                      <m:sub>
                        <m:r>
                          <a:rPr lang="en-US" altLang="zh-TW" sz="2400" b="0" i="1" smtClean="0">
                            <a:solidFill>
                              <a:srgbClr val="FF0000"/>
                            </a:solidFill>
                            <a:latin typeface="Cambria Math" panose="02040503050406030204" pitchFamily="18" charset="0"/>
                          </a:rPr>
                          <m:t>𝑇𝑞</m:t>
                        </m:r>
                      </m:sub>
                    </m:sSub>
                  </m:oMath>
                </a14:m>
                <a:r>
                  <a:rPr lang="en-US" altLang="zh-TW" sz="2400" dirty="0" smtClean="0">
                    <a:solidFill>
                      <a:srgbClr val="FF0000"/>
                    </a:solidFill>
                  </a:rPr>
                  <a:t>.</a:t>
                </a:r>
              </a:p>
              <a:p>
                <a:pPr marL="285750" indent="-285750">
                  <a:buFont typeface="Wingdings" panose="05000000000000000000" pitchFamily="2" charset="2"/>
                  <a:buChar char="l"/>
                </a:pPr>
                <a:r>
                  <a:rPr lang="en-US" altLang="zh-TW" sz="2400" dirty="0" smtClean="0">
                    <a:solidFill>
                      <a:srgbClr val="0326BD"/>
                    </a:solidFill>
                  </a:rPr>
                  <a:t>Similar trend for </a:t>
                </a:r>
                <a14:m>
                  <m:oMath xmlns:m="http://schemas.openxmlformats.org/officeDocument/2006/math">
                    <m:sSup>
                      <m:sSupPr>
                        <m:ctrlPr>
                          <a:rPr lang="en-US" altLang="zh-TW" sz="2400" i="1">
                            <a:solidFill>
                              <a:srgbClr val="0326BD"/>
                            </a:solidFill>
                            <a:latin typeface="Cambria Math" panose="02040503050406030204" pitchFamily="18" charset="0"/>
                          </a:rPr>
                        </m:ctrlPr>
                      </m:sSupPr>
                      <m:e>
                        <m:r>
                          <a:rPr lang="en-US" altLang="zh-TW" sz="2400" i="1">
                            <a:solidFill>
                              <a:srgbClr val="0326BD"/>
                            </a:solidFill>
                            <a:latin typeface="Cambria Math" panose="02040503050406030204" pitchFamily="18" charset="0"/>
                          </a:rPr>
                          <m:t>𝐾</m:t>
                        </m:r>
                      </m:e>
                      <m:sup>
                        <m:r>
                          <a:rPr lang="en-US" altLang="zh-TW" sz="2400" i="1" smtClean="0">
                            <a:solidFill>
                              <a:srgbClr val="0326BD"/>
                            </a:solidFill>
                            <a:latin typeface="Cambria Math" panose="02040503050406030204" pitchFamily="18" charset="0"/>
                            <a:ea typeface="Cambria Math" panose="02040503050406030204" pitchFamily="18" charset="0"/>
                          </a:rPr>
                          <m:t>±</m:t>
                        </m:r>
                      </m:sup>
                    </m:sSup>
                  </m:oMath>
                </a14:m>
                <a:r>
                  <a:rPr lang="en-US" altLang="zh-TW" sz="2400" dirty="0" smtClean="0">
                    <a:solidFill>
                      <a:srgbClr val="0326BD"/>
                    </a:solidFill>
                  </a:rPr>
                  <a:t>.</a:t>
                </a:r>
              </a:p>
              <a:p>
                <a:pPr marL="285750" indent="-285750">
                  <a:buFont typeface="Wingdings" panose="05000000000000000000" pitchFamily="2" charset="2"/>
                  <a:buChar char="l"/>
                </a:pPr>
                <a:r>
                  <a:rPr lang="en-US" altLang="zh-TW" sz="2400" dirty="0" smtClean="0">
                    <a:solidFill>
                      <a:srgbClr val="00B050"/>
                    </a:solidFill>
                  </a:rPr>
                  <a:t>A positive trend for </a:t>
                </a:r>
                <a14:m>
                  <m:oMath xmlns:m="http://schemas.openxmlformats.org/officeDocument/2006/math">
                    <m:sSup>
                      <m:sSupPr>
                        <m:ctrlPr>
                          <a:rPr lang="en-US" altLang="zh-TW" sz="2400" i="1" smtClean="0">
                            <a:solidFill>
                              <a:srgbClr val="00B050"/>
                            </a:solidFill>
                            <a:latin typeface="Cambria Math" panose="02040503050406030204" pitchFamily="18" charset="0"/>
                          </a:rPr>
                        </m:ctrlPr>
                      </m:sSupPr>
                      <m:e>
                        <m:r>
                          <a:rPr lang="en-US" altLang="zh-TW" sz="2400" b="0" i="1" smtClean="0">
                            <a:solidFill>
                              <a:srgbClr val="00B050"/>
                            </a:solidFill>
                            <a:latin typeface="Cambria Math" panose="02040503050406030204" pitchFamily="18" charset="0"/>
                          </a:rPr>
                          <m:t>𝐾</m:t>
                        </m:r>
                      </m:e>
                      <m:sup>
                        <m:r>
                          <a:rPr lang="en-US" altLang="zh-TW" sz="2400" b="0" i="1" smtClean="0">
                            <a:solidFill>
                              <a:srgbClr val="00B050"/>
                            </a:solidFill>
                            <a:latin typeface="Cambria Math" panose="02040503050406030204" pitchFamily="18" charset="0"/>
                          </a:rPr>
                          <m:t>0</m:t>
                        </m:r>
                      </m:sup>
                    </m:sSup>
                  </m:oMath>
                </a14:m>
                <a:r>
                  <a:rPr lang="en-US" altLang="zh-TW" sz="2400" dirty="0" smtClean="0">
                    <a:solidFill>
                      <a:srgbClr val="00B050"/>
                    </a:solidFill>
                  </a:rPr>
                  <a:t>.</a:t>
                </a:r>
                <a:endParaRPr lang="zh-TW" altLang="en-US" sz="2400" dirty="0">
                  <a:solidFill>
                    <a:srgbClr val="00B050"/>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6019801" y="1536700"/>
                <a:ext cx="2667000" cy="3425553"/>
              </a:xfrm>
              <a:prstGeom prst="rect">
                <a:avLst/>
              </a:prstGeom>
              <a:blipFill rotWithShape="0">
                <a:blip r:embed="rId4"/>
                <a:stretch>
                  <a:fillRect l="-3204" t="-1246" r="-5034" b="-4093"/>
                </a:stretch>
              </a:blipFill>
            </p:spPr>
            <p:txBody>
              <a:bodyPr/>
              <a:lstStyle/>
              <a:p>
                <a:r>
                  <a:rPr lang="zh-TW" altLang="en-US">
                    <a:noFill/>
                  </a:rPr>
                  <a:t> </a:t>
                </a:r>
              </a:p>
            </p:txBody>
          </p:sp>
        </mc:Fallback>
      </mc:AlternateContent>
      <p:sp>
        <p:nvSpPr>
          <p:cNvPr id="6" name="矩形 5"/>
          <p:cNvSpPr/>
          <p:nvPr/>
        </p:nvSpPr>
        <p:spPr bwMode="auto">
          <a:xfrm>
            <a:off x="685800" y="4749800"/>
            <a:ext cx="4940300" cy="1600200"/>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endParaRPr>
          </a:p>
        </p:txBody>
      </p:sp>
      <p:sp>
        <p:nvSpPr>
          <p:cNvPr id="7" name="矩形 6"/>
          <p:cNvSpPr/>
          <p:nvPr/>
        </p:nvSpPr>
        <p:spPr bwMode="auto">
          <a:xfrm>
            <a:off x="685800" y="3086100"/>
            <a:ext cx="4940300" cy="1600200"/>
          </a:xfrm>
          <a:prstGeom prst="rect">
            <a:avLst/>
          </a:prstGeom>
          <a:noFill/>
          <a:ln w="9525" cap="flat" cmpd="sng" algn="ctr">
            <a:solidFill>
              <a:srgbClr val="0326B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endParaRPr>
          </a:p>
        </p:txBody>
      </p:sp>
      <p:sp>
        <p:nvSpPr>
          <p:cNvPr id="8" name="矩形 7"/>
          <p:cNvSpPr/>
          <p:nvPr/>
        </p:nvSpPr>
        <p:spPr bwMode="auto">
          <a:xfrm>
            <a:off x="685800" y="1473200"/>
            <a:ext cx="4940300" cy="16002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endParaRPr>
          </a:p>
        </p:txBody>
      </p:sp>
      <p:sp>
        <p:nvSpPr>
          <p:cNvPr id="9" name="文字方塊 8"/>
          <p:cNvSpPr txBox="1"/>
          <p:nvPr/>
        </p:nvSpPr>
        <p:spPr>
          <a:xfrm>
            <a:off x="5629384" y="6458505"/>
            <a:ext cx="3514616" cy="369332"/>
          </a:xfrm>
          <a:prstGeom prst="rect">
            <a:avLst/>
          </a:prstGeom>
          <a:noFill/>
        </p:spPr>
        <p:txBody>
          <a:bodyPr wrap="none" rtlCol="0">
            <a:spAutoFit/>
          </a:bodyPr>
          <a:lstStyle/>
          <a:p>
            <a:r>
              <a:rPr lang="en-US" altLang="zh-TW" dirty="0" smtClean="0">
                <a:solidFill>
                  <a:srgbClr val="FF0000"/>
                </a:solidFill>
              </a:rPr>
              <a:t>COMPASS, </a:t>
            </a:r>
            <a:r>
              <a:rPr lang="en-US" altLang="zh-TW" dirty="0">
                <a:solidFill>
                  <a:srgbClr val="FF0000"/>
                </a:solidFill>
              </a:rPr>
              <a:t>PLB 744 (2015) </a:t>
            </a:r>
            <a:r>
              <a:rPr lang="en-US" altLang="zh-TW" dirty="0" smtClean="0">
                <a:solidFill>
                  <a:srgbClr val="FF0000"/>
                </a:solidFill>
              </a:rPr>
              <a:t>250</a:t>
            </a:r>
            <a:endParaRPr lang="zh-TW" altLang="en-US" dirty="0">
              <a:solidFill>
                <a:srgbClr val="FF0000"/>
              </a:solidFill>
            </a:endParaRPr>
          </a:p>
        </p:txBody>
      </p:sp>
    </p:spTree>
    <p:extLst>
      <p:ext uri="{BB962C8B-B14F-4D97-AF65-F5344CB8AC3E}">
        <p14:creationId xmlns:p14="http://schemas.microsoft.com/office/powerpoint/2010/main" val="2832159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QCD-evolution of </a:t>
            </a:r>
            <a:br>
              <a:rPr lang="en-US" altLang="zh-TW" dirty="0" smtClean="0"/>
            </a:br>
            <a:r>
              <a:rPr lang="en-US" altLang="zh-TW" dirty="0" smtClean="0"/>
              <a:t>Collins Asymmetries</a:t>
            </a:r>
            <a:endParaRPr lang="zh-TW" altLang="en-US" dirty="0"/>
          </a:p>
        </p:txBody>
      </p:sp>
      <p:pic>
        <p:nvPicPr>
          <p:cNvPr id="5" name="內容版面配置區 4"/>
          <p:cNvPicPr>
            <a:picLocks noGrp="1" noChangeAspect="1"/>
          </p:cNvPicPr>
          <p:nvPr>
            <p:ph sz="half" idx="1"/>
          </p:nvPr>
        </p:nvPicPr>
        <p:blipFill>
          <a:blip r:embed="rId3"/>
          <a:stretch>
            <a:fillRect/>
          </a:stretch>
        </p:blipFill>
        <p:spPr>
          <a:xfrm>
            <a:off x="457200" y="2131057"/>
            <a:ext cx="4038600" cy="3464248"/>
          </a:xfrm>
          <a:prstGeom prst="rect">
            <a:avLst/>
          </a:prstGeom>
        </p:spPr>
      </p:pic>
      <p:pic>
        <p:nvPicPr>
          <p:cNvPr id="6" name="內容版面配置區 5"/>
          <p:cNvPicPr>
            <a:picLocks noGrp="1" noChangeAspect="1"/>
          </p:cNvPicPr>
          <p:nvPr>
            <p:ph sz="half" idx="2"/>
          </p:nvPr>
        </p:nvPicPr>
        <p:blipFill>
          <a:blip r:embed="rId4"/>
          <a:stretch>
            <a:fillRect/>
          </a:stretch>
        </p:blipFill>
        <p:spPr>
          <a:xfrm>
            <a:off x="4977229" y="1776097"/>
            <a:ext cx="3380541" cy="4525963"/>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21</a:t>
            </a:fld>
            <a:endParaRPr lang="en-US" altLang="ja-JP" dirty="0"/>
          </a:p>
        </p:txBody>
      </p:sp>
      <p:graphicFrame>
        <p:nvGraphicFramePr>
          <p:cNvPr id="7" name="物件 6"/>
          <p:cNvGraphicFramePr>
            <a:graphicFrameLocks noChangeAspect="1"/>
          </p:cNvGraphicFramePr>
          <p:nvPr>
            <p:extLst>
              <p:ext uri="{D42A27DB-BD31-4B8C-83A1-F6EECF244321}">
                <p14:modId xmlns:p14="http://schemas.microsoft.com/office/powerpoint/2010/main" val="2302153901"/>
              </p:ext>
            </p:extLst>
          </p:nvPr>
        </p:nvGraphicFramePr>
        <p:xfrm>
          <a:off x="446088" y="1674813"/>
          <a:ext cx="3860800" cy="557212"/>
        </p:xfrm>
        <a:graphic>
          <a:graphicData uri="http://schemas.openxmlformats.org/presentationml/2006/ole">
            <mc:AlternateContent xmlns:mc="http://schemas.openxmlformats.org/markup-compatibility/2006">
              <mc:Choice xmlns:v="urn:schemas-microsoft-com:vml" Requires="v">
                <p:oleObj spid="_x0000_s873554" name="Equation" r:id="rId5" imgW="1930320" imgH="279360" progId="Equation.DSMT4">
                  <p:embed/>
                </p:oleObj>
              </mc:Choice>
              <mc:Fallback>
                <p:oleObj name="Equation" r:id="rId5" imgW="1930320" imgH="279360" progId="Equation.DSMT4">
                  <p:embed/>
                  <p:pic>
                    <p:nvPicPr>
                      <p:cNvPr id="0" name=""/>
                      <p:cNvPicPr/>
                      <p:nvPr/>
                    </p:nvPicPr>
                    <p:blipFill>
                      <a:blip r:embed="rId6"/>
                      <a:stretch>
                        <a:fillRect/>
                      </a:stretch>
                    </p:blipFill>
                    <p:spPr>
                      <a:xfrm>
                        <a:off x="446088" y="1674813"/>
                        <a:ext cx="3860800" cy="557212"/>
                      </a:xfrm>
                      <a:prstGeom prst="rect">
                        <a:avLst/>
                      </a:prstGeom>
                    </p:spPr>
                  </p:pic>
                </p:oleObj>
              </mc:Fallback>
            </mc:AlternateContent>
          </a:graphicData>
        </a:graphic>
      </p:graphicFrame>
      <p:graphicFrame>
        <p:nvGraphicFramePr>
          <p:cNvPr id="8" name="物件 7"/>
          <p:cNvGraphicFramePr>
            <a:graphicFrameLocks noChangeAspect="1"/>
          </p:cNvGraphicFramePr>
          <p:nvPr>
            <p:extLst>
              <p:ext uri="{D42A27DB-BD31-4B8C-83A1-F6EECF244321}">
                <p14:modId xmlns:p14="http://schemas.microsoft.com/office/powerpoint/2010/main" val="1572809078"/>
              </p:ext>
            </p:extLst>
          </p:nvPr>
        </p:nvGraphicFramePr>
        <p:xfrm>
          <a:off x="5727700" y="1396206"/>
          <a:ext cx="2413000" cy="557213"/>
        </p:xfrm>
        <a:graphic>
          <a:graphicData uri="http://schemas.openxmlformats.org/presentationml/2006/ole">
            <mc:AlternateContent xmlns:mc="http://schemas.openxmlformats.org/markup-compatibility/2006">
              <mc:Choice xmlns:v="urn:schemas-microsoft-com:vml" Requires="v">
                <p:oleObj spid="_x0000_s873555" name="Equation" r:id="rId7" imgW="1206360" imgH="279360" progId="Equation.DSMT4">
                  <p:embed/>
                </p:oleObj>
              </mc:Choice>
              <mc:Fallback>
                <p:oleObj name="Equation" r:id="rId7" imgW="1206360" imgH="279360" progId="Equation.DSMT4">
                  <p:embed/>
                  <p:pic>
                    <p:nvPicPr>
                      <p:cNvPr id="0" name=""/>
                      <p:cNvPicPr/>
                      <p:nvPr/>
                    </p:nvPicPr>
                    <p:blipFill>
                      <a:blip r:embed="rId8"/>
                      <a:stretch>
                        <a:fillRect/>
                      </a:stretch>
                    </p:blipFill>
                    <p:spPr>
                      <a:xfrm>
                        <a:off x="5727700" y="1396206"/>
                        <a:ext cx="2413000" cy="557213"/>
                      </a:xfrm>
                      <a:prstGeom prst="rect">
                        <a:avLst/>
                      </a:prstGeom>
                    </p:spPr>
                  </p:pic>
                </p:oleObj>
              </mc:Fallback>
            </mc:AlternateContent>
          </a:graphicData>
        </a:graphic>
      </p:graphicFrame>
      <p:sp>
        <p:nvSpPr>
          <p:cNvPr id="9" name="文字方塊 8"/>
          <p:cNvSpPr txBox="1"/>
          <p:nvPr/>
        </p:nvSpPr>
        <p:spPr>
          <a:xfrm>
            <a:off x="5356428" y="6380403"/>
            <a:ext cx="3155544" cy="369332"/>
          </a:xfrm>
          <a:prstGeom prst="rect">
            <a:avLst/>
          </a:prstGeom>
          <a:noFill/>
        </p:spPr>
        <p:txBody>
          <a:bodyPr wrap="none" rtlCol="0">
            <a:spAutoFit/>
          </a:bodyPr>
          <a:lstStyle/>
          <a:p>
            <a:r>
              <a:rPr lang="en-US" altLang="zh-TW" dirty="0" smtClean="0">
                <a:solidFill>
                  <a:srgbClr val="0326BD"/>
                </a:solidFill>
              </a:rPr>
              <a:t>HERMES, PLB 693 (2010)11</a:t>
            </a:r>
            <a:endParaRPr lang="zh-TW" altLang="en-US" dirty="0">
              <a:solidFill>
                <a:srgbClr val="0326BD"/>
              </a:solidFill>
            </a:endParaRPr>
          </a:p>
        </p:txBody>
      </p:sp>
      <p:sp>
        <p:nvSpPr>
          <p:cNvPr id="10" name="文字方塊 9"/>
          <p:cNvSpPr txBox="1"/>
          <p:nvPr/>
        </p:nvSpPr>
        <p:spPr>
          <a:xfrm>
            <a:off x="93546" y="5826405"/>
            <a:ext cx="511329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TW" dirty="0" smtClean="0"/>
              <a:t>Good agreement of COMPASS and HERMES’s results suggests </a:t>
            </a:r>
            <a:r>
              <a:rPr lang="en-US" altLang="zh-TW" b="1" dirty="0" smtClean="0"/>
              <a:t>weak Q</a:t>
            </a:r>
            <a:r>
              <a:rPr lang="en-US" altLang="zh-TW" b="1" baseline="30000" dirty="0" smtClean="0"/>
              <a:t>2</a:t>
            </a:r>
            <a:r>
              <a:rPr lang="en-US" altLang="zh-TW" b="1" dirty="0" smtClean="0"/>
              <a:t>-dependence of Collins asymmetry</a:t>
            </a:r>
            <a:r>
              <a:rPr lang="en-US" altLang="zh-TW" dirty="0" smtClean="0"/>
              <a:t>.</a:t>
            </a:r>
            <a:endParaRPr lang="zh-TW" altLang="en-US" dirty="0"/>
          </a:p>
        </p:txBody>
      </p:sp>
      <p:sp>
        <p:nvSpPr>
          <p:cNvPr id="11" name="文字方塊 10"/>
          <p:cNvSpPr txBox="1"/>
          <p:nvPr/>
        </p:nvSpPr>
        <p:spPr>
          <a:xfrm>
            <a:off x="892885" y="5457073"/>
            <a:ext cx="3514616" cy="369332"/>
          </a:xfrm>
          <a:prstGeom prst="rect">
            <a:avLst/>
          </a:prstGeom>
          <a:noFill/>
        </p:spPr>
        <p:txBody>
          <a:bodyPr wrap="none" rtlCol="0">
            <a:spAutoFit/>
          </a:bodyPr>
          <a:lstStyle/>
          <a:p>
            <a:r>
              <a:rPr lang="en-US" altLang="zh-TW" dirty="0" smtClean="0">
                <a:solidFill>
                  <a:srgbClr val="FF0000"/>
                </a:solidFill>
              </a:rPr>
              <a:t>COMPASS, </a:t>
            </a:r>
            <a:r>
              <a:rPr lang="en-US" altLang="zh-TW" dirty="0">
                <a:solidFill>
                  <a:srgbClr val="FF0000"/>
                </a:solidFill>
              </a:rPr>
              <a:t>PLB 744 (2015) </a:t>
            </a:r>
            <a:r>
              <a:rPr lang="en-US" altLang="zh-TW" dirty="0" smtClean="0">
                <a:solidFill>
                  <a:srgbClr val="FF0000"/>
                </a:solidFill>
              </a:rPr>
              <a:t>250</a:t>
            </a:r>
            <a:endParaRPr lang="zh-TW" altLang="en-US" dirty="0">
              <a:solidFill>
                <a:srgbClr val="FF0000"/>
              </a:solidFill>
            </a:endParaRPr>
          </a:p>
        </p:txBody>
      </p:sp>
    </p:spTree>
    <p:extLst>
      <p:ext uri="{BB962C8B-B14F-4D97-AF65-F5344CB8AC3E}">
        <p14:creationId xmlns:p14="http://schemas.microsoft.com/office/powerpoint/2010/main" val="8597545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Global Analysis of </a:t>
            </a:r>
            <a:br>
              <a:rPr lang="en-US" altLang="zh-TW" dirty="0" smtClean="0"/>
            </a:br>
            <a:r>
              <a:rPr lang="en-US" altLang="zh-TW" dirty="0" smtClean="0"/>
              <a:t>Collins Asymmetries</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0" y="1901824"/>
            <a:ext cx="5809212" cy="3750469"/>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22</a:t>
            </a:fld>
            <a:endParaRPr lang="en-US" altLang="ja-JP" dirty="0"/>
          </a:p>
        </p:txBody>
      </p:sp>
      <p:pic>
        <p:nvPicPr>
          <p:cNvPr id="3" name="圖片 2"/>
          <p:cNvPicPr>
            <a:picLocks noChangeAspect="1"/>
          </p:cNvPicPr>
          <p:nvPr/>
        </p:nvPicPr>
        <p:blipFill>
          <a:blip r:embed="rId3"/>
          <a:stretch>
            <a:fillRect/>
          </a:stretch>
        </p:blipFill>
        <p:spPr>
          <a:xfrm>
            <a:off x="5649947" y="1901824"/>
            <a:ext cx="3413102" cy="3495677"/>
          </a:xfrm>
          <a:prstGeom prst="rect">
            <a:avLst/>
          </a:prstGeom>
        </p:spPr>
      </p:pic>
      <p:sp>
        <p:nvSpPr>
          <p:cNvPr id="7" name="文字方塊 6"/>
          <p:cNvSpPr txBox="1"/>
          <p:nvPr/>
        </p:nvSpPr>
        <p:spPr>
          <a:xfrm>
            <a:off x="6426258" y="5397501"/>
            <a:ext cx="2557110" cy="369332"/>
          </a:xfrm>
          <a:prstGeom prst="rect">
            <a:avLst/>
          </a:prstGeom>
          <a:noFill/>
        </p:spPr>
        <p:txBody>
          <a:bodyPr wrap="none" rtlCol="0">
            <a:spAutoFit/>
          </a:bodyPr>
          <a:lstStyle/>
          <a:p>
            <a:r>
              <a:rPr lang="en-US" altLang="zh-TW" dirty="0" smtClean="0"/>
              <a:t>PRD 87 (2013) 094019</a:t>
            </a:r>
            <a:endParaRPr lang="zh-TW" altLang="en-US" dirty="0"/>
          </a:p>
        </p:txBody>
      </p:sp>
      <p:sp>
        <p:nvSpPr>
          <p:cNvPr id="8" name="文字方塊 7"/>
          <p:cNvSpPr txBox="1"/>
          <p:nvPr/>
        </p:nvSpPr>
        <p:spPr>
          <a:xfrm>
            <a:off x="6426258" y="1555659"/>
            <a:ext cx="2531462" cy="461665"/>
          </a:xfrm>
          <a:prstGeom prst="rect">
            <a:avLst/>
          </a:prstGeom>
          <a:noFill/>
        </p:spPr>
        <p:txBody>
          <a:bodyPr wrap="none" rtlCol="0">
            <a:spAutoFit/>
          </a:bodyPr>
          <a:lstStyle/>
          <a:p>
            <a:r>
              <a:rPr lang="en-US" altLang="zh-TW" sz="2400" dirty="0" smtClean="0">
                <a:solidFill>
                  <a:srgbClr val="FF0000"/>
                </a:solidFill>
              </a:rPr>
              <a:t>Collins Functions</a:t>
            </a:r>
            <a:endParaRPr lang="zh-TW" altLang="en-US" sz="2400" dirty="0">
              <a:solidFill>
                <a:srgbClr val="FF0000"/>
              </a:solidFill>
            </a:endParaRPr>
          </a:p>
        </p:txBody>
      </p:sp>
      <p:sp>
        <p:nvSpPr>
          <p:cNvPr id="9" name="文字方塊 8"/>
          <p:cNvSpPr txBox="1"/>
          <p:nvPr/>
        </p:nvSpPr>
        <p:spPr>
          <a:xfrm>
            <a:off x="7797318" y="2210353"/>
            <a:ext cx="780983" cy="307777"/>
          </a:xfrm>
          <a:prstGeom prst="rect">
            <a:avLst/>
          </a:prstGeom>
          <a:noFill/>
        </p:spPr>
        <p:txBody>
          <a:bodyPr wrap="none" rtlCol="0">
            <a:spAutoFit/>
          </a:bodyPr>
          <a:lstStyle/>
          <a:p>
            <a:r>
              <a:rPr lang="en-US" altLang="zh-TW" sz="1400" dirty="0" smtClean="0">
                <a:solidFill>
                  <a:srgbClr val="00B0F0"/>
                </a:solidFill>
              </a:rPr>
              <a:t>favored</a:t>
            </a:r>
            <a:endParaRPr lang="zh-TW" altLang="en-US" sz="1400" dirty="0">
              <a:solidFill>
                <a:srgbClr val="00B0F0"/>
              </a:solidFill>
            </a:endParaRPr>
          </a:p>
        </p:txBody>
      </p:sp>
      <p:sp>
        <p:nvSpPr>
          <p:cNvPr id="10" name="文字方塊 9"/>
          <p:cNvSpPr txBox="1"/>
          <p:nvPr/>
        </p:nvSpPr>
        <p:spPr>
          <a:xfrm>
            <a:off x="7846505" y="3989232"/>
            <a:ext cx="979755" cy="307777"/>
          </a:xfrm>
          <a:prstGeom prst="rect">
            <a:avLst/>
          </a:prstGeom>
          <a:noFill/>
        </p:spPr>
        <p:txBody>
          <a:bodyPr wrap="none" rtlCol="0">
            <a:spAutoFit/>
          </a:bodyPr>
          <a:lstStyle/>
          <a:p>
            <a:r>
              <a:rPr lang="en-US" altLang="zh-TW" sz="1400" dirty="0" err="1" smtClean="0">
                <a:solidFill>
                  <a:srgbClr val="00B0F0"/>
                </a:solidFill>
              </a:rPr>
              <a:t>unfavored</a:t>
            </a:r>
            <a:endParaRPr lang="zh-TW" altLang="en-US" sz="1400" dirty="0">
              <a:solidFill>
                <a:srgbClr val="00B0F0"/>
              </a:solidFill>
            </a:endParaRPr>
          </a:p>
        </p:txBody>
      </p:sp>
      <p:sp>
        <p:nvSpPr>
          <p:cNvPr id="11" name="文字方塊 10"/>
          <p:cNvSpPr txBox="1"/>
          <p:nvPr/>
        </p:nvSpPr>
        <p:spPr>
          <a:xfrm>
            <a:off x="1414331" y="5713172"/>
            <a:ext cx="3514616" cy="369332"/>
          </a:xfrm>
          <a:prstGeom prst="rect">
            <a:avLst/>
          </a:prstGeom>
          <a:noFill/>
        </p:spPr>
        <p:txBody>
          <a:bodyPr wrap="none" rtlCol="0">
            <a:spAutoFit/>
          </a:bodyPr>
          <a:lstStyle/>
          <a:p>
            <a:r>
              <a:rPr lang="en-US" altLang="zh-TW" dirty="0" smtClean="0">
                <a:solidFill>
                  <a:srgbClr val="FF0000"/>
                </a:solidFill>
              </a:rPr>
              <a:t>COMPASS, </a:t>
            </a:r>
            <a:r>
              <a:rPr lang="en-US" altLang="zh-TW" dirty="0">
                <a:solidFill>
                  <a:srgbClr val="FF0000"/>
                </a:solidFill>
              </a:rPr>
              <a:t>PLB 744 (2015) </a:t>
            </a:r>
            <a:r>
              <a:rPr lang="en-US" altLang="zh-TW" dirty="0" smtClean="0">
                <a:solidFill>
                  <a:srgbClr val="FF0000"/>
                </a:solidFill>
              </a:rPr>
              <a:t>250</a:t>
            </a:r>
            <a:endParaRPr lang="zh-TW" altLang="en-US" dirty="0">
              <a:solidFill>
                <a:srgbClr val="FF0000"/>
              </a:solidFill>
            </a:endParaRPr>
          </a:p>
        </p:txBody>
      </p:sp>
    </p:spTree>
    <p:extLst>
      <p:ext uri="{BB962C8B-B14F-4D97-AF65-F5344CB8AC3E}">
        <p14:creationId xmlns:p14="http://schemas.microsoft.com/office/powerpoint/2010/main" val="2396873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Sivers Asymmetries (</a:t>
                </a:r>
                <a14:m>
                  <m:oMath xmlns:m="http://schemas.openxmlformats.org/officeDocument/2006/math">
                    <m:r>
                      <a:rPr lang="en-US" altLang="zh-TW" i="1">
                        <a:latin typeface="Cambria Math" panose="02040503050406030204" pitchFamily="18" charset="0"/>
                      </a:rPr>
                      <m:t>𝑥</m:t>
                    </m:r>
                  </m:oMath>
                </a14:m>
                <a:r>
                  <a:rPr lang="en-US" altLang="zh-TW" dirty="0"/>
                  <a:t>,</a:t>
                </a:r>
                <a14:m>
                  <m:oMath xmlns:m="http://schemas.openxmlformats.org/officeDocument/2006/math">
                    <m:r>
                      <a:rPr lang="en-US" altLang="zh-TW" i="1" dirty="0">
                        <a:latin typeface="Cambria Math" panose="02040503050406030204" pitchFamily="18" charset="0"/>
                      </a:rPr>
                      <m:t>𝑧</m:t>
                    </m:r>
                  </m:oMath>
                </a14:m>
                <a:r>
                  <a:rPr lang="en-US" altLang="zh-TW" dirty="0"/>
                  <a:t>,</a:t>
                </a:r>
                <a14:m>
                  <m:oMath xmlns:m="http://schemas.openxmlformats.org/officeDocument/2006/math">
                    <m:sSubSup>
                      <m:sSubSupPr>
                        <m:ctrlPr>
                          <a:rPr lang="en-US" altLang="zh-TW" i="1" dirty="0">
                            <a:latin typeface="Cambria Math" panose="02040503050406030204" pitchFamily="18" charset="0"/>
                          </a:rPr>
                        </m:ctrlPr>
                      </m:sSubSupPr>
                      <m:e>
                        <m:r>
                          <a:rPr lang="en-US" altLang="zh-TW" i="1" dirty="0">
                            <a:latin typeface="Cambria Math" panose="02040503050406030204" pitchFamily="18" charset="0"/>
                          </a:rPr>
                          <m:t>𝑝</m:t>
                        </m:r>
                      </m:e>
                      <m:sub>
                        <m:r>
                          <a:rPr lang="en-US" altLang="zh-TW" i="1" dirty="0">
                            <a:latin typeface="Cambria Math" panose="02040503050406030204" pitchFamily="18" charset="0"/>
                          </a:rPr>
                          <m:t>𝑇</m:t>
                        </m:r>
                      </m:sub>
                      <m:sup>
                        <m:r>
                          <a:rPr lang="en-US" altLang="zh-TW" i="1" dirty="0">
                            <a:latin typeface="Cambria Math" panose="02040503050406030204" pitchFamily="18" charset="0"/>
                          </a:rPr>
                          <m:t>h</m:t>
                        </m:r>
                      </m:sup>
                    </m:sSubSup>
                  </m:oMath>
                </a14:m>
                <a:r>
                  <a:rPr lang="en-US" altLang="zh-TW" dirty="0"/>
                  <a:t>) </a:t>
                </a:r>
                <a:endParaRPr lang="zh-TW" altLang="en-US" dirty="0"/>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0">
                <a:blip r:embed="rId2"/>
                <a:stretch>
                  <a:fillRect b="-9574"/>
                </a:stretch>
              </a:blipFill>
            </p:spPr>
            <p:txBody>
              <a:bodyPr/>
              <a:lstStyle/>
              <a:p>
                <a:r>
                  <a:rPr lang="zh-TW" altLang="en-US">
                    <a:noFill/>
                  </a:rPr>
                  <a:t> </a:t>
                </a:r>
              </a:p>
            </p:txBody>
          </p:sp>
        </mc:Fallback>
      </mc:AlternateContent>
      <p:pic>
        <p:nvPicPr>
          <p:cNvPr id="5" name="內容版面配置區 4"/>
          <p:cNvPicPr>
            <a:picLocks noGrp="1" noChangeAspect="1"/>
          </p:cNvPicPr>
          <p:nvPr>
            <p:ph idx="1"/>
          </p:nvPr>
        </p:nvPicPr>
        <p:blipFill>
          <a:blip r:embed="rId3"/>
          <a:stretch>
            <a:fillRect/>
          </a:stretch>
        </p:blipFill>
        <p:spPr>
          <a:xfrm>
            <a:off x="165662" y="1417638"/>
            <a:ext cx="5606891" cy="5124641"/>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23</a:t>
            </a:fld>
            <a:endParaRPr lang="en-US" altLang="ja-JP" dirty="0"/>
          </a:p>
        </p:txBody>
      </p:sp>
      <mc:AlternateContent xmlns:mc="http://schemas.openxmlformats.org/markup-compatibility/2006" xmlns:a14="http://schemas.microsoft.com/office/drawing/2010/main">
        <mc:Choice Requires="a14">
          <p:sp>
            <p:nvSpPr>
              <p:cNvPr id="6" name="文字方塊 5"/>
              <p:cNvSpPr txBox="1"/>
              <p:nvPr/>
            </p:nvSpPr>
            <p:spPr>
              <a:xfrm>
                <a:off x="6019801" y="1536700"/>
                <a:ext cx="2667000" cy="2308324"/>
              </a:xfrm>
              <a:prstGeom prst="rect">
                <a:avLst/>
              </a:prstGeom>
              <a:noFill/>
            </p:spPr>
            <p:txBody>
              <a:bodyPr wrap="square" rtlCol="0">
                <a:spAutoFit/>
              </a:bodyPr>
              <a:lstStyle/>
              <a:p>
                <a:pPr marL="285750" indent="-285750">
                  <a:buFont typeface="Wingdings" panose="05000000000000000000" pitchFamily="2" charset="2"/>
                  <a:buChar char="l"/>
                </a:pPr>
                <a:r>
                  <a:rPr lang="en-US" altLang="zh-TW" sz="2400" dirty="0" smtClean="0">
                    <a:solidFill>
                      <a:srgbClr val="FF0000"/>
                    </a:solidFill>
                  </a:rPr>
                  <a:t>Positve signal for </a:t>
                </a:r>
                <a14:m>
                  <m:oMath xmlns:m="http://schemas.openxmlformats.org/officeDocument/2006/math">
                    <m:sSup>
                      <m:sSupPr>
                        <m:ctrlPr>
                          <a:rPr lang="en-US" altLang="zh-TW" sz="2400" i="1">
                            <a:solidFill>
                              <a:srgbClr val="FF0000"/>
                            </a:solidFill>
                            <a:latin typeface="Cambria Math" panose="02040503050406030204" pitchFamily="18" charset="0"/>
                          </a:rPr>
                        </m:ctrlPr>
                      </m:sSupPr>
                      <m:e>
                        <m:r>
                          <a:rPr lang="zh-TW" altLang="en-US" sz="2400" i="1">
                            <a:solidFill>
                              <a:srgbClr val="FF0000"/>
                            </a:solidFill>
                            <a:latin typeface="Cambria Math" panose="02040503050406030204" pitchFamily="18" charset="0"/>
                          </a:rPr>
                          <m:t>𝜋</m:t>
                        </m:r>
                      </m:e>
                      <m:sup>
                        <m:r>
                          <a:rPr lang="en-US" altLang="zh-TW" sz="2400" b="0" i="1" smtClean="0">
                            <a:solidFill>
                              <a:srgbClr val="FF0000"/>
                            </a:solidFill>
                            <a:latin typeface="Cambria Math" panose="02040503050406030204" pitchFamily="18" charset="0"/>
                          </a:rPr>
                          <m:t>+</m:t>
                        </m:r>
                      </m:sup>
                    </m:sSup>
                  </m:oMath>
                </a14:m>
                <a:r>
                  <a:rPr lang="en-US" altLang="zh-TW" sz="2400" dirty="0" smtClean="0">
                    <a:solidFill>
                      <a:srgbClr val="FF0000"/>
                    </a:solidFill>
                  </a:rPr>
                  <a:t> and </a:t>
                </a:r>
                <a14:m>
                  <m:oMath xmlns:m="http://schemas.openxmlformats.org/officeDocument/2006/math">
                    <m:sSup>
                      <m:sSupPr>
                        <m:ctrlPr>
                          <a:rPr lang="en-US" altLang="zh-TW" sz="2400" i="1">
                            <a:solidFill>
                              <a:srgbClr val="FF0000"/>
                            </a:solidFill>
                            <a:latin typeface="Cambria Math" panose="02040503050406030204" pitchFamily="18" charset="0"/>
                          </a:rPr>
                        </m:ctrlPr>
                      </m:sSupPr>
                      <m:e>
                        <m:r>
                          <a:rPr lang="en-US" altLang="zh-TW" sz="2400" b="0" i="1" smtClean="0">
                            <a:solidFill>
                              <a:srgbClr val="FF0000"/>
                            </a:solidFill>
                            <a:latin typeface="Cambria Math" panose="02040503050406030204" pitchFamily="18" charset="0"/>
                          </a:rPr>
                          <m:t>𝐾</m:t>
                        </m:r>
                      </m:e>
                      <m:sup>
                        <m:r>
                          <a:rPr lang="en-US" altLang="zh-TW" sz="2400" b="0" i="1" smtClean="0">
                            <a:solidFill>
                              <a:srgbClr val="FF0000"/>
                            </a:solidFill>
                            <a:latin typeface="Cambria Math" panose="02040503050406030204" pitchFamily="18" charset="0"/>
                          </a:rPr>
                          <m:t>+</m:t>
                        </m:r>
                      </m:sup>
                    </m:sSup>
                  </m:oMath>
                </a14:m>
                <a:r>
                  <a:rPr lang="en-US" altLang="zh-TW" sz="2400" dirty="0" smtClean="0">
                    <a:solidFill>
                      <a:srgbClr val="FF0000"/>
                    </a:solidFill>
                  </a:rPr>
                  <a:t>.</a:t>
                </a:r>
              </a:p>
              <a:p>
                <a:pPr marL="285750" indent="-285750">
                  <a:buFont typeface="Wingdings" panose="05000000000000000000" pitchFamily="2" charset="2"/>
                  <a:buChar char="l"/>
                </a:pPr>
                <a:r>
                  <a:rPr lang="en-US" altLang="zh-TW" sz="2400" dirty="0" smtClean="0">
                    <a:solidFill>
                      <a:srgbClr val="0326BD"/>
                    </a:solidFill>
                  </a:rPr>
                  <a:t>No statistically-significant asymmetry for </a:t>
                </a:r>
                <a14:m>
                  <m:oMath xmlns:m="http://schemas.openxmlformats.org/officeDocument/2006/math">
                    <m:sSup>
                      <m:sSupPr>
                        <m:ctrlPr>
                          <a:rPr lang="en-US" altLang="zh-TW" sz="2400" i="1">
                            <a:solidFill>
                              <a:srgbClr val="0326BD"/>
                            </a:solidFill>
                            <a:latin typeface="Cambria Math" panose="02040503050406030204" pitchFamily="18" charset="0"/>
                          </a:rPr>
                        </m:ctrlPr>
                      </m:sSupPr>
                      <m:e>
                        <m:r>
                          <a:rPr lang="zh-TW" altLang="en-US" sz="2400" i="1">
                            <a:solidFill>
                              <a:srgbClr val="0326BD"/>
                            </a:solidFill>
                            <a:latin typeface="Cambria Math" panose="02040503050406030204" pitchFamily="18" charset="0"/>
                          </a:rPr>
                          <m:t>𝜋</m:t>
                        </m:r>
                      </m:e>
                      <m:sup>
                        <m:r>
                          <a:rPr lang="en-US" altLang="zh-TW" sz="2400" b="0" i="1" smtClean="0">
                            <a:solidFill>
                              <a:srgbClr val="0326BD"/>
                            </a:solidFill>
                            <a:latin typeface="Cambria Math" panose="02040503050406030204" pitchFamily="18" charset="0"/>
                          </a:rPr>
                          <m:t>−</m:t>
                        </m:r>
                      </m:sup>
                    </m:sSup>
                    <m:r>
                      <a:rPr lang="en-US" altLang="zh-TW" sz="2400" i="1" smtClean="0">
                        <a:solidFill>
                          <a:srgbClr val="0326BD"/>
                        </a:solidFill>
                        <a:latin typeface="Cambria Math" panose="02040503050406030204" pitchFamily="18" charset="0"/>
                      </a:rPr>
                      <m:t> </m:t>
                    </m:r>
                  </m:oMath>
                </a14:m>
                <a:r>
                  <a:rPr lang="en-US" altLang="zh-TW" sz="2400" dirty="0" smtClean="0">
                    <a:solidFill>
                      <a:srgbClr val="0326BD"/>
                    </a:solidFill>
                  </a:rPr>
                  <a:t>, </a:t>
                </a:r>
                <a14:m>
                  <m:oMath xmlns:m="http://schemas.openxmlformats.org/officeDocument/2006/math">
                    <m:sSup>
                      <m:sSupPr>
                        <m:ctrlPr>
                          <a:rPr lang="en-US" altLang="zh-TW" sz="2400" i="1">
                            <a:solidFill>
                              <a:srgbClr val="0326BD"/>
                            </a:solidFill>
                            <a:latin typeface="Cambria Math" panose="02040503050406030204" pitchFamily="18" charset="0"/>
                          </a:rPr>
                        </m:ctrlPr>
                      </m:sSupPr>
                      <m:e>
                        <m:r>
                          <a:rPr lang="en-US" altLang="zh-TW" sz="2400" i="1">
                            <a:solidFill>
                              <a:srgbClr val="0326BD"/>
                            </a:solidFill>
                            <a:latin typeface="Cambria Math" panose="02040503050406030204" pitchFamily="18" charset="0"/>
                          </a:rPr>
                          <m:t>𝐾</m:t>
                        </m:r>
                      </m:e>
                      <m:sup>
                        <m:r>
                          <a:rPr lang="en-US" altLang="zh-TW" sz="2400" i="1">
                            <a:solidFill>
                              <a:srgbClr val="0326BD"/>
                            </a:solidFill>
                            <a:latin typeface="Cambria Math" panose="02040503050406030204" pitchFamily="18" charset="0"/>
                          </a:rPr>
                          <m:t>−</m:t>
                        </m:r>
                      </m:sup>
                    </m:sSup>
                  </m:oMath>
                </a14:m>
                <a:r>
                  <a:rPr lang="en-US" altLang="zh-TW" sz="2400" dirty="0" smtClean="0">
                    <a:solidFill>
                      <a:srgbClr val="0326BD"/>
                    </a:solidFill>
                  </a:rPr>
                  <a:t> </a:t>
                </a:r>
                <a:r>
                  <a:rPr lang="en-US" altLang="zh-TW" sz="2400" dirty="0">
                    <a:solidFill>
                      <a:srgbClr val="0326BD"/>
                    </a:solidFill>
                  </a:rPr>
                  <a:t>and </a:t>
                </a:r>
                <a14:m>
                  <m:oMath xmlns:m="http://schemas.openxmlformats.org/officeDocument/2006/math">
                    <m:sSup>
                      <m:sSupPr>
                        <m:ctrlPr>
                          <a:rPr lang="en-US" altLang="zh-TW" sz="2400" i="1">
                            <a:solidFill>
                              <a:srgbClr val="0326BD"/>
                            </a:solidFill>
                            <a:latin typeface="Cambria Math" panose="02040503050406030204" pitchFamily="18" charset="0"/>
                          </a:rPr>
                        </m:ctrlPr>
                      </m:sSupPr>
                      <m:e>
                        <m:r>
                          <a:rPr lang="en-US" altLang="zh-TW" sz="2400" i="1">
                            <a:solidFill>
                              <a:srgbClr val="0326BD"/>
                            </a:solidFill>
                            <a:latin typeface="Cambria Math" panose="02040503050406030204" pitchFamily="18" charset="0"/>
                          </a:rPr>
                          <m:t>𝐾</m:t>
                        </m:r>
                      </m:e>
                      <m:sup>
                        <m:r>
                          <a:rPr lang="en-US" altLang="zh-TW" sz="2400" b="0" i="1" smtClean="0">
                            <a:solidFill>
                              <a:srgbClr val="0326BD"/>
                            </a:solidFill>
                            <a:latin typeface="Cambria Math" panose="02040503050406030204" pitchFamily="18" charset="0"/>
                          </a:rPr>
                          <m:t>0</m:t>
                        </m:r>
                      </m:sup>
                    </m:sSup>
                  </m:oMath>
                </a14:m>
                <a:r>
                  <a:rPr lang="en-US" altLang="zh-TW" sz="2400" dirty="0" smtClean="0">
                    <a:solidFill>
                      <a:srgbClr val="0326BD"/>
                    </a:solidFill>
                  </a:rPr>
                  <a:t>.</a:t>
                </a:r>
                <a:endParaRPr lang="zh-TW" altLang="en-US" sz="2400" dirty="0">
                  <a:solidFill>
                    <a:srgbClr val="0326BD"/>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6019801" y="1536700"/>
                <a:ext cx="2667000" cy="2308324"/>
              </a:xfrm>
              <a:prstGeom prst="rect">
                <a:avLst/>
              </a:prstGeom>
              <a:blipFill rotWithShape="0">
                <a:blip r:embed="rId4"/>
                <a:stretch>
                  <a:fillRect l="-3204" t="-1847" r="-1602" b="-5277"/>
                </a:stretch>
              </a:blipFill>
            </p:spPr>
            <p:txBody>
              <a:bodyPr/>
              <a:lstStyle/>
              <a:p>
                <a:r>
                  <a:rPr lang="zh-TW" altLang="en-US">
                    <a:noFill/>
                  </a:rPr>
                  <a:t> </a:t>
                </a:r>
              </a:p>
            </p:txBody>
          </p:sp>
        </mc:Fallback>
      </mc:AlternateContent>
      <p:sp>
        <p:nvSpPr>
          <p:cNvPr id="7" name="文字方塊 6"/>
          <p:cNvSpPr txBox="1"/>
          <p:nvPr/>
        </p:nvSpPr>
        <p:spPr>
          <a:xfrm>
            <a:off x="1439731" y="6488668"/>
            <a:ext cx="3514616" cy="369332"/>
          </a:xfrm>
          <a:prstGeom prst="rect">
            <a:avLst/>
          </a:prstGeom>
          <a:noFill/>
        </p:spPr>
        <p:txBody>
          <a:bodyPr wrap="none" rtlCol="0">
            <a:spAutoFit/>
          </a:bodyPr>
          <a:lstStyle/>
          <a:p>
            <a:r>
              <a:rPr lang="en-US" altLang="zh-TW" dirty="0" smtClean="0">
                <a:solidFill>
                  <a:srgbClr val="FF0000"/>
                </a:solidFill>
              </a:rPr>
              <a:t>COMPASS, </a:t>
            </a:r>
            <a:r>
              <a:rPr lang="en-US" altLang="zh-TW" dirty="0">
                <a:solidFill>
                  <a:srgbClr val="FF0000"/>
                </a:solidFill>
              </a:rPr>
              <a:t>PLB 744 (2015) </a:t>
            </a:r>
            <a:r>
              <a:rPr lang="en-US" altLang="zh-TW" dirty="0" smtClean="0">
                <a:solidFill>
                  <a:srgbClr val="FF0000"/>
                </a:solidFill>
              </a:rPr>
              <a:t>250</a:t>
            </a:r>
            <a:endParaRPr lang="zh-TW" altLang="en-US" dirty="0">
              <a:solidFill>
                <a:srgbClr val="FF0000"/>
              </a:solidFill>
            </a:endParaRPr>
          </a:p>
        </p:txBody>
      </p:sp>
    </p:spTree>
    <p:extLst>
      <p:ext uri="{BB962C8B-B14F-4D97-AF65-F5344CB8AC3E}">
        <p14:creationId xmlns:p14="http://schemas.microsoft.com/office/powerpoint/2010/main" val="6277985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normAutofit/>
              </a:bodyPr>
              <a:lstStyle/>
              <a:p>
                <a:r>
                  <a:rPr lang="en-US" altLang="zh-TW" sz="3200" dirty="0" smtClean="0">
                    <a:solidFill>
                      <a:schemeClr val="tx1"/>
                    </a:solidFill>
                  </a:rPr>
                  <a:t>Sivers </a:t>
                </a:r>
                <a:r>
                  <a:rPr lang="en-US" altLang="zh-TW" sz="3600" dirty="0" smtClean="0">
                    <a:solidFill>
                      <a:schemeClr val="tx1"/>
                    </a:solidFill>
                  </a:rPr>
                  <a:t>Asymmetries</a:t>
                </a:r>
                <a:r>
                  <a:rPr lang="en-US" altLang="zh-TW" sz="3200" dirty="0" smtClean="0">
                    <a:solidFill>
                      <a:schemeClr val="tx1"/>
                    </a:solidFill>
                  </a:rPr>
                  <a:t> of </a:t>
                </a:r>
                <a14:m>
                  <m:oMath xmlns:m="http://schemas.openxmlformats.org/officeDocument/2006/math">
                    <m:sSup>
                      <m:sSupPr>
                        <m:ctrlPr>
                          <a:rPr lang="en-US" altLang="zh-TW" sz="3200" i="1">
                            <a:solidFill>
                              <a:schemeClr val="tx1"/>
                            </a:solidFill>
                            <a:latin typeface="Cambria Math" panose="02040503050406030204" pitchFamily="18" charset="0"/>
                          </a:rPr>
                        </m:ctrlPr>
                      </m:sSupPr>
                      <m:e>
                        <m:r>
                          <a:rPr lang="zh-TW" altLang="en-US" sz="3200" i="1">
                            <a:solidFill>
                              <a:schemeClr val="tx1"/>
                            </a:solidFill>
                            <a:latin typeface="Cambria Math" panose="02040503050406030204" pitchFamily="18" charset="0"/>
                          </a:rPr>
                          <m:t>𝜋</m:t>
                        </m:r>
                      </m:e>
                      <m:sup>
                        <m:r>
                          <a:rPr lang="en-US" altLang="zh-TW" sz="3200" i="1">
                            <a:solidFill>
                              <a:schemeClr val="tx1"/>
                            </a:solidFill>
                            <a:latin typeface="Cambria Math" panose="02040503050406030204" pitchFamily="18" charset="0"/>
                          </a:rPr>
                          <m:t>+</m:t>
                        </m:r>
                      </m:sup>
                    </m:sSup>
                    <m:r>
                      <a:rPr lang="en-US" altLang="zh-TW" sz="3200" b="0" i="1" smtClean="0">
                        <a:solidFill>
                          <a:schemeClr val="tx1"/>
                        </a:solidFill>
                        <a:latin typeface="Cambria Math" panose="02040503050406030204" pitchFamily="18" charset="0"/>
                      </a:rPr>
                      <m:t>(</m:t>
                    </m:r>
                    <m:r>
                      <a:rPr lang="en-US" altLang="zh-TW" sz="3200" b="0" i="1" smtClean="0">
                        <a:solidFill>
                          <a:schemeClr val="tx1"/>
                        </a:solidFill>
                        <a:latin typeface="Cambria Math" panose="02040503050406030204" pitchFamily="18" charset="0"/>
                      </a:rPr>
                      <m:t>𝑢</m:t>
                    </m:r>
                    <m:acc>
                      <m:accPr>
                        <m:chr m:val="̅"/>
                        <m:ctrlPr>
                          <a:rPr lang="en-US" altLang="zh-TW" sz="3200" b="0" i="1" smtClean="0">
                            <a:solidFill>
                              <a:schemeClr val="tx1"/>
                            </a:solidFill>
                            <a:latin typeface="Cambria Math" panose="02040503050406030204" pitchFamily="18" charset="0"/>
                          </a:rPr>
                        </m:ctrlPr>
                      </m:accPr>
                      <m:e>
                        <m:r>
                          <a:rPr lang="en-US" altLang="zh-TW" sz="3200" b="0" i="1" smtClean="0">
                            <a:solidFill>
                              <a:schemeClr val="tx1"/>
                            </a:solidFill>
                            <a:latin typeface="Cambria Math" panose="02040503050406030204" pitchFamily="18" charset="0"/>
                          </a:rPr>
                          <m:t>𝑑</m:t>
                        </m:r>
                      </m:e>
                    </m:acc>
                    <m:r>
                      <a:rPr lang="en-US" altLang="zh-TW" sz="3200" b="0" i="1" smtClean="0">
                        <a:solidFill>
                          <a:schemeClr val="tx1"/>
                        </a:solidFill>
                        <a:latin typeface="Cambria Math" panose="02040503050406030204" pitchFamily="18" charset="0"/>
                      </a:rPr>
                      <m:t>)</m:t>
                    </m:r>
                  </m:oMath>
                </a14:m>
                <a:r>
                  <a:rPr lang="en-US" altLang="zh-TW" sz="3200" dirty="0">
                    <a:solidFill>
                      <a:schemeClr val="tx1"/>
                    </a:solidFill>
                  </a:rPr>
                  <a:t> and </a:t>
                </a:r>
                <a14:m>
                  <m:oMath xmlns:m="http://schemas.openxmlformats.org/officeDocument/2006/math">
                    <m:sSup>
                      <m:sSupPr>
                        <m:ctrlPr>
                          <a:rPr lang="en-US" altLang="zh-TW" sz="3200" i="1">
                            <a:solidFill>
                              <a:schemeClr val="tx1"/>
                            </a:solidFill>
                            <a:latin typeface="Cambria Math" panose="02040503050406030204" pitchFamily="18" charset="0"/>
                          </a:rPr>
                        </m:ctrlPr>
                      </m:sSupPr>
                      <m:e>
                        <m:r>
                          <a:rPr lang="en-US" altLang="zh-TW" sz="3200" i="1">
                            <a:solidFill>
                              <a:schemeClr val="tx1"/>
                            </a:solidFill>
                            <a:latin typeface="Cambria Math" panose="02040503050406030204" pitchFamily="18" charset="0"/>
                          </a:rPr>
                          <m:t>𝐾</m:t>
                        </m:r>
                      </m:e>
                      <m:sup>
                        <m:r>
                          <a:rPr lang="en-US" altLang="zh-TW" sz="3200" i="1">
                            <a:solidFill>
                              <a:schemeClr val="tx1"/>
                            </a:solidFill>
                            <a:latin typeface="Cambria Math" panose="02040503050406030204" pitchFamily="18" charset="0"/>
                          </a:rPr>
                          <m:t>+</m:t>
                        </m:r>
                      </m:sup>
                    </m:sSup>
                    <m:r>
                      <a:rPr lang="en-US" altLang="zh-TW" sz="3200" b="0" i="1" smtClean="0">
                        <a:solidFill>
                          <a:schemeClr val="tx1"/>
                        </a:solidFill>
                        <a:latin typeface="Cambria Math" panose="02040503050406030204" pitchFamily="18" charset="0"/>
                      </a:rPr>
                      <m:t>(</m:t>
                    </m:r>
                    <m:r>
                      <a:rPr lang="en-US" altLang="zh-TW" sz="3200" b="0" i="1" smtClean="0">
                        <a:solidFill>
                          <a:schemeClr val="tx1"/>
                        </a:solidFill>
                        <a:latin typeface="Cambria Math" panose="02040503050406030204" pitchFamily="18" charset="0"/>
                      </a:rPr>
                      <m:t>𝑢</m:t>
                    </m:r>
                    <m:acc>
                      <m:accPr>
                        <m:chr m:val="̅"/>
                        <m:ctrlPr>
                          <a:rPr lang="en-US" altLang="zh-TW" sz="3200" b="0" i="1" smtClean="0">
                            <a:solidFill>
                              <a:schemeClr val="tx1"/>
                            </a:solidFill>
                            <a:latin typeface="Cambria Math" panose="02040503050406030204" pitchFamily="18" charset="0"/>
                          </a:rPr>
                        </m:ctrlPr>
                      </m:accPr>
                      <m:e>
                        <m:r>
                          <a:rPr lang="en-US" altLang="zh-TW" sz="3200" b="0" i="1" smtClean="0">
                            <a:solidFill>
                              <a:schemeClr val="tx1"/>
                            </a:solidFill>
                            <a:latin typeface="Cambria Math" panose="02040503050406030204" pitchFamily="18" charset="0"/>
                          </a:rPr>
                          <m:t>𝑠</m:t>
                        </m:r>
                      </m:e>
                    </m:acc>
                    <m:r>
                      <a:rPr lang="en-US" altLang="zh-TW" sz="3200" b="0" i="1" smtClean="0">
                        <a:solidFill>
                          <a:schemeClr val="tx1"/>
                        </a:solidFill>
                        <a:latin typeface="Cambria Math" panose="02040503050406030204" pitchFamily="18" charset="0"/>
                      </a:rPr>
                      <m:t>)</m:t>
                    </m:r>
                  </m:oMath>
                </a14:m>
                <a:endParaRPr lang="zh-TW" altLang="en-US" sz="3200" dirty="0">
                  <a:solidFill>
                    <a:schemeClr val="tx1"/>
                  </a:solidFill>
                </a:endParaRPr>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0">
                <a:blip r:embed="rId2"/>
                <a:stretch>
                  <a:fillRect l="-1481"/>
                </a:stretch>
              </a:blipFill>
            </p:spPr>
            <p:txBody>
              <a:bodyPr/>
              <a:lstStyle/>
              <a:p>
                <a:r>
                  <a:rPr lang="zh-TW" altLang="en-US">
                    <a:noFill/>
                  </a:rPr>
                  <a:t> </a:t>
                </a:r>
              </a:p>
            </p:txBody>
          </p:sp>
        </mc:Fallback>
      </mc:AlternateContent>
      <p:pic>
        <p:nvPicPr>
          <p:cNvPr id="5" name="內容版面配置區 4"/>
          <p:cNvPicPr>
            <a:picLocks noGrp="1" noChangeAspect="1"/>
          </p:cNvPicPr>
          <p:nvPr>
            <p:ph idx="1"/>
          </p:nvPr>
        </p:nvPicPr>
        <p:blipFill>
          <a:blip r:embed="rId3"/>
          <a:stretch>
            <a:fillRect/>
          </a:stretch>
        </p:blipFill>
        <p:spPr>
          <a:xfrm>
            <a:off x="1532699" y="1260074"/>
            <a:ext cx="5850001" cy="4525963"/>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24</a:t>
            </a:fld>
            <a:endParaRPr lang="en-US" altLang="ja-JP" dirty="0"/>
          </a:p>
        </p:txBody>
      </p:sp>
      <mc:AlternateContent xmlns:mc="http://schemas.openxmlformats.org/markup-compatibility/2006" xmlns:a14="http://schemas.microsoft.com/office/drawing/2010/main">
        <mc:Choice Requires="a14">
          <p:sp>
            <p:nvSpPr>
              <p:cNvPr id="3" name="文字方塊 2"/>
              <p:cNvSpPr txBox="1"/>
              <p:nvPr/>
            </p:nvSpPr>
            <p:spPr>
              <a:xfrm>
                <a:off x="369547" y="5610611"/>
                <a:ext cx="8774453" cy="680251"/>
              </a:xfrm>
              <a:prstGeom prst="rect">
                <a:avLst/>
              </a:prstGeom>
              <a:noFill/>
            </p:spPr>
            <p:txBody>
              <a:bodyPr wrap="none" rtlCol="0">
                <a:spAutoFit/>
              </a:bodyPr>
              <a:lstStyle/>
              <a:p>
                <a14:m>
                  <m:oMath xmlns:m="http://schemas.openxmlformats.org/officeDocument/2006/math">
                    <m:sSubSup>
                      <m:sSubSupPr>
                        <m:ctrlPr>
                          <a:rPr lang="en-US" altLang="zh-TW" sz="3600" i="1" smtClean="0">
                            <a:solidFill>
                              <a:srgbClr val="0326BD"/>
                            </a:solidFill>
                            <a:latin typeface="Cambria Math" panose="02040503050406030204" pitchFamily="18" charset="0"/>
                          </a:rPr>
                        </m:ctrlPr>
                      </m:sSubSupPr>
                      <m:e>
                        <m:r>
                          <a:rPr lang="en-US" altLang="zh-TW" sz="3600" i="1">
                            <a:solidFill>
                              <a:srgbClr val="0326BD"/>
                            </a:solidFill>
                            <a:latin typeface="Cambria Math" panose="02040503050406030204" pitchFamily="18" charset="0"/>
                          </a:rPr>
                          <m:t>𝐴</m:t>
                        </m:r>
                      </m:e>
                      <m:sub>
                        <m:r>
                          <a:rPr lang="en-US" altLang="zh-TW" sz="3600" i="1">
                            <a:solidFill>
                              <a:srgbClr val="0326BD"/>
                            </a:solidFill>
                            <a:latin typeface="Cambria Math" panose="02040503050406030204" pitchFamily="18" charset="0"/>
                          </a:rPr>
                          <m:t>𝑆𝑖𝑣</m:t>
                        </m:r>
                      </m:sub>
                      <m:sup>
                        <m:r>
                          <a:rPr lang="en-US" altLang="zh-TW" sz="3600" b="0" i="1" smtClean="0">
                            <a:solidFill>
                              <a:srgbClr val="0326BD"/>
                            </a:solidFill>
                            <a:latin typeface="Cambria Math" panose="02040503050406030204" pitchFamily="18" charset="0"/>
                          </a:rPr>
                          <m:t>𝐾</m:t>
                        </m:r>
                        <m:r>
                          <a:rPr lang="en-US" altLang="zh-TW" sz="3600" i="1">
                            <a:solidFill>
                              <a:srgbClr val="0326BD"/>
                            </a:solidFill>
                            <a:latin typeface="Cambria Math" panose="02040503050406030204" pitchFamily="18" charset="0"/>
                          </a:rPr>
                          <m:t>+</m:t>
                        </m:r>
                      </m:sup>
                    </m:sSubSup>
                  </m:oMath>
                </a14:m>
                <a:r>
                  <a:rPr lang="en-US" altLang="zh-TW" sz="3600" dirty="0" smtClean="0">
                    <a:solidFill>
                      <a:srgbClr val="0326BD"/>
                    </a:solidFill>
                  </a:rPr>
                  <a:t> &gt;</a:t>
                </a:r>
                <a14:m>
                  <m:oMath xmlns:m="http://schemas.openxmlformats.org/officeDocument/2006/math">
                    <m:sSubSup>
                      <m:sSubSupPr>
                        <m:ctrlPr>
                          <a:rPr lang="en-US" altLang="zh-TW" sz="3600" i="1">
                            <a:solidFill>
                              <a:srgbClr val="0326BD"/>
                            </a:solidFill>
                            <a:latin typeface="Cambria Math" panose="02040503050406030204" pitchFamily="18" charset="0"/>
                          </a:rPr>
                        </m:ctrlPr>
                      </m:sSubSupPr>
                      <m:e>
                        <m:r>
                          <a:rPr lang="en-US" altLang="zh-TW" sz="3600" b="0" i="1" smtClean="0">
                            <a:solidFill>
                              <a:srgbClr val="0326BD"/>
                            </a:solidFill>
                            <a:latin typeface="Cambria Math" panose="02040503050406030204" pitchFamily="18" charset="0"/>
                          </a:rPr>
                          <m:t> </m:t>
                        </m:r>
                        <m:r>
                          <a:rPr lang="en-US" altLang="zh-TW" sz="3600" i="1">
                            <a:solidFill>
                              <a:srgbClr val="0326BD"/>
                            </a:solidFill>
                            <a:latin typeface="Cambria Math" panose="02040503050406030204" pitchFamily="18" charset="0"/>
                          </a:rPr>
                          <m:t>𝐴</m:t>
                        </m:r>
                      </m:e>
                      <m:sub>
                        <m:r>
                          <a:rPr lang="en-US" altLang="zh-TW" sz="3600" i="1">
                            <a:solidFill>
                              <a:srgbClr val="0326BD"/>
                            </a:solidFill>
                            <a:latin typeface="Cambria Math" panose="02040503050406030204" pitchFamily="18" charset="0"/>
                          </a:rPr>
                          <m:t>𝑆𝑖𝑣</m:t>
                        </m:r>
                      </m:sub>
                      <m:sup>
                        <m:r>
                          <a:rPr lang="zh-TW" altLang="en-US" sz="3600" i="1">
                            <a:solidFill>
                              <a:srgbClr val="0326BD"/>
                            </a:solidFill>
                            <a:latin typeface="Cambria Math" panose="02040503050406030204" pitchFamily="18" charset="0"/>
                          </a:rPr>
                          <m:t>𝜋</m:t>
                        </m:r>
                        <m:r>
                          <a:rPr lang="en-US" altLang="zh-TW" sz="3600" i="1">
                            <a:solidFill>
                              <a:srgbClr val="0326BD"/>
                            </a:solidFill>
                            <a:latin typeface="Cambria Math" panose="02040503050406030204" pitchFamily="18" charset="0"/>
                          </a:rPr>
                          <m:t>+</m:t>
                        </m:r>
                      </m:sup>
                    </m:sSubSup>
                  </m:oMath>
                </a14:m>
                <a:r>
                  <a:rPr lang="en-US" altLang="zh-TW" sz="3600" dirty="0" smtClean="0">
                    <a:solidFill>
                      <a:srgbClr val="0326BD"/>
                    </a:solidFill>
                  </a:rPr>
                  <a:t>: </a:t>
                </a:r>
                <a:r>
                  <a:rPr lang="en-US" altLang="zh-TW" sz="2400" dirty="0" smtClean="0">
                    <a:solidFill>
                      <a:srgbClr val="0326BD"/>
                    </a:solidFill>
                  </a:rPr>
                  <a:t>Sivers functions of sea quarks might be large.</a:t>
                </a:r>
                <a:endParaRPr lang="zh-TW" altLang="en-US" sz="2400" dirty="0">
                  <a:solidFill>
                    <a:srgbClr val="0326BD"/>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369547" y="5610611"/>
                <a:ext cx="8774453" cy="680251"/>
              </a:xfrm>
              <a:prstGeom prst="rect">
                <a:avLst/>
              </a:prstGeom>
              <a:blipFill rotWithShape="0">
                <a:blip r:embed="rId4"/>
                <a:stretch>
                  <a:fillRect t="-10714" r="-278" b="-30357"/>
                </a:stretch>
              </a:blipFill>
            </p:spPr>
            <p:txBody>
              <a:bodyPr/>
              <a:lstStyle/>
              <a:p>
                <a:r>
                  <a:rPr lang="zh-TW" altLang="en-US">
                    <a:noFill/>
                  </a:rPr>
                  <a:t> </a:t>
                </a:r>
              </a:p>
            </p:txBody>
          </p:sp>
        </mc:Fallback>
      </mc:AlternateContent>
      <p:sp>
        <p:nvSpPr>
          <p:cNvPr id="6" name="文字方塊 5"/>
          <p:cNvSpPr txBox="1"/>
          <p:nvPr/>
        </p:nvSpPr>
        <p:spPr>
          <a:xfrm>
            <a:off x="3039931" y="6298684"/>
            <a:ext cx="3514616" cy="369332"/>
          </a:xfrm>
          <a:prstGeom prst="rect">
            <a:avLst/>
          </a:prstGeom>
          <a:noFill/>
        </p:spPr>
        <p:txBody>
          <a:bodyPr wrap="none" rtlCol="0">
            <a:spAutoFit/>
          </a:bodyPr>
          <a:lstStyle/>
          <a:p>
            <a:r>
              <a:rPr lang="en-US" altLang="zh-TW" dirty="0" smtClean="0">
                <a:solidFill>
                  <a:srgbClr val="FF0000"/>
                </a:solidFill>
              </a:rPr>
              <a:t>COMPASS, </a:t>
            </a:r>
            <a:r>
              <a:rPr lang="en-US" altLang="zh-TW" dirty="0">
                <a:solidFill>
                  <a:srgbClr val="FF0000"/>
                </a:solidFill>
              </a:rPr>
              <a:t>PLB 744 (2015) </a:t>
            </a:r>
            <a:r>
              <a:rPr lang="en-US" altLang="zh-TW" dirty="0" smtClean="0">
                <a:solidFill>
                  <a:srgbClr val="FF0000"/>
                </a:solidFill>
              </a:rPr>
              <a:t>250</a:t>
            </a:r>
            <a:endParaRPr lang="zh-TW" altLang="en-US" dirty="0">
              <a:solidFill>
                <a:srgbClr val="FF0000"/>
              </a:solidFill>
            </a:endParaRPr>
          </a:p>
        </p:txBody>
      </p:sp>
    </p:spTree>
    <p:extLst>
      <p:ext uri="{BB962C8B-B14F-4D97-AF65-F5344CB8AC3E}">
        <p14:creationId xmlns:p14="http://schemas.microsoft.com/office/powerpoint/2010/main" val="2165094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Global Analysis of </a:t>
            </a:r>
            <a:br>
              <a:rPr lang="en-US" altLang="zh-TW" dirty="0"/>
            </a:br>
            <a:r>
              <a:rPr lang="en-US" altLang="zh-TW" dirty="0" err="1" smtClean="0"/>
              <a:t>Sivers</a:t>
            </a:r>
            <a:r>
              <a:rPr lang="en-US" altLang="zh-TW" dirty="0" smtClean="0"/>
              <a:t> </a:t>
            </a:r>
            <a:r>
              <a:rPr lang="en-US" altLang="zh-TW" dirty="0"/>
              <a:t>Asymmetries</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0" y="1892300"/>
            <a:ext cx="6029637" cy="3926558"/>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25</a:t>
            </a:fld>
            <a:endParaRPr lang="en-US" altLang="ja-JP" dirty="0"/>
          </a:p>
        </p:txBody>
      </p:sp>
      <p:pic>
        <p:nvPicPr>
          <p:cNvPr id="3" name="圖片 2"/>
          <p:cNvPicPr>
            <a:picLocks noChangeAspect="1"/>
          </p:cNvPicPr>
          <p:nvPr/>
        </p:nvPicPr>
        <p:blipFill>
          <a:blip r:embed="rId3"/>
          <a:stretch>
            <a:fillRect/>
          </a:stretch>
        </p:blipFill>
        <p:spPr>
          <a:xfrm>
            <a:off x="5832896" y="1892300"/>
            <a:ext cx="2942804" cy="4382732"/>
          </a:xfrm>
          <a:prstGeom prst="rect">
            <a:avLst/>
          </a:prstGeom>
        </p:spPr>
      </p:pic>
      <p:sp>
        <p:nvSpPr>
          <p:cNvPr id="6" name="文字方塊 5"/>
          <p:cNvSpPr txBox="1"/>
          <p:nvPr/>
        </p:nvSpPr>
        <p:spPr>
          <a:xfrm>
            <a:off x="6426258" y="1555659"/>
            <a:ext cx="2460930" cy="461665"/>
          </a:xfrm>
          <a:prstGeom prst="rect">
            <a:avLst/>
          </a:prstGeom>
          <a:noFill/>
        </p:spPr>
        <p:txBody>
          <a:bodyPr wrap="none" rtlCol="0">
            <a:spAutoFit/>
          </a:bodyPr>
          <a:lstStyle/>
          <a:p>
            <a:r>
              <a:rPr lang="en-US" altLang="zh-TW" sz="2400" dirty="0" smtClean="0">
                <a:solidFill>
                  <a:srgbClr val="FF0000"/>
                </a:solidFill>
              </a:rPr>
              <a:t>Sivers Functions</a:t>
            </a:r>
            <a:endParaRPr lang="zh-TW" altLang="en-US" sz="2400" dirty="0">
              <a:solidFill>
                <a:srgbClr val="FF0000"/>
              </a:solidFill>
            </a:endParaRPr>
          </a:p>
        </p:txBody>
      </p:sp>
      <p:sp>
        <p:nvSpPr>
          <p:cNvPr id="8" name="文字方塊 7"/>
          <p:cNvSpPr txBox="1"/>
          <p:nvPr/>
        </p:nvSpPr>
        <p:spPr>
          <a:xfrm>
            <a:off x="6378168" y="6450212"/>
            <a:ext cx="2557110" cy="369332"/>
          </a:xfrm>
          <a:prstGeom prst="rect">
            <a:avLst/>
          </a:prstGeom>
          <a:noFill/>
        </p:spPr>
        <p:txBody>
          <a:bodyPr wrap="none" rtlCol="0">
            <a:spAutoFit/>
          </a:bodyPr>
          <a:lstStyle/>
          <a:p>
            <a:r>
              <a:rPr lang="en-US" altLang="zh-TW" dirty="0" smtClean="0"/>
              <a:t>PRD 86 (2012) 014028</a:t>
            </a:r>
            <a:endParaRPr lang="zh-TW" altLang="en-US" dirty="0"/>
          </a:p>
        </p:txBody>
      </p:sp>
      <p:sp>
        <p:nvSpPr>
          <p:cNvPr id="7" name="文字方塊 6"/>
          <p:cNvSpPr txBox="1"/>
          <p:nvPr/>
        </p:nvSpPr>
        <p:spPr>
          <a:xfrm>
            <a:off x="505451" y="5939577"/>
            <a:ext cx="5364281"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TW" sz="2000" dirty="0"/>
              <a:t>C</a:t>
            </a:r>
            <a:r>
              <a:rPr lang="en-US" altLang="zh-TW" sz="2000" dirty="0" smtClean="0"/>
              <a:t>lear signals of non-zero Sivers functions for the valance quarks of nucleons!</a:t>
            </a:r>
            <a:endParaRPr lang="zh-TW" altLang="en-US" sz="2000" dirty="0"/>
          </a:p>
        </p:txBody>
      </p:sp>
      <p:sp>
        <p:nvSpPr>
          <p:cNvPr id="9" name="文字方塊 8"/>
          <p:cNvSpPr txBox="1"/>
          <p:nvPr/>
        </p:nvSpPr>
        <p:spPr>
          <a:xfrm>
            <a:off x="1329525" y="1598424"/>
            <a:ext cx="3514616" cy="369332"/>
          </a:xfrm>
          <a:prstGeom prst="rect">
            <a:avLst/>
          </a:prstGeom>
          <a:noFill/>
        </p:spPr>
        <p:txBody>
          <a:bodyPr wrap="none" rtlCol="0">
            <a:spAutoFit/>
          </a:bodyPr>
          <a:lstStyle/>
          <a:p>
            <a:r>
              <a:rPr lang="en-US" altLang="zh-TW" dirty="0" smtClean="0">
                <a:solidFill>
                  <a:srgbClr val="FF0000"/>
                </a:solidFill>
              </a:rPr>
              <a:t>COMPASS, </a:t>
            </a:r>
            <a:r>
              <a:rPr lang="en-US" altLang="zh-TW" dirty="0">
                <a:solidFill>
                  <a:srgbClr val="FF0000"/>
                </a:solidFill>
              </a:rPr>
              <a:t>PLB 744 (2015) </a:t>
            </a:r>
            <a:r>
              <a:rPr lang="en-US" altLang="zh-TW" dirty="0" smtClean="0">
                <a:solidFill>
                  <a:srgbClr val="FF0000"/>
                </a:solidFill>
              </a:rPr>
              <a:t>250</a:t>
            </a:r>
            <a:endParaRPr lang="zh-TW" altLang="en-US" dirty="0">
              <a:solidFill>
                <a:srgbClr val="FF0000"/>
              </a:solidFill>
            </a:endParaRPr>
          </a:p>
        </p:txBody>
      </p:sp>
    </p:spTree>
    <p:extLst>
      <p:ext uri="{BB962C8B-B14F-4D97-AF65-F5344CB8AC3E}">
        <p14:creationId xmlns:p14="http://schemas.microsoft.com/office/powerpoint/2010/main" val="1082570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5" name="標題 4"/>
          <p:cNvSpPr>
            <a:spLocks noGrp="1"/>
          </p:cNvSpPr>
          <p:nvPr>
            <p:ph type="title"/>
          </p:nvPr>
        </p:nvSpPr>
        <p:spPr>
          <a:xfrm>
            <a:off x="572256" y="169125"/>
            <a:ext cx="8571744" cy="1143000"/>
          </a:xfrm>
        </p:spPr>
        <p:txBody>
          <a:bodyPr>
            <a:normAutofit fontScale="90000"/>
          </a:bodyPr>
          <a:lstStyle/>
          <a:p>
            <a:pPr lvl="0"/>
            <a:r>
              <a:rPr lang="en-US" altLang="zh-TW" sz="3200" dirty="0" smtClean="0">
                <a:solidFill>
                  <a:srgbClr val="000000"/>
                </a:solidFill>
                <a:ea typeface="ＭＳ Ｐゴシック" pitchFamily="34" charset="-128"/>
              </a:rPr>
              <a:t>Sign Change of Sivers Functions</a:t>
            </a:r>
            <a:br>
              <a:rPr lang="en-US" altLang="zh-TW" sz="3200" dirty="0" smtClean="0">
                <a:solidFill>
                  <a:srgbClr val="000000"/>
                </a:solidFill>
                <a:ea typeface="ＭＳ Ｐゴシック" pitchFamily="34" charset="-128"/>
              </a:rPr>
            </a:br>
            <a: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J.C. </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Collins, Phys. </a:t>
            </a:r>
            <a:r>
              <a:rPr kumimoji="0" lang="en-US" altLang="zh-TW" sz="1600" i="1" kern="1200" dirty="0" err="1" smtClean="0">
                <a:solidFill>
                  <a:srgbClr val="FF0000"/>
                </a:solidFill>
                <a:latin typeface="Times New Roman" panose="02020603050405020304" pitchFamily="18" charset="0"/>
                <a:ea typeface="MS PGothic" pitchFamily="34" charset="-128"/>
                <a:cs typeface="Times New Roman" panose="02020603050405020304" pitchFamily="18" charset="0"/>
              </a:rPr>
              <a:t>Lett</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 </a:t>
            </a:r>
            <a: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B 536 (2002) </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43</a:t>
            </a:r>
            <a: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
            </a:r>
            <a:b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b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A.V</a:t>
            </a:r>
            <a: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 </a:t>
            </a:r>
            <a:r>
              <a:rPr kumimoji="0" lang="en-US" altLang="zh-TW" sz="1600" i="1" kern="1200" dirty="0" err="1">
                <a:solidFill>
                  <a:srgbClr val="FF0000"/>
                </a:solidFill>
                <a:latin typeface="Times New Roman" panose="02020603050405020304" pitchFamily="18" charset="0"/>
                <a:ea typeface="MS PGothic" pitchFamily="34" charset="-128"/>
                <a:cs typeface="Times New Roman" panose="02020603050405020304" pitchFamily="18" charset="0"/>
              </a:rPr>
              <a:t>Belitsky</a:t>
            </a:r>
            <a: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 X. </a:t>
            </a:r>
            <a:r>
              <a:rPr kumimoji="0" lang="en-US" altLang="zh-TW" sz="1600" i="1" kern="1200" dirty="0" err="1">
                <a:solidFill>
                  <a:srgbClr val="FF0000"/>
                </a:solidFill>
                <a:latin typeface="Times New Roman" panose="02020603050405020304" pitchFamily="18" charset="0"/>
                <a:ea typeface="MS PGothic" pitchFamily="34" charset="-128"/>
                <a:cs typeface="Times New Roman" panose="02020603050405020304" pitchFamily="18" charset="0"/>
              </a:rPr>
              <a:t>Ji</a:t>
            </a:r>
            <a: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 F. </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Yuan, </a:t>
            </a:r>
            <a:r>
              <a:rPr kumimoji="0" lang="nl-NL"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Nucl. Phys. </a:t>
            </a:r>
            <a: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B </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656 </a:t>
            </a:r>
            <a: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(2003) </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165</a:t>
            </a:r>
            <a:b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br>
            <a:r>
              <a:rPr kumimoji="0" lang="nl-NL"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D. Boer, P.J. Mulders, F. </a:t>
            </a:r>
            <a:r>
              <a:rPr kumimoji="0" lang="nl-NL"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Pijlman, Nucl. Phys. </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B 667 (2003) 201</a:t>
            </a:r>
            <a:b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b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Z.B. Kang, J.W. </a:t>
            </a:r>
            <a:r>
              <a:rPr kumimoji="0" lang="en-US" altLang="zh-TW" sz="1600" i="1" kern="1200" dirty="0" err="1" smtClean="0">
                <a:solidFill>
                  <a:srgbClr val="FF0000"/>
                </a:solidFill>
                <a:latin typeface="Times New Roman" panose="02020603050405020304" pitchFamily="18" charset="0"/>
                <a:ea typeface="MS PGothic" pitchFamily="34" charset="-128"/>
                <a:cs typeface="Times New Roman" panose="02020603050405020304" pitchFamily="18" charset="0"/>
              </a:rPr>
              <a:t>Qiu</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 Phys. Rev. </a:t>
            </a:r>
            <a:r>
              <a:rPr kumimoji="0" lang="en-US" altLang="zh-TW" sz="1600" i="1" kern="1200" dirty="0" err="1" smtClean="0">
                <a:solidFill>
                  <a:srgbClr val="FF0000"/>
                </a:solidFill>
                <a:latin typeface="Times New Roman" panose="02020603050405020304" pitchFamily="18" charset="0"/>
                <a:ea typeface="MS PGothic" pitchFamily="34" charset="-128"/>
                <a:cs typeface="Times New Roman" panose="02020603050405020304" pitchFamily="18" charset="0"/>
              </a:rPr>
              <a:t>Lett</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 103 </a:t>
            </a:r>
            <a:r>
              <a:rPr kumimoji="0" lang="en-US" altLang="zh-TW" sz="1600" i="1" kern="1200" dirty="0">
                <a:solidFill>
                  <a:srgbClr val="FF0000"/>
                </a:solidFill>
                <a:latin typeface="Times New Roman" panose="02020603050405020304" pitchFamily="18" charset="0"/>
                <a:ea typeface="MS PGothic" pitchFamily="34" charset="-128"/>
                <a:cs typeface="Times New Roman" panose="02020603050405020304" pitchFamily="18" charset="0"/>
              </a:rPr>
              <a:t>(</a:t>
            </a:r>
            <a:r>
              <a:rPr kumimoji="0" lang="en-US" altLang="zh-TW" sz="1600" i="1" kern="1200" dirty="0" smtClean="0">
                <a:solidFill>
                  <a:srgbClr val="FF0000"/>
                </a:solidFill>
                <a:latin typeface="Times New Roman" panose="02020603050405020304" pitchFamily="18" charset="0"/>
                <a:ea typeface="MS PGothic" pitchFamily="34" charset="-128"/>
                <a:cs typeface="Times New Roman" panose="02020603050405020304" pitchFamily="18" charset="0"/>
              </a:rPr>
              <a:t>2009) 172001</a:t>
            </a:r>
            <a:endParaRPr lang="zh-TW" altLang="en-US" sz="1600" dirty="0"/>
          </a:p>
        </p:txBody>
      </p:sp>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26</a:t>
            </a:fld>
            <a:endParaRPr lang="en-US" altLang="ja-JP" dirty="0"/>
          </a:p>
        </p:txBody>
      </p:sp>
      <p:pic>
        <p:nvPicPr>
          <p:cNvPr id="124" name="內容版面配置區 123"/>
          <p:cNvPicPr>
            <a:picLocks noGrp="1" noChangeAspect="1"/>
          </p:cNvPicPr>
          <p:nvPr>
            <p:ph sz="half" idx="1"/>
          </p:nvPr>
        </p:nvPicPr>
        <p:blipFill>
          <a:blip r:embed="rId3"/>
          <a:stretch>
            <a:fillRect/>
          </a:stretch>
        </p:blipFill>
        <p:spPr>
          <a:xfrm>
            <a:off x="664589" y="1910818"/>
            <a:ext cx="3615179" cy="2650288"/>
          </a:xfrm>
          <a:prstGeom prst="rect">
            <a:avLst/>
          </a:prstGeom>
        </p:spPr>
      </p:pic>
      <p:pic>
        <p:nvPicPr>
          <p:cNvPr id="182" name="內容版面配置區 181"/>
          <p:cNvPicPr>
            <a:picLocks noGrp="1" noChangeAspect="1"/>
          </p:cNvPicPr>
          <p:nvPr>
            <p:ph sz="half" idx="2"/>
          </p:nvPr>
        </p:nvPicPr>
        <p:blipFill>
          <a:blip r:embed="rId4"/>
          <a:stretch>
            <a:fillRect/>
          </a:stretch>
        </p:blipFill>
        <p:spPr>
          <a:xfrm>
            <a:off x="4601066" y="1836078"/>
            <a:ext cx="4427878" cy="2839617"/>
          </a:xfrm>
          <a:prstGeom prst="rect">
            <a:avLst/>
          </a:prstGeom>
        </p:spPr>
      </p:pic>
      <p:graphicFrame>
        <p:nvGraphicFramePr>
          <p:cNvPr id="183" name="物件 182"/>
          <p:cNvGraphicFramePr>
            <a:graphicFrameLocks noChangeAspect="1"/>
          </p:cNvGraphicFramePr>
          <p:nvPr>
            <p:extLst>
              <p:ext uri="{D42A27DB-BD31-4B8C-83A1-F6EECF244321}">
                <p14:modId xmlns:p14="http://schemas.microsoft.com/office/powerpoint/2010/main" val="850447248"/>
              </p:ext>
            </p:extLst>
          </p:nvPr>
        </p:nvGraphicFramePr>
        <p:xfrm>
          <a:off x="2789457" y="4675695"/>
          <a:ext cx="3301920" cy="457200"/>
        </p:xfrm>
        <a:graphic>
          <a:graphicData uri="http://schemas.openxmlformats.org/presentationml/2006/ole">
            <mc:AlternateContent xmlns:mc="http://schemas.openxmlformats.org/markup-compatibility/2006">
              <mc:Choice xmlns:v="urn:schemas-microsoft-com:vml" Requires="v">
                <p:oleObj spid="_x0000_s861234" name="Equation" r:id="rId5" imgW="1650960" imgH="228600" progId="Equation.DSMT4">
                  <p:embed/>
                </p:oleObj>
              </mc:Choice>
              <mc:Fallback>
                <p:oleObj name="Equation" r:id="rId5" imgW="1650960" imgH="228600" progId="Equation.DSMT4">
                  <p:embed/>
                  <p:pic>
                    <p:nvPicPr>
                      <p:cNvPr id="0" name=""/>
                      <p:cNvPicPr/>
                      <p:nvPr/>
                    </p:nvPicPr>
                    <p:blipFill>
                      <a:blip r:embed="rId6"/>
                      <a:stretch>
                        <a:fillRect/>
                      </a:stretch>
                    </p:blipFill>
                    <p:spPr>
                      <a:xfrm>
                        <a:off x="2789457" y="4675695"/>
                        <a:ext cx="3301920" cy="457200"/>
                      </a:xfrm>
                      <a:prstGeom prst="rect">
                        <a:avLst/>
                      </a:prstGeom>
                      <a:solidFill>
                        <a:schemeClr val="bg1"/>
                      </a:solidFill>
                      <a:ln w="38100">
                        <a:solidFill>
                          <a:srgbClr val="FF0000"/>
                        </a:solidFill>
                      </a:ln>
                    </p:spPr>
                  </p:pic>
                </p:oleObj>
              </mc:Fallback>
            </mc:AlternateContent>
          </a:graphicData>
        </a:graphic>
      </p:graphicFrame>
      <p:sp>
        <p:nvSpPr>
          <p:cNvPr id="184" name="Text Box 8"/>
          <p:cNvSpPr txBox="1">
            <a:spLocks noChangeArrowheads="1"/>
          </p:cNvSpPr>
          <p:nvPr/>
        </p:nvSpPr>
        <p:spPr bwMode="auto">
          <a:xfrm>
            <a:off x="1879676" y="1466746"/>
            <a:ext cx="1185004" cy="36933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pPr eaLnBrk="0" hangingPunct="0"/>
            <a:r>
              <a:rPr lang="en-US" altLang="zh-TW" b="1" dirty="0">
                <a:latin typeface="+mn-lt"/>
              </a:rPr>
              <a:t>Drell-Yan</a:t>
            </a:r>
          </a:p>
        </p:txBody>
      </p:sp>
      <p:sp>
        <p:nvSpPr>
          <p:cNvPr id="185" name="Text Box 8"/>
          <p:cNvSpPr txBox="1">
            <a:spLocks noChangeArrowheads="1"/>
          </p:cNvSpPr>
          <p:nvPr/>
        </p:nvSpPr>
        <p:spPr bwMode="auto">
          <a:xfrm>
            <a:off x="6292992" y="1466746"/>
            <a:ext cx="787395" cy="369332"/>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spAutoFit/>
          </a:bodyPr>
          <a:lstStyle/>
          <a:p>
            <a:pPr eaLnBrk="0" hangingPunct="0"/>
            <a:r>
              <a:rPr lang="en-US" altLang="zh-TW" b="1" dirty="0" smtClean="0">
                <a:latin typeface="+mn-lt"/>
              </a:rPr>
              <a:t>SIDIS</a:t>
            </a:r>
            <a:endParaRPr lang="en-US" altLang="zh-TW" b="1" dirty="0">
              <a:latin typeface="+mn-lt"/>
            </a:endParaRPr>
          </a:p>
        </p:txBody>
      </p:sp>
      <p:sp>
        <p:nvSpPr>
          <p:cNvPr id="186" name="Rectangle 3"/>
          <p:cNvSpPr txBox="1">
            <a:spLocks noChangeArrowheads="1"/>
          </p:cNvSpPr>
          <p:nvPr/>
        </p:nvSpPr>
        <p:spPr bwMode="auto">
          <a:xfrm>
            <a:off x="559030" y="5197319"/>
            <a:ext cx="8025938" cy="14297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1800">
                <a:solidFill>
                  <a:schemeClr val="tx1"/>
                </a:solidFill>
                <a:latin typeface="+mn-lt"/>
                <a:ea typeface="+mn-ea"/>
              </a:defRPr>
            </a:lvl4pPr>
            <a:lvl5pPr marL="2057400" indent="-228600" algn="l" rtl="0" eaLnBrk="0" fontAlgn="base" hangingPunct="0">
              <a:spcBef>
                <a:spcPct val="20000"/>
              </a:spcBef>
              <a:spcAft>
                <a:spcPct val="0"/>
              </a:spcAft>
              <a:buChar char="»"/>
              <a:defRPr kumimoji="1" sz="1800">
                <a:solidFill>
                  <a:schemeClr val="tx1"/>
                </a:solidFill>
                <a:latin typeface="+mn-lt"/>
                <a:ea typeface="+mn-ea"/>
              </a:defRPr>
            </a:lvl5pPr>
            <a:lvl6pPr marL="2514600" indent="-228600" algn="l" rtl="0" fontAlgn="base">
              <a:spcBef>
                <a:spcPct val="20000"/>
              </a:spcBef>
              <a:spcAft>
                <a:spcPct val="0"/>
              </a:spcAft>
              <a:buChar char="»"/>
              <a:defRPr kumimoji="1" sz="1800">
                <a:solidFill>
                  <a:schemeClr val="tx1"/>
                </a:solidFill>
                <a:latin typeface="+mn-lt"/>
                <a:ea typeface="+mn-ea"/>
              </a:defRPr>
            </a:lvl6pPr>
            <a:lvl7pPr marL="2971800" indent="-228600" algn="l" rtl="0" fontAlgn="base">
              <a:spcBef>
                <a:spcPct val="20000"/>
              </a:spcBef>
              <a:spcAft>
                <a:spcPct val="0"/>
              </a:spcAft>
              <a:buChar char="»"/>
              <a:defRPr kumimoji="1" sz="1800">
                <a:solidFill>
                  <a:schemeClr val="tx1"/>
                </a:solidFill>
                <a:latin typeface="+mn-lt"/>
                <a:ea typeface="+mn-ea"/>
              </a:defRPr>
            </a:lvl7pPr>
            <a:lvl8pPr marL="3429000" indent="-228600" algn="l" rtl="0" fontAlgn="base">
              <a:spcBef>
                <a:spcPct val="20000"/>
              </a:spcBef>
              <a:spcAft>
                <a:spcPct val="0"/>
              </a:spcAft>
              <a:buChar char="»"/>
              <a:defRPr kumimoji="1" sz="1800">
                <a:solidFill>
                  <a:schemeClr val="tx1"/>
                </a:solidFill>
                <a:latin typeface="+mn-lt"/>
                <a:ea typeface="+mn-ea"/>
              </a:defRPr>
            </a:lvl8pPr>
            <a:lvl9pPr marL="3886200" indent="-228600" algn="l" rtl="0" fontAlgn="base">
              <a:spcBef>
                <a:spcPct val="20000"/>
              </a:spcBef>
              <a:spcAft>
                <a:spcPct val="0"/>
              </a:spcAft>
              <a:buChar char="»"/>
              <a:defRPr kumimoji="1" sz="1800">
                <a:solidFill>
                  <a:schemeClr val="tx1"/>
                </a:solidFill>
                <a:latin typeface="+mn-lt"/>
                <a:ea typeface="+mn-ea"/>
              </a:defRPr>
            </a:lvl9pPr>
          </a:lstStyle>
          <a:p>
            <a:pPr eaLnBrk="1" hangingPunct="1">
              <a:lnSpc>
                <a:spcPct val="90000"/>
              </a:lnSpc>
            </a:pPr>
            <a:r>
              <a:rPr lang="en-US" altLang="zh-TW" sz="2000" kern="0" dirty="0" smtClean="0">
                <a:solidFill>
                  <a:srgbClr val="902320"/>
                </a:solidFill>
                <a:ea typeface="ＭＳ Ｐゴシック" pitchFamily="34" charset="-128"/>
              </a:rPr>
              <a:t>QCD gluon gauge link (Wilson line) </a:t>
            </a:r>
            <a:r>
              <a:rPr lang="en-US" altLang="zh-TW" sz="2000" kern="0" dirty="0" smtClean="0">
                <a:ea typeface="ＭＳ Ｐゴシック" pitchFamily="34" charset="-128"/>
              </a:rPr>
              <a:t>in the initial state (DY) vs. final state interactions (SIDIS).</a:t>
            </a:r>
          </a:p>
          <a:p>
            <a:pPr eaLnBrk="1" hangingPunct="1">
              <a:lnSpc>
                <a:spcPct val="90000"/>
              </a:lnSpc>
            </a:pPr>
            <a:r>
              <a:rPr lang="en-US" altLang="ja-JP" sz="2200" b="1" i="1" kern="0" dirty="0" smtClean="0">
                <a:ea typeface="ＭＳ Ｐゴシック" pitchFamily="34" charset="-128"/>
              </a:rPr>
              <a:t>Fundamental predictions from </a:t>
            </a:r>
            <a:r>
              <a:rPr lang="en-US" altLang="ja-JP" sz="2200" b="1" i="1" kern="0" dirty="0" smtClean="0">
                <a:solidFill>
                  <a:srgbClr val="B02A30"/>
                </a:solidFill>
                <a:ea typeface="ＭＳ Ｐゴシック" pitchFamily="34" charset="-128"/>
              </a:rPr>
              <a:t>perturbative QCD </a:t>
            </a:r>
            <a:r>
              <a:rPr lang="en-US" altLang="ja-JP" sz="2200" b="1" i="1" kern="0" dirty="0" smtClean="0">
                <a:ea typeface="ＭＳ Ｐゴシック" pitchFamily="34" charset="-128"/>
              </a:rPr>
              <a:t>and </a:t>
            </a:r>
            <a:r>
              <a:rPr lang="en-US" altLang="ja-JP" sz="2200" b="1" i="1" kern="0" dirty="0" smtClean="0">
                <a:solidFill>
                  <a:srgbClr val="FF9900"/>
                </a:solidFill>
                <a:ea typeface="ＭＳ Ｐゴシック" pitchFamily="34" charset="-128"/>
              </a:rPr>
              <a:t>TMD physics</a:t>
            </a:r>
            <a:r>
              <a:rPr lang="en-US" altLang="ja-JP" sz="2200" b="1" i="1" kern="0" dirty="0" smtClean="0">
                <a:ea typeface="ＭＳ Ｐゴシック" pitchFamily="34" charset="-128"/>
              </a:rPr>
              <a:t> </a:t>
            </a:r>
            <a:r>
              <a:rPr lang="en-US" altLang="ja-JP" sz="2200" b="1" i="1" kern="0" dirty="0">
                <a:ea typeface="ＭＳ Ｐゴシック" pitchFamily="34" charset="-128"/>
              </a:rPr>
              <a:t>w</a:t>
            </a:r>
            <a:r>
              <a:rPr lang="en-US" altLang="ja-JP" sz="2200" b="1" i="1" kern="0" dirty="0" smtClean="0">
                <a:ea typeface="ＭＳ Ｐゴシック" pitchFamily="34" charset="-128"/>
              </a:rPr>
              <a:t>ill be tested.</a:t>
            </a:r>
            <a:endParaRPr lang="en-US" altLang="zh-TW" sz="2200" b="1" i="1" kern="0" dirty="0" smtClean="0">
              <a:ea typeface="ＭＳ Ｐゴシック" pitchFamily="34" charset="-128"/>
            </a:endParaRPr>
          </a:p>
        </p:txBody>
      </p:sp>
    </p:spTree>
    <p:extLst>
      <p:ext uri="{BB962C8B-B14F-4D97-AF65-F5344CB8AC3E}">
        <p14:creationId xmlns:p14="http://schemas.microsoft.com/office/powerpoint/2010/main" val="2282070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a:xfrm>
            <a:off x="735676" y="335279"/>
            <a:ext cx="7772400" cy="1143000"/>
          </a:xfrm>
        </p:spPr>
        <p:txBody>
          <a:bodyPr/>
          <a:lstStyle/>
          <a:p>
            <a:r>
              <a:rPr lang="en-US" altLang="zh-TW" sz="3600" dirty="0" smtClean="0">
                <a:latin typeface="Arial" panose="020B0604020202020204" pitchFamily="34" charset="0"/>
                <a:cs typeface="Arial" panose="020B0604020202020204" pitchFamily="34" charset="0"/>
              </a:rPr>
              <a:t>“</a:t>
            </a:r>
            <a:r>
              <a:rPr lang="en-US" altLang="zh-TW" sz="2800" dirty="0" smtClean="0">
                <a:latin typeface="Arial" panose="020B0604020202020204" pitchFamily="34" charset="0"/>
                <a:cs typeface="Arial" panose="020B0604020202020204" pitchFamily="34" charset="0"/>
              </a:rPr>
              <a:t>Opposite Sign of SSA for SIDIS and DY</a:t>
            </a:r>
            <a:r>
              <a:rPr lang="en-US" altLang="zh-TW" sz="3600" dirty="0" smtClean="0">
                <a:latin typeface="Arial" panose="020B0604020202020204" pitchFamily="34" charset="0"/>
                <a:cs typeface="Arial" panose="020B0604020202020204" pitchFamily="34" charset="0"/>
              </a:rPr>
              <a:t>” Preserved in NLO QCD</a:t>
            </a:r>
            <a:endParaRPr lang="zh-TW" altLang="en-US" sz="3600" dirty="0">
              <a:latin typeface="Arial" panose="020B0604020202020204" pitchFamily="34" charset="0"/>
              <a:cs typeface="Arial" panose="020B0604020202020204" pitchFamily="34" charset="0"/>
            </a:endParaRPr>
          </a:p>
        </p:txBody>
      </p:sp>
      <p:sp>
        <p:nvSpPr>
          <p:cNvPr id="4" name="投影片編號版面配置區 3"/>
          <p:cNvSpPr>
            <a:spLocks noGrp="1"/>
          </p:cNvSpPr>
          <p:nvPr>
            <p:ph type="sldNum" sz="quarter" idx="12"/>
          </p:nvPr>
        </p:nvSpPr>
        <p:spPr/>
        <p:txBody>
          <a:bodyPr/>
          <a:lstStyle/>
          <a:p>
            <a:fld id="{73C4ABE9-A334-4979-A211-62B1079BC0E5}" type="slidenum">
              <a:rPr lang="en-US" altLang="zh-TW" smtClean="0"/>
              <a:pPr/>
              <a:t>27</a:t>
            </a:fld>
            <a:endParaRPr lang="en-US" altLang="zh-TW"/>
          </a:p>
        </p:txBody>
      </p:sp>
      <p:pic>
        <p:nvPicPr>
          <p:cNvPr id="763906" name="Picture 2"/>
          <p:cNvPicPr>
            <a:picLocks noGrp="1" noChangeAspect="1" noChangeArrowheads="1"/>
          </p:cNvPicPr>
          <p:nvPr>
            <p:ph idx="1"/>
          </p:nvPr>
        </p:nvPicPr>
        <p:blipFill>
          <a:blip r:embed="rId3" cstate="print"/>
          <a:srcRect/>
          <a:stretch>
            <a:fillRect/>
          </a:stretch>
        </p:blipFill>
        <p:spPr bwMode="auto">
          <a:xfrm>
            <a:off x="273572" y="5030636"/>
            <a:ext cx="6361376" cy="1682687"/>
          </a:xfrm>
          <a:prstGeom prst="rect">
            <a:avLst/>
          </a:prstGeom>
          <a:noFill/>
          <a:ln w="9525">
            <a:noFill/>
            <a:miter lim="800000"/>
            <a:headEnd/>
            <a:tailEnd/>
          </a:ln>
        </p:spPr>
      </p:pic>
      <p:pic>
        <p:nvPicPr>
          <p:cNvPr id="763907" name="Picture 3"/>
          <p:cNvPicPr>
            <a:picLocks noChangeAspect="1" noChangeArrowheads="1"/>
          </p:cNvPicPr>
          <p:nvPr/>
        </p:nvPicPr>
        <p:blipFill>
          <a:blip r:embed="rId4" cstate="print"/>
          <a:srcRect/>
          <a:stretch>
            <a:fillRect/>
          </a:stretch>
        </p:blipFill>
        <p:spPr bwMode="auto">
          <a:xfrm>
            <a:off x="193052" y="2234721"/>
            <a:ext cx="4387261" cy="1727086"/>
          </a:xfrm>
          <a:prstGeom prst="rect">
            <a:avLst/>
          </a:prstGeom>
          <a:noFill/>
          <a:ln w="9525">
            <a:noFill/>
            <a:miter lim="800000"/>
            <a:headEnd/>
            <a:tailEnd/>
          </a:ln>
        </p:spPr>
      </p:pic>
      <p:sp>
        <p:nvSpPr>
          <p:cNvPr id="15" name="文字方塊 14"/>
          <p:cNvSpPr txBox="1"/>
          <p:nvPr/>
        </p:nvSpPr>
        <p:spPr>
          <a:xfrm>
            <a:off x="1615757" y="1509582"/>
            <a:ext cx="6344750" cy="400110"/>
          </a:xfrm>
          <a:prstGeom prst="rect">
            <a:avLst/>
          </a:prstGeom>
          <a:noFill/>
        </p:spPr>
        <p:txBody>
          <a:bodyPr wrap="none" rtlCol="0">
            <a:spAutoFit/>
          </a:bodyPr>
          <a:lstStyle/>
          <a:p>
            <a:r>
              <a:rPr lang="en-US" altLang="zh-TW" sz="2000" i="1" dirty="0" smtClean="0">
                <a:solidFill>
                  <a:srgbClr val="FF0000"/>
                </a:solidFill>
                <a:latin typeface="+mn-lt"/>
              </a:rPr>
              <a:t>Z-B Kang, B-W Xiao and F. Yuan, PRL 107, 152002 (2011)</a:t>
            </a:r>
            <a:endParaRPr lang="zh-TW" altLang="en-US" sz="2000" i="1" dirty="0">
              <a:solidFill>
                <a:srgbClr val="FF0000"/>
              </a:solidFill>
              <a:latin typeface="+mn-lt"/>
            </a:endParaRPr>
          </a:p>
        </p:txBody>
      </p:sp>
      <p:sp>
        <p:nvSpPr>
          <p:cNvPr id="17" name="橢圓 16"/>
          <p:cNvSpPr/>
          <p:nvPr/>
        </p:nvSpPr>
        <p:spPr bwMode="auto">
          <a:xfrm>
            <a:off x="2013735" y="5609690"/>
            <a:ext cx="965771" cy="770562"/>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zh-TW" altLang="en-US" sz="2000" b="0" i="0" u="none" strike="noStrike" cap="none" normalizeH="0" baseline="0" smtClean="0">
              <a:ln>
                <a:noFill/>
              </a:ln>
              <a:solidFill>
                <a:srgbClr val="33CC33"/>
              </a:solidFill>
              <a:effectLst/>
              <a:latin typeface="Arial" charset="0"/>
            </a:endParaRPr>
          </a:p>
        </p:txBody>
      </p:sp>
      <p:pic>
        <p:nvPicPr>
          <p:cNvPr id="763908" name="Picture 4"/>
          <p:cNvPicPr>
            <a:picLocks noChangeAspect="1" noChangeArrowheads="1"/>
          </p:cNvPicPr>
          <p:nvPr/>
        </p:nvPicPr>
        <p:blipFill>
          <a:blip r:embed="rId5" cstate="print"/>
          <a:srcRect/>
          <a:stretch>
            <a:fillRect/>
          </a:stretch>
        </p:blipFill>
        <p:spPr bwMode="auto">
          <a:xfrm>
            <a:off x="202862" y="3642805"/>
            <a:ext cx="4128070" cy="695254"/>
          </a:xfrm>
          <a:prstGeom prst="rect">
            <a:avLst/>
          </a:prstGeom>
          <a:noFill/>
          <a:ln w="9525">
            <a:noFill/>
            <a:miter lim="800000"/>
            <a:headEnd/>
            <a:tailEnd/>
          </a:ln>
        </p:spPr>
      </p:pic>
      <p:sp>
        <p:nvSpPr>
          <p:cNvPr id="20" name="文字方塊 19"/>
          <p:cNvSpPr txBox="1"/>
          <p:nvPr/>
        </p:nvSpPr>
        <p:spPr>
          <a:xfrm>
            <a:off x="4788132" y="2468881"/>
            <a:ext cx="4131426" cy="646331"/>
          </a:xfrm>
          <a:prstGeom prst="rect">
            <a:avLst/>
          </a:prstGeom>
          <a:noFill/>
        </p:spPr>
        <p:txBody>
          <a:bodyPr wrap="square" rtlCol="0">
            <a:spAutoFit/>
          </a:bodyPr>
          <a:lstStyle/>
          <a:p>
            <a:pPr>
              <a:buFont typeface="Arial" pitchFamily="34" charset="0"/>
              <a:buChar char="•"/>
            </a:pPr>
            <a:r>
              <a:rPr lang="en-US" altLang="zh-TW" dirty="0" err="1" smtClean="0">
                <a:latin typeface="+mj-ea"/>
                <a:ea typeface="+mj-ea"/>
              </a:rPr>
              <a:t>Ji</a:t>
            </a:r>
            <a:r>
              <a:rPr lang="en-US" altLang="zh-TW" dirty="0" smtClean="0">
                <a:latin typeface="+mj-ea"/>
                <a:ea typeface="+mj-ea"/>
              </a:rPr>
              <a:t>-Ma-Yuan factorization</a:t>
            </a:r>
          </a:p>
          <a:p>
            <a:pPr>
              <a:buFont typeface="Arial" pitchFamily="34" charset="0"/>
              <a:buChar char="•"/>
            </a:pPr>
            <a:r>
              <a:rPr lang="en-US" altLang="zh-TW" dirty="0" smtClean="0">
                <a:latin typeface="+mj-ea"/>
                <a:ea typeface="+mj-ea"/>
              </a:rPr>
              <a:t>Collins-Soper-</a:t>
            </a:r>
            <a:r>
              <a:rPr lang="en-US" altLang="zh-TW" dirty="0" err="1" smtClean="0">
                <a:latin typeface="+mj-ea"/>
                <a:ea typeface="+mj-ea"/>
              </a:rPr>
              <a:t>Sterman</a:t>
            </a:r>
            <a:r>
              <a:rPr lang="en-US" altLang="zh-TW" dirty="0" smtClean="0">
                <a:latin typeface="+mj-ea"/>
                <a:ea typeface="+mj-ea"/>
              </a:rPr>
              <a:t> </a:t>
            </a:r>
            <a:r>
              <a:rPr lang="en-US" altLang="zh-TW" dirty="0" err="1" smtClean="0">
                <a:latin typeface="+mj-ea"/>
                <a:ea typeface="+mj-ea"/>
              </a:rPr>
              <a:t>resummation</a:t>
            </a:r>
            <a:r>
              <a:rPr lang="en-US" altLang="zh-TW" dirty="0" smtClean="0">
                <a:latin typeface="+mj-ea"/>
                <a:ea typeface="+mj-ea"/>
              </a:rPr>
              <a:t> </a:t>
            </a:r>
            <a:endParaRPr lang="zh-TW" altLang="en-US" dirty="0">
              <a:latin typeface="+mj-ea"/>
              <a:ea typeface="+mj-ea"/>
            </a:endParaRPr>
          </a:p>
        </p:txBody>
      </p:sp>
      <p:pic>
        <p:nvPicPr>
          <p:cNvPr id="763909" name="Picture 5"/>
          <p:cNvPicPr>
            <a:picLocks noChangeAspect="1" noChangeArrowheads="1"/>
          </p:cNvPicPr>
          <p:nvPr/>
        </p:nvPicPr>
        <p:blipFill>
          <a:blip r:embed="rId6" cstate="print"/>
          <a:srcRect/>
          <a:stretch>
            <a:fillRect/>
          </a:stretch>
        </p:blipFill>
        <p:spPr bwMode="auto">
          <a:xfrm>
            <a:off x="164956" y="4223491"/>
            <a:ext cx="4656426" cy="827010"/>
          </a:xfrm>
          <a:prstGeom prst="rect">
            <a:avLst/>
          </a:prstGeom>
          <a:noFill/>
          <a:ln w="9525">
            <a:noFill/>
            <a:miter lim="800000"/>
            <a:headEnd/>
            <a:tailEnd/>
          </a:ln>
        </p:spPr>
      </p:pic>
      <p:graphicFrame>
        <p:nvGraphicFramePr>
          <p:cNvPr id="22" name="物件 21"/>
          <p:cNvGraphicFramePr>
            <a:graphicFrameLocks noChangeAspect="1"/>
          </p:cNvGraphicFramePr>
          <p:nvPr>
            <p:extLst/>
          </p:nvPr>
        </p:nvGraphicFramePr>
        <p:xfrm>
          <a:off x="336550" y="4835525"/>
          <a:ext cx="706438" cy="319088"/>
        </p:xfrm>
        <a:graphic>
          <a:graphicData uri="http://schemas.openxmlformats.org/presentationml/2006/ole">
            <mc:AlternateContent xmlns:mc="http://schemas.openxmlformats.org/markup-compatibility/2006">
              <mc:Choice xmlns:v="urn:schemas-microsoft-com:vml" Requires="v">
                <p:oleObj spid="_x0000_s862300" name="Equation" r:id="rId7" imgW="507960" imgH="228600" progId="Equation.DSMT4">
                  <p:embed/>
                </p:oleObj>
              </mc:Choice>
              <mc:Fallback>
                <p:oleObj name="Equation" r:id="rId7" imgW="507960" imgH="228600" progId="Equation.DSMT4">
                  <p:embed/>
                  <p:pic>
                    <p:nvPicPr>
                      <p:cNvPr id="0" name=""/>
                      <p:cNvPicPr>
                        <a:picLocks noChangeAspect="1" noChangeArrowheads="1"/>
                      </p:cNvPicPr>
                      <p:nvPr/>
                    </p:nvPicPr>
                    <p:blipFill>
                      <a:blip r:embed="rId8"/>
                      <a:srcRect/>
                      <a:stretch>
                        <a:fillRect/>
                      </a:stretch>
                    </p:blipFill>
                    <p:spPr bwMode="auto">
                      <a:xfrm>
                        <a:off x="336550" y="4835525"/>
                        <a:ext cx="706438" cy="319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橢圓 22"/>
          <p:cNvSpPr/>
          <p:nvPr/>
        </p:nvSpPr>
        <p:spPr bwMode="auto">
          <a:xfrm>
            <a:off x="5170516" y="3740727"/>
            <a:ext cx="906088" cy="798022"/>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zh-TW" altLang="en-US" sz="2000" b="0" i="0" u="none" strike="noStrike" cap="none" normalizeH="0" baseline="0" smtClean="0">
              <a:ln>
                <a:noFill/>
              </a:ln>
              <a:solidFill>
                <a:srgbClr val="33CC33"/>
              </a:solidFill>
              <a:effectLst/>
              <a:latin typeface="Arial" charset="0"/>
            </a:endParaRPr>
          </a:p>
        </p:txBody>
      </p:sp>
      <p:sp>
        <p:nvSpPr>
          <p:cNvPr id="24" name="橢圓 23"/>
          <p:cNvSpPr/>
          <p:nvPr/>
        </p:nvSpPr>
        <p:spPr bwMode="auto">
          <a:xfrm>
            <a:off x="6350924" y="4804756"/>
            <a:ext cx="1213658" cy="665019"/>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zh-TW" altLang="en-US" sz="2000" b="0" i="0" u="none" strike="noStrike" cap="none" normalizeH="0" baseline="0" smtClean="0">
              <a:ln>
                <a:noFill/>
              </a:ln>
              <a:solidFill>
                <a:srgbClr val="33CC33"/>
              </a:solidFill>
              <a:effectLst/>
              <a:latin typeface="Arial" charset="0"/>
            </a:endParaRPr>
          </a:p>
        </p:txBody>
      </p:sp>
      <p:sp>
        <p:nvSpPr>
          <p:cNvPr id="25" name="矩形 24"/>
          <p:cNvSpPr/>
          <p:nvPr/>
        </p:nvSpPr>
        <p:spPr bwMode="auto">
          <a:xfrm>
            <a:off x="5960225" y="4447309"/>
            <a:ext cx="947651" cy="88114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zh-TW" altLang="en-US" sz="2000" b="0" i="0" u="none" strike="noStrike" cap="none" normalizeH="0" baseline="0" smtClean="0">
              <a:ln>
                <a:noFill/>
              </a:ln>
              <a:solidFill>
                <a:srgbClr val="33CC33"/>
              </a:solidFill>
              <a:effectLst/>
              <a:latin typeface="Arial" charset="0"/>
            </a:endParaRPr>
          </a:p>
        </p:txBody>
      </p:sp>
      <p:sp>
        <p:nvSpPr>
          <p:cNvPr id="27" name="橢圓 26"/>
          <p:cNvSpPr/>
          <p:nvPr/>
        </p:nvSpPr>
        <p:spPr bwMode="auto">
          <a:xfrm>
            <a:off x="1753986" y="6001789"/>
            <a:ext cx="972589" cy="68995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0" lang="zh-TW" altLang="en-US" sz="2000" b="0" i="0" u="none" strike="noStrike" cap="none" normalizeH="0" baseline="0" smtClean="0">
              <a:ln>
                <a:noFill/>
              </a:ln>
              <a:solidFill>
                <a:srgbClr val="33CC33"/>
              </a:solidFill>
              <a:effectLst/>
              <a:latin typeface="Arial" charset="0"/>
            </a:endParaRPr>
          </a:p>
        </p:txBody>
      </p:sp>
      <p:graphicFrame>
        <p:nvGraphicFramePr>
          <p:cNvPr id="28" name="物件 27"/>
          <p:cNvGraphicFramePr>
            <a:graphicFrameLocks noChangeAspect="1"/>
          </p:cNvGraphicFramePr>
          <p:nvPr/>
        </p:nvGraphicFramePr>
        <p:xfrm>
          <a:off x="4996640" y="4222287"/>
          <a:ext cx="3836535" cy="865101"/>
        </p:xfrm>
        <a:graphic>
          <a:graphicData uri="http://schemas.openxmlformats.org/presentationml/2006/ole">
            <mc:AlternateContent xmlns:mc="http://schemas.openxmlformats.org/markup-compatibility/2006">
              <mc:Choice xmlns:v="urn:schemas-microsoft-com:vml" Requires="v">
                <p:oleObj spid="_x0000_s862301" name="Equation" r:id="rId9" imgW="1295280" imgH="291960" progId="Equation.DSMT4">
                  <p:embed/>
                </p:oleObj>
              </mc:Choice>
              <mc:Fallback>
                <p:oleObj name="Equation" r:id="rId9" imgW="1295280" imgH="29196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96640" y="4222287"/>
                        <a:ext cx="3836535" cy="8651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圖片 2"/>
          <p:cNvPicPr>
            <a:picLocks noChangeAspect="1"/>
          </p:cNvPicPr>
          <p:nvPr/>
        </p:nvPicPr>
        <p:blipFill>
          <a:blip r:embed="rId11"/>
          <a:stretch>
            <a:fillRect/>
          </a:stretch>
        </p:blipFill>
        <p:spPr>
          <a:xfrm>
            <a:off x="336550" y="4804756"/>
            <a:ext cx="831109" cy="37518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48710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stretch>
            <a:fillRect/>
          </a:stretch>
        </p:blipFill>
        <p:spPr>
          <a:xfrm>
            <a:off x="1931534" y="1538356"/>
            <a:ext cx="5280932" cy="3344853"/>
          </a:xfrm>
          <a:prstGeom prst="rect">
            <a:avLst/>
          </a:prstGeom>
        </p:spPr>
      </p:pic>
      <p:pic>
        <p:nvPicPr>
          <p:cNvPr id="9" name="圖片 8"/>
          <p:cNvPicPr>
            <a:picLocks noChangeAspect="1"/>
          </p:cNvPicPr>
          <p:nvPr/>
        </p:nvPicPr>
        <p:blipFill>
          <a:blip r:embed="rId3"/>
          <a:stretch>
            <a:fillRect/>
          </a:stretch>
        </p:blipFill>
        <p:spPr>
          <a:xfrm rot="10800000">
            <a:off x="86668" y="4499380"/>
            <a:ext cx="2787578" cy="1221176"/>
          </a:xfrm>
          <a:prstGeom prst="rect">
            <a:avLst/>
          </a:prstGeom>
        </p:spPr>
      </p:pic>
      <p:pic>
        <p:nvPicPr>
          <p:cNvPr id="8" name="圖片 7"/>
          <p:cNvPicPr>
            <a:picLocks noChangeAspect="1"/>
          </p:cNvPicPr>
          <p:nvPr/>
        </p:nvPicPr>
        <p:blipFill>
          <a:blip r:embed="rId3"/>
          <a:stretch>
            <a:fillRect/>
          </a:stretch>
        </p:blipFill>
        <p:spPr>
          <a:xfrm>
            <a:off x="6269754" y="4600980"/>
            <a:ext cx="2787578" cy="1221176"/>
          </a:xfrm>
          <a:prstGeom prst="rect">
            <a:avLst/>
          </a:prstGeom>
        </p:spPr>
      </p:pic>
      <p:sp>
        <p:nvSpPr>
          <p:cNvPr id="2" name="標題 1"/>
          <p:cNvSpPr>
            <a:spLocks noGrp="1"/>
          </p:cNvSpPr>
          <p:nvPr>
            <p:ph type="title"/>
          </p:nvPr>
        </p:nvSpPr>
        <p:spPr/>
        <p:txBody>
          <a:bodyPr/>
          <a:lstStyle/>
          <a:p>
            <a:r>
              <a:rPr lang="en-US" altLang="zh-TW" sz="4000" dirty="0"/>
              <a:t>Sivers F</a:t>
            </a:r>
            <a:r>
              <a:rPr lang="en-US" altLang="zh-TW" sz="4000" dirty="0" smtClean="0"/>
              <a:t>unction with Lattice QCD</a:t>
            </a:r>
            <a:endParaRPr lang="zh-TW" altLang="en-US" sz="4000" dirty="0"/>
          </a:p>
        </p:txBody>
      </p:sp>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28</a:t>
            </a:fld>
            <a:endParaRPr lang="en-US" altLang="zh-TW">
              <a:solidFill>
                <a:srgbClr val="000000"/>
              </a:solidFill>
            </a:endParaRPr>
          </a:p>
        </p:txBody>
      </p:sp>
      <p:sp>
        <p:nvSpPr>
          <p:cNvPr id="5" name="文字方塊 4"/>
          <p:cNvSpPr txBox="1"/>
          <p:nvPr/>
        </p:nvSpPr>
        <p:spPr>
          <a:xfrm>
            <a:off x="2547257" y="1077059"/>
            <a:ext cx="5116286" cy="400110"/>
          </a:xfrm>
          <a:prstGeom prst="rect">
            <a:avLst/>
          </a:prstGeom>
          <a:noFill/>
        </p:spPr>
        <p:txBody>
          <a:bodyPr wrap="square" rtlCol="0">
            <a:spAutoFit/>
          </a:bodyPr>
          <a:lstStyle/>
          <a:p>
            <a:r>
              <a:rPr lang="en-US" altLang="zh-TW" sz="2000" i="1" dirty="0" smtClean="0">
                <a:solidFill>
                  <a:srgbClr val="FF0000"/>
                </a:solidFill>
                <a:latin typeface="+mn-lt"/>
              </a:rPr>
              <a:t>B. U. </a:t>
            </a:r>
            <a:r>
              <a:rPr lang="en-US" altLang="zh-TW" sz="2000" i="1" dirty="0" err="1" smtClean="0">
                <a:solidFill>
                  <a:srgbClr val="FF0000"/>
                </a:solidFill>
                <a:latin typeface="+mn-lt"/>
              </a:rPr>
              <a:t>Musch</a:t>
            </a:r>
            <a:r>
              <a:rPr lang="en-US" altLang="zh-TW" sz="2000" i="1" dirty="0" smtClean="0">
                <a:solidFill>
                  <a:srgbClr val="FF0000"/>
                </a:solidFill>
                <a:latin typeface="+mn-lt"/>
              </a:rPr>
              <a:t> et al., </a:t>
            </a:r>
            <a:r>
              <a:rPr lang="en-US" altLang="zh-TW" sz="2000" i="1" dirty="0">
                <a:solidFill>
                  <a:srgbClr val="FF0000"/>
                </a:solidFill>
                <a:latin typeface="+mn-lt"/>
              </a:rPr>
              <a:t>PRD </a:t>
            </a:r>
            <a:r>
              <a:rPr lang="en-US" altLang="zh-TW" sz="2000" i="1" dirty="0" smtClean="0">
                <a:solidFill>
                  <a:srgbClr val="FF0000"/>
                </a:solidFill>
                <a:latin typeface="+mn-lt"/>
              </a:rPr>
              <a:t>85, 094510 (2012)</a:t>
            </a:r>
            <a:endParaRPr lang="zh-TW" altLang="en-US" sz="2000" i="1" dirty="0">
              <a:solidFill>
                <a:srgbClr val="FF0000"/>
              </a:solidFill>
              <a:latin typeface="+mn-lt"/>
            </a:endParaRPr>
          </a:p>
        </p:txBody>
      </p:sp>
      <mc:AlternateContent xmlns:mc="http://schemas.openxmlformats.org/markup-compatibility/2006" xmlns:a14="http://schemas.microsoft.com/office/drawing/2010/main">
        <mc:Choice Requires="a14">
          <p:sp>
            <p:nvSpPr>
              <p:cNvPr id="10" name="文字方塊 9"/>
              <p:cNvSpPr txBox="1"/>
              <p:nvPr/>
            </p:nvSpPr>
            <p:spPr>
              <a:xfrm flipH="1">
                <a:off x="769258" y="5819834"/>
                <a:ext cx="7605486" cy="830997"/>
              </a:xfrm>
              <a:prstGeom prst="rect">
                <a:avLst/>
              </a:prstGeom>
              <a:noFill/>
            </p:spPr>
            <p:txBody>
              <a:bodyPr wrap="square" rtlCol="0">
                <a:spAutoFit/>
              </a:bodyPr>
              <a:lstStyle/>
              <a:p>
                <a:r>
                  <a:rPr lang="en-US" altLang="zh-TW" sz="2400" dirty="0" smtClean="0">
                    <a:solidFill>
                      <a:srgbClr val="0326BD"/>
                    </a:solidFill>
                  </a:rPr>
                  <a:t>As the vertical gauge link (</a:t>
                </a:r>
                <a14:m>
                  <m:oMath xmlns:m="http://schemas.openxmlformats.org/officeDocument/2006/math">
                    <m:r>
                      <a:rPr lang="zh-TW" altLang="en-US" sz="2400" i="1" smtClean="0">
                        <a:solidFill>
                          <a:srgbClr val="0326BD"/>
                        </a:solidFill>
                        <a:latin typeface="Cambria Math" panose="02040503050406030204" pitchFamily="18" charset="0"/>
                      </a:rPr>
                      <m:t>𝜂</m:t>
                    </m:r>
                    <m:r>
                      <a:rPr lang="en-US" altLang="zh-TW" sz="2400" b="0" i="1" smtClean="0">
                        <a:solidFill>
                          <a:srgbClr val="0326BD"/>
                        </a:solidFill>
                        <a:latin typeface="Cambria Math" panose="02040503050406030204" pitchFamily="18" charset="0"/>
                      </a:rPr>
                      <m:t>𝑣</m:t>
                    </m:r>
                  </m:oMath>
                </a14:m>
                <a:r>
                  <a:rPr lang="en-US" altLang="zh-TW" sz="2400" dirty="0" smtClean="0">
                    <a:solidFill>
                      <a:srgbClr val="0326BD"/>
                    </a:solidFill>
                  </a:rPr>
                  <a:t>) goes from </a:t>
                </a:r>
                <a14:m>
                  <m:oMath xmlns:m="http://schemas.openxmlformats.org/officeDocument/2006/math">
                    <m:r>
                      <a:rPr lang="en-US" altLang="zh-TW" sz="2400" b="1" i="1" smtClean="0">
                        <a:solidFill>
                          <a:srgbClr val="0326BD"/>
                        </a:solidFill>
                        <a:latin typeface="Cambria Math" panose="02040503050406030204" pitchFamily="18" charset="0"/>
                        <a:ea typeface="Cambria Math" panose="02040503050406030204" pitchFamily="18" charset="0"/>
                      </a:rPr>
                      <m:t>∞</m:t>
                    </m:r>
                  </m:oMath>
                </a14:m>
                <a:r>
                  <a:rPr lang="en-US" altLang="zh-TW" sz="2400" b="1" dirty="0" smtClean="0">
                    <a:solidFill>
                      <a:srgbClr val="0326BD"/>
                    </a:solidFill>
                  </a:rPr>
                  <a:t>(</a:t>
                </a:r>
                <a:r>
                  <a:rPr lang="en-US" altLang="zh-TW" sz="2400" b="1" dirty="0">
                    <a:solidFill>
                      <a:srgbClr val="0326BD"/>
                    </a:solidFill>
                  </a:rPr>
                  <a:t>SIDIS)</a:t>
                </a:r>
                <a:r>
                  <a:rPr lang="en-US" altLang="zh-TW" sz="2400" dirty="0">
                    <a:solidFill>
                      <a:srgbClr val="0326BD"/>
                    </a:solidFill>
                  </a:rPr>
                  <a:t> to </a:t>
                </a:r>
                <a14:m>
                  <m:oMath xmlns:m="http://schemas.openxmlformats.org/officeDocument/2006/math">
                    <m:r>
                      <a:rPr lang="en-US" altLang="zh-TW" sz="2400" b="1" i="0" smtClean="0">
                        <a:solidFill>
                          <a:srgbClr val="0326BD"/>
                        </a:solidFill>
                        <a:latin typeface="Cambria Math" panose="02040503050406030204" pitchFamily="18" charset="0"/>
                        <a:ea typeface="Cambria Math" panose="02040503050406030204" pitchFamily="18" charset="0"/>
                      </a:rPr>
                      <m:t>−</m:t>
                    </m:r>
                    <m:r>
                      <a:rPr lang="en-US" altLang="zh-TW" sz="2400" b="1" i="1">
                        <a:solidFill>
                          <a:srgbClr val="0326BD"/>
                        </a:solidFill>
                        <a:latin typeface="Cambria Math" panose="02040503050406030204" pitchFamily="18" charset="0"/>
                        <a:ea typeface="Cambria Math" panose="02040503050406030204" pitchFamily="18" charset="0"/>
                      </a:rPr>
                      <m:t>∞</m:t>
                    </m:r>
                  </m:oMath>
                </a14:m>
                <a:r>
                  <a:rPr lang="en-US" altLang="zh-TW" sz="2400" b="1" dirty="0" smtClean="0">
                    <a:solidFill>
                      <a:srgbClr val="0326BD"/>
                    </a:solidFill>
                  </a:rPr>
                  <a:t> </a:t>
                </a:r>
                <a:r>
                  <a:rPr lang="en-US" altLang="zh-TW" sz="2400" b="1" dirty="0">
                    <a:solidFill>
                      <a:srgbClr val="0326BD"/>
                    </a:solidFill>
                  </a:rPr>
                  <a:t>(</a:t>
                </a:r>
                <a:r>
                  <a:rPr lang="en-US" altLang="zh-TW" sz="2400" b="1" dirty="0" err="1">
                    <a:solidFill>
                      <a:srgbClr val="0326BD"/>
                    </a:solidFill>
                  </a:rPr>
                  <a:t>Drell</a:t>
                </a:r>
                <a:r>
                  <a:rPr lang="en-US" altLang="zh-TW" sz="2400" b="1" dirty="0">
                    <a:solidFill>
                      <a:srgbClr val="0326BD"/>
                    </a:solidFill>
                  </a:rPr>
                  <a:t>-Yan), </a:t>
                </a:r>
                <a:r>
                  <a:rPr lang="en-US" altLang="zh-TW" sz="2400" dirty="0" smtClean="0">
                    <a:solidFill>
                      <a:srgbClr val="0326BD"/>
                    </a:solidFill>
                  </a:rPr>
                  <a:t>the </a:t>
                </a:r>
                <a:r>
                  <a:rPr lang="en-US" altLang="zh-TW" sz="2400" dirty="0">
                    <a:solidFill>
                      <a:srgbClr val="0326BD"/>
                    </a:solidFill>
                  </a:rPr>
                  <a:t>sign of Sivers </a:t>
                </a:r>
                <a:r>
                  <a:rPr lang="en-US" altLang="zh-TW" sz="2400" dirty="0" smtClean="0">
                    <a:solidFill>
                      <a:srgbClr val="0326BD"/>
                    </a:solidFill>
                  </a:rPr>
                  <a:t>function reverses.</a:t>
                </a:r>
                <a:endParaRPr lang="zh-TW" altLang="en-US" sz="2400" dirty="0">
                  <a:solidFill>
                    <a:srgbClr val="0326BD"/>
                  </a:solidFill>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flipH="1">
                <a:off x="769258" y="5819834"/>
                <a:ext cx="7605486" cy="830997"/>
              </a:xfrm>
              <a:prstGeom prst="rect">
                <a:avLst/>
              </a:prstGeom>
              <a:blipFill rotWithShape="0">
                <a:blip r:embed="rId4"/>
                <a:stretch>
                  <a:fillRect l="-1202" t="-5147" b="-1691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01342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9" name="標題 8"/>
          <p:cNvSpPr>
            <a:spLocks noGrp="1"/>
          </p:cNvSpPr>
          <p:nvPr>
            <p:ph type="title"/>
          </p:nvPr>
        </p:nvSpPr>
        <p:spPr/>
        <p:txBody>
          <a:bodyPr>
            <a:normAutofit fontScale="90000"/>
          </a:bodyPr>
          <a:lstStyle/>
          <a:p>
            <a:r>
              <a:rPr lang="en-US" altLang="zh-TW" dirty="0"/>
              <a:t>Planned Polarized </a:t>
            </a:r>
            <a:r>
              <a:rPr lang="en-US" altLang="zh-TW" dirty="0" err="1"/>
              <a:t>Drell</a:t>
            </a:r>
            <a:r>
              <a:rPr lang="en-US" altLang="zh-TW" dirty="0"/>
              <a:t>-Yan </a:t>
            </a:r>
            <a:r>
              <a:rPr lang="en-US" altLang="zh-TW" dirty="0" smtClean="0"/>
              <a:t>Experiments</a:t>
            </a:r>
            <a:endParaRPr lang="zh-TW" altLang="en-US" dirty="0"/>
          </a:p>
        </p:txBody>
      </p:sp>
      <mc:AlternateContent xmlns:mc="http://schemas.openxmlformats.org/markup-compatibility/2006" xmlns:a14="http://schemas.microsoft.com/office/drawing/2010/main">
        <mc:Choice Requires="a14">
          <p:graphicFrame>
            <p:nvGraphicFramePr>
              <p:cNvPr id="11" name="Content Placeholder 10"/>
              <p:cNvGraphicFramePr>
                <a:graphicFrameLocks noGrp="1"/>
              </p:cNvGraphicFramePr>
              <p:nvPr>
                <p:ph idx="1"/>
                <p:extLst/>
              </p:nvPr>
            </p:nvGraphicFramePr>
            <p:xfrm>
              <a:off x="457200" y="1600200"/>
              <a:ext cx="8229292" cy="3948248"/>
            </p:xfrm>
            <a:graphic>
              <a:graphicData uri="http://schemas.openxmlformats.org/drawingml/2006/table">
                <a:tbl>
                  <a:tblPr firstRow="1" bandRow="1">
                    <a:effectLst/>
                    <a:tableStyleId>{21E4AEA4-8DFA-4A89-87EB-49C32662AFE0}</a:tableStyleId>
                  </a:tblPr>
                  <a:tblGrid>
                    <a:gridCol w="1442247"/>
                    <a:gridCol w="853121"/>
                    <a:gridCol w="1351126"/>
                    <a:gridCol w="1863833"/>
                    <a:gridCol w="1624944"/>
                    <a:gridCol w="1094021"/>
                  </a:tblGrid>
                  <a:tr h="321128">
                    <a:tc>
                      <a:txBody>
                        <a:bodyPr/>
                        <a:lstStyle/>
                        <a:p>
                          <a:pPr algn="ctr"/>
                          <a:r>
                            <a:rPr lang="en-US" sz="1400" dirty="0" smtClean="0">
                              <a:latin typeface="Calibri" pitchFamily="34" charset="0"/>
                              <a:cs typeface="Calibri" pitchFamily="34" charset="0"/>
                            </a:rPr>
                            <a:t>experiment</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algn="ctr"/>
                          <a:r>
                            <a:rPr lang="en-US" sz="1400" dirty="0" smtClean="0">
                              <a:latin typeface="Calibri" pitchFamily="34" charset="0"/>
                              <a:cs typeface="Calibri" pitchFamily="34" charset="0"/>
                            </a:rPr>
                            <a:t>particles</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algn="ctr"/>
                          <a:r>
                            <a:rPr lang="en-US" sz="1400" dirty="0" smtClean="0">
                              <a:latin typeface="Calibri" pitchFamily="34" charset="0"/>
                              <a:cs typeface="Calibri" pitchFamily="34" charset="0"/>
                            </a:rPr>
                            <a:t>energy</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cs typeface="Calibri" pitchFamily="34" charset="0"/>
                            </a:rPr>
                            <a:t>x</a:t>
                          </a:r>
                          <a:r>
                            <a:rPr lang="en-US" sz="1400" baseline="-25000" dirty="0" smtClean="0">
                              <a:latin typeface="Calibri" pitchFamily="34" charset="0"/>
                              <a:cs typeface="Calibri" pitchFamily="34" charset="0"/>
                            </a:rPr>
                            <a:t>1</a:t>
                          </a:r>
                          <a:r>
                            <a:rPr lang="en-US" sz="1400" baseline="0" dirty="0" smtClean="0">
                              <a:latin typeface="Calibri" pitchFamily="34" charset="0"/>
                              <a:cs typeface="Calibri" pitchFamily="34" charset="0"/>
                            </a:rPr>
                            <a:t>  or  </a:t>
                          </a:r>
                          <a:r>
                            <a:rPr lang="en-US" sz="1400" dirty="0" smtClean="0">
                              <a:latin typeface="Calibri" pitchFamily="34" charset="0"/>
                              <a:cs typeface="Calibri" pitchFamily="34" charset="0"/>
                            </a:rPr>
                            <a:t>x</a:t>
                          </a:r>
                          <a:r>
                            <a:rPr lang="en-US" sz="1400" baseline="-25000" dirty="0" smtClean="0">
                              <a:latin typeface="Calibri" pitchFamily="34" charset="0"/>
                              <a:cs typeface="Calibri" pitchFamily="34" charset="0"/>
                            </a:rPr>
                            <a:t>2</a:t>
                          </a:r>
                          <a:r>
                            <a:rPr lang="en-US" sz="1400" baseline="0" dirty="0" smtClean="0">
                              <a:latin typeface="Calibri" pitchFamily="34" charset="0"/>
                              <a:cs typeface="Calibri" pitchFamily="34" charset="0"/>
                            </a:rPr>
                            <a:t>  </a:t>
                          </a:r>
                          <a:endParaRPr lang="en-US" sz="1400" dirty="0" smtClean="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algn="ctr"/>
                          <a:r>
                            <a:rPr lang="en-US" sz="1400" dirty="0" smtClean="0">
                              <a:latin typeface="Calibri" pitchFamily="34" charset="0"/>
                              <a:cs typeface="Calibri" pitchFamily="34" charset="0"/>
                            </a:rPr>
                            <a:t>luminosity</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algn="ctr"/>
                          <a:r>
                            <a:rPr lang="en-US" sz="1400" dirty="0" smtClean="0">
                              <a:latin typeface="Calibri" pitchFamily="34" charset="0"/>
                              <a:cs typeface="Calibri" pitchFamily="34" charset="0"/>
                            </a:rPr>
                            <a:t>timeline</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r>
                  <a:tr h="486584">
                    <a:tc>
                      <a:txBody>
                        <a:bodyPr/>
                        <a:lstStyle/>
                        <a:p>
                          <a:pPr marL="0" algn="l" defTabSz="914400" rtl="0" eaLnBrk="1" latinLnBrk="0" hangingPunct="1"/>
                          <a:r>
                            <a:rPr lang="en-US" sz="1400" kern="1200" dirty="0" smtClean="0">
                              <a:solidFill>
                                <a:schemeClr val="accent6">
                                  <a:lumMod val="75000"/>
                                </a:schemeClr>
                              </a:solidFill>
                              <a:latin typeface="+mn-lt"/>
                              <a:ea typeface="+mn-ea"/>
                              <a:cs typeface="Calibri" pitchFamily="34" charset="0"/>
                            </a:rPr>
                            <a:t>COMPASS</a:t>
                          </a:r>
                          <a:br>
                            <a:rPr lang="en-US" sz="1400" kern="1200" dirty="0" smtClean="0">
                              <a:solidFill>
                                <a:schemeClr val="accent6">
                                  <a:lumMod val="75000"/>
                                </a:schemeClr>
                              </a:solidFill>
                              <a:latin typeface="+mn-lt"/>
                              <a:ea typeface="+mn-ea"/>
                              <a:cs typeface="Calibri" pitchFamily="34" charset="0"/>
                            </a:rPr>
                          </a:br>
                          <a:r>
                            <a:rPr lang="en-US" sz="1400" kern="1200" dirty="0" smtClean="0">
                              <a:solidFill>
                                <a:schemeClr val="accent6">
                                  <a:lumMod val="75000"/>
                                </a:schemeClr>
                              </a:solidFill>
                              <a:latin typeface="+mn-lt"/>
                              <a:ea typeface="+mn-ea"/>
                              <a:cs typeface="Calibri" pitchFamily="34" charset="0"/>
                            </a:rPr>
                            <a:t>(CERN)</a:t>
                          </a:r>
                          <a:endParaRPr lang="en-US" sz="1400" kern="1200" dirty="0">
                            <a:solidFill>
                              <a:schemeClr val="accent6">
                                <a:lumMod val="75000"/>
                              </a:schemeClr>
                            </a:solidFill>
                            <a:latin typeface="+mn-lt"/>
                            <a:ea typeface="+mn-ea"/>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sym typeface="Symbol"/>
                            </a:rPr>
                            <a:t></a:t>
                          </a:r>
                          <a:r>
                            <a:rPr lang="en-US" sz="1400" baseline="30000" dirty="0" smtClean="0">
                              <a:solidFill>
                                <a:schemeClr val="accent6">
                                  <a:lumMod val="75000"/>
                                </a:schemeClr>
                              </a:solidFill>
                              <a:latin typeface="+mn-lt"/>
                              <a:cs typeface="Times New Roman"/>
                            </a:rPr>
                            <a:t>±</a:t>
                          </a:r>
                          <a:r>
                            <a:rPr lang="en-US" sz="1400" baseline="0" dirty="0" smtClean="0">
                              <a:solidFill>
                                <a:schemeClr val="accent6">
                                  <a:lumMod val="75000"/>
                                </a:schemeClr>
                              </a:solidFill>
                              <a:latin typeface="+mn-lt"/>
                              <a:cs typeface="Calibri" pitchFamily="34" charset="0"/>
                            </a:rPr>
                            <a:t>  +  p</a:t>
                          </a:r>
                          <a:r>
                            <a:rPr lang="en-US" sz="1400" baseline="30000" dirty="0" smtClean="0">
                              <a:solidFill>
                                <a:schemeClr val="accent6">
                                  <a:lumMod val="75000"/>
                                </a:schemeClr>
                              </a:solidFill>
                              <a:latin typeface="+mn-lt"/>
                              <a:cs typeface="Times New Roman"/>
                            </a:rPr>
                            <a:t>↑</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190 </a:t>
                          </a:r>
                          <a:r>
                            <a:rPr lang="en-US" sz="1400" dirty="0" err="1" smtClean="0">
                              <a:solidFill>
                                <a:schemeClr val="accent6">
                                  <a:lumMod val="75000"/>
                                </a:schemeClr>
                              </a:solidFill>
                              <a:latin typeface="+mn-lt"/>
                              <a:cs typeface="Calibri" pitchFamily="34" charset="0"/>
                            </a:rPr>
                            <a:t>GeV</a:t>
                          </a:r>
                          <a:r>
                            <a:rPr lang="en-US" sz="1400" dirty="0" smtClean="0">
                              <a:solidFill>
                                <a:schemeClr val="accent6">
                                  <a:lumMod val="75000"/>
                                </a:schemeClr>
                              </a:solidFill>
                              <a:latin typeface="+mn-lt"/>
                              <a:cs typeface="Calibri" pitchFamily="34" charset="0"/>
                            </a:rPr>
                            <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17.4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 0.2 – 0.3</a:t>
                          </a:r>
                          <a:br>
                            <a:rPr lang="en-US" sz="1400" baseline="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 0.05  (low mass)</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2 x 10</a:t>
                          </a:r>
                          <a:r>
                            <a:rPr lang="en-US" sz="1400" baseline="30000" dirty="0" smtClean="0">
                              <a:solidFill>
                                <a:schemeClr val="accent6">
                                  <a:lumMod val="75000"/>
                                </a:schemeClr>
                              </a:solidFill>
                              <a:latin typeface="+mn-lt"/>
                              <a:cs typeface="Calibri" pitchFamily="34" charset="0"/>
                            </a:rPr>
                            <a:t>33</a:t>
                          </a:r>
                          <a:r>
                            <a:rPr lang="en-US" sz="1400" baseline="0" dirty="0" smtClean="0">
                              <a:solidFill>
                                <a:schemeClr val="accent6">
                                  <a:lumMod val="75000"/>
                                </a:schemeClr>
                              </a:solidFill>
                              <a:latin typeface="+mn-lt"/>
                              <a:cs typeface="Calibri" pitchFamily="34" charset="0"/>
                            </a:rPr>
                            <a:t> 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2014</a:t>
                          </a:r>
                          <a:endParaRPr lang="en-US" sz="1400" dirty="0">
                            <a:solidFill>
                              <a:schemeClr val="accent6">
                                <a:lumMod val="75000"/>
                              </a:schemeClr>
                            </a:solidFill>
                            <a:latin typeface="+mn-lt"/>
                            <a:cs typeface="Calibri" pitchFamily="34" charset="0"/>
                          </a:endParaRPr>
                        </a:p>
                      </a:txBody>
                      <a:tcPr marL="88487" marR="88487" anchor="ctr"/>
                    </a:tc>
                  </a:tr>
                  <a:tr h="486584">
                    <a:tc>
                      <a:txBody>
                        <a:bodyPr/>
                        <a:lstStyle/>
                        <a:p>
                          <a:r>
                            <a:rPr lang="en-US" sz="1400" dirty="0" smtClean="0">
                              <a:solidFill>
                                <a:schemeClr val="accent6">
                                  <a:lumMod val="75000"/>
                                </a:schemeClr>
                              </a:solidFill>
                              <a:latin typeface="+mn-lt"/>
                              <a:cs typeface="Calibri" pitchFamily="34" charset="0"/>
                            </a:rPr>
                            <a:t>PAX</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rPr>
                            <a:t>(GSI)</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ctr"/>
                          <a:r>
                            <a:rPr lang="en-US" sz="1400" baseline="0" dirty="0" smtClean="0">
                              <a:solidFill>
                                <a:schemeClr val="accent6">
                                  <a:lumMod val="75000"/>
                                </a:schemeClr>
                              </a:solidFill>
                              <a:latin typeface="+mn-lt"/>
                              <a:cs typeface="Calibri" pitchFamily="34" charset="0"/>
                            </a:rPr>
                            <a:t>p</a:t>
                          </a:r>
                          <a:r>
                            <a:rPr lang="en-US" sz="1400" baseline="30000" dirty="0" smtClean="0">
                              <a:solidFill>
                                <a:schemeClr val="accent6">
                                  <a:lumMod val="75000"/>
                                </a:schemeClr>
                              </a:solidFill>
                              <a:latin typeface="+mn-lt"/>
                              <a:cs typeface="Times New Roman"/>
                            </a:rPr>
                            <a:t>↑ </a:t>
                          </a:r>
                          <a:r>
                            <a:rPr lang="en-US" sz="1400" baseline="0" dirty="0" smtClean="0">
                              <a:solidFill>
                                <a:schemeClr val="accent6">
                                  <a:lumMod val="75000"/>
                                </a:schemeClr>
                              </a:solidFill>
                              <a:latin typeface="+mn-lt"/>
                              <a:cs typeface="Calibri" pitchFamily="34" charset="0"/>
                            </a:rPr>
                            <a:t>+ </a:t>
                          </a:r>
                          <a14:m>
                            <m:oMath xmlns:m="http://schemas.openxmlformats.org/officeDocument/2006/math">
                              <m:acc>
                                <m:accPr>
                                  <m:chr m:val="̅"/>
                                  <m:ctrlPr>
                                    <a:rPr lang="en-US" altLang="zh-TW" sz="1400" i="1" baseline="0" smtClean="0">
                                      <a:solidFill>
                                        <a:schemeClr val="accent6">
                                          <a:lumMod val="75000"/>
                                        </a:schemeClr>
                                      </a:solidFill>
                                      <a:latin typeface="Cambria Math" panose="02040503050406030204" pitchFamily="18" charset="0"/>
                                    </a:rPr>
                                  </m:ctrlPr>
                                </m:accPr>
                                <m:e>
                                  <m:r>
                                    <a:rPr lang="en-US" altLang="zh-TW" sz="1400" b="0" i="1" baseline="0" smtClean="0">
                                      <a:solidFill>
                                        <a:schemeClr val="accent6">
                                          <a:lumMod val="75000"/>
                                        </a:schemeClr>
                                      </a:solidFill>
                                      <a:latin typeface="Cambria Math" panose="02040503050406030204" pitchFamily="18" charset="0"/>
                                    </a:rPr>
                                    <m:t>𝑝</m:t>
                                  </m:r>
                                </m:e>
                              </m:acc>
                            </m:oMath>
                          </a14:m>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collider</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14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1</a:t>
                          </a:r>
                          <a:r>
                            <a:rPr lang="en-US" sz="1400" baseline="0" dirty="0" smtClean="0">
                              <a:solidFill>
                                <a:schemeClr val="accent6">
                                  <a:lumMod val="75000"/>
                                </a:schemeClr>
                              </a:solidFill>
                              <a:latin typeface="+mn-lt"/>
                              <a:cs typeface="Calibri" pitchFamily="34" charset="0"/>
                            </a:rPr>
                            <a:t> = 0.1 – 0.9</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2 x 10</a:t>
                          </a:r>
                          <a:r>
                            <a:rPr lang="en-US" sz="1400" baseline="30000" dirty="0" smtClean="0">
                              <a:solidFill>
                                <a:schemeClr val="accent6">
                                  <a:lumMod val="75000"/>
                                </a:schemeClr>
                              </a:solidFill>
                              <a:latin typeface="+mn-lt"/>
                              <a:cs typeface="Calibri" pitchFamily="34" charset="0"/>
                            </a:rPr>
                            <a:t>30</a:t>
                          </a:r>
                          <a:r>
                            <a:rPr lang="en-US" sz="1400" baseline="0" dirty="0" smtClean="0">
                              <a:solidFill>
                                <a:schemeClr val="accent6">
                                  <a:lumMod val="75000"/>
                                </a:schemeClr>
                              </a:solidFill>
                              <a:latin typeface="+mn-lt"/>
                              <a:cs typeface="Calibri" pitchFamily="34" charset="0"/>
                            </a:rPr>
                            <a:t> 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&gt;2020</a:t>
                          </a:r>
                          <a:endParaRPr lang="en-US" sz="1400" dirty="0">
                            <a:solidFill>
                              <a:schemeClr val="accent6">
                                <a:lumMod val="75000"/>
                              </a:schemeClr>
                            </a:solidFill>
                            <a:latin typeface="+mn-lt"/>
                            <a:cs typeface="Calibri" pitchFamily="34" charset="0"/>
                          </a:endParaRPr>
                        </a:p>
                      </a:txBody>
                      <a:tcPr marL="88487" marR="88487" anchor="ctr"/>
                    </a:tc>
                  </a:tr>
                  <a:tr h="486584">
                    <a:tc>
                      <a:txBody>
                        <a:bodyPr/>
                        <a:lstStyle/>
                        <a:p>
                          <a:r>
                            <a:rPr lang="en-US" sz="1400" dirty="0" smtClean="0">
                              <a:solidFill>
                                <a:schemeClr val="accent6">
                                  <a:lumMod val="75000"/>
                                </a:schemeClr>
                              </a:solidFill>
                              <a:latin typeface="+mn-lt"/>
                              <a:cs typeface="Calibri" pitchFamily="34" charset="0"/>
                            </a:rPr>
                            <a:t>PANDA</a:t>
                          </a:r>
                        </a:p>
                        <a:p>
                          <a:r>
                            <a:rPr lang="en-US" sz="1400" dirty="0" smtClean="0">
                              <a:solidFill>
                                <a:schemeClr val="accent6">
                                  <a:lumMod val="75000"/>
                                </a:schemeClr>
                              </a:solidFill>
                              <a:latin typeface="+mn-lt"/>
                              <a:cs typeface="Calibri" pitchFamily="34" charset="0"/>
                            </a:rPr>
                            <a:t>(GSI)</a:t>
                          </a:r>
                          <a:endParaRPr lang="en-US" sz="1400" dirty="0">
                            <a:solidFill>
                              <a:schemeClr val="accent6">
                                <a:lumMod val="75000"/>
                              </a:schemeClr>
                            </a:solidFill>
                            <a:latin typeface="+mn-lt"/>
                            <a:cs typeface="Calibri" pitchFamily="34" charset="0"/>
                          </a:endParaRPr>
                        </a:p>
                      </a:txBody>
                      <a:tcPr marL="88487" marR="8848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zh-TW" sz="1400" i="1" baseline="0" smtClean="0">
                                      <a:solidFill>
                                        <a:schemeClr val="accent6">
                                          <a:lumMod val="75000"/>
                                        </a:schemeClr>
                                      </a:solidFill>
                                      <a:latin typeface="Cambria Math" panose="02040503050406030204" pitchFamily="18" charset="0"/>
                                    </a:rPr>
                                  </m:ctrlPr>
                                </m:accPr>
                                <m:e>
                                  <m:r>
                                    <a:rPr lang="en-US" altLang="zh-TW" sz="1400" b="0" i="1" baseline="0" smtClean="0">
                                      <a:solidFill>
                                        <a:schemeClr val="accent6">
                                          <a:lumMod val="75000"/>
                                        </a:schemeClr>
                                      </a:solidFill>
                                      <a:latin typeface="Cambria Math" panose="02040503050406030204" pitchFamily="18" charset="0"/>
                                    </a:rPr>
                                    <m:t>𝑝</m:t>
                                  </m:r>
                                </m:e>
                              </m:acc>
                            </m:oMath>
                          </a14:m>
                          <a:r>
                            <a:rPr lang="en-US" sz="1400" baseline="-25000" dirty="0" smtClean="0">
                              <a:solidFill>
                                <a:schemeClr val="accent6">
                                  <a:lumMod val="75000"/>
                                </a:schemeClr>
                              </a:solidFill>
                              <a:latin typeface="+mn-lt"/>
                              <a:cs typeface="Calibri" pitchFamily="34" charset="0"/>
                            </a:rPr>
                            <a:t>  </a:t>
                          </a:r>
                          <a:r>
                            <a:rPr lang="en-US" sz="1400" baseline="0" dirty="0" smtClean="0">
                              <a:solidFill>
                                <a:schemeClr val="accent6">
                                  <a:lumMod val="75000"/>
                                </a:schemeClr>
                              </a:solidFill>
                              <a:latin typeface="+mn-lt"/>
                              <a:cs typeface="Calibri" pitchFamily="34" charset="0"/>
                            </a:rPr>
                            <a:t>+</a:t>
                          </a:r>
                          <a:r>
                            <a:rPr lang="en-US" sz="1400" baseline="-25000" dirty="0" smtClean="0">
                              <a:solidFill>
                                <a:schemeClr val="accent6">
                                  <a:lumMod val="75000"/>
                                </a:schemeClr>
                              </a:solidFill>
                              <a:latin typeface="+mn-lt"/>
                              <a:cs typeface="Calibri" pitchFamily="34" charset="0"/>
                            </a:rPr>
                            <a:t>  </a:t>
                          </a:r>
                          <a:r>
                            <a:rPr lang="en-US" sz="1400" baseline="0" dirty="0" smtClean="0">
                              <a:solidFill>
                                <a:schemeClr val="accent6">
                                  <a:lumMod val="75000"/>
                                </a:schemeClr>
                              </a:solidFill>
                              <a:latin typeface="+mn-lt"/>
                              <a:cs typeface="Calibri" pitchFamily="34" charset="0"/>
                            </a:rPr>
                            <a:t>p</a:t>
                          </a:r>
                          <a:r>
                            <a:rPr lang="en-US" sz="1400" baseline="30000" dirty="0" smtClean="0">
                              <a:solidFill>
                                <a:schemeClr val="accent6">
                                  <a:lumMod val="75000"/>
                                </a:schemeClr>
                              </a:solidFill>
                              <a:latin typeface="+mn-lt"/>
                              <a:cs typeface="Times New Roman"/>
                            </a:rPr>
                            <a:t>↑</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15 </a:t>
                          </a:r>
                          <a:r>
                            <a:rPr lang="en-US" sz="1400" dirty="0" err="1" smtClean="0">
                              <a:solidFill>
                                <a:schemeClr val="accent6">
                                  <a:lumMod val="75000"/>
                                </a:schemeClr>
                              </a:solidFill>
                              <a:latin typeface="+mn-lt"/>
                              <a:cs typeface="Calibri" pitchFamily="34" charset="0"/>
                            </a:rPr>
                            <a:t>GeV</a:t>
                          </a:r>
                          <a:r>
                            <a:rPr lang="en-US" sz="1400" dirty="0" smtClean="0">
                              <a:solidFill>
                                <a:schemeClr val="accent6">
                                  <a:lumMod val="75000"/>
                                </a:schemeClr>
                              </a:solidFill>
                              <a:latin typeface="+mn-lt"/>
                              <a:cs typeface="Calibri" pitchFamily="34" charset="0"/>
                            </a:rPr>
                            <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5.5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 0.2 – 0.4</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2 </a:t>
                          </a:r>
                          <a:r>
                            <a:rPr lang="en-US" sz="1400" smtClean="0">
                              <a:solidFill>
                                <a:schemeClr val="accent6">
                                  <a:lumMod val="75000"/>
                                </a:schemeClr>
                              </a:solidFill>
                              <a:latin typeface="+mn-lt"/>
                              <a:cs typeface="Calibri" pitchFamily="34" charset="0"/>
                            </a:rPr>
                            <a:t>x 10</a:t>
                          </a:r>
                          <a:r>
                            <a:rPr lang="en-US" sz="1400" baseline="30000" smtClean="0">
                              <a:solidFill>
                                <a:schemeClr val="accent6">
                                  <a:lumMod val="75000"/>
                                </a:schemeClr>
                              </a:solidFill>
                              <a:latin typeface="+mn-lt"/>
                              <a:cs typeface="Calibri" pitchFamily="34" charset="0"/>
                            </a:rPr>
                            <a:t>32</a:t>
                          </a:r>
                          <a:r>
                            <a:rPr lang="en-US" sz="1400" baseline="0" smtClean="0">
                              <a:solidFill>
                                <a:schemeClr val="accent6">
                                  <a:lumMod val="75000"/>
                                </a:schemeClr>
                              </a:solidFill>
                              <a:latin typeface="+mn-lt"/>
                              <a:cs typeface="Calibri" pitchFamily="34" charset="0"/>
                            </a:rPr>
                            <a:t> </a:t>
                          </a:r>
                          <a:r>
                            <a:rPr lang="en-US" sz="1400" baseline="0" dirty="0" smtClean="0">
                              <a:solidFill>
                                <a:schemeClr val="accent6">
                                  <a:lumMod val="75000"/>
                                </a:schemeClr>
                              </a:solidFill>
                              <a:latin typeface="+mn-lt"/>
                              <a:cs typeface="Calibri" pitchFamily="34" charset="0"/>
                            </a:rPr>
                            <a:t>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&gt;2018</a:t>
                          </a:r>
                          <a:endParaRPr lang="en-US" sz="1400" dirty="0">
                            <a:solidFill>
                              <a:schemeClr val="accent6">
                                <a:lumMod val="75000"/>
                              </a:schemeClr>
                            </a:solidFill>
                            <a:latin typeface="+mn-lt"/>
                            <a:cs typeface="Calibri" pitchFamily="34" charset="0"/>
                          </a:endParaRPr>
                        </a:p>
                      </a:txBody>
                      <a:tcPr marL="88487" marR="88487" anchor="ctr"/>
                    </a:tc>
                  </a:tr>
                  <a:tr h="455392">
                    <a:tc>
                      <a:txBody>
                        <a:bodyPr/>
                        <a:lstStyle/>
                        <a:p>
                          <a:r>
                            <a:rPr lang="en-US" sz="1400" dirty="0" smtClean="0">
                              <a:solidFill>
                                <a:schemeClr val="accent6">
                                  <a:lumMod val="75000"/>
                                </a:schemeClr>
                              </a:solidFill>
                              <a:latin typeface="+mn-lt"/>
                              <a:cs typeface="Calibri" pitchFamily="34" charset="0"/>
                            </a:rPr>
                            <a:t>NICA</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rPr>
                            <a:t>(JINR)</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ctr"/>
                          <a:r>
                            <a:rPr lang="en-US" sz="1400" baseline="0" dirty="0" smtClean="0">
                              <a:solidFill>
                                <a:schemeClr val="accent6">
                                  <a:lumMod val="75000"/>
                                </a:schemeClr>
                              </a:solidFill>
                              <a:latin typeface="+mn-lt"/>
                              <a:cs typeface="Calibri" pitchFamily="34" charset="0"/>
                            </a:rPr>
                            <a:t>p</a:t>
                          </a:r>
                          <a:r>
                            <a:rPr lang="en-US" sz="1400" baseline="30000" dirty="0" smtClean="0">
                              <a:solidFill>
                                <a:schemeClr val="accent6">
                                  <a:lumMod val="75000"/>
                                </a:schemeClr>
                              </a:solidFill>
                              <a:latin typeface="+mn-lt"/>
                              <a:cs typeface="Times New Roman"/>
                            </a:rPr>
                            <a:t>↑ </a:t>
                          </a:r>
                          <a:r>
                            <a:rPr lang="en-US" sz="1400" baseline="0" dirty="0" smtClean="0">
                              <a:solidFill>
                                <a:schemeClr val="accent6">
                                  <a:lumMod val="75000"/>
                                </a:schemeClr>
                              </a:solidFill>
                              <a:latin typeface="+mn-lt"/>
                              <a:cs typeface="Calibri" pitchFamily="34" charset="0"/>
                            </a:rPr>
                            <a:t> + p</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collider</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20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1</a:t>
                          </a:r>
                          <a:r>
                            <a:rPr lang="en-US" sz="1400" baseline="0" dirty="0" smtClean="0">
                              <a:solidFill>
                                <a:schemeClr val="accent6">
                                  <a:lumMod val="75000"/>
                                </a:schemeClr>
                              </a:solidFill>
                              <a:latin typeface="+mn-lt"/>
                              <a:cs typeface="Calibri" pitchFamily="34" charset="0"/>
                            </a:rPr>
                            <a:t> = 0.1 – 0.8</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1 x 10</a:t>
                          </a:r>
                          <a:r>
                            <a:rPr lang="en-US" sz="1400" baseline="30000" dirty="0" smtClean="0">
                              <a:solidFill>
                                <a:schemeClr val="accent6">
                                  <a:lumMod val="75000"/>
                                </a:schemeClr>
                              </a:solidFill>
                              <a:latin typeface="+mn-lt"/>
                              <a:cs typeface="Calibri" pitchFamily="34" charset="0"/>
                            </a:rPr>
                            <a:t>30</a:t>
                          </a:r>
                          <a:r>
                            <a:rPr lang="en-US" sz="1400" baseline="0" dirty="0" smtClean="0">
                              <a:solidFill>
                                <a:schemeClr val="accent6">
                                  <a:lumMod val="75000"/>
                                </a:schemeClr>
                              </a:solidFill>
                              <a:latin typeface="+mn-lt"/>
                              <a:cs typeface="Calibri" pitchFamily="34" charset="0"/>
                            </a:rPr>
                            <a:t> 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&gt;2018</a:t>
                          </a:r>
                          <a:endParaRPr lang="en-US" sz="1400" dirty="0">
                            <a:solidFill>
                              <a:schemeClr val="accent6">
                                <a:lumMod val="75000"/>
                              </a:schemeClr>
                            </a:solidFill>
                            <a:latin typeface="+mn-lt"/>
                            <a:cs typeface="Calibri" pitchFamily="34" charset="0"/>
                          </a:endParaRPr>
                        </a:p>
                      </a:txBody>
                      <a:tcPr marL="88487" marR="88487" anchor="ctr"/>
                    </a:tc>
                  </a:tr>
                  <a:tr h="486584">
                    <a:tc>
                      <a:txBody>
                        <a:bodyPr/>
                        <a:lstStyle/>
                        <a:p>
                          <a:r>
                            <a:rPr lang="en-US" sz="1400" dirty="0" smtClean="0">
                              <a:solidFill>
                                <a:schemeClr val="accent6">
                                  <a:lumMod val="75000"/>
                                </a:schemeClr>
                              </a:solidFill>
                              <a:latin typeface="+mn-lt"/>
                              <a:cs typeface="Calibri" pitchFamily="34" charset="0"/>
                            </a:rPr>
                            <a:t>PHENIX</a:t>
                          </a:r>
                        </a:p>
                        <a:p>
                          <a:r>
                            <a:rPr lang="en-US" sz="1400" dirty="0" smtClean="0">
                              <a:solidFill>
                                <a:schemeClr val="accent6">
                                  <a:lumMod val="75000"/>
                                </a:schemeClr>
                              </a:solidFill>
                              <a:latin typeface="+mn-lt"/>
                              <a:cs typeface="Calibri" pitchFamily="34" charset="0"/>
                            </a:rPr>
                            <a:t>(RHIC)</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ctr"/>
                          <a:r>
                            <a:rPr lang="en-US" sz="1400" baseline="0" dirty="0" smtClean="0">
                              <a:solidFill>
                                <a:schemeClr val="accent6">
                                  <a:lumMod val="75000"/>
                                </a:schemeClr>
                              </a:solidFill>
                              <a:latin typeface="+mn-lt"/>
                              <a:cs typeface="Calibri" pitchFamily="34" charset="0"/>
                            </a:rPr>
                            <a:t>p</a:t>
                          </a:r>
                          <a:r>
                            <a:rPr lang="en-US" sz="1400" baseline="30000" dirty="0" smtClean="0">
                              <a:solidFill>
                                <a:schemeClr val="accent6">
                                  <a:lumMod val="75000"/>
                                </a:schemeClr>
                              </a:solidFill>
                              <a:latin typeface="+mn-lt"/>
                              <a:cs typeface="Times New Roman"/>
                            </a:rPr>
                            <a:t>↑ </a:t>
                          </a:r>
                          <a:r>
                            <a:rPr lang="en-US" sz="1400" baseline="0" dirty="0" smtClean="0">
                              <a:solidFill>
                                <a:schemeClr val="accent6">
                                  <a:lumMod val="75000"/>
                                </a:schemeClr>
                              </a:solidFill>
                              <a:latin typeface="+mn-lt"/>
                              <a:cs typeface="Calibri" pitchFamily="34" charset="0"/>
                            </a:rPr>
                            <a:t> + p</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collider</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500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1</a:t>
                          </a:r>
                          <a:r>
                            <a:rPr lang="en-US" sz="1400" baseline="0" dirty="0" smtClean="0">
                              <a:solidFill>
                                <a:schemeClr val="accent6">
                                  <a:lumMod val="75000"/>
                                </a:schemeClr>
                              </a:solidFill>
                              <a:latin typeface="+mn-lt"/>
                              <a:cs typeface="Calibri" pitchFamily="34" charset="0"/>
                            </a:rPr>
                            <a:t> = 0.05 – 0.1</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2 x 10</a:t>
                          </a:r>
                          <a:r>
                            <a:rPr lang="en-US" sz="1400" baseline="30000" dirty="0" smtClean="0">
                              <a:solidFill>
                                <a:schemeClr val="accent6">
                                  <a:lumMod val="75000"/>
                                </a:schemeClr>
                              </a:solidFill>
                              <a:latin typeface="+mn-lt"/>
                              <a:cs typeface="Calibri" pitchFamily="34" charset="0"/>
                            </a:rPr>
                            <a:t>32</a:t>
                          </a:r>
                          <a:r>
                            <a:rPr lang="en-US" sz="1400" baseline="0" dirty="0" smtClean="0">
                              <a:solidFill>
                                <a:schemeClr val="accent6">
                                  <a:lumMod val="75000"/>
                                </a:schemeClr>
                              </a:solidFill>
                              <a:latin typeface="+mn-lt"/>
                              <a:cs typeface="Calibri" pitchFamily="34" charset="0"/>
                            </a:rPr>
                            <a:t> 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&gt;2018</a:t>
                          </a:r>
                          <a:endParaRPr lang="en-US" sz="1400" dirty="0">
                            <a:solidFill>
                              <a:schemeClr val="accent6">
                                <a:lumMod val="75000"/>
                              </a:schemeClr>
                            </a:solidFill>
                            <a:latin typeface="+mn-lt"/>
                            <a:cs typeface="Calibri" pitchFamily="34" charset="0"/>
                          </a:endParaRPr>
                        </a:p>
                      </a:txBody>
                      <a:tcPr marL="88487" marR="88487" anchor="ctr"/>
                    </a:tc>
                  </a:tr>
                  <a:tr h="486584">
                    <a:tc>
                      <a:txBody>
                        <a:bodyPr/>
                        <a:lstStyle/>
                        <a:p>
                          <a:r>
                            <a:rPr lang="en-US" sz="1400" b="0" dirty="0" smtClean="0">
                              <a:solidFill>
                                <a:schemeClr val="accent6">
                                  <a:lumMod val="75000"/>
                                </a:schemeClr>
                              </a:solidFill>
                              <a:latin typeface="+mn-lt"/>
                              <a:cs typeface="Calibri" pitchFamily="34" charset="0"/>
                            </a:rPr>
                            <a:t>pol. </a:t>
                          </a:r>
                          <a:r>
                            <a:rPr lang="en-US" sz="1400" b="0" dirty="0" err="1" smtClean="0">
                              <a:solidFill>
                                <a:schemeClr val="accent6">
                                  <a:lumMod val="75000"/>
                                </a:schemeClr>
                              </a:solidFill>
                              <a:latin typeface="+mn-lt"/>
                              <a:cs typeface="Calibri" pitchFamily="34" charset="0"/>
                            </a:rPr>
                            <a:t>SeaQuest</a:t>
                          </a:r>
                          <a:r>
                            <a:rPr lang="en-US" sz="1400" b="0" dirty="0" smtClean="0">
                              <a:solidFill>
                                <a:schemeClr val="accent6">
                                  <a:lumMod val="75000"/>
                                </a:schemeClr>
                              </a:solidFill>
                              <a:latin typeface="+mn-lt"/>
                              <a:cs typeface="Calibri" pitchFamily="34" charset="0"/>
                            </a:rPr>
                            <a:t/>
                          </a:r>
                          <a:br>
                            <a:rPr lang="en-US" sz="1400" b="0" dirty="0" smtClean="0">
                              <a:solidFill>
                                <a:schemeClr val="accent6">
                                  <a:lumMod val="75000"/>
                                </a:schemeClr>
                              </a:solidFill>
                              <a:latin typeface="+mn-lt"/>
                              <a:cs typeface="Calibri" pitchFamily="34" charset="0"/>
                            </a:rPr>
                          </a:br>
                          <a:r>
                            <a:rPr lang="en-US" sz="1400" b="0" dirty="0" smtClean="0">
                              <a:solidFill>
                                <a:schemeClr val="accent6">
                                  <a:lumMod val="75000"/>
                                </a:schemeClr>
                              </a:solidFill>
                              <a:latin typeface="+mn-lt"/>
                              <a:cs typeface="Calibri" pitchFamily="34" charset="0"/>
                            </a:rPr>
                            <a:t>(FNAL: E-1039)</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ctr"/>
                          <a:r>
                            <a:rPr lang="en-US" altLang="zh-TW" sz="1400" b="0" baseline="0" dirty="0" smtClean="0">
                              <a:solidFill>
                                <a:schemeClr val="accent6">
                                  <a:lumMod val="75000"/>
                                </a:schemeClr>
                              </a:solidFill>
                              <a:latin typeface="+mn-lt"/>
                              <a:cs typeface="Calibri" pitchFamily="34" charset="0"/>
                            </a:rPr>
                            <a:t>p + p</a:t>
                          </a:r>
                          <a:r>
                            <a:rPr lang="en-US" altLang="zh-TW" sz="1400" b="0" baseline="30000" dirty="0" smtClean="0">
                              <a:solidFill>
                                <a:schemeClr val="accent6">
                                  <a:lumMod val="75000"/>
                                </a:schemeClr>
                              </a:solidFill>
                              <a:latin typeface="+mn-lt"/>
                              <a:cs typeface="Times New Roman"/>
                            </a:rPr>
                            <a:t>↑</a:t>
                          </a:r>
                          <a:endParaRPr lang="en-US" altLang="zh-TW" sz="1400" b="0" baseline="30000" dirty="0" smtClean="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120 </a:t>
                          </a:r>
                          <a:r>
                            <a:rPr lang="en-US" sz="1400" b="0" dirty="0" err="1" smtClean="0">
                              <a:solidFill>
                                <a:schemeClr val="accent6">
                                  <a:lumMod val="75000"/>
                                </a:schemeClr>
                              </a:solidFill>
                              <a:latin typeface="+mn-lt"/>
                              <a:cs typeface="Calibri" pitchFamily="34" charset="0"/>
                            </a:rPr>
                            <a:t>GeV</a:t>
                          </a:r>
                          <a:r>
                            <a:rPr lang="en-US" sz="1400" b="0" dirty="0" smtClean="0">
                              <a:solidFill>
                                <a:schemeClr val="accent6">
                                  <a:lumMod val="75000"/>
                                </a:schemeClr>
                              </a:solidFill>
                              <a:latin typeface="+mn-lt"/>
                              <a:cs typeface="Calibri" pitchFamily="34" charset="0"/>
                            </a:rPr>
                            <a:t/>
                          </a:r>
                          <a:br>
                            <a:rPr lang="en-US" sz="1400" b="0" dirty="0" smtClean="0">
                              <a:solidFill>
                                <a:schemeClr val="accent6">
                                  <a:lumMod val="75000"/>
                                </a:schemeClr>
                              </a:solidFill>
                              <a:latin typeface="+mn-lt"/>
                              <a:cs typeface="Calibri" pitchFamily="34" charset="0"/>
                            </a:rPr>
                          </a:br>
                          <a:r>
                            <a:rPr lang="en-US" sz="1400" b="0" dirty="0" smtClean="0">
                              <a:solidFill>
                                <a:schemeClr val="accent6">
                                  <a:lumMod val="75000"/>
                                </a:schemeClr>
                              </a:solidFill>
                              <a:latin typeface="+mn-lt"/>
                              <a:cs typeface="Calibri" pitchFamily="34" charset="0"/>
                              <a:sym typeface="Symbol"/>
                            </a:rPr>
                            <a:t>s =</a:t>
                          </a:r>
                          <a:r>
                            <a:rPr lang="en-US" sz="1400" b="0" baseline="0" dirty="0" smtClean="0">
                              <a:solidFill>
                                <a:schemeClr val="accent6">
                                  <a:lumMod val="75000"/>
                                </a:schemeClr>
                              </a:solidFill>
                              <a:latin typeface="+mn-lt"/>
                              <a:cs typeface="Calibri" pitchFamily="34" charset="0"/>
                              <a:sym typeface="Symbol"/>
                            </a:rPr>
                            <a:t> 15 </a:t>
                          </a:r>
                          <a:r>
                            <a:rPr lang="en-US" sz="1400" b="0" baseline="0" dirty="0" err="1" smtClean="0">
                              <a:solidFill>
                                <a:schemeClr val="accent6">
                                  <a:lumMod val="75000"/>
                                </a:schemeClr>
                              </a:solidFill>
                              <a:latin typeface="+mn-lt"/>
                              <a:cs typeface="Calibri" pitchFamily="34" charset="0"/>
                              <a:sym typeface="Symbol"/>
                            </a:rPr>
                            <a:t>GeV</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x</a:t>
                          </a:r>
                          <a:r>
                            <a:rPr lang="en-US" sz="1400" b="0" baseline="-25000" dirty="0" smtClean="0">
                              <a:solidFill>
                                <a:schemeClr val="accent6">
                                  <a:lumMod val="75000"/>
                                </a:schemeClr>
                              </a:solidFill>
                              <a:latin typeface="+mn-lt"/>
                              <a:cs typeface="Calibri" pitchFamily="34" charset="0"/>
                            </a:rPr>
                            <a:t>2</a:t>
                          </a:r>
                          <a:r>
                            <a:rPr lang="en-US" sz="1400" b="0" baseline="0" dirty="0" smtClean="0">
                              <a:solidFill>
                                <a:schemeClr val="accent6">
                                  <a:lumMod val="75000"/>
                                </a:schemeClr>
                              </a:solidFill>
                              <a:latin typeface="+mn-lt"/>
                              <a:cs typeface="Calibri" pitchFamily="34" charset="0"/>
                            </a:rPr>
                            <a:t> = 0.1 – 0.45</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4.4 x 10</a:t>
                          </a:r>
                          <a:r>
                            <a:rPr lang="en-US" sz="1400" b="0" baseline="30000" dirty="0" smtClean="0">
                              <a:solidFill>
                                <a:schemeClr val="accent6">
                                  <a:lumMod val="75000"/>
                                </a:schemeClr>
                              </a:solidFill>
                              <a:latin typeface="+mn-lt"/>
                              <a:cs typeface="Calibri" pitchFamily="34" charset="0"/>
                            </a:rPr>
                            <a:t>35</a:t>
                          </a:r>
                          <a:r>
                            <a:rPr lang="en-US" sz="1400" b="0" baseline="0" dirty="0" smtClean="0">
                              <a:solidFill>
                                <a:schemeClr val="accent6">
                                  <a:lumMod val="75000"/>
                                </a:schemeClr>
                              </a:solidFill>
                              <a:latin typeface="+mn-lt"/>
                              <a:cs typeface="Calibri" pitchFamily="34" charset="0"/>
                            </a:rPr>
                            <a:t> cm</a:t>
                          </a:r>
                          <a:r>
                            <a:rPr lang="en-US" sz="1400" b="0" baseline="30000" dirty="0" smtClean="0">
                              <a:solidFill>
                                <a:schemeClr val="accent6">
                                  <a:lumMod val="75000"/>
                                </a:schemeClr>
                              </a:solidFill>
                              <a:latin typeface="+mn-lt"/>
                              <a:cs typeface="Calibri" pitchFamily="34" charset="0"/>
                            </a:rPr>
                            <a:t>-2</a:t>
                          </a:r>
                          <a:r>
                            <a:rPr lang="en-US" sz="1400" b="0" baseline="0" dirty="0" smtClean="0">
                              <a:solidFill>
                                <a:schemeClr val="accent6">
                                  <a:lumMod val="75000"/>
                                </a:schemeClr>
                              </a:solidFill>
                              <a:latin typeface="+mn-lt"/>
                              <a:cs typeface="Calibri" pitchFamily="34" charset="0"/>
                            </a:rPr>
                            <a:t> s</a:t>
                          </a:r>
                          <a:r>
                            <a:rPr lang="en-US" sz="1400" b="0" baseline="30000" dirty="0" smtClean="0">
                              <a:solidFill>
                                <a:schemeClr val="accent6">
                                  <a:lumMod val="75000"/>
                                </a:schemeClr>
                              </a:solidFill>
                              <a:latin typeface="+mn-lt"/>
                              <a:cs typeface="Calibri" pitchFamily="34" charset="0"/>
                            </a:rPr>
                            <a:t>-1</a:t>
                          </a:r>
                          <a:endParaRPr lang="en-US" sz="1400" b="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b="0" dirty="0" smtClean="0">
                              <a:solidFill>
                                <a:schemeClr val="accent6">
                                  <a:lumMod val="75000"/>
                                </a:schemeClr>
                              </a:solidFill>
                              <a:latin typeface="+mn-lt"/>
                              <a:cs typeface="Calibri" pitchFamily="34" charset="0"/>
                            </a:rPr>
                            <a:t>2016</a:t>
                          </a:r>
                          <a:endParaRPr lang="en-US" sz="1400" b="0" dirty="0">
                            <a:solidFill>
                              <a:schemeClr val="accent6">
                                <a:lumMod val="75000"/>
                              </a:schemeClr>
                            </a:solidFill>
                            <a:latin typeface="+mn-lt"/>
                            <a:cs typeface="Calibri" pitchFamily="34" charset="0"/>
                          </a:endParaRPr>
                        </a:p>
                      </a:txBody>
                      <a:tcPr marL="88487" marR="88487" anchor="ctr"/>
                    </a:tc>
                  </a:tr>
                  <a:tr h="455392">
                    <a:tc>
                      <a:txBody>
                        <a:bodyPr/>
                        <a:lstStyle/>
                        <a:p>
                          <a:r>
                            <a:rPr lang="en-US" sz="1400" b="0" dirty="0" smtClean="0">
                              <a:solidFill>
                                <a:schemeClr val="accent6">
                                  <a:lumMod val="75000"/>
                                </a:schemeClr>
                              </a:solidFill>
                              <a:latin typeface="+mn-lt"/>
                              <a:cs typeface="Calibri" pitchFamily="34" charset="0"/>
                            </a:rPr>
                            <a:t>pol. </a:t>
                          </a:r>
                          <a:r>
                            <a:rPr lang="en-US" sz="1400" b="0" dirty="0" err="1" smtClean="0">
                              <a:solidFill>
                                <a:schemeClr val="accent6">
                                  <a:lumMod val="75000"/>
                                </a:schemeClr>
                              </a:solidFill>
                              <a:latin typeface="+mn-lt"/>
                              <a:cs typeface="Calibri" pitchFamily="34" charset="0"/>
                            </a:rPr>
                            <a:t>SeaQuest</a:t>
                          </a:r>
                          <a:r>
                            <a:rPr lang="en-US" sz="1400" b="0" dirty="0" smtClean="0">
                              <a:solidFill>
                                <a:schemeClr val="accent6">
                                  <a:lumMod val="75000"/>
                                </a:schemeClr>
                              </a:solidFill>
                              <a:latin typeface="+mn-lt"/>
                              <a:cs typeface="Calibri" pitchFamily="34" charset="0"/>
                            </a:rPr>
                            <a:t/>
                          </a:r>
                          <a:br>
                            <a:rPr lang="en-US" sz="1400" b="0" dirty="0" smtClean="0">
                              <a:solidFill>
                                <a:schemeClr val="accent6">
                                  <a:lumMod val="75000"/>
                                </a:schemeClr>
                              </a:solidFill>
                              <a:latin typeface="+mn-lt"/>
                              <a:cs typeface="Calibri" pitchFamily="34" charset="0"/>
                            </a:rPr>
                          </a:br>
                          <a:r>
                            <a:rPr lang="en-US" sz="1400" b="0" dirty="0" smtClean="0">
                              <a:solidFill>
                                <a:schemeClr val="accent6">
                                  <a:lumMod val="75000"/>
                                </a:schemeClr>
                              </a:solidFill>
                              <a:latin typeface="+mn-lt"/>
                              <a:cs typeface="Calibri" pitchFamily="34" charset="0"/>
                            </a:rPr>
                            <a:t>(FNAL: E-1027)</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ctr"/>
                          <a:r>
                            <a:rPr lang="en-US" sz="1400" b="0" baseline="0" dirty="0" smtClean="0">
                              <a:solidFill>
                                <a:schemeClr val="accent6">
                                  <a:lumMod val="75000"/>
                                </a:schemeClr>
                              </a:solidFill>
                              <a:latin typeface="+mn-lt"/>
                              <a:cs typeface="Calibri" pitchFamily="34" charset="0"/>
                            </a:rPr>
                            <a:t>p</a:t>
                          </a:r>
                          <a:r>
                            <a:rPr lang="en-US" sz="1400" b="0" baseline="30000" dirty="0" smtClean="0">
                              <a:solidFill>
                                <a:schemeClr val="accent6">
                                  <a:lumMod val="75000"/>
                                </a:schemeClr>
                              </a:solidFill>
                              <a:latin typeface="+mn-lt"/>
                              <a:cs typeface="Times New Roman"/>
                            </a:rPr>
                            <a:t>↑ </a:t>
                          </a:r>
                          <a:r>
                            <a:rPr lang="en-US" sz="1400" b="0" baseline="0" dirty="0" smtClean="0">
                              <a:solidFill>
                                <a:schemeClr val="accent6">
                                  <a:lumMod val="75000"/>
                                </a:schemeClr>
                              </a:solidFill>
                              <a:latin typeface="+mn-lt"/>
                              <a:cs typeface="Calibri" pitchFamily="34" charset="0"/>
                            </a:rPr>
                            <a:t> + p</a:t>
                          </a:r>
                          <a:endParaRPr lang="en-US" altLang="zh-TW" sz="1400" b="0" baseline="30000" dirty="0" smtClean="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120 </a:t>
                          </a:r>
                          <a:r>
                            <a:rPr lang="en-US" sz="1400" b="0" dirty="0" err="1" smtClean="0">
                              <a:solidFill>
                                <a:schemeClr val="accent6">
                                  <a:lumMod val="75000"/>
                                </a:schemeClr>
                              </a:solidFill>
                              <a:latin typeface="+mn-lt"/>
                              <a:cs typeface="Calibri" pitchFamily="34" charset="0"/>
                            </a:rPr>
                            <a:t>GeV</a:t>
                          </a:r>
                          <a:r>
                            <a:rPr lang="en-US" sz="1400" b="0" dirty="0" smtClean="0">
                              <a:solidFill>
                                <a:schemeClr val="accent6">
                                  <a:lumMod val="75000"/>
                                </a:schemeClr>
                              </a:solidFill>
                              <a:latin typeface="+mn-lt"/>
                              <a:cs typeface="Calibri" pitchFamily="34" charset="0"/>
                            </a:rPr>
                            <a:t/>
                          </a:r>
                          <a:br>
                            <a:rPr lang="en-US" sz="1400" b="0" dirty="0" smtClean="0">
                              <a:solidFill>
                                <a:schemeClr val="accent6">
                                  <a:lumMod val="75000"/>
                                </a:schemeClr>
                              </a:solidFill>
                              <a:latin typeface="+mn-lt"/>
                              <a:cs typeface="Calibri" pitchFamily="34" charset="0"/>
                            </a:rPr>
                          </a:br>
                          <a:r>
                            <a:rPr lang="en-US" sz="1400" b="0" dirty="0" smtClean="0">
                              <a:solidFill>
                                <a:schemeClr val="accent6">
                                  <a:lumMod val="75000"/>
                                </a:schemeClr>
                              </a:solidFill>
                              <a:latin typeface="+mn-lt"/>
                              <a:cs typeface="Calibri" pitchFamily="34" charset="0"/>
                              <a:sym typeface="Symbol"/>
                            </a:rPr>
                            <a:t>s =</a:t>
                          </a:r>
                          <a:r>
                            <a:rPr lang="en-US" sz="1400" b="0" baseline="0" dirty="0" smtClean="0">
                              <a:solidFill>
                                <a:schemeClr val="accent6">
                                  <a:lumMod val="75000"/>
                                </a:schemeClr>
                              </a:solidFill>
                              <a:latin typeface="+mn-lt"/>
                              <a:cs typeface="Calibri" pitchFamily="34" charset="0"/>
                              <a:sym typeface="Symbol"/>
                            </a:rPr>
                            <a:t> 15 </a:t>
                          </a:r>
                          <a:r>
                            <a:rPr lang="en-US" sz="1400" b="0" baseline="0" dirty="0" err="1" smtClean="0">
                              <a:solidFill>
                                <a:schemeClr val="accent6">
                                  <a:lumMod val="75000"/>
                                </a:schemeClr>
                              </a:solidFill>
                              <a:latin typeface="+mn-lt"/>
                              <a:cs typeface="Calibri" pitchFamily="34" charset="0"/>
                              <a:sym typeface="Symbol"/>
                            </a:rPr>
                            <a:t>GeV</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x</a:t>
                          </a:r>
                          <a:r>
                            <a:rPr lang="en-US" sz="1400" b="0" baseline="-25000" dirty="0" smtClean="0">
                              <a:solidFill>
                                <a:schemeClr val="accent6">
                                  <a:lumMod val="75000"/>
                                </a:schemeClr>
                              </a:solidFill>
                              <a:latin typeface="+mn-lt"/>
                              <a:cs typeface="Calibri" pitchFamily="34" charset="0"/>
                            </a:rPr>
                            <a:t>1</a:t>
                          </a:r>
                          <a:r>
                            <a:rPr lang="en-US" sz="1400" b="0" baseline="0" dirty="0" smtClean="0">
                              <a:solidFill>
                                <a:schemeClr val="accent6">
                                  <a:lumMod val="75000"/>
                                </a:schemeClr>
                              </a:solidFill>
                              <a:latin typeface="+mn-lt"/>
                              <a:cs typeface="Calibri" pitchFamily="34" charset="0"/>
                            </a:rPr>
                            <a:t> = 0.35 – 0.9</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2 x 10</a:t>
                          </a:r>
                          <a:r>
                            <a:rPr lang="en-US" sz="1400" b="0" baseline="30000" dirty="0" smtClean="0">
                              <a:solidFill>
                                <a:schemeClr val="accent6">
                                  <a:lumMod val="75000"/>
                                </a:schemeClr>
                              </a:solidFill>
                              <a:latin typeface="+mn-lt"/>
                              <a:cs typeface="Calibri" pitchFamily="34" charset="0"/>
                            </a:rPr>
                            <a:t>35</a:t>
                          </a:r>
                          <a:r>
                            <a:rPr lang="en-US" sz="1400" b="0" baseline="0" dirty="0" smtClean="0">
                              <a:solidFill>
                                <a:schemeClr val="accent6">
                                  <a:lumMod val="75000"/>
                                </a:schemeClr>
                              </a:solidFill>
                              <a:latin typeface="+mn-lt"/>
                              <a:cs typeface="Calibri" pitchFamily="34" charset="0"/>
                            </a:rPr>
                            <a:t> cm</a:t>
                          </a:r>
                          <a:r>
                            <a:rPr lang="en-US" sz="1400" b="0" baseline="30000" dirty="0" smtClean="0">
                              <a:solidFill>
                                <a:schemeClr val="accent6">
                                  <a:lumMod val="75000"/>
                                </a:schemeClr>
                              </a:solidFill>
                              <a:latin typeface="+mn-lt"/>
                              <a:cs typeface="Calibri" pitchFamily="34" charset="0"/>
                            </a:rPr>
                            <a:t>-2</a:t>
                          </a:r>
                          <a:r>
                            <a:rPr lang="en-US" sz="1400" b="0" baseline="0" dirty="0" smtClean="0">
                              <a:solidFill>
                                <a:schemeClr val="accent6">
                                  <a:lumMod val="75000"/>
                                </a:schemeClr>
                              </a:solidFill>
                              <a:latin typeface="+mn-lt"/>
                              <a:cs typeface="Calibri" pitchFamily="34" charset="0"/>
                            </a:rPr>
                            <a:t> s</a:t>
                          </a:r>
                          <a:r>
                            <a:rPr lang="en-US" sz="1400" b="0" baseline="30000" dirty="0" smtClean="0">
                              <a:solidFill>
                                <a:schemeClr val="accent6">
                                  <a:lumMod val="75000"/>
                                </a:schemeClr>
                              </a:solidFill>
                              <a:latin typeface="+mn-lt"/>
                              <a:cs typeface="Calibri" pitchFamily="34" charset="0"/>
                            </a:rPr>
                            <a:t>-1</a:t>
                          </a:r>
                          <a:endParaRPr lang="en-US" sz="1400" b="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b="0" dirty="0" smtClean="0">
                              <a:solidFill>
                                <a:schemeClr val="accent6">
                                  <a:lumMod val="75000"/>
                                </a:schemeClr>
                              </a:solidFill>
                              <a:latin typeface="+mn-lt"/>
                              <a:cs typeface="Calibri" pitchFamily="34" charset="0"/>
                            </a:rPr>
                            <a:t>2018</a:t>
                          </a:r>
                          <a:endParaRPr lang="en-US" sz="1400" b="0" dirty="0">
                            <a:solidFill>
                              <a:schemeClr val="accent6">
                                <a:lumMod val="75000"/>
                              </a:schemeClr>
                            </a:solidFill>
                            <a:latin typeface="+mn-lt"/>
                            <a:cs typeface="Calibri" pitchFamily="34" charset="0"/>
                          </a:endParaRPr>
                        </a:p>
                      </a:txBody>
                      <a:tcPr marL="88487" marR="88487" anchor="ctr"/>
                    </a:tc>
                  </a:tr>
                </a:tbl>
              </a:graphicData>
            </a:graphic>
          </p:graphicFrame>
        </mc:Choice>
        <mc:Fallback xmlns="">
          <p:graphicFrame>
            <p:nvGraphicFramePr>
              <p:cNvPr id="11" name="Content Placeholder 10"/>
              <p:cNvGraphicFramePr>
                <a:graphicFrameLocks noGrp="1"/>
              </p:cNvGraphicFramePr>
              <p:nvPr>
                <p:ph idx="1"/>
                <p:extLst/>
              </p:nvPr>
            </p:nvGraphicFramePr>
            <p:xfrm>
              <a:off x="457200" y="1600200"/>
              <a:ext cx="8229292" cy="3948248"/>
            </p:xfrm>
            <a:graphic>
              <a:graphicData uri="http://schemas.openxmlformats.org/drawingml/2006/table">
                <a:tbl>
                  <a:tblPr firstRow="1" bandRow="1">
                    <a:effectLst/>
                    <a:tableStyleId>{21E4AEA4-8DFA-4A89-87EB-49C32662AFE0}</a:tableStyleId>
                  </a:tblPr>
                  <a:tblGrid>
                    <a:gridCol w="1442247"/>
                    <a:gridCol w="853121"/>
                    <a:gridCol w="1351126"/>
                    <a:gridCol w="1863833"/>
                    <a:gridCol w="1624944"/>
                    <a:gridCol w="1094021"/>
                  </a:tblGrid>
                  <a:tr h="321128">
                    <a:tc>
                      <a:txBody>
                        <a:bodyPr/>
                        <a:lstStyle/>
                        <a:p>
                          <a:pPr algn="ctr"/>
                          <a:r>
                            <a:rPr lang="en-US" sz="1400" dirty="0" smtClean="0">
                              <a:latin typeface="Calibri" pitchFamily="34" charset="0"/>
                              <a:cs typeface="Calibri" pitchFamily="34" charset="0"/>
                            </a:rPr>
                            <a:t>experiment</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algn="ctr"/>
                          <a:r>
                            <a:rPr lang="en-US" sz="1400" dirty="0" smtClean="0">
                              <a:latin typeface="Calibri" pitchFamily="34" charset="0"/>
                              <a:cs typeface="Calibri" pitchFamily="34" charset="0"/>
                            </a:rPr>
                            <a:t>particles</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algn="ctr"/>
                          <a:r>
                            <a:rPr lang="en-US" sz="1400" dirty="0" smtClean="0">
                              <a:latin typeface="Calibri" pitchFamily="34" charset="0"/>
                              <a:cs typeface="Calibri" pitchFamily="34" charset="0"/>
                            </a:rPr>
                            <a:t>energy</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cs typeface="Calibri" pitchFamily="34" charset="0"/>
                            </a:rPr>
                            <a:t>x</a:t>
                          </a:r>
                          <a:r>
                            <a:rPr lang="en-US" sz="1400" baseline="-25000" dirty="0" smtClean="0">
                              <a:latin typeface="Calibri" pitchFamily="34" charset="0"/>
                              <a:cs typeface="Calibri" pitchFamily="34" charset="0"/>
                            </a:rPr>
                            <a:t>1</a:t>
                          </a:r>
                          <a:r>
                            <a:rPr lang="en-US" sz="1400" baseline="0" dirty="0" smtClean="0">
                              <a:latin typeface="Calibri" pitchFamily="34" charset="0"/>
                              <a:cs typeface="Calibri" pitchFamily="34" charset="0"/>
                            </a:rPr>
                            <a:t>  or  </a:t>
                          </a:r>
                          <a:r>
                            <a:rPr lang="en-US" sz="1400" dirty="0" smtClean="0">
                              <a:latin typeface="Calibri" pitchFamily="34" charset="0"/>
                              <a:cs typeface="Calibri" pitchFamily="34" charset="0"/>
                            </a:rPr>
                            <a:t>x</a:t>
                          </a:r>
                          <a:r>
                            <a:rPr lang="en-US" sz="1400" baseline="-25000" dirty="0" smtClean="0">
                              <a:latin typeface="Calibri" pitchFamily="34" charset="0"/>
                              <a:cs typeface="Calibri" pitchFamily="34" charset="0"/>
                            </a:rPr>
                            <a:t>2</a:t>
                          </a:r>
                          <a:r>
                            <a:rPr lang="en-US" sz="1400" baseline="0" dirty="0" smtClean="0">
                              <a:latin typeface="Calibri" pitchFamily="34" charset="0"/>
                              <a:cs typeface="Calibri" pitchFamily="34" charset="0"/>
                            </a:rPr>
                            <a:t>  </a:t>
                          </a:r>
                          <a:endParaRPr lang="en-US" sz="1400" dirty="0" smtClean="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algn="ctr"/>
                          <a:r>
                            <a:rPr lang="en-US" sz="1400" dirty="0" smtClean="0">
                              <a:latin typeface="Calibri" pitchFamily="34" charset="0"/>
                              <a:cs typeface="Calibri" pitchFamily="34" charset="0"/>
                            </a:rPr>
                            <a:t>luminosity</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c>
                      <a:txBody>
                        <a:bodyPr/>
                        <a:lstStyle/>
                        <a:p>
                          <a:pPr algn="ctr"/>
                          <a:r>
                            <a:rPr lang="en-US" sz="1400" dirty="0" smtClean="0">
                              <a:latin typeface="Calibri" pitchFamily="34" charset="0"/>
                              <a:cs typeface="Calibri" pitchFamily="34" charset="0"/>
                            </a:rPr>
                            <a:t>timeline</a:t>
                          </a:r>
                          <a:endParaRPr lang="en-US" sz="1400" dirty="0">
                            <a:latin typeface="Calibri" pitchFamily="34" charset="0"/>
                            <a:cs typeface="Calibri" pitchFamily="34" charset="0"/>
                          </a:endParaRPr>
                        </a:p>
                      </a:txBody>
                      <a:tcPr marL="88487" marR="88487" anchor="ctr">
                        <a:solidFill>
                          <a:schemeClr val="accent6">
                            <a:lumMod val="40000"/>
                            <a:lumOff val="60000"/>
                          </a:schemeClr>
                        </a:solidFill>
                      </a:tcPr>
                    </a:tc>
                  </a:tr>
                  <a:tr h="518160">
                    <a:tc>
                      <a:txBody>
                        <a:bodyPr/>
                        <a:lstStyle/>
                        <a:p>
                          <a:pPr marL="0" algn="l" defTabSz="914400" rtl="0" eaLnBrk="1" latinLnBrk="0" hangingPunct="1"/>
                          <a:r>
                            <a:rPr lang="en-US" sz="1400" kern="1200" dirty="0" smtClean="0">
                              <a:solidFill>
                                <a:schemeClr val="accent6">
                                  <a:lumMod val="75000"/>
                                </a:schemeClr>
                              </a:solidFill>
                              <a:latin typeface="+mn-lt"/>
                              <a:ea typeface="+mn-ea"/>
                              <a:cs typeface="Calibri" pitchFamily="34" charset="0"/>
                            </a:rPr>
                            <a:t>COMPASS</a:t>
                          </a:r>
                          <a:br>
                            <a:rPr lang="en-US" sz="1400" kern="1200" dirty="0" smtClean="0">
                              <a:solidFill>
                                <a:schemeClr val="accent6">
                                  <a:lumMod val="75000"/>
                                </a:schemeClr>
                              </a:solidFill>
                              <a:latin typeface="+mn-lt"/>
                              <a:ea typeface="+mn-ea"/>
                              <a:cs typeface="Calibri" pitchFamily="34" charset="0"/>
                            </a:rPr>
                          </a:br>
                          <a:r>
                            <a:rPr lang="en-US" sz="1400" kern="1200" dirty="0" smtClean="0">
                              <a:solidFill>
                                <a:schemeClr val="accent6">
                                  <a:lumMod val="75000"/>
                                </a:schemeClr>
                              </a:solidFill>
                              <a:latin typeface="+mn-lt"/>
                              <a:ea typeface="+mn-ea"/>
                              <a:cs typeface="Calibri" pitchFamily="34" charset="0"/>
                            </a:rPr>
                            <a:t>(CERN)</a:t>
                          </a:r>
                          <a:endParaRPr lang="en-US" sz="1400" kern="1200" dirty="0">
                            <a:solidFill>
                              <a:schemeClr val="accent6">
                                <a:lumMod val="75000"/>
                              </a:schemeClr>
                            </a:solidFill>
                            <a:latin typeface="+mn-lt"/>
                            <a:ea typeface="+mn-ea"/>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sym typeface="Symbol"/>
                            </a:rPr>
                            <a:t></a:t>
                          </a:r>
                          <a:r>
                            <a:rPr lang="en-US" sz="1400" baseline="30000" dirty="0" smtClean="0">
                              <a:solidFill>
                                <a:schemeClr val="accent6">
                                  <a:lumMod val="75000"/>
                                </a:schemeClr>
                              </a:solidFill>
                              <a:latin typeface="+mn-lt"/>
                              <a:cs typeface="Times New Roman"/>
                            </a:rPr>
                            <a:t>±</a:t>
                          </a:r>
                          <a:r>
                            <a:rPr lang="en-US" sz="1400" baseline="0" dirty="0" smtClean="0">
                              <a:solidFill>
                                <a:schemeClr val="accent6">
                                  <a:lumMod val="75000"/>
                                </a:schemeClr>
                              </a:solidFill>
                              <a:latin typeface="+mn-lt"/>
                              <a:cs typeface="Calibri" pitchFamily="34" charset="0"/>
                            </a:rPr>
                            <a:t>  +  p</a:t>
                          </a:r>
                          <a:r>
                            <a:rPr lang="en-US" sz="1400" baseline="30000" dirty="0" smtClean="0">
                              <a:solidFill>
                                <a:schemeClr val="accent6">
                                  <a:lumMod val="75000"/>
                                </a:schemeClr>
                              </a:solidFill>
                              <a:latin typeface="+mn-lt"/>
                              <a:cs typeface="Times New Roman"/>
                            </a:rPr>
                            <a:t>↑</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190 </a:t>
                          </a:r>
                          <a:r>
                            <a:rPr lang="en-US" sz="1400" dirty="0" err="1" smtClean="0">
                              <a:solidFill>
                                <a:schemeClr val="accent6">
                                  <a:lumMod val="75000"/>
                                </a:schemeClr>
                              </a:solidFill>
                              <a:latin typeface="+mn-lt"/>
                              <a:cs typeface="Calibri" pitchFamily="34" charset="0"/>
                            </a:rPr>
                            <a:t>GeV</a:t>
                          </a:r>
                          <a:r>
                            <a:rPr lang="en-US" sz="1400" dirty="0" smtClean="0">
                              <a:solidFill>
                                <a:schemeClr val="accent6">
                                  <a:lumMod val="75000"/>
                                </a:schemeClr>
                              </a:solidFill>
                              <a:latin typeface="+mn-lt"/>
                              <a:cs typeface="Calibri" pitchFamily="34" charset="0"/>
                            </a:rPr>
                            <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17.4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 0.2 – 0.3</a:t>
                          </a:r>
                          <a:br>
                            <a:rPr lang="en-US" sz="1400" baseline="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 0.05  (low mass)</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2 x 10</a:t>
                          </a:r>
                          <a:r>
                            <a:rPr lang="en-US" sz="1400" baseline="30000" dirty="0" smtClean="0">
                              <a:solidFill>
                                <a:schemeClr val="accent6">
                                  <a:lumMod val="75000"/>
                                </a:schemeClr>
                              </a:solidFill>
                              <a:latin typeface="+mn-lt"/>
                              <a:cs typeface="Calibri" pitchFamily="34" charset="0"/>
                            </a:rPr>
                            <a:t>33</a:t>
                          </a:r>
                          <a:r>
                            <a:rPr lang="en-US" sz="1400" baseline="0" dirty="0" smtClean="0">
                              <a:solidFill>
                                <a:schemeClr val="accent6">
                                  <a:lumMod val="75000"/>
                                </a:schemeClr>
                              </a:solidFill>
                              <a:latin typeface="+mn-lt"/>
                              <a:cs typeface="Calibri" pitchFamily="34" charset="0"/>
                            </a:rPr>
                            <a:t> 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2014</a:t>
                          </a:r>
                          <a:endParaRPr lang="en-US" sz="1400" dirty="0">
                            <a:solidFill>
                              <a:schemeClr val="accent6">
                                <a:lumMod val="75000"/>
                              </a:schemeClr>
                            </a:solidFill>
                            <a:latin typeface="+mn-lt"/>
                            <a:cs typeface="Calibri" pitchFamily="34" charset="0"/>
                          </a:endParaRPr>
                        </a:p>
                      </a:txBody>
                      <a:tcPr marL="88487" marR="88487" anchor="ctr"/>
                    </a:tc>
                  </a:tr>
                  <a:tr h="518160">
                    <a:tc>
                      <a:txBody>
                        <a:bodyPr/>
                        <a:lstStyle/>
                        <a:p>
                          <a:r>
                            <a:rPr lang="en-US" sz="1400" dirty="0" smtClean="0">
                              <a:solidFill>
                                <a:schemeClr val="accent6">
                                  <a:lumMod val="75000"/>
                                </a:schemeClr>
                              </a:solidFill>
                              <a:latin typeface="+mn-lt"/>
                              <a:cs typeface="Calibri" pitchFamily="34" charset="0"/>
                            </a:rPr>
                            <a:t>PAX</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rPr>
                            <a:t>(GSI)</a:t>
                          </a:r>
                          <a:endParaRPr lang="en-US" sz="1400" dirty="0">
                            <a:solidFill>
                              <a:schemeClr val="accent6">
                                <a:lumMod val="75000"/>
                              </a:schemeClr>
                            </a:solidFill>
                            <a:latin typeface="+mn-lt"/>
                            <a:cs typeface="Calibri" pitchFamily="34" charset="0"/>
                          </a:endParaRPr>
                        </a:p>
                      </a:txBody>
                      <a:tcPr marL="88487" marR="88487" anchor="ctr"/>
                    </a:tc>
                    <a:tc>
                      <a:txBody>
                        <a:bodyPr/>
                        <a:lstStyle/>
                        <a:p>
                          <a:endParaRPr lang="zh-TW"/>
                        </a:p>
                      </a:txBody>
                      <a:tcPr marL="88487" marR="88487" anchor="ctr">
                        <a:blipFill rotWithShape="0">
                          <a:blip r:embed="rId2"/>
                          <a:stretch>
                            <a:fillRect l="-170714" t="-163529" r="-698571" b="-512941"/>
                          </a:stretch>
                        </a:blipFill>
                      </a:tcPr>
                    </a:tc>
                    <a:tc>
                      <a:txBody>
                        <a:bodyPr/>
                        <a:lstStyle/>
                        <a:p>
                          <a:pPr algn="l"/>
                          <a:r>
                            <a:rPr lang="en-US" sz="1400" dirty="0" smtClean="0">
                              <a:solidFill>
                                <a:schemeClr val="accent6">
                                  <a:lumMod val="75000"/>
                                </a:schemeClr>
                              </a:solidFill>
                              <a:latin typeface="+mn-lt"/>
                              <a:cs typeface="Calibri" pitchFamily="34" charset="0"/>
                            </a:rPr>
                            <a:t>collider</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14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1</a:t>
                          </a:r>
                          <a:r>
                            <a:rPr lang="en-US" sz="1400" baseline="0" dirty="0" smtClean="0">
                              <a:solidFill>
                                <a:schemeClr val="accent6">
                                  <a:lumMod val="75000"/>
                                </a:schemeClr>
                              </a:solidFill>
                              <a:latin typeface="+mn-lt"/>
                              <a:cs typeface="Calibri" pitchFamily="34" charset="0"/>
                            </a:rPr>
                            <a:t> = 0.1 – 0.9</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2 x 10</a:t>
                          </a:r>
                          <a:r>
                            <a:rPr lang="en-US" sz="1400" baseline="30000" dirty="0" smtClean="0">
                              <a:solidFill>
                                <a:schemeClr val="accent6">
                                  <a:lumMod val="75000"/>
                                </a:schemeClr>
                              </a:solidFill>
                              <a:latin typeface="+mn-lt"/>
                              <a:cs typeface="Calibri" pitchFamily="34" charset="0"/>
                            </a:rPr>
                            <a:t>30</a:t>
                          </a:r>
                          <a:r>
                            <a:rPr lang="en-US" sz="1400" baseline="0" dirty="0" smtClean="0">
                              <a:solidFill>
                                <a:schemeClr val="accent6">
                                  <a:lumMod val="75000"/>
                                </a:schemeClr>
                              </a:solidFill>
                              <a:latin typeface="+mn-lt"/>
                              <a:cs typeface="Calibri" pitchFamily="34" charset="0"/>
                            </a:rPr>
                            <a:t> 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&gt;</a:t>
                          </a:r>
                          <a:r>
                            <a:rPr lang="en-US" sz="1400" dirty="0" smtClean="0">
                              <a:solidFill>
                                <a:schemeClr val="accent6">
                                  <a:lumMod val="75000"/>
                                </a:schemeClr>
                              </a:solidFill>
                              <a:latin typeface="+mn-lt"/>
                              <a:cs typeface="Calibri" pitchFamily="34" charset="0"/>
                            </a:rPr>
                            <a:t>2020</a:t>
                          </a:r>
                          <a:endParaRPr lang="en-US" sz="1400" dirty="0">
                            <a:solidFill>
                              <a:schemeClr val="accent6">
                                <a:lumMod val="75000"/>
                              </a:schemeClr>
                            </a:solidFill>
                            <a:latin typeface="+mn-lt"/>
                            <a:cs typeface="Calibri" pitchFamily="34" charset="0"/>
                          </a:endParaRPr>
                        </a:p>
                      </a:txBody>
                      <a:tcPr marL="88487" marR="88487" anchor="ctr"/>
                    </a:tc>
                  </a:tr>
                  <a:tr h="518160">
                    <a:tc>
                      <a:txBody>
                        <a:bodyPr/>
                        <a:lstStyle/>
                        <a:p>
                          <a:r>
                            <a:rPr lang="en-US" sz="1400" dirty="0" smtClean="0">
                              <a:solidFill>
                                <a:schemeClr val="accent6">
                                  <a:lumMod val="75000"/>
                                </a:schemeClr>
                              </a:solidFill>
                              <a:latin typeface="+mn-lt"/>
                              <a:cs typeface="Calibri" pitchFamily="34" charset="0"/>
                            </a:rPr>
                            <a:t>PANDA</a:t>
                          </a:r>
                        </a:p>
                        <a:p>
                          <a:r>
                            <a:rPr lang="en-US" sz="1400" dirty="0" smtClean="0">
                              <a:solidFill>
                                <a:schemeClr val="accent6">
                                  <a:lumMod val="75000"/>
                                </a:schemeClr>
                              </a:solidFill>
                              <a:latin typeface="+mn-lt"/>
                              <a:cs typeface="Calibri" pitchFamily="34" charset="0"/>
                            </a:rPr>
                            <a:t>(GSI)</a:t>
                          </a:r>
                          <a:endParaRPr lang="en-US" sz="1400" dirty="0">
                            <a:solidFill>
                              <a:schemeClr val="accent6">
                                <a:lumMod val="75000"/>
                              </a:schemeClr>
                            </a:solidFill>
                            <a:latin typeface="+mn-lt"/>
                            <a:cs typeface="Calibri" pitchFamily="34" charset="0"/>
                          </a:endParaRPr>
                        </a:p>
                      </a:txBody>
                      <a:tcPr marL="88487" marR="88487" anchor="ctr"/>
                    </a:tc>
                    <a:tc>
                      <a:txBody>
                        <a:bodyPr/>
                        <a:lstStyle/>
                        <a:p>
                          <a:endParaRPr lang="zh-TW"/>
                        </a:p>
                      </a:txBody>
                      <a:tcPr marL="88487" marR="88487" anchor="ctr">
                        <a:blipFill rotWithShape="0">
                          <a:blip r:embed="rId2"/>
                          <a:stretch>
                            <a:fillRect l="-170714" t="-263529" r="-698571" b="-412941"/>
                          </a:stretch>
                        </a:blipFill>
                      </a:tcPr>
                    </a:tc>
                    <a:tc>
                      <a:txBody>
                        <a:bodyPr/>
                        <a:lstStyle/>
                        <a:p>
                          <a:pPr algn="l"/>
                          <a:r>
                            <a:rPr lang="en-US" sz="1400" dirty="0" smtClean="0">
                              <a:solidFill>
                                <a:schemeClr val="accent6">
                                  <a:lumMod val="75000"/>
                                </a:schemeClr>
                              </a:solidFill>
                              <a:latin typeface="+mn-lt"/>
                              <a:cs typeface="Calibri" pitchFamily="34" charset="0"/>
                            </a:rPr>
                            <a:t>15 </a:t>
                          </a:r>
                          <a:r>
                            <a:rPr lang="en-US" sz="1400" dirty="0" err="1" smtClean="0">
                              <a:solidFill>
                                <a:schemeClr val="accent6">
                                  <a:lumMod val="75000"/>
                                </a:schemeClr>
                              </a:solidFill>
                              <a:latin typeface="+mn-lt"/>
                              <a:cs typeface="Calibri" pitchFamily="34" charset="0"/>
                            </a:rPr>
                            <a:t>GeV</a:t>
                          </a:r>
                          <a:r>
                            <a:rPr lang="en-US" sz="1400" dirty="0" smtClean="0">
                              <a:solidFill>
                                <a:schemeClr val="accent6">
                                  <a:lumMod val="75000"/>
                                </a:schemeClr>
                              </a:solidFill>
                              <a:latin typeface="+mn-lt"/>
                              <a:cs typeface="Calibri" pitchFamily="34" charset="0"/>
                            </a:rPr>
                            <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5.5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 0.2 – 0.4</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2 </a:t>
                          </a:r>
                          <a:r>
                            <a:rPr lang="en-US" sz="1400" smtClean="0">
                              <a:solidFill>
                                <a:schemeClr val="accent6">
                                  <a:lumMod val="75000"/>
                                </a:schemeClr>
                              </a:solidFill>
                              <a:latin typeface="+mn-lt"/>
                              <a:cs typeface="Calibri" pitchFamily="34" charset="0"/>
                            </a:rPr>
                            <a:t>x 10</a:t>
                          </a:r>
                          <a:r>
                            <a:rPr lang="en-US" sz="1400" baseline="30000" smtClean="0">
                              <a:solidFill>
                                <a:schemeClr val="accent6">
                                  <a:lumMod val="75000"/>
                                </a:schemeClr>
                              </a:solidFill>
                              <a:latin typeface="+mn-lt"/>
                              <a:cs typeface="Calibri" pitchFamily="34" charset="0"/>
                            </a:rPr>
                            <a:t>32</a:t>
                          </a:r>
                          <a:r>
                            <a:rPr lang="en-US" sz="1400" baseline="0" smtClean="0">
                              <a:solidFill>
                                <a:schemeClr val="accent6">
                                  <a:lumMod val="75000"/>
                                </a:schemeClr>
                              </a:solidFill>
                              <a:latin typeface="+mn-lt"/>
                              <a:cs typeface="Calibri" pitchFamily="34" charset="0"/>
                            </a:rPr>
                            <a:t> </a:t>
                          </a:r>
                          <a:r>
                            <a:rPr lang="en-US" sz="1400" baseline="0" dirty="0" smtClean="0">
                              <a:solidFill>
                                <a:schemeClr val="accent6">
                                  <a:lumMod val="75000"/>
                                </a:schemeClr>
                              </a:solidFill>
                              <a:latin typeface="+mn-lt"/>
                              <a:cs typeface="Calibri" pitchFamily="34" charset="0"/>
                            </a:rPr>
                            <a:t>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&gt;</a:t>
                          </a:r>
                          <a:r>
                            <a:rPr lang="en-US" sz="1400" dirty="0" smtClean="0">
                              <a:solidFill>
                                <a:schemeClr val="accent6">
                                  <a:lumMod val="75000"/>
                                </a:schemeClr>
                              </a:solidFill>
                              <a:latin typeface="+mn-lt"/>
                              <a:cs typeface="Calibri" pitchFamily="34" charset="0"/>
                            </a:rPr>
                            <a:t>2018</a:t>
                          </a:r>
                          <a:endParaRPr lang="en-US" sz="1400" dirty="0">
                            <a:solidFill>
                              <a:schemeClr val="accent6">
                                <a:lumMod val="75000"/>
                              </a:schemeClr>
                            </a:solidFill>
                            <a:latin typeface="+mn-lt"/>
                            <a:cs typeface="Calibri" pitchFamily="34" charset="0"/>
                          </a:endParaRPr>
                        </a:p>
                      </a:txBody>
                      <a:tcPr marL="88487" marR="88487" anchor="ctr"/>
                    </a:tc>
                  </a:tr>
                  <a:tr h="518160">
                    <a:tc>
                      <a:txBody>
                        <a:bodyPr/>
                        <a:lstStyle/>
                        <a:p>
                          <a:r>
                            <a:rPr lang="en-US" sz="1400" dirty="0" smtClean="0">
                              <a:solidFill>
                                <a:schemeClr val="accent6">
                                  <a:lumMod val="75000"/>
                                </a:schemeClr>
                              </a:solidFill>
                              <a:latin typeface="+mn-lt"/>
                              <a:cs typeface="Calibri" pitchFamily="34" charset="0"/>
                            </a:rPr>
                            <a:t>NICA</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rPr>
                            <a:t>(JINR)</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ctr"/>
                          <a:r>
                            <a:rPr lang="en-US" sz="1400" baseline="0" dirty="0" smtClean="0">
                              <a:solidFill>
                                <a:schemeClr val="accent6">
                                  <a:lumMod val="75000"/>
                                </a:schemeClr>
                              </a:solidFill>
                              <a:latin typeface="+mn-lt"/>
                              <a:cs typeface="Calibri" pitchFamily="34" charset="0"/>
                            </a:rPr>
                            <a:t>p</a:t>
                          </a:r>
                          <a:r>
                            <a:rPr lang="en-US" sz="1400" baseline="30000" dirty="0" smtClean="0">
                              <a:solidFill>
                                <a:schemeClr val="accent6">
                                  <a:lumMod val="75000"/>
                                </a:schemeClr>
                              </a:solidFill>
                              <a:latin typeface="+mn-lt"/>
                              <a:cs typeface="Times New Roman"/>
                            </a:rPr>
                            <a:t>↑ </a:t>
                          </a:r>
                          <a:r>
                            <a:rPr lang="en-US" sz="1400" baseline="0" dirty="0" smtClean="0">
                              <a:solidFill>
                                <a:schemeClr val="accent6">
                                  <a:lumMod val="75000"/>
                                </a:schemeClr>
                              </a:solidFill>
                              <a:latin typeface="+mn-lt"/>
                              <a:cs typeface="Calibri" pitchFamily="34" charset="0"/>
                            </a:rPr>
                            <a:t> + p</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collider</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20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1</a:t>
                          </a:r>
                          <a:r>
                            <a:rPr lang="en-US" sz="1400" baseline="0" dirty="0" smtClean="0">
                              <a:solidFill>
                                <a:schemeClr val="accent6">
                                  <a:lumMod val="75000"/>
                                </a:schemeClr>
                              </a:solidFill>
                              <a:latin typeface="+mn-lt"/>
                              <a:cs typeface="Calibri" pitchFamily="34" charset="0"/>
                            </a:rPr>
                            <a:t> = 0.1 – 0.8</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1 x 10</a:t>
                          </a:r>
                          <a:r>
                            <a:rPr lang="en-US" sz="1400" baseline="30000" dirty="0" smtClean="0">
                              <a:solidFill>
                                <a:schemeClr val="accent6">
                                  <a:lumMod val="75000"/>
                                </a:schemeClr>
                              </a:solidFill>
                              <a:latin typeface="+mn-lt"/>
                              <a:cs typeface="Calibri" pitchFamily="34" charset="0"/>
                            </a:rPr>
                            <a:t>30</a:t>
                          </a:r>
                          <a:r>
                            <a:rPr lang="en-US" sz="1400" baseline="0" dirty="0" smtClean="0">
                              <a:solidFill>
                                <a:schemeClr val="accent6">
                                  <a:lumMod val="75000"/>
                                </a:schemeClr>
                              </a:solidFill>
                              <a:latin typeface="+mn-lt"/>
                              <a:cs typeface="Calibri" pitchFamily="34" charset="0"/>
                            </a:rPr>
                            <a:t> 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&gt;</a:t>
                          </a:r>
                          <a:r>
                            <a:rPr lang="en-US" sz="1400" dirty="0" smtClean="0">
                              <a:solidFill>
                                <a:schemeClr val="accent6">
                                  <a:lumMod val="75000"/>
                                </a:schemeClr>
                              </a:solidFill>
                              <a:latin typeface="+mn-lt"/>
                              <a:cs typeface="Calibri" pitchFamily="34" charset="0"/>
                            </a:rPr>
                            <a:t>2018</a:t>
                          </a:r>
                          <a:endParaRPr lang="en-US" sz="1400" dirty="0">
                            <a:solidFill>
                              <a:schemeClr val="accent6">
                                <a:lumMod val="75000"/>
                              </a:schemeClr>
                            </a:solidFill>
                            <a:latin typeface="+mn-lt"/>
                            <a:cs typeface="Calibri" pitchFamily="34" charset="0"/>
                          </a:endParaRPr>
                        </a:p>
                      </a:txBody>
                      <a:tcPr marL="88487" marR="88487" anchor="ctr"/>
                    </a:tc>
                  </a:tr>
                  <a:tr h="518160">
                    <a:tc>
                      <a:txBody>
                        <a:bodyPr/>
                        <a:lstStyle/>
                        <a:p>
                          <a:r>
                            <a:rPr lang="en-US" sz="1400" dirty="0" smtClean="0">
                              <a:solidFill>
                                <a:schemeClr val="accent6">
                                  <a:lumMod val="75000"/>
                                </a:schemeClr>
                              </a:solidFill>
                              <a:latin typeface="+mn-lt"/>
                              <a:cs typeface="Calibri" pitchFamily="34" charset="0"/>
                            </a:rPr>
                            <a:t>PHENIX</a:t>
                          </a:r>
                        </a:p>
                        <a:p>
                          <a:r>
                            <a:rPr lang="en-US" sz="1400" dirty="0" smtClean="0">
                              <a:solidFill>
                                <a:schemeClr val="accent6">
                                  <a:lumMod val="75000"/>
                                </a:schemeClr>
                              </a:solidFill>
                              <a:latin typeface="+mn-lt"/>
                              <a:cs typeface="Calibri" pitchFamily="34" charset="0"/>
                            </a:rPr>
                            <a:t>(RHIC)</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ctr"/>
                          <a:r>
                            <a:rPr lang="en-US" sz="1400" baseline="0" dirty="0" smtClean="0">
                              <a:solidFill>
                                <a:schemeClr val="accent6">
                                  <a:lumMod val="75000"/>
                                </a:schemeClr>
                              </a:solidFill>
                              <a:latin typeface="+mn-lt"/>
                              <a:cs typeface="Calibri" pitchFamily="34" charset="0"/>
                            </a:rPr>
                            <a:t>p</a:t>
                          </a:r>
                          <a:r>
                            <a:rPr lang="en-US" sz="1400" baseline="30000" dirty="0" smtClean="0">
                              <a:solidFill>
                                <a:schemeClr val="accent6">
                                  <a:lumMod val="75000"/>
                                </a:schemeClr>
                              </a:solidFill>
                              <a:latin typeface="+mn-lt"/>
                              <a:cs typeface="Times New Roman"/>
                            </a:rPr>
                            <a:t>↑ </a:t>
                          </a:r>
                          <a:r>
                            <a:rPr lang="en-US" sz="1400" baseline="0" dirty="0" smtClean="0">
                              <a:solidFill>
                                <a:schemeClr val="accent6">
                                  <a:lumMod val="75000"/>
                                </a:schemeClr>
                              </a:solidFill>
                              <a:latin typeface="+mn-lt"/>
                              <a:cs typeface="Calibri" pitchFamily="34" charset="0"/>
                            </a:rPr>
                            <a:t> + p</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collider</a:t>
                          </a:r>
                          <a:br>
                            <a:rPr lang="en-US" sz="1400" dirty="0" smtClean="0">
                              <a:solidFill>
                                <a:schemeClr val="accent6">
                                  <a:lumMod val="75000"/>
                                </a:schemeClr>
                              </a:solidFill>
                              <a:latin typeface="+mn-lt"/>
                              <a:cs typeface="Calibri" pitchFamily="34" charset="0"/>
                            </a:rPr>
                          </a:br>
                          <a:r>
                            <a:rPr lang="en-US" sz="1400" dirty="0" smtClean="0">
                              <a:solidFill>
                                <a:schemeClr val="accent6">
                                  <a:lumMod val="75000"/>
                                </a:schemeClr>
                              </a:solidFill>
                              <a:latin typeface="+mn-lt"/>
                              <a:cs typeface="Calibri" pitchFamily="34" charset="0"/>
                              <a:sym typeface="Symbol"/>
                            </a:rPr>
                            <a:t>s =</a:t>
                          </a:r>
                          <a:r>
                            <a:rPr lang="en-US" sz="1400" baseline="0" dirty="0" smtClean="0">
                              <a:solidFill>
                                <a:schemeClr val="accent6">
                                  <a:lumMod val="75000"/>
                                </a:schemeClr>
                              </a:solidFill>
                              <a:latin typeface="+mn-lt"/>
                              <a:cs typeface="Calibri" pitchFamily="34" charset="0"/>
                              <a:sym typeface="Symbol"/>
                            </a:rPr>
                            <a:t> 500 </a:t>
                          </a:r>
                          <a:r>
                            <a:rPr lang="en-US" sz="1400" baseline="0" dirty="0" err="1" smtClean="0">
                              <a:solidFill>
                                <a:schemeClr val="accent6">
                                  <a:lumMod val="75000"/>
                                </a:schemeClr>
                              </a:solidFill>
                              <a:latin typeface="+mn-lt"/>
                              <a:cs typeface="Calibri" pitchFamily="34" charset="0"/>
                              <a:sym typeface="Symbol"/>
                            </a:rPr>
                            <a:t>GeV</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x</a:t>
                          </a:r>
                          <a:r>
                            <a:rPr lang="en-US" sz="1400" baseline="-25000" dirty="0" smtClean="0">
                              <a:solidFill>
                                <a:schemeClr val="accent6">
                                  <a:lumMod val="75000"/>
                                </a:schemeClr>
                              </a:solidFill>
                              <a:latin typeface="+mn-lt"/>
                              <a:cs typeface="Calibri" pitchFamily="34" charset="0"/>
                            </a:rPr>
                            <a:t>1</a:t>
                          </a:r>
                          <a:r>
                            <a:rPr lang="en-US" sz="1400" baseline="0" dirty="0" smtClean="0">
                              <a:solidFill>
                                <a:schemeClr val="accent6">
                                  <a:lumMod val="75000"/>
                                </a:schemeClr>
                              </a:solidFill>
                              <a:latin typeface="+mn-lt"/>
                              <a:cs typeface="Calibri" pitchFamily="34" charset="0"/>
                            </a:rPr>
                            <a:t> = 0.05 – 0.1</a:t>
                          </a:r>
                          <a:endParaRPr lang="en-US" sz="1400" dirty="0">
                            <a:solidFill>
                              <a:schemeClr val="accent6">
                                <a:lumMod val="75000"/>
                              </a:schemeClr>
                            </a:solidFill>
                            <a:latin typeface="+mn-lt"/>
                            <a:cs typeface="Calibri" pitchFamily="34" charset="0"/>
                          </a:endParaRPr>
                        </a:p>
                      </a:txBody>
                      <a:tcPr marL="88487" marR="88487" anchor="ctr"/>
                    </a:tc>
                    <a:tc>
                      <a:txBody>
                        <a:bodyPr/>
                        <a:lstStyle/>
                        <a:p>
                          <a:pPr algn="l"/>
                          <a:r>
                            <a:rPr lang="en-US" sz="1400" dirty="0" smtClean="0">
                              <a:solidFill>
                                <a:schemeClr val="accent6">
                                  <a:lumMod val="75000"/>
                                </a:schemeClr>
                              </a:solidFill>
                              <a:latin typeface="+mn-lt"/>
                              <a:cs typeface="Calibri" pitchFamily="34" charset="0"/>
                            </a:rPr>
                            <a:t>2 x 10</a:t>
                          </a:r>
                          <a:r>
                            <a:rPr lang="en-US" sz="1400" baseline="30000" dirty="0" smtClean="0">
                              <a:solidFill>
                                <a:schemeClr val="accent6">
                                  <a:lumMod val="75000"/>
                                </a:schemeClr>
                              </a:solidFill>
                              <a:latin typeface="+mn-lt"/>
                              <a:cs typeface="Calibri" pitchFamily="34" charset="0"/>
                            </a:rPr>
                            <a:t>32</a:t>
                          </a:r>
                          <a:r>
                            <a:rPr lang="en-US" sz="1400" baseline="0" dirty="0" smtClean="0">
                              <a:solidFill>
                                <a:schemeClr val="accent6">
                                  <a:lumMod val="75000"/>
                                </a:schemeClr>
                              </a:solidFill>
                              <a:latin typeface="+mn-lt"/>
                              <a:cs typeface="Calibri" pitchFamily="34" charset="0"/>
                            </a:rPr>
                            <a:t> cm</a:t>
                          </a:r>
                          <a:r>
                            <a:rPr lang="en-US" sz="1400" baseline="30000" dirty="0" smtClean="0">
                              <a:solidFill>
                                <a:schemeClr val="accent6">
                                  <a:lumMod val="75000"/>
                                </a:schemeClr>
                              </a:solidFill>
                              <a:latin typeface="+mn-lt"/>
                              <a:cs typeface="Calibri" pitchFamily="34" charset="0"/>
                            </a:rPr>
                            <a:t>-2</a:t>
                          </a:r>
                          <a:r>
                            <a:rPr lang="en-US" sz="1400" baseline="0" dirty="0" smtClean="0">
                              <a:solidFill>
                                <a:schemeClr val="accent6">
                                  <a:lumMod val="75000"/>
                                </a:schemeClr>
                              </a:solidFill>
                              <a:latin typeface="+mn-lt"/>
                              <a:cs typeface="Calibri" pitchFamily="34" charset="0"/>
                            </a:rPr>
                            <a:t> s</a:t>
                          </a:r>
                          <a:r>
                            <a:rPr lang="en-US" sz="1400" baseline="30000" dirty="0" smtClean="0">
                              <a:solidFill>
                                <a:schemeClr val="accent6">
                                  <a:lumMod val="75000"/>
                                </a:schemeClr>
                              </a:solidFill>
                              <a:latin typeface="+mn-lt"/>
                              <a:cs typeface="Calibri" pitchFamily="34" charset="0"/>
                            </a:rPr>
                            <a:t>-1</a:t>
                          </a:r>
                          <a:endParaRPr lang="en-US" sz="140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dirty="0" smtClean="0">
                              <a:solidFill>
                                <a:schemeClr val="accent6">
                                  <a:lumMod val="75000"/>
                                </a:schemeClr>
                              </a:solidFill>
                              <a:latin typeface="+mn-lt"/>
                              <a:cs typeface="Calibri" pitchFamily="34" charset="0"/>
                            </a:rPr>
                            <a:t>&gt;2018</a:t>
                          </a:r>
                          <a:endParaRPr lang="en-US" sz="1400" dirty="0">
                            <a:solidFill>
                              <a:schemeClr val="accent6">
                                <a:lumMod val="75000"/>
                              </a:schemeClr>
                            </a:solidFill>
                            <a:latin typeface="+mn-lt"/>
                            <a:cs typeface="Calibri" pitchFamily="34" charset="0"/>
                          </a:endParaRPr>
                        </a:p>
                      </a:txBody>
                      <a:tcPr marL="88487" marR="88487" anchor="ctr"/>
                    </a:tc>
                  </a:tr>
                  <a:tr h="518160">
                    <a:tc>
                      <a:txBody>
                        <a:bodyPr/>
                        <a:lstStyle/>
                        <a:p>
                          <a:r>
                            <a:rPr lang="en-US" sz="1400" b="0" dirty="0" smtClean="0">
                              <a:solidFill>
                                <a:schemeClr val="accent6">
                                  <a:lumMod val="75000"/>
                                </a:schemeClr>
                              </a:solidFill>
                              <a:latin typeface="+mn-lt"/>
                              <a:cs typeface="Calibri" pitchFamily="34" charset="0"/>
                            </a:rPr>
                            <a:t>pol. </a:t>
                          </a:r>
                          <a:r>
                            <a:rPr lang="en-US" sz="1400" b="0" dirty="0" err="1" smtClean="0">
                              <a:solidFill>
                                <a:schemeClr val="accent6">
                                  <a:lumMod val="75000"/>
                                </a:schemeClr>
                              </a:solidFill>
                              <a:latin typeface="+mn-lt"/>
                              <a:cs typeface="Calibri" pitchFamily="34" charset="0"/>
                            </a:rPr>
                            <a:t>SeaQuest</a:t>
                          </a:r>
                          <a:r>
                            <a:rPr lang="en-US" sz="1400" b="0" dirty="0" smtClean="0">
                              <a:solidFill>
                                <a:schemeClr val="accent6">
                                  <a:lumMod val="75000"/>
                                </a:schemeClr>
                              </a:solidFill>
                              <a:latin typeface="+mn-lt"/>
                              <a:cs typeface="Calibri" pitchFamily="34" charset="0"/>
                            </a:rPr>
                            <a:t/>
                          </a:r>
                          <a:br>
                            <a:rPr lang="en-US" sz="1400" b="0" dirty="0" smtClean="0">
                              <a:solidFill>
                                <a:schemeClr val="accent6">
                                  <a:lumMod val="75000"/>
                                </a:schemeClr>
                              </a:solidFill>
                              <a:latin typeface="+mn-lt"/>
                              <a:cs typeface="Calibri" pitchFamily="34" charset="0"/>
                            </a:rPr>
                          </a:br>
                          <a:r>
                            <a:rPr lang="en-US" sz="1400" b="0" dirty="0" smtClean="0">
                              <a:solidFill>
                                <a:schemeClr val="accent6">
                                  <a:lumMod val="75000"/>
                                </a:schemeClr>
                              </a:solidFill>
                              <a:latin typeface="+mn-lt"/>
                              <a:cs typeface="Calibri" pitchFamily="34" charset="0"/>
                            </a:rPr>
                            <a:t>(FNAL: </a:t>
                          </a:r>
                          <a:r>
                            <a:rPr lang="en-US" sz="1400" b="0" dirty="0" smtClean="0">
                              <a:solidFill>
                                <a:schemeClr val="accent6">
                                  <a:lumMod val="75000"/>
                                </a:schemeClr>
                              </a:solidFill>
                              <a:latin typeface="+mn-lt"/>
                              <a:cs typeface="Calibri" pitchFamily="34" charset="0"/>
                            </a:rPr>
                            <a:t>E-1039)</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ctr"/>
                          <a:r>
                            <a:rPr lang="en-US" altLang="zh-TW" sz="1400" b="0" baseline="0" dirty="0" smtClean="0">
                              <a:solidFill>
                                <a:schemeClr val="accent6">
                                  <a:lumMod val="75000"/>
                                </a:schemeClr>
                              </a:solidFill>
                              <a:latin typeface="+mn-lt"/>
                              <a:cs typeface="Calibri" pitchFamily="34" charset="0"/>
                            </a:rPr>
                            <a:t>p </a:t>
                          </a:r>
                          <a:r>
                            <a:rPr lang="en-US" altLang="zh-TW" sz="1400" b="0" baseline="0" dirty="0" smtClean="0">
                              <a:solidFill>
                                <a:schemeClr val="accent6">
                                  <a:lumMod val="75000"/>
                                </a:schemeClr>
                              </a:solidFill>
                              <a:latin typeface="+mn-lt"/>
                              <a:cs typeface="Calibri" pitchFamily="34" charset="0"/>
                            </a:rPr>
                            <a:t>+ p</a:t>
                          </a:r>
                          <a:r>
                            <a:rPr lang="en-US" altLang="zh-TW" sz="1400" b="0" baseline="30000" dirty="0" smtClean="0">
                              <a:solidFill>
                                <a:schemeClr val="accent6">
                                  <a:lumMod val="75000"/>
                                </a:schemeClr>
                              </a:solidFill>
                              <a:latin typeface="+mn-lt"/>
                              <a:cs typeface="Times New Roman"/>
                            </a:rPr>
                            <a:t>↑</a:t>
                          </a:r>
                          <a:endParaRPr lang="en-US" altLang="zh-TW" sz="1400" b="0" baseline="30000" dirty="0" smtClean="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120 </a:t>
                          </a:r>
                          <a:r>
                            <a:rPr lang="en-US" sz="1400" b="0" dirty="0" err="1" smtClean="0">
                              <a:solidFill>
                                <a:schemeClr val="accent6">
                                  <a:lumMod val="75000"/>
                                </a:schemeClr>
                              </a:solidFill>
                              <a:latin typeface="+mn-lt"/>
                              <a:cs typeface="Calibri" pitchFamily="34" charset="0"/>
                            </a:rPr>
                            <a:t>GeV</a:t>
                          </a:r>
                          <a:r>
                            <a:rPr lang="en-US" sz="1400" b="0" dirty="0" smtClean="0">
                              <a:solidFill>
                                <a:schemeClr val="accent6">
                                  <a:lumMod val="75000"/>
                                </a:schemeClr>
                              </a:solidFill>
                              <a:latin typeface="+mn-lt"/>
                              <a:cs typeface="Calibri" pitchFamily="34" charset="0"/>
                            </a:rPr>
                            <a:t/>
                          </a:r>
                          <a:br>
                            <a:rPr lang="en-US" sz="1400" b="0" dirty="0" smtClean="0">
                              <a:solidFill>
                                <a:schemeClr val="accent6">
                                  <a:lumMod val="75000"/>
                                </a:schemeClr>
                              </a:solidFill>
                              <a:latin typeface="+mn-lt"/>
                              <a:cs typeface="Calibri" pitchFamily="34" charset="0"/>
                            </a:rPr>
                          </a:br>
                          <a:r>
                            <a:rPr lang="en-US" sz="1400" b="0" dirty="0" smtClean="0">
                              <a:solidFill>
                                <a:schemeClr val="accent6">
                                  <a:lumMod val="75000"/>
                                </a:schemeClr>
                              </a:solidFill>
                              <a:latin typeface="+mn-lt"/>
                              <a:cs typeface="Calibri" pitchFamily="34" charset="0"/>
                              <a:sym typeface="Symbol"/>
                            </a:rPr>
                            <a:t>s =</a:t>
                          </a:r>
                          <a:r>
                            <a:rPr lang="en-US" sz="1400" b="0" baseline="0" dirty="0" smtClean="0">
                              <a:solidFill>
                                <a:schemeClr val="accent6">
                                  <a:lumMod val="75000"/>
                                </a:schemeClr>
                              </a:solidFill>
                              <a:latin typeface="+mn-lt"/>
                              <a:cs typeface="Calibri" pitchFamily="34" charset="0"/>
                              <a:sym typeface="Symbol"/>
                            </a:rPr>
                            <a:t> 15 </a:t>
                          </a:r>
                          <a:r>
                            <a:rPr lang="en-US" sz="1400" b="0" baseline="0" dirty="0" err="1" smtClean="0">
                              <a:solidFill>
                                <a:schemeClr val="accent6">
                                  <a:lumMod val="75000"/>
                                </a:schemeClr>
                              </a:solidFill>
                              <a:latin typeface="+mn-lt"/>
                              <a:cs typeface="Calibri" pitchFamily="34" charset="0"/>
                              <a:sym typeface="Symbol"/>
                            </a:rPr>
                            <a:t>GeV</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x</a:t>
                          </a:r>
                          <a:r>
                            <a:rPr lang="en-US" sz="1400" b="0" baseline="-25000" dirty="0" smtClean="0">
                              <a:solidFill>
                                <a:schemeClr val="accent6">
                                  <a:lumMod val="75000"/>
                                </a:schemeClr>
                              </a:solidFill>
                              <a:latin typeface="+mn-lt"/>
                              <a:cs typeface="Calibri" pitchFamily="34" charset="0"/>
                            </a:rPr>
                            <a:t>2</a:t>
                          </a:r>
                          <a:r>
                            <a:rPr lang="en-US" sz="1400" b="0" baseline="0" dirty="0" smtClean="0">
                              <a:solidFill>
                                <a:schemeClr val="accent6">
                                  <a:lumMod val="75000"/>
                                </a:schemeClr>
                              </a:solidFill>
                              <a:latin typeface="+mn-lt"/>
                              <a:cs typeface="Calibri" pitchFamily="34" charset="0"/>
                            </a:rPr>
                            <a:t> </a:t>
                          </a:r>
                          <a:r>
                            <a:rPr lang="en-US" sz="1400" b="0" baseline="0" dirty="0" smtClean="0">
                              <a:solidFill>
                                <a:schemeClr val="accent6">
                                  <a:lumMod val="75000"/>
                                </a:schemeClr>
                              </a:solidFill>
                              <a:latin typeface="+mn-lt"/>
                              <a:cs typeface="Calibri" pitchFamily="34" charset="0"/>
                            </a:rPr>
                            <a:t>= </a:t>
                          </a:r>
                          <a:r>
                            <a:rPr lang="en-US" sz="1400" b="0" baseline="0" dirty="0" smtClean="0">
                              <a:solidFill>
                                <a:schemeClr val="accent6">
                                  <a:lumMod val="75000"/>
                                </a:schemeClr>
                              </a:solidFill>
                              <a:latin typeface="+mn-lt"/>
                              <a:cs typeface="Calibri" pitchFamily="34" charset="0"/>
                            </a:rPr>
                            <a:t>0.1 </a:t>
                          </a:r>
                          <a:r>
                            <a:rPr lang="en-US" sz="1400" b="0" baseline="0" dirty="0" smtClean="0">
                              <a:solidFill>
                                <a:schemeClr val="accent6">
                                  <a:lumMod val="75000"/>
                                </a:schemeClr>
                              </a:solidFill>
                              <a:latin typeface="+mn-lt"/>
                              <a:cs typeface="Calibri" pitchFamily="34" charset="0"/>
                            </a:rPr>
                            <a:t>– </a:t>
                          </a:r>
                          <a:r>
                            <a:rPr lang="en-US" sz="1400" b="0" baseline="0" dirty="0" smtClean="0">
                              <a:solidFill>
                                <a:schemeClr val="accent6">
                                  <a:lumMod val="75000"/>
                                </a:schemeClr>
                              </a:solidFill>
                              <a:latin typeface="+mn-lt"/>
                              <a:cs typeface="Calibri" pitchFamily="34" charset="0"/>
                            </a:rPr>
                            <a:t>0.45</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4.4 </a:t>
                          </a:r>
                          <a:r>
                            <a:rPr lang="en-US" sz="1400" b="0" dirty="0" smtClean="0">
                              <a:solidFill>
                                <a:schemeClr val="accent6">
                                  <a:lumMod val="75000"/>
                                </a:schemeClr>
                              </a:solidFill>
                              <a:latin typeface="+mn-lt"/>
                              <a:cs typeface="Calibri" pitchFamily="34" charset="0"/>
                            </a:rPr>
                            <a:t>x </a:t>
                          </a:r>
                          <a:r>
                            <a:rPr lang="en-US" sz="1400" b="0" dirty="0" smtClean="0">
                              <a:solidFill>
                                <a:schemeClr val="accent6">
                                  <a:lumMod val="75000"/>
                                </a:schemeClr>
                              </a:solidFill>
                              <a:latin typeface="+mn-lt"/>
                              <a:cs typeface="Calibri" pitchFamily="34" charset="0"/>
                            </a:rPr>
                            <a:t>10</a:t>
                          </a:r>
                          <a:r>
                            <a:rPr lang="en-US" sz="1400" b="0" baseline="30000" dirty="0" smtClean="0">
                              <a:solidFill>
                                <a:schemeClr val="accent6">
                                  <a:lumMod val="75000"/>
                                </a:schemeClr>
                              </a:solidFill>
                              <a:latin typeface="+mn-lt"/>
                              <a:cs typeface="Calibri" pitchFamily="34" charset="0"/>
                            </a:rPr>
                            <a:t>35</a:t>
                          </a:r>
                          <a:r>
                            <a:rPr lang="en-US" sz="1400" b="0" baseline="0" dirty="0" smtClean="0">
                              <a:solidFill>
                                <a:schemeClr val="accent6">
                                  <a:lumMod val="75000"/>
                                </a:schemeClr>
                              </a:solidFill>
                              <a:latin typeface="+mn-lt"/>
                              <a:cs typeface="Calibri" pitchFamily="34" charset="0"/>
                            </a:rPr>
                            <a:t> </a:t>
                          </a:r>
                          <a:r>
                            <a:rPr lang="en-US" sz="1400" b="0" baseline="0" dirty="0" smtClean="0">
                              <a:solidFill>
                                <a:schemeClr val="accent6">
                                  <a:lumMod val="75000"/>
                                </a:schemeClr>
                              </a:solidFill>
                              <a:latin typeface="+mn-lt"/>
                              <a:cs typeface="Calibri" pitchFamily="34" charset="0"/>
                            </a:rPr>
                            <a:t>cm</a:t>
                          </a:r>
                          <a:r>
                            <a:rPr lang="en-US" sz="1400" b="0" baseline="30000" dirty="0" smtClean="0">
                              <a:solidFill>
                                <a:schemeClr val="accent6">
                                  <a:lumMod val="75000"/>
                                </a:schemeClr>
                              </a:solidFill>
                              <a:latin typeface="+mn-lt"/>
                              <a:cs typeface="Calibri" pitchFamily="34" charset="0"/>
                            </a:rPr>
                            <a:t>-2</a:t>
                          </a:r>
                          <a:r>
                            <a:rPr lang="en-US" sz="1400" b="0" baseline="0" dirty="0" smtClean="0">
                              <a:solidFill>
                                <a:schemeClr val="accent6">
                                  <a:lumMod val="75000"/>
                                </a:schemeClr>
                              </a:solidFill>
                              <a:latin typeface="+mn-lt"/>
                              <a:cs typeface="Calibri" pitchFamily="34" charset="0"/>
                            </a:rPr>
                            <a:t> s</a:t>
                          </a:r>
                          <a:r>
                            <a:rPr lang="en-US" sz="1400" b="0" baseline="30000" dirty="0" smtClean="0">
                              <a:solidFill>
                                <a:schemeClr val="accent6">
                                  <a:lumMod val="75000"/>
                                </a:schemeClr>
                              </a:solidFill>
                              <a:latin typeface="+mn-lt"/>
                              <a:cs typeface="Calibri" pitchFamily="34" charset="0"/>
                            </a:rPr>
                            <a:t>-1</a:t>
                          </a:r>
                          <a:endParaRPr lang="en-US" sz="1400" b="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b="0" dirty="0" smtClean="0">
                              <a:solidFill>
                                <a:schemeClr val="accent6">
                                  <a:lumMod val="75000"/>
                                </a:schemeClr>
                              </a:solidFill>
                              <a:latin typeface="+mn-lt"/>
                              <a:cs typeface="Calibri" pitchFamily="34" charset="0"/>
                            </a:rPr>
                            <a:t>2016</a:t>
                          </a:r>
                          <a:endParaRPr lang="en-US" sz="1400" b="0" dirty="0">
                            <a:solidFill>
                              <a:schemeClr val="accent6">
                                <a:lumMod val="75000"/>
                              </a:schemeClr>
                            </a:solidFill>
                            <a:latin typeface="+mn-lt"/>
                            <a:cs typeface="Calibri" pitchFamily="34" charset="0"/>
                          </a:endParaRPr>
                        </a:p>
                      </a:txBody>
                      <a:tcPr marL="88487" marR="88487" anchor="ctr"/>
                    </a:tc>
                  </a:tr>
                  <a:tr h="518160">
                    <a:tc>
                      <a:txBody>
                        <a:bodyPr/>
                        <a:lstStyle/>
                        <a:p>
                          <a:r>
                            <a:rPr lang="en-US" sz="1400" b="0" dirty="0" smtClean="0">
                              <a:solidFill>
                                <a:schemeClr val="accent6">
                                  <a:lumMod val="75000"/>
                                </a:schemeClr>
                              </a:solidFill>
                              <a:latin typeface="+mn-lt"/>
                              <a:cs typeface="Calibri" pitchFamily="34" charset="0"/>
                            </a:rPr>
                            <a:t>pol. </a:t>
                          </a:r>
                          <a:r>
                            <a:rPr lang="en-US" sz="1400" b="0" dirty="0" err="1" smtClean="0">
                              <a:solidFill>
                                <a:schemeClr val="accent6">
                                  <a:lumMod val="75000"/>
                                </a:schemeClr>
                              </a:solidFill>
                              <a:latin typeface="+mn-lt"/>
                              <a:cs typeface="Calibri" pitchFamily="34" charset="0"/>
                            </a:rPr>
                            <a:t>SeaQuest</a:t>
                          </a:r>
                          <a:r>
                            <a:rPr lang="en-US" sz="1400" b="0" dirty="0" smtClean="0">
                              <a:solidFill>
                                <a:schemeClr val="accent6">
                                  <a:lumMod val="75000"/>
                                </a:schemeClr>
                              </a:solidFill>
                              <a:latin typeface="+mn-lt"/>
                              <a:cs typeface="Calibri" pitchFamily="34" charset="0"/>
                            </a:rPr>
                            <a:t/>
                          </a:r>
                          <a:br>
                            <a:rPr lang="en-US" sz="1400" b="0" dirty="0" smtClean="0">
                              <a:solidFill>
                                <a:schemeClr val="accent6">
                                  <a:lumMod val="75000"/>
                                </a:schemeClr>
                              </a:solidFill>
                              <a:latin typeface="+mn-lt"/>
                              <a:cs typeface="Calibri" pitchFamily="34" charset="0"/>
                            </a:rPr>
                          </a:br>
                          <a:r>
                            <a:rPr lang="en-US" sz="1400" b="0" dirty="0" smtClean="0">
                              <a:solidFill>
                                <a:schemeClr val="accent6">
                                  <a:lumMod val="75000"/>
                                </a:schemeClr>
                              </a:solidFill>
                              <a:latin typeface="+mn-lt"/>
                              <a:cs typeface="Calibri" pitchFamily="34" charset="0"/>
                            </a:rPr>
                            <a:t>(</a:t>
                          </a:r>
                          <a:r>
                            <a:rPr lang="en-US" sz="1400" b="0" dirty="0" smtClean="0">
                              <a:solidFill>
                                <a:schemeClr val="accent6">
                                  <a:lumMod val="75000"/>
                                </a:schemeClr>
                              </a:solidFill>
                              <a:latin typeface="+mn-lt"/>
                              <a:cs typeface="Calibri" pitchFamily="34" charset="0"/>
                            </a:rPr>
                            <a:t>FNAL: E-1027)</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ctr"/>
                          <a:r>
                            <a:rPr lang="en-US" sz="1400" b="0" baseline="0" dirty="0" smtClean="0">
                              <a:solidFill>
                                <a:schemeClr val="accent6">
                                  <a:lumMod val="75000"/>
                                </a:schemeClr>
                              </a:solidFill>
                              <a:latin typeface="+mn-lt"/>
                              <a:cs typeface="Calibri" pitchFamily="34" charset="0"/>
                            </a:rPr>
                            <a:t>p</a:t>
                          </a:r>
                          <a:r>
                            <a:rPr lang="en-US" sz="1400" b="0" baseline="30000" dirty="0" smtClean="0">
                              <a:solidFill>
                                <a:schemeClr val="accent6">
                                  <a:lumMod val="75000"/>
                                </a:schemeClr>
                              </a:solidFill>
                              <a:latin typeface="+mn-lt"/>
                              <a:cs typeface="Times New Roman"/>
                            </a:rPr>
                            <a:t>↑ </a:t>
                          </a:r>
                          <a:r>
                            <a:rPr lang="en-US" sz="1400" b="0" baseline="0" dirty="0" smtClean="0">
                              <a:solidFill>
                                <a:schemeClr val="accent6">
                                  <a:lumMod val="75000"/>
                                </a:schemeClr>
                              </a:solidFill>
                              <a:latin typeface="+mn-lt"/>
                              <a:cs typeface="Calibri" pitchFamily="34" charset="0"/>
                            </a:rPr>
                            <a:t> + </a:t>
                          </a:r>
                          <a:r>
                            <a:rPr lang="en-US" sz="1400" b="0" baseline="0" dirty="0" smtClean="0">
                              <a:solidFill>
                                <a:schemeClr val="accent6">
                                  <a:lumMod val="75000"/>
                                </a:schemeClr>
                              </a:solidFill>
                              <a:latin typeface="+mn-lt"/>
                              <a:cs typeface="Calibri" pitchFamily="34" charset="0"/>
                            </a:rPr>
                            <a:t>p</a:t>
                          </a:r>
                          <a:endParaRPr lang="en-US" altLang="zh-TW" sz="1400" b="0" baseline="30000" dirty="0" smtClean="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120 </a:t>
                          </a:r>
                          <a:r>
                            <a:rPr lang="en-US" sz="1400" b="0" dirty="0" err="1" smtClean="0">
                              <a:solidFill>
                                <a:schemeClr val="accent6">
                                  <a:lumMod val="75000"/>
                                </a:schemeClr>
                              </a:solidFill>
                              <a:latin typeface="+mn-lt"/>
                              <a:cs typeface="Calibri" pitchFamily="34" charset="0"/>
                            </a:rPr>
                            <a:t>GeV</a:t>
                          </a:r>
                          <a:r>
                            <a:rPr lang="en-US" sz="1400" b="0" dirty="0" smtClean="0">
                              <a:solidFill>
                                <a:schemeClr val="accent6">
                                  <a:lumMod val="75000"/>
                                </a:schemeClr>
                              </a:solidFill>
                              <a:latin typeface="+mn-lt"/>
                              <a:cs typeface="Calibri" pitchFamily="34" charset="0"/>
                            </a:rPr>
                            <a:t/>
                          </a:r>
                          <a:br>
                            <a:rPr lang="en-US" sz="1400" b="0" dirty="0" smtClean="0">
                              <a:solidFill>
                                <a:schemeClr val="accent6">
                                  <a:lumMod val="75000"/>
                                </a:schemeClr>
                              </a:solidFill>
                              <a:latin typeface="+mn-lt"/>
                              <a:cs typeface="Calibri" pitchFamily="34" charset="0"/>
                            </a:rPr>
                          </a:br>
                          <a:r>
                            <a:rPr lang="en-US" sz="1400" b="0" dirty="0" smtClean="0">
                              <a:solidFill>
                                <a:schemeClr val="accent6">
                                  <a:lumMod val="75000"/>
                                </a:schemeClr>
                              </a:solidFill>
                              <a:latin typeface="+mn-lt"/>
                              <a:cs typeface="Calibri" pitchFamily="34" charset="0"/>
                              <a:sym typeface="Symbol"/>
                            </a:rPr>
                            <a:t>s =</a:t>
                          </a:r>
                          <a:r>
                            <a:rPr lang="en-US" sz="1400" b="0" baseline="0" dirty="0" smtClean="0">
                              <a:solidFill>
                                <a:schemeClr val="accent6">
                                  <a:lumMod val="75000"/>
                                </a:schemeClr>
                              </a:solidFill>
                              <a:latin typeface="+mn-lt"/>
                              <a:cs typeface="Calibri" pitchFamily="34" charset="0"/>
                              <a:sym typeface="Symbol"/>
                            </a:rPr>
                            <a:t> 15 </a:t>
                          </a:r>
                          <a:r>
                            <a:rPr lang="en-US" sz="1400" b="0" baseline="0" dirty="0" err="1" smtClean="0">
                              <a:solidFill>
                                <a:schemeClr val="accent6">
                                  <a:lumMod val="75000"/>
                                </a:schemeClr>
                              </a:solidFill>
                              <a:latin typeface="+mn-lt"/>
                              <a:cs typeface="Calibri" pitchFamily="34" charset="0"/>
                              <a:sym typeface="Symbol"/>
                            </a:rPr>
                            <a:t>GeV</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x</a:t>
                          </a:r>
                          <a:r>
                            <a:rPr lang="en-US" sz="1400" b="0" baseline="-25000" dirty="0" smtClean="0">
                              <a:solidFill>
                                <a:schemeClr val="accent6">
                                  <a:lumMod val="75000"/>
                                </a:schemeClr>
                              </a:solidFill>
                              <a:latin typeface="+mn-lt"/>
                              <a:cs typeface="Calibri" pitchFamily="34" charset="0"/>
                            </a:rPr>
                            <a:t>1</a:t>
                          </a:r>
                          <a:r>
                            <a:rPr lang="en-US" sz="1400" b="0" baseline="0" dirty="0" smtClean="0">
                              <a:solidFill>
                                <a:schemeClr val="accent6">
                                  <a:lumMod val="75000"/>
                                </a:schemeClr>
                              </a:solidFill>
                              <a:latin typeface="+mn-lt"/>
                              <a:cs typeface="Calibri" pitchFamily="34" charset="0"/>
                            </a:rPr>
                            <a:t> </a:t>
                          </a:r>
                          <a:r>
                            <a:rPr lang="en-US" sz="1400" b="0" baseline="0" dirty="0" smtClean="0">
                              <a:solidFill>
                                <a:schemeClr val="accent6">
                                  <a:lumMod val="75000"/>
                                </a:schemeClr>
                              </a:solidFill>
                              <a:latin typeface="+mn-lt"/>
                              <a:cs typeface="Calibri" pitchFamily="34" charset="0"/>
                            </a:rPr>
                            <a:t>= </a:t>
                          </a:r>
                          <a:r>
                            <a:rPr lang="en-US" sz="1400" b="0" baseline="0" dirty="0" smtClean="0">
                              <a:solidFill>
                                <a:schemeClr val="accent6">
                                  <a:lumMod val="75000"/>
                                </a:schemeClr>
                              </a:solidFill>
                              <a:latin typeface="+mn-lt"/>
                              <a:cs typeface="Calibri" pitchFamily="34" charset="0"/>
                            </a:rPr>
                            <a:t>0.35 </a:t>
                          </a:r>
                          <a:r>
                            <a:rPr lang="en-US" sz="1400" b="0" baseline="0" dirty="0" smtClean="0">
                              <a:solidFill>
                                <a:schemeClr val="accent6">
                                  <a:lumMod val="75000"/>
                                </a:schemeClr>
                              </a:solidFill>
                              <a:latin typeface="+mn-lt"/>
                              <a:cs typeface="Calibri" pitchFamily="34" charset="0"/>
                            </a:rPr>
                            <a:t>– 0.9</a:t>
                          </a:r>
                          <a:endParaRPr lang="en-US" sz="1400" b="0" dirty="0">
                            <a:solidFill>
                              <a:schemeClr val="accent6">
                                <a:lumMod val="75000"/>
                              </a:schemeClr>
                            </a:solidFill>
                            <a:latin typeface="+mn-lt"/>
                            <a:cs typeface="Calibri" pitchFamily="34" charset="0"/>
                          </a:endParaRPr>
                        </a:p>
                      </a:txBody>
                      <a:tcPr marL="88487" marR="88487" anchor="ctr"/>
                    </a:tc>
                    <a:tc>
                      <a:txBody>
                        <a:bodyPr/>
                        <a:lstStyle/>
                        <a:p>
                          <a:pPr algn="l"/>
                          <a:r>
                            <a:rPr lang="en-US" sz="1400" b="0" dirty="0" smtClean="0">
                              <a:solidFill>
                                <a:schemeClr val="accent6">
                                  <a:lumMod val="75000"/>
                                </a:schemeClr>
                              </a:solidFill>
                              <a:latin typeface="+mn-lt"/>
                              <a:cs typeface="Calibri" pitchFamily="34" charset="0"/>
                            </a:rPr>
                            <a:t>2 </a:t>
                          </a:r>
                          <a:r>
                            <a:rPr lang="en-US" sz="1400" b="0" dirty="0" smtClean="0">
                              <a:solidFill>
                                <a:schemeClr val="accent6">
                                  <a:lumMod val="75000"/>
                                </a:schemeClr>
                              </a:solidFill>
                              <a:latin typeface="+mn-lt"/>
                              <a:cs typeface="Calibri" pitchFamily="34" charset="0"/>
                            </a:rPr>
                            <a:t>x </a:t>
                          </a:r>
                          <a:r>
                            <a:rPr lang="en-US" sz="1400" b="0" dirty="0" smtClean="0">
                              <a:solidFill>
                                <a:schemeClr val="accent6">
                                  <a:lumMod val="75000"/>
                                </a:schemeClr>
                              </a:solidFill>
                              <a:latin typeface="+mn-lt"/>
                              <a:cs typeface="Calibri" pitchFamily="34" charset="0"/>
                            </a:rPr>
                            <a:t>10</a:t>
                          </a:r>
                          <a:r>
                            <a:rPr lang="en-US" sz="1400" b="0" baseline="30000" dirty="0" smtClean="0">
                              <a:solidFill>
                                <a:schemeClr val="accent6">
                                  <a:lumMod val="75000"/>
                                </a:schemeClr>
                              </a:solidFill>
                              <a:latin typeface="+mn-lt"/>
                              <a:cs typeface="Calibri" pitchFamily="34" charset="0"/>
                            </a:rPr>
                            <a:t>35</a:t>
                          </a:r>
                          <a:r>
                            <a:rPr lang="en-US" sz="1400" b="0" baseline="0" dirty="0" smtClean="0">
                              <a:solidFill>
                                <a:schemeClr val="accent6">
                                  <a:lumMod val="75000"/>
                                </a:schemeClr>
                              </a:solidFill>
                              <a:latin typeface="+mn-lt"/>
                              <a:cs typeface="Calibri" pitchFamily="34" charset="0"/>
                            </a:rPr>
                            <a:t> </a:t>
                          </a:r>
                          <a:r>
                            <a:rPr lang="en-US" sz="1400" b="0" baseline="0" dirty="0" smtClean="0">
                              <a:solidFill>
                                <a:schemeClr val="accent6">
                                  <a:lumMod val="75000"/>
                                </a:schemeClr>
                              </a:solidFill>
                              <a:latin typeface="+mn-lt"/>
                              <a:cs typeface="Calibri" pitchFamily="34" charset="0"/>
                            </a:rPr>
                            <a:t>cm</a:t>
                          </a:r>
                          <a:r>
                            <a:rPr lang="en-US" sz="1400" b="0" baseline="30000" dirty="0" smtClean="0">
                              <a:solidFill>
                                <a:schemeClr val="accent6">
                                  <a:lumMod val="75000"/>
                                </a:schemeClr>
                              </a:solidFill>
                              <a:latin typeface="+mn-lt"/>
                              <a:cs typeface="Calibri" pitchFamily="34" charset="0"/>
                            </a:rPr>
                            <a:t>-2</a:t>
                          </a:r>
                          <a:r>
                            <a:rPr lang="en-US" sz="1400" b="0" baseline="0" dirty="0" smtClean="0">
                              <a:solidFill>
                                <a:schemeClr val="accent6">
                                  <a:lumMod val="75000"/>
                                </a:schemeClr>
                              </a:solidFill>
                              <a:latin typeface="+mn-lt"/>
                              <a:cs typeface="Calibri" pitchFamily="34" charset="0"/>
                            </a:rPr>
                            <a:t> s</a:t>
                          </a:r>
                          <a:r>
                            <a:rPr lang="en-US" sz="1400" b="0" baseline="30000" dirty="0" smtClean="0">
                              <a:solidFill>
                                <a:schemeClr val="accent6">
                                  <a:lumMod val="75000"/>
                                </a:schemeClr>
                              </a:solidFill>
                              <a:latin typeface="+mn-lt"/>
                              <a:cs typeface="Calibri" pitchFamily="34" charset="0"/>
                            </a:rPr>
                            <a:t>-1</a:t>
                          </a:r>
                          <a:endParaRPr lang="en-US" sz="1400" b="0" baseline="30000" dirty="0">
                            <a:solidFill>
                              <a:schemeClr val="accent6">
                                <a:lumMod val="75000"/>
                              </a:schemeClr>
                            </a:solidFill>
                            <a:latin typeface="+mn-lt"/>
                            <a:cs typeface="Calibri" pitchFamily="34" charset="0"/>
                          </a:endParaRPr>
                        </a:p>
                      </a:txBody>
                      <a:tcPr marL="88487" marR="88487" anchor="ctr"/>
                    </a:tc>
                    <a:tc>
                      <a:txBody>
                        <a:bodyPr/>
                        <a:lstStyle/>
                        <a:p>
                          <a:pPr algn="ctr"/>
                          <a:r>
                            <a:rPr lang="en-US" sz="1400" b="0" dirty="0" smtClean="0">
                              <a:solidFill>
                                <a:schemeClr val="accent6">
                                  <a:lumMod val="75000"/>
                                </a:schemeClr>
                              </a:solidFill>
                              <a:latin typeface="+mn-lt"/>
                              <a:cs typeface="Calibri" pitchFamily="34" charset="0"/>
                            </a:rPr>
                            <a:t>2018</a:t>
                          </a:r>
                          <a:endParaRPr lang="en-US" sz="1400" b="0" dirty="0">
                            <a:solidFill>
                              <a:schemeClr val="accent6">
                                <a:lumMod val="75000"/>
                              </a:schemeClr>
                            </a:solidFill>
                            <a:latin typeface="+mn-lt"/>
                            <a:cs typeface="Calibri" pitchFamily="34" charset="0"/>
                          </a:endParaRPr>
                        </a:p>
                      </a:txBody>
                      <a:tcPr marL="88487" marR="88487" anchor="ctr"/>
                    </a:tc>
                  </a:tr>
                </a:tbl>
              </a:graphicData>
            </a:graphic>
          </p:graphicFrame>
        </mc:Fallback>
      </mc:AlternateContent>
      <p:sp>
        <p:nvSpPr>
          <p:cNvPr id="4" name="Slide Number Placeholder 3"/>
          <p:cNvSpPr>
            <a:spLocks noGrp="1"/>
          </p:cNvSpPr>
          <p:nvPr>
            <p:ph type="sldNum" sz="quarter" idx="12"/>
          </p:nvPr>
        </p:nvSpPr>
        <p:spPr/>
        <p:txBody>
          <a:bodyPr/>
          <a:lstStyle/>
          <a:p>
            <a:fld id="{435D52B3-0DE6-4093-A944-B21B197099F0}" type="slidenum">
              <a:rPr lang="en-US" smtClean="0"/>
              <a:pPr/>
              <a:t>29</a:t>
            </a:fld>
            <a:endParaRPr lang="en-US" dirty="0"/>
          </a:p>
        </p:txBody>
      </p:sp>
      <p:sp>
        <p:nvSpPr>
          <p:cNvPr id="2" name="文字方塊 1"/>
          <p:cNvSpPr txBox="1"/>
          <p:nvPr/>
        </p:nvSpPr>
        <p:spPr>
          <a:xfrm>
            <a:off x="3705448" y="6175573"/>
            <a:ext cx="1733103"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TW" sz="1400" dirty="0" smtClean="0"/>
              <a:t>Wolfgang </a:t>
            </a:r>
            <a:r>
              <a:rPr lang="en-US" altLang="zh-TW" sz="1400" dirty="0" err="1" smtClean="0"/>
              <a:t>Lorenzon</a:t>
            </a:r>
            <a:endParaRPr lang="zh-TW" altLang="en-US" sz="1400" dirty="0"/>
          </a:p>
        </p:txBody>
      </p:sp>
      <p:sp>
        <p:nvSpPr>
          <p:cNvPr id="6" name="矩形 5"/>
          <p:cNvSpPr/>
          <p:nvPr/>
        </p:nvSpPr>
        <p:spPr bwMode="auto">
          <a:xfrm>
            <a:off x="457200" y="1900227"/>
            <a:ext cx="8229600" cy="51356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588513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US" altLang="ja-JP" sz="4000" dirty="0" smtClean="0"/>
              <a:t>Quark Distribution Functions</a:t>
            </a:r>
            <a:endParaRPr lang="en-US" altLang="ja-JP" sz="4000" dirty="0"/>
          </a:p>
        </p:txBody>
      </p:sp>
      <p:sp>
        <p:nvSpPr>
          <p:cNvPr id="20" name="投影片編號版面配置區 5"/>
          <p:cNvSpPr>
            <a:spLocks noGrp="1"/>
          </p:cNvSpPr>
          <p:nvPr>
            <p:ph type="sldNum" sz="quarter" idx="12"/>
          </p:nvPr>
        </p:nvSpPr>
        <p:spPr/>
        <p:txBody>
          <a:bodyPr/>
          <a:lstStyle/>
          <a:p>
            <a:fld id="{C61A7C42-647D-465B-9E6C-A0F3139562BD}" type="slidenum">
              <a:rPr lang="en-US" altLang="ja-JP" smtClean="0"/>
              <a:pPr/>
              <a:t>3</a:t>
            </a:fld>
            <a:endParaRPr lang="en-US" altLang="ja-JP"/>
          </a:p>
        </p:txBody>
      </p:sp>
      <p:sp>
        <p:nvSpPr>
          <p:cNvPr id="28674" name="Rectangle 2"/>
          <p:cNvSpPr>
            <a:spLocks noChangeArrowheads="1"/>
          </p:cNvSpPr>
          <p:nvPr/>
        </p:nvSpPr>
        <p:spPr bwMode="auto">
          <a:xfrm>
            <a:off x="1459749" y="4292600"/>
            <a:ext cx="6553200" cy="2376488"/>
          </a:xfrm>
          <a:prstGeom prst="rect">
            <a:avLst/>
          </a:prstGeom>
          <a:noFill/>
          <a:ln w="9525">
            <a:solidFill>
              <a:srgbClr val="0000FF"/>
            </a:solidFill>
            <a:miter lim="800000"/>
            <a:headEnd/>
            <a:tailEnd/>
          </a:ln>
          <a:effectLst/>
        </p:spPr>
        <p:txBody>
          <a:bodyPr wrap="none" anchor="ctr"/>
          <a:lstStyle/>
          <a:p>
            <a:endParaRPr lang="zh-TW" altLang="en-US"/>
          </a:p>
        </p:txBody>
      </p:sp>
      <p:sp>
        <p:nvSpPr>
          <p:cNvPr id="28678" name="Text Box 6"/>
          <p:cNvSpPr txBox="1">
            <a:spLocks noChangeArrowheads="1"/>
          </p:cNvSpPr>
          <p:nvPr/>
        </p:nvSpPr>
        <p:spPr bwMode="auto">
          <a:xfrm>
            <a:off x="4397430" y="1635125"/>
            <a:ext cx="4414058" cy="461665"/>
          </a:xfrm>
          <a:prstGeom prst="rect">
            <a:avLst/>
          </a:prstGeom>
          <a:noFill/>
          <a:ln w="9525">
            <a:noFill/>
            <a:miter lim="800000"/>
            <a:headEnd/>
            <a:tailEnd/>
          </a:ln>
          <a:effectLst/>
        </p:spPr>
        <p:txBody>
          <a:bodyPr wrap="square">
            <a:spAutoFit/>
          </a:bodyPr>
          <a:lstStyle/>
          <a:p>
            <a:r>
              <a:rPr lang="en-US" altLang="ja-JP" sz="2400" dirty="0" smtClean="0"/>
              <a:t>Momentum </a:t>
            </a:r>
            <a:r>
              <a:rPr lang="en-US" altLang="ja-JP" sz="2400" dirty="0"/>
              <a:t>Distribution</a:t>
            </a:r>
          </a:p>
        </p:txBody>
      </p:sp>
      <p:sp>
        <p:nvSpPr>
          <p:cNvPr id="28679" name="Text Box 7"/>
          <p:cNvSpPr txBox="1">
            <a:spLocks noChangeArrowheads="1"/>
          </p:cNvSpPr>
          <p:nvPr/>
        </p:nvSpPr>
        <p:spPr bwMode="auto">
          <a:xfrm>
            <a:off x="4410682" y="2565400"/>
            <a:ext cx="3887787" cy="457200"/>
          </a:xfrm>
          <a:prstGeom prst="rect">
            <a:avLst/>
          </a:prstGeom>
          <a:noFill/>
          <a:ln w="9525">
            <a:noFill/>
            <a:miter lim="800000"/>
            <a:headEnd/>
            <a:tailEnd/>
          </a:ln>
          <a:effectLst/>
        </p:spPr>
        <p:txBody>
          <a:bodyPr>
            <a:spAutoFit/>
          </a:bodyPr>
          <a:lstStyle/>
          <a:p>
            <a:r>
              <a:rPr lang="en-US" altLang="ja-JP" sz="2400" dirty="0" smtClean="0"/>
              <a:t>Helicity </a:t>
            </a:r>
            <a:r>
              <a:rPr lang="en-US" altLang="ja-JP" sz="2400" dirty="0"/>
              <a:t>Distribution</a:t>
            </a:r>
          </a:p>
        </p:txBody>
      </p:sp>
      <p:sp>
        <p:nvSpPr>
          <p:cNvPr id="28680" name="Text Box 8"/>
          <p:cNvSpPr txBox="1">
            <a:spLocks noChangeArrowheads="1"/>
          </p:cNvSpPr>
          <p:nvPr/>
        </p:nvSpPr>
        <p:spPr bwMode="auto">
          <a:xfrm>
            <a:off x="4439001" y="3625127"/>
            <a:ext cx="4525617" cy="461665"/>
          </a:xfrm>
          <a:prstGeom prst="rect">
            <a:avLst/>
          </a:prstGeom>
          <a:noFill/>
          <a:ln w="9525">
            <a:noFill/>
            <a:miter lim="800000"/>
            <a:headEnd/>
            <a:tailEnd/>
          </a:ln>
          <a:effectLst/>
        </p:spPr>
        <p:txBody>
          <a:bodyPr wrap="square">
            <a:spAutoFit/>
          </a:bodyPr>
          <a:lstStyle/>
          <a:p>
            <a:r>
              <a:rPr lang="en-US" altLang="ja-JP" sz="2400" dirty="0" err="1" smtClean="0"/>
              <a:t>Transversity</a:t>
            </a:r>
            <a:r>
              <a:rPr lang="en-US" altLang="ja-JP" sz="2400" dirty="0" smtClean="0"/>
              <a:t> Distribution</a:t>
            </a:r>
            <a:endParaRPr lang="en-US" altLang="ja-JP" sz="2400" dirty="0"/>
          </a:p>
        </p:txBody>
      </p:sp>
      <p:sp>
        <p:nvSpPr>
          <p:cNvPr id="28681" name="Text Box 9"/>
          <p:cNvSpPr txBox="1">
            <a:spLocks noChangeArrowheads="1"/>
          </p:cNvSpPr>
          <p:nvPr/>
        </p:nvSpPr>
        <p:spPr bwMode="auto">
          <a:xfrm>
            <a:off x="129281" y="1176743"/>
            <a:ext cx="2255746" cy="461665"/>
          </a:xfrm>
          <a:prstGeom prst="rect">
            <a:avLst/>
          </a:prstGeom>
          <a:noFill/>
          <a:ln w="9525">
            <a:noFill/>
            <a:miter lim="800000"/>
            <a:headEnd/>
            <a:tailEnd/>
          </a:ln>
          <a:effectLst/>
        </p:spPr>
        <p:txBody>
          <a:bodyPr wrap="none">
            <a:spAutoFit/>
          </a:bodyPr>
          <a:lstStyle/>
          <a:p>
            <a:r>
              <a:rPr lang="en-US" altLang="ja-JP" sz="2400" dirty="0">
                <a:latin typeface="Arial" pitchFamily="34" charset="0"/>
              </a:rPr>
              <a:t>At leading </a:t>
            </a:r>
            <a:r>
              <a:rPr lang="en-US" altLang="ja-JP" sz="2400" dirty="0" smtClean="0">
                <a:latin typeface="Arial" pitchFamily="34" charset="0"/>
              </a:rPr>
              <a:t>twist</a:t>
            </a:r>
            <a:endParaRPr lang="en-US" altLang="ja-JP" sz="2400" dirty="0">
              <a:latin typeface="Arial" pitchFamily="34" charset="0"/>
            </a:endParaRPr>
          </a:p>
        </p:txBody>
      </p:sp>
      <p:graphicFrame>
        <p:nvGraphicFramePr>
          <p:cNvPr id="28682" name="Object 10"/>
          <p:cNvGraphicFramePr>
            <a:graphicFrameLocks noChangeAspect="1"/>
          </p:cNvGraphicFramePr>
          <p:nvPr/>
        </p:nvGraphicFramePr>
        <p:xfrm>
          <a:off x="4027488" y="5026025"/>
          <a:ext cx="3784600" cy="1365250"/>
        </p:xfrm>
        <a:graphic>
          <a:graphicData uri="http://schemas.openxmlformats.org/presentationml/2006/ole">
            <mc:AlternateContent xmlns:mc="http://schemas.openxmlformats.org/markup-compatibility/2006">
              <mc:Choice xmlns:v="urn:schemas-microsoft-com:vml" Requires="v">
                <p:oleObj spid="_x0000_s856331" name="数式" r:id="rId3" imgW="1790640" imgH="647640" progId="Equation.3">
                  <p:embed/>
                </p:oleObj>
              </mc:Choice>
              <mc:Fallback>
                <p:oleObj name="数式" r:id="rId3" imgW="1790640" imgH="647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7488" y="5026025"/>
                        <a:ext cx="3784600" cy="1365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683" name="Picture 11"/>
          <p:cNvPicPr>
            <a:picLocks noChangeAspect="1" noChangeArrowheads="1"/>
          </p:cNvPicPr>
          <p:nvPr/>
        </p:nvPicPr>
        <p:blipFill>
          <a:blip r:embed="rId5" cstate="print"/>
          <a:srcRect/>
          <a:stretch>
            <a:fillRect/>
          </a:stretch>
        </p:blipFill>
        <p:spPr bwMode="auto">
          <a:xfrm>
            <a:off x="1763713" y="1557338"/>
            <a:ext cx="762000" cy="762000"/>
          </a:xfrm>
          <a:prstGeom prst="rect">
            <a:avLst/>
          </a:prstGeom>
          <a:noFill/>
          <a:ln w="9525">
            <a:noFill/>
            <a:miter lim="800000"/>
            <a:headEnd/>
            <a:tailEnd/>
          </a:ln>
          <a:effectLst/>
        </p:spPr>
      </p:pic>
      <p:pic>
        <p:nvPicPr>
          <p:cNvPr id="28684" name="Picture 12"/>
          <p:cNvPicPr>
            <a:picLocks noChangeAspect="1" noChangeArrowheads="1"/>
          </p:cNvPicPr>
          <p:nvPr/>
        </p:nvPicPr>
        <p:blipFill>
          <a:blip r:embed="rId6" cstate="print"/>
          <a:srcRect/>
          <a:stretch>
            <a:fillRect/>
          </a:stretch>
        </p:blipFill>
        <p:spPr bwMode="auto">
          <a:xfrm>
            <a:off x="1773238" y="2368550"/>
            <a:ext cx="2438400" cy="773113"/>
          </a:xfrm>
          <a:prstGeom prst="rect">
            <a:avLst/>
          </a:prstGeom>
          <a:noFill/>
          <a:ln w="9525">
            <a:noFill/>
            <a:miter lim="800000"/>
            <a:headEnd/>
            <a:tailEnd/>
          </a:ln>
          <a:effectLst/>
        </p:spPr>
      </p:pic>
      <p:pic>
        <p:nvPicPr>
          <p:cNvPr id="28685" name="Picture 13"/>
          <p:cNvPicPr>
            <a:picLocks noChangeAspect="1" noChangeArrowheads="1"/>
          </p:cNvPicPr>
          <p:nvPr/>
        </p:nvPicPr>
        <p:blipFill>
          <a:blip r:embed="rId7" cstate="print"/>
          <a:srcRect/>
          <a:stretch>
            <a:fillRect/>
          </a:stretch>
        </p:blipFill>
        <p:spPr bwMode="auto">
          <a:xfrm>
            <a:off x="1739900" y="3068638"/>
            <a:ext cx="1752600" cy="1181100"/>
          </a:xfrm>
          <a:prstGeom prst="rect">
            <a:avLst/>
          </a:prstGeom>
          <a:noFill/>
          <a:ln w="9525">
            <a:noFill/>
            <a:miter lim="800000"/>
            <a:headEnd/>
            <a:tailEnd/>
          </a:ln>
          <a:effectLst/>
        </p:spPr>
      </p:pic>
      <p:sp>
        <p:nvSpPr>
          <p:cNvPr id="28686" name="Rectangle 14"/>
          <p:cNvSpPr>
            <a:spLocks noChangeArrowheads="1"/>
          </p:cNvSpPr>
          <p:nvPr/>
        </p:nvSpPr>
        <p:spPr bwMode="auto">
          <a:xfrm>
            <a:off x="1943100" y="5768975"/>
            <a:ext cx="1793875" cy="396875"/>
          </a:xfrm>
          <a:prstGeom prst="rect">
            <a:avLst/>
          </a:prstGeom>
          <a:noFill/>
          <a:ln w="9525">
            <a:noFill/>
            <a:miter lim="800000"/>
            <a:headEnd/>
            <a:tailEnd/>
          </a:ln>
          <a:effectLst/>
        </p:spPr>
        <p:txBody>
          <a:bodyPr wrap="none">
            <a:spAutoFit/>
          </a:bodyPr>
          <a:lstStyle/>
          <a:p>
            <a:r>
              <a:rPr lang="en-US" altLang="ja-JP" sz="2000" b="1">
                <a:latin typeface="Arial" pitchFamily="34" charset="0"/>
              </a:rPr>
              <a:t>Soffer Bound</a:t>
            </a:r>
          </a:p>
        </p:txBody>
      </p:sp>
      <p:graphicFrame>
        <p:nvGraphicFramePr>
          <p:cNvPr id="28689" name="Object 17"/>
          <p:cNvGraphicFramePr>
            <a:graphicFrameLocks noChangeAspect="1"/>
          </p:cNvGraphicFramePr>
          <p:nvPr/>
        </p:nvGraphicFramePr>
        <p:xfrm>
          <a:off x="488950" y="1695450"/>
          <a:ext cx="1042988" cy="438150"/>
        </p:xfrm>
        <a:graphic>
          <a:graphicData uri="http://schemas.openxmlformats.org/presentationml/2006/ole">
            <mc:AlternateContent xmlns:mc="http://schemas.openxmlformats.org/markup-compatibility/2006">
              <mc:Choice xmlns:v="urn:schemas-microsoft-com:vml" Requires="v">
                <p:oleObj spid="_x0000_s856332" name="数式" r:id="rId8" imgW="482400" imgH="203040" progId="Equation.3">
                  <p:embed/>
                </p:oleObj>
              </mc:Choice>
              <mc:Fallback>
                <p:oleObj name="数式" r:id="rId8" imgW="482400" imgH="203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950" y="1695450"/>
                        <a:ext cx="1042988"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90" name="Object 18"/>
          <p:cNvGraphicFramePr>
            <a:graphicFrameLocks noChangeAspect="1"/>
          </p:cNvGraphicFramePr>
          <p:nvPr/>
        </p:nvGraphicFramePr>
        <p:xfrm>
          <a:off x="327025" y="2559050"/>
          <a:ext cx="1263650" cy="438150"/>
        </p:xfrm>
        <a:graphic>
          <a:graphicData uri="http://schemas.openxmlformats.org/presentationml/2006/ole">
            <mc:AlternateContent xmlns:mc="http://schemas.openxmlformats.org/markup-compatibility/2006">
              <mc:Choice xmlns:v="urn:schemas-microsoft-com:vml" Requires="v">
                <p:oleObj spid="_x0000_s856333" name="数式" r:id="rId10" imgW="583920" imgH="203040" progId="Equation.3">
                  <p:embed/>
                </p:oleObj>
              </mc:Choice>
              <mc:Fallback>
                <p:oleObj name="数式" r:id="rId10" imgW="58392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025" y="2559050"/>
                        <a:ext cx="126365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91" name="Object 19"/>
          <p:cNvGraphicFramePr>
            <a:graphicFrameLocks noChangeAspect="1"/>
          </p:cNvGraphicFramePr>
          <p:nvPr/>
        </p:nvGraphicFramePr>
        <p:xfrm>
          <a:off x="327025" y="3638550"/>
          <a:ext cx="1292225" cy="438150"/>
        </p:xfrm>
        <a:graphic>
          <a:graphicData uri="http://schemas.openxmlformats.org/presentationml/2006/ole">
            <mc:AlternateContent xmlns:mc="http://schemas.openxmlformats.org/markup-compatibility/2006">
              <mc:Choice xmlns:v="urn:schemas-microsoft-com:vml" Requires="v">
                <p:oleObj spid="_x0000_s856334" name="数式" r:id="rId12" imgW="596880" imgH="203040" progId="Equation.3">
                  <p:embed/>
                </p:oleObj>
              </mc:Choice>
              <mc:Fallback>
                <p:oleObj name="数式" r:id="rId12" imgW="59688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025" y="3638550"/>
                        <a:ext cx="12922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92" name="Object 20"/>
          <p:cNvGraphicFramePr>
            <a:graphicFrameLocks noChangeAspect="1"/>
          </p:cNvGraphicFramePr>
          <p:nvPr/>
        </p:nvGraphicFramePr>
        <p:xfrm>
          <a:off x="1617663" y="4503738"/>
          <a:ext cx="1154112" cy="438150"/>
        </p:xfrm>
        <a:graphic>
          <a:graphicData uri="http://schemas.openxmlformats.org/presentationml/2006/ole">
            <mc:AlternateContent xmlns:mc="http://schemas.openxmlformats.org/markup-compatibility/2006">
              <mc:Choice xmlns:v="urn:schemas-microsoft-com:vml" Requires="v">
                <p:oleObj spid="_x0000_s856335" name="数式" r:id="rId14" imgW="533160" imgH="203040" progId="Equation.3">
                  <p:embed/>
                </p:oleObj>
              </mc:Choice>
              <mc:Fallback>
                <p:oleObj name="数式" r:id="rId14" imgW="533160" imgH="2030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7663" y="4503738"/>
                        <a:ext cx="1154112"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93" name="Text Box 21"/>
          <p:cNvSpPr txBox="1">
            <a:spLocks noChangeArrowheads="1"/>
          </p:cNvSpPr>
          <p:nvPr/>
        </p:nvSpPr>
        <p:spPr bwMode="auto">
          <a:xfrm>
            <a:off x="1939925" y="5149850"/>
            <a:ext cx="1987550" cy="366713"/>
          </a:xfrm>
          <a:prstGeom prst="rect">
            <a:avLst/>
          </a:prstGeom>
          <a:noFill/>
          <a:ln w="9525">
            <a:noFill/>
            <a:miter lim="800000"/>
            <a:headEnd/>
            <a:tailEnd/>
          </a:ln>
          <a:effectLst/>
        </p:spPr>
        <p:txBody>
          <a:bodyPr wrap="none">
            <a:spAutoFit/>
          </a:bodyPr>
          <a:lstStyle/>
          <a:p>
            <a:r>
              <a:rPr lang="en-US" altLang="ja-JP" b="1">
                <a:latin typeface="Arial" pitchFamily="34" charset="0"/>
              </a:rPr>
              <a:t>Positivity Bound</a:t>
            </a:r>
          </a:p>
        </p:txBody>
      </p:sp>
      <p:cxnSp>
        <p:nvCxnSpPr>
          <p:cNvPr id="22" name="直線接點 21"/>
          <p:cNvCxnSpPr/>
          <p:nvPr/>
        </p:nvCxnSpPr>
        <p:spPr bwMode="auto">
          <a:xfrm flipV="1">
            <a:off x="2884517" y="2743199"/>
            <a:ext cx="207818" cy="831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8" name="直線接點 27"/>
          <p:cNvCxnSpPr/>
          <p:nvPr/>
        </p:nvCxnSpPr>
        <p:spPr bwMode="auto">
          <a:xfrm>
            <a:off x="2488277" y="3843251"/>
            <a:ext cx="246610" cy="554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79383803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22884" y="-200023"/>
            <a:ext cx="5035139" cy="9080907"/>
          </a:xfrm>
          <a:prstGeom prst="rect">
            <a:avLst/>
          </a:prstGeom>
        </p:spPr>
      </p:pic>
      <p:sp>
        <p:nvSpPr>
          <p:cNvPr id="6" name="標題 5"/>
          <p:cNvSpPr>
            <a:spLocks noGrp="1"/>
          </p:cNvSpPr>
          <p:nvPr>
            <p:ph type="title"/>
          </p:nvPr>
        </p:nvSpPr>
        <p:spPr/>
        <p:txBody>
          <a:bodyPr/>
          <a:lstStyle/>
          <a:p>
            <a:r>
              <a:rPr lang="en-US" altLang="ja-JP" sz="4000" dirty="0">
                <a:ea typeface="Arial Unicode MS" panose="020B0604020202020204" pitchFamily="34" charset="-120"/>
                <a:cs typeface="Arial" panose="020B0604020202020204" pitchFamily="34" charset="0"/>
              </a:rPr>
              <a:t>COMPASS </a:t>
            </a:r>
            <a:r>
              <a:rPr lang="en-US" altLang="ja-JP" sz="4000" dirty="0" smtClean="0">
                <a:ea typeface="Arial Unicode MS" panose="020B0604020202020204" pitchFamily="34" charset="-120"/>
                <a:cs typeface="Arial" panose="020B0604020202020204" pitchFamily="34" charset="0"/>
              </a:rPr>
              <a:t>Setup (</a:t>
            </a:r>
            <a:r>
              <a:rPr lang="en-US" altLang="ja-JP" sz="4000" dirty="0" err="1" smtClean="0">
                <a:ea typeface="Arial Unicode MS" panose="020B0604020202020204" pitchFamily="34" charset="-120"/>
                <a:cs typeface="Arial" panose="020B0604020202020204" pitchFamily="34" charset="0"/>
              </a:rPr>
              <a:t>Drell</a:t>
            </a:r>
            <a:r>
              <a:rPr lang="en-US" altLang="ja-JP" sz="4000" dirty="0" smtClean="0">
                <a:ea typeface="Arial Unicode MS" panose="020B0604020202020204" pitchFamily="34" charset="-120"/>
                <a:cs typeface="Arial" panose="020B0604020202020204" pitchFamily="34" charset="0"/>
              </a:rPr>
              <a:t>-Yan Runs)</a:t>
            </a:r>
            <a:endParaRPr lang="zh-TW" altLang="en-US" sz="4000" dirty="0"/>
          </a:p>
        </p:txBody>
      </p:sp>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30</a:t>
            </a:fld>
            <a:endParaRPr lang="en-US" altLang="zh-TW">
              <a:solidFill>
                <a:srgbClr val="000000"/>
              </a:solidFill>
            </a:endParaRPr>
          </a:p>
        </p:txBody>
      </p:sp>
      <p:sp>
        <p:nvSpPr>
          <p:cNvPr id="8" name="テキスト ボックス 11"/>
          <p:cNvSpPr txBox="1"/>
          <p:nvPr/>
        </p:nvSpPr>
        <p:spPr>
          <a:xfrm>
            <a:off x="135840" y="1451644"/>
            <a:ext cx="1039067" cy="461665"/>
          </a:xfrm>
          <a:prstGeom prst="rect">
            <a:avLst/>
          </a:prstGeom>
          <a:noFill/>
        </p:spPr>
        <p:txBody>
          <a:bodyPr wrap="none" rtlCol="0">
            <a:spAutoFit/>
          </a:bodyPr>
          <a:lstStyle/>
          <a:p>
            <a:r>
              <a:rPr kumimoji="1" lang="en-US" altLang="ja-JP" sz="2400" b="1" dirty="0" smtClean="0">
                <a:solidFill>
                  <a:srgbClr val="FF0000"/>
                </a:solidFill>
                <a:latin typeface="Times New Roman"/>
              </a:rPr>
              <a:t>Beam:</a:t>
            </a:r>
            <a:endParaRPr kumimoji="1" lang="ja-JP" altLang="en-US" sz="2400" b="1" dirty="0">
              <a:solidFill>
                <a:srgbClr val="FF0000"/>
              </a:solidFill>
              <a:latin typeface="Times New Roman"/>
            </a:endParaRPr>
          </a:p>
        </p:txBody>
      </p:sp>
      <p:sp>
        <p:nvSpPr>
          <p:cNvPr id="9" name="テキスト ボックス 12"/>
          <p:cNvSpPr txBox="1"/>
          <p:nvPr/>
        </p:nvSpPr>
        <p:spPr>
          <a:xfrm>
            <a:off x="95123" y="1776371"/>
            <a:ext cx="1147045" cy="461665"/>
          </a:xfrm>
          <a:prstGeom prst="rect">
            <a:avLst/>
          </a:prstGeom>
          <a:noFill/>
        </p:spPr>
        <p:txBody>
          <a:bodyPr wrap="none" rtlCol="0">
            <a:spAutoFit/>
          </a:bodyPr>
          <a:lstStyle/>
          <a:p>
            <a:r>
              <a:rPr kumimoji="1" lang="en-US" altLang="ja-JP" sz="2400" b="1" dirty="0" smtClean="0">
                <a:solidFill>
                  <a:srgbClr val="FF0000"/>
                </a:solidFill>
                <a:latin typeface="Times New Roman"/>
              </a:rPr>
              <a:t>Target:</a:t>
            </a:r>
            <a:endParaRPr kumimoji="1" lang="ja-JP" altLang="en-US" sz="2400" b="1" dirty="0">
              <a:solidFill>
                <a:srgbClr val="FF0000"/>
              </a:solidFill>
              <a:latin typeface="Times New Roman"/>
            </a:endParaRPr>
          </a:p>
        </p:txBody>
      </p:sp>
      <p:sp>
        <p:nvSpPr>
          <p:cNvPr id="10" name="テキスト ボックス 13"/>
          <p:cNvSpPr txBox="1"/>
          <p:nvPr/>
        </p:nvSpPr>
        <p:spPr>
          <a:xfrm>
            <a:off x="1205185" y="1451644"/>
            <a:ext cx="1827744" cy="461665"/>
          </a:xfrm>
          <a:prstGeom prst="rect">
            <a:avLst/>
          </a:prstGeom>
          <a:noFill/>
        </p:spPr>
        <p:txBody>
          <a:bodyPr wrap="none" rtlCol="0">
            <a:spAutoFit/>
          </a:bodyPr>
          <a:lstStyle/>
          <a:p>
            <a:r>
              <a:rPr kumimoji="1" lang="en-US" altLang="ja-JP" sz="2400" dirty="0" smtClean="0">
                <a:solidFill>
                  <a:srgbClr val="FF0000"/>
                </a:solidFill>
                <a:latin typeface="Times New Roman"/>
              </a:rPr>
              <a:t>π</a:t>
            </a:r>
            <a:r>
              <a:rPr kumimoji="1" lang="en-US" altLang="ja-JP" sz="2400" baseline="30000" dirty="0" smtClean="0">
                <a:solidFill>
                  <a:srgbClr val="FF0000"/>
                </a:solidFill>
                <a:latin typeface="Times New Roman"/>
              </a:rPr>
              <a:t>-</a:t>
            </a:r>
            <a:r>
              <a:rPr kumimoji="1" lang="en-US" altLang="ja-JP" sz="2400" dirty="0" smtClean="0">
                <a:solidFill>
                  <a:srgbClr val="FF0000"/>
                </a:solidFill>
                <a:latin typeface="Times New Roman"/>
              </a:rPr>
              <a:t> 190 GeV/c</a:t>
            </a:r>
            <a:endParaRPr kumimoji="1" lang="ja-JP" altLang="en-US" sz="2400" dirty="0">
              <a:solidFill>
                <a:srgbClr val="FF0000"/>
              </a:solidFill>
              <a:latin typeface="Times New Roman"/>
            </a:endParaRPr>
          </a:p>
        </p:txBody>
      </p:sp>
      <p:sp>
        <p:nvSpPr>
          <p:cNvPr id="11" name="テキスト ボックス 43"/>
          <p:cNvSpPr txBox="1"/>
          <p:nvPr/>
        </p:nvSpPr>
        <p:spPr>
          <a:xfrm>
            <a:off x="1174907" y="1835267"/>
            <a:ext cx="2740687" cy="830997"/>
          </a:xfrm>
          <a:prstGeom prst="rect">
            <a:avLst/>
          </a:prstGeom>
          <a:noFill/>
        </p:spPr>
        <p:txBody>
          <a:bodyPr wrap="none" rtlCol="0">
            <a:spAutoFit/>
          </a:bodyPr>
          <a:lstStyle/>
          <a:p>
            <a:r>
              <a:rPr lang="en-US" altLang="ja-JP" sz="2400" dirty="0" smtClean="0">
                <a:solidFill>
                  <a:srgbClr val="FF0000"/>
                </a:solidFill>
                <a:latin typeface="Times New Roman"/>
              </a:rPr>
              <a:t>Polarized NH</a:t>
            </a:r>
            <a:r>
              <a:rPr lang="en-US" altLang="ja-JP" sz="2400" baseline="-25000" dirty="0" smtClean="0">
                <a:solidFill>
                  <a:srgbClr val="FF0000"/>
                </a:solidFill>
                <a:latin typeface="Times New Roman"/>
              </a:rPr>
              <a:t>3</a:t>
            </a:r>
            <a:r>
              <a:rPr lang="en-US" altLang="ja-JP" sz="2400" dirty="0" smtClean="0">
                <a:solidFill>
                  <a:srgbClr val="FF0000"/>
                </a:solidFill>
                <a:latin typeface="Times New Roman"/>
              </a:rPr>
              <a:t> target</a:t>
            </a:r>
          </a:p>
          <a:p>
            <a:r>
              <a:rPr lang="en-US" altLang="ja-JP" sz="2400" dirty="0" smtClean="0">
                <a:solidFill>
                  <a:srgbClr val="FF0000"/>
                </a:solidFill>
                <a:latin typeface="Times New Roman"/>
              </a:rPr>
              <a:t>N</a:t>
            </a:r>
            <a:r>
              <a:rPr kumimoji="1" lang="en-US" altLang="ja-JP" sz="2400" dirty="0" smtClean="0">
                <a:solidFill>
                  <a:srgbClr val="FF0000"/>
                </a:solidFill>
                <a:latin typeface="Times New Roman"/>
              </a:rPr>
              <a:t>uclear target</a:t>
            </a:r>
            <a:endParaRPr kumimoji="1" lang="ja-JP" altLang="en-US" sz="2400" dirty="0">
              <a:solidFill>
                <a:srgbClr val="FF0000"/>
              </a:solidFill>
              <a:latin typeface="Times New Roman"/>
            </a:endParaRPr>
          </a:p>
        </p:txBody>
      </p:sp>
      <p:sp>
        <p:nvSpPr>
          <p:cNvPr id="12" name="TextBox 1"/>
          <p:cNvSpPr txBox="1"/>
          <p:nvPr/>
        </p:nvSpPr>
        <p:spPr>
          <a:xfrm>
            <a:off x="19489" y="3615507"/>
            <a:ext cx="2539809" cy="400110"/>
          </a:xfrm>
          <a:prstGeom prst="rect">
            <a:avLst/>
          </a:prstGeom>
          <a:noFill/>
        </p:spPr>
        <p:txBody>
          <a:bodyPr wrap="square" rtlCol="0">
            <a:spAutoFit/>
          </a:bodyPr>
          <a:lstStyle/>
          <a:p>
            <a:r>
              <a:rPr lang="en-US" sz="2000" b="1" dirty="0" smtClean="0">
                <a:solidFill>
                  <a:srgbClr val="000000"/>
                </a:solidFill>
                <a:latin typeface="Times New Roman"/>
              </a:rPr>
              <a:t>Target </a:t>
            </a:r>
            <a:r>
              <a:rPr lang="en-US" sz="2000" b="1" dirty="0">
                <a:solidFill>
                  <a:srgbClr val="000000"/>
                </a:solidFill>
                <a:latin typeface="Times New Roman"/>
              </a:rPr>
              <a:t>R</a:t>
            </a:r>
            <a:r>
              <a:rPr lang="en-US" sz="2000" b="1" dirty="0" smtClean="0">
                <a:solidFill>
                  <a:srgbClr val="000000"/>
                </a:solidFill>
                <a:latin typeface="Times New Roman"/>
              </a:rPr>
              <a:t>egion</a:t>
            </a:r>
            <a:endParaRPr lang="en-US" sz="2000" b="1" dirty="0">
              <a:solidFill>
                <a:srgbClr val="000000"/>
              </a:solidFill>
              <a:latin typeface="Times New Roman"/>
            </a:endParaRPr>
          </a:p>
        </p:txBody>
      </p:sp>
      <p:sp>
        <p:nvSpPr>
          <p:cNvPr id="13" name="左中かっこ 35"/>
          <p:cNvSpPr/>
          <p:nvPr/>
        </p:nvSpPr>
        <p:spPr>
          <a:xfrm rot="5040000">
            <a:off x="726076" y="3674865"/>
            <a:ext cx="568188" cy="1089971"/>
          </a:xfrm>
          <a:prstGeom prst="leftBrace">
            <a:avLst>
              <a:gd name="adj1" fmla="val 2323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0000"/>
              </a:solidFill>
            </a:endParaRPr>
          </a:p>
        </p:txBody>
      </p:sp>
      <p:sp>
        <p:nvSpPr>
          <p:cNvPr id="14" name="TextBox 100"/>
          <p:cNvSpPr txBox="1"/>
          <p:nvPr/>
        </p:nvSpPr>
        <p:spPr>
          <a:xfrm>
            <a:off x="6946900" y="4793820"/>
            <a:ext cx="1739900" cy="1015663"/>
          </a:xfrm>
          <a:prstGeom prst="rect">
            <a:avLst/>
          </a:prstGeom>
          <a:noFill/>
        </p:spPr>
        <p:txBody>
          <a:bodyPr wrap="square" rtlCol="0">
            <a:spAutoFit/>
          </a:bodyPr>
          <a:lstStyle/>
          <a:p>
            <a:r>
              <a:rPr lang="en-US" sz="2000" b="1" dirty="0" smtClean="0">
                <a:solidFill>
                  <a:srgbClr val="000000"/>
                </a:solidFill>
                <a:latin typeface="Times New Roman"/>
              </a:rPr>
              <a:t>Small Angle Spectrometer</a:t>
            </a:r>
            <a:br>
              <a:rPr lang="en-US" sz="2000" b="1" dirty="0" smtClean="0">
                <a:solidFill>
                  <a:srgbClr val="000000"/>
                </a:solidFill>
                <a:latin typeface="Times New Roman"/>
              </a:rPr>
            </a:br>
            <a:r>
              <a:rPr lang="en-US" sz="2000" b="1" dirty="0" smtClean="0">
                <a:solidFill>
                  <a:srgbClr val="000000"/>
                </a:solidFill>
                <a:latin typeface="Times New Roman"/>
              </a:rPr>
              <a:t> (SAS)</a:t>
            </a:r>
            <a:endParaRPr lang="en-US" sz="2000" b="1" dirty="0">
              <a:solidFill>
                <a:srgbClr val="000000"/>
              </a:solidFill>
              <a:latin typeface="Times New Roman"/>
            </a:endParaRPr>
          </a:p>
        </p:txBody>
      </p:sp>
      <p:sp>
        <p:nvSpPr>
          <p:cNvPr id="15" name="左中かっこ 7"/>
          <p:cNvSpPr/>
          <p:nvPr/>
        </p:nvSpPr>
        <p:spPr>
          <a:xfrm rot="14568155">
            <a:off x="7093430" y="2853547"/>
            <a:ext cx="537022" cy="3610597"/>
          </a:xfrm>
          <a:prstGeom prst="leftBrace">
            <a:avLst>
              <a:gd name="adj1" fmla="val 32154"/>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0000"/>
              </a:solidFill>
            </a:endParaRPr>
          </a:p>
        </p:txBody>
      </p:sp>
      <p:sp>
        <p:nvSpPr>
          <p:cNvPr id="16" name="TextBox 2"/>
          <p:cNvSpPr txBox="1"/>
          <p:nvPr/>
        </p:nvSpPr>
        <p:spPr>
          <a:xfrm>
            <a:off x="3858772" y="6483350"/>
            <a:ext cx="4267148" cy="400110"/>
          </a:xfrm>
          <a:prstGeom prst="rect">
            <a:avLst/>
          </a:prstGeom>
          <a:noFill/>
        </p:spPr>
        <p:txBody>
          <a:bodyPr wrap="square" rtlCol="0">
            <a:spAutoFit/>
          </a:bodyPr>
          <a:lstStyle/>
          <a:p>
            <a:r>
              <a:rPr lang="en-US" sz="2000" b="1" dirty="0" smtClean="0">
                <a:solidFill>
                  <a:srgbClr val="000000"/>
                </a:solidFill>
                <a:latin typeface="Times New Roman"/>
              </a:rPr>
              <a:t>Large Angle Spectrometer (LAS)</a:t>
            </a:r>
            <a:endParaRPr lang="en-US" sz="2000" b="1" dirty="0">
              <a:solidFill>
                <a:srgbClr val="000000"/>
              </a:solidFill>
              <a:latin typeface="Times New Roman"/>
            </a:endParaRPr>
          </a:p>
        </p:txBody>
      </p:sp>
      <p:sp>
        <p:nvSpPr>
          <p:cNvPr id="17" name="左中かっこ 34"/>
          <p:cNvSpPr/>
          <p:nvPr/>
        </p:nvSpPr>
        <p:spPr>
          <a:xfrm rot="14442179">
            <a:off x="4287905" y="4923923"/>
            <a:ext cx="568188" cy="2486599"/>
          </a:xfrm>
          <a:prstGeom prst="leftBrace">
            <a:avLst>
              <a:gd name="adj1" fmla="val 34648"/>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0000"/>
              </a:solidFill>
            </a:endParaRPr>
          </a:p>
        </p:txBody>
      </p:sp>
    </p:spTree>
    <p:extLst>
      <p:ext uri="{BB962C8B-B14F-4D97-AF65-F5344CB8AC3E}">
        <p14:creationId xmlns:p14="http://schemas.microsoft.com/office/powerpoint/2010/main" val="34181501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pic>
        <p:nvPicPr>
          <p:cNvPr id="7" name="內容版面配置區 6"/>
          <p:cNvPicPr>
            <a:picLocks noGrp="1" noChangeAspect="1"/>
          </p:cNvPicPr>
          <p:nvPr>
            <p:ph idx="1"/>
          </p:nvPr>
        </p:nvPicPr>
        <p:blipFill>
          <a:blip r:embed="rId2"/>
          <a:stretch>
            <a:fillRect/>
          </a:stretch>
        </p:blipFill>
        <p:spPr>
          <a:xfrm>
            <a:off x="0" y="843166"/>
            <a:ext cx="5432007" cy="3956647"/>
          </a:xfrm>
          <a:prstGeom prst="rect">
            <a:avLst/>
          </a:prstGeom>
        </p:spPr>
      </p:pic>
      <p:pic>
        <p:nvPicPr>
          <p:cNvPr id="8" name="圖片 7"/>
          <p:cNvPicPr>
            <a:picLocks noChangeAspect="1"/>
          </p:cNvPicPr>
          <p:nvPr/>
        </p:nvPicPr>
        <p:blipFill>
          <a:blip r:embed="rId3"/>
          <a:stretch>
            <a:fillRect/>
          </a:stretch>
        </p:blipFill>
        <p:spPr>
          <a:xfrm>
            <a:off x="3983023" y="4073237"/>
            <a:ext cx="5140354" cy="2409798"/>
          </a:xfrm>
          <a:prstGeom prst="rect">
            <a:avLst/>
          </a:prstGeom>
        </p:spPr>
      </p:pic>
      <p:sp>
        <p:nvSpPr>
          <p:cNvPr id="2" name="標題 1"/>
          <p:cNvSpPr>
            <a:spLocks noGrp="1"/>
          </p:cNvSpPr>
          <p:nvPr>
            <p:ph type="title"/>
          </p:nvPr>
        </p:nvSpPr>
        <p:spPr/>
        <p:txBody>
          <a:bodyPr>
            <a:normAutofit/>
          </a:bodyPr>
          <a:lstStyle/>
          <a:p>
            <a:r>
              <a:rPr lang="en-US" altLang="zh-TW" sz="3600" dirty="0" smtClean="0">
                <a:solidFill>
                  <a:srgbClr val="000000"/>
                </a:solidFill>
              </a:rPr>
              <a:t>Hadron Absorber &amp; Nuclear Targets</a:t>
            </a:r>
            <a:endParaRPr lang="zh-TW" altLang="en-US" sz="3600" dirty="0"/>
          </a:p>
        </p:txBody>
      </p:sp>
      <p:sp>
        <p:nvSpPr>
          <p:cNvPr id="4" name="投影片編號版面配置區 3"/>
          <p:cNvSpPr>
            <a:spLocks noGrp="1"/>
          </p:cNvSpPr>
          <p:nvPr>
            <p:ph type="sldNum" sz="quarter" idx="12"/>
          </p:nvPr>
        </p:nvSpPr>
        <p:spPr/>
        <p:txBody>
          <a:bodyPr/>
          <a:lstStyle/>
          <a:p>
            <a:pPr>
              <a:defRPr/>
            </a:pPr>
            <a:fld id="{73C4ABE9-A334-4979-A211-62B1079BC0E5}" type="slidenum">
              <a:rPr lang="en-US" altLang="zh-TW" smtClean="0"/>
              <a:pPr>
                <a:defRPr/>
              </a:pPr>
              <a:t>31</a:t>
            </a:fld>
            <a:endParaRPr lang="en-US" altLang="zh-TW"/>
          </a:p>
        </p:txBody>
      </p:sp>
      <p:sp>
        <p:nvSpPr>
          <p:cNvPr id="6" name="內容版面配置區 5"/>
          <p:cNvSpPr txBox="1">
            <a:spLocks/>
          </p:cNvSpPr>
          <p:nvPr/>
        </p:nvSpPr>
        <p:spPr>
          <a:xfrm>
            <a:off x="5292437" y="1584890"/>
            <a:ext cx="3747654" cy="2391091"/>
          </a:xfrm>
          <a:prstGeom prst="rect">
            <a:avLst/>
          </a:prstGeom>
        </p:spPr>
        <p:style>
          <a:lnRef idx="2">
            <a:schemeClr val="dk1"/>
          </a:lnRef>
          <a:fillRef idx="1">
            <a:schemeClr val="lt1"/>
          </a:fillRef>
          <a:effectRef idx="0">
            <a:schemeClr val="dk1"/>
          </a:effectRef>
          <a:fontRef idx="minor">
            <a:schemeClr val="dk1"/>
          </a:fontRef>
        </p:style>
        <p:txBody>
          <a:bodyPr>
            <a:normAutofit fontScale="55000" lnSpcReduction="20000"/>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zh-TW" kern="0" dirty="0" smtClean="0"/>
              <a:t>Absorber: 236 cm long, made of Al</a:t>
            </a:r>
            <a:r>
              <a:rPr lang="en-US" altLang="zh-TW" kern="0" baseline="-25000" dirty="0" smtClean="0"/>
              <a:t>2</a:t>
            </a:r>
            <a:r>
              <a:rPr lang="en-US" altLang="zh-TW" kern="0" dirty="0" smtClean="0"/>
              <a:t>O</a:t>
            </a:r>
            <a:r>
              <a:rPr lang="en-US" altLang="zh-TW" kern="0" baseline="-25000" dirty="0" smtClean="0"/>
              <a:t>3</a:t>
            </a:r>
            <a:r>
              <a:rPr lang="en-US" altLang="zh-TW" kern="0" dirty="0" smtClean="0"/>
              <a:t>.</a:t>
            </a:r>
            <a:endParaRPr lang="it-IT" altLang="zh-TW" kern="0" dirty="0" smtClean="0"/>
          </a:p>
          <a:p>
            <a:pPr eaLnBrk="1" hangingPunct="1"/>
            <a:r>
              <a:rPr lang="en-US" altLang="zh-TW" kern="0" dirty="0" smtClean="0">
                <a:solidFill>
                  <a:srgbClr val="0326BD"/>
                </a:solidFill>
              </a:rPr>
              <a:t>Beam plug: 120 cm long, made of tungsten.</a:t>
            </a:r>
            <a:endParaRPr lang="zh-TW" altLang="en-US" kern="0" dirty="0" smtClean="0">
              <a:solidFill>
                <a:srgbClr val="0326BD"/>
              </a:solidFill>
            </a:endParaRPr>
          </a:p>
          <a:p>
            <a:pPr eaLnBrk="1" hangingPunct="1"/>
            <a:r>
              <a:rPr lang="en-US" altLang="zh-TW" kern="0" dirty="0" smtClean="0"/>
              <a:t>Radiation lengths (</a:t>
            </a:r>
            <a:r>
              <a:rPr lang="en-US" altLang="zh-TW" sz="2200" kern="0" dirty="0" smtClean="0"/>
              <a:t>multiple scattering for </a:t>
            </a:r>
            <a:r>
              <a:rPr lang="en-US" altLang="zh-TW" sz="2200" kern="0" dirty="0" smtClean="0">
                <a:sym typeface="Symbol" panose="05050102010706020507" pitchFamily="18" charset="2"/>
              </a:rPr>
              <a:t></a:t>
            </a:r>
            <a:r>
              <a:rPr lang="en-US" altLang="zh-TW" kern="0" dirty="0" smtClean="0"/>
              <a:t>): x/X</a:t>
            </a:r>
            <a:r>
              <a:rPr lang="en-US" altLang="zh-TW" kern="0" baseline="-25000" dirty="0" smtClean="0"/>
              <a:t>0</a:t>
            </a:r>
            <a:r>
              <a:rPr lang="en-US" altLang="zh-TW" kern="0" dirty="0" smtClean="0"/>
              <a:t> = 33.53 </a:t>
            </a:r>
          </a:p>
          <a:p>
            <a:pPr eaLnBrk="1" hangingPunct="1"/>
            <a:r>
              <a:rPr lang="en-US" altLang="zh-TW" kern="0" dirty="0" err="1" smtClean="0"/>
              <a:t>Hadronic</a:t>
            </a:r>
            <a:r>
              <a:rPr lang="en-US" altLang="zh-TW" kern="0" dirty="0" smtClean="0"/>
              <a:t> interaction lengths (</a:t>
            </a:r>
            <a:r>
              <a:rPr lang="en-US" altLang="zh-TW" sz="2200" kern="0" dirty="0" smtClean="0"/>
              <a:t>stopping power for </a:t>
            </a:r>
            <a:r>
              <a:rPr lang="en-US" altLang="zh-TW" sz="2200" kern="0" dirty="0" smtClean="0">
                <a:sym typeface="Symbol" panose="05050102010706020507" pitchFamily="18" charset="2"/>
              </a:rPr>
              <a:t></a:t>
            </a:r>
            <a:r>
              <a:rPr lang="en-US" altLang="zh-TW" kern="0" dirty="0" smtClean="0"/>
              <a:t>): x/</a:t>
            </a:r>
            <a:r>
              <a:rPr lang="en-US" altLang="zh-TW" kern="0" dirty="0" smtClean="0">
                <a:sym typeface="Symbol" panose="05050102010706020507" pitchFamily="18" charset="2"/>
              </a:rPr>
              <a:t></a:t>
            </a:r>
            <a:r>
              <a:rPr lang="en-US" altLang="zh-TW" kern="0" baseline="-25000" dirty="0" err="1" smtClean="0"/>
              <a:t>int</a:t>
            </a:r>
            <a:r>
              <a:rPr lang="en-US" altLang="zh-TW" kern="0" dirty="0" smtClean="0"/>
              <a:t> = 7.25</a:t>
            </a:r>
          </a:p>
          <a:p>
            <a:pPr eaLnBrk="1" hangingPunct="1"/>
            <a:r>
              <a:rPr lang="en-US" altLang="zh-TW" kern="0" dirty="0" smtClean="0">
                <a:solidFill>
                  <a:srgbClr val="FF0000"/>
                </a:solidFill>
              </a:rPr>
              <a:t>7cm Al target </a:t>
            </a:r>
            <a:endParaRPr lang="it-IT" altLang="zh-TW" kern="0" dirty="0">
              <a:solidFill>
                <a:srgbClr val="FF0000"/>
              </a:solidFill>
            </a:endParaRPr>
          </a:p>
        </p:txBody>
      </p:sp>
      <p:pic>
        <p:nvPicPr>
          <p:cNvPr id="9" name="內容版面配置區 6"/>
          <p:cNvPicPr>
            <a:picLocks noChangeAspect="1"/>
          </p:cNvPicPr>
          <p:nvPr/>
        </p:nvPicPr>
        <p:blipFill>
          <a:blip r:embed="rId4"/>
          <a:stretch>
            <a:fillRect/>
          </a:stretch>
        </p:blipFill>
        <p:spPr bwMode="auto">
          <a:xfrm>
            <a:off x="209748" y="4291087"/>
            <a:ext cx="3323161" cy="2349321"/>
          </a:xfrm>
          <a:prstGeom prst="rect">
            <a:avLst/>
          </a:prstGeom>
          <a:noFill/>
          <a:ln w="9525">
            <a:noFill/>
            <a:miter lim="800000"/>
            <a:headEnd/>
            <a:tailEnd/>
          </a:ln>
          <a:effectLst/>
        </p:spPr>
      </p:pic>
      <p:sp>
        <p:nvSpPr>
          <p:cNvPr id="10" name="テキスト ボックス 13"/>
          <p:cNvSpPr txBox="1"/>
          <p:nvPr/>
        </p:nvSpPr>
        <p:spPr>
          <a:xfrm>
            <a:off x="6674844" y="4870922"/>
            <a:ext cx="353028" cy="369332"/>
          </a:xfrm>
          <a:prstGeom prst="rect">
            <a:avLst/>
          </a:prstGeom>
          <a:noFill/>
        </p:spPr>
        <p:txBody>
          <a:bodyPr wrap="square" rtlCol="0">
            <a:spAutoFit/>
          </a:bodyPr>
          <a:lstStyle/>
          <a:p>
            <a:pPr fontAlgn="auto">
              <a:spcBef>
                <a:spcPts val="0"/>
              </a:spcBef>
              <a:spcAft>
                <a:spcPts val="0"/>
              </a:spcAft>
            </a:pPr>
            <a:r>
              <a:rPr lang="en-US" altLang="ja-JP" b="1" dirty="0" smtClean="0">
                <a:solidFill>
                  <a:srgbClr val="0000FF"/>
                </a:solidFill>
                <a:latin typeface="Calibri"/>
                <a:ea typeface="ＭＳ Ｐゴシック"/>
              </a:rPr>
              <a:t>W</a:t>
            </a:r>
            <a:endParaRPr lang="ja-JP" altLang="en-US" b="1" dirty="0">
              <a:solidFill>
                <a:srgbClr val="0000FF"/>
              </a:solidFill>
              <a:latin typeface="Calibri"/>
              <a:ea typeface="ＭＳ Ｐゴシック"/>
            </a:endParaRPr>
          </a:p>
        </p:txBody>
      </p:sp>
      <p:grpSp>
        <p:nvGrpSpPr>
          <p:cNvPr id="3" name="群組 2"/>
          <p:cNvGrpSpPr/>
          <p:nvPr/>
        </p:nvGrpSpPr>
        <p:grpSpPr>
          <a:xfrm>
            <a:off x="5865104" y="4870922"/>
            <a:ext cx="395614" cy="415711"/>
            <a:chOff x="5865104" y="4870922"/>
            <a:chExt cx="395614" cy="415711"/>
          </a:xfrm>
        </p:grpSpPr>
        <p:sp>
          <p:nvSpPr>
            <p:cNvPr id="11" name="テキスト ボックス 12"/>
            <p:cNvSpPr txBox="1"/>
            <p:nvPr/>
          </p:nvSpPr>
          <p:spPr>
            <a:xfrm>
              <a:off x="5865104" y="4870922"/>
              <a:ext cx="395614" cy="369332"/>
            </a:xfrm>
            <a:prstGeom prst="rect">
              <a:avLst/>
            </a:prstGeom>
            <a:noFill/>
          </p:spPr>
          <p:txBody>
            <a:bodyPr wrap="square" rtlCol="0">
              <a:spAutoFit/>
            </a:bodyPr>
            <a:lstStyle/>
            <a:p>
              <a:pPr fontAlgn="auto">
                <a:spcBef>
                  <a:spcPts val="0"/>
                </a:spcBef>
                <a:spcAft>
                  <a:spcPts val="0"/>
                </a:spcAft>
              </a:pPr>
              <a:r>
                <a:rPr lang="en-US" altLang="ja-JP" b="1" dirty="0" smtClean="0">
                  <a:solidFill>
                    <a:srgbClr val="FF0000"/>
                  </a:solidFill>
                  <a:latin typeface="Calibri"/>
                  <a:ea typeface="ＭＳ Ｐゴシック"/>
                </a:rPr>
                <a:t>Al</a:t>
              </a:r>
              <a:endParaRPr lang="ja-JP" altLang="en-US" b="1" dirty="0">
                <a:solidFill>
                  <a:srgbClr val="FF0000"/>
                </a:solidFill>
                <a:latin typeface="Calibri"/>
                <a:ea typeface="ＭＳ Ｐゴシック"/>
              </a:endParaRPr>
            </a:p>
          </p:txBody>
        </p:sp>
        <p:sp>
          <p:nvSpPr>
            <p:cNvPr id="12" name="正方形/長方形 11"/>
            <p:cNvSpPr/>
            <p:nvPr/>
          </p:nvSpPr>
          <p:spPr>
            <a:xfrm>
              <a:off x="6016552" y="5172383"/>
              <a:ext cx="46359" cy="114250"/>
            </a:xfrm>
            <a:prstGeom prst="rect">
              <a:avLst/>
            </a:prstGeom>
            <a:solidFill>
              <a:srgbClr val="FF0000"/>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uLnTx/>
                <a:uFillTx/>
                <a:latin typeface="Calibri"/>
                <a:ea typeface="ＭＳ Ｐゴシック"/>
              </a:endParaRPr>
            </a:p>
          </p:txBody>
        </p:sp>
      </p:grpSp>
    </p:spTree>
    <p:extLst>
      <p:ext uri="{BB962C8B-B14F-4D97-AF65-F5344CB8AC3E}">
        <p14:creationId xmlns:p14="http://schemas.microsoft.com/office/powerpoint/2010/main" val="308770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p:txBody>
          <a:bodyPr/>
          <a:lstStyle/>
          <a:p>
            <a:r>
              <a:rPr lang="en-US" altLang="zh-TW" sz="3600" dirty="0">
                <a:solidFill>
                  <a:srgbClr val="000000"/>
                </a:solidFill>
              </a:rPr>
              <a:t>Hadron Absorber &amp; Nuclear </a:t>
            </a:r>
            <a:r>
              <a:rPr lang="en-US" altLang="zh-TW" sz="3600" dirty="0" smtClean="0">
                <a:solidFill>
                  <a:srgbClr val="000000"/>
                </a:solidFill>
              </a:rPr>
              <a:t>Targets</a:t>
            </a:r>
            <a:endParaRPr lang="zh-TW" altLang="en-US" sz="3600" dirty="0"/>
          </a:p>
        </p:txBody>
      </p:sp>
      <p:pic>
        <p:nvPicPr>
          <p:cNvPr id="5" name="內容版面配置區 4"/>
          <p:cNvPicPr>
            <a:picLocks noGrp="1" noChangeAspect="1"/>
          </p:cNvPicPr>
          <p:nvPr>
            <p:ph idx="1"/>
          </p:nvPr>
        </p:nvPicPr>
        <p:blipFill>
          <a:blip r:embed="rId2"/>
          <a:stretch>
            <a:fillRect/>
          </a:stretch>
        </p:blipFill>
        <p:spPr>
          <a:xfrm>
            <a:off x="545456" y="1600200"/>
            <a:ext cx="8053088" cy="4525963"/>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32</a:t>
            </a:fld>
            <a:endParaRPr lang="en-US" altLang="zh-TW">
              <a:solidFill>
                <a:srgbClr val="000000"/>
              </a:solidFill>
            </a:endParaRPr>
          </a:p>
        </p:txBody>
      </p:sp>
      <p:sp>
        <p:nvSpPr>
          <p:cNvPr id="3" name="橢圓 2"/>
          <p:cNvSpPr/>
          <p:nvPr/>
        </p:nvSpPr>
        <p:spPr bwMode="auto">
          <a:xfrm>
            <a:off x="4965700" y="2908300"/>
            <a:ext cx="3124200" cy="284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125777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接點 14"/>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pic>
        <p:nvPicPr>
          <p:cNvPr id="11" name="內容版面配置區 10"/>
          <p:cNvPicPr>
            <a:picLocks noGrp="1" noChangeAspect="1"/>
          </p:cNvPicPr>
          <p:nvPr>
            <p:ph sz="half" idx="2"/>
          </p:nvPr>
        </p:nvPicPr>
        <p:blipFill>
          <a:blip r:embed="rId2"/>
          <a:stretch>
            <a:fillRect/>
          </a:stretch>
        </p:blipFill>
        <p:spPr>
          <a:xfrm>
            <a:off x="5031655" y="1504334"/>
            <a:ext cx="3427734" cy="5369357"/>
          </a:xfrm>
          <a:prstGeom prst="rect">
            <a:avLst/>
          </a:prstGeom>
        </p:spPr>
      </p:pic>
      <p:sp>
        <p:nvSpPr>
          <p:cNvPr id="2" name="標題 1"/>
          <p:cNvSpPr>
            <a:spLocks noGrp="1"/>
          </p:cNvSpPr>
          <p:nvPr>
            <p:ph type="title"/>
          </p:nvPr>
        </p:nvSpPr>
        <p:spPr/>
        <p:txBody>
          <a:bodyPr>
            <a:normAutofit/>
          </a:bodyPr>
          <a:lstStyle/>
          <a:p>
            <a:r>
              <a:rPr lang="en-US" altLang="zh-TW" dirty="0" err="1" smtClean="0"/>
              <a:t>Dimuon</a:t>
            </a:r>
            <a:r>
              <a:rPr lang="en-US" altLang="zh-TW" dirty="0" smtClean="0"/>
              <a:t> Acceptance</a:t>
            </a:r>
            <a:endParaRPr lang="zh-TW" altLang="en-US" dirty="0"/>
          </a:p>
        </p:txBody>
      </p:sp>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solidFill>
                  <a:srgbClr val="000000"/>
                </a:solidFill>
              </a:rPr>
              <a:pPr>
                <a:defRPr/>
              </a:pPr>
              <a:t>33</a:t>
            </a:fld>
            <a:endParaRPr lang="en-US" altLang="ja-JP" dirty="0">
              <a:solidFill>
                <a:srgbClr val="000000"/>
              </a:solidFill>
            </a:endParaRPr>
          </a:p>
        </p:txBody>
      </p:sp>
      <p:sp>
        <p:nvSpPr>
          <p:cNvPr id="6" name="文字方塊 5"/>
          <p:cNvSpPr txBox="1"/>
          <p:nvPr/>
        </p:nvSpPr>
        <p:spPr>
          <a:xfrm>
            <a:off x="1179403" y="1221441"/>
            <a:ext cx="2418291" cy="369332"/>
          </a:xfrm>
          <a:prstGeom prst="rect">
            <a:avLst/>
          </a:prstGeom>
          <a:noFill/>
          <a:ln>
            <a:solidFill>
              <a:schemeClr val="accent1"/>
            </a:solidFill>
          </a:ln>
        </p:spPr>
        <p:txBody>
          <a:bodyPr wrap="none" rtlCol="0">
            <a:spAutoFit/>
          </a:bodyPr>
          <a:lstStyle/>
          <a:p>
            <a:r>
              <a:rPr lang="en-US" altLang="zh-TW" b="1" dirty="0" smtClean="0">
                <a:solidFill>
                  <a:srgbClr val="FF0000"/>
                </a:solidFill>
              </a:rPr>
              <a:t>E615 @ FNAL (1989)</a:t>
            </a:r>
            <a:endParaRPr lang="zh-TW" altLang="en-US" b="1" dirty="0">
              <a:solidFill>
                <a:srgbClr val="FF0000"/>
              </a:solidFill>
            </a:endParaRPr>
          </a:p>
        </p:txBody>
      </p:sp>
      <p:sp>
        <p:nvSpPr>
          <p:cNvPr id="8" name="文字方塊 7"/>
          <p:cNvSpPr txBox="1"/>
          <p:nvPr/>
        </p:nvSpPr>
        <p:spPr>
          <a:xfrm>
            <a:off x="5209428" y="1230868"/>
            <a:ext cx="3072188" cy="369332"/>
          </a:xfrm>
          <a:prstGeom prst="rect">
            <a:avLst/>
          </a:prstGeom>
          <a:noFill/>
          <a:ln>
            <a:solidFill>
              <a:schemeClr val="accent1"/>
            </a:solidFill>
          </a:ln>
        </p:spPr>
        <p:txBody>
          <a:bodyPr wrap="none" rtlCol="0">
            <a:spAutoFit/>
          </a:bodyPr>
          <a:lstStyle/>
          <a:p>
            <a:r>
              <a:rPr lang="en-US" altLang="zh-TW" b="1" dirty="0" smtClean="0">
                <a:solidFill>
                  <a:srgbClr val="FF0000"/>
                </a:solidFill>
              </a:rPr>
              <a:t>COMPASS @ CERN (2014)</a:t>
            </a:r>
            <a:endParaRPr lang="zh-TW" altLang="en-US" b="1" dirty="0">
              <a:solidFill>
                <a:srgbClr val="FF0000"/>
              </a:solidFill>
            </a:endParaRPr>
          </a:p>
        </p:txBody>
      </p:sp>
      <p:pic>
        <p:nvPicPr>
          <p:cNvPr id="12"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86813" y="1600200"/>
            <a:ext cx="4094051" cy="51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單箭頭接點 4"/>
          <p:cNvCxnSpPr/>
          <p:nvPr/>
        </p:nvCxnSpPr>
        <p:spPr bwMode="auto">
          <a:xfrm>
            <a:off x="4000500" y="4024449"/>
            <a:ext cx="1208928" cy="9795"/>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14" name="文字方塊 13"/>
          <p:cNvSpPr txBox="1"/>
          <p:nvPr/>
        </p:nvSpPr>
        <p:spPr>
          <a:xfrm>
            <a:off x="4007526" y="3641897"/>
            <a:ext cx="1210588" cy="369332"/>
          </a:xfrm>
          <a:prstGeom prst="rect">
            <a:avLst/>
          </a:prstGeom>
          <a:noFill/>
        </p:spPr>
        <p:txBody>
          <a:bodyPr wrap="none" rtlCol="0">
            <a:spAutoFit/>
          </a:bodyPr>
          <a:lstStyle/>
          <a:p>
            <a:r>
              <a:rPr lang="en-US" altLang="zh-TW" dirty="0" smtClean="0">
                <a:solidFill>
                  <a:srgbClr val="FF0000"/>
                </a:solidFill>
              </a:rPr>
              <a:t>10x better</a:t>
            </a:r>
            <a:endParaRPr lang="zh-TW" altLang="en-US" dirty="0">
              <a:solidFill>
                <a:srgbClr val="FF0000"/>
              </a:solidFill>
            </a:endParaRPr>
          </a:p>
        </p:txBody>
      </p:sp>
    </p:spTree>
    <p:extLst>
      <p:ext uri="{BB962C8B-B14F-4D97-AF65-F5344CB8AC3E}">
        <p14:creationId xmlns:p14="http://schemas.microsoft.com/office/powerpoint/2010/main" val="2557032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p:txBody>
          <a:bodyPr/>
          <a:lstStyle/>
          <a:p>
            <a:r>
              <a:rPr lang="en-US" altLang="zh-TW" dirty="0"/>
              <a:t>Expected Statistical Precision</a:t>
            </a:r>
            <a:endParaRPr lang="zh-TW" altLang="en-US" dirty="0"/>
          </a:p>
        </p:txBody>
      </p:sp>
      <p:sp>
        <p:nvSpPr>
          <p:cNvPr id="4" name="投影片編號版面配置區 3"/>
          <p:cNvSpPr>
            <a:spLocks noGrp="1"/>
          </p:cNvSpPr>
          <p:nvPr>
            <p:ph type="sldNum" sz="quarter" idx="12"/>
          </p:nvPr>
        </p:nvSpPr>
        <p:spPr/>
        <p:txBody>
          <a:bodyPr/>
          <a:lstStyle/>
          <a:p>
            <a:pPr>
              <a:defRPr/>
            </a:pPr>
            <a:fld id="{2080210E-68BE-4BB2-9146-814D556235E3}" type="slidenum">
              <a:rPr lang="en-US" altLang="zh-TW" smtClean="0">
                <a:solidFill>
                  <a:srgbClr val="000000"/>
                </a:solidFill>
              </a:rPr>
              <a:pPr>
                <a:defRPr/>
              </a:pPr>
              <a:t>34</a:t>
            </a:fld>
            <a:endParaRPr lang="en-US" altLang="zh-TW">
              <a:solidFill>
                <a:srgbClr val="000000"/>
              </a:solidFill>
            </a:endParaRPr>
          </a:p>
        </p:txBody>
      </p:sp>
      <p:pic>
        <p:nvPicPr>
          <p:cNvPr id="6" name="Immagine 9"/>
          <p:cNvPicPr>
            <a:picLocks noChangeAspect="1"/>
          </p:cNvPicPr>
          <p:nvPr/>
        </p:nvPicPr>
        <p:blipFill>
          <a:blip r:embed="rId2" cstate="print"/>
          <a:srcRect/>
          <a:stretch>
            <a:fillRect/>
          </a:stretch>
        </p:blipFill>
        <p:spPr bwMode="auto">
          <a:xfrm>
            <a:off x="121201" y="1604977"/>
            <a:ext cx="8494226" cy="1981986"/>
          </a:xfrm>
          <a:prstGeom prst="rect">
            <a:avLst/>
          </a:prstGeom>
          <a:noFill/>
          <a:ln w="9525">
            <a:noFill/>
            <a:miter lim="800000"/>
            <a:headEnd/>
            <a:tailEnd/>
          </a:ln>
        </p:spPr>
      </p:pic>
      <p:pic>
        <p:nvPicPr>
          <p:cNvPr id="8" name="內容版面配置區 7"/>
          <p:cNvPicPr>
            <a:picLocks noGrp="1" noChangeAspect="1"/>
          </p:cNvPicPr>
          <p:nvPr>
            <p:ph idx="1"/>
          </p:nvPr>
        </p:nvPicPr>
        <p:blipFill>
          <a:blip r:embed="rId3"/>
          <a:stretch>
            <a:fillRect/>
          </a:stretch>
        </p:blipFill>
        <p:spPr>
          <a:xfrm>
            <a:off x="1232220" y="3602066"/>
            <a:ext cx="7383207" cy="2658261"/>
          </a:xfrm>
          <a:prstGeom prst="rect">
            <a:avLst/>
          </a:prstGeom>
        </p:spPr>
      </p:pic>
      <p:sp>
        <p:nvSpPr>
          <p:cNvPr id="5" name="矩形 4"/>
          <p:cNvSpPr/>
          <p:nvPr/>
        </p:nvSpPr>
        <p:spPr bwMode="auto">
          <a:xfrm>
            <a:off x="1346200" y="4844724"/>
            <a:ext cx="7190774" cy="43730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pitchFamily="34" charset="0"/>
            </a:endParaRPr>
          </a:p>
        </p:txBody>
      </p:sp>
      <p:sp>
        <p:nvSpPr>
          <p:cNvPr id="7" name="文字方塊 6"/>
          <p:cNvSpPr txBox="1"/>
          <p:nvPr/>
        </p:nvSpPr>
        <p:spPr>
          <a:xfrm>
            <a:off x="-69384" y="4801768"/>
            <a:ext cx="1311578" cy="523220"/>
          </a:xfrm>
          <a:prstGeom prst="rect">
            <a:avLst/>
          </a:prstGeom>
          <a:noFill/>
        </p:spPr>
        <p:txBody>
          <a:bodyPr wrap="none" rtlCol="0">
            <a:spAutoFit/>
          </a:bodyPr>
          <a:lstStyle/>
          <a:p>
            <a:r>
              <a:rPr lang="en-US" altLang="zh-TW" sz="1400" b="1" dirty="0" smtClean="0"/>
              <a:t>Sivers</a:t>
            </a:r>
          </a:p>
          <a:p>
            <a:r>
              <a:rPr lang="en-US" altLang="zh-TW" sz="1400" b="1" dirty="0" smtClean="0"/>
              <a:t>Asymmetries</a:t>
            </a:r>
            <a:endParaRPr lang="zh-TW" altLang="en-US" sz="1400" b="1" dirty="0"/>
          </a:p>
        </p:txBody>
      </p:sp>
    </p:spTree>
    <p:extLst>
      <p:ext uri="{BB962C8B-B14F-4D97-AF65-F5344CB8AC3E}">
        <p14:creationId xmlns:p14="http://schemas.microsoft.com/office/powerpoint/2010/main" val="9974163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QCD Evolution of TMDs</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457200" y="1697640"/>
            <a:ext cx="8229600" cy="4331083"/>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35</a:t>
            </a:fld>
            <a:endParaRPr lang="en-US" altLang="zh-TW">
              <a:solidFill>
                <a:srgbClr val="000000"/>
              </a:solidFill>
            </a:endParaRPr>
          </a:p>
        </p:txBody>
      </p:sp>
      <p:sp>
        <p:nvSpPr>
          <p:cNvPr id="6" name="文字方塊 5"/>
          <p:cNvSpPr txBox="1"/>
          <p:nvPr/>
        </p:nvSpPr>
        <p:spPr>
          <a:xfrm>
            <a:off x="2040751" y="6239552"/>
            <a:ext cx="5900013" cy="369332"/>
          </a:xfrm>
          <a:prstGeom prst="rect">
            <a:avLst/>
          </a:prstGeom>
          <a:noFill/>
        </p:spPr>
        <p:txBody>
          <a:bodyPr wrap="none" rtlCol="0">
            <a:spAutoFit/>
          </a:bodyPr>
          <a:lstStyle/>
          <a:p>
            <a:r>
              <a:rPr lang="en-US" altLang="zh-TW" dirty="0" err="1" smtClean="0"/>
              <a:t>Aybat</a:t>
            </a:r>
            <a:r>
              <a:rPr lang="en-US" altLang="zh-TW" dirty="0" smtClean="0"/>
              <a:t>, Collins, </a:t>
            </a:r>
            <a:r>
              <a:rPr lang="en-US" altLang="zh-TW" dirty="0" err="1" smtClean="0"/>
              <a:t>Qiu</a:t>
            </a:r>
            <a:r>
              <a:rPr lang="en-US" altLang="zh-TW" dirty="0" smtClean="0"/>
              <a:t> and Rogers, PRD </a:t>
            </a:r>
            <a:r>
              <a:rPr lang="en-US" altLang="zh-TW" dirty="0"/>
              <a:t>85, 034043 (2012)</a:t>
            </a:r>
            <a:endParaRPr lang="zh-TW" altLang="en-US" dirty="0"/>
          </a:p>
        </p:txBody>
      </p:sp>
    </p:spTree>
    <p:extLst>
      <p:ext uri="{BB962C8B-B14F-4D97-AF65-F5344CB8AC3E}">
        <p14:creationId xmlns:p14="http://schemas.microsoft.com/office/powerpoint/2010/main" val="38028333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en-US" altLang="zh-TW" dirty="0" smtClean="0"/>
              <a:t>Predicted Sivers Asymmetries in COMPASS with QCD Evolution</a:t>
            </a:r>
            <a:endParaRPr lang="zh-TW" altLang="en-US" dirty="0"/>
          </a:p>
        </p:txBody>
      </p:sp>
      <p:pic>
        <p:nvPicPr>
          <p:cNvPr id="9" name="內容版面配置區 8"/>
          <p:cNvPicPr>
            <a:picLocks noGrp="1" noChangeAspect="1"/>
          </p:cNvPicPr>
          <p:nvPr>
            <p:ph sz="half" idx="1"/>
          </p:nvPr>
        </p:nvPicPr>
        <p:blipFill>
          <a:blip r:embed="rId2"/>
          <a:stretch>
            <a:fillRect/>
          </a:stretch>
        </p:blipFill>
        <p:spPr>
          <a:xfrm>
            <a:off x="5025672" y="1907625"/>
            <a:ext cx="4038600" cy="3252497"/>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36</a:t>
            </a:fld>
            <a:endParaRPr lang="en-US" altLang="zh-TW">
              <a:solidFill>
                <a:srgbClr val="000000"/>
              </a:solidFill>
            </a:endParaRPr>
          </a:p>
        </p:txBody>
      </p:sp>
      <p:pic>
        <p:nvPicPr>
          <p:cNvPr id="8" name="內容版面配置區 4"/>
          <p:cNvPicPr>
            <a:picLocks noGrp="1" noChangeAspect="1"/>
          </p:cNvPicPr>
          <p:nvPr>
            <p:ph sz="half" idx="2"/>
          </p:nvPr>
        </p:nvPicPr>
        <p:blipFill>
          <a:blip r:embed="rId3"/>
          <a:stretch>
            <a:fillRect/>
          </a:stretch>
        </p:blipFill>
        <p:spPr>
          <a:xfrm>
            <a:off x="47969" y="1907626"/>
            <a:ext cx="5096228" cy="3252497"/>
          </a:xfrm>
          <a:prstGeom prst="rect">
            <a:avLst/>
          </a:prstGeom>
        </p:spPr>
      </p:pic>
      <p:sp>
        <p:nvSpPr>
          <p:cNvPr id="10" name="文字方塊 9"/>
          <p:cNvSpPr txBox="1"/>
          <p:nvPr/>
        </p:nvSpPr>
        <p:spPr>
          <a:xfrm>
            <a:off x="5525631" y="5179351"/>
            <a:ext cx="3625864" cy="646331"/>
          </a:xfrm>
          <a:prstGeom prst="rect">
            <a:avLst/>
          </a:prstGeom>
          <a:noFill/>
        </p:spPr>
        <p:txBody>
          <a:bodyPr wrap="none" rtlCol="0">
            <a:spAutoFit/>
          </a:bodyPr>
          <a:lstStyle/>
          <a:p>
            <a:pPr algn="ctr"/>
            <a:r>
              <a:rPr lang="en-US" altLang="zh-TW" dirty="0" err="1" smtClean="0"/>
              <a:t>Echevarria</a:t>
            </a:r>
            <a:r>
              <a:rPr lang="en-US" altLang="zh-TW" dirty="0" smtClean="0"/>
              <a:t>, </a:t>
            </a:r>
            <a:r>
              <a:rPr lang="en-US" altLang="zh-TW" dirty="0" err="1" smtClean="0"/>
              <a:t>Idilbi</a:t>
            </a:r>
            <a:r>
              <a:rPr lang="en-US" altLang="zh-TW" dirty="0" smtClean="0"/>
              <a:t>, Kang and </a:t>
            </a:r>
            <a:r>
              <a:rPr lang="en-US" altLang="zh-TW" dirty="0" err="1" smtClean="0"/>
              <a:t>Vitev</a:t>
            </a:r>
            <a:r>
              <a:rPr lang="en-US" altLang="zh-TW" dirty="0" smtClean="0"/>
              <a:t>,</a:t>
            </a:r>
            <a:br>
              <a:rPr lang="en-US" altLang="zh-TW" dirty="0" smtClean="0"/>
            </a:br>
            <a:r>
              <a:rPr lang="en-US" altLang="zh-TW" dirty="0" smtClean="0"/>
              <a:t>PRD </a:t>
            </a:r>
            <a:r>
              <a:rPr lang="en-US" altLang="zh-TW" dirty="0"/>
              <a:t>89, 074013 (2014)</a:t>
            </a:r>
            <a:endParaRPr lang="zh-TW" altLang="en-US" dirty="0"/>
          </a:p>
        </p:txBody>
      </p:sp>
      <p:sp>
        <p:nvSpPr>
          <p:cNvPr id="11" name="文字方塊 10"/>
          <p:cNvSpPr txBox="1"/>
          <p:nvPr/>
        </p:nvSpPr>
        <p:spPr>
          <a:xfrm>
            <a:off x="1294027" y="5179351"/>
            <a:ext cx="2604111" cy="646331"/>
          </a:xfrm>
          <a:prstGeom prst="rect">
            <a:avLst/>
          </a:prstGeom>
          <a:noFill/>
        </p:spPr>
        <p:txBody>
          <a:bodyPr wrap="none" rtlCol="0">
            <a:spAutoFit/>
          </a:bodyPr>
          <a:lstStyle/>
          <a:p>
            <a:pPr algn="ctr"/>
            <a:r>
              <a:rPr lang="en-US" altLang="zh-TW" dirty="0" smtClean="0"/>
              <a:t>Sun and Yuan, </a:t>
            </a:r>
            <a:br>
              <a:rPr lang="en-US" altLang="zh-TW" dirty="0" smtClean="0"/>
            </a:br>
            <a:r>
              <a:rPr lang="en-US" altLang="zh-TW" dirty="0" smtClean="0"/>
              <a:t>PRD </a:t>
            </a:r>
            <a:r>
              <a:rPr lang="en-US" altLang="zh-TW" dirty="0"/>
              <a:t>88, 114012 (2013)</a:t>
            </a:r>
            <a:endParaRPr lang="zh-TW" altLang="en-US" dirty="0"/>
          </a:p>
        </p:txBody>
      </p:sp>
    </p:spTree>
    <p:extLst>
      <p:ext uri="{BB962C8B-B14F-4D97-AF65-F5344CB8AC3E}">
        <p14:creationId xmlns:p14="http://schemas.microsoft.com/office/powerpoint/2010/main" val="3122647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6354" y="1600200"/>
            <a:ext cx="669129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lstStyle/>
          <a:p>
            <a:r>
              <a:rPr lang="en-US" altLang="zh-TW" smtClean="0"/>
              <a:t>Overlapping Kinematic Region</a:t>
            </a:r>
            <a:endParaRPr lang="zh-TW" altLang="en-US" dirty="0"/>
          </a:p>
        </p:txBody>
      </p:sp>
      <p:sp>
        <p:nvSpPr>
          <p:cNvPr id="6" name="Slide Number Placeholder 5"/>
          <p:cNvSpPr>
            <a:spLocks noGrp="1"/>
          </p:cNvSpPr>
          <p:nvPr>
            <p:ph type="sldNum" sz="quarter" idx="12"/>
          </p:nvPr>
        </p:nvSpPr>
        <p:spPr/>
        <p:txBody>
          <a:bodyPr/>
          <a:lstStyle/>
          <a:p>
            <a:fld id="{97410C67-AF8A-4545-A432-1FD9F051E0C9}" type="slidenum">
              <a:rPr lang="en-US" smtClean="0"/>
              <a:pPr/>
              <a:t>37</a:t>
            </a:fld>
            <a:endParaRPr lang="en-US"/>
          </a:p>
        </p:txBody>
      </p:sp>
      <p:sp>
        <p:nvSpPr>
          <p:cNvPr id="3" name="文字方塊 2"/>
          <p:cNvSpPr txBox="1"/>
          <p:nvPr/>
        </p:nvSpPr>
        <p:spPr>
          <a:xfrm>
            <a:off x="1883230" y="1536700"/>
            <a:ext cx="61504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altLang="zh-TW" dirty="0" smtClean="0"/>
              <a:t>COMPASS has overlapping acceptance for SIDIS and DY.</a:t>
            </a:r>
            <a:endParaRPr lang="fr-FR" altLang="zh-TW" dirty="0"/>
          </a:p>
        </p:txBody>
      </p:sp>
      <mc:AlternateContent xmlns:mc="http://schemas.openxmlformats.org/markup-compatibility/2006" xmlns:a14="http://schemas.microsoft.com/office/drawing/2010/main">
        <mc:Choice Requires="a14">
          <p:sp>
            <p:nvSpPr>
              <p:cNvPr id="10" name="文字方塊 9"/>
              <p:cNvSpPr txBox="1"/>
              <p:nvPr/>
            </p:nvSpPr>
            <p:spPr>
              <a:xfrm>
                <a:off x="163286" y="5952034"/>
                <a:ext cx="685800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altLang="zh-TW" sz="2200" dirty="0" smtClean="0"/>
                  <a:t>Sivers asymmetry measured at </a:t>
                </a:r>
                <a:r>
                  <a:rPr lang="fr-FR" altLang="zh-TW" sz="2200" dirty="0"/>
                  <a:t>the same </a:t>
                </a:r>
                <a:r>
                  <a:rPr lang="fr-FR" altLang="zh-TW" sz="2200" dirty="0" smtClean="0"/>
                  <a:t>[</a:t>
                </a:r>
                <a14:m>
                  <m:oMath xmlns:m="http://schemas.openxmlformats.org/officeDocument/2006/math">
                    <m:r>
                      <a:rPr lang="en-US" altLang="zh-TW" sz="2200" b="0" i="1" smtClean="0">
                        <a:latin typeface="Cambria Math" panose="02040503050406030204" pitchFamily="18" charset="0"/>
                      </a:rPr>
                      <m:t>𝑥</m:t>
                    </m:r>
                  </m:oMath>
                </a14:m>
                <a:r>
                  <a:rPr lang="fr-FR" altLang="zh-TW" sz="2200" dirty="0" smtClean="0"/>
                  <a:t>,</a:t>
                </a:r>
                <a14:m>
                  <m:oMath xmlns:m="http://schemas.openxmlformats.org/officeDocument/2006/math">
                    <m:sSup>
                      <m:sSupPr>
                        <m:ctrlPr>
                          <a:rPr lang="fr-FR" altLang="zh-TW" sz="2200" i="1" dirty="0" smtClean="0">
                            <a:latin typeface="Cambria Math" panose="02040503050406030204" pitchFamily="18" charset="0"/>
                          </a:rPr>
                        </m:ctrlPr>
                      </m:sSupPr>
                      <m:e>
                        <m:r>
                          <a:rPr lang="en-US" altLang="zh-TW" sz="2200" b="0" i="1" dirty="0" smtClean="0">
                            <a:latin typeface="Cambria Math" panose="02040503050406030204" pitchFamily="18" charset="0"/>
                          </a:rPr>
                          <m:t>𝑄</m:t>
                        </m:r>
                      </m:e>
                      <m:sup>
                        <m:r>
                          <a:rPr lang="en-US" altLang="zh-TW" sz="2200" b="0" i="1" dirty="0" smtClean="0">
                            <a:latin typeface="Cambria Math" panose="02040503050406030204" pitchFamily="18" charset="0"/>
                          </a:rPr>
                          <m:t>2</m:t>
                        </m:r>
                      </m:sup>
                    </m:sSup>
                  </m:oMath>
                </a14:m>
                <a:r>
                  <a:rPr lang="fr-FR" altLang="zh-TW" sz="2200" dirty="0" smtClean="0"/>
                  <a:t>] without the ambiguity of QCD-evolution.</a:t>
                </a:r>
                <a:endParaRPr lang="fr-FR" altLang="zh-TW" sz="22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63286" y="5952034"/>
                <a:ext cx="6858000" cy="769441"/>
              </a:xfrm>
              <a:prstGeom prst="rect">
                <a:avLst/>
              </a:prstGeom>
              <a:blipFill rotWithShape="0">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509902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smtClean="0"/>
                  <a:t>SIDIS at various </a:t>
                </a:r>
                <a14:m>
                  <m:oMath xmlns:m="http://schemas.openxmlformats.org/officeDocument/2006/math">
                    <m:sSup>
                      <m:sSupPr>
                        <m:ctrlPr>
                          <a:rPr lang="en-US" altLang="zh-TW" i="1" dirty="0">
                            <a:latin typeface="Cambria Math" panose="02040503050406030204" pitchFamily="18" charset="0"/>
                          </a:rPr>
                        </m:ctrlPr>
                      </m:sSupPr>
                      <m:e>
                        <m:r>
                          <a:rPr lang="en-US" altLang="zh-TW" i="1" dirty="0">
                            <a:latin typeface="Cambria Math" panose="02040503050406030204" pitchFamily="18" charset="0"/>
                          </a:rPr>
                          <m:t>𝑄</m:t>
                        </m:r>
                      </m:e>
                      <m:sup>
                        <m:r>
                          <a:rPr lang="en-US" altLang="zh-TW" i="1" dirty="0">
                            <a:latin typeface="Cambria Math" panose="02040503050406030204" pitchFamily="18" charset="0"/>
                          </a:rPr>
                          <m:t>2</m:t>
                        </m:r>
                      </m:sup>
                    </m:sSup>
                  </m:oMath>
                </a14:m>
                <a:r>
                  <a:rPr lang="en-US" altLang="zh-TW" dirty="0" smtClean="0"/>
                  <a:t> bins</a:t>
                </a:r>
                <a:endParaRPr lang="zh-TW" altLang="en-US" dirty="0"/>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0">
                <a:blip r:embed="rId2"/>
                <a:stretch>
                  <a:fillRect b="-7979"/>
                </a:stretch>
              </a:blipFill>
            </p:spPr>
            <p:txBody>
              <a:bodyPr/>
              <a:lstStyle/>
              <a:p>
                <a:r>
                  <a:rPr lang="zh-TW" altLang="en-US">
                    <a:noFill/>
                  </a:rPr>
                  <a:t> </a:t>
                </a:r>
              </a:p>
            </p:txBody>
          </p:sp>
        </mc:Fallback>
      </mc:AlternateContent>
      <p:pic>
        <p:nvPicPr>
          <p:cNvPr id="5" name="內容版面配置區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2025" y="1600200"/>
            <a:ext cx="7479949" cy="4525963"/>
          </a:xfr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38</a:t>
            </a:fld>
            <a:endParaRPr lang="en-US" altLang="zh-TW">
              <a:solidFill>
                <a:srgbClr val="000000"/>
              </a:solidFill>
            </a:endParaRPr>
          </a:p>
        </p:txBody>
      </p:sp>
      <p:sp>
        <p:nvSpPr>
          <p:cNvPr id="6" name="矩形 5"/>
          <p:cNvSpPr/>
          <p:nvPr/>
        </p:nvSpPr>
        <p:spPr bwMode="auto">
          <a:xfrm>
            <a:off x="1817913" y="1854200"/>
            <a:ext cx="5170715" cy="1738086"/>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endParaRPr>
          </a:p>
        </p:txBody>
      </p:sp>
      <p:sp>
        <p:nvSpPr>
          <p:cNvPr id="7" name="文字方塊 6"/>
          <p:cNvSpPr txBox="1"/>
          <p:nvPr/>
        </p:nvSpPr>
        <p:spPr>
          <a:xfrm>
            <a:off x="1709056" y="1369367"/>
            <a:ext cx="615043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altLang="zh-TW" sz="2400" dirty="0" smtClean="0">
                <a:solidFill>
                  <a:srgbClr val="FF0000"/>
                </a:solidFill>
              </a:rPr>
              <a:t>Common acceptance for SIDIS and DY.</a:t>
            </a:r>
            <a:endParaRPr lang="fr-FR" altLang="zh-TW" sz="2400" dirty="0">
              <a:solidFill>
                <a:srgbClr val="FF0000"/>
              </a:solidFill>
            </a:endParaRPr>
          </a:p>
        </p:txBody>
      </p:sp>
      <p:sp>
        <p:nvSpPr>
          <p:cNvPr id="8" name="文字方塊 7"/>
          <p:cNvSpPr txBox="1"/>
          <p:nvPr/>
        </p:nvSpPr>
        <p:spPr>
          <a:xfrm>
            <a:off x="1606574" y="6101897"/>
            <a:ext cx="5593391" cy="707886"/>
          </a:xfrm>
          <a:prstGeom prst="rect">
            <a:avLst/>
          </a:prstGeom>
          <a:noFill/>
        </p:spPr>
        <p:txBody>
          <a:bodyPr wrap="none" rtlCol="0">
            <a:spAutoFit/>
          </a:bodyPr>
          <a:lstStyle/>
          <a:p>
            <a:r>
              <a:rPr lang="en-US" altLang="zh-TW" sz="2000" dirty="0">
                <a:solidFill>
                  <a:srgbClr val="0326BD"/>
                </a:solidFill>
              </a:rPr>
              <a:t>B. </a:t>
            </a:r>
            <a:r>
              <a:rPr lang="en-US" altLang="zh-TW" sz="2000" dirty="0" err="1">
                <a:solidFill>
                  <a:srgbClr val="0326BD"/>
                </a:solidFill>
              </a:rPr>
              <a:t>Parsymian</a:t>
            </a:r>
            <a:r>
              <a:rPr lang="en-US" altLang="zh-TW" sz="2000" dirty="0">
                <a:solidFill>
                  <a:srgbClr val="0326BD"/>
                </a:solidFill>
              </a:rPr>
              <a:t> (for the COMPASS Collaboration</a:t>
            </a:r>
            <a:r>
              <a:rPr lang="en-US" altLang="zh-TW" sz="2000" dirty="0" smtClean="0">
                <a:solidFill>
                  <a:srgbClr val="0326BD"/>
                </a:solidFill>
              </a:rPr>
              <a:t>)</a:t>
            </a:r>
            <a:br>
              <a:rPr lang="en-US" altLang="zh-TW" sz="2000" dirty="0" smtClean="0">
                <a:solidFill>
                  <a:srgbClr val="0326BD"/>
                </a:solidFill>
              </a:rPr>
            </a:br>
            <a:r>
              <a:rPr lang="en-US" altLang="zh-TW" sz="2000" dirty="0" smtClean="0">
                <a:solidFill>
                  <a:srgbClr val="0326BD"/>
                </a:solidFill>
              </a:rPr>
              <a:t>: </a:t>
            </a:r>
            <a:r>
              <a:rPr lang="en-US" altLang="zh-TW" sz="2000" dirty="0" err="1" smtClean="0">
                <a:solidFill>
                  <a:srgbClr val="0326BD"/>
                </a:solidFill>
              </a:rPr>
              <a:t>Transversity</a:t>
            </a:r>
            <a:r>
              <a:rPr lang="en-US" altLang="zh-TW" sz="2000" dirty="0" smtClean="0">
                <a:solidFill>
                  <a:srgbClr val="0326BD"/>
                </a:solidFill>
              </a:rPr>
              <a:t> 2014 and Spin 2014.</a:t>
            </a:r>
            <a:endParaRPr lang="zh-TW" altLang="en-US" sz="2000" dirty="0">
              <a:solidFill>
                <a:srgbClr val="0326BD"/>
              </a:solidFill>
            </a:endParaRPr>
          </a:p>
        </p:txBody>
      </p:sp>
    </p:spTree>
    <p:extLst>
      <p:ext uri="{BB962C8B-B14F-4D97-AF65-F5344CB8AC3E}">
        <p14:creationId xmlns:p14="http://schemas.microsoft.com/office/powerpoint/2010/main" val="32744961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smtClean="0"/>
                  <a:t>Sivers </a:t>
                </a:r>
                <a:r>
                  <a:rPr lang="en-US" altLang="zh-TW" dirty="0"/>
                  <a:t>Asymmetries (</a:t>
                </a:r>
                <a14:m>
                  <m:oMath xmlns:m="http://schemas.openxmlformats.org/officeDocument/2006/math">
                    <m:r>
                      <a:rPr lang="en-US" altLang="zh-TW" i="1">
                        <a:latin typeface="Cambria Math" panose="02040503050406030204" pitchFamily="18" charset="0"/>
                      </a:rPr>
                      <m:t>𝑥</m:t>
                    </m:r>
                  </m:oMath>
                </a14:m>
                <a:r>
                  <a:rPr lang="en-US" altLang="zh-TW" dirty="0"/>
                  <a:t>,</a:t>
                </a:r>
                <a14:m>
                  <m:oMath xmlns:m="http://schemas.openxmlformats.org/officeDocument/2006/math">
                    <m:r>
                      <a:rPr lang="en-US" altLang="zh-TW" i="1" dirty="0">
                        <a:latin typeface="Cambria Math" panose="02040503050406030204" pitchFamily="18" charset="0"/>
                      </a:rPr>
                      <m:t>𝑧</m:t>
                    </m:r>
                  </m:oMath>
                </a14:m>
                <a:r>
                  <a:rPr lang="en-US" altLang="zh-TW" dirty="0"/>
                  <a:t>,</a:t>
                </a:r>
                <a14:m>
                  <m:oMath xmlns:m="http://schemas.openxmlformats.org/officeDocument/2006/math">
                    <m:sSubSup>
                      <m:sSubSupPr>
                        <m:ctrlPr>
                          <a:rPr lang="en-US" altLang="zh-TW" i="1" dirty="0">
                            <a:latin typeface="Cambria Math" panose="02040503050406030204" pitchFamily="18" charset="0"/>
                          </a:rPr>
                        </m:ctrlPr>
                      </m:sSubSupPr>
                      <m:e>
                        <m:r>
                          <a:rPr lang="en-US" altLang="zh-TW" i="1" dirty="0">
                            <a:latin typeface="Cambria Math" panose="02040503050406030204" pitchFamily="18" charset="0"/>
                          </a:rPr>
                          <m:t>𝑝</m:t>
                        </m:r>
                      </m:e>
                      <m:sub>
                        <m:r>
                          <a:rPr lang="en-US" altLang="zh-TW" i="1" dirty="0">
                            <a:latin typeface="Cambria Math" panose="02040503050406030204" pitchFamily="18" charset="0"/>
                          </a:rPr>
                          <m:t>𝑇</m:t>
                        </m:r>
                      </m:sub>
                      <m:sup>
                        <m:r>
                          <a:rPr lang="en-US" altLang="zh-TW" i="1" dirty="0">
                            <a:latin typeface="Cambria Math" panose="02040503050406030204" pitchFamily="18" charset="0"/>
                          </a:rPr>
                          <m:t>h</m:t>
                        </m:r>
                      </m:sup>
                    </m:sSubSup>
                  </m:oMath>
                </a14:m>
                <a:r>
                  <a:rPr lang="en-US" altLang="zh-TW" dirty="0" smtClean="0"/>
                  <a:t>,</a:t>
                </a:r>
                <a14:m>
                  <m:oMath xmlns:m="http://schemas.openxmlformats.org/officeDocument/2006/math">
                    <m:sSup>
                      <m:sSupPr>
                        <m:ctrlPr>
                          <a:rPr lang="en-US" altLang="zh-TW" i="1" dirty="0" smtClean="0">
                            <a:latin typeface="Cambria Math" panose="02040503050406030204" pitchFamily="18" charset="0"/>
                          </a:rPr>
                        </m:ctrlPr>
                      </m:sSupPr>
                      <m:e>
                        <m:r>
                          <a:rPr lang="en-US" altLang="zh-TW" b="0" i="1" dirty="0" smtClean="0">
                            <a:latin typeface="Cambria Math" panose="02040503050406030204" pitchFamily="18" charset="0"/>
                          </a:rPr>
                          <m:t>𝑄</m:t>
                        </m:r>
                      </m:e>
                      <m:sup>
                        <m:r>
                          <a:rPr lang="en-US" altLang="zh-TW" b="0" i="1" dirty="0" smtClean="0">
                            <a:latin typeface="Cambria Math" panose="02040503050406030204" pitchFamily="18" charset="0"/>
                          </a:rPr>
                          <m:t>2</m:t>
                        </m:r>
                      </m:sup>
                    </m:sSup>
                  </m:oMath>
                </a14:m>
                <a:r>
                  <a:rPr lang="en-US" altLang="zh-TW" dirty="0" smtClean="0"/>
                  <a:t>) </a:t>
                </a:r>
                <a:endParaRPr lang="zh-TW" altLang="en-US" dirty="0"/>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0">
                <a:blip r:embed="rId2"/>
                <a:stretch>
                  <a:fillRect l="-1481" r="-3185" b="-9574"/>
                </a:stretch>
              </a:blipFill>
            </p:spPr>
            <p:txBody>
              <a:bodyPr/>
              <a:lstStyle/>
              <a:p>
                <a:r>
                  <a:rPr lang="zh-TW" altLang="en-US">
                    <a:noFill/>
                  </a:rPr>
                  <a:t> </a:t>
                </a:r>
              </a:p>
            </p:txBody>
          </p:sp>
        </mc:Fallback>
      </mc:AlternateContent>
      <p:pic>
        <p:nvPicPr>
          <p:cNvPr id="5" name="內容版面配置區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80070"/>
            <a:ext cx="7902446" cy="5102723"/>
          </a:xfr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39</a:t>
            </a:fld>
            <a:endParaRPr lang="en-US" altLang="zh-TW">
              <a:solidFill>
                <a:srgbClr val="000000"/>
              </a:solidFill>
            </a:endParaRPr>
          </a:p>
        </p:txBody>
      </p:sp>
      <mc:AlternateContent xmlns:mc="http://schemas.openxmlformats.org/markup-compatibility/2006" xmlns:a14="http://schemas.microsoft.com/office/drawing/2010/main">
        <mc:Choice Requires="a14">
          <p:sp>
            <p:nvSpPr>
              <p:cNvPr id="6" name="文字方塊 5"/>
              <p:cNvSpPr txBox="1"/>
              <p:nvPr/>
            </p:nvSpPr>
            <p:spPr>
              <a:xfrm>
                <a:off x="325987" y="6314955"/>
                <a:ext cx="8033659"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altLang="zh-TW" sz="2000" dirty="0" smtClean="0"/>
                  <a:t>Clear Sivers asymmetry for </a:t>
                </a:r>
                <a:r>
                  <a:rPr lang="fr-FR" altLang="zh-TW" sz="2000" dirty="0" smtClean="0">
                    <a:solidFill>
                      <a:srgbClr val="0326BD"/>
                    </a:solidFill>
                  </a:rPr>
                  <a:t>h</a:t>
                </a:r>
                <a:r>
                  <a:rPr lang="fr-FR" altLang="zh-TW" sz="2000" baseline="30000" dirty="0" smtClean="0">
                    <a:solidFill>
                      <a:srgbClr val="0326BD"/>
                    </a:solidFill>
                  </a:rPr>
                  <a:t>+</a:t>
                </a:r>
                <a:r>
                  <a:rPr lang="fr-FR" altLang="zh-TW" sz="2000" dirty="0" smtClean="0"/>
                  <a:t> at the common region (</a:t>
                </a:r>
                <a14:m>
                  <m:oMath xmlns:m="http://schemas.openxmlformats.org/officeDocument/2006/math">
                    <m:sSup>
                      <m:sSupPr>
                        <m:ctrlPr>
                          <a:rPr lang="fr-FR" altLang="zh-TW" sz="2000" i="1" dirty="0" smtClean="0">
                            <a:latin typeface="Cambria Math" panose="02040503050406030204" pitchFamily="18" charset="0"/>
                          </a:rPr>
                        </m:ctrlPr>
                      </m:sSupPr>
                      <m:e>
                        <m:r>
                          <a:rPr lang="en-US" altLang="zh-TW" sz="2000" b="0" i="1" dirty="0" smtClean="0">
                            <a:latin typeface="Cambria Math" panose="02040503050406030204" pitchFamily="18" charset="0"/>
                          </a:rPr>
                          <m:t>𝑄</m:t>
                        </m:r>
                      </m:e>
                      <m:sup>
                        <m:r>
                          <a:rPr lang="en-US" altLang="zh-TW" sz="2000" b="0" i="1" dirty="0" smtClean="0">
                            <a:latin typeface="Cambria Math" panose="02040503050406030204" pitchFamily="18" charset="0"/>
                          </a:rPr>
                          <m:t>2</m:t>
                        </m:r>
                      </m:sup>
                    </m:sSup>
                    <m:r>
                      <a:rPr lang="en-US" altLang="zh-TW" sz="2000" b="0" i="1" dirty="0" smtClean="0">
                        <a:latin typeface="Cambria Math" panose="02040503050406030204" pitchFamily="18" charset="0"/>
                      </a:rPr>
                      <m:t>&gt;16 </m:t>
                    </m:r>
                    <m:sSup>
                      <m:sSupPr>
                        <m:ctrlPr>
                          <a:rPr lang="en-US" altLang="zh-TW" sz="2000" b="0" i="1" dirty="0" smtClean="0">
                            <a:latin typeface="Cambria Math" panose="02040503050406030204" pitchFamily="18" charset="0"/>
                          </a:rPr>
                        </m:ctrlPr>
                      </m:sSupPr>
                      <m:e>
                        <m:r>
                          <a:rPr lang="en-US" altLang="zh-TW" sz="2000" b="0" i="1" dirty="0" smtClean="0">
                            <a:latin typeface="Cambria Math" panose="02040503050406030204" pitchFamily="18" charset="0"/>
                          </a:rPr>
                          <m:t>𝐺𝑒𝑉</m:t>
                        </m:r>
                      </m:e>
                      <m:sup>
                        <m:r>
                          <a:rPr lang="en-US" altLang="zh-TW" sz="2000" b="0" i="1" dirty="0" smtClean="0">
                            <a:latin typeface="Cambria Math" panose="02040503050406030204" pitchFamily="18" charset="0"/>
                          </a:rPr>
                          <m:t>2</m:t>
                        </m:r>
                      </m:sup>
                    </m:sSup>
                  </m:oMath>
                </a14:m>
                <a:r>
                  <a:rPr lang="fr-FR" altLang="zh-TW" sz="2000" dirty="0" smtClean="0"/>
                  <a:t>).</a:t>
                </a:r>
                <a:endParaRPr lang="fr-FR" altLang="zh-TW" sz="20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25987" y="6314955"/>
                <a:ext cx="8033659" cy="400110"/>
              </a:xfrm>
              <a:prstGeom prst="rect">
                <a:avLst/>
              </a:prstGeom>
              <a:blipFill rotWithShape="0">
                <a:blip r:embed="rId4"/>
                <a:stretch>
                  <a:fillRect/>
                </a:stretch>
              </a:blipFill>
            </p:spPr>
            <p:txBody>
              <a:bodyPr/>
              <a:lstStyle/>
              <a:p>
                <a:r>
                  <a:rPr lang="zh-TW" altLang="en-US">
                    <a:noFill/>
                  </a:rPr>
                  <a:t> </a:t>
                </a:r>
              </a:p>
            </p:txBody>
          </p:sp>
        </mc:Fallback>
      </mc:AlternateContent>
      <p:sp>
        <p:nvSpPr>
          <p:cNvPr id="7" name="矩形 6"/>
          <p:cNvSpPr/>
          <p:nvPr/>
        </p:nvSpPr>
        <p:spPr bwMode="auto">
          <a:xfrm>
            <a:off x="1088571" y="4803314"/>
            <a:ext cx="7173686" cy="1161868"/>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775793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Transverse Single Spin Asymmetry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altLang="zh-TW" dirty="0" smtClean="0"/>
                  <a:t>Single hadron inclusive process:</a:t>
                </a:r>
                <a:br>
                  <a:rPr lang="en-US" altLang="zh-TW" dirty="0" smtClean="0"/>
                </a:br>
                <a14:m>
                  <m:oMath xmlns:m="http://schemas.openxmlformats.org/officeDocument/2006/math">
                    <m:r>
                      <a:rPr lang="en-US" altLang="zh-TW" b="0" i="1" smtClean="0">
                        <a:latin typeface="Cambria Math" panose="02040503050406030204" pitchFamily="18" charset="0"/>
                      </a:rPr>
                      <m:t>𝑎</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𝑝</m:t>
                        </m:r>
                        <m:r>
                          <a:rPr lang="en-US" altLang="zh-TW" b="0" i="1" smtClean="0">
                            <a:latin typeface="Cambria Math" panose="02040503050406030204" pitchFamily="18" charset="0"/>
                          </a:rPr>
                          <m:t>,</m:t>
                        </m:r>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𝑠</m:t>
                            </m:r>
                          </m:e>
                        </m:acc>
                      </m:e>
                    </m:d>
                    <m:r>
                      <a:rPr lang="en-US" altLang="zh-TW" b="0" i="1" smtClean="0">
                        <a:latin typeface="Cambria Math" panose="02040503050406030204" pitchFamily="18" charset="0"/>
                      </a:rPr>
                      <m:t>𝑏</m:t>
                    </m:r>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𝑝</m:t>
                        </m:r>
                      </m:e>
                      <m:sup>
                        <m:r>
                          <a:rPr lang="en-US" altLang="zh-TW" b="0" i="1" smtClean="0">
                            <a:latin typeface="Cambria Math" panose="02040503050406030204" pitchFamily="18" charset="0"/>
                          </a:rPr>
                          <m:t>′</m:t>
                        </m:r>
                      </m:sup>
                    </m:s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𝑐</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𝑙</m:t>
                        </m:r>
                      </m:e>
                    </m:d>
                    <m:r>
                      <a:rPr lang="en-US" altLang="zh-TW" b="0" i="1" smtClean="0">
                        <a:latin typeface="Cambria Math" panose="02040503050406030204" pitchFamily="18" charset="0"/>
                        <a:ea typeface="Cambria Math" panose="02040503050406030204" pitchFamily="18" charset="0"/>
                      </a:rPr>
                      <m:t>𝑋</m:t>
                    </m:r>
                  </m:oMath>
                </a14:m>
                <a:endParaRPr lang="en-US" altLang="zh-TW" dirty="0" smtClean="0"/>
              </a:p>
              <a:p>
                <a:r>
                  <a:rPr lang="en-US" altLang="zh-TW" dirty="0" smtClean="0"/>
                  <a:t>Single </a:t>
                </a:r>
                <a:r>
                  <a:rPr lang="en-US" altLang="zh-TW" dirty="0"/>
                  <a:t>transverse spin asymmetry</a:t>
                </a:r>
                <a:r>
                  <a:rPr lang="en-US" altLang="zh-TW" dirty="0" smtClean="0"/>
                  <a:t>:</a:t>
                </a:r>
                <a14:m>
                  <m:oMath xmlns:m="http://schemas.openxmlformats.org/officeDocument/2006/math">
                    <m:r>
                      <a:rPr lang="en-US" altLang="zh-TW" b="0" i="0" smtClean="0">
                        <a:latin typeface="Cambria Math" panose="02040503050406030204" pitchFamily="18" charset="0"/>
                      </a:rPr>
                      <m:t> </m:t>
                    </m:r>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𝑝</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𝑠</m:t>
                        </m:r>
                      </m:e>
                    </m:acc>
                  </m:oMath>
                </a14:m>
                <a:r>
                  <a:rPr lang="en-US" altLang="zh-TW" dirty="0" smtClean="0"/>
                  <a:t> </a:t>
                </a:r>
              </a:p>
              <a:p>
                <a:pPr marL="0" indent="0">
                  <a:buNone/>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𝐴</m:t>
                          </m:r>
                        </m:e>
                        <m:sub>
                          <m:r>
                            <a:rPr lang="en-US" altLang="zh-TW" b="0" i="1" smtClean="0">
                              <a:latin typeface="Cambria Math" panose="02040503050406030204" pitchFamily="18" charset="0"/>
                            </a:rPr>
                            <m:t>𝑁</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𝑙</m:t>
                          </m:r>
                          <m:r>
                            <a:rPr lang="en-US" altLang="zh-TW" b="0" i="1" smtClean="0">
                              <a:latin typeface="Cambria Math" panose="02040503050406030204" pitchFamily="18" charset="0"/>
                            </a:rPr>
                            <m:t>, </m:t>
                          </m:r>
                          <m:sSub>
                            <m:sSubPr>
                              <m:ctrlPr>
                                <a:rPr lang="en-US" altLang="zh-TW" i="1" smtClean="0">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𝑠</m:t>
                                  </m:r>
                                </m:e>
                              </m:acc>
                            </m:e>
                            <m:sub>
                              <m:r>
                                <a:rPr lang="en-US" altLang="zh-TW" i="1" smtClean="0">
                                  <a:latin typeface="Cambria Math" panose="02040503050406030204" pitchFamily="18" charset="0"/>
                                  <a:ea typeface="Cambria Math" panose="02040503050406030204" pitchFamily="18" charset="0"/>
                                </a:rPr>
                                <m:t>⊥</m:t>
                              </m:r>
                            </m:sub>
                          </m:sSub>
                        </m:e>
                      </m: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zh-TW" altLang="en-US" b="0" i="1" smtClean="0">
                              <a:latin typeface="Cambria Math" panose="02040503050406030204" pitchFamily="18" charset="0"/>
                            </a:rPr>
                            <m:t>𝜎</m:t>
                          </m:r>
                          <m:d>
                            <m:dPr>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𝑠</m:t>
                                      </m:r>
                                    </m:e>
                                  </m:acc>
                                </m:e>
                                <m:sub>
                                  <m:r>
                                    <a:rPr lang="en-US" altLang="zh-TW" i="1">
                                      <a:latin typeface="Cambria Math" panose="02040503050406030204" pitchFamily="18" charset="0"/>
                                      <a:ea typeface="Cambria Math" panose="02040503050406030204" pitchFamily="18" charset="0"/>
                                    </a:rPr>
                                    <m:t>⊥</m:t>
                                  </m:r>
                                </m:sub>
                              </m:sSub>
                            </m:e>
                          </m:d>
                          <m:r>
                            <a:rPr lang="en-US" altLang="zh-TW" b="0" i="1" smtClean="0">
                              <a:latin typeface="Cambria Math" panose="02040503050406030204" pitchFamily="18" charset="0"/>
                            </a:rPr>
                            <m:t>−</m:t>
                          </m:r>
                          <m:r>
                            <a:rPr lang="zh-TW" altLang="en-US" i="1">
                              <a:latin typeface="Cambria Math" panose="02040503050406030204" pitchFamily="18" charset="0"/>
                            </a:rPr>
                            <m:t>𝜎</m:t>
                          </m:r>
                          <m:d>
                            <m:dPr>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𝑠</m:t>
                                      </m:r>
                                    </m:e>
                                  </m:acc>
                                </m:e>
                                <m:sub>
                                  <m:r>
                                    <a:rPr lang="en-US" altLang="zh-TW" i="1">
                                      <a:latin typeface="Cambria Math" panose="02040503050406030204" pitchFamily="18" charset="0"/>
                                      <a:ea typeface="Cambria Math" panose="02040503050406030204" pitchFamily="18" charset="0"/>
                                    </a:rPr>
                                    <m:t>⊥</m:t>
                                  </m:r>
                                </m:sub>
                              </m:sSub>
                            </m:e>
                          </m:d>
                        </m:num>
                        <m:den>
                          <m:r>
                            <a:rPr lang="zh-TW" altLang="en-US" i="1">
                              <a:latin typeface="Cambria Math" panose="02040503050406030204" pitchFamily="18" charset="0"/>
                            </a:rPr>
                            <m:t>𝜎</m:t>
                          </m:r>
                          <m:d>
                            <m:dPr>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𝑠</m:t>
                                      </m:r>
                                    </m:e>
                                  </m:acc>
                                </m:e>
                                <m:sub>
                                  <m:r>
                                    <a:rPr lang="en-US" altLang="zh-TW" i="1">
                                      <a:latin typeface="Cambria Math" panose="02040503050406030204" pitchFamily="18" charset="0"/>
                                      <a:ea typeface="Cambria Math" panose="02040503050406030204" pitchFamily="18" charset="0"/>
                                    </a:rPr>
                                    <m:t>⊥</m:t>
                                  </m:r>
                                </m:sub>
                              </m:sSub>
                            </m:e>
                          </m:d>
                          <m:r>
                            <a:rPr lang="en-US" altLang="zh-TW" b="0" i="1" smtClean="0">
                              <a:latin typeface="Cambria Math" panose="02040503050406030204" pitchFamily="18" charset="0"/>
                            </a:rPr>
                            <m:t>+</m:t>
                          </m:r>
                          <m:r>
                            <a:rPr lang="zh-TW" altLang="en-US" i="1">
                              <a:latin typeface="Cambria Math" panose="02040503050406030204" pitchFamily="18" charset="0"/>
                            </a:rPr>
                            <m:t>𝜎</m:t>
                          </m:r>
                          <m:d>
                            <m:dPr>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𝑠</m:t>
                                      </m:r>
                                    </m:e>
                                  </m:acc>
                                </m:e>
                                <m:sub>
                                  <m:r>
                                    <a:rPr lang="en-US" altLang="zh-TW" i="1">
                                      <a:latin typeface="Cambria Math" panose="02040503050406030204" pitchFamily="18" charset="0"/>
                                      <a:ea typeface="Cambria Math" panose="02040503050406030204" pitchFamily="18" charset="0"/>
                                    </a:rPr>
                                    <m:t>⊥</m:t>
                                  </m:r>
                                </m:sub>
                              </m:sSub>
                            </m:e>
                          </m:d>
                        </m:den>
                      </m:f>
                    </m:oMath>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𝑁</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𝑙</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𝑠</m:t>
                                  </m:r>
                                </m:e>
                              </m:acc>
                            </m:e>
                            <m:sub>
                              <m:r>
                                <a:rPr lang="en-US" altLang="zh-TW" i="1">
                                  <a:latin typeface="Cambria Math" panose="02040503050406030204" pitchFamily="18" charset="0"/>
                                  <a:ea typeface="Cambria Math" panose="02040503050406030204" pitchFamily="18" charset="0"/>
                                </a:rPr>
                                <m:t>⊥</m:t>
                              </m:r>
                            </m:sub>
                          </m:sSub>
                        </m:e>
                      </m:d>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𝑠</m:t>
                              </m:r>
                            </m:e>
                          </m:acc>
                        </m:e>
                        <m:sub>
                          <m:r>
                            <a:rPr lang="en-US" altLang="zh-TW" i="1">
                              <a:latin typeface="Cambria Math" panose="02040503050406030204" pitchFamily="18" charset="0"/>
                              <a:ea typeface="Cambria Math" panose="02040503050406030204" pitchFamily="18" charset="0"/>
                            </a:rPr>
                            <m:t>⊥</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𝑝</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𝑙</m:t>
                          </m:r>
                        </m:e>
                      </m:acc>
                      <m:r>
                        <a:rPr lang="en-US" altLang="zh-TW" b="0" i="1" smtClean="0">
                          <a:latin typeface="Cambria Math" panose="02040503050406030204" pitchFamily="18" charset="0"/>
                        </a:rPr>
                        <m:t>)</m:t>
                      </m:r>
                    </m:oMath>
                  </m:oMathPara>
                </a14:m>
                <a:endParaRPr lang="en-US" altLang="zh-TW" dirty="0" smtClean="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rotWithShape="0">
                <a:blip r:embed="rId2"/>
                <a:stretch>
                  <a:fillRect l="-1704" t="-175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4</a:t>
            </a:fld>
            <a:endParaRPr lang="en-US" altLang="ja-JP" dirty="0"/>
          </a:p>
        </p:txBody>
      </p:sp>
      <p:pic>
        <p:nvPicPr>
          <p:cNvPr id="5" name="圖片 4"/>
          <p:cNvPicPr>
            <a:picLocks noChangeAspect="1"/>
          </p:cNvPicPr>
          <p:nvPr/>
        </p:nvPicPr>
        <p:blipFill>
          <a:blip r:embed="rId3"/>
          <a:stretch>
            <a:fillRect/>
          </a:stretch>
        </p:blipFill>
        <p:spPr>
          <a:xfrm>
            <a:off x="2001837" y="4968357"/>
            <a:ext cx="4640263" cy="1861068"/>
          </a:xfrm>
          <a:prstGeom prst="rect">
            <a:avLst/>
          </a:prstGeom>
        </p:spPr>
      </p:pic>
    </p:spTree>
    <p:extLst>
      <p:ext uri="{BB962C8B-B14F-4D97-AF65-F5344CB8AC3E}">
        <p14:creationId xmlns:p14="http://schemas.microsoft.com/office/powerpoint/2010/main" val="2019614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COMPASS DY Run Schedule</a:t>
            </a:r>
            <a:endParaRPr lang="zh-TW" altLang="en-US" dirty="0"/>
          </a:p>
        </p:txBody>
      </p:sp>
      <p:sp>
        <p:nvSpPr>
          <p:cNvPr id="3" name="內容版面配置區 2"/>
          <p:cNvSpPr>
            <a:spLocks noGrp="1"/>
          </p:cNvSpPr>
          <p:nvPr>
            <p:ph idx="1"/>
          </p:nvPr>
        </p:nvSpPr>
        <p:spPr/>
        <p:txBody>
          <a:bodyPr/>
          <a:lstStyle/>
          <a:p>
            <a:r>
              <a:rPr lang="en-US" altLang="zh-TW" b="1" dirty="0">
                <a:solidFill>
                  <a:srgbClr val="FF0000"/>
                </a:solidFill>
              </a:rPr>
              <a:t>Oct – Dec 2014</a:t>
            </a:r>
            <a:r>
              <a:rPr lang="en-US" altLang="zh-TW" dirty="0"/>
              <a:t>: </a:t>
            </a:r>
            <a:r>
              <a:rPr lang="en-GB" altLang="zh-TW" dirty="0"/>
              <a:t>commissioning run (</a:t>
            </a:r>
            <a:r>
              <a:rPr lang="en-GB" altLang="zh-TW" dirty="0" smtClean="0"/>
              <a:t>completed).</a:t>
            </a:r>
            <a:endParaRPr lang="en-GB" altLang="zh-TW" dirty="0"/>
          </a:p>
          <a:p>
            <a:r>
              <a:rPr lang="en-US" altLang="zh-TW" b="1" dirty="0">
                <a:solidFill>
                  <a:srgbClr val="FF0000"/>
                </a:solidFill>
              </a:rPr>
              <a:t>May – Nov 2015</a:t>
            </a:r>
            <a:r>
              <a:rPr lang="en-US" altLang="zh-TW" dirty="0"/>
              <a:t>: </a:t>
            </a:r>
            <a:r>
              <a:rPr lang="en-GB" altLang="zh-TW" dirty="0"/>
              <a:t>polarized </a:t>
            </a:r>
            <a:r>
              <a:rPr lang="en-GB" altLang="zh-TW" dirty="0" err="1"/>
              <a:t>Drell</a:t>
            </a:r>
            <a:r>
              <a:rPr lang="en-GB" altLang="zh-TW" dirty="0"/>
              <a:t>-Yan </a:t>
            </a:r>
            <a:r>
              <a:rPr lang="en-GB" altLang="zh-TW" dirty="0" smtClean="0"/>
              <a:t>measurement. </a:t>
            </a:r>
            <a:r>
              <a:rPr lang="en-GB" altLang="zh-TW" b="1" i="1" dirty="0"/>
              <a:t>P</a:t>
            </a:r>
            <a:r>
              <a:rPr lang="en-GB" altLang="zh-TW" b="1" i="1" dirty="0" smtClean="0"/>
              <a:t>hysics data-taking started from this July and is under-going now!</a:t>
            </a:r>
            <a:endParaRPr lang="zh-TW" altLang="en-US" dirty="0"/>
          </a:p>
        </p:txBody>
      </p:sp>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40</a:t>
            </a:fld>
            <a:endParaRPr lang="en-US" altLang="zh-TW">
              <a:solidFill>
                <a:srgbClr val="000000"/>
              </a:solidFill>
            </a:endParaRPr>
          </a:p>
        </p:txBody>
      </p:sp>
    </p:spTree>
    <p:extLst>
      <p:ext uri="{BB962C8B-B14F-4D97-AF65-F5344CB8AC3E}">
        <p14:creationId xmlns:p14="http://schemas.microsoft.com/office/powerpoint/2010/main" val="37401906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err="1" smtClean="0"/>
              <a:t>Dimuon</a:t>
            </a:r>
            <a:r>
              <a:rPr lang="en-US" altLang="zh-TW" dirty="0" smtClean="0"/>
              <a:t> Vertex Distributions </a:t>
            </a:r>
            <a:br>
              <a:rPr lang="en-US" altLang="zh-TW" dirty="0" smtClean="0"/>
            </a:br>
            <a:r>
              <a:rPr lang="en-US" altLang="zh-TW" dirty="0" smtClean="0"/>
              <a:t>(2014 DY)</a:t>
            </a:r>
            <a:endParaRPr lang="zh-TW" altLang="en-US" dirty="0"/>
          </a:p>
        </p:txBody>
      </p:sp>
      <p:sp>
        <p:nvSpPr>
          <p:cNvPr id="3" name="投影片編號版面配置區 2"/>
          <p:cNvSpPr>
            <a:spLocks noGrp="1"/>
          </p:cNvSpPr>
          <p:nvPr>
            <p:ph type="sldNum" sz="quarter" idx="12"/>
          </p:nvPr>
        </p:nvSpPr>
        <p:spPr/>
        <p:txBody>
          <a:bodyPr/>
          <a:lstStyle/>
          <a:p>
            <a:fld id="{82F57361-E799-4A19-A96A-C329CB80CBD2}" type="slidenum">
              <a:rPr lang="en-US" altLang="zh-TW" smtClean="0">
                <a:solidFill>
                  <a:srgbClr val="000000"/>
                </a:solidFill>
              </a:rPr>
              <a:pPr/>
              <a:t>41</a:t>
            </a:fld>
            <a:endParaRPr lang="en-US" altLang="zh-TW">
              <a:solidFill>
                <a:srgbClr val="0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349" y="1514116"/>
            <a:ext cx="6641651" cy="252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7500" y="4037124"/>
            <a:ext cx="7670800" cy="2820876"/>
          </a:xfrm>
          <a:prstGeom prst="rect">
            <a:avLst/>
          </a:prstGeom>
          <a:noFill/>
          <a:ln w="9525">
            <a:noFill/>
            <a:miter lim="800000"/>
            <a:headEnd/>
            <a:tailEnd/>
          </a:ln>
          <a:effectLst/>
        </p:spPr>
      </p:pic>
    </p:spTree>
    <p:extLst>
      <p:ext uri="{BB962C8B-B14F-4D97-AF65-F5344CB8AC3E}">
        <p14:creationId xmlns:p14="http://schemas.microsoft.com/office/powerpoint/2010/main" val="3337689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sz="4000" dirty="0" err="1"/>
              <a:t>Dimuon</a:t>
            </a:r>
            <a:r>
              <a:rPr lang="en-US" altLang="zh-TW" sz="4000" dirty="0"/>
              <a:t> </a:t>
            </a:r>
            <a:r>
              <a:rPr lang="en-US" altLang="zh-TW" sz="4000" dirty="0" smtClean="0"/>
              <a:t>Invariant-mass Distributions </a:t>
            </a:r>
            <a:r>
              <a:rPr lang="en-US" altLang="zh-TW" dirty="0"/>
              <a:t/>
            </a:r>
            <a:br>
              <a:rPr lang="en-US" altLang="zh-TW" dirty="0"/>
            </a:br>
            <a:r>
              <a:rPr lang="en-US" altLang="zh-TW" dirty="0"/>
              <a:t>(2014 DY)</a:t>
            </a:r>
            <a:endParaRPr lang="zh-TW" altLang="en-US" dirty="0"/>
          </a:p>
        </p:txBody>
      </p:sp>
      <p:sp>
        <p:nvSpPr>
          <p:cNvPr id="3" name="投影片編號版面配置區 2"/>
          <p:cNvSpPr>
            <a:spLocks noGrp="1"/>
          </p:cNvSpPr>
          <p:nvPr>
            <p:ph type="sldNum" sz="quarter" idx="12"/>
          </p:nvPr>
        </p:nvSpPr>
        <p:spPr/>
        <p:txBody>
          <a:bodyPr/>
          <a:lstStyle/>
          <a:p>
            <a:fld id="{82F57361-E799-4A19-A96A-C329CB80CBD2}" type="slidenum">
              <a:rPr lang="en-US" altLang="zh-TW" smtClean="0">
                <a:solidFill>
                  <a:srgbClr val="000000"/>
                </a:solidFill>
              </a:rPr>
              <a:pPr/>
              <a:t>42</a:t>
            </a:fld>
            <a:endParaRPr lang="en-US" altLang="zh-TW">
              <a:solidFill>
                <a:srgbClr val="000000"/>
              </a:solidFill>
            </a:endParaRPr>
          </a:p>
        </p:txBody>
      </p:sp>
      <p:pic>
        <p:nvPicPr>
          <p:cNvPr id="6" name="Pictur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2154" y="1600200"/>
            <a:ext cx="6099691" cy="4525963"/>
          </a:xfrm>
          <a:prstGeom prst="rect">
            <a:avLst/>
          </a:prstGeom>
        </p:spPr>
      </p:pic>
    </p:spTree>
    <p:extLst>
      <p:ext uri="{BB962C8B-B14F-4D97-AF65-F5344CB8AC3E}">
        <p14:creationId xmlns:p14="http://schemas.microsoft.com/office/powerpoint/2010/main" val="37905377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sz="3600" dirty="0" err="1">
                <a:solidFill>
                  <a:srgbClr val="000000"/>
                </a:solidFill>
              </a:rPr>
              <a:t>Dimuon</a:t>
            </a:r>
            <a:r>
              <a:rPr lang="en-US" altLang="zh-TW" sz="3600" dirty="0">
                <a:solidFill>
                  <a:srgbClr val="000000"/>
                </a:solidFill>
              </a:rPr>
              <a:t> </a:t>
            </a:r>
            <a:r>
              <a:rPr lang="en-US" altLang="zh-TW" sz="3600" dirty="0" smtClean="0">
                <a:solidFill>
                  <a:srgbClr val="000000"/>
                </a:solidFill>
              </a:rPr>
              <a:t>x</a:t>
            </a:r>
            <a:r>
              <a:rPr lang="en-US" altLang="zh-TW" sz="3600" baseline="-25000" dirty="0" smtClean="0">
                <a:solidFill>
                  <a:srgbClr val="000000"/>
                </a:solidFill>
              </a:rPr>
              <a:t>1</a:t>
            </a:r>
            <a:r>
              <a:rPr lang="en-US" altLang="zh-TW" sz="3600" dirty="0" smtClean="0">
                <a:solidFill>
                  <a:srgbClr val="000000"/>
                </a:solidFill>
              </a:rPr>
              <a:t>,x</a:t>
            </a:r>
            <a:r>
              <a:rPr lang="en-US" altLang="zh-TW" sz="3600" baseline="-25000" dirty="0" smtClean="0">
                <a:solidFill>
                  <a:srgbClr val="000000"/>
                </a:solidFill>
              </a:rPr>
              <a:t>2</a:t>
            </a:r>
            <a:r>
              <a:rPr lang="en-US" altLang="zh-TW" sz="3600" dirty="0" smtClean="0">
                <a:solidFill>
                  <a:srgbClr val="000000"/>
                </a:solidFill>
              </a:rPr>
              <a:t> and </a:t>
            </a:r>
            <a:r>
              <a:rPr lang="en-US" altLang="zh-TW" sz="3600" dirty="0" err="1" smtClean="0">
                <a:solidFill>
                  <a:srgbClr val="000000"/>
                </a:solidFill>
              </a:rPr>
              <a:t>p</a:t>
            </a:r>
            <a:r>
              <a:rPr lang="en-US" altLang="zh-TW" sz="3600" baseline="-25000" dirty="0" err="1" smtClean="0">
                <a:solidFill>
                  <a:srgbClr val="000000"/>
                </a:solidFill>
              </a:rPr>
              <a:t>T</a:t>
            </a:r>
            <a:r>
              <a:rPr lang="en-US" altLang="zh-TW" sz="3600" dirty="0" smtClean="0">
                <a:solidFill>
                  <a:srgbClr val="000000"/>
                </a:solidFill>
              </a:rPr>
              <a:t> </a:t>
            </a:r>
            <a:r>
              <a:rPr lang="en-US" altLang="zh-TW" sz="3600" dirty="0">
                <a:solidFill>
                  <a:srgbClr val="000000"/>
                </a:solidFill>
              </a:rPr>
              <a:t>Distributions </a:t>
            </a:r>
            <a:r>
              <a:rPr lang="en-US" altLang="zh-TW" sz="4000" dirty="0">
                <a:solidFill>
                  <a:srgbClr val="000000"/>
                </a:solidFill>
              </a:rPr>
              <a:t/>
            </a:r>
            <a:br>
              <a:rPr lang="en-US" altLang="zh-TW" sz="4000" dirty="0">
                <a:solidFill>
                  <a:srgbClr val="000000"/>
                </a:solidFill>
              </a:rPr>
            </a:br>
            <a:r>
              <a:rPr lang="en-US" altLang="zh-TW" sz="4000" dirty="0">
                <a:solidFill>
                  <a:srgbClr val="000000"/>
                </a:solidFill>
              </a:rPr>
              <a:t>(2014 DY)</a:t>
            </a:r>
            <a:endParaRPr lang="zh-TW" altLang="en-US" dirty="0"/>
          </a:p>
        </p:txBody>
      </p:sp>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43</a:t>
            </a:fld>
            <a:endParaRPr lang="en-US" altLang="zh-TW">
              <a:solidFill>
                <a:srgbClr val="000000"/>
              </a:solidFill>
            </a:endParaRPr>
          </a:p>
        </p:txBody>
      </p:sp>
      <p:pic>
        <p:nvPicPr>
          <p:cNvPr id="11" name="內容版面配置區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5900" y="2018185"/>
            <a:ext cx="5346700" cy="4009175"/>
          </a:xfrm>
        </p:spPr>
      </p:pic>
      <p:pic>
        <p:nvPicPr>
          <p:cNvPr id="13" name="內容版面配置區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0002" y="2056558"/>
            <a:ext cx="4733998" cy="3549746"/>
          </a:xfrm>
        </p:spPr>
      </p:pic>
    </p:spTree>
    <p:extLst>
      <p:ext uri="{BB962C8B-B14F-4D97-AF65-F5344CB8AC3E}">
        <p14:creationId xmlns:p14="http://schemas.microsoft.com/office/powerpoint/2010/main" val="16499684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65538" name="Titolo 1"/>
          <p:cNvSpPr>
            <a:spLocks noGrp="1"/>
          </p:cNvSpPr>
          <p:nvPr>
            <p:ph type="title"/>
          </p:nvPr>
        </p:nvSpPr>
        <p:spPr/>
        <p:txBody>
          <a:bodyPr/>
          <a:lstStyle/>
          <a:p>
            <a:r>
              <a:rPr lang="en-GB" altLang="zh-TW" sz="4000" dirty="0" smtClean="0"/>
              <a:t>COMPASS </a:t>
            </a:r>
            <a:r>
              <a:rPr lang="en-GB" altLang="zh-TW" sz="4000" dirty="0" err="1" smtClean="0"/>
              <a:t>Drell</a:t>
            </a:r>
            <a:r>
              <a:rPr lang="en-GB" altLang="zh-TW" sz="4000" dirty="0" smtClean="0"/>
              <a:t>-Yan Program</a:t>
            </a:r>
          </a:p>
        </p:txBody>
      </p:sp>
      <p:sp>
        <p:nvSpPr>
          <p:cNvPr id="3" name="內容版面配置區 2"/>
          <p:cNvSpPr>
            <a:spLocks noGrp="1"/>
          </p:cNvSpPr>
          <p:nvPr>
            <p:ph idx="1"/>
          </p:nvPr>
        </p:nvSpPr>
        <p:spPr>
          <a:xfrm>
            <a:off x="457200" y="1600201"/>
            <a:ext cx="8229600" cy="4318000"/>
          </a:xfrm>
        </p:spPr>
        <p:txBody>
          <a:bodyPr>
            <a:normAutofit fontScale="77500" lnSpcReduction="20000"/>
          </a:bodyPr>
          <a:lstStyle/>
          <a:p>
            <a:r>
              <a:rPr lang="en-GB" altLang="zh-TW" b="1" dirty="0" smtClean="0"/>
              <a:t>2014-2018 short-term plan</a:t>
            </a:r>
            <a:r>
              <a:rPr lang="en-US" altLang="zh-TW" b="1" dirty="0" smtClean="0"/>
              <a:t>:</a:t>
            </a:r>
            <a:endParaRPr lang="en-GB" altLang="zh-TW" b="1" dirty="0" smtClean="0"/>
          </a:p>
          <a:p>
            <a:pPr lvl="1"/>
            <a:r>
              <a:rPr lang="en-GB" altLang="zh-TW" dirty="0" smtClean="0"/>
              <a:t>Commissioning of polarized </a:t>
            </a:r>
            <a:r>
              <a:rPr lang="en-GB" altLang="zh-TW" dirty="0" err="1" smtClean="0"/>
              <a:t>Drell</a:t>
            </a:r>
            <a:r>
              <a:rPr lang="en-GB" altLang="zh-TW" dirty="0" smtClean="0"/>
              <a:t>-Yan experiment started in </a:t>
            </a:r>
            <a:r>
              <a:rPr lang="en-GB" altLang="zh-TW" dirty="0" smtClean="0">
                <a:solidFill>
                  <a:srgbClr val="FF0000"/>
                </a:solidFill>
              </a:rPr>
              <a:t>mid-October 2014</a:t>
            </a:r>
            <a:r>
              <a:rPr lang="en-GB" altLang="zh-TW" dirty="0" smtClean="0"/>
              <a:t>.</a:t>
            </a:r>
          </a:p>
          <a:p>
            <a:pPr lvl="1"/>
            <a:r>
              <a:rPr lang="en-GB" altLang="zh-TW" dirty="0" smtClean="0">
                <a:solidFill>
                  <a:srgbClr val="FF0000"/>
                </a:solidFill>
              </a:rPr>
              <a:t>Physics data taking in year 2015</a:t>
            </a:r>
            <a:r>
              <a:rPr lang="en-GB" altLang="zh-TW" dirty="0" smtClean="0"/>
              <a:t>.</a:t>
            </a:r>
          </a:p>
          <a:p>
            <a:pPr lvl="1"/>
            <a:r>
              <a:rPr lang="en-GB" altLang="zh-TW" dirty="0" smtClean="0">
                <a:solidFill>
                  <a:srgbClr val="00B0F0"/>
                </a:solidFill>
              </a:rPr>
              <a:t>2016-2017: DVCS program. (</a:t>
            </a:r>
            <a:r>
              <a:rPr lang="en-GB" altLang="zh-TW" dirty="0" err="1" smtClean="0">
                <a:solidFill>
                  <a:srgbClr val="00B0F0"/>
                </a:solidFill>
              </a:rPr>
              <a:t>A.Ferrero’s</a:t>
            </a:r>
            <a:r>
              <a:rPr lang="en-GB" altLang="zh-TW" dirty="0" smtClean="0">
                <a:solidFill>
                  <a:srgbClr val="00B0F0"/>
                </a:solidFill>
              </a:rPr>
              <a:t> talk tomorrow)</a:t>
            </a:r>
          </a:p>
          <a:p>
            <a:pPr lvl="1"/>
            <a:r>
              <a:rPr lang="en-GB" altLang="zh-TW" dirty="0" smtClean="0"/>
              <a:t>2018: Polarized </a:t>
            </a:r>
            <a:r>
              <a:rPr lang="en-GB" altLang="zh-TW" dirty="0" err="1" smtClean="0"/>
              <a:t>Drell</a:t>
            </a:r>
            <a:r>
              <a:rPr lang="en-GB" altLang="zh-TW" dirty="0" smtClean="0"/>
              <a:t>-Yan program (</a:t>
            </a:r>
            <a:r>
              <a:rPr lang="en-US" altLang="zh-TW" b="1" dirty="0" smtClean="0">
                <a:solidFill>
                  <a:srgbClr val="C00000"/>
                </a:solidFill>
              </a:rPr>
              <a:t>to be approved</a:t>
            </a:r>
            <a:r>
              <a:rPr lang="en-US" altLang="zh-TW" dirty="0" smtClean="0"/>
              <a:t>)</a:t>
            </a:r>
            <a:endParaRPr lang="en-GB" altLang="zh-TW" dirty="0" smtClean="0"/>
          </a:p>
          <a:p>
            <a:r>
              <a:rPr lang="en-US" altLang="zh-TW" b="1" dirty="0" smtClean="0"/>
              <a:t>2020-2024 medium-term plan (</a:t>
            </a:r>
            <a:r>
              <a:rPr lang="en-US" altLang="zh-TW" b="1" dirty="0" smtClean="0">
                <a:solidFill>
                  <a:srgbClr val="C00000"/>
                </a:solidFill>
              </a:rPr>
              <a:t>under planning</a:t>
            </a:r>
            <a:r>
              <a:rPr lang="en-US" altLang="zh-TW" b="1" dirty="0" smtClean="0"/>
              <a:t>) :</a:t>
            </a:r>
          </a:p>
          <a:p>
            <a:pPr lvl="1"/>
            <a:r>
              <a:rPr lang="en-US" altLang="zh-TW" dirty="0" smtClean="0"/>
              <a:t>Polarized </a:t>
            </a:r>
            <a:r>
              <a:rPr lang="en-US" altLang="zh-TW" baseline="30000" dirty="0" smtClean="0"/>
              <a:t>6</a:t>
            </a:r>
            <a:r>
              <a:rPr lang="en-US" altLang="zh-TW" dirty="0" smtClean="0"/>
              <a:t>LiD target: flavor separation of TMD SSAs.</a:t>
            </a:r>
          </a:p>
          <a:p>
            <a:pPr lvl="1"/>
            <a:r>
              <a:rPr lang="en-US" altLang="zh-TW" dirty="0" smtClean="0"/>
              <a:t>Long LH</a:t>
            </a:r>
            <a:r>
              <a:rPr lang="en-US" altLang="zh-TW" baseline="-25000" dirty="0" smtClean="0"/>
              <a:t>2</a:t>
            </a:r>
            <a:r>
              <a:rPr lang="en-US" altLang="zh-TW" dirty="0" smtClean="0"/>
              <a:t> and nuclei targets: un-polarized pion-induced DY.</a:t>
            </a:r>
          </a:p>
          <a:p>
            <a:r>
              <a:rPr lang="en-US" altLang="zh-TW" b="1" dirty="0" smtClean="0"/>
              <a:t>&gt;2025 long-term plan (</a:t>
            </a:r>
            <a:r>
              <a:rPr lang="en-US" altLang="zh-TW" b="1" dirty="0" smtClean="0">
                <a:solidFill>
                  <a:srgbClr val="C00000"/>
                </a:solidFill>
              </a:rPr>
              <a:t>under planning</a:t>
            </a:r>
            <a:r>
              <a:rPr lang="en-US" altLang="zh-TW" b="1" dirty="0" smtClean="0"/>
              <a:t>) :</a:t>
            </a:r>
          </a:p>
          <a:p>
            <a:pPr lvl="1"/>
            <a:r>
              <a:rPr lang="en-US" altLang="zh-TW" dirty="0" smtClean="0"/>
              <a:t>Extracted high intensity RF separated antiproton/</a:t>
            </a:r>
            <a:r>
              <a:rPr lang="en-US" altLang="zh-TW" dirty="0" err="1" smtClean="0"/>
              <a:t>kaon</a:t>
            </a:r>
            <a:r>
              <a:rPr lang="en-US" altLang="zh-TW" dirty="0" smtClean="0"/>
              <a:t> beam: (un)polarized antiproton/</a:t>
            </a:r>
            <a:r>
              <a:rPr lang="en-US" altLang="zh-TW" dirty="0" err="1" smtClean="0"/>
              <a:t>kaon</a:t>
            </a:r>
            <a:r>
              <a:rPr lang="en-US" altLang="zh-TW" dirty="0" smtClean="0"/>
              <a:t>-induced DY.</a:t>
            </a:r>
            <a:endParaRPr lang="zh-TW" altLang="en-US" dirty="0"/>
          </a:p>
        </p:txBody>
      </p:sp>
      <p:sp>
        <p:nvSpPr>
          <p:cNvPr id="65541" name="Segnaposto numero diapositiva 5"/>
          <p:cNvSpPr>
            <a:spLocks noGrp="1"/>
          </p:cNvSpPr>
          <p:nvPr>
            <p:ph type="sldNum" sz="quarter" idx="12"/>
          </p:nvPr>
        </p:nvSpPr>
        <p:spPr/>
        <p:txBody>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3600">
                <a:solidFill>
                  <a:schemeClr val="tx1"/>
                </a:solidFill>
                <a:latin typeface="Arial" panose="020B0604020202020204" pitchFamily="34" charset="0"/>
                <a:ea typeface="ＭＳ Ｐゴシック" panose="020B0600070205080204" pitchFamily="34" charset="-128"/>
              </a:defRPr>
            </a:lvl2pPr>
            <a:lvl3pPr eaLnBrk="0" hangingPunct="0">
              <a:defRPr sz="3600">
                <a:solidFill>
                  <a:schemeClr val="tx1"/>
                </a:solidFill>
                <a:latin typeface="Arial" panose="020B0604020202020204" pitchFamily="34" charset="0"/>
                <a:ea typeface="ＭＳ Ｐゴシック" panose="020B0600070205080204" pitchFamily="34" charset="-128"/>
              </a:defRPr>
            </a:lvl3pPr>
            <a:lvl4pPr eaLnBrk="0" hangingPunct="0">
              <a:defRPr sz="3600">
                <a:solidFill>
                  <a:schemeClr val="tx1"/>
                </a:solidFill>
                <a:latin typeface="Arial" panose="020B0604020202020204" pitchFamily="34" charset="0"/>
                <a:ea typeface="ＭＳ Ｐゴシック" panose="020B0600070205080204" pitchFamily="34" charset="-128"/>
              </a:defRPr>
            </a:lvl4pPr>
            <a:lvl5pPr eaLnBrk="0" hangingPunct="0">
              <a:defRPr sz="3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5546DA49-B7E6-4ECD-B2D5-586564569711}" type="slidenum">
              <a:rPr lang="it-IT" sz="1400">
                <a:solidFill>
                  <a:srgbClr val="000000"/>
                </a:solidFill>
                <a:latin typeface="Arial" charset="0"/>
                <a:ea typeface="新細明體" pitchFamily="18" charset="-120"/>
              </a:rPr>
              <a:pPr/>
              <a:t>44</a:t>
            </a:fld>
            <a:endParaRPr lang="it-IT" sz="1400" dirty="0">
              <a:solidFill>
                <a:srgbClr val="000000"/>
              </a:solidFill>
              <a:latin typeface="Arial" charset="0"/>
              <a:ea typeface="新細明體" pitchFamily="18" charset="-120"/>
            </a:endParaRPr>
          </a:p>
        </p:txBody>
      </p:sp>
    </p:spTree>
    <p:extLst>
      <p:ext uri="{BB962C8B-B14F-4D97-AF65-F5344CB8AC3E}">
        <p14:creationId xmlns:p14="http://schemas.microsoft.com/office/powerpoint/2010/main" val="12658899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6" name="標題 5"/>
          <p:cNvSpPr>
            <a:spLocks noGrp="1"/>
          </p:cNvSpPr>
          <p:nvPr>
            <p:ph type="title"/>
          </p:nvPr>
        </p:nvSpPr>
        <p:spPr/>
        <p:txBody>
          <a:bodyPr/>
          <a:lstStyle/>
          <a:p>
            <a:r>
              <a:rPr lang="en-US" altLang="zh-TW" smtClean="0"/>
              <a:t>Summary</a:t>
            </a:r>
            <a:endParaRPr lang="zh-TW" altLang="en-US" dirty="0"/>
          </a:p>
        </p:txBody>
      </p:sp>
      <p:sp>
        <p:nvSpPr>
          <p:cNvPr id="11" name="內容版面配置區 10"/>
          <p:cNvSpPr>
            <a:spLocks noGrp="1"/>
          </p:cNvSpPr>
          <p:nvPr>
            <p:ph idx="1"/>
          </p:nvPr>
        </p:nvSpPr>
        <p:spPr/>
        <p:txBody>
          <a:bodyPr>
            <a:normAutofit fontScale="77500" lnSpcReduction="20000"/>
          </a:bodyPr>
          <a:lstStyle/>
          <a:p>
            <a:r>
              <a:rPr lang="en-US" altLang="zh-TW" dirty="0" smtClean="0"/>
              <a:t>Transverse single-spin effect has an interesting turnover and triggered the investigation of TMDs in SIDIS and DY processes.</a:t>
            </a:r>
          </a:p>
          <a:p>
            <a:r>
              <a:rPr lang="en-US" altLang="zh-TW" dirty="0">
                <a:solidFill>
                  <a:srgbClr val="B02A30"/>
                </a:solidFill>
              </a:rPr>
              <a:t>E</a:t>
            </a:r>
            <a:r>
              <a:rPr lang="en-US" altLang="zh-TW" dirty="0" smtClean="0">
                <a:solidFill>
                  <a:srgbClr val="B02A30"/>
                </a:solidFill>
              </a:rPr>
              <a:t>ffects of Sivers and Collins fragmentation functions in SIDIS is clearly observed by COMPASS.</a:t>
            </a:r>
          </a:p>
          <a:p>
            <a:r>
              <a:rPr lang="en-US" altLang="zh-TW" dirty="0" smtClean="0">
                <a:solidFill>
                  <a:schemeClr val="accent2"/>
                </a:solidFill>
              </a:rPr>
              <a:t>COMPASS is the first experiment to measure the polarized DY process and also the first experiment to measure TMD Sivers functions in both SIDIS and polarized DY processes.</a:t>
            </a:r>
          </a:p>
          <a:p>
            <a:r>
              <a:rPr lang="en-US" altLang="zh-TW" dirty="0">
                <a:solidFill>
                  <a:srgbClr val="FF0000"/>
                </a:solidFill>
              </a:rPr>
              <a:t>Fundamental predictions </a:t>
            </a:r>
            <a:r>
              <a:rPr lang="en-US" altLang="zh-TW" dirty="0" smtClean="0">
                <a:solidFill>
                  <a:srgbClr val="FF0000"/>
                </a:solidFill>
              </a:rPr>
              <a:t>of non-universal Sivers functions from </a:t>
            </a:r>
            <a:r>
              <a:rPr lang="en-US" altLang="zh-TW" dirty="0">
                <a:solidFill>
                  <a:srgbClr val="FF0000"/>
                </a:solidFill>
              </a:rPr>
              <a:t>perturbative QCD and TMD physics will be </a:t>
            </a:r>
            <a:r>
              <a:rPr lang="en-US" altLang="zh-TW" dirty="0" smtClean="0">
                <a:solidFill>
                  <a:srgbClr val="FF0000"/>
                </a:solidFill>
              </a:rPr>
              <a:t>tested by the coming results from COMPASS polarized DY experiment.</a:t>
            </a:r>
            <a:endParaRPr lang="en-US" altLang="zh-TW" dirty="0">
              <a:solidFill>
                <a:srgbClr val="FF0000"/>
              </a:solidFill>
            </a:endParaRPr>
          </a:p>
        </p:txBody>
      </p:sp>
      <p:sp>
        <p:nvSpPr>
          <p:cNvPr id="4" name="投影片編號版面配置區 3"/>
          <p:cNvSpPr>
            <a:spLocks noGrp="1"/>
          </p:cNvSpPr>
          <p:nvPr>
            <p:ph type="sldNum" sz="quarter" idx="12"/>
          </p:nvPr>
        </p:nvSpPr>
        <p:spPr/>
        <p:txBody>
          <a:bodyPr/>
          <a:lstStyle/>
          <a:p>
            <a:fld id="{F141D30F-409F-46B2-B560-D7D333F2524D}" type="slidenum">
              <a:rPr lang="it-IT" smtClean="0"/>
              <a:pPr/>
              <a:t>45</a:t>
            </a:fld>
            <a:endParaRPr lang="it-IT"/>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46</a:t>
            </a:fld>
            <a:endParaRPr lang="en-US" altLang="zh-TW">
              <a:solidFill>
                <a:srgbClr val="000000"/>
              </a:solidFill>
            </a:endParaRPr>
          </a:p>
        </p:txBody>
      </p:sp>
    </p:spTree>
    <p:extLst>
      <p:ext uri="{BB962C8B-B14F-4D97-AF65-F5344CB8AC3E}">
        <p14:creationId xmlns:p14="http://schemas.microsoft.com/office/powerpoint/2010/main" val="3888675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normAutofit/>
              </a:bodyPr>
              <a:lstStyle/>
              <a:p>
                <a:r>
                  <a:rPr lang="en-US" altLang="zh-TW" dirty="0" smtClean="0"/>
                  <a:t>Sivers Asymmetry </a:t>
                </a:r>
                <a:r>
                  <a:rPr lang="en-US" altLang="zh-TW" dirty="0"/>
                  <a:t>(</a:t>
                </a:r>
                <a14:m>
                  <m:oMath xmlns:m="http://schemas.openxmlformats.org/officeDocument/2006/math">
                    <m:r>
                      <a:rPr lang="en-US" altLang="zh-TW" i="1">
                        <a:latin typeface="Cambria Math" panose="02040503050406030204" pitchFamily="18" charset="0"/>
                      </a:rPr>
                      <m:t>𝑥</m:t>
                    </m:r>
                  </m:oMath>
                </a14:m>
                <a:r>
                  <a:rPr lang="en-US" altLang="zh-TW" dirty="0"/>
                  <a:t>,</a:t>
                </a:r>
                <a14:m>
                  <m:oMath xmlns:m="http://schemas.openxmlformats.org/officeDocument/2006/math">
                    <m:r>
                      <a:rPr lang="en-US" altLang="zh-TW" i="1" dirty="0">
                        <a:latin typeface="Cambria Math" panose="02040503050406030204" pitchFamily="18" charset="0"/>
                      </a:rPr>
                      <m:t>𝑧</m:t>
                    </m:r>
                  </m:oMath>
                </a14:m>
                <a:r>
                  <a:rPr lang="en-US" altLang="zh-TW" dirty="0"/>
                  <a:t>,</a:t>
                </a:r>
                <a14:m>
                  <m:oMath xmlns:m="http://schemas.openxmlformats.org/officeDocument/2006/math">
                    <m:sSubSup>
                      <m:sSubSupPr>
                        <m:ctrlPr>
                          <a:rPr lang="en-US" altLang="zh-TW" i="1" dirty="0">
                            <a:latin typeface="Cambria Math" panose="02040503050406030204" pitchFamily="18" charset="0"/>
                          </a:rPr>
                        </m:ctrlPr>
                      </m:sSubSupPr>
                      <m:e>
                        <m:r>
                          <a:rPr lang="en-US" altLang="zh-TW" i="1" dirty="0">
                            <a:latin typeface="Cambria Math" panose="02040503050406030204" pitchFamily="18" charset="0"/>
                          </a:rPr>
                          <m:t>𝑝</m:t>
                        </m:r>
                      </m:e>
                      <m:sub>
                        <m:r>
                          <a:rPr lang="en-US" altLang="zh-TW" i="1" dirty="0">
                            <a:latin typeface="Cambria Math" panose="02040503050406030204" pitchFamily="18" charset="0"/>
                          </a:rPr>
                          <m:t>𝑇</m:t>
                        </m:r>
                      </m:sub>
                      <m:sup>
                        <m:r>
                          <a:rPr lang="en-US" altLang="zh-TW" i="1" dirty="0">
                            <a:latin typeface="Cambria Math" panose="02040503050406030204" pitchFamily="18" charset="0"/>
                          </a:rPr>
                          <m:t>h</m:t>
                        </m:r>
                      </m:sup>
                    </m:sSubSup>
                  </m:oMath>
                </a14:m>
                <a:r>
                  <a:rPr lang="en-US" altLang="zh-TW" dirty="0" smtClean="0"/>
                  <a:t>)</a:t>
                </a:r>
                <a:endParaRPr lang="zh-TW" altLang="en-US" dirty="0"/>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rotWithShape="0">
                <a:blip r:embed="rId2"/>
                <a:stretch>
                  <a:fillRect b="-9574"/>
                </a:stretch>
              </a:blipFill>
            </p:spPr>
            <p:txBody>
              <a:bodyPr/>
              <a:lstStyle/>
              <a:p>
                <a:r>
                  <a:rPr lang="zh-TW" altLang="en-US">
                    <a:noFill/>
                  </a:rPr>
                  <a:t> </a:t>
                </a:r>
              </a:p>
            </p:txBody>
          </p:sp>
        </mc:Fallback>
      </mc:AlternateContent>
      <p:pic>
        <p:nvPicPr>
          <p:cNvPr id="5" name="內容版面配置區 4"/>
          <p:cNvPicPr>
            <a:picLocks noGrp="1" noChangeAspect="1"/>
          </p:cNvPicPr>
          <p:nvPr>
            <p:ph idx="1"/>
          </p:nvPr>
        </p:nvPicPr>
        <p:blipFill>
          <a:blip r:embed="rId3"/>
          <a:stretch>
            <a:fillRect/>
          </a:stretch>
        </p:blipFill>
        <p:spPr>
          <a:xfrm>
            <a:off x="1094304" y="1600200"/>
            <a:ext cx="6955392" cy="4525963"/>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47</a:t>
            </a:fld>
            <a:endParaRPr lang="en-US" altLang="ja-JP" dirty="0"/>
          </a:p>
        </p:txBody>
      </p:sp>
    </p:spTree>
    <p:extLst>
      <p:ext uri="{BB962C8B-B14F-4D97-AF65-F5344CB8AC3E}">
        <p14:creationId xmlns:p14="http://schemas.microsoft.com/office/powerpoint/2010/main" val="15583366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Collins and Sivers Asymmetries</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457200" y="1990614"/>
            <a:ext cx="8229600" cy="3745134"/>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48</a:t>
            </a:fld>
            <a:endParaRPr lang="en-US" altLang="ja-JP" dirty="0"/>
          </a:p>
        </p:txBody>
      </p:sp>
    </p:spTree>
    <p:extLst>
      <p:ext uri="{BB962C8B-B14F-4D97-AF65-F5344CB8AC3E}">
        <p14:creationId xmlns:p14="http://schemas.microsoft.com/office/powerpoint/2010/main" val="12038799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Collins </a:t>
            </a:r>
            <a:r>
              <a:rPr lang="en-US" altLang="zh-TW" dirty="0"/>
              <a:t>Asymmetries </a:t>
            </a:r>
            <a:br>
              <a:rPr lang="en-US" altLang="zh-TW" dirty="0"/>
            </a:br>
            <a:r>
              <a:rPr lang="en-US" altLang="zh-TW" dirty="0"/>
              <a:t>2007 vs. 2010</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1876809" y="1600200"/>
            <a:ext cx="5390381" cy="4525963"/>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49</a:t>
            </a:fld>
            <a:endParaRPr lang="en-US" altLang="ja-JP" dirty="0"/>
          </a:p>
        </p:txBody>
      </p:sp>
    </p:spTree>
    <p:extLst>
      <p:ext uri="{BB962C8B-B14F-4D97-AF65-F5344CB8AC3E}">
        <p14:creationId xmlns:p14="http://schemas.microsoft.com/office/powerpoint/2010/main" val="1611065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dirty="0" smtClean="0"/>
              <a:t>Prehistory of</a:t>
            </a:r>
            <a:br>
              <a:rPr lang="en-US" altLang="zh-TW" dirty="0" smtClean="0"/>
            </a:br>
            <a:r>
              <a:rPr lang="en-US" altLang="zh-TW" dirty="0" smtClean="0"/>
              <a:t> Transverse Spin Effect</a:t>
            </a:r>
            <a:endParaRPr lang="zh-TW" altLang="en-US" dirty="0"/>
          </a:p>
        </p:txBody>
      </p:sp>
      <mc:AlternateContent xmlns:mc="http://schemas.openxmlformats.org/markup-compatibility/2006">
        <mc:Choice xmlns:a14="http://schemas.microsoft.com/office/drawing/2010/main" Requires="a14">
          <p:sp>
            <p:nvSpPr>
              <p:cNvPr id="5" name="內容版面配置區 4"/>
              <p:cNvSpPr>
                <a:spLocks noGrp="1"/>
              </p:cNvSpPr>
              <p:nvPr>
                <p:ph idx="1"/>
              </p:nvPr>
            </p:nvSpPr>
            <p:spPr/>
            <p:txBody>
              <a:bodyPr>
                <a:normAutofit/>
              </a:bodyPr>
              <a:lstStyle/>
              <a:p>
                <a:r>
                  <a:rPr lang="en-US" altLang="zh-TW" dirty="0" smtClean="0">
                    <a:solidFill>
                      <a:srgbClr val="FF0000"/>
                    </a:solidFill>
                  </a:rPr>
                  <a:t>1966 Christ and Lee</a:t>
                </a:r>
                <a:r>
                  <a:rPr lang="en-US" altLang="zh-TW" dirty="0" smtClean="0"/>
                  <a:t>: transverse single-spin asymmetry (SSA or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𝐴</m:t>
                        </m:r>
                      </m:e>
                      <m:sub>
                        <m:r>
                          <a:rPr lang="en-US" altLang="zh-TW" b="0" i="1" smtClean="0">
                            <a:latin typeface="Cambria Math" panose="02040503050406030204" pitchFamily="18" charset="0"/>
                          </a:rPr>
                          <m:t>𝑁</m:t>
                        </m:r>
                      </m:sub>
                    </m:sSub>
                  </m:oMath>
                </a14:m>
                <a:r>
                  <a:rPr lang="en-US" altLang="zh-TW" dirty="0" smtClean="0"/>
                  <a:t>), a </a:t>
                </a:r>
                <a:r>
                  <a:rPr lang="en-US" altLang="zh-TW" dirty="0"/>
                  <a:t>T</a:t>
                </a:r>
                <a:r>
                  <a:rPr lang="en-US" altLang="zh-TW" dirty="0" smtClean="0"/>
                  <a:t>-odd </a:t>
                </a:r>
                <a:r>
                  <a:rPr lang="en-US" altLang="zh-TW" dirty="0" smtClean="0"/>
                  <a:t>quantity, is prohibited by time-reversal invariance in DIS.</a:t>
                </a:r>
              </a:p>
              <a:p>
                <a:r>
                  <a:rPr lang="en-US" altLang="zh-TW" dirty="0" smtClean="0">
                    <a:solidFill>
                      <a:srgbClr val="FF0000"/>
                    </a:solidFill>
                  </a:rPr>
                  <a:t>1975</a:t>
                </a:r>
                <a:r>
                  <a:rPr lang="en-US" altLang="zh-TW" dirty="0" smtClean="0"/>
                  <a:t> Large SSA in </a:t>
                </a:r>
                <a:r>
                  <a:rPr lang="en-US" altLang="zh-TW" dirty="0" err="1" smtClean="0"/>
                  <a:t>p</a:t>
                </a:r>
                <a:r>
                  <a:rPr lang="en-US" altLang="zh-TW" dirty="0" err="1" smtClean="0">
                    <a:sym typeface="Symbol"/>
                  </a:rPr>
                  <a:t></a:t>
                </a:r>
                <a:r>
                  <a:rPr lang="en-US" altLang="zh-TW" dirty="0" err="1" smtClean="0"/>
                  <a:t>p</a:t>
                </a:r>
                <a:r>
                  <a:rPr lang="en-US" altLang="zh-TW" dirty="0" smtClean="0">
                    <a:sym typeface="Symbol"/>
                  </a:rPr>
                  <a:t></a:t>
                </a:r>
                <a:r>
                  <a:rPr lang="en-US" altLang="zh-TW" dirty="0" smtClean="0"/>
                  <a:t>X</a:t>
                </a:r>
              </a:p>
              <a:p>
                <a:r>
                  <a:rPr lang="en-US" altLang="zh-TW" dirty="0" smtClean="0">
                    <a:solidFill>
                      <a:srgbClr val="FF0000"/>
                    </a:solidFill>
                  </a:rPr>
                  <a:t>1976</a:t>
                </a:r>
                <a:r>
                  <a:rPr lang="en-US" altLang="zh-TW" dirty="0" smtClean="0"/>
                  <a:t> Large transverse polarization of </a:t>
                </a:r>
                <a:r>
                  <a:rPr lang="en-US" altLang="zh-TW" dirty="0" smtClean="0">
                    <a:sym typeface="Symbol"/>
                  </a:rPr>
                  <a:t> in </a:t>
                </a:r>
                <a:r>
                  <a:rPr lang="en-US" altLang="zh-TW" dirty="0" smtClean="0"/>
                  <a:t>pp</a:t>
                </a:r>
                <a:r>
                  <a:rPr lang="en-US" altLang="zh-TW" dirty="0" smtClean="0">
                    <a:sym typeface="Symbol"/>
                  </a:rPr>
                  <a:t></a:t>
                </a:r>
                <a:r>
                  <a:rPr lang="en-US" altLang="zh-TW" dirty="0" smtClean="0"/>
                  <a:t>X</a:t>
                </a:r>
              </a:p>
            </p:txBody>
          </p:sp>
        </mc:Choice>
        <mc:Fallback>
          <p:sp>
            <p:nvSpPr>
              <p:cNvPr id="5" name="內容版面配置區 4"/>
              <p:cNvSpPr>
                <a:spLocks noGrp="1" noRot="1" noChangeAspect="1" noMove="1" noResize="1" noEditPoints="1" noAdjustHandles="1" noChangeArrowheads="1" noChangeShapeType="1" noTextEdit="1"/>
              </p:cNvSpPr>
              <p:nvPr>
                <p:ph idx="1"/>
              </p:nvPr>
            </p:nvSpPr>
            <p:spPr>
              <a:blipFill rotWithShape="0">
                <a:blip r:embed="rId2"/>
                <a:stretch>
                  <a:fillRect l="-1704" t="-1752" r="-963"/>
                </a:stretch>
              </a:blipFill>
            </p:spPr>
            <p:txBody>
              <a:bodyPr/>
              <a:lstStyle/>
              <a:p>
                <a:r>
                  <a:rPr lang="zh-TW" altLang="en-US">
                    <a:noFill/>
                  </a:rPr>
                  <a:t> </a:t>
                </a:r>
              </a:p>
            </p:txBody>
          </p:sp>
        </mc:Fallback>
      </mc:AlternateContent>
      <p:sp>
        <p:nvSpPr>
          <p:cNvPr id="3" name="投影片編號版面配置區 2"/>
          <p:cNvSpPr>
            <a:spLocks noGrp="1"/>
          </p:cNvSpPr>
          <p:nvPr>
            <p:ph type="sldNum" sz="quarter" idx="12"/>
          </p:nvPr>
        </p:nvSpPr>
        <p:spPr/>
        <p:txBody>
          <a:bodyPr/>
          <a:lstStyle/>
          <a:p>
            <a:fld id="{0BD1881B-47A1-4D03-84F0-B90D8B1C1280}" type="slidenum">
              <a:rPr lang="en-US" altLang="zh-TW" smtClean="0"/>
              <a:pPr/>
              <a:t>5</a:t>
            </a:fld>
            <a:endParaRPr lang="en-US" altLang="zh-TW"/>
          </a:p>
        </p:txBody>
      </p:sp>
    </p:spTree>
    <p:extLst>
      <p:ext uri="{BB962C8B-B14F-4D97-AF65-F5344CB8AC3E}">
        <p14:creationId xmlns:p14="http://schemas.microsoft.com/office/powerpoint/2010/main" val="4366886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Sivers Asymmetries </a:t>
            </a:r>
            <a:r>
              <a:rPr lang="en-US" altLang="zh-TW" dirty="0" smtClean="0"/>
              <a:t/>
            </a:r>
            <a:br>
              <a:rPr lang="en-US" altLang="zh-TW" dirty="0" smtClean="0"/>
            </a:br>
            <a:r>
              <a:rPr lang="en-US" altLang="zh-TW" dirty="0" smtClean="0"/>
              <a:t>2007 vs. 2010</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1679031" y="1600200"/>
            <a:ext cx="5785938" cy="4525963"/>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50</a:t>
            </a:fld>
            <a:endParaRPr lang="en-US" altLang="ja-JP" dirty="0"/>
          </a:p>
        </p:txBody>
      </p:sp>
    </p:spTree>
    <p:extLst>
      <p:ext uri="{BB962C8B-B14F-4D97-AF65-F5344CB8AC3E}">
        <p14:creationId xmlns:p14="http://schemas.microsoft.com/office/powerpoint/2010/main" val="12949954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9" name="投影片編號版面配置區 5"/>
          <p:cNvSpPr>
            <a:spLocks noGrp="1"/>
          </p:cNvSpPr>
          <p:nvPr>
            <p:ph type="sldNum" sz="quarter" idx="12"/>
          </p:nvPr>
        </p:nvSpPr>
        <p:spPr/>
        <p:txBody>
          <a:bodyPr/>
          <a:lstStyle/>
          <a:p>
            <a:fld id="{6475F3F1-0950-4F0E-960F-B0CA66DA00C4}" type="slidenum">
              <a:rPr lang="en-US" altLang="zh-TW">
                <a:solidFill>
                  <a:srgbClr val="000000"/>
                </a:solidFill>
              </a:rPr>
              <a:pPr/>
              <a:t>51</a:t>
            </a:fld>
            <a:endParaRPr lang="en-US" altLang="zh-TW">
              <a:solidFill>
                <a:srgbClr val="000000"/>
              </a:solidFill>
            </a:endParaRPr>
          </a:p>
        </p:txBody>
      </p:sp>
      <p:sp>
        <p:nvSpPr>
          <p:cNvPr id="148482" name="Rectangle 2"/>
          <p:cNvSpPr>
            <a:spLocks noGrp="1" noChangeArrowheads="1"/>
          </p:cNvSpPr>
          <p:nvPr>
            <p:ph type="title"/>
          </p:nvPr>
        </p:nvSpPr>
        <p:spPr>
          <a:xfrm>
            <a:off x="838200" y="175419"/>
            <a:ext cx="7772400" cy="533400"/>
          </a:xfrm>
        </p:spPr>
        <p:txBody>
          <a:bodyPr>
            <a:normAutofit fontScale="90000"/>
          </a:bodyPr>
          <a:lstStyle/>
          <a:p>
            <a:r>
              <a:rPr kumimoji="1" lang="en-US" altLang="zh-TW" sz="4000" dirty="0"/>
              <a:t>Drell-Yan decay angular distributions</a:t>
            </a:r>
          </a:p>
        </p:txBody>
      </p:sp>
      <p:pic>
        <p:nvPicPr>
          <p:cNvPr id="148483" name="Picture 3" descr="kinDYc3"/>
          <p:cNvPicPr>
            <a:picLocks noChangeAspect="1" noChangeArrowheads="1"/>
          </p:cNvPicPr>
          <p:nvPr/>
        </p:nvPicPr>
        <p:blipFill>
          <a:blip r:embed="rId4" cstate="print"/>
          <a:srcRect/>
          <a:stretch>
            <a:fillRect/>
          </a:stretch>
        </p:blipFill>
        <p:spPr bwMode="auto">
          <a:xfrm>
            <a:off x="685800" y="838200"/>
            <a:ext cx="3276600" cy="1709738"/>
          </a:xfrm>
          <a:prstGeom prst="rect">
            <a:avLst/>
          </a:prstGeom>
          <a:noFill/>
        </p:spPr>
      </p:pic>
      <p:sp>
        <p:nvSpPr>
          <p:cNvPr id="148484" name="Text Box 4"/>
          <p:cNvSpPr txBox="1">
            <a:spLocks noChangeArrowheads="1"/>
          </p:cNvSpPr>
          <p:nvPr/>
        </p:nvSpPr>
        <p:spPr bwMode="auto">
          <a:xfrm>
            <a:off x="4343400" y="2133600"/>
            <a:ext cx="3733800" cy="519113"/>
          </a:xfrm>
          <a:prstGeom prst="rect">
            <a:avLst/>
          </a:prstGeom>
          <a:noFill/>
          <a:ln w="28575" algn="ctr">
            <a:noFill/>
            <a:miter lim="800000"/>
            <a:headEnd/>
            <a:tailEnd/>
          </a:ln>
          <a:effectLst/>
        </p:spPr>
        <p:txBody>
          <a:bodyPr>
            <a:spAutoFit/>
          </a:bodyPr>
          <a:lstStyle/>
          <a:p>
            <a:pPr algn="ctr" eaLnBrk="1" hangingPunct="1">
              <a:spcBef>
                <a:spcPct val="50000"/>
              </a:spcBef>
            </a:pPr>
            <a:r>
              <a:rPr lang="en-US" altLang="zh-TW" sz="2800" smtClean="0">
                <a:solidFill>
                  <a:srgbClr val="CC0000"/>
                </a:solidFill>
                <a:ea typeface="新細明體" charset="-120"/>
              </a:rPr>
              <a:t>Collins-Soper frame</a:t>
            </a:r>
          </a:p>
        </p:txBody>
      </p:sp>
      <p:sp>
        <p:nvSpPr>
          <p:cNvPr id="148485" name="Text Box 5"/>
          <p:cNvSpPr txBox="1">
            <a:spLocks noChangeArrowheads="1"/>
          </p:cNvSpPr>
          <p:nvPr/>
        </p:nvSpPr>
        <p:spPr bwMode="auto">
          <a:xfrm>
            <a:off x="4343400" y="914400"/>
            <a:ext cx="4267200" cy="1200329"/>
          </a:xfrm>
          <a:prstGeom prst="rect">
            <a:avLst/>
          </a:prstGeom>
          <a:noFill/>
          <a:ln w="28575" algn="ctr">
            <a:noFill/>
            <a:miter lim="800000"/>
            <a:headEnd/>
            <a:tailEnd/>
          </a:ln>
          <a:effectLst/>
        </p:spPr>
        <p:txBody>
          <a:bodyPr>
            <a:spAutoFit/>
          </a:bodyPr>
          <a:lstStyle/>
          <a:p>
            <a:pPr algn="ctr" eaLnBrk="1" hangingPunct="1">
              <a:spcBef>
                <a:spcPct val="50000"/>
              </a:spcBef>
            </a:pPr>
            <a:r>
              <a:rPr lang="el-GR" sz="2400" dirty="0" smtClean="0">
                <a:solidFill>
                  <a:srgbClr val="000000"/>
                </a:solidFill>
                <a:sym typeface="Symbol" panose="05050102010706020507" pitchFamily="18" charset="2"/>
              </a:rPr>
              <a:t></a:t>
            </a:r>
            <a:r>
              <a:rPr lang="en-US" altLang="zh-TW" sz="2400" dirty="0" smtClean="0">
                <a:solidFill>
                  <a:srgbClr val="000000"/>
                </a:solidFill>
                <a:ea typeface="新細明體" charset="-120"/>
              </a:rPr>
              <a:t> and </a:t>
            </a:r>
            <a:r>
              <a:rPr lang="en-US" altLang="zh-TW" sz="2400" dirty="0" smtClean="0">
                <a:solidFill>
                  <a:srgbClr val="000000"/>
                </a:solidFill>
                <a:ea typeface="新細明體" charset="-120"/>
                <a:sym typeface="Symbol" panose="05050102010706020507" pitchFamily="18" charset="2"/>
              </a:rPr>
              <a:t></a:t>
            </a:r>
            <a:r>
              <a:rPr lang="en-US" altLang="zh-TW" sz="2400" dirty="0" smtClean="0">
                <a:solidFill>
                  <a:srgbClr val="000000"/>
                </a:solidFill>
                <a:ea typeface="新細明體" charset="-120"/>
              </a:rPr>
              <a:t> are the decay polar and azimuthal angles of the </a:t>
            </a:r>
            <a:r>
              <a:rPr lang="el-GR" sz="2400" i="1" dirty="0" smtClean="0">
                <a:solidFill>
                  <a:srgbClr val="000000"/>
                </a:solidFill>
              </a:rPr>
              <a:t>μ</a:t>
            </a:r>
            <a:r>
              <a:rPr lang="en-US" altLang="zh-TW" sz="2400" i="1" baseline="30000" dirty="0" smtClean="0">
                <a:solidFill>
                  <a:srgbClr val="000000"/>
                </a:solidFill>
                <a:ea typeface="新細明體" charset="-120"/>
              </a:rPr>
              <a:t>+</a:t>
            </a:r>
            <a:r>
              <a:rPr lang="en-US" altLang="zh-TW" sz="2400" dirty="0" smtClean="0">
                <a:solidFill>
                  <a:srgbClr val="000000"/>
                </a:solidFill>
                <a:ea typeface="新細明體" charset="-120"/>
              </a:rPr>
              <a:t> in the </a:t>
            </a:r>
            <a:r>
              <a:rPr lang="en-US" altLang="zh-TW" sz="2400" dirty="0" err="1" smtClean="0">
                <a:solidFill>
                  <a:srgbClr val="000000"/>
                </a:solidFill>
                <a:ea typeface="新細明體" charset="-120"/>
              </a:rPr>
              <a:t>dilepton</a:t>
            </a:r>
            <a:r>
              <a:rPr lang="en-US" altLang="zh-TW" sz="2400" dirty="0" smtClean="0">
                <a:solidFill>
                  <a:srgbClr val="000000"/>
                </a:solidFill>
                <a:ea typeface="新細明體" charset="-120"/>
              </a:rPr>
              <a:t> rest-frame</a:t>
            </a:r>
            <a:endParaRPr lang="el-GR" sz="2400" dirty="0" smtClean="0">
              <a:solidFill>
                <a:srgbClr val="000000"/>
              </a:solidFill>
            </a:endParaRPr>
          </a:p>
        </p:txBody>
      </p:sp>
      <p:graphicFrame>
        <p:nvGraphicFramePr>
          <p:cNvPr id="10" name="物件 9"/>
          <p:cNvGraphicFramePr>
            <a:graphicFrameLocks noChangeAspect="1"/>
          </p:cNvGraphicFramePr>
          <p:nvPr>
            <p:extLst>
              <p:ext uri="{D42A27DB-BD31-4B8C-83A1-F6EECF244321}">
                <p14:modId xmlns:p14="http://schemas.microsoft.com/office/powerpoint/2010/main" val="2190992710"/>
              </p:ext>
            </p:extLst>
          </p:nvPr>
        </p:nvGraphicFramePr>
        <p:xfrm>
          <a:off x="336550" y="4167952"/>
          <a:ext cx="5056383" cy="1032382"/>
        </p:xfrm>
        <a:graphic>
          <a:graphicData uri="http://schemas.openxmlformats.org/presentationml/2006/ole">
            <mc:AlternateContent xmlns:mc="http://schemas.openxmlformats.org/markup-compatibility/2006">
              <mc:Choice xmlns:v="urn:schemas-microsoft-com:vml" Requires="v">
                <p:oleObj spid="_x0000_s820579" name="Equation" r:id="rId5" imgW="2234880" imgH="457200" progId="Equation.DSMT4">
                  <p:embed/>
                </p:oleObj>
              </mc:Choice>
              <mc:Fallback>
                <p:oleObj name="Equation" r:id="rId5" imgW="2234880" imgH="457200" progId="Equation.DSMT4">
                  <p:embed/>
                  <p:pic>
                    <p:nvPicPr>
                      <p:cNvPr id="0" name=""/>
                      <p:cNvPicPr>
                        <a:picLocks noChangeAspect="1" noChangeArrowheads="1"/>
                      </p:cNvPicPr>
                      <p:nvPr/>
                    </p:nvPicPr>
                    <p:blipFill>
                      <a:blip r:embed="rId6"/>
                      <a:srcRect/>
                      <a:stretch>
                        <a:fillRect/>
                      </a:stretch>
                    </p:blipFill>
                    <p:spPr bwMode="auto">
                      <a:xfrm>
                        <a:off x="336550" y="4167952"/>
                        <a:ext cx="5056383" cy="1032382"/>
                      </a:xfrm>
                      <a:prstGeom prst="rect">
                        <a:avLst/>
                      </a:prstGeom>
                      <a:noFill/>
                    </p:spPr>
                  </p:pic>
                </p:oleObj>
              </mc:Fallback>
            </mc:AlternateContent>
          </a:graphicData>
        </a:graphic>
      </p:graphicFrame>
      <p:graphicFrame>
        <p:nvGraphicFramePr>
          <p:cNvPr id="11" name="Object 1"/>
          <p:cNvGraphicFramePr>
            <a:graphicFrameLocks noChangeAspect="1"/>
          </p:cNvGraphicFramePr>
          <p:nvPr>
            <p:extLst>
              <p:ext uri="{D42A27DB-BD31-4B8C-83A1-F6EECF244321}">
                <p14:modId xmlns:p14="http://schemas.microsoft.com/office/powerpoint/2010/main" val="1905952621"/>
              </p:ext>
            </p:extLst>
          </p:nvPr>
        </p:nvGraphicFramePr>
        <p:xfrm>
          <a:off x="336550" y="2806701"/>
          <a:ext cx="8097837" cy="1176337"/>
        </p:xfrm>
        <a:graphic>
          <a:graphicData uri="http://schemas.openxmlformats.org/presentationml/2006/ole">
            <mc:AlternateContent xmlns:mc="http://schemas.openxmlformats.org/markup-compatibility/2006">
              <mc:Choice xmlns:v="urn:schemas-microsoft-com:vml" Requires="v">
                <p:oleObj spid="_x0000_s820580" name="Equation" r:id="rId7" imgW="4546440" imgH="660240" progId="Equation.DSMT4">
                  <p:embed/>
                </p:oleObj>
              </mc:Choice>
              <mc:Fallback>
                <p:oleObj name="Equation" r:id="rId7" imgW="4546440" imgH="6602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550" y="2806701"/>
                        <a:ext cx="8097837" cy="1176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6"/>
          <p:cNvGraphicFramePr>
            <a:graphicFrameLocks noChangeAspect="1"/>
          </p:cNvGraphicFramePr>
          <p:nvPr>
            <p:extLst>
              <p:ext uri="{D42A27DB-BD31-4B8C-83A1-F6EECF244321}">
                <p14:modId xmlns:p14="http://schemas.microsoft.com/office/powerpoint/2010/main" val="3044462378"/>
              </p:ext>
            </p:extLst>
          </p:nvPr>
        </p:nvGraphicFramePr>
        <p:xfrm>
          <a:off x="284371" y="5385248"/>
          <a:ext cx="7278688" cy="1065212"/>
        </p:xfrm>
        <a:graphic>
          <a:graphicData uri="http://schemas.openxmlformats.org/presentationml/2006/ole">
            <mc:AlternateContent xmlns:mc="http://schemas.openxmlformats.org/markup-compatibility/2006">
              <mc:Choice xmlns:v="urn:schemas-microsoft-com:vml" Requires="v">
                <p:oleObj spid="_x0000_s820581" name="Equation" r:id="rId9" imgW="3111480" imgH="457200" progId="Equation.DSMT4">
                  <p:embed/>
                </p:oleObj>
              </mc:Choice>
              <mc:Fallback>
                <p:oleObj name="Equation" r:id="rId9" imgW="3111480" imgH="457200" progId="Equation.DSMT4">
                  <p:embed/>
                  <p:pic>
                    <p:nvPicPr>
                      <p:cNvPr id="0" name=""/>
                      <p:cNvPicPr>
                        <a:picLocks noChangeAspect="1" noChangeArrowheads="1"/>
                      </p:cNvPicPr>
                      <p:nvPr/>
                    </p:nvPicPr>
                    <p:blipFill>
                      <a:blip r:embed="rId10"/>
                      <a:srcRect/>
                      <a:stretch>
                        <a:fillRect/>
                      </a:stretch>
                    </p:blipFill>
                    <p:spPr bwMode="auto">
                      <a:xfrm>
                        <a:off x="284371" y="5385248"/>
                        <a:ext cx="7278688" cy="1065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75473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6" name="標題 5"/>
          <p:cNvSpPr>
            <a:spLocks noGrp="1"/>
          </p:cNvSpPr>
          <p:nvPr>
            <p:ph type="title"/>
          </p:nvPr>
        </p:nvSpPr>
        <p:spPr/>
        <p:txBody>
          <a:bodyPr>
            <a:normAutofit fontScale="90000"/>
          </a:bodyPr>
          <a:lstStyle/>
          <a:p>
            <a:r>
              <a:rPr lang="en-US" altLang="zh-TW" sz="3600" dirty="0" smtClean="0"/>
              <a:t>Angular Distributions of </a:t>
            </a:r>
            <a:r>
              <a:rPr lang="en-US" altLang="zh-TW" sz="3600" dirty="0" err="1" smtClean="0"/>
              <a:t>Drell</a:t>
            </a:r>
            <a:r>
              <a:rPr lang="en-US" altLang="zh-TW" sz="3600" dirty="0" smtClean="0"/>
              <a:t>-Yan Events</a:t>
            </a:r>
            <a:r>
              <a:rPr lang="en-US" altLang="zh-TW" sz="3600" dirty="0"/>
              <a:t/>
            </a:r>
            <a:br>
              <a:rPr lang="en-US" altLang="zh-TW" sz="3600" dirty="0"/>
            </a:br>
            <a:r>
              <a:rPr lang="en-US" altLang="zh-TW" sz="2000" dirty="0">
                <a:solidFill>
                  <a:srgbClr val="FF0000"/>
                </a:solidFill>
              </a:rPr>
              <a:t>I.R. Kenyon, Rep. </a:t>
            </a:r>
            <a:r>
              <a:rPr lang="en-US" altLang="zh-TW" sz="2000" dirty="0" err="1">
                <a:solidFill>
                  <a:srgbClr val="FF0000"/>
                </a:solidFill>
              </a:rPr>
              <a:t>Prog</a:t>
            </a:r>
            <a:r>
              <a:rPr lang="en-US" altLang="zh-TW" sz="2000" dirty="0">
                <a:solidFill>
                  <a:srgbClr val="FF0000"/>
                </a:solidFill>
              </a:rPr>
              <a:t>. Phys. 45 (1982) 1261</a:t>
            </a:r>
            <a:endParaRPr lang="zh-TW" altLang="en-US" dirty="0"/>
          </a:p>
        </p:txBody>
      </p:sp>
      <p:pic>
        <p:nvPicPr>
          <p:cNvPr id="8" name="內容版面配置區 7"/>
          <p:cNvPicPr>
            <a:picLocks noGrp="1" noChangeAspect="1"/>
          </p:cNvPicPr>
          <p:nvPr>
            <p:ph idx="1"/>
          </p:nvPr>
        </p:nvPicPr>
        <p:blipFill>
          <a:blip r:embed="rId4"/>
          <a:stretch>
            <a:fillRect/>
          </a:stretch>
        </p:blipFill>
        <p:spPr>
          <a:xfrm>
            <a:off x="257175" y="1597691"/>
            <a:ext cx="8629650" cy="4499320"/>
          </a:xfrm>
          <a:prstGeom prst="rect">
            <a:avLst/>
          </a:prstGeom>
        </p:spPr>
      </p:pic>
      <p:sp>
        <p:nvSpPr>
          <p:cNvPr id="5" name="投影片編號版面配置區 4"/>
          <p:cNvSpPr>
            <a:spLocks noGrp="1"/>
          </p:cNvSpPr>
          <p:nvPr>
            <p:ph type="sldNum" sz="quarter" idx="12"/>
          </p:nvPr>
        </p:nvSpPr>
        <p:spPr/>
        <p:txBody>
          <a:bodyPr/>
          <a:lstStyle/>
          <a:p>
            <a:pPr>
              <a:defRPr/>
            </a:pPr>
            <a:fld id="{6A3988B7-247B-4F28-9ACD-E0A7C834BF80}" type="slidenum">
              <a:rPr lang="en-US" altLang="zh-TW" smtClean="0"/>
              <a:pPr>
                <a:defRPr/>
              </a:pPr>
              <a:t>52</a:t>
            </a:fld>
            <a:endParaRPr lang="en-US" altLang="zh-TW"/>
          </a:p>
        </p:txBody>
      </p:sp>
      <p:graphicFrame>
        <p:nvGraphicFramePr>
          <p:cNvPr id="9" name="內容版面配置區 4"/>
          <p:cNvGraphicFramePr>
            <a:graphicFrameLocks noChangeAspect="1"/>
          </p:cNvGraphicFramePr>
          <p:nvPr>
            <p:extLst>
              <p:ext uri="{D42A27DB-BD31-4B8C-83A1-F6EECF244321}">
                <p14:modId xmlns:p14="http://schemas.microsoft.com/office/powerpoint/2010/main" val="2084249258"/>
              </p:ext>
            </p:extLst>
          </p:nvPr>
        </p:nvGraphicFramePr>
        <p:xfrm>
          <a:off x="3324235" y="6189663"/>
          <a:ext cx="3017838" cy="531812"/>
        </p:xfrm>
        <a:graphic>
          <a:graphicData uri="http://schemas.openxmlformats.org/presentationml/2006/ole">
            <mc:AlternateContent xmlns:mc="http://schemas.openxmlformats.org/markup-compatibility/2006">
              <mc:Choice xmlns:v="urn:schemas-microsoft-com:vml" Requires="v">
                <p:oleObj spid="_x0000_s852045" name="Equation" r:id="rId5" imgW="1295280" imgH="228600" progId="Equation.DSMT4">
                  <p:embed/>
                </p:oleObj>
              </mc:Choice>
              <mc:Fallback>
                <p:oleObj name="Equation" r:id="rId5" imgW="129528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35" y="6189663"/>
                        <a:ext cx="3017838" cy="53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文字方塊 6"/>
          <p:cNvSpPr txBox="1"/>
          <p:nvPr/>
        </p:nvSpPr>
        <p:spPr>
          <a:xfrm>
            <a:off x="6371330" y="1920298"/>
            <a:ext cx="575799" cy="461665"/>
          </a:xfrm>
          <a:prstGeom prst="rect">
            <a:avLst/>
          </a:prstGeom>
          <a:noFill/>
        </p:spPr>
        <p:txBody>
          <a:bodyPr wrap="none" rtlCol="0">
            <a:spAutoFit/>
          </a:bodyPr>
          <a:lstStyle/>
          <a:p>
            <a:r>
              <a:rPr lang="en-US" altLang="zh-TW" sz="2400" dirty="0" smtClean="0">
                <a:solidFill>
                  <a:srgbClr val="3333CC"/>
                </a:solidFill>
                <a:sym typeface="Symbol" panose="05050102010706020507" pitchFamily="18" charset="2"/>
              </a:rPr>
              <a:t>N</a:t>
            </a:r>
            <a:endParaRPr lang="zh-TW" altLang="en-US" sz="2400" dirty="0">
              <a:solidFill>
                <a:srgbClr val="3333CC"/>
              </a:solidFill>
            </a:endParaRPr>
          </a:p>
        </p:txBody>
      </p:sp>
      <p:sp>
        <p:nvSpPr>
          <p:cNvPr id="10" name="文字方塊 9"/>
          <p:cNvSpPr txBox="1"/>
          <p:nvPr/>
        </p:nvSpPr>
        <p:spPr>
          <a:xfrm>
            <a:off x="3918228" y="1920298"/>
            <a:ext cx="579005" cy="461665"/>
          </a:xfrm>
          <a:prstGeom prst="rect">
            <a:avLst/>
          </a:prstGeom>
          <a:noFill/>
        </p:spPr>
        <p:txBody>
          <a:bodyPr wrap="none" rtlCol="0">
            <a:spAutoFit/>
          </a:bodyPr>
          <a:lstStyle/>
          <a:p>
            <a:r>
              <a:rPr lang="en-US" altLang="zh-TW" sz="2400" dirty="0" err="1">
                <a:solidFill>
                  <a:srgbClr val="3333CC"/>
                </a:solidFill>
                <a:sym typeface="Symbol" panose="05050102010706020507" pitchFamily="18" charset="2"/>
              </a:rPr>
              <a:t>p</a:t>
            </a:r>
            <a:r>
              <a:rPr lang="en-US" altLang="zh-TW" sz="2400" dirty="0" err="1" smtClean="0">
                <a:solidFill>
                  <a:srgbClr val="3333CC"/>
                </a:solidFill>
                <a:sym typeface="Symbol" panose="05050102010706020507" pitchFamily="18" charset="2"/>
              </a:rPr>
              <a:t>N</a:t>
            </a:r>
            <a:endParaRPr lang="zh-TW" altLang="en-US" sz="2400" dirty="0">
              <a:solidFill>
                <a:srgbClr val="3333CC"/>
              </a:solidFill>
            </a:endParaRPr>
          </a:p>
        </p:txBody>
      </p:sp>
      <p:sp>
        <p:nvSpPr>
          <p:cNvPr id="11" name="文字方塊 10"/>
          <p:cNvSpPr txBox="1"/>
          <p:nvPr/>
        </p:nvSpPr>
        <p:spPr>
          <a:xfrm>
            <a:off x="2044133" y="1920298"/>
            <a:ext cx="579005" cy="461665"/>
          </a:xfrm>
          <a:prstGeom prst="rect">
            <a:avLst/>
          </a:prstGeom>
          <a:noFill/>
        </p:spPr>
        <p:txBody>
          <a:bodyPr wrap="none" rtlCol="0">
            <a:spAutoFit/>
          </a:bodyPr>
          <a:lstStyle/>
          <a:p>
            <a:r>
              <a:rPr lang="en-US" altLang="zh-TW" sz="2400" dirty="0" err="1">
                <a:solidFill>
                  <a:srgbClr val="3333CC"/>
                </a:solidFill>
                <a:sym typeface="Symbol" panose="05050102010706020507" pitchFamily="18" charset="2"/>
              </a:rPr>
              <a:t>p</a:t>
            </a:r>
            <a:r>
              <a:rPr lang="en-US" altLang="zh-TW" sz="2400" dirty="0" err="1" smtClean="0">
                <a:solidFill>
                  <a:srgbClr val="3333CC"/>
                </a:solidFill>
                <a:sym typeface="Symbol" panose="05050102010706020507" pitchFamily="18" charset="2"/>
              </a:rPr>
              <a:t>N</a:t>
            </a:r>
            <a:endParaRPr lang="zh-TW" altLang="en-US" sz="2400" dirty="0">
              <a:solidFill>
                <a:srgbClr val="3333CC"/>
              </a:solidFill>
            </a:endParaRPr>
          </a:p>
        </p:txBody>
      </p:sp>
    </p:spTree>
    <p:extLst>
      <p:ext uri="{BB962C8B-B14F-4D97-AF65-F5344CB8AC3E}">
        <p14:creationId xmlns:p14="http://schemas.microsoft.com/office/powerpoint/2010/main" val="34964068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p:txBody>
          <a:bodyPr/>
          <a:lstStyle/>
          <a:p>
            <a:r>
              <a:rPr lang="en-US" altLang="zh-TW" sz="3200" dirty="0">
                <a:solidFill>
                  <a:srgbClr val="000000"/>
                </a:solidFill>
              </a:rPr>
              <a:t>NA10 @ CERN: Violation of LT Relation</a:t>
            </a:r>
            <a:br>
              <a:rPr lang="en-US" altLang="zh-TW" sz="3200" dirty="0">
                <a:solidFill>
                  <a:srgbClr val="000000"/>
                </a:solidFill>
              </a:rPr>
            </a:br>
            <a:r>
              <a:rPr lang="en-US" altLang="zh-TW" sz="2000" i="1" dirty="0">
                <a:solidFill>
                  <a:srgbClr val="FF0000"/>
                </a:solidFill>
                <a:latin typeface="Times New Roman" panose="02020603050405020304" pitchFamily="18" charset="0"/>
                <a:cs typeface="Times New Roman" panose="02020603050405020304" pitchFamily="18" charset="0"/>
              </a:rPr>
              <a:t>Z. Phys. 37 (1988) 545 </a:t>
            </a:r>
            <a:endParaRPr lang="zh-TW" altLang="en-US" dirty="0"/>
          </a:p>
        </p:txBody>
      </p:sp>
      <p:pic>
        <p:nvPicPr>
          <p:cNvPr id="5" name="內容版面配置區 4"/>
          <p:cNvPicPr>
            <a:picLocks noGrp="1" noChangeAspect="1"/>
          </p:cNvPicPr>
          <p:nvPr>
            <p:ph idx="1"/>
          </p:nvPr>
        </p:nvPicPr>
        <p:blipFill>
          <a:blip r:embed="rId4"/>
          <a:stretch>
            <a:fillRect/>
          </a:stretch>
        </p:blipFill>
        <p:spPr>
          <a:xfrm>
            <a:off x="804457" y="1872043"/>
            <a:ext cx="7535083" cy="4525963"/>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53</a:t>
            </a:fld>
            <a:endParaRPr lang="en-US" altLang="zh-TW">
              <a:solidFill>
                <a:srgbClr val="000000"/>
              </a:solidFill>
            </a:endParaRPr>
          </a:p>
        </p:txBody>
      </p:sp>
      <p:sp>
        <p:nvSpPr>
          <p:cNvPr id="6" name="文字方塊 5"/>
          <p:cNvSpPr txBox="1"/>
          <p:nvPr/>
        </p:nvSpPr>
        <p:spPr>
          <a:xfrm>
            <a:off x="1323789" y="1449231"/>
            <a:ext cx="1971098" cy="400110"/>
          </a:xfrm>
          <a:prstGeom prst="rect">
            <a:avLst/>
          </a:prstGeom>
          <a:noFill/>
        </p:spPr>
        <p:txBody>
          <a:bodyPr wrap="square" rtlCol="0">
            <a:spAutoFit/>
          </a:bodyPr>
          <a:lstStyle/>
          <a:p>
            <a:r>
              <a:rPr lang="en-US" altLang="zh-TW" sz="2000" dirty="0">
                <a:solidFill>
                  <a:srgbClr val="0070C0"/>
                </a:solidFill>
                <a:sym typeface="Symbol" panose="05050102010706020507" pitchFamily="18" charset="2"/>
              </a:rPr>
              <a:t></a:t>
            </a:r>
            <a:r>
              <a:rPr lang="en-US" altLang="zh-TW" sz="2000" baseline="30000" dirty="0">
                <a:solidFill>
                  <a:srgbClr val="0070C0"/>
                </a:solidFill>
                <a:sym typeface="Symbol" panose="05050102010706020507" pitchFamily="18" charset="2"/>
              </a:rPr>
              <a:t></a:t>
            </a:r>
            <a:r>
              <a:rPr lang="en-US" altLang="zh-TW" sz="2000" dirty="0">
                <a:solidFill>
                  <a:srgbClr val="0070C0"/>
                </a:solidFill>
                <a:sym typeface="Symbol" panose="05050102010706020507" pitchFamily="18" charset="2"/>
              </a:rPr>
              <a:t>+</a:t>
            </a:r>
            <a:r>
              <a:rPr lang="en-US" altLang="zh-TW" sz="2000" dirty="0" smtClean="0">
                <a:solidFill>
                  <a:srgbClr val="0070C0"/>
                </a:solidFill>
                <a:sym typeface="Symbol" panose="05050102010706020507" pitchFamily="18" charset="2"/>
              </a:rPr>
              <a:t>W 140</a:t>
            </a:r>
            <a:r>
              <a:rPr lang="en-US" altLang="zh-TW" sz="2000" dirty="0">
                <a:solidFill>
                  <a:srgbClr val="0070C0"/>
                </a:solidFill>
                <a:sym typeface="Symbol" panose="05050102010706020507" pitchFamily="18" charset="2"/>
              </a:rPr>
              <a:t> </a:t>
            </a:r>
            <a:r>
              <a:rPr lang="en-US" altLang="zh-TW" sz="2000" dirty="0" err="1" smtClean="0">
                <a:solidFill>
                  <a:srgbClr val="0070C0"/>
                </a:solidFill>
                <a:sym typeface="Symbol" panose="05050102010706020507" pitchFamily="18" charset="2"/>
              </a:rPr>
              <a:t>GeV</a:t>
            </a:r>
            <a:endParaRPr lang="zh-TW" altLang="en-US" sz="2000" dirty="0">
              <a:solidFill>
                <a:srgbClr val="0070C0"/>
              </a:solidFill>
            </a:endParaRPr>
          </a:p>
        </p:txBody>
      </p:sp>
      <p:sp>
        <p:nvSpPr>
          <p:cNvPr id="7" name="文字方塊 6"/>
          <p:cNvSpPr txBox="1"/>
          <p:nvPr/>
        </p:nvSpPr>
        <p:spPr>
          <a:xfrm>
            <a:off x="3732231" y="1460582"/>
            <a:ext cx="1971098" cy="400110"/>
          </a:xfrm>
          <a:prstGeom prst="rect">
            <a:avLst/>
          </a:prstGeom>
          <a:noFill/>
        </p:spPr>
        <p:txBody>
          <a:bodyPr wrap="square" rtlCol="0">
            <a:spAutoFit/>
          </a:bodyPr>
          <a:lstStyle/>
          <a:p>
            <a:r>
              <a:rPr lang="en-US" altLang="zh-TW" sz="2000" dirty="0">
                <a:solidFill>
                  <a:srgbClr val="0070C0"/>
                </a:solidFill>
                <a:sym typeface="Symbol" panose="05050102010706020507" pitchFamily="18" charset="2"/>
              </a:rPr>
              <a:t></a:t>
            </a:r>
            <a:r>
              <a:rPr lang="en-US" altLang="zh-TW" sz="2000" baseline="30000" dirty="0">
                <a:solidFill>
                  <a:srgbClr val="0070C0"/>
                </a:solidFill>
                <a:sym typeface="Symbol" panose="05050102010706020507" pitchFamily="18" charset="2"/>
              </a:rPr>
              <a:t></a:t>
            </a:r>
            <a:r>
              <a:rPr lang="en-US" altLang="zh-TW" sz="2000" dirty="0">
                <a:solidFill>
                  <a:srgbClr val="0070C0"/>
                </a:solidFill>
                <a:sym typeface="Symbol" panose="05050102010706020507" pitchFamily="18" charset="2"/>
              </a:rPr>
              <a:t>+</a:t>
            </a:r>
            <a:r>
              <a:rPr lang="en-US" altLang="zh-TW" sz="2000" dirty="0" smtClean="0">
                <a:solidFill>
                  <a:srgbClr val="0070C0"/>
                </a:solidFill>
                <a:sym typeface="Symbol" panose="05050102010706020507" pitchFamily="18" charset="2"/>
              </a:rPr>
              <a:t>W 194 </a:t>
            </a:r>
            <a:r>
              <a:rPr lang="en-US" altLang="zh-TW" sz="2000" dirty="0" err="1" smtClean="0">
                <a:solidFill>
                  <a:srgbClr val="0070C0"/>
                </a:solidFill>
                <a:sym typeface="Symbol" panose="05050102010706020507" pitchFamily="18" charset="2"/>
              </a:rPr>
              <a:t>GeV</a:t>
            </a:r>
            <a:endParaRPr lang="zh-TW" altLang="en-US" sz="2000" dirty="0">
              <a:solidFill>
                <a:srgbClr val="0070C0"/>
              </a:solidFill>
            </a:endParaRPr>
          </a:p>
        </p:txBody>
      </p:sp>
      <p:sp>
        <p:nvSpPr>
          <p:cNvPr id="8" name="文字方塊 7"/>
          <p:cNvSpPr txBox="1"/>
          <p:nvPr/>
        </p:nvSpPr>
        <p:spPr>
          <a:xfrm>
            <a:off x="6140674" y="1417638"/>
            <a:ext cx="1971098" cy="400110"/>
          </a:xfrm>
          <a:prstGeom prst="rect">
            <a:avLst/>
          </a:prstGeom>
          <a:noFill/>
        </p:spPr>
        <p:txBody>
          <a:bodyPr wrap="square" rtlCol="0">
            <a:spAutoFit/>
          </a:bodyPr>
          <a:lstStyle/>
          <a:p>
            <a:r>
              <a:rPr lang="en-US" altLang="zh-TW" sz="2000" dirty="0">
                <a:solidFill>
                  <a:srgbClr val="0070C0"/>
                </a:solidFill>
                <a:sym typeface="Symbol" panose="05050102010706020507" pitchFamily="18" charset="2"/>
              </a:rPr>
              <a:t></a:t>
            </a:r>
            <a:r>
              <a:rPr lang="en-US" altLang="zh-TW" sz="2000" baseline="30000" dirty="0">
                <a:solidFill>
                  <a:srgbClr val="0070C0"/>
                </a:solidFill>
                <a:sym typeface="Symbol" panose="05050102010706020507" pitchFamily="18" charset="2"/>
              </a:rPr>
              <a:t></a:t>
            </a:r>
            <a:r>
              <a:rPr lang="en-US" altLang="zh-TW" sz="2000" dirty="0">
                <a:solidFill>
                  <a:srgbClr val="0070C0"/>
                </a:solidFill>
                <a:sym typeface="Symbol" panose="05050102010706020507" pitchFamily="18" charset="2"/>
              </a:rPr>
              <a:t>+</a:t>
            </a:r>
            <a:r>
              <a:rPr lang="en-US" altLang="zh-TW" sz="2000" dirty="0" smtClean="0">
                <a:solidFill>
                  <a:srgbClr val="0070C0"/>
                </a:solidFill>
                <a:sym typeface="Symbol" panose="05050102010706020507" pitchFamily="18" charset="2"/>
              </a:rPr>
              <a:t>W 286 </a:t>
            </a:r>
            <a:r>
              <a:rPr lang="en-US" altLang="zh-TW" sz="2000" dirty="0" err="1" smtClean="0">
                <a:solidFill>
                  <a:srgbClr val="0070C0"/>
                </a:solidFill>
                <a:sym typeface="Symbol" panose="05050102010706020507" pitchFamily="18" charset="2"/>
              </a:rPr>
              <a:t>GeV</a:t>
            </a:r>
            <a:endParaRPr lang="zh-TW" altLang="en-US" sz="2000" dirty="0">
              <a:solidFill>
                <a:srgbClr val="0070C0"/>
              </a:solidFill>
            </a:endParaRPr>
          </a:p>
        </p:txBody>
      </p:sp>
      <p:graphicFrame>
        <p:nvGraphicFramePr>
          <p:cNvPr id="9" name="物件 8"/>
          <p:cNvGraphicFramePr>
            <a:graphicFrameLocks noChangeAspect="1"/>
          </p:cNvGraphicFramePr>
          <p:nvPr>
            <p:extLst>
              <p:ext uri="{D42A27DB-BD31-4B8C-83A1-F6EECF244321}">
                <p14:modId xmlns:p14="http://schemas.microsoft.com/office/powerpoint/2010/main" val="340529989"/>
              </p:ext>
            </p:extLst>
          </p:nvPr>
        </p:nvGraphicFramePr>
        <p:xfrm>
          <a:off x="405423" y="2206243"/>
          <a:ext cx="399034" cy="507861"/>
        </p:xfrm>
        <a:graphic>
          <a:graphicData uri="http://schemas.openxmlformats.org/presentationml/2006/ole">
            <mc:AlternateContent xmlns:mc="http://schemas.openxmlformats.org/markup-compatibility/2006">
              <mc:Choice xmlns:v="urn:schemas-microsoft-com:vml" Requires="v">
                <p:oleObj spid="_x0000_s847270" name="Equation" r:id="rId5" imgW="139680" imgH="177480" progId="Equation.DSMT4">
                  <p:embed/>
                </p:oleObj>
              </mc:Choice>
              <mc:Fallback>
                <p:oleObj name="Equation" r:id="rId5" imgW="139680" imgH="177480" progId="Equation.DSMT4">
                  <p:embed/>
                  <p:pic>
                    <p:nvPicPr>
                      <p:cNvPr id="0" name=""/>
                      <p:cNvPicPr/>
                      <p:nvPr/>
                    </p:nvPicPr>
                    <p:blipFill>
                      <a:blip r:embed="rId6"/>
                      <a:stretch>
                        <a:fillRect/>
                      </a:stretch>
                    </p:blipFill>
                    <p:spPr>
                      <a:xfrm>
                        <a:off x="405423" y="2206243"/>
                        <a:ext cx="399034" cy="507861"/>
                      </a:xfrm>
                      <a:prstGeom prst="rect">
                        <a:avLst/>
                      </a:prstGeom>
                    </p:spPr>
                  </p:pic>
                </p:oleObj>
              </mc:Fallback>
            </mc:AlternateContent>
          </a:graphicData>
        </a:graphic>
      </p:graphicFrame>
      <p:graphicFrame>
        <p:nvGraphicFramePr>
          <p:cNvPr id="10" name="物件 9"/>
          <p:cNvGraphicFramePr>
            <a:graphicFrameLocks noChangeAspect="1"/>
          </p:cNvGraphicFramePr>
          <p:nvPr>
            <p:extLst>
              <p:ext uri="{D42A27DB-BD31-4B8C-83A1-F6EECF244321}">
                <p14:modId xmlns:p14="http://schemas.microsoft.com/office/powerpoint/2010/main" val="1117148765"/>
              </p:ext>
            </p:extLst>
          </p:nvPr>
        </p:nvGraphicFramePr>
        <p:xfrm>
          <a:off x="335383" y="3899280"/>
          <a:ext cx="433387" cy="471487"/>
        </p:xfrm>
        <a:graphic>
          <a:graphicData uri="http://schemas.openxmlformats.org/presentationml/2006/ole">
            <mc:AlternateContent xmlns:mc="http://schemas.openxmlformats.org/markup-compatibility/2006">
              <mc:Choice xmlns:v="urn:schemas-microsoft-com:vml" Requires="v">
                <p:oleObj spid="_x0000_s847271" name="Equation" r:id="rId7" imgW="152280" imgH="164880" progId="Equation.DSMT4">
                  <p:embed/>
                </p:oleObj>
              </mc:Choice>
              <mc:Fallback>
                <p:oleObj name="Equation" r:id="rId7" imgW="152280" imgH="164880" progId="Equation.DSMT4">
                  <p:embed/>
                  <p:pic>
                    <p:nvPicPr>
                      <p:cNvPr id="0" name=""/>
                      <p:cNvPicPr/>
                      <p:nvPr/>
                    </p:nvPicPr>
                    <p:blipFill>
                      <a:blip r:embed="rId8"/>
                      <a:stretch>
                        <a:fillRect/>
                      </a:stretch>
                    </p:blipFill>
                    <p:spPr>
                      <a:xfrm>
                        <a:off x="335383" y="3899280"/>
                        <a:ext cx="433387" cy="471487"/>
                      </a:xfrm>
                      <a:prstGeom prst="rect">
                        <a:avLst/>
                      </a:prstGeom>
                    </p:spPr>
                  </p:pic>
                </p:oleObj>
              </mc:Fallback>
            </mc:AlternateContent>
          </a:graphicData>
        </a:graphic>
      </p:graphicFrame>
      <p:graphicFrame>
        <p:nvGraphicFramePr>
          <p:cNvPr id="11" name="物件 10"/>
          <p:cNvGraphicFramePr>
            <a:graphicFrameLocks noChangeAspect="1"/>
          </p:cNvGraphicFramePr>
          <p:nvPr>
            <p:extLst>
              <p:ext uri="{D42A27DB-BD31-4B8C-83A1-F6EECF244321}">
                <p14:modId xmlns:p14="http://schemas.microsoft.com/office/powerpoint/2010/main" val="3780964468"/>
              </p:ext>
            </p:extLst>
          </p:nvPr>
        </p:nvGraphicFramePr>
        <p:xfrm>
          <a:off x="423965" y="5355918"/>
          <a:ext cx="361950" cy="400050"/>
        </p:xfrm>
        <a:graphic>
          <a:graphicData uri="http://schemas.openxmlformats.org/presentationml/2006/ole">
            <mc:AlternateContent xmlns:mc="http://schemas.openxmlformats.org/markup-compatibility/2006">
              <mc:Choice xmlns:v="urn:schemas-microsoft-com:vml" Requires="v">
                <p:oleObj spid="_x0000_s847272" name="Equation" r:id="rId9" imgW="126720" imgH="139680" progId="Equation.DSMT4">
                  <p:embed/>
                </p:oleObj>
              </mc:Choice>
              <mc:Fallback>
                <p:oleObj name="Equation" r:id="rId9" imgW="126720" imgH="139680" progId="Equation.DSMT4">
                  <p:embed/>
                  <p:pic>
                    <p:nvPicPr>
                      <p:cNvPr id="0" name=""/>
                      <p:cNvPicPr/>
                      <p:nvPr/>
                    </p:nvPicPr>
                    <p:blipFill>
                      <a:blip r:embed="rId10"/>
                      <a:stretch>
                        <a:fillRect/>
                      </a:stretch>
                    </p:blipFill>
                    <p:spPr>
                      <a:xfrm>
                        <a:off x="423965" y="5355918"/>
                        <a:ext cx="361950" cy="400050"/>
                      </a:xfrm>
                      <a:prstGeom prst="rect">
                        <a:avLst/>
                      </a:prstGeom>
                    </p:spPr>
                  </p:pic>
                </p:oleObj>
              </mc:Fallback>
            </mc:AlternateContent>
          </a:graphicData>
        </a:graphic>
      </p:graphicFrame>
      <p:graphicFrame>
        <p:nvGraphicFramePr>
          <p:cNvPr id="12" name="物件 11"/>
          <p:cNvGraphicFramePr>
            <a:graphicFrameLocks noChangeAspect="1"/>
          </p:cNvGraphicFramePr>
          <p:nvPr>
            <p:extLst>
              <p:ext uri="{D42A27DB-BD31-4B8C-83A1-F6EECF244321}">
                <p14:modId xmlns:p14="http://schemas.microsoft.com/office/powerpoint/2010/main" val="138940900"/>
              </p:ext>
            </p:extLst>
          </p:nvPr>
        </p:nvGraphicFramePr>
        <p:xfrm>
          <a:off x="4073209" y="6363971"/>
          <a:ext cx="1352231" cy="544320"/>
        </p:xfrm>
        <a:graphic>
          <a:graphicData uri="http://schemas.openxmlformats.org/presentationml/2006/ole">
            <mc:AlternateContent xmlns:mc="http://schemas.openxmlformats.org/markup-compatibility/2006">
              <mc:Choice xmlns:v="urn:schemas-microsoft-com:vml" Requires="v">
                <p:oleObj spid="_x0000_s847273" name="Equation" r:id="rId11" imgW="571320" imgH="228600" progId="Equation.DSMT4">
                  <p:embed/>
                </p:oleObj>
              </mc:Choice>
              <mc:Fallback>
                <p:oleObj name="Equation" r:id="rId11" imgW="571320" imgH="228600" progId="Equation.DSMT4">
                  <p:embed/>
                  <p:pic>
                    <p:nvPicPr>
                      <p:cNvPr id="0" name=""/>
                      <p:cNvPicPr/>
                      <p:nvPr/>
                    </p:nvPicPr>
                    <p:blipFill>
                      <a:blip r:embed="rId12"/>
                      <a:stretch>
                        <a:fillRect/>
                      </a:stretch>
                    </p:blipFill>
                    <p:spPr>
                      <a:xfrm>
                        <a:off x="4073209" y="6363971"/>
                        <a:ext cx="1352231" cy="544320"/>
                      </a:xfrm>
                      <a:prstGeom prst="rect">
                        <a:avLst/>
                      </a:prstGeom>
                    </p:spPr>
                  </p:pic>
                </p:oleObj>
              </mc:Fallback>
            </mc:AlternateContent>
          </a:graphicData>
        </a:graphic>
      </p:graphicFrame>
      <p:graphicFrame>
        <p:nvGraphicFramePr>
          <p:cNvPr id="13" name="Object 6"/>
          <p:cNvGraphicFramePr>
            <a:graphicFrameLocks noChangeAspect="1"/>
          </p:cNvGraphicFramePr>
          <p:nvPr>
            <p:extLst>
              <p:ext uri="{D42A27DB-BD31-4B8C-83A1-F6EECF244321}">
                <p14:modId xmlns:p14="http://schemas.microsoft.com/office/powerpoint/2010/main" val="3872322762"/>
              </p:ext>
            </p:extLst>
          </p:nvPr>
        </p:nvGraphicFramePr>
        <p:xfrm>
          <a:off x="6240110" y="4969969"/>
          <a:ext cx="1871662" cy="414337"/>
        </p:xfrm>
        <a:graphic>
          <a:graphicData uri="http://schemas.openxmlformats.org/presentationml/2006/ole">
            <mc:AlternateContent xmlns:mc="http://schemas.openxmlformats.org/markup-compatibility/2006">
              <mc:Choice xmlns:v="urn:schemas-microsoft-com:vml" Requires="v">
                <p:oleObj spid="_x0000_s847274" name="Equation" r:id="rId13" imgW="799920" imgH="177480" progId="Equation.DSMT4">
                  <p:embed/>
                </p:oleObj>
              </mc:Choice>
              <mc:Fallback>
                <p:oleObj name="Equation" r:id="rId13" imgW="799920" imgH="177480" progId="Equation.DSMT4">
                  <p:embed/>
                  <p:pic>
                    <p:nvPicPr>
                      <p:cNvPr id="0" name=""/>
                      <p:cNvPicPr>
                        <a:picLocks noChangeAspect="1" noChangeArrowheads="1"/>
                      </p:cNvPicPr>
                      <p:nvPr/>
                    </p:nvPicPr>
                    <p:blipFill>
                      <a:blip r:embed="rId14"/>
                      <a:srcRect/>
                      <a:stretch>
                        <a:fillRect/>
                      </a:stretch>
                    </p:blipFill>
                    <p:spPr bwMode="auto">
                      <a:xfrm>
                        <a:off x="6240110" y="4969969"/>
                        <a:ext cx="1871662" cy="414337"/>
                      </a:xfrm>
                      <a:prstGeom prst="rect">
                        <a:avLst/>
                      </a:prstGeom>
                      <a:solidFill>
                        <a:schemeClr val="accent1"/>
                      </a:solidFill>
                      <a:extLst/>
                    </p:spPr>
                  </p:pic>
                </p:oleObj>
              </mc:Fallback>
            </mc:AlternateContent>
          </a:graphicData>
        </a:graphic>
      </p:graphicFrame>
      <p:cxnSp>
        <p:nvCxnSpPr>
          <p:cNvPr id="15" name="直線單箭頭接點 14"/>
          <p:cNvCxnSpPr/>
          <p:nvPr/>
        </p:nvCxnSpPr>
        <p:spPr bwMode="auto">
          <a:xfrm flipH="1" flipV="1">
            <a:off x="7479792" y="2460174"/>
            <a:ext cx="225552" cy="2477551"/>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7" name="直線單箭頭接點 16"/>
          <p:cNvCxnSpPr/>
          <p:nvPr/>
        </p:nvCxnSpPr>
        <p:spPr bwMode="auto">
          <a:xfrm flipV="1">
            <a:off x="7776294" y="4138949"/>
            <a:ext cx="328190" cy="798776"/>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8" name="直線單箭頭接點 17"/>
          <p:cNvCxnSpPr/>
          <p:nvPr/>
        </p:nvCxnSpPr>
        <p:spPr bwMode="auto">
          <a:xfrm>
            <a:off x="7479792" y="5460506"/>
            <a:ext cx="30354" cy="490538"/>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971269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p:txBody>
          <a:bodyPr>
            <a:noAutofit/>
          </a:bodyPr>
          <a:lstStyle/>
          <a:p>
            <a:r>
              <a:rPr lang="en-US" altLang="zh-TW" sz="3200" dirty="0" smtClean="0"/>
              <a:t>E615 @ FNAL: Violation of LT Relation</a:t>
            </a:r>
            <a:br>
              <a:rPr lang="en-US" altLang="zh-TW" sz="3200" dirty="0" smtClean="0"/>
            </a:br>
            <a:r>
              <a:rPr lang="en-US" altLang="zh-TW" sz="2000" i="1" dirty="0" smtClean="0">
                <a:solidFill>
                  <a:srgbClr val="FF0000"/>
                </a:solidFill>
                <a:latin typeface="Times New Roman" panose="02020603050405020304" pitchFamily="18" charset="0"/>
                <a:cs typeface="Times New Roman" panose="02020603050405020304" pitchFamily="18" charset="0"/>
              </a:rPr>
              <a:t>PRD </a:t>
            </a:r>
            <a:r>
              <a:rPr lang="en-US" altLang="zh-TW" sz="2000" i="1" dirty="0">
                <a:solidFill>
                  <a:srgbClr val="FF0000"/>
                </a:solidFill>
                <a:latin typeface="Times New Roman" panose="02020603050405020304" pitchFamily="18" charset="0"/>
                <a:cs typeface="Times New Roman" panose="02020603050405020304" pitchFamily="18" charset="0"/>
              </a:rPr>
              <a:t>39, 92 (1989</a:t>
            </a:r>
            <a:r>
              <a:rPr lang="en-US" altLang="zh-TW" sz="2000" i="1" dirty="0" smtClean="0">
                <a:solidFill>
                  <a:srgbClr val="FF0000"/>
                </a:solidFill>
                <a:latin typeface="Times New Roman" panose="02020603050405020304" pitchFamily="18" charset="0"/>
                <a:cs typeface="Times New Roman" panose="02020603050405020304" pitchFamily="18" charset="0"/>
              </a:rPr>
              <a:t>)</a:t>
            </a:r>
            <a:endParaRPr lang="zh-TW" altLang="en-US" sz="2000" i="1" dirty="0">
              <a:solidFill>
                <a:srgbClr val="FF0000"/>
              </a:solidFill>
              <a:latin typeface="Times New Roman" panose="02020603050405020304" pitchFamily="18" charset="0"/>
              <a:cs typeface="Times New Roman" panose="02020603050405020304" pitchFamily="18" charset="0"/>
            </a:endParaRPr>
          </a:p>
        </p:txBody>
      </p:sp>
      <p:pic>
        <p:nvPicPr>
          <p:cNvPr id="1286146" name="Picture 2"/>
          <p:cNvPicPr>
            <a:picLocks noGrp="1" noChangeAspect="1" noChangeArrowheads="1"/>
          </p:cNvPicPr>
          <p:nvPr>
            <p:ph sz="half" idx="1"/>
          </p:nvPr>
        </p:nvPicPr>
        <p:blipFill>
          <a:blip r:embed="rId4" cstate="print"/>
          <a:stretch>
            <a:fillRect/>
          </a:stretch>
        </p:blipFill>
        <p:spPr bwMode="auto">
          <a:xfrm>
            <a:off x="600133" y="1549959"/>
            <a:ext cx="4160520" cy="5017770"/>
          </a:xfrm>
          <a:prstGeom prst="rect">
            <a:avLst/>
          </a:prstGeom>
          <a:noFill/>
          <a:ln w="9525">
            <a:noFill/>
            <a:miter lim="800000"/>
            <a:headEnd/>
            <a:tailEnd/>
          </a:ln>
        </p:spPr>
      </p:pic>
      <p:pic>
        <p:nvPicPr>
          <p:cNvPr id="1286147" name="Picture 3"/>
          <p:cNvPicPr>
            <a:picLocks noGrp="1" noChangeAspect="1" noChangeArrowheads="1"/>
          </p:cNvPicPr>
          <p:nvPr>
            <p:ph sz="half" idx="2"/>
          </p:nvPr>
        </p:nvPicPr>
        <p:blipFill>
          <a:blip r:embed="rId5" cstate="print"/>
          <a:stretch>
            <a:fillRect/>
          </a:stretch>
        </p:blipFill>
        <p:spPr bwMode="auto">
          <a:xfrm>
            <a:off x="4572000" y="1367398"/>
            <a:ext cx="3603308" cy="525018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6A3988B7-247B-4F28-9ACD-E0A7C834BF80}" type="slidenum">
              <a:rPr lang="en-US" altLang="zh-TW" smtClean="0"/>
              <a:pPr>
                <a:defRPr/>
              </a:pPr>
              <a:t>54</a:t>
            </a:fld>
            <a:endParaRPr lang="en-US" altLang="zh-TW"/>
          </a:p>
        </p:txBody>
      </p:sp>
      <p:sp>
        <p:nvSpPr>
          <p:cNvPr id="6" name="文字方塊 5"/>
          <p:cNvSpPr txBox="1"/>
          <p:nvPr/>
        </p:nvSpPr>
        <p:spPr>
          <a:xfrm>
            <a:off x="1442662" y="1217583"/>
            <a:ext cx="1907895" cy="400110"/>
          </a:xfrm>
          <a:prstGeom prst="rect">
            <a:avLst/>
          </a:prstGeom>
          <a:noFill/>
        </p:spPr>
        <p:txBody>
          <a:bodyPr wrap="none" rtlCol="0">
            <a:spAutoFit/>
          </a:bodyPr>
          <a:lstStyle/>
          <a:p>
            <a:r>
              <a:rPr lang="en-US" altLang="zh-TW" sz="2000" dirty="0" smtClean="0">
                <a:solidFill>
                  <a:srgbClr val="0070C0"/>
                </a:solidFill>
                <a:sym typeface="Symbol" panose="05050102010706020507" pitchFamily="18" charset="2"/>
              </a:rPr>
              <a:t>252-GeV </a:t>
            </a:r>
            <a:r>
              <a:rPr lang="en-US" altLang="zh-TW" sz="2000" baseline="30000" dirty="0" smtClean="0">
                <a:solidFill>
                  <a:srgbClr val="0070C0"/>
                </a:solidFill>
                <a:sym typeface="Symbol" panose="05050102010706020507" pitchFamily="18" charset="2"/>
              </a:rPr>
              <a:t></a:t>
            </a:r>
            <a:r>
              <a:rPr lang="en-US" altLang="zh-TW" sz="2000" dirty="0" smtClean="0">
                <a:solidFill>
                  <a:srgbClr val="0070C0"/>
                </a:solidFill>
                <a:sym typeface="Symbol" panose="05050102010706020507" pitchFamily="18" charset="2"/>
              </a:rPr>
              <a:t>+W</a:t>
            </a:r>
            <a:endParaRPr lang="zh-TW" altLang="en-US" sz="2000" dirty="0">
              <a:solidFill>
                <a:srgbClr val="0070C0"/>
              </a:solidFill>
            </a:endParaRPr>
          </a:p>
        </p:txBody>
      </p:sp>
      <p:graphicFrame>
        <p:nvGraphicFramePr>
          <p:cNvPr id="8" name="Object 6"/>
          <p:cNvGraphicFramePr>
            <a:graphicFrameLocks noChangeAspect="1"/>
          </p:cNvGraphicFramePr>
          <p:nvPr>
            <p:extLst>
              <p:ext uri="{D42A27DB-BD31-4B8C-83A1-F6EECF244321}">
                <p14:modId xmlns:p14="http://schemas.microsoft.com/office/powerpoint/2010/main" val="477612517"/>
              </p:ext>
            </p:extLst>
          </p:nvPr>
        </p:nvGraphicFramePr>
        <p:xfrm>
          <a:off x="5748338" y="5491677"/>
          <a:ext cx="1871662" cy="414337"/>
        </p:xfrm>
        <a:graphic>
          <a:graphicData uri="http://schemas.openxmlformats.org/presentationml/2006/ole">
            <mc:AlternateContent xmlns:mc="http://schemas.openxmlformats.org/markup-compatibility/2006">
              <mc:Choice xmlns:v="urn:schemas-microsoft-com:vml" Requires="v">
                <p:oleObj spid="_x0000_s824496" name="Equation" r:id="rId6" imgW="799920" imgH="177480" progId="Equation.DSMT4">
                  <p:embed/>
                </p:oleObj>
              </mc:Choice>
              <mc:Fallback>
                <p:oleObj name="Equation" r:id="rId6" imgW="799920" imgH="177480" progId="Equation.DSMT4">
                  <p:embed/>
                  <p:pic>
                    <p:nvPicPr>
                      <p:cNvPr id="0" name=""/>
                      <p:cNvPicPr>
                        <a:picLocks noChangeAspect="1" noChangeArrowheads="1"/>
                      </p:cNvPicPr>
                      <p:nvPr/>
                    </p:nvPicPr>
                    <p:blipFill>
                      <a:blip r:embed="rId7"/>
                      <a:srcRect/>
                      <a:stretch>
                        <a:fillRect/>
                      </a:stretch>
                    </p:blipFill>
                    <p:spPr bwMode="auto">
                      <a:xfrm>
                        <a:off x="5748338" y="5491677"/>
                        <a:ext cx="1871662" cy="414337"/>
                      </a:xfrm>
                      <a:prstGeom prst="rect">
                        <a:avLst/>
                      </a:prstGeom>
                      <a:noFill/>
                      <a:extLst/>
                    </p:spPr>
                  </p:pic>
                </p:oleObj>
              </mc:Fallback>
            </mc:AlternateContent>
          </a:graphicData>
        </a:graphic>
      </p:graphicFrame>
      <p:graphicFrame>
        <p:nvGraphicFramePr>
          <p:cNvPr id="9" name="內容版面配置區 4"/>
          <p:cNvGraphicFramePr>
            <a:graphicFrameLocks noChangeAspect="1"/>
          </p:cNvGraphicFramePr>
          <p:nvPr>
            <p:extLst>
              <p:ext uri="{D42A27DB-BD31-4B8C-83A1-F6EECF244321}">
                <p14:modId xmlns:p14="http://schemas.microsoft.com/office/powerpoint/2010/main" val="3283180075"/>
              </p:ext>
            </p:extLst>
          </p:nvPr>
        </p:nvGraphicFramePr>
        <p:xfrm>
          <a:off x="784124" y="6376194"/>
          <a:ext cx="4232275" cy="533400"/>
        </p:xfrm>
        <a:graphic>
          <a:graphicData uri="http://schemas.openxmlformats.org/presentationml/2006/ole">
            <mc:AlternateContent xmlns:mc="http://schemas.openxmlformats.org/markup-compatibility/2006">
              <mc:Choice xmlns:v="urn:schemas-microsoft-com:vml" Requires="v">
                <p:oleObj spid="_x0000_s824497" name="Equation" r:id="rId8" imgW="1815840" imgH="228600" progId="Equation.DSMT4">
                  <p:embed/>
                </p:oleObj>
              </mc:Choice>
              <mc:Fallback>
                <p:oleObj name="Equation" r:id="rId8" imgW="1815840" imgH="228600" progId="Equation.DSMT4">
                  <p:embed/>
                  <p:pic>
                    <p:nvPicPr>
                      <p:cNvPr id="0" name=""/>
                      <p:cNvPicPr>
                        <a:picLocks noChangeAspect="1" noChangeArrowheads="1"/>
                      </p:cNvPicPr>
                      <p:nvPr/>
                    </p:nvPicPr>
                    <p:blipFill>
                      <a:blip r:embed="rId9"/>
                      <a:srcRect/>
                      <a:stretch>
                        <a:fillRect/>
                      </a:stretch>
                    </p:blipFill>
                    <p:spPr bwMode="auto">
                      <a:xfrm>
                        <a:off x="784124" y="6376194"/>
                        <a:ext cx="42322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979925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6" name="標題 5"/>
          <p:cNvSpPr>
            <a:spLocks noGrp="1"/>
          </p:cNvSpPr>
          <p:nvPr>
            <p:ph type="title"/>
          </p:nvPr>
        </p:nvSpPr>
        <p:spPr/>
        <p:txBody>
          <a:bodyPr>
            <a:normAutofit fontScale="90000"/>
          </a:bodyPr>
          <a:lstStyle/>
          <a:p>
            <a:r>
              <a:rPr lang="en-US" altLang="zh-TW" dirty="0"/>
              <a:t>Angular </a:t>
            </a:r>
            <a:r>
              <a:rPr lang="en-US" altLang="zh-TW" dirty="0" smtClean="0"/>
              <a:t>Asymmetries </a:t>
            </a:r>
            <a:r>
              <a:rPr lang="en-US" altLang="zh-TW" dirty="0"/>
              <a:t>R</a:t>
            </a:r>
            <a:r>
              <a:rPr lang="en-US" altLang="zh-TW" dirty="0" smtClean="0"/>
              <a:t>equire </a:t>
            </a:r>
            <a:r>
              <a:rPr lang="en-US" altLang="zh-TW" dirty="0"/>
              <a:t>N</a:t>
            </a:r>
            <a:r>
              <a:rPr lang="en-US" altLang="zh-TW" dirty="0" smtClean="0"/>
              <a:t>ontrivial </a:t>
            </a:r>
            <a:r>
              <a:rPr lang="en-US" altLang="zh-TW" dirty="0"/>
              <a:t>S</a:t>
            </a:r>
            <a:r>
              <a:rPr lang="en-US" altLang="zh-TW" dirty="0" smtClean="0"/>
              <a:t>pin Correlation</a:t>
            </a:r>
            <a:endParaRPr lang="zh-TW" altLang="en-US" dirty="0"/>
          </a:p>
        </p:txBody>
      </p:sp>
      <p:sp>
        <p:nvSpPr>
          <p:cNvPr id="5" name="投影片編號版面配置區 4"/>
          <p:cNvSpPr>
            <a:spLocks noGrp="1"/>
          </p:cNvSpPr>
          <p:nvPr>
            <p:ph type="sldNum" sz="quarter" idx="12"/>
          </p:nvPr>
        </p:nvSpPr>
        <p:spPr/>
        <p:txBody>
          <a:bodyPr/>
          <a:lstStyle/>
          <a:p>
            <a:fld id="{BF16B02D-F58C-4976-BB6D-79D3D457C5B7}" type="slidenum">
              <a:rPr lang="en-US" altLang="zh-TW" smtClean="0">
                <a:solidFill>
                  <a:srgbClr val="000000"/>
                </a:solidFill>
              </a:rPr>
              <a:pPr/>
              <a:t>55</a:t>
            </a:fld>
            <a:endParaRPr lang="en-US" altLang="zh-TW">
              <a:solidFill>
                <a:srgbClr val="000000"/>
              </a:solidFill>
            </a:endParaRPr>
          </a:p>
        </p:txBody>
      </p:sp>
      <p:graphicFrame>
        <p:nvGraphicFramePr>
          <p:cNvPr id="7" name="物件 6"/>
          <p:cNvGraphicFramePr>
            <a:graphicFrameLocks noChangeAspect="1"/>
          </p:cNvGraphicFramePr>
          <p:nvPr>
            <p:extLst>
              <p:ext uri="{D42A27DB-BD31-4B8C-83A1-F6EECF244321}">
                <p14:modId xmlns:p14="http://schemas.microsoft.com/office/powerpoint/2010/main" val="2598045274"/>
              </p:ext>
            </p:extLst>
          </p:nvPr>
        </p:nvGraphicFramePr>
        <p:xfrm>
          <a:off x="837790" y="2266950"/>
          <a:ext cx="7849010" cy="755650"/>
        </p:xfrm>
        <a:graphic>
          <a:graphicData uri="http://schemas.openxmlformats.org/presentationml/2006/ole">
            <mc:AlternateContent xmlns:mc="http://schemas.openxmlformats.org/markup-compatibility/2006">
              <mc:Choice xmlns:v="urn:schemas-microsoft-com:vml" Requires="v">
                <p:oleObj spid="_x0000_s853229" name="Equation" r:id="rId4" imgW="4089240" imgH="393480" progId="Equation.DSMT4">
                  <p:embed/>
                </p:oleObj>
              </mc:Choice>
              <mc:Fallback>
                <p:oleObj name="Equation" r:id="rId4" imgW="4089240" imgH="393480" progId="Equation.DSMT4">
                  <p:embed/>
                  <p:pic>
                    <p:nvPicPr>
                      <p:cNvPr id="0" name=""/>
                      <p:cNvPicPr/>
                      <p:nvPr/>
                    </p:nvPicPr>
                    <p:blipFill>
                      <a:blip r:embed="rId5"/>
                      <a:stretch>
                        <a:fillRect/>
                      </a:stretch>
                    </p:blipFill>
                    <p:spPr>
                      <a:xfrm>
                        <a:off x="837790" y="2266950"/>
                        <a:ext cx="7849010" cy="7556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文字方塊 7"/>
              <p:cNvSpPr txBox="1"/>
              <p:nvPr/>
            </p:nvSpPr>
            <p:spPr>
              <a:xfrm>
                <a:off x="1937162" y="1805285"/>
                <a:ext cx="5650265" cy="461665"/>
              </a:xfrm>
              <a:prstGeom prst="rect">
                <a:avLst/>
              </a:prstGeom>
              <a:noFill/>
            </p:spPr>
            <p:txBody>
              <a:bodyPr wrap="none" rtlCol="0">
                <a:spAutoFit/>
              </a:bodyPr>
              <a:lstStyle/>
              <a:p>
                <a:r>
                  <a:rPr lang="en-US" altLang="zh-TW" sz="2400" dirty="0" smtClean="0"/>
                  <a:t>The most general </a:t>
                </a:r>
                <a14:m>
                  <m:oMath xmlns:m="http://schemas.openxmlformats.org/officeDocument/2006/math">
                    <m:r>
                      <a:rPr lang="en-US" altLang="zh-TW" sz="2400" b="0" i="1" smtClean="0">
                        <a:latin typeface="Cambria Math" panose="02040503050406030204" pitchFamily="18" charset="0"/>
                      </a:rPr>
                      <m:t>𝑞</m:t>
                    </m:r>
                    <m:acc>
                      <m:accPr>
                        <m:chr m:val="̅"/>
                        <m:ctrlPr>
                          <a:rPr lang="en-US" altLang="zh-TW" sz="2400" b="0" i="1" smtClean="0">
                            <a:latin typeface="Cambria Math" panose="02040503050406030204" pitchFamily="18" charset="0"/>
                          </a:rPr>
                        </m:ctrlPr>
                      </m:accPr>
                      <m:e>
                        <m:r>
                          <a:rPr lang="en-US" altLang="zh-TW" sz="2400" b="0" i="1" smtClean="0">
                            <a:latin typeface="Cambria Math" panose="02040503050406030204" pitchFamily="18" charset="0"/>
                          </a:rPr>
                          <m:t>𝑞</m:t>
                        </m:r>
                      </m:e>
                    </m:acc>
                  </m:oMath>
                </a14:m>
                <a:r>
                  <a:rPr lang="zh-TW" altLang="en-US" sz="2400" dirty="0" smtClean="0"/>
                  <a:t> </a:t>
                </a:r>
                <a:r>
                  <a:rPr lang="en-US" altLang="zh-TW" sz="2400" dirty="0" smtClean="0"/>
                  <a:t>spin density matrix</a:t>
                </a:r>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937162" y="1805285"/>
                <a:ext cx="5650265" cy="461665"/>
              </a:xfrm>
              <a:prstGeom prst="rect">
                <a:avLst/>
              </a:prstGeom>
              <a:blipFill rotWithShape="0">
                <a:blip r:embed="rId6"/>
                <a:stretch>
                  <a:fillRect l="-1726" t="-9211" r="-539" b="-30263"/>
                </a:stretch>
              </a:blipFill>
            </p:spPr>
            <p:txBody>
              <a:bodyPr/>
              <a:lstStyle/>
              <a:p>
                <a:r>
                  <a:rPr lang="zh-TW" altLang="en-US">
                    <a:noFill/>
                  </a:rPr>
                  <a:t> </a:t>
                </a:r>
              </a:p>
            </p:txBody>
          </p:sp>
        </mc:Fallback>
      </mc:AlternateContent>
      <p:graphicFrame>
        <p:nvGraphicFramePr>
          <p:cNvPr id="9" name="物件 8"/>
          <p:cNvGraphicFramePr>
            <a:graphicFrameLocks noChangeAspect="1"/>
          </p:cNvGraphicFramePr>
          <p:nvPr>
            <p:extLst>
              <p:ext uri="{D42A27DB-BD31-4B8C-83A1-F6EECF244321}">
                <p14:modId xmlns:p14="http://schemas.microsoft.com/office/powerpoint/2010/main" val="109239348"/>
              </p:ext>
            </p:extLst>
          </p:nvPr>
        </p:nvGraphicFramePr>
        <p:xfrm>
          <a:off x="837790" y="3022600"/>
          <a:ext cx="7683500" cy="1003300"/>
        </p:xfrm>
        <a:graphic>
          <a:graphicData uri="http://schemas.openxmlformats.org/presentationml/2006/ole">
            <mc:AlternateContent xmlns:mc="http://schemas.openxmlformats.org/markup-compatibility/2006">
              <mc:Choice xmlns:v="urn:schemas-microsoft-com:vml" Requires="v">
                <p:oleObj spid="_x0000_s853230" name="Equation" r:id="rId7" imgW="3695400" imgH="482400" progId="Equation.DSMT4">
                  <p:embed/>
                </p:oleObj>
              </mc:Choice>
              <mc:Fallback>
                <p:oleObj name="Equation" r:id="rId7" imgW="3695400" imgH="482400" progId="Equation.DSMT4">
                  <p:embed/>
                  <p:pic>
                    <p:nvPicPr>
                      <p:cNvPr id="0" name=""/>
                      <p:cNvPicPr/>
                      <p:nvPr/>
                    </p:nvPicPr>
                    <p:blipFill>
                      <a:blip r:embed="rId8"/>
                      <a:stretch>
                        <a:fillRect/>
                      </a:stretch>
                    </p:blipFill>
                    <p:spPr>
                      <a:xfrm>
                        <a:off x="837790" y="3022600"/>
                        <a:ext cx="7683500" cy="1003300"/>
                      </a:xfrm>
                      <a:prstGeom prst="rect">
                        <a:avLst/>
                      </a:prstGeom>
                    </p:spPr>
                  </p:pic>
                </p:oleObj>
              </mc:Fallback>
            </mc:AlternateContent>
          </a:graphicData>
        </a:graphic>
      </p:graphicFrame>
      <p:graphicFrame>
        <p:nvGraphicFramePr>
          <p:cNvPr id="10" name="物件 9"/>
          <p:cNvGraphicFramePr>
            <a:graphicFrameLocks noChangeAspect="1"/>
          </p:cNvGraphicFramePr>
          <p:nvPr>
            <p:extLst>
              <p:ext uri="{D42A27DB-BD31-4B8C-83A1-F6EECF244321}">
                <p14:modId xmlns:p14="http://schemas.microsoft.com/office/powerpoint/2010/main" val="2525134168"/>
              </p:ext>
            </p:extLst>
          </p:nvPr>
        </p:nvGraphicFramePr>
        <p:xfrm>
          <a:off x="640940" y="4054475"/>
          <a:ext cx="7880350" cy="615950"/>
        </p:xfrm>
        <a:graphic>
          <a:graphicData uri="http://schemas.openxmlformats.org/presentationml/2006/ole">
            <mc:AlternateContent xmlns:mc="http://schemas.openxmlformats.org/markup-compatibility/2006">
              <mc:Choice xmlns:v="urn:schemas-microsoft-com:vml" Requires="v">
                <p:oleObj spid="_x0000_s853231" name="Equation" r:id="rId9" imgW="2920680" imgH="228600" progId="Equation.DSMT4">
                  <p:embed/>
                </p:oleObj>
              </mc:Choice>
              <mc:Fallback>
                <p:oleObj name="Equation" r:id="rId9" imgW="2920680" imgH="228600" progId="Equation.DSMT4">
                  <p:embed/>
                  <p:pic>
                    <p:nvPicPr>
                      <p:cNvPr id="0" name=""/>
                      <p:cNvPicPr/>
                      <p:nvPr/>
                    </p:nvPicPr>
                    <p:blipFill>
                      <a:blip r:embed="rId10"/>
                      <a:stretch>
                        <a:fillRect/>
                      </a:stretch>
                    </p:blipFill>
                    <p:spPr>
                      <a:xfrm>
                        <a:off x="640940" y="4054475"/>
                        <a:ext cx="7880350" cy="6159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文字方塊 10"/>
              <p:cNvSpPr txBox="1"/>
              <p:nvPr/>
            </p:nvSpPr>
            <p:spPr>
              <a:xfrm>
                <a:off x="243294" y="5386327"/>
                <a:ext cx="8872493" cy="430887"/>
              </a:xfrm>
              <a:prstGeom prst="rect">
                <a:avLst/>
              </a:prstGeom>
              <a:noFill/>
            </p:spPr>
            <p:txBody>
              <a:bodyPr wrap="none" rtlCol="0">
                <a:spAutoFit/>
              </a:bodyPr>
              <a:lstStyle/>
              <a:p>
                <a:pPr algn="ctr"/>
                <a:r>
                  <a:rPr lang="en-US" altLang="zh-TW" sz="2200" dirty="0" smtClean="0">
                    <a:solidFill>
                      <a:srgbClr val="FF0000"/>
                    </a:solidFill>
                  </a:rPr>
                  <a:t>Nonzero </a:t>
                </a:r>
                <a14:m>
                  <m:oMath xmlns:m="http://schemas.openxmlformats.org/officeDocument/2006/math">
                    <m:r>
                      <a:rPr lang="zh-TW" altLang="en-US" sz="2200" i="1" smtClean="0">
                        <a:solidFill>
                          <a:srgbClr val="FF0000"/>
                        </a:solidFill>
                        <a:latin typeface="Cambria Math" panose="02040503050406030204" pitchFamily="18" charset="0"/>
                      </a:rPr>
                      <m:t>𝜅</m:t>
                    </m:r>
                  </m:oMath>
                </a14:m>
                <a:r>
                  <a:rPr lang="en-US" altLang="zh-TW" sz="2200" dirty="0" smtClean="0">
                    <a:solidFill>
                      <a:srgbClr val="FF0000"/>
                    </a:solidFill>
                  </a:rPr>
                  <a:t> </a:t>
                </a:r>
                <a:r>
                  <a:rPr lang="en-US" altLang="zh-TW" sz="2200" dirty="0">
                    <a:solidFill>
                      <a:srgbClr val="FF0000"/>
                    </a:solidFill>
                  </a:rPr>
                  <a:t>requires </a:t>
                </a:r>
                <a:r>
                  <a:rPr lang="en-US" altLang="zh-TW" sz="2200" i="1" dirty="0" smtClean="0">
                    <a:solidFill>
                      <a:srgbClr val="FF0000"/>
                    </a:solidFill>
                  </a:rPr>
                  <a:t>the correlation of the spins of quark and antiquark.</a:t>
                </a:r>
              </a:p>
            </p:txBody>
          </p:sp>
        </mc:Choice>
        <mc:Fallback xmlns="">
          <p:sp>
            <p:nvSpPr>
              <p:cNvPr id="11" name="文字方塊 10"/>
              <p:cNvSpPr txBox="1">
                <a:spLocks noRot="1" noChangeAspect="1" noMove="1" noResize="1" noEditPoints="1" noAdjustHandles="1" noChangeArrowheads="1" noChangeShapeType="1" noTextEdit="1"/>
              </p:cNvSpPr>
              <p:nvPr/>
            </p:nvSpPr>
            <p:spPr>
              <a:xfrm>
                <a:off x="243294" y="5386327"/>
                <a:ext cx="8872493" cy="430887"/>
              </a:xfrm>
              <a:prstGeom prst="rect">
                <a:avLst/>
              </a:prstGeom>
              <a:blipFill rotWithShape="0">
                <a:blip r:embed="rId11"/>
                <a:stretch>
                  <a:fillRect l="-893" t="-8571" r="-962" b="-30000"/>
                </a:stretch>
              </a:blipFill>
            </p:spPr>
            <p:txBody>
              <a:bodyPr/>
              <a:lstStyle/>
              <a:p>
                <a:r>
                  <a:rPr lang="zh-TW" altLang="en-US">
                    <a:noFill/>
                  </a:rPr>
                  <a:t> </a:t>
                </a:r>
              </a:p>
            </p:txBody>
          </p:sp>
        </mc:Fallback>
      </mc:AlternateContent>
      <p:sp>
        <p:nvSpPr>
          <p:cNvPr id="12" name="文字方塊 11"/>
          <p:cNvSpPr txBox="1"/>
          <p:nvPr/>
        </p:nvSpPr>
        <p:spPr>
          <a:xfrm>
            <a:off x="1807101" y="6114226"/>
            <a:ext cx="4862228" cy="523220"/>
          </a:xfrm>
          <a:prstGeom prst="rect">
            <a:avLst/>
          </a:prstGeom>
          <a:noFill/>
        </p:spPr>
        <p:txBody>
          <a:bodyPr wrap="none" rtlCol="0">
            <a:spAutoFit/>
          </a:bodyPr>
          <a:lstStyle/>
          <a:p>
            <a:pPr algn="ctr"/>
            <a:r>
              <a:rPr lang="en-US" altLang="zh-TW" sz="2800" dirty="0" smtClean="0">
                <a:solidFill>
                  <a:srgbClr val="FF9900"/>
                </a:solidFill>
              </a:rPr>
              <a:t>What will be the mechanism?</a:t>
            </a:r>
            <a:endParaRPr lang="en-US" altLang="zh-TW" sz="2800" dirty="0">
              <a:solidFill>
                <a:srgbClr val="FF9900"/>
              </a:solidFill>
            </a:endParaRPr>
          </a:p>
        </p:txBody>
      </p:sp>
      <p:sp>
        <p:nvSpPr>
          <p:cNvPr id="13" name="文字方塊 12"/>
          <p:cNvSpPr txBox="1"/>
          <p:nvPr/>
        </p:nvSpPr>
        <p:spPr>
          <a:xfrm>
            <a:off x="1794097" y="4691002"/>
            <a:ext cx="5878532" cy="369332"/>
          </a:xfrm>
          <a:prstGeom prst="rect">
            <a:avLst/>
          </a:prstGeom>
          <a:noFill/>
        </p:spPr>
        <p:txBody>
          <a:bodyPr wrap="none" rtlCol="0">
            <a:spAutoFit/>
          </a:bodyPr>
          <a:lstStyle/>
          <a:p>
            <a:r>
              <a:rPr lang="de-DE" altLang="zh-TW" dirty="0"/>
              <a:t>Brandenburg, Nachtmann &amp; Mirkes, ZPC 60 </a:t>
            </a:r>
            <a:r>
              <a:rPr lang="de-DE" altLang="zh-TW" dirty="0" smtClean="0"/>
              <a:t>(1993</a:t>
            </a:r>
            <a:r>
              <a:rPr lang="de-DE" altLang="zh-TW" dirty="0"/>
              <a:t>) 697</a:t>
            </a:r>
            <a:endParaRPr lang="zh-TW" altLang="en-US" dirty="0"/>
          </a:p>
        </p:txBody>
      </p:sp>
    </p:spTree>
    <p:extLst>
      <p:ext uri="{BB962C8B-B14F-4D97-AF65-F5344CB8AC3E}">
        <p14:creationId xmlns:p14="http://schemas.microsoft.com/office/powerpoint/2010/main" val="15702444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4" name="標題 3"/>
          <p:cNvSpPr>
            <a:spLocks noGrp="1"/>
          </p:cNvSpPr>
          <p:nvPr>
            <p:ph type="title"/>
          </p:nvPr>
        </p:nvSpPr>
        <p:spPr/>
        <p:txBody>
          <a:bodyPr>
            <a:normAutofit/>
          </a:bodyPr>
          <a:lstStyle/>
          <a:p>
            <a:r>
              <a:rPr lang="en-US" altLang="zh-TW" sz="3200" dirty="0" smtClean="0"/>
              <a:t>D. Boer (PRD 60, 014012 (1999))</a:t>
            </a:r>
            <a:br>
              <a:rPr lang="en-US" altLang="zh-TW" sz="3200" dirty="0" smtClean="0"/>
            </a:br>
            <a:r>
              <a:rPr lang="en-US" altLang="zh-TW" sz="3200" dirty="0" smtClean="0"/>
              <a:t>Hadronic Effect, Boer-Mulders Functions </a:t>
            </a:r>
            <a:endParaRPr lang="zh-TW" altLang="en-US" sz="3200" dirty="0"/>
          </a:p>
        </p:txBody>
      </p:sp>
      <p:pic>
        <p:nvPicPr>
          <p:cNvPr id="1472514" name="Picture 2"/>
          <p:cNvPicPr>
            <a:picLocks noGrp="1" noChangeAspect="1" noChangeArrowheads="1"/>
          </p:cNvPicPr>
          <p:nvPr>
            <p:ph idx="1"/>
          </p:nvPr>
        </p:nvPicPr>
        <p:blipFill>
          <a:blip r:embed="rId4" cstate="print"/>
          <a:srcRect/>
          <a:stretch>
            <a:fillRect/>
          </a:stretch>
        </p:blipFill>
        <p:spPr bwMode="auto">
          <a:xfrm>
            <a:off x="1865964" y="1591404"/>
            <a:ext cx="5527279" cy="1425728"/>
          </a:xfrm>
          <a:prstGeom prst="rect">
            <a:avLst/>
          </a:prstGeom>
          <a:noFill/>
          <a:ln w="9525">
            <a:noFill/>
            <a:miter lim="800000"/>
            <a:headEnd/>
            <a:tailEnd/>
          </a:ln>
        </p:spPr>
      </p:pic>
      <p:pic>
        <p:nvPicPr>
          <p:cNvPr id="7" name="Picture 5" descr="fit6"/>
          <p:cNvPicPr>
            <a:picLocks noChangeAspect="1" noChangeArrowheads="1"/>
          </p:cNvPicPr>
          <p:nvPr/>
        </p:nvPicPr>
        <p:blipFill>
          <a:blip r:embed="rId5" cstate="print"/>
          <a:srcRect/>
          <a:stretch>
            <a:fillRect/>
          </a:stretch>
        </p:blipFill>
        <p:spPr bwMode="auto">
          <a:xfrm>
            <a:off x="1206877" y="4380811"/>
            <a:ext cx="3331182" cy="2477189"/>
          </a:xfrm>
          <a:prstGeom prst="rect">
            <a:avLst/>
          </a:prstGeom>
          <a:noFill/>
        </p:spPr>
      </p:pic>
      <p:graphicFrame>
        <p:nvGraphicFramePr>
          <p:cNvPr id="1472515" name="Object 3"/>
          <p:cNvGraphicFramePr>
            <a:graphicFrameLocks noChangeAspect="1"/>
          </p:cNvGraphicFramePr>
          <p:nvPr>
            <p:extLst>
              <p:ext uri="{D42A27DB-BD31-4B8C-83A1-F6EECF244321}">
                <p14:modId xmlns:p14="http://schemas.microsoft.com/office/powerpoint/2010/main" val="4041780478"/>
              </p:ext>
            </p:extLst>
          </p:nvPr>
        </p:nvGraphicFramePr>
        <p:xfrm>
          <a:off x="1219200" y="2903538"/>
          <a:ext cx="7361238" cy="1441450"/>
        </p:xfrm>
        <a:graphic>
          <a:graphicData uri="http://schemas.openxmlformats.org/presentationml/2006/ole">
            <mc:AlternateContent xmlns:mc="http://schemas.openxmlformats.org/markup-compatibility/2006">
              <mc:Choice xmlns:v="urn:schemas-microsoft-com:vml" Requires="v">
                <p:oleObj spid="_x0000_s839870" name="Equation" r:id="rId6" imgW="4178160" imgH="876240" progId="Equation.DSMT4">
                  <p:embed/>
                </p:oleObj>
              </mc:Choice>
              <mc:Fallback>
                <p:oleObj name="Equation" r:id="rId6" imgW="4178160" imgH="876240" progId="Equation.DSMT4">
                  <p:embed/>
                  <p:pic>
                    <p:nvPicPr>
                      <p:cNvPr id="0" name=""/>
                      <p:cNvPicPr>
                        <a:picLocks noChangeAspect="1" noChangeArrowheads="1"/>
                      </p:cNvPicPr>
                      <p:nvPr/>
                    </p:nvPicPr>
                    <p:blipFill>
                      <a:blip r:embed="rId7"/>
                      <a:srcRect/>
                      <a:stretch>
                        <a:fillRect/>
                      </a:stretch>
                    </p:blipFill>
                    <p:spPr bwMode="auto">
                      <a:xfrm>
                        <a:off x="1219200" y="2903538"/>
                        <a:ext cx="7361238" cy="144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物件 7"/>
          <p:cNvGraphicFramePr>
            <a:graphicFrameLocks noChangeAspect="1"/>
          </p:cNvGraphicFramePr>
          <p:nvPr/>
        </p:nvGraphicFramePr>
        <p:xfrm>
          <a:off x="4505643" y="5545849"/>
          <a:ext cx="4280909" cy="921451"/>
        </p:xfrm>
        <a:graphic>
          <a:graphicData uri="http://schemas.openxmlformats.org/presentationml/2006/ole">
            <mc:AlternateContent xmlns:mc="http://schemas.openxmlformats.org/markup-compatibility/2006">
              <mc:Choice xmlns:v="urn:schemas-microsoft-com:vml" Requires="v">
                <p:oleObj spid="_x0000_s839871" name="Equation" r:id="rId8" imgW="2831760" imgH="609480" progId="Equation.DSMT4">
                  <p:embed/>
                </p:oleObj>
              </mc:Choice>
              <mc:Fallback>
                <p:oleObj name="Equation" r:id="rId8" imgW="2831760" imgH="609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5643" y="5545849"/>
                        <a:ext cx="4280909" cy="921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72517" name="Picture 5"/>
          <p:cNvPicPr>
            <a:picLocks noChangeAspect="1" noChangeArrowheads="1"/>
          </p:cNvPicPr>
          <p:nvPr/>
        </p:nvPicPr>
        <p:blipFill>
          <a:blip r:embed="rId10" cstate="print"/>
          <a:srcRect/>
          <a:stretch>
            <a:fillRect/>
          </a:stretch>
        </p:blipFill>
        <p:spPr bwMode="auto">
          <a:xfrm>
            <a:off x="4469217" y="4557668"/>
            <a:ext cx="3394623" cy="520457"/>
          </a:xfrm>
          <a:prstGeom prst="rect">
            <a:avLst/>
          </a:prstGeom>
          <a:noFill/>
          <a:ln w="9525">
            <a:noFill/>
            <a:miter lim="800000"/>
            <a:headEnd/>
            <a:tailEnd/>
          </a:ln>
        </p:spPr>
      </p:pic>
      <p:pic>
        <p:nvPicPr>
          <p:cNvPr id="1472518" name="Picture 6"/>
          <p:cNvPicPr>
            <a:picLocks noChangeAspect="1" noChangeArrowheads="1"/>
          </p:cNvPicPr>
          <p:nvPr/>
        </p:nvPicPr>
        <p:blipFill>
          <a:blip r:embed="rId11" cstate="print"/>
          <a:srcRect/>
          <a:stretch>
            <a:fillRect/>
          </a:stretch>
        </p:blipFill>
        <p:spPr bwMode="auto">
          <a:xfrm>
            <a:off x="4578405" y="5059489"/>
            <a:ext cx="1780829" cy="598359"/>
          </a:xfrm>
          <a:prstGeom prst="rect">
            <a:avLst/>
          </a:prstGeom>
          <a:noFill/>
          <a:ln w="9525">
            <a:noFill/>
            <a:miter lim="800000"/>
            <a:headEnd/>
            <a:tailEnd/>
          </a:ln>
        </p:spPr>
      </p:pic>
      <p:pic>
        <p:nvPicPr>
          <p:cNvPr id="1472519" name="Picture 7"/>
          <p:cNvPicPr>
            <a:picLocks noChangeAspect="1" noChangeArrowheads="1"/>
          </p:cNvPicPr>
          <p:nvPr/>
        </p:nvPicPr>
        <p:blipFill>
          <a:blip r:embed="rId12" cstate="print"/>
          <a:srcRect/>
          <a:stretch>
            <a:fillRect/>
          </a:stretch>
        </p:blipFill>
        <p:spPr bwMode="auto">
          <a:xfrm>
            <a:off x="6518737" y="5187315"/>
            <a:ext cx="1543050" cy="323850"/>
          </a:xfrm>
          <a:prstGeom prst="rect">
            <a:avLst/>
          </a:prstGeom>
          <a:noFill/>
          <a:ln w="9525">
            <a:noFill/>
            <a:miter lim="800000"/>
            <a:headEnd/>
            <a:tailEnd/>
          </a:ln>
        </p:spPr>
      </p:pic>
      <p:sp>
        <p:nvSpPr>
          <p:cNvPr id="11" name="投影片編號版面配置區 10"/>
          <p:cNvSpPr>
            <a:spLocks noGrp="1"/>
          </p:cNvSpPr>
          <p:nvPr>
            <p:ph type="sldNum" sz="quarter" idx="12"/>
          </p:nvPr>
        </p:nvSpPr>
        <p:spPr/>
        <p:txBody>
          <a:bodyPr/>
          <a:lstStyle/>
          <a:p>
            <a:pPr>
              <a:defRPr/>
            </a:pPr>
            <a:fld id="{73C4ABE9-A334-4979-A211-62B1079BC0E5}" type="slidenum">
              <a:rPr lang="en-US" altLang="zh-TW" smtClean="0"/>
              <a:pPr>
                <a:defRPr/>
              </a:pPr>
              <a:t>56</a:t>
            </a:fld>
            <a:endParaRPr lang="en-US" altLang="zh-TW" dirty="0"/>
          </a:p>
        </p:txBody>
      </p:sp>
      <p:pic>
        <p:nvPicPr>
          <p:cNvPr id="3" name="圖片 2"/>
          <p:cNvPicPr>
            <a:picLocks noChangeAspect="1"/>
          </p:cNvPicPr>
          <p:nvPr/>
        </p:nvPicPr>
        <p:blipFill>
          <a:blip r:embed="rId13"/>
          <a:stretch>
            <a:fillRect/>
          </a:stretch>
        </p:blipFill>
        <p:spPr>
          <a:xfrm>
            <a:off x="2714867" y="1697988"/>
            <a:ext cx="4678376" cy="1212559"/>
          </a:xfrm>
          <a:prstGeom prst="rect">
            <a:avLst/>
          </a:prstGeom>
        </p:spPr>
      </p:pic>
      <p:sp>
        <p:nvSpPr>
          <p:cNvPr id="5" name="文字方塊 4"/>
          <p:cNvSpPr txBox="1"/>
          <p:nvPr/>
        </p:nvSpPr>
        <p:spPr>
          <a:xfrm>
            <a:off x="164726" y="1323914"/>
            <a:ext cx="8948283"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TW" sz="1600" dirty="0" smtClean="0"/>
              <a:t>Spin-orbit correlation of transversely polarized </a:t>
            </a:r>
            <a:r>
              <a:rPr lang="en-US" altLang="zh-TW" sz="1600" i="1" dirty="0" err="1" smtClean="0">
                <a:solidFill>
                  <a:srgbClr val="FF0000"/>
                </a:solidFill>
              </a:rPr>
              <a:t>noncollinear</a:t>
            </a:r>
            <a:r>
              <a:rPr lang="en-US" altLang="zh-TW" sz="1600" i="1" dirty="0" smtClean="0">
                <a:solidFill>
                  <a:srgbClr val="FF0000"/>
                </a:solidFill>
              </a:rPr>
              <a:t> </a:t>
            </a:r>
            <a:r>
              <a:rPr lang="en-US" altLang="zh-TW" sz="1600" i="1" dirty="0" err="1" smtClean="0">
                <a:solidFill>
                  <a:srgbClr val="FF0000"/>
                </a:solidFill>
              </a:rPr>
              <a:t>partons</a:t>
            </a:r>
            <a:r>
              <a:rPr lang="en-US" altLang="zh-TW" sz="1600" i="1" dirty="0" smtClean="0">
                <a:solidFill>
                  <a:srgbClr val="FF0000"/>
                </a:solidFill>
              </a:rPr>
              <a:t> </a:t>
            </a:r>
            <a:r>
              <a:rPr lang="en-US" altLang="zh-TW" sz="1600" dirty="0"/>
              <a:t>inside an </a:t>
            </a:r>
            <a:r>
              <a:rPr lang="en-US" altLang="zh-TW" sz="1600" dirty="0" err="1"/>
              <a:t>unpolarized</a:t>
            </a:r>
            <a:r>
              <a:rPr lang="en-US" altLang="zh-TW" sz="1600" dirty="0"/>
              <a:t> hadron</a:t>
            </a:r>
            <a:endParaRPr lang="zh-TW" altLang="en-US" sz="1600" dirty="0"/>
          </a:p>
        </p:txBody>
      </p:sp>
    </p:spTree>
    <p:extLst>
      <p:ext uri="{BB962C8B-B14F-4D97-AF65-F5344CB8AC3E}">
        <p14:creationId xmlns:p14="http://schemas.microsoft.com/office/powerpoint/2010/main" val="29354017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p:txBody>
          <a:bodyPr>
            <a:normAutofit fontScale="90000"/>
          </a:bodyPr>
          <a:lstStyle/>
          <a:p>
            <a:r>
              <a:rPr lang="en-US" altLang="zh-TW" sz="2800" dirty="0" err="1" smtClean="0">
                <a:solidFill>
                  <a:srgbClr val="000000"/>
                </a:solidFill>
              </a:rPr>
              <a:t>Pasquini</a:t>
            </a:r>
            <a:r>
              <a:rPr lang="en-US" altLang="zh-TW" sz="2800" dirty="0" smtClean="0">
                <a:solidFill>
                  <a:srgbClr val="000000"/>
                </a:solidFill>
              </a:rPr>
              <a:t> and Schweitzer </a:t>
            </a:r>
            <a:r>
              <a:rPr lang="en-US" altLang="zh-TW" sz="2800" dirty="0">
                <a:solidFill>
                  <a:srgbClr val="000000"/>
                </a:solidFill>
              </a:rPr>
              <a:t>(PRD </a:t>
            </a:r>
            <a:r>
              <a:rPr lang="en-US" altLang="zh-TW" sz="2800" dirty="0" smtClean="0">
                <a:solidFill>
                  <a:srgbClr val="000000"/>
                </a:solidFill>
              </a:rPr>
              <a:t>90</a:t>
            </a:r>
            <a:r>
              <a:rPr lang="en-US" altLang="zh-TW" sz="2800" dirty="0">
                <a:solidFill>
                  <a:srgbClr val="000000"/>
                </a:solidFill>
              </a:rPr>
              <a:t>, 014050 (</a:t>
            </a:r>
            <a:r>
              <a:rPr lang="en-US" altLang="zh-TW" sz="2800" dirty="0" smtClean="0">
                <a:solidFill>
                  <a:srgbClr val="000000"/>
                </a:solidFill>
              </a:rPr>
              <a:t>2014))</a:t>
            </a:r>
            <a:r>
              <a:rPr lang="en-US" altLang="zh-TW" sz="3200" dirty="0">
                <a:solidFill>
                  <a:srgbClr val="000000"/>
                </a:solidFill>
              </a:rPr>
              <a:t/>
            </a:r>
            <a:br>
              <a:rPr lang="en-US" altLang="zh-TW" sz="3200" dirty="0">
                <a:solidFill>
                  <a:srgbClr val="000000"/>
                </a:solidFill>
              </a:rPr>
            </a:br>
            <a:r>
              <a:rPr lang="en-US" altLang="zh-TW" sz="3200" dirty="0">
                <a:solidFill>
                  <a:srgbClr val="000000"/>
                </a:solidFill>
              </a:rPr>
              <a:t>Boer-Mulders </a:t>
            </a:r>
            <a:r>
              <a:rPr lang="en-US" altLang="zh-TW" sz="3200" dirty="0" smtClean="0">
                <a:solidFill>
                  <a:srgbClr val="000000"/>
                </a:solidFill>
              </a:rPr>
              <a:t>Functions of Pion and Proton in Light-Front Constituent Model</a:t>
            </a:r>
            <a:endParaRPr lang="zh-TW" altLang="en-US" dirty="0"/>
          </a:p>
        </p:txBody>
      </p:sp>
      <p:pic>
        <p:nvPicPr>
          <p:cNvPr id="5" name="內容版面配置區 4"/>
          <p:cNvPicPr>
            <a:picLocks noGrp="1" noChangeAspect="1"/>
          </p:cNvPicPr>
          <p:nvPr>
            <p:ph idx="1"/>
          </p:nvPr>
        </p:nvPicPr>
        <p:blipFill>
          <a:blip r:embed="rId3"/>
          <a:stretch>
            <a:fillRect/>
          </a:stretch>
        </p:blipFill>
        <p:spPr>
          <a:xfrm>
            <a:off x="457200" y="1771730"/>
            <a:ext cx="8229600" cy="2430303"/>
          </a:xfrm>
          <a:prstGeom prst="rect">
            <a:avLst/>
          </a:prstGeom>
        </p:spPr>
      </p:pic>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57</a:t>
            </a:fld>
            <a:endParaRPr lang="en-US" altLang="ja-JP" dirty="0"/>
          </a:p>
        </p:txBody>
      </p:sp>
      <p:pic>
        <p:nvPicPr>
          <p:cNvPr id="6" name="內容版面配置區 4"/>
          <p:cNvPicPr>
            <a:picLocks noChangeAspect="1"/>
          </p:cNvPicPr>
          <p:nvPr/>
        </p:nvPicPr>
        <p:blipFill>
          <a:blip r:embed="rId4"/>
          <a:stretch>
            <a:fillRect/>
          </a:stretch>
        </p:blipFill>
        <p:spPr bwMode="auto">
          <a:xfrm>
            <a:off x="457200" y="4202033"/>
            <a:ext cx="8229600" cy="2431472"/>
          </a:xfrm>
          <a:prstGeom prst="rect">
            <a:avLst/>
          </a:prstGeom>
          <a:noFill/>
          <a:ln w="9525">
            <a:noFill/>
            <a:miter lim="800000"/>
            <a:headEnd/>
            <a:tailEnd/>
          </a:ln>
        </p:spPr>
      </p:pic>
    </p:spTree>
    <p:extLst>
      <p:ext uri="{BB962C8B-B14F-4D97-AF65-F5344CB8AC3E}">
        <p14:creationId xmlns:p14="http://schemas.microsoft.com/office/powerpoint/2010/main" val="3000976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p:txBody>
          <a:bodyPr>
            <a:noAutofit/>
          </a:bodyPr>
          <a:lstStyle/>
          <a:p>
            <a:r>
              <a:rPr lang="en-US" altLang="zh-TW" sz="3600" dirty="0"/>
              <a:t>Theoretical </a:t>
            </a:r>
            <a:r>
              <a:rPr lang="en-US" altLang="zh-TW" sz="3600" dirty="0" smtClean="0"/>
              <a:t>Interpretations of </a:t>
            </a:r>
            <a:r>
              <a:rPr lang="en-US" altLang="zh-TW" sz="3600" dirty="0"/>
              <a:t>Lam-Tung </a:t>
            </a:r>
            <a:r>
              <a:rPr lang="en-US" altLang="zh-TW" sz="3600" dirty="0" smtClean="0"/>
              <a:t>Violation in pion-induced DY</a:t>
            </a:r>
            <a:endParaRPr lang="zh-TW" altLang="en-US" sz="3600" dirty="0"/>
          </a:p>
        </p:txBody>
      </p:sp>
      <p:sp>
        <p:nvSpPr>
          <p:cNvPr id="4" name="投影片編號版面配置區 3"/>
          <p:cNvSpPr>
            <a:spLocks noGrp="1"/>
          </p:cNvSpPr>
          <p:nvPr>
            <p:ph type="sldNum" sz="quarter" idx="12"/>
          </p:nvPr>
        </p:nvSpPr>
        <p:spPr/>
        <p:txBody>
          <a:bodyPr/>
          <a:lstStyle/>
          <a:p>
            <a:pPr>
              <a:defRPr/>
            </a:pPr>
            <a:fld id="{4396A207-07FB-42F6-B213-05D7673CECAA}" type="slidenum">
              <a:rPr lang="en-US" altLang="ja-JP" smtClean="0"/>
              <a:pPr>
                <a:defRPr/>
              </a:pPr>
              <a:t>58</a:t>
            </a:fld>
            <a:endParaRPr lang="en-US" altLang="ja-JP" dirty="0"/>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2384721376"/>
              </p:ext>
            </p:extLst>
          </p:nvPr>
        </p:nvGraphicFramePr>
        <p:xfrm>
          <a:off x="457200" y="1600200"/>
          <a:ext cx="8229600" cy="3596640"/>
        </p:xfrm>
        <a:graphic>
          <a:graphicData uri="http://schemas.openxmlformats.org/drawingml/2006/table">
            <a:tbl>
              <a:tblPr firstRow="1" bandRow="1">
                <a:tableStyleId>{85BE263C-DBD7-4A20-BB59-AAB30ACAA65A}</a:tableStyleId>
              </a:tblPr>
              <a:tblGrid>
                <a:gridCol w="2057400"/>
                <a:gridCol w="2057400"/>
                <a:gridCol w="2057400"/>
                <a:gridCol w="2057400"/>
              </a:tblGrid>
              <a:tr h="370840">
                <a:tc>
                  <a:txBody>
                    <a:bodyPr/>
                    <a:lstStyle/>
                    <a:p>
                      <a:endParaRPr lang="zh-TW" altLang="en-US" sz="2000" dirty="0"/>
                    </a:p>
                  </a:txBody>
                  <a:tcPr/>
                </a:tc>
                <a:tc>
                  <a:txBody>
                    <a:bodyPr/>
                    <a:lstStyle/>
                    <a:p>
                      <a:r>
                        <a:rPr lang="en-US" altLang="zh-TW" sz="2000" dirty="0" smtClean="0"/>
                        <a:t>Boer-Mulders</a:t>
                      </a:r>
                      <a:r>
                        <a:rPr lang="en-US" altLang="zh-TW" sz="2000" baseline="0" dirty="0" smtClean="0"/>
                        <a:t> Function</a:t>
                      </a:r>
                      <a:endParaRPr lang="zh-TW" altLang="en-US" sz="2000" dirty="0"/>
                    </a:p>
                  </a:txBody>
                  <a:tcPr/>
                </a:tc>
                <a:tc>
                  <a:txBody>
                    <a:bodyPr/>
                    <a:lstStyle/>
                    <a:p>
                      <a:r>
                        <a:rPr lang="en-US" altLang="zh-TW" sz="2000" dirty="0" smtClean="0"/>
                        <a:t>QCD chromo-magnetic</a:t>
                      </a:r>
                      <a:r>
                        <a:rPr lang="en-US" altLang="zh-TW" sz="2000" baseline="0" dirty="0" smtClean="0"/>
                        <a:t> effect</a:t>
                      </a:r>
                      <a:endParaRPr lang="zh-TW" altLang="en-US" sz="2000" dirty="0"/>
                    </a:p>
                  </a:txBody>
                  <a:tcPr/>
                </a:tc>
                <a:tc>
                  <a:txBody>
                    <a:bodyPr/>
                    <a:lstStyle/>
                    <a:p>
                      <a:r>
                        <a:rPr lang="en-US" altLang="zh-TW" sz="2000" dirty="0" err="1" smtClean="0"/>
                        <a:t>Glauber</a:t>
                      </a:r>
                      <a:r>
                        <a:rPr lang="en-US" altLang="zh-TW" sz="2000" dirty="0" smtClean="0"/>
                        <a:t> gluon</a:t>
                      </a:r>
                      <a:endParaRPr lang="zh-TW" altLang="en-US" sz="2000" dirty="0"/>
                    </a:p>
                  </a:txBody>
                  <a:tcPr/>
                </a:tc>
              </a:tr>
              <a:tr h="370840">
                <a:tc>
                  <a:txBody>
                    <a:bodyPr/>
                    <a:lstStyle/>
                    <a:p>
                      <a:r>
                        <a:rPr lang="en-US" altLang="zh-TW" sz="2000" dirty="0" smtClean="0"/>
                        <a:t>Origin of effect</a:t>
                      </a:r>
                      <a:endParaRPr lang="zh-TW" altLang="en-US" sz="2000" dirty="0"/>
                    </a:p>
                  </a:txBody>
                  <a:tcPr/>
                </a:tc>
                <a:tc>
                  <a:txBody>
                    <a:bodyPr/>
                    <a:lstStyle/>
                    <a:p>
                      <a:r>
                        <a:rPr lang="en-US" altLang="zh-TW" sz="2000" dirty="0" smtClean="0"/>
                        <a:t>Hadron</a:t>
                      </a:r>
                      <a:endParaRPr lang="zh-TW" altLang="en-US" sz="2000" dirty="0"/>
                    </a:p>
                  </a:txBody>
                  <a:tcPr/>
                </a:tc>
                <a:tc>
                  <a:txBody>
                    <a:bodyPr/>
                    <a:lstStyle/>
                    <a:p>
                      <a:r>
                        <a:rPr lang="en-US" altLang="zh-TW" sz="2000" dirty="0" smtClean="0"/>
                        <a:t>QCD vacuum</a:t>
                      </a:r>
                      <a:endParaRPr lang="zh-TW" altLang="en-US" sz="2000" dirty="0"/>
                    </a:p>
                  </a:txBody>
                  <a:tcPr/>
                </a:tc>
                <a:tc>
                  <a:txBody>
                    <a:bodyPr/>
                    <a:lstStyle/>
                    <a:p>
                      <a:r>
                        <a:rPr lang="en-US" altLang="zh-TW" sz="2000" dirty="0" smtClean="0"/>
                        <a:t>Pion specifically</a:t>
                      </a:r>
                      <a:endParaRPr lang="zh-TW" altLang="en-US" sz="2000" dirty="0"/>
                    </a:p>
                  </a:txBody>
                  <a:tcPr/>
                </a:tc>
              </a:tr>
              <a:tr h="370840">
                <a:tc>
                  <a:txBody>
                    <a:bodyPr/>
                    <a:lstStyle/>
                    <a:p>
                      <a:r>
                        <a:rPr lang="en-US" altLang="zh-TW" sz="2000" dirty="0" smtClean="0"/>
                        <a:t>Quark-flavor dependence</a:t>
                      </a:r>
                      <a:endParaRPr lang="zh-TW" altLang="en-US" sz="2000" dirty="0"/>
                    </a:p>
                  </a:txBody>
                  <a:tcPr/>
                </a:tc>
                <a:tc>
                  <a:txBody>
                    <a:bodyPr/>
                    <a:lstStyle/>
                    <a:p>
                      <a:r>
                        <a:rPr lang="en-US" altLang="zh-TW" sz="2000" dirty="0" smtClean="0"/>
                        <a:t>Yes</a:t>
                      </a:r>
                      <a:endParaRPr lang="zh-TW" altLang="en-US" sz="2000" dirty="0"/>
                    </a:p>
                  </a:txBody>
                  <a:tcPr/>
                </a:tc>
                <a:tc>
                  <a:txBody>
                    <a:bodyPr/>
                    <a:lstStyle/>
                    <a:p>
                      <a:r>
                        <a:rPr lang="en-US" altLang="zh-TW" sz="2000" dirty="0" smtClean="0"/>
                        <a:t>No</a:t>
                      </a:r>
                      <a:endParaRPr lang="zh-TW" altLang="en-US" sz="2000" dirty="0"/>
                    </a:p>
                  </a:txBody>
                  <a:tcPr/>
                </a:tc>
                <a:tc>
                  <a:txBody>
                    <a:bodyPr/>
                    <a:lstStyle/>
                    <a:p>
                      <a:r>
                        <a:rPr lang="en-US" altLang="zh-TW" sz="2000" dirty="0" smtClean="0"/>
                        <a:t>No</a:t>
                      </a:r>
                      <a:endParaRPr lang="zh-TW" altLang="en-US" sz="2000" dirty="0"/>
                    </a:p>
                  </a:txBody>
                  <a:tcPr/>
                </a:tc>
              </a:tr>
              <a:tr h="370840">
                <a:tc>
                  <a:txBody>
                    <a:bodyPr/>
                    <a:lstStyle/>
                    <a:p>
                      <a:r>
                        <a:rPr lang="en-US" altLang="zh-TW" sz="2000" dirty="0" smtClean="0"/>
                        <a:t>Hadron</a:t>
                      </a:r>
                    </a:p>
                    <a:p>
                      <a:r>
                        <a:rPr lang="en-US" altLang="zh-TW" sz="2000" dirty="0" smtClean="0"/>
                        <a:t>dependence</a:t>
                      </a:r>
                      <a:endParaRPr lang="zh-TW" altLang="en-US" sz="2000" dirty="0"/>
                    </a:p>
                  </a:txBody>
                  <a:tcPr/>
                </a:tc>
                <a:tc>
                  <a:txBody>
                    <a:bodyPr/>
                    <a:lstStyle/>
                    <a:p>
                      <a:r>
                        <a:rPr lang="en-US" altLang="zh-TW" sz="2000" dirty="0" smtClean="0"/>
                        <a:t>Yes</a:t>
                      </a:r>
                      <a:endParaRPr lang="zh-TW" altLang="en-US" sz="2000" dirty="0"/>
                    </a:p>
                  </a:txBody>
                  <a:tcPr/>
                </a:tc>
                <a:tc>
                  <a:txBody>
                    <a:bodyPr/>
                    <a:lstStyle/>
                    <a:p>
                      <a:r>
                        <a:rPr lang="en-US" altLang="zh-TW" sz="2000" dirty="0" smtClean="0"/>
                        <a:t>No</a:t>
                      </a:r>
                      <a:endParaRPr lang="zh-TW" altLang="en-US" sz="2000" dirty="0"/>
                    </a:p>
                  </a:txBody>
                  <a:tcPr/>
                </a:tc>
                <a:tc>
                  <a:txBody>
                    <a:bodyPr/>
                    <a:lstStyle/>
                    <a:p>
                      <a:r>
                        <a:rPr lang="en-US" altLang="zh-TW" sz="2000" dirty="0" smtClean="0"/>
                        <a:t>Yes</a:t>
                      </a:r>
                      <a:endParaRPr lang="zh-TW" altLang="en-US" sz="2000" dirty="0"/>
                    </a:p>
                  </a:txBody>
                  <a:tcPr/>
                </a:tc>
              </a:tr>
              <a:tr h="370840">
                <a:tc>
                  <a:txBody>
                    <a:bodyPr/>
                    <a:lstStyle/>
                    <a:p>
                      <a:r>
                        <a:rPr lang="en-US" altLang="zh-TW" sz="2000" dirty="0" smtClean="0"/>
                        <a:t>Large</a:t>
                      </a:r>
                      <a:r>
                        <a:rPr lang="en-US" altLang="zh-TW" sz="2000" baseline="0" dirty="0" smtClean="0"/>
                        <a:t> P</a:t>
                      </a:r>
                      <a:r>
                        <a:rPr lang="en-US" altLang="zh-TW" sz="2000" baseline="-25000" dirty="0" smtClean="0"/>
                        <a:t>T</a:t>
                      </a:r>
                      <a:r>
                        <a:rPr lang="en-US" altLang="zh-TW" sz="2000" baseline="0" dirty="0" smtClean="0"/>
                        <a:t> limit</a:t>
                      </a:r>
                      <a:endParaRPr lang="zh-TW" altLang="en-US" sz="2000" dirty="0"/>
                    </a:p>
                  </a:txBody>
                  <a:tcPr/>
                </a:tc>
                <a:tc>
                  <a:txBody>
                    <a:bodyPr/>
                    <a:lstStyle/>
                    <a:p>
                      <a:r>
                        <a:rPr lang="en-US" altLang="zh-TW" sz="2000" dirty="0" smtClean="0"/>
                        <a:t>0</a:t>
                      </a:r>
                      <a:endParaRPr lang="zh-TW" altLang="en-US" sz="2000" dirty="0"/>
                    </a:p>
                  </a:txBody>
                  <a:tcPr/>
                </a:tc>
                <a:tc>
                  <a:txBody>
                    <a:bodyPr/>
                    <a:lstStyle/>
                    <a:p>
                      <a:r>
                        <a:rPr lang="en-US" altLang="zh-TW" sz="2000" baseline="0" dirty="0" smtClean="0"/>
                        <a:t>Nonzero</a:t>
                      </a:r>
                      <a:endParaRPr lang="zh-TW" altLang="en-US" sz="2000" dirty="0"/>
                    </a:p>
                  </a:txBody>
                  <a:tcPr/>
                </a:tc>
                <a:tc>
                  <a:txBody>
                    <a:bodyPr/>
                    <a:lstStyle/>
                    <a:p>
                      <a:r>
                        <a:rPr lang="en-US" altLang="zh-TW" sz="2000" dirty="0" smtClean="0"/>
                        <a:t>0</a:t>
                      </a:r>
                      <a:endParaRPr lang="zh-TW" altLang="en-US" sz="2000" dirty="0"/>
                    </a:p>
                  </a:txBody>
                  <a:tcPr/>
                </a:tc>
              </a:tr>
              <a:tr h="370840">
                <a:tc>
                  <a:txBody>
                    <a:bodyPr/>
                    <a:lstStyle/>
                    <a:p>
                      <a:r>
                        <a:rPr lang="en-US" altLang="zh-TW" sz="2000" dirty="0" smtClean="0"/>
                        <a:t>Reference</a:t>
                      </a:r>
                      <a:endParaRPr lang="zh-TW" altLang="en-US" sz="2000" dirty="0"/>
                    </a:p>
                  </a:txBody>
                  <a:tcPr/>
                </a:tc>
                <a:tc>
                  <a:txBody>
                    <a:bodyPr/>
                    <a:lstStyle/>
                    <a:p>
                      <a:r>
                        <a:rPr lang="en-US" altLang="zh-TW" sz="2000" dirty="0" smtClean="0"/>
                        <a:t>PRD 60, 014012 (1999)</a:t>
                      </a:r>
                      <a:endParaRPr lang="zh-TW" altLang="en-US" sz="2000" dirty="0"/>
                    </a:p>
                  </a:txBody>
                  <a:tcPr/>
                </a:tc>
                <a:tc>
                  <a:txBody>
                    <a:bodyPr/>
                    <a:lstStyle/>
                    <a:p>
                      <a:r>
                        <a:rPr lang="de-DE" altLang="zh-TW" sz="2000" dirty="0" smtClean="0"/>
                        <a:t>Z. Phy. C 60,697 (1993)</a:t>
                      </a:r>
                      <a:endParaRPr lang="zh-TW" altLang="en-US" sz="2000" dirty="0"/>
                    </a:p>
                  </a:txBody>
                  <a:tcPr/>
                </a:tc>
                <a:tc>
                  <a:txBody>
                    <a:bodyPr/>
                    <a:lstStyle/>
                    <a:p>
                      <a:r>
                        <a:rPr lang="en-US" altLang="zh-TW" sz="2000" dirty="0" smtClean="0"/>
                        <a:t>PLB 726, 262 (2013)</a:t>
                      </a:r>
                      <a:endParaRPr lang="zh-TW" altLang="en-US" sz="2000" dirty="0"/>
                    </a:p>
                  </a:txBody>
                  <a:tcPr/>
                </a:tc>
              </a:tr>
            </a:tbl>
          </a:graphicData>
        </a:graphic>
      </p:graphicFrame>
      <p:graphicFrame>
        <p:nvGraphicFramePr>
          <p:cNvPr id="9" name="物件 8"/>
          <p:cNvGraphicFramePr>
            <a:graphicFrameLocks noChangeAspect="1"/>
          </p:cNvGraphicFramePr>
          <p:nvPr>
            <p:extLst>
              <p:ext uri="{D42A27DB-BD31-4B8C-83A1-F6EECF244321}">
                <p14:modId xmlns:p14="http://schemas.microsoft.com/office/powerpoint/2010/main" val="1467576294"/>
              </p:ext>
            </p:extLst>
          </p:nvPr>
        </p:nvGraphicFramePr>
        <p:xfrm>
          <a:off x="528638" y="5534025"/>
          <a:ext cx="7820025" cy="731838"/>
        </p:xfrm>
        <a:graphic>
          <a:graphicData uri="http://schemas.openxmlformats.org/presentationml/2006/ole">
            <mc:AlternateContent xmlns:mc="http://schemas.openxmlformats.org/markup-compatibility/2006">
              <mc:Choice xmlns:v="urn:schemas-microsoft-com:vml" Requires="v">
                <p:oleObj spid="_x0000_s847957" name="Equation" r:id="rId4" imgW="4889160" imgH="457200" progId="Equation.DSMT4">
                  <p:embed/>
                </p:oleObj>
              </mc:Choice>
              <mc:Fallback>
                <p:oleObj name="Equation" r:id="rId4" imgW="4889160" imgH="457200" progId="Equation.DSMT4">
                  <p:embed/>
                  <p:pic>
                    <p:nvPicPr>
                      <p:cNvPr id="0" name=""/>
                      <p:cNvPicPr/>
                      <p:nvPr/>
                    </p:nvPicPr>
                    <p:blipFill>
                      <a:blip r:embed="rId5"/>
                      <a:stretch>
                        <a:fillRect/>
                      </a:stretch>
                    </p:blipFill>
                    <p:spPr>
                      <a:xfrm>
                        <a:off x="528638" y="5534025"/>
                        <a:ext cx="7820025" cy="731838"/>
                      </a:xfrm>
                      <a:prstGeom prst="rect">
                        <a:avLst/>
                      </a:prstGeom>
                    </p:spPr>
                  </p:pic>
                </p:oleObj>
              </mc:Fallback>
            </mc:AlternateContent>
          </a:graphicData>
        </a:graphic>
      </p:graphicFrame>
    </p:spTree>
    <p:extLst>
      <p:ext uri="{BB962C8B-B14F-4D97-AF65-F5344CB8AC3E}">
        <p14:creationId xmlns:p14="http://schemas.microsoft.com/office/powerpoint/2010/main" val="13244745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p:txBody>
          <a:bodyPr>
            <a:noAutofit/>
          </a:bodyPr>
          <a:lstStyle/>
          <a:p>
            <a:r>
              <a:rPr lang="en-US" altLang="zh-TW" sz="2800" dirty="0" smtClean="0"/>
              <a:t>Azimuthal cos2</a:t>
            </a:r>
            <a:r>
              <a:rPr lang="en-US" altLang="zh-TW" sz="2800" dirty="0" smtClean="0">
                <a:sym typeface="Symbol" panose="05050102010706020507" pitchFamily="18" charset="2"/>
              </a:rPr>
              <a:t></a:t>
            </a:r>
            <a:r>
              <a:rPr lang="en-US" altLang="zh-TW" sz="2800" dirty="0" smtClean="0"/>
              <a:t> Distribution in proton-induced DY</a:t>
            </a:r>
            <a:br>
              <a:rPr lang="en-US" altLang="zh-TW" sz="2800" dirty="0" smtClean="0"/>
            </a:br>
            <a:r>
              <a:rPr lang="en-US" altLang="zh-TW" sz="2000" i="1" dirty="0" smtClean="0">
                <a:solidFill>
                  <a:srgbClr val="FF0000"/>
                </a:solidFill>
                <a:latin typeface="Times New Roman" panose="02020603050405020304" pitchFamily="18" charset="0"/>
                <a:cs typeface="Times New Roman" panose="02020603050405020304" pitchFamily="18" charset="0"/>
              </a:rPr>
              <a:t>E866, PRL 99, 082301 (2007)</a:t>
            </a:r>
            <a:endParaRPr lang="zh-TW" altLang="en-US" sz="2800" dirty="0"/>
          </a:p>
        </p:txBody>
      </p:sp>
      <p:sp>
        <p:nvSpPr>
          <p:cNvPr id="6" name="Text Box 2"/>
          <p:cNvSpPr txBox="1">
            <a:spLocks noChangeArrowheads="1"/>
          </p:cNvSpPr>
          <p:nvPr/>
        </p:nvSpPr>
        <p:spPr bwMode="auto">
          <a:xfrm>
            <a:off x="1373078" y="5199848"/>
            <a:ext cx="6096000" cy="86177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eaLnBrk="1" hangingPunct="1">
              <a:spcBef>
                <a:spcPct val="50000"/>
              </a:spcBef>
              <a:defRPr/>
            </a:pPr>
            <a:r>
              <a:rPr lang="el-GR" altLang="zh-TW" sz="2000" dirty="0" smtClean="0">
                <a:solidFill>
                  <a:srgbClr val="3333CC"/>
                </a:solidFill>
                <a:latin typeface="Arial" pitchFamily="34" charset="0"/>
                <a:ea typeface="MS PGothic" pitchFamily="34" charset="-128"/>
                <a:cs typeface="Arial" pitchFamily="34" charset="0"/>
              </a:rPr>
              <a:t>ν</a:t>
            </a:r>
            <a:r>
              <a:rPr lang="en-US" altLang="zh-TW" sz="2000" dirty="0">
                <a:solidFill>
                  <a:srgbClr val="3333CC"/>
                </a:solidFill>
                <a:latin typeface="Arial" pitchFamily="34" charset="0"/>
                <a:ea typeface="MS PGothic" pitchFamily="34" charset="-128"/>
                <a:cs typeface="Arial" pitchFamily="34" charset="0"/>
              </a:rPr>
              <a:t>(</a:t>
            </a:r>
            <a:r>
              <a:rPr lang="el-GR" altLang="zh-TW" sz="2000" dirty="0">
                <a:solidFill>
                  <a:srgbClr val="3333CC"/>
                </a:solidFill>
                <a:latin typeface="Arial" pitchFamily="34" charset="0"/>
                <a:ea typeface="MS PGothic" pitchFamily="34" charset="-128"/>
                <a:cs typeface="Arial" pitchFamily="34" charset="0"/>
              </a:rPr>
              <a:t>π</a:t>
            </a:r>
            <a:r>
              <a:rPr lang="en-US" altLang="zh-TW" sz="2000" baseline="30000" dirty="0">
                <a:solidFill>
                  <a:srgbClr val="3333CC"/>
                </a:solidFill>
                <a:latin typeface="Arial" pitchFamily="34" charset="0"/>
                <a:ea typeface="MS PGothic" pitchFamily="34" charset="-128"/>
              </a:rPr>
              <a:t>-</a:t>
            </a:r>
            <a:r>
              <a:rPr lang="en-US" altLang="zh-TW" sz="2000" dirty="0">
                <a:solidFill>
                  <a:srgbClr val="3333CC"/>
                </a:solidFill>
                <a:latin typeface="Arial" pitchFamily="34" charset="0"/>
                <a:ea typeface="MS PGothic" pitchFamily="34" charset="-128"/>
              </a:rPr>
              <a:t>W</a:t>
            </a:r>
            <a:r>
              <a:rPr lang="en-US" altLang="zh-TW" sz="2000" dirty="0">
                <a:solidFill>
                  <a:srgbClr val="3333CC"/>
                </a:solidFill>
                <a:latin typeface="Arial" pitchFamily="34" charset="0"/>
                <a:ea typeface="MS PGothic" pitchFamily="34" charset="-128"/>
                <a:sym typeface="Wingdings" pitchFamily="2" charset="2"/>
              </a:rPr>
              <a:t>µ</a:t>
            </a:r>
            <a:r>
              <a:rPr lang="en-US" altLang="zh-TW" sz="2000" baseline="30000" dirty="0">
                <a:solidFill>
                  <a:srgbClr val="3333CC"/>
                </a:solidFill>
                <a:latin typeface="Arial" pitchFamily="34" charset="0"/>
                <a:ea typeface="MS PGothic" pitchFamily="34" charset="-128"/>
                <a:sym typeface="Wingdings" pitchFamily="2" charset="2"/>
              </a:rPr>
              <a:t>+</a:t>
            </a:r>
            <a:r>
              <a:rPr lang="en-US" altLang="zh-TW" sz="2000" dirty="0">
                <a:solidFill>
                  <a:srgbClr val="3333CC"/>
                </a:solidFill>
                <a:latin typeface="Arial" pitchFamily="34" charset="0"/>
                <a:ea typeface="MS PGothic" pitchFamily="34" charset="-128"/>
                <a:sym typeface="Wingdings" pitchFamily="2" charset="2"/>
              </a:rPr>
              <a:t>µ</a:t>
            </a:r>
            <a:r>
              <a:rPr lang="en-US" altLang="zh-TW" sz="2000" baseline="30000" dirty="0">
                <a:solidFill>
                  <a:srgbClr val="3333CC"/>
                </a:solidFill>
                <a:latin typeface="Arial" pitchFamily="34" charset="0"/>
                <a:ea typeface="MS PGothic" pitchFamily="34" charset="-128"/>
                <a:sym typeface="Wingdings" pitchFamily="2" charset="2"/>
              </a:rPr>
              <a:t>-</a:t>
            </a:r>
            <a:r>
              <a:rPr lang="en-US" altLang="zh-TW" sz="2000" dirty="0">
                <a:solidFill>
                  <a:srgbClr val="3333CC"/>
                </a:solidFill>
                <a:latin typeface="Arial" pitchFamily="34" charset="0"/>
                <a:ea typeface="MS PGothic" pitchFamily="34" charset="-128"/>
                <a:sym typeface="Wingdings" pitchFamily="2" charset="2"/>
              </a:rPr>
              <a:t>X</a:t>
            </a:r>
            <a:r>
              <a:rPr lang="en-US" altLang="zh-TW" sz="2000" dirty="0">
                <a:solidFill>
                  <a:srgbClr val="3333CC"/>
                </a:solidFill>
                <a:latin typeface="Arial" pitchFamily="34" charset="0"/>
                <a:ea typeface="MS PGothic" pitchFamily="34" charset="-128"/>
              </a:rPr>
              <a:t>)~ [valence h</a:t>
            </a:r>
            <a:r>
              <a:rPr lang="en-US" altLang="zh-TW" sz="2000" baseline="-25000" dirty="0">
                <a:solidFill>
                  <a:srgbClr val="3333CC"/>
                </a:solidFill>
                <a:latin typeface="Arial" pitchFamily="34" charset="0"/>
                <a:ea typeface="MS PGothic" pitchFamily="34" charset="-128"/>
              </a:rPr>
              <a:t>1</a:t>
            </a:r>
            <a:r>
              <a:rPr lang="en-US" altLang="zh-TW" sz="2000" baseline="30000" dirty="0">
                <a:solidFill>
                  <a:srgbClr val="3333CC"/>
                </a:solidFill>
                <a:latin typeface="Arial" pitchFamily="34" charset="0"/>
                <a:ea typeface="MS PGothic" pitchFamily="34" charset="-128"/>
              </a:rPr>
              <a:t>┴</a:t>
            </a:r>
            <a:r>
              <a:rPr lang="en-US" altLang="zh-TW" sz="2000" dirty="0">
                <a:solidFill>
                  <a:srgbClr val="3333CC"/>
                </a:solidFill>
                <a:latin typeface="Arial" pitchFamily="34" charset="0"/>
                <a:ea typeface="MS PGothic" pitchFamily="34" charset="-128"/>
              </a:rPr>
              <a:t>(</a:t>
            </a:r>
            <a:r>
              <a:rPr lang="el-GR" altLang="zh-TW" sz="2000" dirty="0">
                <a:solidFill>
                  <a:srgbClr val="3333CC"/>
                </a:solidFill>
                <a:latin typeface="Arial" pitchFamily="34" charset="0"/>
                <a:ea typeface="MS PGothic" pitchFamily="34" charset="-128"/>
                <a:cs typeface="Arial" pitchFamily="34" charset="0"/>
              </a:rPr>
              <a:t>π</a:t>
            </a:r>
            <a:r>
              <a:rPr lang="en-US" altLang="zh-TW" sz="2000" dirty="0">
                <a:solidFill>
                  <a:srgbClr val="3333CC"/>
                </a:solidFill>
                <a:latin typeface="Arial" pitchFamily="34" charset="0"/>
                <a:ea typeface="MS PGothic" pitchFamily="34" charset="-128"/>
              </a:rPr>
              <a:t>)]  * [valence h</a:t>
            </a:r>
            <a:r>
              <a:rPr lang="en-US" altLang="zh-TW" sz="2000" baseline="-25000" dirty="0">
                <a:solidFill>
                  <a:srgbClr val="3333CC"/>
                </a:solidFill>
                <a:latin typeface="Arial" pitchFamily="34" charset="0"/>
                <a:ea typeface="MS PGothic" pitchFamily="34" charset="-128"/>
              </a:rPr>
              <a:t>1</a:t>
            </a:r>
            <a:r>
              <a:rPr lang="en-US" altLang="zh-TW" sz="2000" baseline="30000" dirty="0">
                <a:solidFill>
                  <a:srgbClr val="3333CC"/>
                </a:solidFill>
                <a:latin typeface="Arial" pitchFamily="34" charset="0"/>
                <a:ea typeface="MS PGothic" pitchFamily="34" charset="-128"/>
              </a:rPr>
              <a:t>┴</a:t>
            </a:r>
            <a:r>
              <a:rPr lang="en-US" altLang="zh-TW" sz="2000" dirty="0">
                <a:solidFill>
                  <a:srgbClr val="3333CC"/>
                </a:solidFill>
                <a:latin typeface="Arial" pitchFamily="34" charset="0"/>
                <a:ea typeface="MS PGothic" pitchFamily="34" charset="-128"/>
              </a:rPr>
              <a:t>(p)]</a:t>
            </a:r>
          </a:p>
          <a:p>
            <a:pPr eaLnBrk="1" hangingPunct="1">
              <a:spcBef>
                <a:spcPct val="50000"/>
              </a:spcBef>
              <a:defRPr/>
            </a:pPr>
            <a:r>
              <a:rPr lang="el-GR" altLang="zh-TW" sz="2000" dirty="0">
                <a:solidFill>
                  <a:srgbClr val="3333CC"/>
                </a:solidFill>
                <a:latin typeface="Arial" pitchFamily="34" charset="0"/>
                <a:ea typeface="MS PGothic" pitchFamily="34" charset="-128"/>
              </a:rPr>
              <a:t>ν</a:t>
            </a:r>
            <a:r>
              <a:rPr lang="en-US" altLang="zh-TW" sz="2000" dirty="0">
                <a:solidFill>
                  <a:srgbClr val="3333CC"/>
                </a:solidFill>
                <a:latin typeface="Arial" pitchFamily="34" charset="0"/>
                <a:ea typeface="MS PGothic" pitchFamily="34" charset="-128"/>
              </a:rPr>
              <a:t>(pd</a:t>
            </a:r>
            <a:r>
              <a:rPr lang="en-US" altLang="zh-TW" sz="2000" dirty="0">
                <a:solidFill>
                  <a:srgbClr val="3333CC"/>
                </a:solidFill>
                <a:latin typeface="Arial" pitchFamily="34" charset="0"/>
                <a:ea typeface="MS PGothic" pitchFamily="34" charset="-128"/>
                <a:sym typeface="Wingdings" pitchFamily="2" charset="2"/>
              </a:rPr>
              <a:t>µ+µ-X</a:t>
            </a:r>
            <a:r>
              <a:rPr lang="en-US" altLang="zh-TW" sz="2000" dirty="0">
                <a:solidFill>
                  <a:srgbClr val="3333CC"/>
                </a:solidFill>
                <a:latin typeface="Arial" pitchFamily="34" charset="0"/>
                <a:ea typeface="MS PGothic" pitchFamily="34" charset="-128"/>
              </a:rPr>
              <a:t>)  ~ [valence h</a:t>
            </a:r>
            <a:r>
              <a:rPr lang="en-US" altLang="zh-TW" sz="2000" baseline="-25000" dirty="0">
                <a:solidFill>
                  <a:srgbClr val="3333CC"/>
                </a:solidFill>
                <a:latin typeface="Arial" pitchFamily="34" charset="0"/>
                <a:ea typeface="MS PGothic" pitchFamily="34" charset="-128"/>
              </a:rPr>
              <a:t>1</a:t>
            </a:r>
            <a:r>
              <a:rPr lang="en-US" altLang="zh-TW" sz="2000" baseline="30000" dirty="0">
                <a:solidFill>
                  <a:srgbClr val="3333CC"/>
                </a:solidFill>
                <a:latin typeface="Arial" pitchFamily="34" charset="0"/>
                <a:ea typeface="MS PGothic" pitchFamily="34" charset="-128"/>
              </a:rPr>
              <a:t>┴</a:t>
            </a:r>
            <a:r>
              <a:rPr lang="en-US" altLang="zh-TW" sz="2000" dirty="0">
                <a:solidFill>
                  <a:srgbClr val="3333CC"/>
                </a:solidFill>
                <a:latin typeface="Arial" pitchFamily="34" charset="0"/>
                <a:ea typeface="MS PGothic" pitchFamily="34" charset="-128"/>
              </a:rPr>
              <a:t>(p)] *  </a:t>
            </a:r>
            <a:r>
              <a:rPr lang="en-US" altLang="zh-TW" sz="2000" dirty="0">
                <a:solidFill>
                  <a:srgbClr val="CC0000"/>
                </a:solidFill>
                <a:latin typeface="Arial" pitchFamily="34" charset="0"/>
                <a:ea typeface="MS PGothic" pitchFamily="34" charset="-128"/>
              </a:rPr>
              <a:t>[sea h</a:t>
            </a:r>
            <a:r>
              <a:rPr lang="en-US" altLang="zh-TW" sz="2000" baseline="-25000" dirty="0">
                <a:solidFill>
                  <a:srgbClr val="CC0000"/>
                </a:solidFill>
                <a:latin typeface="Arial" pitchFamily="34" charset="0"/>
                <a:ea typeface="MS PGothic" pitchFamily="34" charset="-128"/>
              </a:rPr>
              <a:t>1</a:t>
            </a:r>
            <a:r>
              <a:rPr lang="en-US" altLang="zh-TW" sz="2000" baseline="30000" dirty="0">
                <a:solidFill>
                  <a:srgbClr val="CC0000"/>
                </a:solidFill>
                <a:latin typeface="Arial" pitchFamily="34" charset="0"/>
                <a:ea typeface="MS PGothic" pitchFamily="34" charset="-128"/>
              </a:rPr>
              <a:t>┴</a:t>
            </a:r>
            <a:r>
              <a:rPr lang="en-US" altLang="zh-TW" sz="2000" dirty="0">
                <a:solidFill>
                  <a:srgbClr val="CC0000"/>
                </a:solidFill>
                <a:latin typeface="Arial" pitchFamily="34" charset="0"/>
                <a:ea typeface="MS PGothic" pitchFamily="34" charset="-128"/>
              </a:rPr>
              <a:t>(p)] </a:t>
            </a:r>
          </a:p>
        </p:txBody>
      </p:sp>
      <p:sp>
        <p:nvSpPr>
          <p:cNvPr id="7" name="Text Box 7"/>
          <p:cNvSpPr txBox="1">
            <a:spLocks noChangeArrowheads="1"/>
          </p:cNvSpPr>
          <p:nvPr/>
        </p:nvSpPr>
        <p:spPr bwMode="auto">
          <a:xfrm>
            <a:off x="621792" y="6266928"/>
            <a:ext cx="7294657"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spcBef>
                <a:spcPct val="50000"/>
              </a:spcBef>
              <a:defRPr/>
            </a:pPr>
            <a:r>
              <a:rPr lang="en-US" altLang="zh-TW" sz="2000" dirty="0">
                <a:solidFill>
                  <a:srgbClr val="990000"/>
                </a:solidFill>
                <a:ea typeface="新細明體" pitchFamily="18" charset="-120"/>
                <a:cs typeface="Times New Roman" pitchFamily="18" charset="0"/>
              </a:rPr>
              <a:t>Sea-quark BM functions are much smaller than valence quarks</a:t>
            </a:r>
            <a:endParaRPr lang="el-GR" altLang="zh-TW" sz="2000" dirty="0">
              <a:solidFill>
                <a:srgbClr val="990000"/>
              </a:solidFill>
              <a:ea typeface="新細明體" pitchFamily="18" charset="-120"/>
              <a:cs typeface="Times New Roman" pitchFamily="18" charset="0"/>
            </a:endParaRPr>
          </a:p>
        </p:txBody>
      </p:sp>
      <p:pic>
        <p:nvPicPr>
          <p:cNvPr id="1710081" name="Picture 1"/>
          <p:cNvPicPr>
            <a:picLocks noGrp="1" noChangeAspect="1" noChangeArrowheads="1"/>
          </p:cNvPicPr>
          <p:nvPr>
            <p:ph idx="1"/>
          </p:nvPr>
        </p:nvPicPr>
        <p:blipFill>
          <a:blip r:embed="rId3" cstate="print"/>
          <a:srcRect/>
          <a:stretch>
            <a:fillRect/>
          </a:stretch>
        </p:blipFill>
        <p:spPr bwMode="auto">
          <a:xfrm>
            <a:off x="1156590" y="1431175"/>
            <a:ext cx="5360580" cy="3645649"/>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6322952" y="1788312"/>
            <a:ext cx="2920802" cy="447811"/>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6432143" y="2291351"/>
            <a:ext cx="2163217" cy="726841"/>
          </a:xfrm>
          <a:prstGeom prst="rect">
            <a:avLst/>
          </a:prstGeom>
          <a:noFill/>
          <a:ln w="9525">
            <a:noFill/>
            <a:miter lim="800000"/>
            <a:headEnd/>
            <a:tailEnd/>
          </a:ln>
        </p:spPr>
      </p:pic>
      <p:pic>
        <p:nvPicPr>
          <p:cNvPr id="11" name="Picture 7"/>
          <p:cNvPicPr>
            <a:picLocks noChangeAspect="1" noChangeArrowheads="1"/>
          </p:cNvPicPr>
          <p:nvPr/>
        </p:nvPicPr>
        <p:blipFill>
          <a:blip r:embed="rId6" cstate="print"/>
          <a:srcRect/>
          <a:stretch>
            <a:fillRect/>
          </a:stretch>
        </p:blipFill>
        <p:spPr bwMode="auto">
          <a:xfrm>
            <a:off x="6477173" y="3026005"/>
            <a:ext cx="1543050" cy="323850"/>
          </a:xfrm>
          <a:prstGeom prst="rect">
            <a:avLst/>
          </a:prstGeom>
          <a:noFill/>
          <a:ln w="9525">
            <a:noFill/>
            <a:miter lim="800000"/>
            <a:headEnd/>
            <a:tailEnd/>
          </a:ln>
        </p:spPr>
      </p:pic>
      <p:sp>
        <p:nvSpPr>
          <p:cNvPr id="12" name="投影片編號版面配置區 11"/>
          <p:cNvSpPr>
            <a:spLocks noGrp="1"/>
          </p:cNvSpPr>
          <p:nvPr>
            <p:ph type="sldNum" sz="quarter" idx="12"/>
          </p:nvPr>
        </p:nvSpPr>
        <p:spPr/>
        <p:txBody>
          <a:bodyPr/>
          <a:lstStyle/>
          <a:p>
            <a:pPr>
              <a:defRPr/>
            </a:pPr>
            <a:fld id="{73C4ABE9-A334-4979-A211-62B1079BC0E5}" type="slidenum">
              <a:rPr lang="en-US" altLang="zh-TW" smtClean="0"/>
              <a:pPr>
                <a:defRPr/>
              </a:pPr>
              <a:t>59</a:t>
            </a:fld>
            <a:endParaRPr lang="en-US" altLang="zh-TW" dirty="0"/>
          </a:p>
        </p:txBody>
      </p:sp>
    </p:spTree>
    <p:extLst>
      <p:ext uri="{BB962C8B-B14F-4D97-AF65-F5344CB8AC3E}">
        <p14:creationId xmlns:p14="http://schemas.microsoft.com/office/powerpoint/2010/main" val="925190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dirty="0" smtClean="0"/>
              <a:t>History of </a:t>
            </a:r>
            <a:br>
              <a:rPr lang="en-US" altLang="zh-TW" dirty="0" smtClean="0"/>
            </a:br>
            <a:r>
              <a:rPr lang="en-US" altLang="zh-TW" dirty="0" smtClean="0"/>
              <a:t>Transverse Spin Effect</a:t>
            </a:r>
            <a:endParaRPr lang="zh-TW" altLang="en-US" dirty="0"/>
          </a:p>
        </p:txBody>
      </p:sp>
      <p:sp>
        <p:nvSpPr>
          <p:cNvPr id="5" name="內容版面配置區 4"/>
          <p:cNvSpPr>
            <a:spLocks noGrp="1"/>
          </p:cNvSpPr>
          <p:nvPr>
            <p:ph idx="1"/>
          </p:nvPr>
        </p:nvSpPr>
        <p:spPr/>
        <p:txBody>
          <a:bodyPr>
            <a:normAutofit fontScale="92500" lnSpcReduction="10000"/>
          </a:bodyPr>
          <a:lstStyle/>
          <a:p>
            <a:r>
              <a:rPr lang="en-US" altLang="zh-TW" dirty="0">
                <a:solidFill>
                  <a:srgbClr val="FF0000"/>
                </a:solidFill>
              </a:rPr>
              <a:t>1978 Kane, </a:t>
            </a:r>
            <a:r>
              <a:rPr lang="en-US" altLang="zh-TW" dirty="0" err="1">
                <a:solidFill>
                  <a:srgbClr val="FF0000"/>
                </a:solidFill>
              </a:rPr>
              <a:t>Pumplin</a:t>
            </a:r>
            <a:r>
              <a:rPr lang="en-US" altLang="zh-TW" dirty="0">
                <a:solidFill>
                  <a:srgbClr val="FF0000"/>
                </a:solidFill>
              </a:rPr>
              <a:t> and </a:t>
            </a:r>
            <a:r>
              <a:rPr lang="en-US" altLang="zh-TW" dirty="0" err="1">
                <a:solidFill>
                  <a:srgbClr val="FF0000"/>
                </a:solidFill>
              </a:rPr>
              <a:t>Repko</a:t>
            </a:r>
            <a:r>
              <a:rPr lang="en-US" altLang="zh-TW" dirty="0"/>
              <a:t>: SSAs shall vanish in the massless limit.</a:t>
            </a:r>
          </a:p>
          <a:p>
            <a:r>
              <a:rPr lang="en-US" altLang="zh-TW" dirty="0" smtClean="0">
                <a:solidFill>
                  <a:srgbClr val="FF0000"/>
                </a:solidFill>
              </a:rPr>
              <a:t>1990 Sivers</a:t>
            </a:r>
            <a:r>
              <a:rPr lang="en-US" altLang="zh-TW" dirty="0" smtClean="0"/>
              <a:t>: SSAs originating from the intrinsic motion of quarks in a transversely polarized hadron.</a:t>
            </a:r>
          </a:p>
          <a:p>
            <a:r>
              <a:rPr lang="en-US" altLang="zh-TW" dirty="0" smtClean="0">
                <a:solidFill>
                  <a:srgbClr val="FF0000"/>
                </a:solidFill>
              </a:rPr>
              <a:t>1993 Collins</a:t>
            </a:r>
            <a:r>
              <a:rPr lang="en-US" altLang="zh-TW" dirty="0" smtClean="0"/>
              <a:t>: a spin asymmetry in the fragmentation of transversely polarized quarks, correlating with </a:t>
            </a:r>
            <a:r>
              <a:rPr lang="en-US" altLang="zh-TW" dirty="0" err="1" smtClean="0"/>
              <a:t>k</a:t>
            </a:r>
            <a:r>
              <a:rPr lang="en-US" altLang="zh-TW" baseline="-25000" dirty="0" err="1" smtClean="0"/>
              <a:t>T</a:t>
            </a:r>
            <a:r>
              <a:rPr lang="en-US" altLang="zh-TW" dirty="0" smtClean="0"/>
              <a:t>, into an </a:t>
            </a:r>
            <a:r>
              <a:rPr lang="en-US" altLang="zh-TW" dirty="0" err="1" smtClean="0"/>
              <a:t>unpolarized</a:t>
            </a:r>
            <a:r>
              <a:rPr lang="en-US" altLang="zh-TW" dirty="0" smtClean="0"/>
              <a:t> hadron, which enables the measurement of SSAs in SIDIS.</a:t>
            </a:r>
          </a:p>
        </p:txBody>
      </p:sp>
      <p:sp>
        <p:nvSpPr>
          <p:cNvPr id="3" name="投影片編號版面配置區 2"/>
          <p:cNvSpPr>
            <a:spLocks noGrp="1"/>
          </p:cNvSpPr>
          <p:nvPr>
            <p:ph type="sldNum" sz="quarter" idx="12"/>
          </p:nvPr>
        </p:nvSpPr>
        <p:spPr/>
        <p:txBody>
          <a:bodyPr/>
          <a:lstStyle/>
          <a:p>
            <a:fld id="{0BD1881B-47A1-4D03-84F0-B90D8B1C1280}" type="slidenum">
              <a:rPr lang="en-US" altLang="zh-TW" smtClean="0"/>
              <a:pPr/>
              <a:t>6</a:t>
            </a:fld>
            <a:endParaRPr lang="en-US" altLang="zh-TW"/>
          </a:p>
        </p:txBody>
      </p:sp>
    </p:spTree>
    <p:extLst>
      <p:ext uri="{BB962C8B-B14F-4D97-AF65-F5344CB8AC3E}">
        <p14:creationId xmlns:p14="http://schemas.microsoft.com/office/powerpoint/2010/main" val="26185345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標題 2"/>
          <p:cNvSpPr>
            <a:spLocks noGrp="1"/>
          </p:cNvSpPr>
          <p:nvPr>
            <p:ph type="title"/>
          </p:nvPr>
        </p:nvSpPr>
        <p:spPr/>
        <p:txBody>
          <a:bodyPr>
            <a:normAutofit fontScale="90000"/>
          </a:bodyPr>
          <a:lstStyle/>
          <a:p>
            <a:r>
              <a:rPr lang="en-US" altLang="zh-TW" dirty="0" smtClean="0"/>
              <a:t>Transverse momentum dependent (TMD) PDF</a:t>
            </a:r>
            <a:endParaRPr lang="zh-TW" altLang="en-US" dirty="0"/>
          </a:p>
        </p:txBody>
      </p:sp>
      <p:pic>
        <p:nvPicPr>
          <p:cNvPr id="5" name="內容版面配置區 4"/>
          <p:cNvPicPr>
            <a:picLocks noGrp="1" noChangeAspect="1"/>
          </p:cNvPicPr>
          <p:nvPr>
            <p:ph idx="1"/>
          </p:nvPr>
        </p:nvPicPr>
        <p:blipFill>
          <a:blip r:embed="rId4"/>
          <a:stretch>
            <a:fillRect/>
          </a:stretch>
        </p:blipFill>
        <p:spPr>
          <a:xfrm>
            <a:off x="457200" y="1517126"/>
            <a:ext cx="5745481" cy="3730616"/>
          </a:xfrm>
          <a:prstGeom prst="rect">
            <a:avLst/>
          </a:prstGeom>
        </p:spPr>
      </p:pic>
      <p:sp>
        <p:nvSpPr>
          <p:cNvPr id="2" name="投影片編號版面配置區 1"/>
          <p:cNvSpPr>
            <a:spLocks noGrp="1"/>
          </p:cNvSpPr>
          <p:nvPr>
            <p:ph type="sldNum" sz="quarter" idx="12"/>
          </p:nvPr>
        </p:nvSpPr>
        <p:spPr/>
        <p:txBody>
          <a:bodyPr/>
          <a:lstStyle/>
          <a:p>
            <a:pPr>
              <a:defRPr/>
            </a:pPr>
            <a:fld id="{69E87EBB-9B97-4752-930D-DFCBD71F45DA}" type="slidenum">
              <a:rPr lang="en-US" altLang="zh-TW" smtClean="0"/>
              <a:pPr>
                <a:defRPr/>
              </a:pPr>
              <a:t>60</a:t>
            </a:fld>
            <a:endParaRPr lang="en-US" altLang="zh-TW"/>
          </a:p>
        </p:txBody>
      </p:sp>
      <p:sp>
        <p:nvSpPr>
          <p:cNvPr id="7" name="Text Box 3"/>
          <p:cNvSpPr>
            <a:spLocks noChangeArrowheads="1"/>
          </p:cNvSpPr>
          <p:nvPr/>
        </p:nvSpPr>
        <p:spPr bwMode="auto">
          <a:xfrm>
            <a:off x="576387" y="5247742"/>
            <a:ext cx="3199680" cy="1480599"/>
          </a:xfrm>
          <a:prstGeom prst="rect">
            <a:avLst/>
          </a:prstGeom>
          <a:noFill/>
          <a:ln w="9525">
            <a:noFill/>
            <a:miter lim="800000"/>
            <a:headEnd/>
            <a:tailEnd/>
          </a:ln>
        </p:spPr>
        <p:txBody>
          <a:bodyPr lIns="91380" tIns="45692" rIns="91380" bIns="45692"/>
          <a:lstStyle/>
          <a:p>
            <a:pPr marL="234724" indent="-234724" defTabSz="914414" hangingPunct="1"/>
            <a:r>
              <a:rPr lang="en-US" sz="1600" b="1" dirty="0">
                <a:solidFill>
                  <a:srgbClr val="FF0000"/>
                </a:solidFill>
              </a:rPr>
              <a:t>Sivers function</a:t>
            </a:r>
            <a:r>
              <a:rPr lang="en-US" sz="1600" dirty="0">
                <a:solidFill>
                  <a:srgbClr val="FF0000"/>
                </a:solidFill>
              </a:rPr>
              <a:t> </a:t>
            </a:r>
          </a:p>
          <a:p>
            <a:pPr marL="234724" indent="-234724" defTabSz="914414" hangingPunct="1"/>
            <a:r>
              <a:rPr lang="en-US" sz="1400" dirty="0">
                <a:solidFill>
                  <a:srgbClr val="006600"/>
                </a:solidFill>
              </a:rPr>
              <a:t>correlation between the </a:t>
            </a:r>
          </a:p>
          <a:p>
            <a:pPr marL="234724" indent="-234724" defTabSz="914414" hangingPunct="1"/>
            <a:r>
              <a:rPr lang="en-US" sz="1400" dirty="0">
                <a:solidFill>
                  <a:srgbClr val="006600"/>
                </a:solidFill>
              </a:rPr>
              <a:t>transverse spin of the nucleon </a:t>
            </a:r>
          </a:p>
          <a:p>
            <a:pPr marL="234724" indent="-234724" defTabSz="914414" hangingPunct="1"/>
            <a:r>
              <a:rPr lang="en-US" sz="1400" dirty="0">
                <a:solidFill>
                  <a:srgbClr val="006600"/>
                </a:solidFill>
              </a:rPr>
              <a:t>and the transverse momentum </a:t>
            </a:r>
          </a:p>
          <a:p>
            <a:pPr marL="234724" indent="-234724" defTabSz="914414" hangingPunct="1"/>
            <a:r>
              <a:rPr lang="en-US" sz="1400" dirty="0">
                <a:solidFill>
                  <a:srgbClr val="006600"/>
                </a:solidFill>
              </a:rPr>
              <a:t>of the </a:t>
            </a:r>
            <a:r>
              <a:rPr lang="en-US" sz="1400" dirty="0" smtClean="0">
                <a:solidFill>
                  <a:srgbClr val="006600"/>
                </a:solidFill>
              </a:rPr>
              <a:t>quark.</a:t>
            </a:r>
          </a:p>
          <a:p>
            <a:pPr marL="234724" indent="-234724" defTabSz="914414" hangingPunct="1"/>
            <a:r>
              <a:rPr lang="en-US" sz="1400" i="1" dirty="0" smtClean="0">
                <a:solidFill>
                  <a:srgbClr val="006600"/>
                </a:solidFill>
              </a:rPr>
              <a:t>sensitive </a:t>
            </a:r>
            <a:r>
              <a:rPr lang="en-US" sz="1400" i="1" dirty="0">
                <a:solidFill>
                  <a:srgbClr val="006600"/>
                </a:solidFill>
              </a:rPr>
              <a:t>to orbital angular momentum</a:t>
            </a:r>
          </a:p>
        </p:txBody>
      </p:sp>
      <p:sp>
        <p:nvSpPr>
          <p:cNvPr id="8" name="Text Box 3"/>
          <p:cNvSpPr>
            <a:spLocks noChangeArrowheads="1"/>
          </p:cNvSpPr>
          <p:nvPr/>
        </p:nvSpPr>
        <p:spPr bwMode="auto">
          <a:xfrm>
            <a:off x="6096309" y="2302567"/>
            <a:ext cx="2657282" cy="1728181"/>
          </a:xfrm>
          <a:prstGeom prst="rect">
            <a:avLst/>
          </a:prstGeom>
          <a:noFill/>
          <a:ln w="9525">
            <a:noFill/>
            <a:miter lim="800000"/>
            <a:headEnd/>
            <a:tailEnd/>
          </a:ln>
        </p:spPr>
        <p:txBody>
          <a:bodyPr lIns="91380" tIns="45692" rIns="91380" bIns="45692"/>
          <a:lstStyle/>
          <a:p>
            <a:pPr marL="234724" indent="-234724" defTabSz="914414" hangingPunct="1"/>
            <a:r>
              <a:rPr lang="en-US" sz="1600" b="1" dirty="0" smtClean="0">
                <a:solidFill>
                  <a:srgbClr val="FF0000"/>
                </a:solidFill>
              </a:rPr>
              <a:t>	Boer-Mulders </a:t>
            </a:r>
            <a:endParaRPr lang="en-US" sz="1600" b="1" dirty="0">
              <a:solidFill>
                <a:srgbClr val="FF0000"/>
              </a:solidFill>
            </a:endParaRPr>
          </a:p>
          <a:p>
            <a:pPr marL="234724" indent="-234724" defTabSz="914414" hangingPunct="1"/>
            <a:r>
              <a:rPr lang="en-US" sz="1600" b="1" dirty="0" smtClean="0">
                <a:solidFill>
                  <a:srgbClr val="FF0000"/>
                </a:solidFill>
              </a:rPr>
              <a:t>	function</a:t>
            </a:r>
            <a:r>
              <a:rPr lang="en-US" sz="1600" dirty="0" smtClean="0">
                <a:solidFill>
                  <a:srgbClr val="FF0000"/>
                </a:solidFill>
              </a:rPr>
              <a:t>  </a:t>
            </a:r>
            <a:endParaRPr lang="en-US" sz="1600" dirty="0">
              <a:solidFill>
                <a:srgbClr val="FF0000"/>
              </a:solidFill>
            </a:endParaRPr>
          </a:p>
          <a:p>
            <a:pPr marL="234724" indent="-234724" defTabSz="914414" hangingPunct="1"/>
            <a:r>
              <a:rPr lang="en-US" sz="1400" dirty="0" smtClean="0">
                <a:solidFill>
                  <a:srgbClr val="006600"/>
                </a:solidFill>
              </a:rPr>
              <a:t>	correlation </a:t>
            </a:r>
            <a:r>
              <a:rPr lang="en-US" sz="1400" dirty="0">
                <a:solidFill>
                  <a:srgbClr val="006600"/>
                </a:solidFill>
              </a:rPr>
              <a:t>between </a:t>
            </a:r>
            <a:r>
              <a:rPr lang="en-US" sz="1400" dirty="0" smtClean="0">
                <a:solidFill>
                  <a:srgbClr val="006600"/>
                </a:solidFill>
              </a:rPr>
              <a:t>the transverse </a:t>
            </a:r>
            <a:r>
              <a:rPr lang="en-US" sz="1400" dirty="0">
                <a:solidFill>
                  <a:srgbClr val="006600"/>
                </a:solidFill>
              </a:rPr>
              <a:t>spin and </a:t>
            </a:r>
            <a:r>
              <a:rPr lang="en-US" sz="1400" dirty="0" smtClean="0">
                <a:solidFill>
                  <a:srgbClr val="006600"/>
                </a:solidFill>
              </a:rPr>
              <a:t>the transverse momentum of </a:t>
            </a:r>
            <a:r>
              <a:rPr lang="en-US" sz="1400" dirty="0">
                <a:solidFill>
                  <a:srgbClr val="006600"/>
                </a:solidFill>
              </a:rPr>
              <a:t>the quark in </a:t>
            </a:r>
            <a:r>
              <a:rPr lang="en-US" sz="1400" dirty="0" smtClean="0">
                <a:solidFill>
                  <a:srgbClr val="006600"/>
                </a:solidFill>
              </a:rPr>
              <a:t>the </a:t>
            </a:r>
            <a:r>
              <a:rPr lang="en-US" sz="1400" dirty="0" err="1" smtClean="0">
                <a:solidFill>
                  <a:srgbClr val="006600"/>
                </a:solidFill>
              </a:rPr>
              <a:t>unpolarized</a:t>
            </a:r>
            <a:r>
              <a:rPr lang="en-US" sz="1400" dirty="0" smtClean="0">
                <a:solidFill>
                  <a:srgbClr val="006600"/>
                </a:solidFill>
              </a:rPr>
              <a:t> nucleons</a:t>
            </a:r>
            <a:endParaRPr lang="en-US" sz="1400" dirty="0">
              <a:solidFill>
                <a:srgbClr val="006600"/>
              </a:solidFill>
            </a:endParaRPr>
          </a:p>
        </p:txBody>
      </p:sp>
      <p:graphicFrame>
        <p:nvGraphicFramePr>
          <p:cNvPr id="9" name="Object 50"/>
          <p:cNvGraphicFramePr>
            <a:graphicFrameLocks noChangeAspect="1"/>
          </p:cNvGraphicFramePr>
          <p:nvPr>
            <p:extLst/>
          </p:nvPr>
        </p:nvGraphicFramePr>
        <p:xfrm>
          <a:off x="2207895" y="5100128"/>
          <a:ext cx="1228725" cy="477837"/>
        </p:xfrm>
        <a:graphic>
          <a:graphicData uri="http://schemas.openxmlformats.org/presentationml/2006/ole">
            <mc:AlternateContent xmlns:mc="http://schemas.openxmlformats.org/markup-compatibility/2006">
              <mc:Choice xmlns:v="urn:schemas-microsoft-com:vml" Requires="v">
                <p:oleObj spid="_x0000_s860250" name="Equation" r:id="rId5" imgW="622080" imgH="241200" progId="Equation.DSMT4">
                  <p:embed/>
                </p:oleObj>
              </mc:Choice>
              <mc:Fallback>
                <p:oleObj name="Equation" r:id="rId5" imgW="622080" imgH="241200" progId="Equation.DSMT4">
                  <p:embed/>
                  <p:pic>
                    <p:nvPicPr>
                      <p:cNvPr id="0" name=""/>
                      <p:cNvPicPr>
                        <a:picLocks noChangeAspect="1" noChangeArrowheads="1"/>
                      </p:cNvPicPr>
                      <p:nvPr/>
                    </p:nvPicPr>
                    <p:blipFill>
                      <a:blip r:embed="rId6"/>
                      <a:srcRect/>
                      <a:stretch>
                        <a:fillRect/>
                      </a:stretch>
                    </p:blipFill>
                    <p:spPr bwMode="auto">
                      <a:xfrm>
                        <a:off x="2207895" y="5100128"/>
                        <a:ext cx="1228725"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50"/>
          <p:cNvGraphicFramePr>
            <a:graphicFrameLocks noChangeAspect="1"/>
          </p:cNvGraphicFramePr>
          <p:nvPr>
            <p:extLst/>
          </p:nvPr>
        </p:nvGraphicFramePr>
        <p:xfrm>
          <a:off x="7818692" y="2342850"/>
          <a:ext cx="1179512" cy="477837"/>
        </p:xfrm>
        <a:graphic>
          <a:graphicData uri="http://schemas.openxmlformats.org/presentationml/2006/ole">
            <mc:AlternateContent xmlns:mc="http://schemas.openxmlformats.org/markup-compatibility/2006">
              <mc:Choice xmlns:v="urn:schemas-microsoft-com:vml" Requires="v">
                <p:oleObj spid="_x0000_s860251" name="Equation" r:id="rId7" imgW="596880" imgH="241200" progId="Equation.DSMT4">
                  <p:embed/>
                </p:oleObj>
              </mc:Choice>
              <mc:Fallback>
                <p:oleObj name="Equation" r:id="rId7" imgW="596880" imgH="241200" progId="Equation.DSMT4">
                  <p:embed/>
                  <p:pic>
                    <p:nvPicPr>
                      <p:cNvPr id="0" name=""/>
                      <p:cNvPicPr>
                        <a:picLocks noChangeAspect="1" noChangeArrowheads="1"/>
                      </p:cNvPicPr>
                      <p:nvPr/>
                    </p:nvPicPr>
                    <p:blipFill>
                      <a:blip r:embed="rId8"/>
                      <a:srcRect/>
                      <a:stretch>
                        <a:fillRect/>
                      </a:stretch>
                    </p:blipFill>
                    <p:spPr bwMode="auto">
                      <a:xfrm>
                        <a:off x="7818692" y="2342850"/>
                        <a:ext cx="1179512"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文字方塊 10"/>
          <p:cNvSpPr txBox="1"/>
          <p:nvPr/>
        </p:nvSpPr>
        <p:spPr>
          <a:xfrm>
            <a:off x="4136831" y="6245225"/>
            <a:ext cx="1864613" cy="369332"/>
          </a:xfrm>
          <a:prstGeom prst="rect">
            <a:avLst/>
          </a:prstGeom>
          <a:noFill/>
        </p:spPr>
        <p:txBody>
          <a:bodyPr wrap="none" rtlCol="0">
            <a:spAutoFit/>
          </a:bodyPr>
          <a:lstStyle/>
          <a:p>
            <a:r>
              <a:rPr lang="en-US" altLang="zh-TW" dirty="0"/>
              <a:t>arXiv:1212.1701</a:t>
            </a:r>
            <a:endParaRPr lang="zh-TW" altLang="en-US" dirty="0"/>
          </a:p>
        </p:txBody>
      </p:sp>
    </p:spTree>
    <p:extLst>
      <p:ext uri="{BB962C8B-B14F-4D97-AF65-F5344CB8AC3E}">
        <p14:creationId xmlns:p14="http://schemas.microsoft.com/office/powerpoint/2010/main" val="42273901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pic>
        <p:nvPicPr>
          <p:cNvPr id="5" name="內容版面配置區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79132" y="1825625"/>
            <a:ext cx="7437578" cy="4895851"/>
          </a:xfrm>
        </p:spPr>
      </p:pic>
      <p:sp>
        <p:nvSpPr>
          <p:cNvPr id="2" name="標題 1"/>
          <p:cNvSpPr>
            <a:spLocks noGrp="1"/>
          </p:cNvSpPr>
          <p:nvPr>
            <p:ph type="title"/>
          </p:nvPr>
        </p:nvSpPr>
        <p:spPr/>
        <p:txBody>
          <a:bodyPr>
            <a:normAutofit fontScale="90000"/>
          </a:bodyPr>
          <a:lstStyle/>
          <a:p>
            <a:r>
              <a:rPr lang="en-US" altLang="zh-TW" sz="3600" dirty="0" smtClean="0"/>
              <a:t>Fraction of Hadrons in M2-Hadron-beam at COMPASS target </a:t>
            </a:r>
            <a:endParaRPr lang="zh-TW" altLang="en-US" sz="3600" dirty="0"/>
          </a:p>
        </p:txBody>
      </p:sp>
      <p:sp>
        <p:nvSpPr>
          <p:cNvPr id="4" name="投影片編號版面配置區 3"/>
          <p:cNvSpPr>
            <a:spLocks noGrp="1"/>
          </p:cNvSpPr>
          <p:nvPr>
            <p:ph type="sldNum" sz="quarter" idx="12"/>
          </p:nvPr>
        </p:nvSpPr>
        <p:spPr/>
        <p:txBody>
          <a:bodyPr/>
          <a:lstStyle/>
          <a:p>
            <a:fld id="{DB04DD1B-447E-438E-A651-303B1F20BCB0}" type="slidenum">
              <a:rPr lang="zh-TW" altLang="en-US" smtClean="0"/>
              <a:t>61</a:t>
            </a:fld>
            <a:endParaRPr lang="zh-TW" altLang="en-US"/>
          </a:p>
        </p:txBody>
      </p:sp>
      <p:sp>
        <p:nvSpPr>
          <p:cNvPr id="6" name="文字方塊 5"/>
          <p:cNvSpPr txBox="1"/>
          <p:nvPr/>
        </p:nvSpPr>
        <p:spPr>
          <a:xfrm>
            <a:off x="2529840" y="1293086"/>
            <a:ext cx="4783554" cy="369332"/>
          </a:xfrm>
          <a:prstGeom prst="rect">
            <a:avLst/>
          </a:prstGeom>
          <a:noFill/>
        </p:spPr>
        <p:txBody>
          <a:bodyPr wrap="none" rtlCol="0">
            <a:spAutoFit/>
          </a:bodyPr>
          <a:lstStyle/>
          <a:p>
            <a:r>
              <a:rPr lang="en-US" altLang="zh-TW" dirty="0"/>
              <a:t>http://www.staff.uni-mainz.de/jasinsk/index.htm</a:t>
            </a:r>
            <a:endParaRPr lang="zh-TW" altLang="en-US" dirty="0"/>
          </a:p>
        </p:txBody>
      </p:sp>
      <p:graphicFrame>
        <p:nvGraphicFramePr>
          <p:cNvPr id="8" name="物件 7"/>
          <p:cNvGraphicFramePr>
            <a:graphicFrameLocks noChangeAspect="1"/>
          </p:cNvGraphicFramePr>
          <p:nvPr>
            <p:extLst>
              <p:ext uri="{D42A27DB-BD31-4B8C-83A1-F6EECF244321}">
                <p14:modId xmlns:p14="http://schemas.microsoft.com/office/powerpoint/2010/main" val="2894793267"/>
              </p:ext>
            </p:extLst>
          </p:nvPr>
        </p:nvGraphicFramePr>
        <p:xfrm>
          <a:off x="4512588" y="2195139"/>
          <a:ext cx="409029" cy="409030"/>
        </p:xfrm>
        <a:graphic>
          <a:graphicData uri="http://schemas.openxmlformats.org/presentationml/2006/ole">
            <mc:AlternateContent xmlns:mc="http://schemas.openxmlformats.org/markup-compatibility/2006">
              <mc:Choice xmlns:v="urn:schemas-microsoft-com:vml" Requires="v">
                <p:oleObj spid="_x0000_s849354" name="Equation" r:id="rId5" imgW="203040" imgH="203040" progId="Equation.DSMT4">
                  <p:embed/>
                </p:oleObj>
              </mc:Choice>
              <mc:Fallback>
                <p:oleObj name="Equation" r:id="rId5" imgW="203040" imgH="203040" progId="Equation.DSMT4">
                  <p:embed/>
                  <p:pic>
                    <p:nvPicPr>
                      <p:cNvPr id="0" name=""/>
                      <p:cNvPicPr/>
                      <p:nvPr/>
                    </p:nvPicPr>
                    <p:blipFill>
                      <a:blip r:embed="rId6"/>
                      <a:stretch>
                        <a:fillRect/>
                      </a:stretch>
                    </p:blipFill>
                    <p:spPr>
                      <a:xfrm>
                        <a:off x="4512588" y="2195139"/>
                        <a:ext cx="409029" cy="409030"/>
                      </a:xfrm>
                      <a:prstGeom prst="rect">
                        <a:avLst/>
                      </a:prstGeom>
                      <a:solidFill>
                        <a:schemeClr val="bg1"/>
                      </a:solidFill>
                    </p:spPr>
                  </p:pic>
                </p:oleObj>
              </mc:Fallback>
            </mc:AlternateContent>
          </a:graphicData>
        </a:graphic>
      </p:graphicFrame>
      <p:graphicFrame>
        <p:nvGraphicFramePr>
          <p:cNvPr id="9" name="物件 8"/>
          <p:cNvGraphicFramePr>
            <a:graphicFrameLocks noChangeAspect="1"/>
          </p:cNvGraphicFramePr>
          <p:nvPr>
            <p:extLst>
              <p:ext uri="{D42A27DB-BD31-4B8C-83A1-F6EECF244321}">
                <p14:modId xmlns:p14="http://schemas.microsoft.com/office/powerpoint/2010/main" val="2810464535"/>
              </p:ext>
            </p:extLst>
          </p:nvPr>
        </p:nvGraphicFramePr>
        <p:xfrm>
          <a:off x="4412881" y="4631506"/>
          <a:ext cx="409029" cy="409030"/>
        </p:xfrm>
        <a:graphic>
          <a:graphicData uri="http://schemas.openxmlformats.org/presentationml/2006/ole">
            <mc:AlternateContent xmlns:mc="http://schemas.openxmlformats.org/markup-compatibility/2006">
              <mc:Choice xmlns:v="urn:schemas-microsoft-com:vml" Requires="v">
                <p:oleObj spid="_x0000_s849355" name="Equation" r:id="rId7" imgW="203040" imgH="203040" progId="Equation.DSMT4">
                  <p:embed/>
                </p:oleObj>
              </mc:Choice>
              <mc:Fallback>
                <p:oleObj name="Equation" r:id="rId7" imgW="203040" imgH="203040" progId="Equation.DSMT4">
                  <p:embed/>
                  <p:pic>
                    <p:nvPicPr>
                      <p:cNvPr id="0" name=""/>
                      <p:cNvPicPr/>
                      <p:nvPr/>
                    </p:nvPicPr>
                    <p:blipFill>
                      <a:blip r:embed="rId8"/>
                      <a:stretch>
                        <a:fillRect/>
                      </a:stretch>
                    </p:blipFill>
                    <p:spPr>
                      <a:xfrm>
                        <a:off x="4412881" y="4631506"/>
                        <a:ext cx="409029" cy="409030"/>
                      </a:xfrm>
                      <a:prstGeom prst="rect">
                        <a:avLst/>
                      </a:prstGeom>
                      <a:solidFill>
                        <a:schemeClr val="bg1"/>
                      </a:solidFill>
                    </p:spPr>
                  </p:pic>
                </p:oleObj>
              </mc:Fallback>
            </mc:AlternateContent>
          </a:graphicData>
        </a:graphic>
      </p:graphicFrame>
      <p:graphicFrame>
        <p:nvGraphicFramePr>
          <p:cNvPr id="10" name="物件 9"/>
          <p:cNvGraphicFramePr>
            <a:graphicFrameLocks noChangeAspect="1"/>
          </p:cNvGraphicFramePr>
          <p:nvPr>
            <p:extLst/>
          </p:nvPr>
        </p:nvGraphicFramePr>
        <p:xfrm>
          <a:off x="7320488" y="4983078"/>
          <a:ext cx="460828" cy="384024"/>
        </p:xfrm>
        <a:graphic>
          <a:graphicData uri="http://schemas.openxmlformats.org/presentationml/2006/ole">
            <mc:AlternateContent xmlns:mc="http://schemas.openxmlformats.org/markup-compatibility/2006">
              <mc:Choice xmlns:v="urn:schemas-microsoft-com:vml" Requires="v">
                <p:oleObj spid="_x0000_s849356" name="Equation" r:id="rId9" imgW="228600" imgH="190440" progId="Equation.DSMT4">
                  <p:embed/>
                </p:oleObj>
              </mc:Choice>
              <mc:Fallback>
                <p:oleObj name="Equation" r:id="rId9" imgW="228600" imgH="190440" progId="Equation.DSMT4">
                  <p:embed/>
                  <p:pic>
                    <p:nvPicPr>
                      <p:cNvPr id="0" name=""/>
                      <p:cNvPicPr/>
                      <p:nvPr/>
                    </p:nvPicPr>
                    <p:blipFill>
                      <a:blip r:embed="rId10"/>
                      <a:stretch>
                        <a:fillRect/>
                      </a:stretch>
                    </p:blipFill>
                    <p:spPr>
                      <a:xfrm>
                        <a:off x="7320488" y="4983078"/>
                        <a:ext cx="460828" cy="384024"/>
                      </a:xfrm>
                      <a:prstGeom prst="rect">
                        <a:avLst/>
                      </a:prstGeom>
                      <a:solidFill>
                        <a:schemeClr val="bg1"/>
                      </a:solidFill>
                    </p:spPr>
                  </p:pic>
                </p:oleObj>
              </mc:Fallback>
            </mc:AlternateContent>
          </a:graphicData>
        </a:graphic>
      </p:graphicFrame>
      <p:graphicFrame>
        <p:nvGraphicFramePr>
          <p:cNvPr id="11" name="物件 10"/>
          <p:cNvGraphicFramePr>
            <a:graphicFrameLocks noChangeAspect="1"/>
          </p:cNvGraphicFramePr>
          <p:nvPr>
            <p:extLst/>
          </p:nvPr>
        </p:nvGraphicFramePr>
        <p:xfrm>
          <a:off x="2307139" y="2471162"/>
          <a:ext cx="307219" cy="334012"/>
        </p:xfrm>
        <a:graphic>
          <a:graphicData uri="http://schemas.openxmlformats.org/presentationml/2006/ole">
            <mc:AlternateContent xmlns:mc="http://schemas.openxmlformats.org/markup-compatibility/2006">
              <mc:Choice xmlns:v="urn:schemas-microsoft-com:vml" Requires="v">
                <p:oleObj spid="_x0000_s849357" name="Equation" r:id="rId11" imgW="152280" imgH="164880" progId="Equation.DSMT4">
                  <p:embed/>
                </p:oleObj>
              </mc:Choice>
              <mc:Fallback>
                <p:oleObj name="Equation" r:id="rId11" imgW="152280" imgH="164880" progId="Equation.DSMT4">
                  <p:embed/>
                  <p:pic>
                    <p:nvPicPr>
                      <p:cNvPr id="0" name=""/>
                      <p:cNvPicPr/>
                      <p:nvPr/>
                    </p:nvPicPr>
                    <p:blipFill>
                      <a:blip r:embed="rId12"/>
                      <a:stretch>
                        <a:fillRect/>
                      </a:stretch>
                    </p:blipFill>
                    <p:spPr>
                      <a:xfrm>
                        <a:off x="2307139" y="2471162"/>
                        <a:ext cx="307219" cy="334012"/>
                      </a:xfrm>
                      <a:prstGeom prst="rect">
                        <a:avLst/>
                      </a:prstGeom>
                      <a:solidFill>
                        <a:schemeClr val="bg1"/>
                      </a:solidFill>
                    </p:spPr>
                  </p:pic>
                </p:oleObj>
              </mc:Fallback>
            </mc:AlternateContent>
          </a:graphicData>
        </a:graphic>
      </p:graphicFrame>
      <p:graphicFrame>
        <p:nvGraphicFramePr>
          <p:cNvPr id="12" name="物件 11"/>
          <p:cNvGraphicFramePr>
            <a:graphicFrameLocks noChangeAspect="1"/>
          </p:cNvGraphicFramePr>
          <p:nvPr>
            <p:extLst/>
          </p:nvPr>
        </p:nvGraphicFramePr>
        <p:xfrm>
          <a:off x="2307139" y="4887674"/>
          <a:ext cx="307219" cy="384024"/>
        </p:xfrm>
        <a:graphic>
          <a:graphicData uri="http://schemas.openxmlformats.org/presentationml/2006/ole">
            <mc:AlternateContent xmlns:mc="http://schemas.openxmlformats.org/markup-compatibility/2006">
              <mc:Choice xmlns:v="urn:schemas-microsoft-com:vml" Requires="v">
                <p:oleObj spid="_x0000_s849358" name="Equation" r:id="rId13" imgW="152280" imgH="190440" progId="Equation.DSMT4">
                  <p:embed/>
                </p:oleObj>
              </mc:Choice>
              <mc:Fallback>
                <p:oleObj name="Equation" r:id="rId13" imgW="152280" imgH="190440" progId="Equation.DSMT4">
                  <p:embed/>
                  <p:pic>
                    <p:nvPicPr>
                      <p:cNvPr id="0" name=""/>
                      <p:cNvPicPr/>
                      <p:nvPr/>
                    </p:nvPicPr>
                    <p:blipFill>
                      <a:blip r:embed="rId14"/>
                      <a:stretch>
                        <a:fillRect/>
                      </a:stretch>
                    </p:blipFill>
                    <p:spPr>
                      <a:xfrm>
                        <a:off x="2307139" y="4887674"/>
                        <a:ext cx="307219" cy="384024"/>
                      </a:xfrm>
                      <a:prstGeom prst="rect">
                        <a:avLst/>
                      </a:prstGeom>
                      <a:solidFill>
                        <a:schemeClr val="bg1"/>
                      </a:solidFill>
                    </p:spPr>
                  </p:pic>
                </p:oleObj>
              </mc:Fallback>
            </mc:AlternateContent>
          </a:graphicData>
        </a:graphic>
      </p:graphicFrame>
      <p:graphicFrame>
        <p:nvGraphicFramePr>
          <p:cNvPr id="13" name="物件 12"/>
          <p:cNvGraphicFramePr>
            <a:graphicFrameLocks noChangeAspect="1"/>
          </p:cNvGraphicFramePr>
          <p:nvPr>
            <p:extLst/>
          </p:nvPr>
        </p:nvGraphicFramePr>
        <p:xfrm>
          <a:off x="7256236" y="2399654"/>
          <a:ext cx="460828" cy="384024"/>
        </p:xfrm>
        <a:graphic>
          <a:graphicData uri="http://schemas.openxmlformats.org/presentationml/2006/ole">
            <mc:AlternateContent xmlns:mc="http://schemas.openxmlformats.org/markup-compatibility/2006">
              <mc:Choice xmlns:v="urn:schemas-microsoft-com:vml" Requires="v">
                <p:oleObj spid="_x0000_s849359" name="Equation" r:id="rId15" imgW="228600" imgH="190440" progId="Equation.DSMT4">
                  <p:embed/>
                </p:oleObj>
              </mc:Choice>
              <mc:Fallback>
                <p:oleObj name="Equation" r:id="rId15" imgW="228600" imgH="190440" progId="Equation.DSMT4">
                  <p:embed/>
                  <p:pic>
                    <p:nvPicPr>
                      <p:cNvPr id="0" name=""/>
                      <p:cNvPicPr/>
                      <p:nvPr/>
                    </p:nvPicPr>
                    <p:blipFill>
                      <a:blip r:embed="rId16"/>
                      <a:stretch>
                        <a:fillRect/>
                      </a:stretch>
                    </p:blipFill>
                    <p:spPr>
                      <a:xfrm>
                        <a:off x="7256236" y="2399654"/>
                        <a:ext cx="460828" cy="384024"/>
                      </a:xfrm>
                      <a:prstGeom prst="rect">
                        <a:avLst/>
                      </a:prstGeom>
                      <a:solidFill>
                        <a:schemeClr val="bg1"/>
                      </a:solidFill>
                    </p:spPr>
                  </p:pic>
                </p:oleObj>
              </mc:Fallback>
            </mc:AlternateContent>
          </a:graphicData>
        </a:graphic>
      </p:graphicFrame>
      <p:cxnSp>
        <p:nvCxnSpPr>
          <p:cNvPr id="15" name="直線接點 14"/>
          <p:cNvCxnSpPr/>
          <p:nvPr/>
        </p:nvCxnSpPr>
        <p:spPr>
          <a:xfrm flipH="1">
            <a:off x="1702892" y="2120901"/>
            <a:ext cx="14894" cy="181895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7" name="直線接點 16"/>
          <p:cNvCxnSpPr/>
          <p:nvPr/>
        </p:nvCxnSpPr>
        <p:spPr>
          <a:xfrm>
            <a:off x="6016285" y="3733802"/>
            <a:ext cx="0" cy="206057"/>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1754053" y="5646318"/>
            <a:ext cx="740830" cy="400110"/>
          </a:xfrm>
          <a:prstGeom prst="rect">
            <a:avLst/>
          </a:prstGeom>
          <a:noFill/>
        </p:spPr>
        <p:txBody>
          <a:bodyPr wrap="square" rtlCol="0">
            <a:spAutoFit/>
          </a:bodyPr>
          <a:lstStyle/>
          <a:p>
            <a:r>
              <a:rPr lang="en-US" altLang="zh-TW" sz="2000" dirty="0" smtClean="0">
                <a:solidFill>
                  <a:srgbClr val="FF0000"/>
                </a:solidFill>
              </a:rPr>
              <a:t>~1%</a:t>
            </a:r>
            <a:endParaRPr lang="zh-TW" altLang="en-US" sz="2000" dirty="0">
              <a:solidFill>
                <a:srgbClr val="FF0000"/>
              </a:solidFill>
            </a:endParaRPr>
          </a:p>
        </p:txBody>
      </p:sp>
      <p:sp>
        <p:nvSpPr>
          <p:cNvPr id="22" name="文字方塊 21"/>
          <p:cNvSpPr txBox="1"/>
          <p:nvPr/>
        </p:nvSpPr>
        <p:spPr>
          <a:xfrm>
            <a:off x="4318950" y="5492430"/>
            <a:ext cx="863886" cy="400110"/>
          </a:xfrm>
          <a:prstGeom prst="rect">
            <a:avLst/>
          </a:prstGeom>
          <a:noFill/>
        </p:spPr>
        <p:txBody>
          <a:bodyPr wrap="square" rtlCol="0">
            <a:spAutoFit/>
          </a:bodyPr>
          <a:lstStyle/>
          <a:p>
            <a:r>
              <a:rPr lang="en-US" altLang="zh-TW" sz="2000" dirty="0" smtClean="0">
                <a:solidFill>
                  <a:srgbClr val="FF0000"/>
                </a:solidFill>
              </a:rPr>
              <a:t>~97%</a:t>
            </a:r>
            <a:endParaRPr lang="zh-TW" altLang="en-US" sz="2000" dirty="0">
              <a:solidFill>
                <a:srgbClr val="FF0000"/>
              </a:solidFill>
            </a:endParaRPr>
          </a:p>
        </p:txBody>
      </p:sp>
      <p:sp>
        <p:nvSpPr>
          <p:cNvPr id="23" name="文字方塊 22"/>
          <p:cNvSpPr txBox="1"/>
          <p:nvPr/>
        </p:nvSpPr>
        <p:spPr>
          <a:xfrm>
            <a:off x="6810072" y="4549140"/>
            <a:ext cx="1114728" cy="400110"/>
          </a:xfrm>
          <a:prstGeom prst="rect">
            <a:avLst/>
          </a:prstGeom>
          <a:noFill/>
        </p:spPr>
        <p:txBody>
          <a:bodyPr wrap="square" rtlCol="0">
            <a:spAutoFit/>
          </a:bodyPr>
          <a:lstStyle/>
          <a:p>
            <a:r>
              <a:rPr lang="en-US" altLang="zh-TW" sz="2000" dirty="0" smtClean="0">
                <a:solidFill>
                  <a:srgbClr val="FF0000"/>
                </a:solidFill>
              </a:rPr>
              <a:t>~2.5%</a:t>
            </a:r>
            <a:endParaRPr lang="zh-TW" altLang="en-US" sz="2000" dirty="0">
              <a:solidFill>
                <a:srgbClr val="FF0000"/>
              </a:solidFill>
            </a:endParaRPr>
          </a:p>
        </p:txBody>
      </p:sp>
      <p:cxnSp>
        <p:nvCxnSpPr>
          <p:cNvPr id="28" name="直線接點 27"/>
          <p:cNvCxnSpPr/>
          <p:nvPr/>
        </p:nvCxnSpPr>
        <p:spPr>
          <a:xfrm>
            <a:off x="1717786" y="4602480"/>
            <a:ext cx="1" cy="188357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1" name="直線接點 30"/>
          <p:cNvCxnSpPr/>
          <p:nvPr/>
        </p:nvCxnSpPr>
        <p:spPr>
          <a:xfrm>
            <a:off x="4210633" y="4477539"/>
            <a:ext cx="1" cy="188357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2" name="直線接點 31"/>
          <p:cNvCxnSpPr/>
          <p:nvPr/>
        </p:nvCxnSpPr>
        <p:spPr>
          <a:xfrm>
            <a:off x="4210632" y="2088591"/>
            <a:ext cx="1" cy="188357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3" name="直線接點 32"/>
          <p:cNvCxnSpPr/>
          <p:nvPr/>
        </p:nvCxnSpPr>
        <p:spPr>
          <a:xfrm flipH="1">
            <a:off x="6696066" y="4549140"/>
            <a:ext cx="7414" cy="1759751"/>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5" name="直線接點 34"/>
          <p:cNvCxnSpPr/>
          <p:nvPr/>
        </p:nvCxnSpPr>
        <p:spPr>
          <a:xfrm flipH="1">
            <a:off x="6666588" y="2212418"/>
            <a:ext cx="7414" cy="1759751"/>
          </a:xfrm>
          <a:prstGeom prst="line">
            <a:avLst/>
          </a:prstGeom>
          <a:ln/>
        </p:spPr>
        <p:style>
          <a:lnRef idx="1">
            <a:schemeClr val="accent2"/>
          </a:lnRef>
          <a:fillRef idx="0">
            <a:schemeClr val="accent2"/>
          </a:fillRef>
          <a:effectRef idx="0">
            <a:schemeClr val="accent2"/>
          </a:effectRef>
          <a:fontRef idx="minor">
            <a:schemeClr val="tx1"/>
          </a:fontRef>
        </p:style>
      </p:cxnSp>
      <p:sp>
        <p:nvSpPr>
          <p:cNvPr id="3" name="文字方塊 2"/>
          <p:cNvSpPr txBox="1"/>
          <p:nvPr/>
        </p:nvSpPr>
        <p:spPr>
          <a:xfrm>
            <a:off x="3632200" y="6518526"/>
            <a:ext cx="2005677" cy="369332"/>
          </a:xfrm>
          <a:prstGeom prst="rect">
            <a:avLst/>
          </a:prstGeom>
          <a:noFill/>
        </p:spPr>
        <p:txBody>
          <a:bodyPr wrap="none" rtlCol="0">
            <a:spAutoFit/>
          </a:bodyPr>
          <a:lstStyle/>
          <a:p>
            <a:r>
              <a:rPr lang="en-US" altLang="zh-TW" dirty="0" smtClean="0"/>
              <a:t>Beam momentum</a:t>
            </a:r>
            <a:endParaRPr lang="zh-TW" altLang="en-US" dirty="0"/>
          </a:p>
        </p:txBody>
      </p:sp>
    </p:spTree>
    <p:extLst>
      <p:ext uri="{BB962C8B-B14F-4D97-AF65-F5344CB8AC3E}">
        <p14:creationId xmlns:p14="http://schemas.microsoft.com/office/powerpoint/2010/main" val="39094689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タイトル 1"/>
          <p:cNvSpPr>
            <a:spLocks noGrp="1"/>
          </p:cNvSpPr>
          <p:nvPr>
            <p:ph type="title"/>
          </p:nvPr>
        </p:nvSpPr>
        <p:spPr>
          <a:xfrm>
            <a:off x="457200" y="262707"/>
            <a:ext cx="8229600" cy="770257"/>
          </a:xfrm>
        </p:spPr>
        <p:txBody>
          <a:bodyPr/>
          <a:lstStyle/>
          <a:p>
            <a:r>
              <a:rPr lang="en-US" altLang="ja-JP" sz="3600" dirty="0" smtClean="0">
                <a:solidFill>
                  <a:schemeClr val="tx1"/>
                </a:solidFill>
              </a:rPr>
              <a:t>Beam PID &amp; Nuclei Targets</a:t>
            </a:r>
            <a:endParaRPr kumimoji="1" lang="ja-JP" altLang="en-US" sz="3600" dirty="0">
              <a:solidFill>
                <a:schemeClr val="tx1"/>
              </a:solidFill>
            </a:endParaRP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760" b="23533"/>
          <a:stretch/>
        </p:blipFill>
        <p:spPr bwMode="auto">
          <a:xfrm>
            <a:off x="66675" y="1164138"/>
            <a:ext cx="8853611"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円/楕円 7"/>
          <p:cNvSpPr/>
          <p:nvPr/>
        </p:nvSpPr>
        <p:spPr>
          <a:xfrm rot="20744012">
            <a:off x="3503427" y="2190845"/>
            <a:ext cx="792088" cy="589810"/>
          </a:xfrm>
          <a:prstGeom prst="ellipse">
            <a:avLst/>
          </a:prstGeom>
          <a:solidFill>
            <a:srgbClr val="CCFFCC">
              <a:alpha val="58000"/>
            </a:srgbClr>
          </a:solid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a:stCxn id="8" idx="6"/>
          </p:cNvCxnSpPr>
          <p:nvPr/>
        </p:nvCxnSpPr>
        <p:spPr>
          <a:xfrm>
            <a:off x="4283301" y="2388152"/>
            <a:ext cx="4302434" cy="740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6675" y="1489087"/>
            <a:ext cx="1913037" cy="1291567"/>
          </a:xfrm>
          <a:prstGeom prst="rect">
            <a:avLst/>
          </a:prstGeom>
          <a:solidFill>
            <a:schemeClr val="bg1"/>
          </a:solidFill>
          <a:ln w="444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20749626">
            <a:off x="956356" y="2493957"/>
            <a:ext cx="2592288" cy="936104"/>
          </a:xfrm>
          <a:prstGeom prst="ellipse">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35642" y="1320214"/>
            <a:ext cx="4275430" cy="1015663"/>
          </a:xfrm>
          <a:prstGeom prst="rect">
            <a:avLst/>
          </a:prstGeom>
          <a:noFill/>
        </p:spPr>
        <p:txBody>
          <a:bodyPr wrap="square" rtlCol="0">
            <a:spAutoFit/>
          </a:bodyPr>
          <a:lstStyle/>
          <a:p>
            <a:r>
              <a:rPr kumimoji="1" lang="en-US" altLang="ja-JP" sz="2000" b="1" dirty="0" smtClean="0">
                <a:solidFill>
                  <a:srgbClr val="0000FF"/>
                </a:solidFill>
                <a:latin typeface="+mn-lt"/>
              </a:rPr>
              <a:t>CEDAR</a:t>
            </a:r>
          </a:p>
          <a:p>
            <a:r>
              <a:rPr lang="en-US" altLang="ja-JP" sz="2000" dirty="0" smtClean="0">
                <a:solidFill>
                  <a:srgbClr val="0000FF"/>
                </a:solidFill>
                <a:latin typeface="+mn-lt"/>
              </a:rPr>
              <a:t>(</a:t>
            </a:r>
            <a:r>
              <a:rPr lang="en-US" altLang="ja-JP" sz="2000" b="1" dirty="0" err="1" smtClean="0">
                <a:solidFill>
                  <a:srgbClr val="0000FF"/>
                </a:solidFill>
                <a:latin typeface="+mn-lt"/>
              </a:rPr>
              <a:t>CE</a:t>
            </a:r>
            <a:r>
              <a:rPr lang="en-US" altLang="ja-JP" sz="2000" dirty="0" err="1" smtClean="0">
                <a:solidFill>
                  <a:srgbClr val="0000FF"/>
                </a:solidFill>
                <a:latin typeface="+mn-lt"/>
              </a:rPr>
              <a:t>renkov</a:t>
            </a:r>
            <a:r>
              <a:rPr lang="en-US" altLang="ja-JP" sz="2000" dirty="0" smtClean="0">
                <a:solidFill>
                  <a:srgbClr val="0000FF"/>
                </a:solidFill>
                <a:latin typeface="+mn-lt"/>
              </a:rPr>
              <a:t> </a:t>
            </a:r>
            <a:r>
              <a:rPr lang="en-US" altLang="ja-JP" sz="2000" b="1" dirty="0" smtClean="0">
                <a:solidFill>
                  <a:srgbClr val="0000FF"/>
                </a:solidFill>
                <a:latin typeface="+mn-lt"/>
              </a:rPr>
              <a:t>D</a:t>
            </a:r>
            <a:r>
              <a:rPr lang="en-US" altLang="ja-JP" sz="2000" dirty="0" smtClean="0">
                <a:solidFill>
                  <a:srgbClr val="0000FF"/>
                </a:solidFill>
                <a:latin typeface="+mn-lt"/>
              </a:rPr>
              <a:t>ifferential counter with </a:t>
            </a:r>
            <a:r>
              <a:rPr lang="en-US" altLang="ja-JP" sz="2000" b="1" dirty="0" smtClean="0">
                <a:solidFill>
                  <a:srgbClr val="0000FF"/>
                </a:solidFill>
                <a:latin typeface="+mn-lt"/>
              </a:rPr>
              <a:t>A</a:t>
            </a:r>
            <a:r>
              <a:rPr lang="en-US" altLang="ja-JP" sz="2000" dirty="0" smtClean="0">
                <a:solidFill>
                  <a:srgbClr val="0000FF"/>
                </a:solidFill>
                <a:latin typeface="+mn-lt"/>
              </a:rPr>
              <a:t>chromatic </a:t>
            </a:r>
            <a:r>
              <a:rPr lang="en-US" altLang="ja-JP" sz="2000" b="1" dirty="0" smtClean="0">
                <a:solidFill>
                  <a:srgbClr val="0000FF"/>
                </a:solidFill>
                <a:latin typeface="+mn-lt"/>
              </a:rPr>
              <a:t>R</a:t>
            </a:r>
            <a:r>
              <a:rPr lang="en-US" altLang="ja-JP" sz="2000" dirty="0" smtClean="0">
                <a:solidFill>
                  <a:srgbClr val="0000FF"/>
                </a:solidFill>
                <a:latin typeface="+mn-lt"/>
              </a:rPr>
              <a:t>ing focus)</a:t>
            </a:r>
            <a:endParaRPr kumimoji="1" lang="ja-JP" altLang="en-US" sz="2000" dirty="0">
              <a:solidFill>
                <a:srgbClr val="0000FF"/>
              </a:solidFill>
              <a:latin typeface="+mn-lt"/>
            </a:endParaRPr>
          </a:p>
        </p:txBody>
      </p:sp>
      <p:sp>
        <p:nvSpPr>
          <p:cNvPr id="19" name="正方形/長方形 18"/>
          <p:cNvSpPr/>
          <p:nvPr/>
        </p:nvSpPr>
        <p:spPr>
          <a:xfrm rot="20390174">
            <a:off x="3432422" y="3549225"/>
            <a:ext cx="387146" cy="144016"/>
          </a:xfrm>
          <a:prstGeom prst="rect">
            <a:avLst/>
          </a:prstGeom>
          <a:solidFill>
            <a:schemeClr val="bg1"/>
          </a:solidFill>
          <a:ln w="444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rot="20390174">
            <a:off x="6889214" y="2398502"/>
            <a:ext cx="387146" cy="144016"/>
          </a:xfrm>
          <a:prstGeom prst="rect">
            <a:avLst/>
          </a:prstGeom>
          <a:solidFill>
            <a:schemeClr val="bg1"/>
          </a:solidFill>
          <a:ln w="444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rot="20521627">
            <a:off x="3172525" y="3479779"/>
            <a:ext cx="1008112" cy="400110"/>
          </a:xfrm>
          <a:prstGeom prst="rect">
            <a:avLst/>
          </a:prstGeom>
          <a:noFill/>
        </p:spPr>
        <p:txBody>
          <a:bodyPr wrap="square" rtlCol="0">
            <a:spAutoFit/>
          </a:bodyPr>
          <a:lstStyle/>
          <a:p>
            <a:r>
              <a:rPr kumimoji="1" lang="en-US" altLang="ja-JP" sz="2000" dirty="0" smtClean="0">
                <a:solidFill>
                  <a:srgbClr val="032C9F"/>
                </a:solidFill>
                <a:latin typeface="+mn-lt"/>
              </a:rPr>
              <a:t>30 m</a:t>
            </a:r>
            <a:endParaRPr kumimoji="1" lang="ja-JP" altLang="en-US" sz="2000" dirty="0">
              <a:solidFill>
                <a:srgbClr val="032C9F"/>
              </a:solidFill>
              <a:latin typeface="+mn-lt"/>
            </a:endParaRPr>
          </a:p>
        </p:txBody>
      </p:sp>
      <p:sp>
        <p:nvSpPr>
          <p:cNvPr id="23" name="テキスト ボックス 22"/>
          <p:cNvSpPr txBox="1"/>
          <p:nvPr/>
        </p:nvSpPr>
        <p:spPr>
          <a:xfrm rot="20521627">
            <a:off x="6690914" y="2296116"/>
            <a:ext cx="1008112" cy="400110"/>
          </a:xfrm>
          <a:prstGeom prst="rect">
            <a:avLst/>
          </a:prstGeom>
          <a:noFill/>
        </p:spPr>
        <p:txBody>
          <a:bodyPr wrap="square" rtlCol="0">
            <a:spAutoFit/>
          </a:bodyPr>
          <a:lstStyle/>
          <a:p>
            <a:r>
              <a:rPr kumimoji="1" lang="en-US" altLang="ja-JP" sz="2000" dirty="0" smtClean="0">
                <a:solidFill>
                  <a:srgbClr val="032C9F"/>
                </a:solidFill>
                <a:latin typeface="+mn-lt"/>
              </a:rPr>
              <a:t>50 m</a:t>
            </a:r>
            <a:endParaRPr kumimoji="1" lang="ja-JP" altLang="en-US" sz="2000" dirty="0">
              <a:solidFill>
                <a:srgbClr val="032C9F"/>
              </a:solidFill>
              <a:latin typeface="+mn-lt"/>
            </a:endParaRPr>
          </a:p>
        </p:txBody>
      </p:sp>
      <p:sp>
        <p:nvSpPr>
          <p:cNvPr id="22" name="正方形/長方形 21"/>
          <p:cNvSpPr/>
          <p:nvPr/>
        </p:nvSpPr>
        <p:spPr>
          <a:xfrm>
            <a:off x="811945" y="5270503"/>
            <a:ext cx="3132589" cy="400110"/>
          </a:xfrm>
          <a:prstGeom prst="rect">
            <a:avLst/>
          </a:prstGeom>
        </p:spPr>
        <p:txBody>
          <a:bodyPr wrap="none">
            <a:spAutoFit/>
          </a:bodyPr>
          <a:lstStyle/>
          <a:p>
            <a:r>
              <a:rPr lang="en-US" altLang="ja-JP" sz="2000" b="1" dirty="0" smtClean="0">
                <a:solidFill>
                  <a:srgbClr val="0000FF"/>
                </a:solidFill>
                <a:latin typeface="+mn-lt"/>
              </a:rPr>
              <a:t>Beam </a:t>
            </a:r>
            <a:r>
              <a:rPr lang="en-US" altLang="ja-JP" sz="2000" b="1" dirty="0">
                <a:solidFill>
                  <a:srgbClr val="0000FF"/>
                </a:solidFill>
                <a:latin typeface="+mn-lt"/>
              </a:rPr>
              <a:t>P</a:t>
            </a:r>
            <a:r>
              <a:rPr lang="en-US" altLang="ja-JP" sz="2000" b="1" dirty="0" smtClean="0">
                <a:solidFill>
                  <a:srgbClr val="0000FF"/>
                </a:solidFill>
                <a:latin typeface="+mn-lt"/>
              </a:rPr>
              <a:t>article Identification</a:t>
            </a:r>
            <a:endParaRPr lang="ja-JP" altLang="en-US" sz="2000" b="1" dirty="0">
              <a:solidFill>
                <a:srgbClr val="0000FF"/>
              </a:solidFill>
              <a:latin typeface="+mn-lt"/>
            </a:endParaRPr>
          </a:p>
        </p:txBody>
      </p:sp>
      <mc:AlternateContent xmlns:mc="http://schemas.openxmlformats.org/markup-compatibility/2006" xmlns:a14="http://schemas.microsoft.com/office/drawing/2010/main">
        <mc:Choice Requires="a14">
          <p:sp>
            <p:nvSpPr>
              <p:cNvPr id="24" name="テキスト ボックス 23"/>
              <p:cNvSpPr txBox="1"/>
              <p:nvPr/>
            </p:nvSpPr>
            <p:spPr>
              <a:xfrm>
                <a:off x="47143" y="4373449"/>
                <a:ext cx="4914198" cy="1015663"/>
              </a:xfrm>
              <a:prstGeom prst="rect">
                <a:avLst/>
              </a:prstGeom>
              <a:noFill/>
            </p:spPr>
            <p:txBody>
              <a:bodyPr wrap="square" rtlCol="0">
                <a:spAutoFit/>
              </a:bodyPr>
              <a:lstStyle/>
              <a:p>
                <a:r>
                  <a:rPr lang="en-US" altLang="ja-JP" sz="2000" i="1" dirty="0" smtClean="0">
                    <a:latin typeface="+mn-lt"/>
                  </a:rPr>
                  <a:t>h</a:t>
                </a:r>
                <a:r>
                  <a:rPr lang="en-US" altLang="ja-JP" sz="2000" i="1" baseline="30000" dirty="0">
                    <a:latin typeface="+mn-lt"/>
                  </a:rPr>
                  <a:t>+</a:t>
                </a:r>
                <a:r>
                  <a:rPr lang="en-US" altLang="ja-JP" sz="2000" dirty="0">
                    <a:latin typeface="+mn-lt"/>
                  </a:rPr>
                  <a:t> beam:  </a:t>
                </a:r>
                <a:r>
                  <a:rPr lang="en-US" altLang="ja-JP" sz="2000" i="1" dirty="0">
                    <a:latin typeface="+mn-lt"/>
                  </a:rPr>
                  <a:t>p</a:t>
                </a:r>
                <a:r>
                  <a:rPr lang="en-US" altLang="ja-JP" sz="2000" dirty="0">
                    <a:latin typeface="+mn-lt"/>
                  </a:rPr>
                  <a:t> </a:t>
                </a:r>
                <a:r>
                  <a:rPr lang="en-US" altLang="ja-JP" sz="2000" dirty="0" smtClean="0">
                    <a:latin typeface="+mn-lt"/>
                  </a:rPr>
                  <a:t> (</a:t>
                </a:r>
                <a:r>
                  <a:rPr lang="en-US" altLang="ja-JP" sz="2000" dirty="0">
                    <a:latin typeface="+mn-lt"/>
                  </a:rPr>
                  <a:t>75</a:t>
                </a:r>
                <a:r>
                  <a:rPr lang="en-US" altLang="ja-JP" sz="2000" dirty="0" smtClean="0">
                    <a:latin typeface="+mn-lt"/>
                  </a:rPr>
                  <a:t>%) / </a:t>
                </a:r>
                <a:r>
                  <a:rPr lang="en-US" altLang="ja-JP" sz="2000" i="1" dirty="0" smtClean="0">
                    <a:latin typeface="+mn-lt"/>
                  </a:rPr>
                  <a:t>π</a:t>
                </a:r>
                <a:r>
                  <a:rPr lang="en-US" altLang="ja-JP" sz="2000" i="1" baseline="30000" dirty="0" smtClean="0">
                    <a:latin typeface="+mn-lt"/>
                  </a:rPr>
                  <a:t>+</a:t>
                </a:r>
                <a:r>
                  <a:rPr lang="en-US" altLang="ja-JP" sz="2000" dirty="0" smtClean="0">
                    <a:latin typeface="+mn-lt"/>
                  </a:rPr>
                  <a:t> (24%)</a:t>
                </a:r>
                <a:endParaRPr lang="en-US" altLang="ja-JP" sz="2000" dirty="0">
                  <a:latin typeface="+mn-lt"/>
                </a:endParaRPr>
              </a:p>
              <a:p>
                <a:r>
                  <a:rPr lang="en-US" altLang="ja-JP" sz="2000" i="1" dirty="0" smtClean="0">
                    <a:solidFill>
                      <a:srgbClr val="FF0000"/>
                    </a:solidFill>
                    <a:latin typeface="+mn-lt"/>
                  </a:rPr>
                  <a:t>h</a:t>
                </a:r>
                <a:r>
                  <a:rPr lang="en-US" altLang="ja-JP" sz="2000" i="1" baseline="30000" dirty="0" smtClean="0">
                    <a:solidFill>
                      <a:srgbClr val="FF0000"/>
                    </a:solidFill>
                    <a:latin typeface="+mn-lt"/>
                  </a:rPr>
                  <a:t>-</a:t>
                </a:r>
                <a:r>
                  <a:rPr lang="en-US" altLang="ja-JP" sz="2000" i="1" dirty="0" smtClean="0">
                    <a:solidFill>
                      <a:srgbClr val="FF0000"/>
                    </a:solidFill>
                    <a:latin typeface="+mn-lt"/>
                  </a:rPr>
                  <a:t> </a:t>
                </a:r>
                <a:r>
                  <a:rPr lang="en-US" altLang="ja-JP" sz="1100" dirty="0" smtClean="0">
                    <a:solidFill>
                      <a:srgbClr val="FF0000"/>
                    </a:solidFill>
                    <a:latin typeface="+mn-lt"/>
                  </a:rPr>
                  <a:t> </a:t>
                </a:r>
                <a:r>
                  <a:rPr lang="en-US" altLang="ja-JP" sz="2000" dirty="0" smtClean="0">
                    <a:solidFill>
                      <a:srgbClr val="FF0000"/>
                    </a:solidFill>
                    <a:latin typeface="+mn-lt"/>
                  </a:rPr>
                  <a:t>beam</a:t>
                </a:r>
                <a:r>
                  <a:rPr lang="en-US" altLang="ja-JP" sz="2000" dirty="0">
                    <a:solidFill>
                      <a:srgbClr val="FF0000"/>
                    </a:solidFill>
                    <a:latin typeface="+mn-lt"/>
                  </a:rPr>
                  <a:t>: </a:t>
                </a:r>
                <a:r>
                  <a:rPr lang="en-US" altLang="ja-JP" sz="2000" dirty="0" smtClean="0">
                    <a:solidFill>
                      <a:srgbClr val="FF0000"/>
                    </a:solidFill>
                    <a:latin typeface="+mn-lt"/>
                  </a:rPr>
                  <a:t> </a:t>
                </a:r>
                <a:r>
                  <a:rPr lang="en-US" altLang="ja-JP" sz="2000" i="1" dirty="0" smtClean="0">
                    <a:solidFill>
                      <a:srgbClr val="FF0000"/>
                    </a:solidFill>
                    <a:latin typeface="+mn-lt"/>
                  </a:rPr>
                  <a:t>π</a:t>
                </a:r>
                <a:r>
                  <a:rPr lang="en-US" altLang="ja-JP" sz="2000" i="1" baseline="30000" dirty="0" smtClean="0">
                    <a:solidFill>
                      <a:srgbClr val="FF0000"/>
                    </a:solidFill>
                    <a:latin typeface="+mn-lt"/>
                  </a:rPr>
                  <a:t>-</a:t>
                </a:r>
                <a:r>
                  <a:rPr lang="en-US" altLang="ja-JP" sz="2000" dirty="0" smtClean="0">
                    <a:solidFill>
                      <a:srgbClr val="FF0000"/>
                    </a:solidFill>
                    <a:latin typeface="+mn-lt"/>
                  </a:rPr>
                  <a:t> (97%) / </a:t>
                </a:r>
                <a:r>
                  <a:rPr lang="en-US" altLang="ja-JP" sz="2000" i="1" dirty="0" smtClean="0">
                    <a:solidFill>
                      <a:srgbClr val="FF0000"/>
                    </a:solidFill>
                    <a:latin typeface="+mn-lt"/>
                  </a:rPr>
                  <a:t>K</a:t>
                </a:r>
                <a:r>
                  <a:rPr lang="en-US" altLang="ja-JP" sz="2000" i="1" baseline="30000" dirty="0" smtClean="0">
                    <a:solidFill>
                      <a:srgbClr val="FF0000"/>
                    </a:solidFill>
                    <a:latin typeface="+mn-lt"/>
                  </a:rPr>
                  <a:t>- </a:t>
                </a:r>
                <a:r>
                  <a:rPr lang="en-US" altLang="ja-JP" sz="2000" dirty="0" smtClean="0">
                    <a:solidFill>
                      <a:srgbClr val="FF0000"/>
                    </a:solidFill>
                    <a:latin typeface="+mn-lt"/>
                  </a:rPr>
                  <a:t> (2.5%)</a:t>
                </a:r>
                <a:r>
                  <a:rPr lang="en-US" altLang="ja-JP" sz="2000" i="1" dirty="0" smtClean="0">
                    <a:solidFill>
                      <a:srgbClr val="FF0000"/>
                    </a:solidFill>
                  </a:rPr>
                  <a:t> / </a:t>
                </a:r>
                <a14:m>
                  <m:oMath xmlns:m="http://schemas.openxmlformats.org/officeDocument/2006/math">
                    <m:acc>
                      <m:accPr>
                        <m:chr m:val="̅"/>
                        <m:ctrlPr>
                          <a:rPr lang="en-US" altLang="ja-JP" sz="2000" i="1" smtClean="0">
                            <a:solidFill>
                              <a:srgbClr val="FF0000"/>
                            </a:solidFill>
                            <a:latin typeface="Cambria Math" panose="02040503050406030204" pitchFamily="18" charset="0"/>
                          </a:rPr>
                        </m:ctrlPr>
                      </m:accPr>
                      <m:e>
                        <m:r>
                          <a:rPr lang="en-US" altLang="ja-JP" sz="2000" b="0" i="1" smtClean="0">
                            <a:solidFill>
                              <a:srgbClr val="FF0000"/>
                            </a:solidFill>
                            <a:latin typeface="Cambria Math" panose="02040503050406030204" pitchFamily="18" charset="0"/>
                          </a:rPr>
                          <m:t>𝑝</m:t>
                        </m:r>
                      </m:e>
                    </m:acc>
                  </m:oMath>
                </a14:m>
                <a:r>
                  <a:rPr lang="en-US" altLang="ja-JP" sz="2000" dirty="0" smtClean="0">
                    <a:solidFill>
                      <a:srgbClr val="FF0000"/>
                    </a:solidFill>
                  </a:rPr>
                  <a:t> (1%)</a:t>
                </a:r>
                <a:endParaRPr lang="en-US" altLang="ja-JP" sz="2000" dirty="0">
                  <a:solidFill>
                    <a:srgbClr val="FF0000"/>
                  </a:solidFill>
                </a:endParaRPr>
              </a:p>
              <a:p>
                <a:endParaRPr lang="en-US" altLang="ja-JP" sz="2000" dirty="0">
                  <a:latin typeface="+mn-lt"/>
                </a:endParaRPr>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47143" y="4373449"/>
                <a:ext cx="4914198" cy="1015663"/>
              </a:xfrm>
              <a:prstGeom prst="rect">
                <a:avLst/>
              </a:prstGeom>
              <a:blipFill rotWithShape="0">
                <a:blip r:embed="rId4"/>
                <a:stretch>
                  <a:fillRect l="-1365" t="-2395"/>
                </a:stretch>
              </a:blipFill>
            </p:spPr>
            <p:txBody>
              <a:bodyPr/>
              <a:lstStyle/>
              <a:p>
                <a:r>
                  <a:rPr lang="zh-TW" altLang="en-US">
                    <a:noFill/>
                  </a:rPr>
                  <a:t> </a:t>
                </a:r>
              </a:p>
            </p:txBody>
          </p:sp>
        </mc:Fallback>
      </mc:AlternateContent>
      <p:sp>
        <p:nvSpPr>
          <p:cNvPr id="25" name="円弧 24"/>
          <p:cNvSpPr/>
          <p:nvPr/>
        </p:nvSpPr>
        <p:spPr>
          <a:xfrm rot="10800000">
            <a:off x="506866" y="4833720"/>
            <a:ext cx="555649" cy="636838"/>
          </a:xfrm>
          <a:prstGeom prst="arc">
            <a:avLst/>
          </a:prstGeom>
          <a:ln w="19050">
            <a:solidFill>
              <a:srgbClr val="032C9F"/>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627894" y="6261100"/>
            <a:ext cx="2133600" cy="476250"/>
          </a:xfrm>
        </p:spPr>
        <p:txBody>
          <a:bodyPr/>
          <a:lstStyle/>
          <a:p>
            <a:fld id="{C349BD76-0560-4F8B-9DD5-8854023F3670}" type="slidenum">
              <a:rPr lang="en-US" altLang="ja-JP" smtClean="0"/>
              <a:pPr/>
              <a:t>62</a:t>
            </a:fld>
            <a:endParaRPr lang="en-US" altLang="ja-JP" dirty="0"/>
          </a:p>
        </p:txBody>
      </p:sp>
      <p:cxnSp>
        <p:nvCxnSpPr>
          <p:cNvPr id="10" name="直線コネクタ 9"/>
          <p:cNvCxnSpPr>
            <a:stCxn id="8" idx="3"/>
          </p:cNvCxnSpPr>
          <p:nvPr/>
        </p:nvCxnSpPr>
        <p:spPr>
          <a:xfrm>
            <a:off x="3679451" y="2756860"/>
            <a:ext cx="1097337" cy="24595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bwMode="auto">
          <a:xfrm>
            <a:off x="6090347" y="2986453"/>
            <a:ext cx="1358900" cy="12304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pitchFamily="34" charset="0"/>
            </a:endParaRPr>
          </a:p>
        </p:txBody>
      </p:sp>
      <p:grpSp>
        <p:nvGrpSpPr>
          <p:cNvPr id="3" name="群組 2"/>
          <p:cNvGrpSpPr/>
          <p:nvPr/>
        </p:nvGrpSpPr>
        <p:grpSpPr>
          <a:xfrm>
            <a:off x="4348423" y="3076138"/>
            <a:ext cx="4527512" cy="2508957"/>
            <a:chOff x="5243361" y="3379726"/>
            <a:chExt cx="3936912" cy="2279384"/>
          </a:xfrm>
        </p:grpSpPr>
        <p:pic>
          <p:nvPicPr>
            <p:cNvPr id="42" name="Picture 4" descr="C:\Users\AAA\Desktop\WS000159.JP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0375"/>
                      </a14:imgEffect>
                      <a14:imgEffect>
                        <a14:brightnessContrast bright="17000" contrast="13000"/>
                      </a14:imgEffect>
                    </a14:imgLayer>
                  </a14:imgProps>
                </a:ext>
                <a:ext uri="{28A0092B-C50C-407E-A947-70E740481C1C}">
                  <a14:useLocalDpi xmlns:a14="http://schemas.microsoft.com/office/drawing/2010/main" val="0"/>
                </a:ext>
              </a:extLst>
            </a:blip>
            <a:srcRect/>
            <a:stretch>
              <a:fillRect/>
            </a:stretch>
          </p:blipFill>
          <p:spPr bwMode="auto">
            <a:xfrm>
              <a:off x="7225482" y="3695533"/>
              <a:ext cx="1954791" cy="1419384"/>
            </a:xfrm>
            <a:prstGeom prst="rect">
              <a:avLst/>
            </a:prstGeom>
            <a:solidFill>
              <a:schemeClr val="bg1"/>
            </a:solidFill>
            <a:extLst/>
          </p:spPr>
        </p:pic>
        <p:sp>
          <p:nvSpPr>
            <p:cNvPr id="43" name="正方形/長方形 9"/>
            <p:cNvSpPr/>
            <p:nvPr/>
          </p:nvSpPr>
          <p:spPr>
            <a:xfrm>
              <a:off x="5243361" y="3579100"/>
              <a:ext cx="1333148" cy="584775"/>
            </a:xfrm>
            <a:prstGeom prst="rect">
              <a:avLst/>
            </a:prstGeom>
            <a:solidFill>
              <a:schemeClr val="bg1"/>
            </a:solidFill>
          </p:spPr>
          <p:txBody>
            <a:bodyPr wrap="square">
              <a:spAutoFit/>
            </a:bodyPr>
            <a:lstStyle/>
            <a:p>
              <a:pPr algn="ctr"/>
              <a:r>
                <a:rPr lang="en-US" altLang="ja-JP" sz="1400" dirty="0">
                  <a:latin typeface="+mn-lt"/>
                </a:rPr>
                <a:t>Primary </a:t>
              </a:r>
              <a:r>
                <a:rPr lang="en-US" altLang="ja-JP" b="1" dirty="0">
                  <a:latin typeface="+mn-lt"/>
                </a:rPr>
                <a:t>π</a:t>
              </a:r>
              <a:r>
                <a:rPr lang="en-US" altLang="ja-JP" b="1" baseline="42000" dirty="0" smtClean="0">
                  <a:latin typeface="+mn-lt"/>
                </a:rPr>
                <a:t>-</a:t>
              </a:r>
              <a:r>
                <a:rPr lang="en-US" altLang="ja-JP" dirty="0" smtClean="0">
                  <a:latin typeface="+mn-lt"/>
                </a:rPr>
                <a:t> </a:t>
              </a:r>
              <a:r>
                <a:rPr lang="en-US" altLang="ja-JP" sz="1400" dirty="0" smtClean="0">
                  <a:latin typeface="+mn-lt"/>
                </a:rPr>
                <a:t>Beam Flux</a:t>
              </a:r>
              <a:endParaRPr lang="en-US" altLang="ja-JP" sz="1400" dirty="0">
                <a:latin typeface="+mn-lt"/>
              </a:endParaRPr>
            </a:p>
          </p:txBody>
        </p:sp>
        <p:sp>
          <p:nvSpPr>
            <p:cNvPr id="45" name="正方形/長方形 10"/>
            <p:cNvSpPr/>
            <p:nvPr/>
          </p:nvSpPr>
          <p:spPr>
            <a:xfrm>
              <a:off x="7541448" y="4107135"/>
              <a:ext cx="40312" cy="591001"/>
            </a:xfrm>
            <a:prstGeom prst="rect">
              <a:avLst/>
            </a:prstGeom>
            <a:solidFill>
              <a:schemeClr val="bg1"/>
            </a:solidFill>
            <a:ln w="158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uLnTx/>
                <a:uFillTx/>
                <a:latin typeface="Calibri"/>
                <a:ea typeface="ＭＳ Ｐゴシック"/>
              </a:endParaRPr>
            </a:p>
          </p:txBody>
        </p:sp>
        <p:sp>
          <p:nvSpPr>
            <p:cNvPr id="47" name="正方形/長方形 11"/>
            <p:cNvSpPr/>
            <p:nvPr/>
          </p:nvSpPr>
          <p:spPr>
            <a:xfrm>
              <a:off x="7780886" y="4359833"/>
              <a:ext cx="40312" cy="103796"/>
            </a:xfrm>
            <a:prstGeom prst="rect">
              <a:avLst/>
            </a:prstGeom>
            <a:solidFill>
              <a:srgbClr val="FF0000"/>
            </a:solidFill>
            <a:ln w="158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uLnTx/>
                <a:uFillTx/>
                <a:latin typeface="Calibri"/>
                <a:ea typeface="ＭＳ Ｐゴシック"/>
              </a:endParaRPr>
            </a:p>
          </p:txBody>
        </p:sp>
        <p:sp>
          <p:nvSpPr>
            <p:cNvPr id="52" name="正方形/長方形 14"/>
            <p:cNvSpPr/>
            <p:nvPr/>
          </p:nvSpPr>
          <p:spPr>
            <a:xfrm>
              <a:off x="8032046" y="4375194"/>
              <a:ext cx="831425" cy="68606"/>
            </a:xfrm>
            <a:prstGeom prst="rect">
              <a:avLst/>
            </a:prstGeom>
            <a:solidFill>
              <a:srgbClr val="0326BD"/>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uLnTx/>
                <a:uFillTx/>
                <a:latin typeface="Calibri"/>
                <a:ea typeface="ＭＳ Ｐゴシック"/>
              </a:endParaRPr>
            </a:p>
          </p:txBody>
        </p:sp>
        <p:sp>
          <p:nvSpPr>
            <p:cNvPr id="53" name="正方形/長方形 15"/>
            <p:cNvSpPr/>
            <p:nvPr/>
          </p:nvSpPr>
          <p:spPr>
            <a:xfrm>
              <a:off x="6184925" y="4367829"/>
              <a:ext cx="359973" cy="7982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4" name="正方形/長方形 16"/>
            <p:cNvSpPr/>
            <p:nvPr/>
          </p:nvSpPr>
          <p:spPr>
            <a:xfrm>
              <a:off x="6661292" y="4367232"/>
              <a:ext cx="359973" cy="7982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cxnSp>
          <p:nvCxnSpPr>
            <p:cNvPr id="55" name="直線矢印コネクタ 17"/>
            <p:cNvCxnSpPr/>
            <p:nvPr/>
          </p:nvCxnSpPr>
          <p:spPr>
            <a:xfrm>
              <a:off x="5844939" y="4401848"/>
              <a:ext cx="294458" cy="0"/>
            </a:xfrm>
            <a:prstGeom prst="straightConnector1">
              <a:avLst/>
            </a:prstGeom>
            <a:solidFill>
              <a:schemeClr val="bg1"/>
            </a:solidFill>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18"/>
            <p:cNvCxnSpPr/>
            <p:nvPr/>
          </p:nvCxnSpPr>
          <p:spPr>
            <a:xfrm>
              <a:off x="7619963" y="4407819"/>
              <a:ext cx="155799" cy="0"/>
            </a:xfrm>
            <a:prstGeom prst="straightConnector1">
              <a:avLst/>
            </a:prstGeom>
            <a:solidFill>
              <a:schemeClr val="bg1"/>
            </a:solidFill>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19"/>
            <p:cNvCxnSpPr/>
            <p:nvPr/>
          </p:nvCxnSpPr>
          <p:spPr>
            <a:xfrm>
              <a:off x="7876403" y="4405357"/>
              <a:ext cx="155799" cy="0"/>
            </a:xfrm>
            <a:prstGeom prst="straightConnector1">
              <a:avLst/>
            </a:prstGeom>
            <a:solidFill>
              <a:schemeClr val="bg1"/>
            </a:solidFill>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テキスト ボックス 20"/>
            <p:cNvSpPr txBox="1"/>
            <p:nvPr/>
          </p:nvSpPr>
          <p:spPr>
            <a:xfrm>
              <a:off x="6086299" y="5028497"/>
              <a:ext cx="1601296" cy="338554"/>
            </a:xfrm>
            <a:prstGeom prst="rect">
              <a:avLst/>
            </a:prstGeom>
            <a:solidFill>
              <a:schemeClr val="bg1"/>
            </a:solidFill>
          </p:spPr>
          <p:txBody>
            <a:bodyPr wrap="square" rtlCol="0">
              <a:spAutoFit/>
            </a:bodyPr>
            <a:lstStyle/>
            <a:p>
              <a:pPr algn="ctr"/>
              <a:r>
                <a:rPr lang="en-US" altLang="ja-JP" sz="1600" b="1" dirty="0"/>
                <a:t>6.56 x 10</a:t>
              </a:r>
              <a:r>
                <a:rPr lang="en-US" altLang="ja-JP" sz="1600" b="1" baseline="30000" dirty="0"/>
                <a:t>7 </a:t>
              </a:r>
              <a:r>
                <a:rPr lang="en-US" altLang="ja-JP" sz="1600" b="1" dirty="0"/>
                <a:t>sec</a:t>
              </a:r>
              <a:r>
                <a:rPr lang="en-US" altLang="ja-JP" sz="1600" b="1" baseline="30000" dirty="0"/>
                <a:t>-1</a:t>
              </a:r>
              <a:endParaRPr lang="ja-JP" altLang="en-US" sz="1600" b="1" baseline="30000" dirty="0"/>
            </a:p>
          </p:txBody>
        </p:sp>
        <p:sp>
          <p:nvSpPr>
            <p:cNvPr id="59" name="テキスト ボックス 21"/>
            <p:cNvSpPr txBox="1"/>
            <p:nvPr/>
          </p:nvSpPr>
          <p:spPr>
            <a:xfrm>
              <a:off x="7057446" y="5320556"/>
              <a:ext cx="1760447" cy="338554"/>
            </a:xfrm>
            <a:prstGeom prst="rect">
              <a:avLst/>
            </a:prstGeom>
            <a:solidFill>
              <a:schemeClr val="bg1"/>
            </a:solidFill>
          </p:spPr>
          <p:txBody>
            <a:bodyPr wrap="square" rtlCol="0">
              <a:spAutoFit/>
            </a:bodyPr>
            <a:lstStyle/>
            <a:p>
              <a:pPr algn="ctr"/>
              <a:r>
                <a:rPr lang="en-US" altLang="ja-JP" sz="1600" b="1" dirty="0" smtClean="0"/>
                <a:t>5.72 x 10</a:t>
              </a:r>
              <a:r>
                <a:rPr lang="en-US" altLang="ja-JP" sz="1600" b="1" baseline="30000" dirty="0" smtClean="0"/>
                <a:t>7</a:t>
              </a:r>
              <a:r>
                <a:rPr lang="en-US" altLang="ja-JP" sz="1600" b="1" dirty="0" smtClean="0"/>
                <a:t> sec</a:t>
              </a:r>
              <a:r>
                <a:rPr lang="en-US" altLang="ja-JP" sz="1600" b="1" baseline="30000" dirty="0" smtClean="0"/>
                <a:t>-1</a:t>
              </a:r>
              <a:endParaRPr lang="ja-JP" altLang="en-US" sz="1600" b="1" baseline="30000" dirty="0"/>
            </a:p>
          </p:txBody>
        </p:sp>
        <p:sp>
          <p:nvSpPr>
            <p:cNvPr id="60" name="テキスト ボックス 22"/>
            <p:cNvSpPr txBox="1"/>
            <p:nvPr/>
          </p:nvSpPr>
          <p:spPr>
            <a:xfrm>
              <a:off x="7046194" y="3749284"/>
              <a:ext cx="467441" cy="253916"/>
            </a:xfrm>
            <a:prstGeom prst="rect">
              <a:avLst/>
            </a:prstGeom>
            <a:solidFill>
              <a:schemeClr val="bg1"/>
            </a:solidFill>
          </p:spPr>
          <p:txBody>
            <a:bodyPr wrap="square" rtlCol="0">
              <a:spAutoFit/>
            </a:bodyPr>
            <a:lstStyle/>
            <a:p>
              <a:pPr fontAlgn="auto">
                <a:spcBef>
                  <a:spcPts val="0"/>
                </a:spcBef>
                <a:spcAft>
                  <a:spcPts val="0"/>
                </a:spcAft>
              </a:pPr>
              <a:r>
                <a:rPr lang="en-US" altLang="ja-JP" sz="1000" b="1" dirty="0" smtClean="0">
                  <a:latin typeface="Calibri"/>
                  <a:ea typeface="ＭＳ Ｐゴシック"/>
                </a:rPr>
                <a:t>VTX</a:t>
              </a:r>
              <a:endParaRPr lang="ja-JP" altLang="en-US" sz="1000" b="1" dirty="0">
                <a:latin typeface="Calibri"/>
                <a:ea typeface="ＭＳ Ｐゴシック"/>
              </a:endParaRPr>
            </a:p>
          </p:txBody>
        </p:sp>
        <p:cxnSp>
          <p:nvCxnSpPr>
            <p:cNvPr id="61" name="直線コネクタ 23"/>
            <p:cNvCxnSpPr/>
            <p:nvPr/>
          </p:nvCxnSpPr>
          <p:spPr>
            <a:xfrm flipV="1">
              <a:off x="7167111" y="4463629"/>
              <a:ext cx="503126" cy="582143"/>
            </a:xfrm>
            <a:prstGeom prst="line">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24"/>
            <p:cNvCxnSpPr/>
            <p:nvPr/>
          </p:nvCxnSpPr>
          <p:spPr>
            <a:xfrm flipH="1">
              <a:off x="7801042" y="4438904"/>
              <a:ext cx="117557" cy="845227"/>
            </a:xfrm>
            <a:prstGeom prst="line">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ボックス 25"/>
            <p:cNvSpPr txBox="1"/>
            <p:nvPr/>
          </p:nvSpPr>
          <p:spPr>
            <a:xfrm>
              <a:off x="6377810" y="4027475"/>
              <a:ext cx="565137" cy="307777"/>
            </a:xfrm>
            <a:prstGeom prst="rect">
              <a:avLst/>
            </a:prstGeom>
            <a:solidFill>
              <a:schemeClr val="bg1"/>
            </a:solidFill>
          </p:spPr>
          <p:txBody>
            <a:bodyPr wrap="square" rtlCol="0">
              <a:spAutoFit/>
            </a:bodyPr>
            <a:lstStyle/>
            <a:p>
              <a:pPr fontAlgn="auto">
                <a:spcBef>
                  <a:spcPts val="0"/>
                </a:spcBef>
                <a:spcAft>
                  <a:spcPts val="0"/>
                </a:spcAft>
              </a:pPr>
              <a:r>
                <a:rPr lang="en-US" altLang="ja-JP" sz="1400" b="1" dirty="0" smtClean="0">
                  <a:latin typeface="Calibri"/>
                  <a:ea typeface="ＭＳ Ｐゴシック"/>
                </a:rPr>
                <a:t>NH</a:t>
              </a:r>
              <a:r>
                <a:rPr lang="en-US" altLang="ja-JP" sz="1400" b="1" baseline="-25000" dirty="0" smtClean="0">
                  <a:latin typeface="Calibri"/>
                  <a:ea typeface="ＭＳ Ｐゴシック"/>
                </a:rPr>
                <a:t>3</a:t>
              </a:r>
              <a:endParaRPr lang="ja-JP" altLang="en-US" sz="1400" b="1" baseline="-25000" dirty="0">
                <a:latin typeface="Calibri"/>
                <a:ea typeface="ＭＳ Ｐゴシック"/>
              </a:endParaRPr>
            </a:p>
          </p:txBody>
        </p:sp>
        <p:sp>
          <p:nvSpPr>
            <p:cNvPr id="64" name="テキスト ボックス 26"/>
            <p:cNvSpPr txBox="1"/>
            <p:nvPr/>
          </p:nvSpPr>
          <p:spPr>
            <a:xfrm>
              <a:off x="5564891" y="4062550"/>
              <a:ext cx="363522" cy="419422"/>
            </a:xfrm>
            <a:prstGeom prst="rect">
              <a:avLst/>
            </a:prstGeom>
            <a:solidFill>
              <a:schemeClr val="bg1"/>
            </a:solidFill>
          </p:spPr>
          <p:txBody>
            <a:bodyPr wrap="square" rtlCol="0">
              <a:spAutoFit/>
            </a:bodyPr>
            <a:lstStyle/>
            <a:p>
              <a:r>
                <a:rPr kumimoji="1" lang="en-US" altLang="ja-JP" sz="2400" b="1" i="1" dirty="0" smtClean="0">
                  <a:latin typeface="+mn-ea"/>
                  <a:ea typeface="+mn-ea"/>
                </a:rPr>
                <a:t>I</a:t>
              </a:r>
              <a:r>
                <a:rPr kumimoji="1" lang="en-US" altLang="ja-JP" sz="2400" b="1" i="1" baseline="-25000" dirty="0" smtClean="0">
                  <a:latin typeface="+mn-ea"/>
                  <a:ea typeface="+mn-ea"/>
                </a:rPr>
                <a:t>0</a:t>
              </a:r>
              <a:endParaRPr kumimoji="1" lang="ja-JP" altLang="en-US" sz="2400" b="1" baseline="-25000" dirty="0">
                <a:latin typeface="+mn-ea"/>
                <a:ea typeface="+mn-ea"/>
              </a:endParaRPr>
            </a:p>
          </p:txBody>
        </p:sp>
        <p:sp>
          <p:nvSpPr>
            <p:cNvPr id="65" name="テキスト ボックス 27"/>
            <p:cNvSpPr txBox="1"/>
            <p:nvPr/>
          </p:nvSpPr>
          <p:spPr>
            <a:xfrm>
              <a:off x="5586606" y="4465141"/>
              <a:ext cx="1344788" cy="338554"/>
            </a:xfrm>
            <a:prstGeom prst="rect">
              <a:avLst/>
            </a:prstGeom>
            <a:solidFill>
              <a:schemeClr val="bg1"/>
            </a:solidFill>
          </p:spPr>
          <p:txBody>
            <a:bodyPr wrap="square" rtlCol="0">
              <a:spAutoFit/>
            </a:bodyPr>
            <a:lstStyle/>
            <a:p>
              <a:r>
                <a:rPr kumimoji="1" lang="en-US" altLang="ja-JP" sz="1600" b="1" dirty="0" smtClean="0">
                  <a:latin typeface="+mn-lt"/>
                  <a:ea typeface="+mn-ea"/>
                </a:rPr>
                <a:t>1 x 10</a:t>
              </a:r>
              <a:r>
                <a:rPr kumimoji="1" lang="en-US" altLang="ja-JP" sz="1600" b="1" baseline="30000" dirty="0" smtClean="0">
                  <a:latin typeface="+mn-lt"/>
                  <a:ea typeface="+mn-ea"/>
                </a:rPr>
                <a:t>8</a:t>
              </a:r>
              <a:r>
                <a:rPr kumimoji="1" lang="en-US" altLang="ja-JP" sz="1600" b="1" dirty="0" smtClean="0">
                  <a:latin typeface="+mn-lt"/>
                  <a:ea typeface="+mn-ea"/>
                </a:rPr>
                <a:t> sec</a:t>
              </a:r>
              <a:r>
                <a:rPr kumimoji="1" lang="en-US" altLang="ja-JP" sz="1600" b="1" baseline="30000" dirty="0" smtClean="0">
                  <a:latin typeface="+mn-lt"/>
                  <a:ea typeface="+mn-ea"/>
                </a:rPr>
                <a:t>-1</a:t>
              </a:r>
              <a:endParaRPr kumimoji="1" lang="ja-JP" altLang="en-US" sz="1600" b="1" baseline="30000" dirty="0">
                <a:latin typeface="+mn-lt"/>
                <a:ea typeface="+mn-ea"/>
              </a:endParaRPr>
            </a:p>
          </p:txBody>
        </p:sp>
        <p:sp>
          <p:nvSpPr>
            <p:cNvPr id="66" name="テキスト ボックス 28"/>
            <p:cNvSpPr txBox="1"/>
            <p:nvPr/>
          </p:nvSpPr>
          <p:spPr>
            <a:xfrm>
              <a:off x="7619963" y="3379726"/>
              <a:ext cx="1225513" cy="335538"/>
            </a:xfrm>
            <a:prstGeom prst="rect">
              <a:avLst/>
            </a:prstGeom>
            <a:solidFill>
              <a:schemeClr val="bg1"/>
            </a:solidFill>
          </p:spPr>
          <p:txBody>
            <a:bodyPr wrap="none" rtlCol="0">
              <a:spAutoFit/>
            </a:bodyPr>
            <a:lstStyle/>
            <a:p>
              <a:pPr fontAlgn="auto">
                <a:spcBef>
                  <a:spcPts val="0"/>
                </a:spcBef>
                <a:spcAft>
                  <a:spcPts val="0"/>
                </a:spcAft>
              </a:pPr>
              <a:r>
                <a:rPr lang="en-US" altLang="ja-JP" b="1" dirty="0" smtClean="0">
                  <a:solidFill>
                    <a:srgbClr val="FF0000"/>
                  </a:solidFill>
                  <a:latin typeface="Calibri"/>
                  <a:ea typeface="ＭＳ Ｐゴシック"/>
                </a:rPr>
                <a:t>Al (7cm) </a:t>
              </a:r>
              <a:r>
                <a:rPr lang="en-US" altLang="ja-JP" b="1" dirty="0" smtClean="0">
                  <a:latin typeface="Calibri"/>
                  <a:ea typeface="ＭＳ Ｐゴシック"/>
                </a:rPr>
                <a:t>+</a:t>
              </a:r>
              <a:r>
                <a:rPr lang="en-US" altLang="ja-JP" b="1" dirty="0" smtClean="0">
                  <a:solidFill>
                    <a:srgbClr val="FF0000"/>
                  </a:solidFill>
                  <a:latin typeface="Calibri"/>
                  <a:ea typeface="ＭＳ Ｐゴシック"/>
                </a:rPr>
                <a:t> </a:t>
              </a:r>
              <a:r>
                <a:rPr lang="en-US" altLang="ja-JP" b="1" dirty="0" smtClean="0">
                  <a:solidFill>
                    <a:srgbClr val="0326BD"/>
                  </a:solidFill>
                  <a:latin typeface="Calibri"/>
                  <a:ea typeface="ＭＳ Ｐゴシック"/>
                </a:rPr>
                <a:t>W</a:t>
              </a:r>
              <a:endParaRPr lang="ja-JP" altLang="en-US" b="1" dirty="0">
                <a:solidFill>
                  <a:srgbClr val="0326BD"/>
                </a:solidFill>
                <a:latin typeface="Calibri"/>
                <a:ea typeface="ＭＳ Ｐゴシック"/>
              </a:endParaRPr>
            </a:p>
          </p:txBody>
        </p:sp>
      </p:grpSp>
      <p:sp>
        <p:nvSpPr>
          <p:cNvPr id="41" name="文字方塊 40"/>
          <p:cNvSpPr txBox="1"/>
          <p:nvPr/>
        </p:nvSpPr>
        <p:spPr>
          <a:xfrm>
            <a:off x="801206" y="5783379"/>
            <a:ext cx="6904551"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TW" sz="2400" dirty="0" smtClean="0"/>
              <a:t>COMPASS could measure the beam- and target-dependence of </a:t>
            </a:r>
            <a:r>
              <a:rPr lang="en-US" altLang="zh-TW" sz="2400" dirty="0" err="1" smtClean="0"/>
              <a:t>Drell</a:t>
            </a:r>
            <a:r>
              <a:rPr lang="en-US" altLang="zh-TW" sz="2400" dirty="0" smtClean="0"/>
              <a:t>-Yan process.</a:t>
            </a:r>
            <a:endParaRPr lang="zh-TW" altLang="en-US" sz="2400" dirty="0"/>
          </a:p>
        </p:txBody>
      </p:sp>
    </p:spTree>
    <p:extLst>
      <p:ext uri="{BB962C8B-B14F-4D97-AF65-F5344CB8AC3E}">
        <p14:creationId xmlns:p14="http://schemas.microsoft.com/office/powerpoint/2010/main" val="110817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標題 2"/>
          <p:cNvSpPr>
            <a:spLocks noGrp="1"/>
          </p:cNvSpPr>
          <p:nvPr>
            <p:ph type="title"/>
          </p:nvPr>
        </p:nvSpPr>
        <p:spPr/>
        <p:txBody>
          <a:bodyPr/>
          <a:lstStyle/>
          <a:p>
            <a:r>
              <a:rPr lang="en-US" altLang="zh-TW" dirty="0"/>
              <a:t>Expected </a:t>
            </a:r>
            <a:r>
              <a:rPr lang="en-US" altLang="zh-TW" dirty="0" smtClean="0"/>
              <a:t>Statistics of </a:t>
            </a:r>
            <a:br>
              <a:rPr lang="en-US" altLang="zh-TW" dirty="0" smtClean="0"/>
            </a:br>
            <a:r>
              <a:rPr lang="en-US" altLang="zh-TW" dirty="0" err="1"/>
              <a:t>U</a:t>
            </a:r>
            <a:r>
              <a:rPr lang="en-US" altLang="zh-TW" dirty="0" err="1" smtClean="0"/>
              <a:t>npolarized</a:t>
            </a:r>
            <a:r>
              <a:rPr lang="en-US" altLang="zh-TW" dirty="0" smtClean="0"/>
              <a:t> </a:t>
            </a:r>
            <a:r>
              <a:rPr lang="en-US" altLang="zh-TW" dirty="0" err="1" smtClean="0"/>
              <a:t>Drell</a:t>
            </a:r>
            <a:r>
              <a:rPr lang="en-US" altLang="zh-TW" dirty="0" smtClean="0"/>
              <a:t>-Yan Events</a:t>
            </a:r>
            <a:endParaRPr lang="zh-TW" altLang="en-US" dirty="0"/>
          </a:p>
        </p:txBody>
      </p:sp>
      <p:sp>
        <p:nvSpPr>
          <p:cNvPr id="2" name="投影片編號版面配置區 1"/>
          <p:cNvSpPr>
            <a:spLocks noGrp="1"/>
          </p:cNvSpPr>
          <p:nvPr>
            <p:ph type="sldNum" sz="quarter" idx="12"/>
          </p:nvPr>
        </p:nvSpPr>
        <p:spPr/>
        <p:txBody>
          <a:bodyPr/>
          <a:lstStyle/>
          <a:p>
            <a:fld id="{37E33B6C-577C-4EB1-B8F3-2105432A8F81}" type="slidenum">
              <a:rPr lang="en-US" altLang="zh-TW" smtClean="0">
                <a:solidFill>
                  <a:srgbClr val="000000"/>
                </a:solidFill>
              </a:rPr>
              <a:pPr/>
              <a:t>63</a:t>
            </a:fld>
            <a:endParaRPr lang="en-US" altLang="zh-TW">
              <a:solidFill>
                <a:srgbClr val="000000"/>
              </a:solidFill>
            </a:endParaRPr>
          </a:p>
        </p:txBody>
      </p:sp>
      <mc:AlternateContent xmlns:mc="http://schemas.openxmlformats.org/markup-compatibility/2006" xmlns:a14="http://schemas.microsoft.com/office/drawing/2010/main">
        <mc:Choice Requires="a14">
          <p:graphicFrame>
            <p:nvGraphicFramePr>
              <p:cNvPr id="4" name="表 4"/>
              <p:cNvGraphicFramePr>
                <a:graphicFrameLocks noGrp="1"/>
              </p:cNvGraphicFramePr>
              <p:nvPr>
                <p:extLst>
                  <p:ext uri="{D42A27DB-BD31-4B8C-83A1-F6EECF244321}">
                    <p14:modId xmlns:p14="http://schemas.microsoft.com/office/powerpoint/2010/main" val="28783130"/>
                  </p:ext>
                </p:extLst>
              </p:nvPr>
            </p:nvGraphicFramePr>
            <p:xfrm>
              <a:off x="79882" y="2524773"/>
              <a:ext cx="5826894" cy="1584960"/>
            </p:xfrm>
            <a:graphic>
              <a:graphicData uri="http://schemas.openxmlformats.org/drawingml/2006/table">
                <a:tbl>
                  <a:tblPr firstRow="1" bandRow="1">
                    <a:tableStyleId>{7DF18680-E054-41AD-8BC1-D1AEF772440D}</a:tableStyleId>
                  </a:tblPr>
                  <a:tblGrid>
                    <a:gridCol w="1335058"/>
                    <a:gridCol w="1284868"/>
                    <a:gridCol w="1379345"/>
                    <a:gridCol w="1827623"/>
                  </a:tblGrid>
                  <a:tr h="369550">
                    <a:tc>
                      <a:txBody>
                        <a:bodyPr/>
                        <a:lstStyle/>
                        <a:p>
                          <a:pPr algn="ctr"/>
                          <a:endParaRPr kumimoji="1" lang="ja-JP" altLang="en-US"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6BD"/>
                        </a:solidFill>
                      </a:tcPr>
                    </a:tc>
                    <a:tc>
                      <a:txBody>
                        <a:bodyPr/>
                        <a:lstStyle/>
                        <a:p>
                          <a:pPr algn="ctr"/>
                          <a:r>
                            <a:rPr lang="en-US" altLang="ja-JP" sz="2000" dirty="0" smtClean="0"/>
                            <a:t>NH</a:t>
                          </a:r>
                          <a:r>
                            <a:rPr lang="en-US" altLang="ja-JP" sz="2000" baseline="-25000" dirty="0" smtClean="0"/>
                            <a:t>3</a:t>
                          </a:r>
                          <a:endParaRPr kumimoji="1" lang="ja-JP" altLang="en-US" sz="2000" baseline="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6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2000" dirty="0" smtClean="0"/>
                            <a:t>Al (7cm)</a:t>
                          </a:r>
                          <a:endParaRPr kumimoji="1" lang="ja-JP" altLang="en-US" sz="2000" baseline="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6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2000" dirty="0" smtClean="0"/>
                            <a:t>W</a:t>
                          </a:r>
                          <a:endParaRPr kumimoji="1" lang="ja-JP" altLang="en-US" sz="2000" baseline="0" dirty="0" smtClean="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6BD"/>
                        </a:solidFill>
                      </a:tcPr>
                    </a:tc>
                  </a:tr>
                  <a:tr h="2608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1" lang="en-US" altLang="ja-JP" sz="2000" b="1" i="1" smtClean="0">
                                      <a:latin typeface="Cambria Math" panose="02040503050406030204" pitchFamily="18" charset="0"/>
                                    </a:rPr>
                                  </m:ctrlPr>
                                </m:sSupPr>
                                <m:e>
                                  <m:r>
                                    <a:rPr kumimoji="1" lang="ja-JP" altLang="en-US" sz="2000" b="1" i="1" smtClean="0">
                                      <a:latin typeface="Cambria Math"/>
                                    </a:rPr>
                                    <m:t>𝝅</m:t>
                                  </m:r>
                                </m:e>
                                <m:sup>
                                  <m:r>
                                    <a:rPr kumimoji="1" lang="en-US" altLang="ja-JP" sz="2000" b="1" smtClean="0">
                                      <a:latin typeface="Cambria Math"/>
                                    </a:rPr>
                                    <m:t>−</m:t>
                                  </m:r>
                                </m:sup>
                              </m:sSup>
                            </m:oMath>
                          </a14:m>
                          <a:r>
                            <a:rPr kumimoji="1" lang="en-US" altLang="ja-JP" sz="2000" b="1" dirty="0" smtClean="0"/>
                            <a:t> beam</a:t>
                          </a:r>
                          <a:endParaRPr kumimoji="1" lang="ja-JP" altLang="en-US" sz="2000" b="1" dirty="0" smtClean="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alpha val="22000"/>
                          </a:srgbClr>
                        </a:solidFill>
                      </a:tcPr>
                    </a:tc>
                    <a:tc>
                      <a:txBody>
                        <a:bodyPr/>
                        <a:lstStyle/>
                        <a:p>
                          <a:pPr algn="r"/>
                          <a:r>
                            <a:rPr lang="en-US" altLang="ja-JP" sz="2000" b="1" dirty="0" smtClean="0">
                              <a:solidFill>
                                <a:schemeClr val="tx1"/>
                              </a:solidFill>
                            </a:rPr>
                            <a:t>285,000 </a:t>
                          </a:r>
                          <a:endParaRPr kumimoji="1"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alpha val="22000"/>
                          </a:srgbClr>
                        </a:solidFill>
                      </a:tcPr>
                    </a:tc>
                    <a:tc>
                      <a:txBody>
                        <a:bodyPr/>
                        <a:lstStyle/>
                        <a:p>
                          <a:pPr algn="r"/>
                          <a:r>
                            <a:rPr lang="en-US" altLang="ja-JP" sz="2000" b="1" dirty="0" smtClean="0">
                              <a:solidFill>
                                <a:schemeClr val="tx1"/>
                              </a:solidFill>
                            </a:rPr>
                            <a:t>55,100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alpha val="22000"/>
                          </a:srgbClr>
                        </a:solidFill>
                      </a:tcPr>
                    </a:tc>
                    <a:tc>
                      <a:txBody>
                        <a:bodyPr/>
                        <a:lstStyle/>
                        <a:p>
                          <a:pPr algn="r"/>
                          <a:r>
                            <a:rPr lang="en-US" altLang="ja-JP" sz="2000" b="1" dirty="0" smtClean="0">
                              <a:solidFill>
                                <a:schemeClr val="tx1"/>
                              </a:solidFill>
                            </a:rPr>
                            <a:t>549,000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alpha val="22000"/>
                          </a:srgbClr>
                        </a:solidFill>
                      </a:tcPr>
                    </a:tc>
                  </a:tr>
                  <a:tr h="2608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1" lang="en-US" altLang="ja-JP" sz="2000" b="1" i="1" smtClean="0">
                                      <a:latin typeface="Cambria Math" panose="02040503050406030204" pitchFamily="18" charset="0"/>
                                    </a:rPr>
                                  </m:ctrlPr>
                                </m:sSupPr>
                                <m:e>
                                  <m:r>
                                    <a:rPr kumimoji="1" lang="en-US" altLang="ja-JP" sz="2000" b="1" i="1" smtClean="0">
                                      <a:latin typeface="Cambria Math"/>
                                    </a:rPr>
                                    <m:t>𝑲</m:t>
                                  </m:r>
                                </m:e>
                                <m:sup>
                                  <m:r>
                                    <a:rPr kumimoji="1" lang="en-US" altLang="ja-JP" sz="2000" b="1" smtClean="0">
                                      <a:latin typeface="Cambria Math"/>
                                    </a:rPr>
                                    <m:t>−</m:t>
                                  </m:r>
                                </m:sup>
                              </m:sSup>
                            </m:oMath>
                          </a14:m>
                          <a:r>
                            <a:rPr kumimoji="1" lang="en-US" altLang="ja-JP" sz="2000" b="1" dirty="0" smtClean="0"/>
                            <a:t> beam</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CCFFFF">
                            <a:alpha val="22000"/>
                          </a:srgbClr>
                        </a:solidFill>
                      </a:tcPr>
                    </a:tc>
                    <a:tc>
                      <a:txBody>
                        <a:bodyPr/>
                        <a:lstStyle/>
                        <a:p>
                          <a:pPr algn="r"/>
                          <a:r>
                            <a:rPr kumimoji="1" lang="en-US" altLang="ja-JP" sz="2000" b="1" dirty="0" smtClean="0">
                              <a:solidFill>
                                <a:schemeClr val="tx1"/>
                              </a:solidFill>
                            </a:rPr>
                            <a:t>3,570</a:t>
                          </a:r>
                          <a:endParaRPr kumimoji="1"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CCFFFF">
                            <a:alpha val="22000"/>
                          </a:srgbClr>
                        </a:solidFill>
                      </a:tcPr>
                    </a:tc>
                    <a:tc>
                      <a:txBody>
                        <a:bodyPr/>
                        <a:lstStyle/>
                        <a:p>
                          <a:pPr algn="r"/>
                          <a:r>
                            <a:rPr lang="en-US" altLang="ja-JP" sz="2000" b="1" dirty="0" smtClean="0">
                              <a:solidFill>
                                <a:schemeClr val="tx1"/>
                              </a:solidFill>
                            </a:rPr>
                            <a:t>710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CCFFFF">
                            <a:alpha val="22000"/>
                          </a:srgbClr>
                        </a:solidFill>
                      </a:tcPr>
                    </a:tc>
                    <a:tc>
                      <a:txBody>
                        <a:bodyPr/>
                        <a:lstStyle/>
                        <a:p>
                          <a:pPr algn="r"/>
                          <a:r>
                            <a:rPr lang="en-US" altLang="ja-JP" sz="2000" b="1" dirty="0" smtClean="0">
                              <a:solidFill>
                                <a:schemeClr val="tx1"/>
                              </a:solidFill>
                            </a:rPr>
                            <a:t>7,570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alpha val="22000"/>
                          </a:srgbClr>
                        </a:solidFill>
                      </a:tcPr>
                    </a:tc>
                  </a:tr>
                  <a:tr h="2608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1" lang="ja-JP" altLang="en-US" sz="2000" b="1" i="1" smtClean="0">
                                      <a:latin typeface="Cambria Math" panose="02040503050406030204" pitchFamily="18" charset="0"/>
                                    </a:rPr>
                                  </m:ctrlPr>
                                </m:accPr>
                                <m:e>
                                  <m:r>
                                    <a:rPr kumimoji="1" lang="en-US" altLang="ja-JP" sz="2000" b="1" i="1" smtClean="0">
                                      <a:latin typeface="Cambria Math"/>
                                    </a:rPr>
                                    <m:t>𝒑</m:t>
                                  </m:r>
                                </m:e>
                              </m:acc>
                            </m:oMath>
                          </a14:m>
                          <a:r>
                            <a:rPr kumimoji="1" lang="en-US" altLang="ja-JP" sz="2000" b="1" dirty="0" smtClean="0"/>
                            <a:t> </a:t>
                          </a:r>
                          <a:r>
                            <a:rPr kumimoji="1" lang="ja-JP" altLang="en-US" sz="2000" b="1" baseline="0" dirty="0" smtClean="0"/>
                            <a:t>  </a:t>
                          </a:r>
                          <a:r>
                            <a:rPr kumimoji="1" lang="en-US" altLang="ja-JP" sz="2000" b="1" dirty="0" smtClean="0"/>
                            <a:t>beam</a:t>
                          </a:r>
                          <a:endParaRPr kumimoji="1" lang="ja-JP" altLang="en-US" sz="2000" b="1"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FF">
                            <a:alpha val="22000"/>
                          </a:srgbClr>
                        </a:solidFill>
                      </a:tcPr>
                    </a:tc>
                    <a:tc>
                      <a:txBody>
                        <a:bodyPr/>
                        <a:lstStyle/>
                        <a:p>
                          <a:pPr algn="r"/>
                          <a:r>
                            <a:rPr lang="en-US" altLang="ja-JP" sz="2000" b="1" dirty="0" smtClean="0">
                              <a:solidFill>
                                <a:schemeClr val="tx1"/>
                              </a:solidFill>
                            </a:rPr>
                            <a:t>2,570</a:t>
                          </a:r>
                          <a:endParaRPr kumimoji="1"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FF">
                            <a:alpha val="22000"/>
                          </a:srgbClr>
                        </a:solidFill>
                      </a:tcPr>
                    </a:tc>
                    <a:tc>
                      <a:txBody>
                        <a:bodyPr/>
                        <a:lstStyle/>
                        <a:p>
                          <a:pPr algn="r"/>
                          <a:r>
                            <a:rPr lang="en-US" altLang="ja-JP" sz="2000" b="1" dirty="0" smtClean="0">
                              <a:solidFill>
                                <a:schemeClr val="tx1"/>
                              </a:solidFill>
                            </a:rPr>
                            <a:t>450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FF">
                            <a:alpha val="22000"/>
                          </a:srgbClr>
                        </a:solidFill>
                      </a:tcPr>
                    </a:tc>
                    <a:tc>
                      <a:txBody>
                        <a:bodyPr/>
                        <a:lstStyle/>
                        <a:p>
                          <a:pPr algn="r"/>
                          <a:r>
                            <a:rPr lang="en-US" altLang="ja-JP" sz="2000" b="1" dirty="0" smtClean="0">
                              <a:solidFill>
                                <a:schemeClr val="tx1"/>
                              </a:solidFill>
                            </a:rPr>
                            <a:t>3,640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FF">
                            <a:alpha val="22000"/>
                          </a:srgbClr>
                        </a:solidFill>
                      </a:tcPr>
                    </a:tc>
                  </a:tr>
                </a:tbl>
              </a:graphicData>
            </a:graphic>
          </p:graphicFrame>
        </mc:Choice>
        <mc:Fallback xmlns="">
          <p:graphicFrame>
            <p:nvGraphicFramePr>
              <p:cNvPr id="4" name="表 4"/>
              <p:cNvGraphicFramePr>
                <a:graphicFrameLocks noGrp="1"/>
              </p:cNvGraphicFramePr>
              <p:nvPr>
                <p:extLst>
                  <p:ext uri="{D42A27DB-BD31-4B8C-83A1-F6EECF244321}">
                    <p14:modId xmlns:p14="http://schemas.microsoft.com/office/powerpoint/2010/main" val="28783130"/>
                  </p:ext>
                </p:extLst>
              </p:nvPr>
            </p:nvGraphicFramePr>
            <p:xfrm>
              <a:off x="79882" y="2524773"/>
              <a:ext cx="5826894" cy="1584960"/>
            </p:xfrm>
            <a:graphic>
              <a:graphicData uri="http://schemas.openxmlformats.org/drawingml/2006/table">
                <a:tbl>
                  <a:tblPr firstRow="1" bandRow="1">
                    <a:tableStyleId>{7DF18680-E054-41AD-8BC1-D1AEF772440D}</a:tableStyleId>
                  </a:tblPr>
                  <a:tblGrid>
                    <a:gridCol w="1335058"/>
                    <a:gridCol w="1284868"/>
                    <a:gridCol w="1379345"/>
                    <a:gridCol w="1827623"/>
                  </a:tblGrid>
                  <a:tr h="396240">
                    <a:tc>
                      <a:txBody>
                        <a:bodyPr/>
                        <a:lstStyle/>
                        <a:p>
                          <a:pPr algn="ctr"/>
                          <a:endParaRPr kumimoji="1" lang="ja-JP" altLang="en-US"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6BD"/>
                        </a:solidFill>
                      </a:tcPr>
                    </a:tc>
                    <a:tc>
                      <a:txBody>
                        <a:bodyPr/>
                        <a:lstStyle/>
                        <a:p>
                          <a:pPr algn="ctr"/>
                          <a:r>
                            <a:rPr lang="en-US" altLang="ja-JP" sz="2000" dirty="0" smtClean="0"/>
                            <a:t>NH</a:t>
                          </a:r>
                          <a:r>
                            <a:rPr lang="en-US" altLang="ja-JP" sz="2000" baseline="-25000" dirty="0" smtClean="0"/>
                            <a:t>3</a:t>
                          </a:r>
                          <a:endParaRPr kumimoji="1" lang="ja-JP" altLang="en-US" sz="2000" baseline="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6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2000" dirty="0" smtClean="0"/>
                            <a:t>Al (7cm)</a:t>
                          </a:r>
                          <a:endParaRPr kumimoji="1" lang="ja-JP" altLang="en-US" sz="2000" baseline="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6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2000" dirty="0" smtClean="0"/>
                            <a:t>W</a:t>
                          </a:r>
                          <a:endParaRPr kumimoji="1" lang="ja-JP" altLang="en-US" sz="2000" baseline="0" dirty="0" smtClean="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6BD"/>
                        </a:solidFill>
                      </a:tcPr>
                    </a:tc>
                  </a:tr>
                  <a:tr h="396240">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rotWithShape="0">
                          <a:blip r:embed="rId2"/>
                          <a:stretch>
                            <a:fillRect l="-457" t="-104545" r="-337900" b="-224242"/>
                          </a:stretch>
                        </a:blipFill>
                      </a:tcPr>
                    </a:tc>
                    <a:tc>
                      <a:txBody>
                        <a:bodyPr/>
                        <a:lstStyle/>
                        <a:p>
                          <a:pPr algn="r"/>
                          <a:r>
                            <a:rPr lang="en-US" altLang="ja-JP" sz="2000" b="1" dirty="0" smtClean="0">
                              <a:solidFill>
                                <a:schemeClr val="tx1"/>
                              </a:solidFill>
                            </a:rPr>
                            <a:t>285,000 </a:t>
                          </a:r>
                          <a:endParaRPr kumimoji="1"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alpha val="22000"/>
                          </a:srgbClr>
                        </a:solidFill>
                      </a:tcPr>
                    </a:tc>
                    <a:tc>
                      <a:txBody>
                        <a:bodyPr/>
                        <a:lstStyle/>
                        <a:p>
                          <a:pPr algn="r"/>
                          <a:r>
                            <a:rPr lang="en-US" altLang="ja-JP" sz="2000" b="1" dirty="0" smtClean="0">
                              <a:solidFill>
                                <a:schemeClr val="tx1"/>
                              </a:solidFill>
                            </a:rPr>
                            <a:t>55,100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alpha val="22000"/>
                          </a:srgbClr>
                        </a:solidFill>
                      </a:tcPr>
                    </a:tc>
                    <a:tc>
                      <a:txBody>
                        <a:bodyPr/>
                        <a:lstStyle/>
                        <a:p>
                          <a:pPr algn="r"/>
                          <a:r>
                            <a:rPr lang="en-US" altLang="ja-JP" sz="2000" b="1" dirty="0" smtClean="0">
                              <a:solidFill>
                                <a:schemeClr val="tx1"/>
                              </a:solidFill>
                            </a:rPr>
                            <a:t>549,000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FF">
                            <a:alpha val="22000"/>
                          </a:srgbClr>
                        </a:solidFill>
                      </a:tcPr>
                    </a:tc>
                  </a:tr>
                  <a:tr h="396240">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blipFill rotWithShape="0">
                          <a:blip r:embed="rId2"/>
                          <a:stretch>
                            <a:fillRect l="-457" t="-207692" r="-337900" b="-127692"/>
                          </a:stretch>
                        </a:blipFill>
                      </a:tcPr>
                    </a:tc>
                    <a:tc>
                      <a:txBody>
                        <a:bodyPr/>
                        <a:lstStyle/>
                        <a:p>
                          <a:pPr algn="r"/>
                          <a:r>
                            <a:rPr kumimoji="1" lang="en-US" altLang="ja-JP" sz="2000" b="1" dirty="0" smtClean="0">
                              <a:solidFill>
                                <a:schemeClr val="tx1"/>
                              </a:solidFill>
                            </a:rPr>
                            <a:t>3,570</a:t>
                          </a:r>
                          <a:endParaRPr kumimoji="1"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CCFFFF">
                            <a:alpha val="22000"/>
                          </a:srgbClr>
                        </a:solidFill>
                      </a:tcPr>
                    </a:tc>
                    <a:tc>
                      <a:txBody>
                        <a:bodyPr/>
                        <a:lstStyle/>
                        <a:p>
                          <a:pPr algn="r"/>
                          <a:r>
                            <a:rPr lang="en-US" altLang="ja-JP" sz="2000" b="1" dirty="0" smtClean="0">
                              <a:solidFill>
                                <a:schemeClr val="tx1"/>
                              </a:solidFill>
                            </a:rPr>
                            <a:t>710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CCFFFF">
                            <a:alpha val="22000"/>
                          </a:srgbClr>
                        </a:solidFill>
                      </a:tcPr>
                    </a:tc>
                    <a:tc>
                      <a:txBody>
                        <a:bodyPr/>
                        <a:lstStyle/>
                        <a:p>
                          <a:pPr algn="r"/>
                          <a:r>
                            <a:rPr lang="en-US" altLang="ja-JP" sz="2000" b="1" dirty="0" smtClean="0">
                              <a:solidFill>
                                <a:schemeClr val="tx1"/>
                              </a:solidFill>
                            </a:rPr>
                            <a:t>7,570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FF">
                            <a:alpha val="22000"/>
                          </a:srgbClr>
                        </a:solidFill>
                      </a:tcPr>
                    </a:tc>
                  </a:tr>
                  <a:tr h="396240">
                    <a:tc>
                      <a:txBody>
                        <a:bodyPr/>
                        <a:lstStyle/>
                        <a:p>
                          <a:endParaRPr lang="zh-TW"/>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rotWithShape="0">
                          <a:blip r:embed="rId2"/>
                          <a:stretch>
                            <a:fillRect l="-457" t="-307692" r="-337900" b="-27692"/>
                          </a:stretch>
                        </a:blipFill>
                      </a:tcPr>
                    </a:tc>
                    <a:tc>
                      <a:txBody>
                        <a:bodyPr/>
                        <a:lstStyle/>
                        <a:p>
                          <a:pPr algn="r"/>
                          <a:r>
                            <a:rPr lang="en-US" altLang="ja-JP" sz="2000" b="1" dirty="0" smtClean="0">
                              <a:solidFill>
                                <a:schemeClr val="tx1"/>
                              </a:solidFill>
                            </a:rPr>
                            <a:t>2,570</a:t>
                          </a:r>
                          <a:endParaRPr kumimoji="1"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FF">
                            <a:alpha val="22000"/>
                          </a:srgbClr>
                        </a:solidFill>
                      </a:tcPr>
                    </a:tc>
                    <a:tc>
                      <a:txBody>
                        <a:bodyPr/>
                        <a:lstStyle/>
                        <a:p>
                          <a:pPr algn="r"/>
                          <a:r>
                            <a:rPr lang="en-US" altLang="ja-JP" sz="2000" b="1" dirty="0" smtClean="0">
                              <a:solidFill>
                                <a:schemeClr val="tx1"/>
                              </a:solidFill>
                            </a:rPr>
                            <a:t>450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FF">
                            <a:alpha val="22000"/>
                          </a:srgbClr>
                        </a:solidFill>
                      </a:tcPr>
                    </a:tc>
                    <a:tc>
                      <a:txBody>
                        <a:bodyPr/>
                        <a:lstStyle/>
                        <a:p>
                          <a:pPr algn="r"/>
                          <a:r>
                            <a:rPr lang="en-US" altLang="ja-JP" sz="2000" b="1" dirty="0" smtClean="0">
                              <a:solidFill>
                                <a:schemeClr val="tx1"/>
                              </a:solidFill>
                            </a:rPr>
                            <a:t>3,640</a:t>
                          </a:r>
                          <a:endParaRPr lang="ja-JP" altLang="en-US" sz="2000" b="1"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FF">
                            <a:alpha val="22000"/>
                          </a:srgbClr>
                        </a:solidFill>
                      </a:tcPr>
                    </a:tc>
                  </a:tr>
                </a:tbl>
              </a:graphicData>
            </a:graphic>
          </p:graphicFrame>
        </mc:Fallback>
      </mc:AlternateContent>
      <p:sp>
        <p:nvSpPr>
          <p:cNvPr id="13" name="正方形/長方形 27"/>
          <p:cNvSpPr/>
          <p:nvPr/>
        </p:nvSpPr>
        <p:spPr>
          <a:xfrm>
            <a:off x="3466569" y="2093701"/>
            <a:ext cx="2210862" cy="369332"/>
          </a:xfrm>
          <a:prstGeom prst="rect">
            <a:avLst/>
          </a:prstGeom>
        </p:spPr>
        <p:txBody>
          <a:bodyPr wrap="none">
            <a:spAutoFit/>
          </a:bodyPr>
          <a:lstStyle/>
          <a:p>
            <a:r>
              <a:rPr lang="en-US" altLang="ja-JP" dirty="0" smtClean="0"/>
              <a:t>140-day </a:t>
            </a:r>
            <a:r>
              <a:rPr lang="en-US" altLang="ja-JP" dirty="0"/>
              <a:t>data </a:t>
            </a:r>
            <a:r>
              <a:rPr lang="en-US" altLang="ja-JP" dirty="0" smtClean="0"/>
              <a:t>taking</a:t>
            </a:r>
            <a:endParaRPr lang="ja-JP" altLang="en-US" dirty="0"/>
          </a:p>
        </p:txBody>
      </p:sp>
      <p:sp>
        <p:nvSpPr>
          <p:cNvPr id="14" name="正方形/長方形 28"/>
          <p:cNvSpPr/>
          <p:nvPr/>
        </p:nvSpPr>
        <p:spPr>
          <a:xfrm>
            <a:off x="79198" y="2061008"/>
            <a:ext cx="3038204" cy="400110"/>
          </a:xfrm>
          <a:prstGeom prst="rect">
            <a:avLst/>
          </a:prstGeom>
        </p:spPr>
        <p:txBody>
          <a:bodyPr wrap="none">
            <a:spAutoFit/>
          </a:bodyPr>
          <a:lstStyle/>
          <a:p>
            <a:pPr algn="ctr"/>
            <a:r>
              <a:rPr lang="en-US" altLang="ja-JP" sz="2000" dirty="0"/>
              <a:t>DY  ( 4 &lt; </a:t>
            </a:r>
            <a:r>
              <a:rPr lang="en-US" altLang="ja-JP" sz="2000" i="1" dirty="0" err="1"/>
              <a:t>M</a:t>
            </a:r>
            <a:r>
              <a:rPr lang="en-US" altLang="ja-JP" sz="2000" i="1" baseline="-25000" dirty="0" err="1"/>
              <a:t>μμ</a:t>
            </a:r>
            <a:r>
              <a:rPr lang="en-US" altLang="ja-JP" sz="2000" dirty="0"/>
              <a:t>&lt; 9 </a:t>
            </a:r>
            <a:r>
              <a:rPr lang="en-US" altLang="ja-JP" sz="2000" i="1" dirty="0" err="1"/>
              <a:t>GeV</a:t>
            </a:r>
            <a:r>
              <a:rPr lang="en-US" altLang="ja-JP" sz="2000" i="1" dirty="0"/>
              <a:t>/c</a:t>
            </a:r>
            <a:r>
              <a:rPr lang="en-US" altLang="ja-JP" sz="2000" i="1" baseline="30000" dirty="0"/>
              <a:t>2 </a:t>
            </a:r>
            <a:r>
              <a:rPr lang="en-US" altLang="ja-JP" sz="2000" dirty="0"/>
              <a:t>)</a:t>
            </a:r>
            <a:endParaRPr lang="ja-JP" altLang="en-US" sz="2000" dirty="0"/>
          </a:p>
        </p:txBody>
      </p:sp>
      <p:grpSp>
        <p:nvGrpSpPr>
          <p:cNvPr id="15" name="群組 14"/>
          <p:cNvGrpSpPr/>
          <p:nvPr/>
        </p:nvGrpSpPr>
        <p:grpSpPr>
          <a:xfrm>
            <a:off x="5996479" y="2516940"/>
            <a:ext cx="955706" cy="1577924"/>
            <a:chOff x="6926580" y="1259181"/>
            <a:chExt cx="955706" cy="1577924"/>
          </a:xfrm>
        </p:grpSpPr>
        <p:sp>
          <p:nvSpPr>
            <p:cNvPr id="16" name="矩形 15"/>
            <p:cNvSpPr/>
            <p:nvPr/>
          </p:nvSpPr>
          <p:spPr>
            <a:xfrm>
              <a:off x="6926580" y="1259181"/>
              <a:ext cx="955706" cy="15779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7113325" y="1259181"/>
              <a:ext cx="638316" cy="400110"/>
            </a:xfrm>
            <a:prstGeom prst="rect">
              <a:avLst/>
            </a:prstGeom>
            <a:noFill/>
          </p:spPr>
          <p:txBody>
            <a:bodyPr wrap="none" rtlCol="0">
              <a:spAutoFit/>
            </a:bodyPr>
            <a:lstStyle/>
            <a:p>
              <a:r>
                <a:rPr lang="en-US" altLang="zh-TW" sz="2000" b="1" dirty="0" smtClean="0"/>
                <a:t>NA3</a:t>
              </a:r>
            </a:p>
          </p:txBody>
        </p:sp>
        <p:sp>
          <p:nvSpPr>
            <p:cNvPr id="18" name="文字方塊 17"/>
            <p:cNvSpPr txBox="1"/>
            <p:nvPr/>
          </p:nvSpPr>
          <p:spPr>
            <a:xfrm>
              <a:off x="6982681" y="1621005"/>
              <a:ext cx="899605" cy="400110"/>
            </a:xfrm>
            <a:prstGeom prst="rect">
              <a:avLst/>
            </a:prstGeom>
            <a:noFill/>
          </p:spPr>
          <p:txBody>
            <a:bodyPr wrap="none" rtlCol="0">
              <a:spAutoFit/>
            </a:bodyPr>
            <a:lstStyle/>
            <a:p>
              <a:r>
                <a:rPr lang="en-US" altLang="zh-TW" sz="2000" b="1" dirty="0" smtClean="0">
                  <a:solidFill>
                    <a:srgbClr val="FF0000"/>
                  </a:solidFill>
                </a:rPr>
                <a:t>21,220</a:t>
              </a:r>
            </a:p>
          </p:txBody>
        </p:sp>
        <p:sp>
          <p:nvSpPr>
            <p:cNvPr id="19" name="文字方塊 18"/>
            <p:cNvSpPr txBox="1"/>
            <p:nvPr/>
          </p:nvSpPr>
          <p:spPr>
            <a:xfrm>
              <a:off x="7295833" y="2021115"/>
              <a:ext cx="574196" cy="400110"/>
            </a:xfrm>
            <a:prstGeom prst="rect">
              <a:avLst/>
            </a:prstGeom>
            <a:noFill/>
          </p:spPr>
          <p:txBody>
            <a:bodyPr wrap="none" rtlCol="0">
              <a:spAutoFit/>
            </a:bodyPr>
            <a:lstStyle/>
            <a:p>
              <a:r>
                <a:rPr lang="en-US" altLang="zh-TW" sz="2000" b="1" dirty="0" smtClean="0">
                  <a:solidFill>
                    <a:srgbClr val="FF0000"/>
                  </a:solidFill>
                </a:rPr>
                <a:t>700</a:t>
              </a:r>
            </a:p>
          </p:txBody>
        </p:sp>
      </p:grpSp>
      <p:grpSp>
        <p:nvGrpSpPr>
          <p:cNvPr id="20" name="群組 19"/>
          <p:cNvGrpSpPr/>
          <p:nvPr/>
        </p:nvGrpSpPr>
        <p:grpSpPr>
          <a:xfrm>
            <a:off x="7942606" y="2511830"/>
            <a:ext cx="968535" cy="1593349"/>
            <a:chOff x="7954764" y="1243756"/>
            <a:chExt cx="968535" cy="1593349"/>
          </a:xfrm>
        </p:grpSpPr>
        <p:sp>
          <p:nvSpPr>
            <p:cNvPr id="21" name="矩形 20"/>
            <p:cNvSpPr/>
            <p:nvPr/>
          </p:nvSpPr>
          <p:spPr>
            <a:xfrm>
              <a:off x="7975253" y="1259181"/>
              <a:ext cx="917227" cy="15779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8028453" y="1243756"/>
              <a:ext cx="784189" cy="400110"/>
            </a:xfrm>
            <a:prstGeom prst="rect">
              <a:avLst/>
            </a:prstGeom>
            <a:noFill/>
          </p:spPr>
          <p:txBody>
            <a:bodyPr wrap="none" rtlCol="0">
              <a:spAutoFit/>
            </a:bodyPr>
            <a:lstStyle/>
            <a:p>
              <a:r>
                <a:rPr lang="en-US" altLang="zh-TW" sz="2000" b="1" dirty="0" smtClean="0"/>
                <a:t>E615</a:t>
              </a:r>
            </a:p>
          </p:txBody>
        </p:sp>
        <p:sp>
          <p:nvSpPr>
            <p:cNvPr id="23" name="文字方塊 22"/>
            <p:cNvSpPr txBox="1"/>
            <p:nvPr/>
          </p:nvSpPr>
          <p:spPr>
            <a:xfrm>
              <a:off x="7954764" y="1606023"/>
              <a:ext cx="968535" cy="400110"/>
            </a:xfrm>
            <a:prstGeom prst="rect">
              <a:avLst/>
            </a:prstGeom>
            <a:noFill/>
          </p:spPr>
          <p:txBody>
            <a:bodyPr wrap="none" rtlCol="0">
              <a:spAutoFit/>
            </a:bodyPr>
            <a:lstStyle/>
            <a:p>
              <a:r>
                <a:rPr lang="en-US" altLang="zh-TW" sz="2000" b="1" dirty="0" smtClean="0">
                  <a:solidFill>
                    <a:srgbClr val="FF0000"/>
                  </a:solidFill>
                </a:rPr>
                <a:t>27,977</a:t>
              </a:r>
            </a:p>
          </p:txBody>
        </p:sp>
      </p:grpSp>
      <mc:AlternateContent xmlns:mc="http://schemas.openxmlformats.org/markup-compatibility/2006" xmlns:a14="http://schemas.microsoft.com/office/drawing/2010/main">
        <mc:Choice Requires="a14">
          <p:sp>
            <p:nvSpPr>
              <p:cNvPr id="24" name="文字方塊 23"/>
              <p:cNvSpPr txBox="1"/>
              <p:nvPr/>
            </p:nvSpPr>
            <p:spPr>
              <a:xfrm>
                <a:off x="689375" y="4467003"/>
                <a:ext cx="7991366"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TW" sz="2400" dirty="0" smtClean="0"/>
                  <a:t>COMPASS could improve the existing statistics of </a:t>
                </a:r>
                <a14:m>
                  <m:oMath xmlns:m="http://schemas.openxmlformats.org/officeDocument/2006/math">
                    <m:r>
                      <a:rPr lang="zh-TW" altLang="en-US" sz="2400" i="1" smtClean="0">
                        <a:solidFill>
                          <a:schemeClr val="tx1"/>
                        </a:solidFill>
                        <a:latin typeface="Cambria Math" panose="02040503050406030204" pitchFamily="18" charset="0"/>
                      </a:rPr>
                      <m:t>𝜋</m:t>
                    </m:r>
                  </m:oMath>
                </a14:m>
                <a:r>
                  <a:rPr lang="en-US" altLang="zh-TW" sz="2400" dirty="0">
                    <a:solidFill>
                      <a:schemeClr val="tx1"/>
                    </a:solidFill>
                  </a:rPr>
                  <a:t>, </a:t>
                </a:r>
                <a14:m>
                  <m:oMath xmlns:m="http://schemas.openxmlformats.org/officeDocument/2006/math">
                    <m:r>
                      <a:rPr lang="en-US" altLang="zh-TW" sz="2400" i="1">
                        <a:solidFill>
                          <a:schemeClr val="tx1"/>
                        </a:solidFill>
                        <a:latin typeface="Cambria Math" panose="02040503050406030204" pitchFamily="18" charset="0"/>
                      </a:rPr>
                      <m:t>𝐾</m:t>
                    </m:r>
                  </m:oMath>
                </a14:m>
                <a:r>
                  <a:rPr lang="en-US" altLang="zh-TW" sz="2400" dirty="0">
                    <a:solidFill>
                      <a:schemeClr val="tx1"/>
                    </a:solidFill>
                  </a:rPr>
                  <a:t> and </a:t>
                </a:r>
                <a14:m>
                  <m:oMath xmlns:m="http://schemas.openxmlformats.org/officeDocument/2006/math">
                    <m:acc>
                      <m:accPr>
                        <m:chr m:val="̅"/>
                        <m:ctrlPr>
                          <a:rPr lang="en-US" altLang="zh-TW" sz="2400" i="1">
                            <a:solidFill>
                              <a:schemeClr val="tx1"/>
                            </a:solidFill>
                            <a:latin typeface="Cambria Math" panose="02040503050406030204" pitchFamily="18" charset="0"/>
                          </a:rPr>
                        </m:ctrlPr>
                      </m:accPr>
                      <m:e>
                        <m:r>
                          <a:rPr lang="en-US" altLang="zh-TW" sz="2400" i="1">
                            <a:solidFill>
                              <a:schemeClr val="tx1"/>
                            </a:solidFill>
                            <a:latin typeface="Cambria Math" panose="02040503050406030204" pitchFamily="18" charset="0"/>
                          </a:rPr>
                          <m:t>𝑝</m:t>
                        </m:r>
                      </m:e>
                    </m:acc>
                  </m:oMath>
                </a14:m>
                <a:r>
                  <a:rPr lang="en-US" altLang="zh-TW" sz="2400" dirty="0" smtClean="0">
                    <a:solidFill>
                      <a:schemeClr val="tx1"/>
                    </a:solidFill>
                  </a:rPr>
                  <a:t>-induced </a:t>
                </a:r>
                <a:r>
                  <a:rPr lang="en-US" altLang="zh-TW" sz="2400" dirty="0" smtClean="0"/>
                  <a:t>DY by more than one order of magnitude!</a:t>
                </a:r>
                <a:endParaRPr lang="zh-TW" altLang="en-US" sz="24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689375" y="4467003"/>
                <a:ext cx="7991366" cy="830997"/>
              </a:xfrm>
              <a:prstGeom prst="rect">
                <a:avLst/>
              </a:prstGeom>
              <a:blipFill rotWithShape="0">
                <a:blip r:embed="rId3"/>
                <a:stretch>
                  <a:fillRect/>
                </a:stretch>
              </a:blipFill>
            </p:spPr>
            <p:txBody>
              <a:bodyPr/>
              <a:lstStyle/>
              <a:p>
                <a:r>
                  <a:rPr lang="zh-TW" altLang="en-US">
                    <a:noFill/>
                  </a:rPr>
                  <a:t> </a:t>
                </a:r>
              </a:p>
            </p:txBody>
          </p:sp>
        </mc:Fallback>
      </mc:AlternateContent>
      <p:sp>
        <p:nvSpPr>
          <p:cNvPr id="25" name="向下箭號 24"/>
          <p:cNvSpPr/>
          <p:nvPr/>
        </p:nvSpPr>
        <p:spPr>
          <a:xfrm>
            <a:off x="7203876" y="4118218"/>
            <a:ext cx="687754" cy="3071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6" name="群組 25"/>
          <p:cNvGrpSpPr/>
          <p:nvPr/>
        </p:nvGrpSpPr>
        <p:grpSpPr>
          <a:xfrm>
            <a:off x="7012783" y="2512619"/>
            <a:ext cx="917227" cy="1577924"/>
            <a:chOff x="7971950" y="1286489"/>
            <a:chExt cx="917227" cy="1577924"/>
          </a:xfrm>
        </p:grpSpPr>
        <p:sp>
          <p:nvSpPr>
            <p:cNvPr id="27" name="矩形 26"/>
            <p:cNvSpPr/>
            <p:nvPr/>
          </p:nvSpPr>
          <p:spPr>
            <a:xfrm>
              <a:off x="7971950" y="1286489"/>
              <a:ext cx="917227" cy="15779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8047418" y="1286538"/>
              <a:ext cx="699230" cy="400110"/>
            </a:xfrm>
            <a:prstGeom prst="rect">
              <a:avLst/>
            </a:prstGeom>
            <a:noFill/>
          </p:spPr>
          <p:txBody>
            <a:bodyPr wrap="none" rtlCol="0">
              <a:spAutoFit/>
            </a:bodyPr>
            <a:lstStyle/>
            <a:p>
              <a:r>
                <a:rPr lang="en-US" altLang="zh-TW" sz="2000" b="1" dirty="0" smtClean="0"/>
                <a:t>E537</a:t>
              </a:r>
            </a:p>
          </p:txBody>
        </p:sp>
        <p:sp>
          <p:nvSpPr>
            <p:cNvPr id="29" name="文字方塊 28"/>
            <p:cNvSpPr txBox="1"/>
            <p:nvPr/>
          </p:nvSpPr>
          <p:spPr>
            <a:xfrm>
              <a:off x="8166008" y="2392453"/>
              <a:ext cx="574196" cy="400110"/>
            </a:xfrm>
            <a:prstGeom prst="rect">
              <a:avLst/>
            </a:prstGeom>
            <a:noFill/>
          </p:spPr>
          <p:txBody>
            <a:bodyPr wrap="none" rtlCol="0">
              <a:spAutoFit/>
            </a:bodyPr>
            <a:lstStyle/>
            <a:p>
              <a:r>
                <a:rPr lang="en-US" altLang="zh-TW" sz="2000" b="1" dirty="0" smtClean="0">
                  <a:solidFill>
                    <a:srgbClr val="FF0000"/>
                  </a:solidFill>
                </a:rPr>
                <a:t>387</a:t>
              </a:r>
            </a:p>
          </p:txBody>
        </p:sp>
      </p:grpSp>
    </p:spTree>
    <p:extLst>
      <p:ext uri="{BB962C8B-B14F-4D97-AF65-F5344CB8AC3E}">
        <p14:creationId xmlns:p14="http://schemas.microsoft.com/office/powerpoint/2010/main" val="20823171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接點 26"/>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標題 2"/>
          <p:cNvSpPr>
            <a:spLocks noGrp="1"/>
          </p:cNvSpPr>
          <p:nvPr>
            <p:ph type="title"/>
          </p:nvPr>
        </p:nvSpPr>
        <p:spPr/>
        <p:txBody>
          <a:bodyPr>
            <a:normAutofit fontScale="90000"/>
          </a:bodyPr>
          <a:lstStyle/>
          <a:p>
            <a:r>
              <a:rPr lang="en-US" altLang="zh-TW" dirty="0"/>
              <a:t>Expected Statistical </a:t>
            </a:r>
            <a:r>
              <a:rPr lang="en-US" altLang="zh-TW" dirty="0" smtClean="0"/>
              <a:t>Precision of </a:t>
            </a:r>
            <a:r>
              <a:rPr lang="en-US" altLang="zh-TW" dirty="0" err="1" smtClean="0"/>
              <a:t>Dimuon</a:t>
            </a:r>
            <a:r>
              <a:rPr lang="en-US" altLang="zh-TW" dirty="0" smtClean="0"/>
              <a:t> Angular Distributions</a:t>
            </a:r>
            <a:endParaRPr lang="zh-TW" altLang="en-US" dirty="0"/>
          </a:p>
        </p:txBody>
      </p:sp>
      <p:sp>
        <p:nvSpPr>
          <p:cNvPr id="2" name="投影片編號版面配置區 1"/>
          <p:cNvSpPr>
            <a:spLocks noGrp="1"/>
          </p:cNvSpPr>
          <p:nvPr>
            <p:ph type="sldNum" sz="quarter" idx="12"/>
          </p:nvPr>
        </p:nvSpPr>
        <p:spPr/>
        <p:txBody>
          <a:bodyPr/>
          <a:lstStyle/>
          <a:p>
            <a:fld id="{37E33B6C-577C-4EB1-B8F3-2105432A8F81}" type="slidenum">
              <a:rPr lang="en-US" altLang="zh-TW" smtClean="0">
                <a:solidFill>
                  <a:srgbClr val="000000"/>
                </a:solidFill>
              </a:rPr>
              <a:pPr/>
              <a:t>64</a:t>
            </a:fld>
            <a:endParaRPr lang="en-US" altLang="zh-TW">
              <a:solidFill>
                <a:srgbClr val="000000"/>
              </a:solidFill>
            </a:endParaRPr>
          </a:p>
        </p:txBody>
      </p:sp>
      <p:pic>
        <p:nvPicPr>
          <p:cNvPr id="4" name="Picture 2" descr="C:\Users\AAA\Desktop\新しいフォルダー (16)\pict9999.pi.W.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908" y="2537227"/>
            <a:ext cx="2123948" cy="3463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AA\Desktop\新しいフォルダー (16)\pict9999.K.W.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582" y="2537227"/>
            <a:ext cx="2123948" cy="3463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AA\Desktop\新しいフォルダー (16)\pict9999.antiP.W.e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2537227"/>
            <a:ext cx="2123948" cy="3463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13237" y="3309045"/>
            <a:ext cx="4896544" cy="2199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6"/>
          <p:cNvSpPr/>
          <p:nvPr/>
        </p:nvSpPr>
        <p:spPr>
          <a:xfrm>
            <a:off x="778411" y="1960311"/>
            <a:ext cx="768159" cy="400110"/>
          </a:xfrm>
          <a:prstGeom prst="rect">
            <a:avLst/>
          </a:prstGeom>
        </p:spPr>
        <p:txBody>
          <a:bodyPr wrap="none">
            <a:spAutoFit/>
          </a:bodyPr>
          <a:lstStyle/>
          <a:p>
            <a:r>
              <a:rPr lang="en-US" altLang="ja-JP" sz="2000" b="1" dirty="0"/>
              <a:t>NA10</a:t>
            </a:r>
            <a:endParaRPr lang="ja-JP" altLang="en-US" sz="2000" b="1" dirty="0"/>
          </a:p>
        </p:txBody>
      </p:sp>
      <p:sp>
        <p:nvSpPr>
          <p:cNvPr id="9" name="テキスト ボックス 8"/>
          <p:cNvSpPr txBox="1"/>
          <p:nvPr/>
        </p:nvSpPr>
        <p:spPr>
          <a:xfrm>
            <a:off x="2234730" y="2820216"/>
            <a:ext cx="303288" cy="400110"/>
          </a:xfrm>
          <a:prstGeom prst="rect">
            <a:avLst/>
          </a:prstGeom>
          <a:noFill/>
        </p:spPr>
        <p:txBody>
          <a:bodyPr wrap="none" rtlCol="0">
            <a:spAutoFit/>
          </a:bodyPr>
          <a:lstStyle/>
          <a:p>
            <a:r>
              <a:rPr lang="en-US" altLang="ja-JP" sz="2000" dirty="0"/>
              <a:t>λ</a:t>
            </a:r>
            <a:endParaRPr kumimoji="1" lang="ja-JP" altLang="en-US" sz="2000" dirty="0"/>
          </a:p>
        </p:txBody>
      </p:sp>
      <p:sp>
        <p:nvSpPr>
          <p:cNvPr id="10" name="テキスト ボックス 28"/>
          <p:cNvSpPr txBox="1"/>
          <p:nvPr/>
        </p:nvSpPr>
        <p:spPr>
          <a:xfrm>
            <a:off x="2194033" y="3887859"/>
            <a:ext cx="325730" cy="400110"/>
          </a:xfrm>
          <a:prstGeom prst="rect">
            <a:avLst/>
          </a:prstGeom>
          <a:noFill/>
        </p:spPr>
        <p:txBody>
          <a:bodyPr wrap="none" rtlCol="0">
            <a:spAutoFit/>
          </a:bodyPr>
          <a:lstStyle/>
          <a:p>
            <a:r>
              <a:rPr lang="en-US" altLang="ja-JP" sz="2000" dirty="0" smtClean="0"/>
              <a:t>μ</a:t>
            </a:r>
            <a:endParaRPr kumimoji="1" lang="ja-JP" altLang="en-US" sz="2000" dirty="0"/>
          </a:p>
        </p:txBody>
      </p:sp>
      <p:sp>
        <p:nvSpPr>
          <p:cNvPr id="11" name="テキスト ボックス 29"/>
          <p:cNvSpPr txBox="1"/>
          <p:nvPr/>
        </p:nvSpPr>
        <p:spPr>
          <a:xfrm>
            <a:off x="2233448" y="5021166"/>
            <a:ext cx="300082" cy="400110"/>
          </a:xfrm>
          <a:prstGeom prst="rect">
            <a:avLst/>
          </a:prstGeom>
          <a:noFill/>
        </p:spPr>
        <p:txBody>
          <a:bodyPr wrap="none" rtlCol="0">
            <a:spAutoFit/>
          </a:bodyPr>
          <a:lstStyle/>
          <a:p>
            <a:r>
              <a:rPr lang="en-US" altLang="ja-JP" sz="2000" dirty="0"/>
              <a:t>ν</a:t>
            </a:r>
            <a:endParaRPr kumimoji="1" lang="ja-JP" altLang="en-US" sz="2000" dirty="0"/>
          </a:p>
        </p:txBody>
      </p:sp>
      <p:sp>
        <p:nvSpPr>
          <p:cNvPr id="12" name="テキスト ボックス 30"/>
          <p:cNvSpPr txBox="1"/>
          <p:nvPr/>
        </p:nvSpPr>
        <p:spPr>
          <a:xfrm>
            <a:off x="4435228" y="2820216"/>
            <a:ext cx="303288" cy="400110"/>
          </a:xfrm>
          <a:prstGeom prst="rect">
            <a:avLst/>
          </a:prstGeom>
          <a:noFill/>
        </p:spPr>
        <p:txBody>
          <a:bodyPr wrap="none" rtlCol="0">
            <a:spAutoFit/>
          </a:bodyPr>
          <a:lstStyle/>
          <a:p>
            <a:r>
              <a:rPr lang="en-US" altLang="ja-JP" sz="2000" dirty="0"/>
              <a:t>λ</a:t>
            </a:r>
            <a:endParaRPr kumimoji="1" lang="ja-JP" altLang="en-US" sz="2000" dirty="0"/>
          </a:p>
        </p:txBody>
      </p:sp>
      <p:sp>
        <p:nvSpPr>
          <p:cNvPr id="13" name="テキスト ボックス 31"/>
          <p:cNvSpPr txBox="1"/>
          <p:nvPr/>
        </p:nvSpPr>
        <p:spPr>
          <a:xfrm>
            <a:off x="4394531" y="3887859"/>
            <a:ext cx="325730" cy="400110"/>
          </a:xfrm>
          <a:prstGeom prst="rect">
            <a:avLst/>
          </a:prstGeom>
          <a:noFill/>
        </p:spPr>
        <p:txBody>
          <a:bodyPr wrap="none" rtlCol="0">
            <a:spAutoFit/>
          </a:bodyPr>
          <a:lstStyle/>
          <a:p>
            <a:r>
              <a:rPr lang="en-US" altLang="ja-JP" sz="2000" dirty="0" smtClean="0"/>
              <a:t>μ</a:t>
            </a:r>
            <a:endParaRPr kumimoji="1" lang="ja-JP" altLang="en-US" sz="2000" dirty="0"/>
          </a:p>
        </p:txBody>
      </p:sp>
      <p:sp>
        <p:nvSpPr>
          <p:cNvPr id="14" name="テキスト ボックス 32"/>
          <p:cNvSpPr txBox="1"/>
          <p:nvPr/>
        </p:nvSpPr>
        <p:spPr>
          <a:xfrm>
            <a:off x="4433946" y="5021166"/>
            <a:ext cx="300082" cy="400110"/>
          </a:xfrm>
          <a:prstGeom prst="rect">
            <a:avLst/>
          </a:prstGeom>
          <a:noFill/>
        </p:spPr>
        <p:txBody>
          <a:bodyPr wrap="none" rtlCol="0">
            <a:spAutoFit/>
          </a:bodyPr>
          <a:lstStyle/>
          <a:p>
            <a:r>
              <a:rPr lang="en-US" altLang="ja-JP" sz="2000" dirty="0"/>
              <a:t>ν</a:t>
            </a:r>
            <a:endParaRPr kumimoji="1" lang="ja-JP" altLang="en-US" sz="2000" dirty="0"/>
          </a:p>
        </p:txBody>
      </p:sp>
      <p:sp>
        <p:nvSpPr>
          <p:cNvPr id="15" name="テキスト ボックス 33"/>
          <p:cNvSpPr txBox="1"/>
          <p:nvPr/>
        </p:nvSpPr>
        <p:spPr>
          <a:xfrm>
            <a:off x="6686526" y="2820216"/>
            <a:ext cx="303288" cy="400110"/>
          </a:xfrm>
          <a:prstGeom prst="rect">
            <a:avLst/>
          </a:prstGeom>
          <a:noFill/>
        </p:spPr>
        <p:txBody>
          <a:bodyPr wrap="none" rtlCol="0">
            <a:spAutoFit/>
          </a:bodyPr>
          <a:lstStyle/>
          <a:p>
            <a:r>
              <a:rPr lang="en-US" altLang="ja-JP" sz="2000" dirty="0"/>
              <a:t>λ</a:t>
            </a:r>
            <a:endParaRPr kumimoji="1" lang="ja-JP" altLang="en-US" sz="2000" dirty="0"/>
          </a:p>
        </p:txBody>
      </p:sp>
      <p:sp>
        <p:nvSpPr>
          <p:cNvPr id="16" name="テキスト ボックス 34"/>
          <p:cNvSpPr txBox="1"/>
          <p:nvPr/>
        </p:nvSpPr>
        <p:spPr>
          <a:xfrm>
            <a:off x="6645829" y="3887859"/>
            <a:ext cx="325730" cy="400110"/>
          </a:xfrm>
          <a:prstGeom prst="rect">
            <a:avLst/>
          </a:prstGeom>
          <a:noFill/>
        </p:spPr>
        <p:txBody>
          <a:bodyPr wrap="none" rtlCol="0">
            <a:spAutoFit/>
          </a:bodyPr>
          <a:lstStyle/>
          <a:p>
            <a:r>
              <a:rPr lang="en-US" altLang="ja-JP" sz="2000" dirty="0" smtClean="0"/>
              <a:t>μ</a:t>
            </a:r>
            <a:endParaRPr kumimoji="1" lang="ja-JP" altLang="en-US" sz="2000" dirty="0"/>
          </a:p>
        </p:txBody>
      </p:sp>
      <p:sp>
        <p:nvSpPr>
          <p:cNvPr id="17" name="テキスト ボックス 35"/>
          <p:cNvSpPr txBox="1"/>
          <p:nvPr/>
        </p:nvSpPr>
        <p:spPr>
          <a:xfrm>
            <a:off x="6685244" y="5021166"/>
            <a:ext cx="300082" cy="400110"/>
          </a:xfrm>
          <a:prstGeom prst="rect">
            <a:avLst/>
          </a:prstGeom>
          <a:noFill/>
        </p:spPr>
        <p:txBody>
          <a:bodyPr wrap="none" rtlCol="0">
            <a:spAutoFit/>
          </a:bodyPr>
          <a:lstStyle/>
          <a:p>
            <a:r>
              <a:rPr lang="en-US" altLang="ja-JP" sz="2000" dirty="0"/>
              <a:t>ν</a:t>
            </a:r>
            <a:endParaRPr kumimoji="1" lang="ja-JP" altLang="en-US" sz="2000" dirty="0"/>
          </a:p>
        </p:txBody>
      </p:sp>
      <p:sp>
        <p:nvSpPr>
          <p:cNvPr id="18" name="テキスト ボックス 10"/>
          <p:cNvSpPr txBox="1"/>
          <p:nvPr/>
        </p:nvSpPr>
        <p:spPr>
          <a:xfrm>
            <a:off x="2914143" y="5895634"/>
            <a:ext cx="1176861" cy="369332"/>
          </a:xfrm>
          <a:prstGeom prst="rect">
            <a:avLst/>
          </a:prstGeom>
          <a:noFill/>
        </p:spPr>
        <p:txBody>
          <a:bodyPr wrap="none" rtlCol="0">
            <a:spAutoFit/>
          </a:bodyPr>
          <a:lstStyle/>
          <a:p>
            <a:r>
              <a:rPr kumimoji="1" lang="en-US" altLang="ja-JP" i="1" dirty="0" err="1" smtClean="0"/>
              <a:t>p</a:t>
            </a:r>
            <a:r>
              <a:rPr kumimoji="1" lang="en-US" altLang="ja-JP" i="1" baseline="-25000" dirty="0" err="1" smtClean="0"/>
              <a:t>T</a:t>
            </a:r>
            <a:r>
              <a:rPr kumimoji="1" lang="en-US" altLang="ja-JP" dirty="0" smtClean="0"/>
              <a:t> (</a:t>
            </a:r>
            <a:r>
              <a:rPr kumimoji="1" lang="en-US" altLang="ja-JP" dirty="0" err="1" smtClean="0"/>
              <a:t>GeV</a:t>
            </a:r>
            <a:r>
              <a:rPr kumimoji="1" lang="en-US" altLang="ja-JP" dirty="0" smtClean="0"/>
              <a:t>/c)</a:t>
            </a:r>
            <a:endParaRPr kumimoji="1" lang="ja-JP" altLang="en-US" dirty="0"/>
          </a:p>
        </p:txBody>
      </p:sp>
      <p:sp>
        <p:nvSpPr>
          <p:cNvPr id="19" name="テキスト ボックス 39"/>
          <p:cNvSpPr txBox="1"/>
          <p:nvPr/>
        </p:nvSpPr>
        <p:spPr>
          <a:xfrm>
            <a:off x="5259169" y="5895634"/>
            <a:ext cx="1176861" cy="369332"/>
          </a:xfrm>
          <a:prstGeom prst="rect">
            <a:avLst/>
          </a:prstGeom>
          <a:noFill/>
        </p:spPr>
        <p:txBody>
          <a:bodyPr wrap="none" rtlCol="0">
            <a:spAutoFit/>
          </a:bodyPr>
          <a:lstStyle/>
          <a:p>
            <a:r>
              <a:rPr kumimoji="1" lang="en-US" altLang="ja-JP" i="1" dirty="0" err="1" smtClean="0"/>
              <a:t>p</a:t>
            </a:r>
            <a:r>
              <a:rPr kumimoji="1" lang="en-US" altLang="ja-JP" i="1" baseline="-25000" dirty="0" err="1" smtClean="0"/>
              <a:t>T</a:t>
            </a:r>
            <a:r>
              <a:rPr kumimoji="1" lang="en-US" altLang="ja-JP" dirty="0" smtClean="0"/>
              <a:t> (</a:t>
            </a:r>
            <a:r>
              <a:rPr kumimoji="1" lang="en-US" altLang="ja-JP" dirty="0" err="1" smtClean="0"/>
              <a:t>GeV</a:t>
            </a:r>
            <a:r>
              <a:rPr kumimoji="1" lang="en-US" altLang="ja-JP" dirty="0" smtClean="0"/>
              <a:t>/c)</a:t>
            </a:r>
            <a:endParaRPr kumimoji="1" lang="ja-JP" altLang="en-US" dirty="0"/>
          </a:p>
        </p:txBody>
      </p:sp>
      <p:sp>
        <p:nvSpPr>
          <p:cNvPr id="20" name="テキスト ボックス 40"/>
          <p:cNvSpPr txBox="1"/>
          <p:nvPr/>
        </p:nvSpPr>
        <p:spPr>
          <a:xfrm>
            <a:off x="7394523" y="5895634"/>
            <a:ext cx="1176861" cy="369332"/>
          </a:xfrm>
          <a:prstGeom prst="rect">
            <a:avLst/>
          </a:prstGeom>
          <a:noFill/>
        </p:spPr>
        <p:txBody>
          <a:bodyPr wrap="none" rtlCol="0">
            <a:spAutoFit/>
          </a:bodyPr>
          <a:lstStyle/>
          <a:p>
            <a:r>
              <a:rPr kumimoji="1" lang="en-US" altLang="ja-JP" i="1" dirty="0" err="1" smtClean="0"/>
              <a:t>p</a:t>
            </a:r>
            <a:r>
              <a:rPr kumimoji="1" lang="en-US" altLang="ja-JP" i="1" baseline="-25000" dirty="0" err="1" smtClean="0"/>
              <a:t>T</a:t>
            </a:r>
            <a:r>
              <a:rPr kumimoji="1" lang="en-US" altLang="ja-JP" dirty="0" smtClean="0"/>
              <a:t> (</a:t>
            </a:r>
            <a:r>
              <a:rPr kumimoji="1" lang="en-US" altLang="ja-JP" dirty="0" err="1" smtClean="0"/>
              <a:t>GeV</a:t>
            </a:r>
            <a:r>
              <a:rPr kumimoji="1" lang="en-US" altLang="ja-JP" dirty="0" smtClean="0"/>
              <a:t>/c)</a:t>
            </a:r>
            <a:endParaRPr kumimoji="1" lang="ja-JP" altLang="en-US" dirty="0"/>
          </a:p>
        </p:txBody>
      </p:sp>
      <p:sp>
        <p:nvSpPr>
          <p:cNvPr id="21" name="テキスト ボックス 46"/>
          <p:cNvSpPr txBox="1"/>
          <p:nvPr/>
        </p:nvSpPr>
        <p:spPr>
          <a:xfrm>
            <a:off x="2428581" y="1861902"/>
            <a:ext cx="6297997" cy="400110"/>
          </a:xfrm>
          <a:prstGeom prst="rect">
            <a:avLst/>
          </a:prstGeom>
          <a:noFill/>
        </p:spPr>
        <p:txBody>
          <a:bodyPr wrap="square" rtlCol="0">
            <a:spAutoFit/>
          </a:bodyPr>
          <a:lstStyle/>
          <a:p>
            <a:r>
              <a:rPr kumimoji="1" lang="en-US" altLang="ja-JP" sz="2000" dirty="0" smtClean="0"/>
              <a:t>COMPASS, </a:t>
            </a:r>
            <a:r>
              <a:rPr lang="en-US" altLang="ja-JP" sz="2000" dirty="0" smtClean="0"/>
              <a:t> DY on</a:t>
            </a:r>
            <a:r>
              <a:rPr lang="en-US" altLang="ja-JP" sz="2000" b="1" dirty="0" smtClean="0">
                <a:solidFill>
                  <a:srgbClr val="FF0000"/>
                </a:solidFill>
              </a:rPr>
              <a:t> W target</a:t>
            </a:r>
            <a:r>
              <a:rPr lang="en-US" altLang="ja-JP" sz="2000" dirty="0" smtClean="0"/>
              <a:t>, </a:t>
            </a:r>
            <a:r>
              <a:rPr lang="en-US" altLang="ja-JP" sz="2000" dirty="0" smtClean="0">
                <a:solidFill>
                  <a:srgbClr val="FF0000"/>
                </a:solidFill>
              </a:rPr>
              <a:t>140</a:t>
            </a:r>
            <a:r>
              <a:rPr lang="en-US" altLang="ja-JP" sz="2000" dirty="0" smtClean="0"/>
              <a:t>-day data taking</a:t>
            </a:r>
            <a:endParaRPr kumimoji="1" lang="ja-JP" altLang="en-US" sz="2000" dirty="0"/>
          </a:p>
        </p:txBody>
      </p:sp>
      <p:sp>
        <p:nvSpPr>
          <p:cNvPr id="22" name="正方形/長方形 41"/>
          <p:cNvSpPr/>
          <p:nvPr/>
        </p:nvSpPr>
        <p:spPr>
          <a:xfrm>
            <a:off x="7216100" y="1536914"/>
            <a:ext cx="1510478" cy="307777"/>
          </a:xfrm>
          <a:prstGeom prst="rect">
            <a:avLst/>
          </a:prstGeom>
        </p:spPr>
        <p:txBody>
          <a:bodyPr wrap="none">
            <a:spAutoFit/>
          </a:bodyPr>
          <a:lstStyle/>
          <a:p>
            <a:r>
              <a:rPr lang="en-US" altLang="ja-JP" sz="1400" dirty="0"/>
              <a:t>4 &lt; </a:t>
            </a:r>
            <a:r>
              <a:rPr lang="en-US" altLang="ja-JP" sz="1400" i="1" dirty="0" err="1"/>
              <a:t>M</a:t>
            </a:r>
            <a:r>
              <a:rPr lang="en-US" altLang="ja-JP" sz="1400" i="1" baseline="-25000" dirty="0" err="1"/>
              <a:t>μμ</a:t>
            </a:r>
            <a:r>
              <a:rPr lang="en-US" altLang="ja-JP" sz="1400" dirty="0"/>
              <a:t>&lt; 9 </a:t>
            </a:r>
            <a:r>
              <a:rPr lang="en-US" altLang="ja-JP" sz="1400" i="1" dirty="0" err="1"/>
              <a:t>GeV</a:t>
            </a:r>
            <a:r>
              <a:rPr lang="en-US" altLang="ja-JP" sz="1400" i="1" dirty="0"/>
              <a:t>/c</a:t>
            </a:r>
            <a:r>
              <a:rPr lang="en-US" altLang="ja-JP" sz="1400" i="1" baseline="30000" dirty="0"/>
              <a:t>2 </a:t>
            </a:r>
            <a:endParaRPr lang="ja-JP" altLang="en-US" sz="1400" dirty="0"/>
          </a:p>
        </p:txBody>
      </p:sp>
      <mc:AlternateContent xmlns:mc="http://schemas.openxmlformats.org/markup-compatibility/2006" xmlns:a14="http://schemas.microsoft.com/office/drawing/2010/main">
        <mc:Choice Requires="a14">
          <p:sp>
            <p:nvSpPr>
              <p:cNvPr id="23" name="正方形/長方形 42"/>
              <p:cNvSpPr/>
              <p:nvPr/>
            </p:nvSpPr>
            <p:spPr>
              <a:xfrm>
                <a:off x="2702265" y="2269624"/>
                <a:ext cx="740332" cy="400110"/>
              </a:xfrm>
              <a:prstGeom prst="rect">
                <a:avLst/>
              </a:prstGeom>
            </p:spPr>
            <p:txBody>
              <a:bodyPr wrap="none">
                <a:spAutoFit/>
              </a:bodyPr>
              <a:lstStyle/>
              <a:p>
                <a:pPr algn="ctr">
                  <a:defRPr/>
                </a:pPr>
                <a14:m>
                  <m:oMath xmlns:m="http://schemas.openxmlformats.org/officeDocument/2006/math">
                    <m:sSup>
                      <m:sSupPr>
                        <m:ctrlPr>
                          <a:rPr lang="en-US" altLang="ja-JP" sz="2000" b="1" i="1" smtClean="0">
                            <a:solidFill>
                              <a:srgbClr val="FF0000"/>
                            </a:solidFill>
                            <a:latin typeface="Cambria Math" panose="02040503050406030204" pitchFamily="18" charset="0"/>
                          </a:rPr>
                        </m:ctrlPr>
                      </m:sSupPr>
                      <m:e>
                        <m:r>
                          <a:rPr lang="ja-JP" altLang="en-US" sz="2000" b="1" i="1">
                            <a:solidFill>
                              <a:srgbClr val="FF0000"/>
                            </a:solidFill>
                            <a:latin typeface="Cambria Math"/>
                          </a:rPr>
                          <m:t>𝝅</m:t>
                        </m:r>
                      </m:e>
                      <m:sup>
                        <m:r>
                          <a:rPr lang="en-US" altLang="ja-JP" sz="2000" b="1">
                            <a:solidFill>
                              <a:srgbClr val="FF0000"/>
                            </a:solidFill>
                            <a:latin typeface="Cambria Math"/>
                          </a:rPr>
                          <m:t>−</m:t>
                        </m:r>
                      </m:sup>
                    </m:sSup>
                  </m:oMath>
                </a14:m>
                <a:r>
                  <a:rPr lang="en-US" altLang="ja-JP" sz="2000" b="1" dirty="0" smtClean="0">
                    <a:solidFill>
                      <a:srgbClr val="FF0000"/>
                    </a:solidFill>
                  </a:rPr>
                  <a:t>W</a:t>
                </a:r>
                <a:endParaRPr lang="ja-JP" altLang="en-US" sz="2000" b="1" dirty="0">
                  <a:solidFill>
                    <a:srgbClr val="FF0000"/>
                  </a:solidFill>
                </a:endParaRPr>
              </a:p>
            </p:txBody>
          </p:sp>
        </mc:Choice>
        <mc:Fallback xmlns="">
          <p:sp>
            <p:nvSpPr>
              <p:cNvPr id="23" name="正方形/長方形 42"/>
              <p:cNvSpPr>
                <a:spLocks noRot="1" noChangeAspect="1" noMove="1" noResize="1" noEditPoints="1" noAdjustHandles="1" noChangeArrowheads="1" noChangeShapeType="1" noTextEdit="1"/>
              </p:cNvSpPr>
              <p:nvPr/>
            </p:nvSpPr>
            <p:spPr>
              <a:xfrm>
                <a:off x="2702265" y="2269624"/>
                <a:ext cx="740332" cy="400110"/>
              </a:xfrm>
              <a:prstGeom prst="rect">
                <a:avLst/>
              </a:prstGeom>
              <a:blipFill rotWithShape="0">
                <a:blip r:embed="rId7"/>
                <a:stretch>
                  <a:fillRect t="-6061" r="-9016" b="-2727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正方形/長方形 43"/>
              <p:cNvSpPr/>
              <p:nvPr/>
            </p:nvSpPr>
            <p:spPr>
              <a:xfrm>
                <a:off x="4855486" y="2269108"/>
                <a:ext cx="761170" cy="400110"/>
              </a:xfrm>
              <a:prstGeom prst="rect">
                <a:avLst/>
              </a:prstGeom>
            </p:spPr>
            <p:txBody>
              <a:bodyPr wrap="none">
                <a:spAutoFit/>
              </a:bodyPr>
              <a:lstStyle/>
              <a:p>
                <a:pPr algn="ctr">
                  <a:defRPr/>
                </a:pPr>
                <a14:m>
                  <m:oMath xmlns:m="http://schemas.openxmlformats.org/officeDocument/2006/math">
                    <m:sSup>
                      <m:sSupPr>
                        <m:ctrlPr>
                          <a:rPr lang="en-US" altLang="ja-JP" sz="2000" b="1" i="1" smtClean="0">
                            <a:solidFill>
                              <a:srgbClr val="FF0000"/>
                            </a:solidFill>
                            <a:latin typeface="Cambria Math" panose="02040503050406030204" pitchFamily="18" charset="0"/>
                          </a:rPr>
                        </m:ctrlPr>
                      </m:sSupPr>
                      <m:e>
                        <m:r>
                          <a:rPr lang="en-US" altLang="ja-JP" sz="2000" b="1" i="1">
                            <a:solidFill>
                              <a:srgbClr val="FF0000"/>
                            </a:solidFill>
                            <a:latin typeface="Cambria Math"/>
                          </a:rPr>
                          <m:t>𝑲</m:t>
                        </m:r>
                      </m:e>
                      <m:sup>
                        <m:r>
                          <a:rPr lang="en-US" altLang="ja-JP" sz="2000" b="1">
                            <a:solidFill>
                              <a:srgbClr val="FF0000"/>
                            </a:solidFill>
                            <a:latin typeface="Cambria Math"/>
                          </a:rPr>
                          <m:t>−</m:t>
                        </m:r>
                      </m:sup>
                    </m:sSup>
                  </m:oMath>
                </a14:m>
                <a:r>
                  <a:rPr lang="en-US" altLang="ja-JP" sz="2000" b="1" dirty="0" smtClean="0">
                    <a:solidFill>
                      <a:srgbClr val="FF0000"/>
                    </a:solidFill>
                  </a:rPr>
                  <a:t>W</a:t>
                </a:r>
                <a:endParaRPr lang="ja-JP" altLang="en-US" sz="2000" b="1" dirty="0">
                  <a:solidFill>
                    <a:srgbClr val="FF0000"/>
                  </a:solidFill>
                </a:endParaRPr>
              </a:p>
            </p:txBody>
          </p:sp>
        </mc:Choice>
        <mc:Fallback xmlns="">
          <p:sp>
            <p:nvSpPr>
              <p:cNvPr id="24" name="正方形/長方形 43"/>
              <p:cNvSpPr>
                <a:spLocks noRot="1" noChangeAspect="1" noMove="1" noResize="1" noEditPoints="1" noAdjustHandles="1" noChangeArrowheads="1" noChangeShapeType="1" noTextEdit="1"/>
              </p:cNvSpPr>
              <p:nvPr/>
            </p:nvSpPr>
            <p:spPr>
              <a:xfrm>
                <a:off x="4855486" y="2269108"/>
                <a:ext cx="761170" cy="400110"/>
              </a:xfrm>
              <a:prstGeom prst="rect">
                <a:avLst/>
              </a:prstGeom>
              <a:blipFill rotWithShape="0">
                <a:blip r:embed="rId8"/>
                <a:stretch>
                  <a:fillRect t="-6061" r="-8871" b="-2727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正方形/長方形 44"/>
              <p:cNvSpPr/>
              <p:nvPr/>
            </p:nvSpPr>
            <p:spPr>
              <a:xfrm>
                <a:off x="7156430" y="2275419"/>
                <a:ext cx="633507" cy="400110"/>
              </a:xfrm>
              <a:prstGeom prst="rect">
                <a:avLst/>
              </a:prstGeom>
            </p:spPr>
            <p:txBody>
              <a:bodyPr wrap="none">
                <a:spAutoFit/>
              </a:bodyPr>
              <a:lstStyle/>
              <a:p>
                <a:pPr algn="ctr">
                  <a:defRPr/>
                </a:pPr>
                <a14:m>
                  <m:oMath xmlns:m="http://schemas.openxmlformats.org/officeDocument/2006/math">
                    <m:acc>
                      <m:accPr>
                        <m:chr m:val="̅"/>
                        <m:ctrlPr>
                          <a:rPr lang="ja-JP" altLang="en-US" sz="2000" b="1" i="1" smtClean="0">
                            <a:solidFill>
                              <a:srgbClr val="FF0000"/>
                            </a:solidFill>
                            <a:latin typeface="Cambria Math" panose="02040503050406030204" pitchFamily="18" charset="0"/>
                          </a:rPr>
                        </m:ctrlPr>
                      </m:accPr>
                      <m:e>
                        <m:r>
                          <a:rPr lang="en-US" altLang="ja-JP" sz="2000" b="1" i="1">
                            <a:solidFill>
                              <a:srgbClr val="FF0000"/>
                            </a:solidFill>
                            <a:latin typeface="Cambria Math"/>
                          </a:rPr>
                          <m:t>𝒑</m:t>
                        </m:r>
                      </m:e>
                    </m:acc>
                  </m:oMath>
                </a14:m>
                <a:r>
                  <a:rPr lang="en-US" altLang="ja-JP" sz="2000" b="1" dirty="0">
                    <a:solidFill>
                      <a:srgbClr val="FF0000"/>
                    </a:solidFill>
                  </a:rPr>
                  <a:t> </a:t>
                </a:r>
                <a:r>
                  <a:rPr lang="en-US" altLang="ja-JP" sz="2000" b="1" dirty="0" smtClean="0">
                    <a:solidFill>
                      <a:srgbClr val="FF0000"/>
                    </a:solidFill>
                  </a:rPr>
                  <a:t>W</a:t>
                </a:r>
                <a:endParaRPr lang="ja-JP" altLang="en-US" sz="2000" b="1" dirty="0">
                  <a:solidFill>
                    <a:srgbClr val="FF0000"/>
                  </a:solidFill>
                </a:endParaRPr>
              </a:p>
            </p:txBody>
          </p:sp>
        </mc:Choice>
        <mc:Fallback xmlns="">
          <p:sp>
            <p:nvSpPr>
              <p:cNvPr id="25" name="正方形/長方形 44"/>
              <p:cNvSpPr>
                <a:spLocks noRot="1" noChangeAspect="1" noMove="1" noResize="1" noEditPoints="1" noAdjustHandles="1" noChangeArrowheads="1" noChangeShapeType="1" noTextEdit="1"/>
              </p:cNvSpPr>
              <p:nvPr/>
            </p:nvSpPr>
            <p:spPr>
              <a:xfrm>
                <a:off x="7156430" y="2275419"/>
                <a:ext cx="633507" cy="400110"/>
              </a:xfrm>
              <a:prstGeom prst="rect">
                <a:avLst/>
              </a:prstGeom>
              <a:blipFill rotWithShape="0">
                <a:blip r:embed="rId9"/>
                <a:stretch>
                  <a:fillRect l="-962" t="-6061" r="-11538" b="-27273"/>
                </a:stretch>
              </a:blipFill>
            </p:spPr>
            <p:txBody>
              <a:bodyPr/>
              <a:lstStyle/>
              <a:p>
                <a:r>
                  <a:rPr lang="zh-TW" altLang="en-US">
                    <a:noFill/>
                  </a:rPr>
                  <a:t> </a:t>
                </a:r>
              </a:p>
            </p:txBody>
          </p:sp>
        </mc:Fallback>
      </mc:AlternateContent>
      <p:sp>
        <p:nvSpPr>
          <p:cNvPr id="26" name="矩形 25"/>
          <p:cNvSpPr/>
          <p:nvPr/>
        </p:nvSpPr>
        <p:spPr bwMode="auto">
          <a:xfrm>
            <a:off x="457200" y="6080300"/>
            <a:ext cx="1531373" cy="6411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7926418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標題 1"/>
          <p:cNvSpPr>
            <a:spLocks noGrp="1"/>
          </p:cNvSpPr>
          <p:nvPr>
            <p:ph type="title"/>
          </p:nvPr>
        </p:nvSpPr>
        <p:spPr/>
        <p:txBody>
          <a:bodyPr/>
          <a:lstStyle/>
          <a:p>
            <a:r>
              <a:rPr lang="en-US" altLang="zh-TW" sz="4000" dirty="0">
                <a:solidFill>
                  <a:srgbClr val="000000"/>
                </a:solidFill>
              </a:rPr>
              <a:t>Expected Statistical Precision of </a:t>
            </a:r>
            <a:r>
              <a:rPr lang="en-US" altLang="zh-TW" sz="4000" dirty="0" err="1">
                <a:solidFill>
                  <a:srgbClr val="000000"/>
                </a:solidFill>
              </a:rPr>
              <a:t>Dimuon</a:t>
            </a:r>
            <a:r>
              <a:rPr lang="en-US" altLang="zh-TW" sz="4000" dirty="0">
                <a:solidFill>
                  <a:srgbClr val="000000"/>
                </a:solidFill>
              </a:rPr>
              <a:t> Angular Distributions</a:t>
            </a:r>
            <a:endParaRPr lang="zh-TW" altLang="en-US" dirty="0"/>
          </a:p>
        </p:txBody>
      </p:sp>
      <p:sp>
        <p:nvSpPr>
          <p:cNvPr id="3" name="投影片編號版面配置區 2"/>
          <p:cNvSpPr>
            <a:spLocks noGrp="1"/>
          </p:cNvSpPr>
          <p:nvPr>
            <p:ph type="sldNum" sz="quarter" idx="12"/>
          </p:nvPr>
        </p:nvSpPr>
        <p:spPr/>
        <p:txBody>
          <a:bodyPr/>
          <a:lstStyle/>
          <a:p>
            <a:fld id="{82F57361-E799-4A19-A96A-C329CB80CBD2}" type="slidenum">
              <a:rPr lang="en-US" altLang="zh-TW" smtClean="0">
                <a:solidFill>
                  <a:srgbClr val="000000"/>
                </a:solidFill>
              </a:rPr>
              <a:pPr/>
              <a:t>65</a:t>
            </a:fld>
            <a:endParaRPr lang="en-US" altLang="zh-TW">
              <a:solidFill>
                <a:srgbClr val="000000"/>
              </a:solidFill>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5040" y="2545765"/>
            <a:ext cx="2125123" cy="3464338"/>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402" y="2549011"/>
            <a:ext cx="2125123" cy="3464338"/>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367" y="2545765"/>
            <a:ext cx="2125123" cy="3464338"/>
          </a:xfrm>
          <a:prstGeom prst="rect">
            <a:avLst/>
          </a:prstGeom>
        </p:spPr>
      </p:pic>
      <p:sp>
        <p:nvSpPr>
          <p:cNvPr id="7" name="正方形/長方形 6"/>
          <p:cNvSpPr/>
          <p:nvPr/>
        </p:nvSpPr>
        <p:spPr>
          <a:xfrm>
            <a:off x="804405" y="1970887"/>
            <a:ext cx="768159" cy="400110"/>
          </a:xfrm>
          <a:prstGeom prst="rect">
            <a:avLst/>
          </a:prstGeom>
        </p:spPr>
        <p:txBody>
          <a:bodyPr wrap="none">
            <a:spAutoFit/>
          </a:bodyPr>
          <a:lstStyle/>
          <a:p>
            <a:r>
              <a:rPr lang="en-US" altLang="ja-JP" sz="2000" b="1" dirty="0"/>
              <a:t>NA10</a:t>
            </a:r>
            <a:endParaRPr lang="ja-JP" altLang="en-US" sz="2000" b="1" dirty="0"/>
          </a:p>
        </p:txBody>
      </p:sp>
      <p:sp>
        <p:nvSpPr>
          <p:cNvPr id="8" name="テキスト ボックス 8"/>
          <p:cNvSpPr txBox="1"/>
          <p:nvPr/>
        </p:nvSpPr>
        <p:spPr>
          <a:xfrm>
            <a:off x="2234730" y="2832916"/>
            <a:ext cx="303288" cy="400110"/>
          </a:xfrm>
          <a:prstGeom prst="rect">
            <a:avLst/>
          </a:prstGeom>
          <a:noFill/>
        </p:spPr>
        <p:txBody>
          <a:bodyPr wrap="none" rtlCol="0">
            <a:spAutoFit/>
          </a:bodyPr>
          <a:lstStyle/>
          <a:p>
            <a:r>
              <a:rPr lang="en-US" altLang="ja-JP" sz="2000" dirty="0"/>
              <a:t>λ</a:t>
            </a:r>
            <a:endParaRPr kumimoji="1" lang="ja-JP" altLang="en-US" sz="2000" dirty="0"/>
          </a:p>
        </p:txBody>
      </p:sp>
      <p:sp>
        <p:nvSpPr>
          <p:cNvPr id="9" name="テキスト ボックス 28"/>
          <p:cNvSpPr txBox="1"/>
          <p:nvPr/>
        </p:nvSpPr>
        <p:spPr>
          <a:xfrm>
            <a:off x="2194033" y="3900559"/>
            <a:ext cx="325730" cy="400110"/>
          </a:xfrm>
          <a:prstGeom prst="rect">
            <a:avLst/>
          </a:prstGeom>
          <a:noFill/>
        </p:spPr>
        <p:txBody>
          <a:bodyPr wrap="none" rtlCol="0">
            <a:spAutoFit/>
          </a:bodyPr>
          <a:lstStyle/>
          <a:p>
            <a:r>
              <a:rPr lang="en-US" altLang="ja-JP" sz="2000" dirty="0" smtClean="0"/>
              <a:t>μ</a:t>
            </a:r>
            <a:endParaRPr kumimoji="1" lang="ja-JP" altLang="en-US" sz="2000" dirty="0"/>
          </a:p>
        </p:txBody>
      </p:sp>
      <p:sp>
        <p:nvSpPr>
          <p:cNvPr id="10" name="テキスト ボックス 29"/>
          <p:cNvSpPr txBox="1"/>
          <p:nvPr/>
        </p:nvSpPr>
        <p:spPr>
          <a:xfrm>
            <a:off x="2233448" y="5033866"/>
            <a:ext cx="300082" cy="400110"/>
          </a:xfrm>
          <a:prstGeom prst="rect">
            <a:avLst/>
          </a:prstGeom>
          <a:noFill/>
        </p:spPr>
        <p:txBody>
          <a:bodyPr wrap="none" rtlCol="0">
            <a:spAutoFit/>
          </a:bodyPr>
          <a:lstStyle/>
          <a:p>
            <a:r>
              <a:rPr lang="en-US" altLang="ja-JP" sz="2000" dirty="0"/>
              <a:t>ν</a:t>
            </a:r>
            <a:endParaRPr kumimoji="1" lang="ja-JP" altLang="en-US" sz="2000" dirty="0"/>
          </a:p>
        </p:txBody>
      </p:sp>
      <p:sp>
        <p:nvSpPr>
          <p:cNvPr id="11" name="テキスト ボックス 30"/>
          <p:cNvSpPr txBox="1"/>
          <p:nvPr/>
        </p:nvSpPr>
        <p:spPr>
          <a:xfrm>
            <a:off x="4435228" y="2832916"/>
            <a:ext cx="303288" cy="400110"/>
          </a:xfrm>
          <a:prstGeom prst="rect">
            <a:avLst/>
          </a:prstGeom>
          <a:noFill/>
        </p:spPr>
        <p:txBody>
          <a:bodyPr wrap="none" rtlCol="0">
            <a:spAutoFit/>
          </a:bodyPr>
          <a:lstStyle/>
          <a:p>
            <a:r>
              <a:rPr lang="en-US" altLang="ja-JP" sz="2000" dirty="0"/>
              <a:t>λ</a:t>
            </a:r>
            <a:endParaRPr kumimoji="1" lang="ja-JP" altLang="en-US" sz="2000" dirty="0"/>
          </a:p>
        </p:txBody>
      </p:sp>
      <p:sp>
        <p:nvSpPr>
          <p:cNvPr id="12" name="テキスト ボックス 31"/>
          <p:cNvSpPr txBox="1"/>
          <p:nvPr/>
        </p:nvSpPr>
        <p:spPr>
          <a:xfrm>
            <a:off x="4394531" y="3900559"/>
            <a:ext cx="325730" cy="400110"/>
          </a:xfrm>
          <a:prstGeom prst="rect">
            <a:avLst/>
          </a:prstGeom>
          <a:noFill/>
        </p:spPr>
        <p:txBody>
          <a:bodyPr wrap="none" rtlCol="0">
            <a:spAutoFit/>
          </a:bodyPr>
          <a:lstStyle/>
          <a:p>
            <a:r>
              <a:rPr lang="en-US" altLang="ja-JP" sz="2000" dirty="0" smtClean="0"/>
              <a:t>μ</a:t>
            </a:r>
            <a:endParaRPr kumimoji="1" lang="ja-JP" altLang="en-US" sz="2000" dirty="0"/>
          </a:p>
        </p:txBody>
      </p:sp>
      <p:sp>
        <p:nvSpPr>
          <p:cNvPr id="13" name="テキスト ボックス 32"/>
          <p:cNvSpPr txBox="1"/>
          <p:nvPr/>
        </p:nvSpPr>
        <p:spPr>
          <a:xfrm>
            <a:off x="4433946" y="5033866"/>
            <a:ext cx="300082" cy="400110"/>
          </a:xfrm>
          <a:prstGeom prst="rect">
            <a:avLst/>
          </a:prstGeom>
          <a:noFill/>
        </p:spPr>
        <p:txBody>
          <a:bodyPr wrap="none" rtlCol="0">
            <a:spAutoFit/>
          </a:bodyPr>
          <a:lstStyle/>
          <a:p>
            <a:r>
              <a:rPr lang="en-US" altLang="ja-JP" sz="2000" dirty="0"/>
              <a:t>ν</a:t>
            </a:r>
            <a:endParaRPr kumimoji="1" lang="ja-JP" altLang="en-US" sz="2000" dirty="0"/>
          </a:p>
        </p:txBody>
      </p:sp>
      <p:sp>
        <p:nvSpPr>
          <p:cNvPr id="14" name="テキスト ボックス 33"/>
          <p:cNvSpPr txBox="1"/>
          <p:nvPr/>
        </p:nvSpPr>
        <p:spPr>
          <a:xfrm>
            <a:off x="6686526" y="2832916"/>
            <a:ext cx="303288" cy="400110"/>
          </a:xfrm>
          <a:prstGeom prst="rect">
            <a:avLst/>
          </a:prstGeom>
          <a:noFill/>
        </p:spPr>
        <p:txBody>
          <a:bodyPr wrap="none" rtlCol="0">
            <a:spAutoFit/>
          </a:bodyPr>
          <a:lstStyle/>
          <a:p>
            <a:r>
              <a:rPr lang="en-US" altLang="ja-JP" sz="2000" dirty="0"/>
              <a:t>λ</a:t>
            </a:r>
            <a:endParaRPr kumimoji="1" lang="ja-JP" altLang="en-US" sz="2000" dirty="0"/>
          </a:p>
        </p:txBody>
      </p:sp>
      <p:sp>
        <p:nvSpPr>
          <p:cNvPr id="15" name="テキスト ボックス 34"/>
          <p:cNvSpPr txBox="1"/>
          <p:nvPr/>
        </p:nvSpPr>
        <p:spPr>
          <a:xfrm>
            <a:off x="6645829" y="3900559"/>
            <a:ext cx="325730" cy="400110"/>
          </a:xfrm>
          <a:prstGeom prst="rect">
            <a:avLst/>
          </a:prstGeom>
          <a:noFill/>
        </p:spPr>
        <p:txBody>
          <a:bodyPr wrap="none" rtlCol="0">
            <a:spAutoFit/>
          </a:bodyPr>
          <a:lstStyle/>
          <a:p>
            <a:r>
              <a:rPr lang="en-US" altLang="ja-JP" sz="2000" dirty="0" smtClean="0"/>
              <a:t>μ</a:t>
            </a:r>
            <a:endParaRPr kumimoji="1" lang="ja-JP" altLang="en-US" sz="2000" dirty="0"/>
          </a:p>
        </p:txBody>
      </p:sp>
      <p:sp>
        <p:nvSpPr>
          <p:cNvPr id="16" name="テキスト ボックス 35"/>
          <p:cNvSpPr txBox="1"/>
          <p:nvPr/>
        </p:nvSpPr>
        <p:spPr>
          <a:xfrm>
            <a:off x="6685244" y="5033866"/>
            <a:ext cx="300082" cy="400110"/>
          </a:xfrm>
          <a:prstGeom prst="rect">
            <a:avLst/>
          </a:prstGeom>
          <a:noFill/>
        </p:spPr>
        <p:txBody>
          <a:bodyPr wrap="none" rtlCol="0">
            <a:spAutoFit/>
          </a:bodyPr>
          <a:lstStyle/>
          <a:p>
            <a:r>
              <a:rPr lang="en-US" altLang="ja-JP" sz="2000" dirty="0"/>
              <a:t>ν</a:t>
            </a:r>
            <a:endParaRPr kumimoji="1" lang="ja-JP" altLang="en-US" sz="2000" dirty="0"/>
          </a:p>
        </p:txBody>
      </p:sp>
      <p:sp>
        <p:nvSpPr>
          <p:cNvPr id="17" name="テキスト ボックス 46"/>
          <p:cNvSpPr txBox="1"/>
          <p:nvPr/>
        </p:nvSpPr>
        <p:spPr>
          <a:xfrm>
            <a:off x="2405329" y="1885116"/>
            <a:ext cx="5965786" cy="400110"/>
          </a:xfrm>
          <a:prstGeom prst="rect">
            <a:avLst/>
          </a:prstGeom>
          <a:noFill/>
        </p:spPr>
        <p:txBody>
          <a:bodyPr wrap="square" rtlCol="0">
            <a:spAutoFit/>
          </a:bodyPr>
          <a:lstStyle/>
          <a:p>
            <a:r>
              <a:rPr kumimoji="1" lang="en-US" altLang="ja-JP" sz="2000" dirty="0"/>
              <a:t>COMPASS, </a:t>
            </a:r>
            <a:r>
              <a:rPr lang="en-US" altLang="ja-JP" sz="2000" dirty="0"/>
              <a:t> DY on</a:t>
            </a:r>
            <a:r>
              <a:rPr lang="en-US" altLang="ja-JP" sz="2000" b="1" dirty="0">
                <a:solidFill>
                  <a:srgbClr val="FF0000"/>
                </a:solidFill>
              </a:rPr>
              <a:t> W target</a:t>
            </a:r>
            <a:r>
              <a:rPr lang="en-US" altLang="ja-JP" sz="2000" dirty="0"/>
              <a:t>, </a:t>
            </a:r>
            <a:r>
              <a:rPr lang="en-US" altLang="ja-JP" sz="2000" dirty="0">
                <a:solidFill>
                  <a:srgbClr val="FF0000"/>
                </a:solidFill>
              </a:rPr>
              <a:t>140</a:t>
            </a:r>
            <a:r>
              <a:rPr lang="en-US" altLang="ja-JP" sz="2000" dirty="0"/>
              <a:t>-day data taking</a:t>
            </a:r>
            <a:endParaRPr kumimoji="1" lang="ja-JP" altLang="en-US" sz="2000" dirty="0"/>
          </a:p>
        </p:txBody>
      </p:sp>
      <p:sp>
        <p:nvSpPr>
          <p:cNvPr id="18" name="正方形/長方形 41"/>
          <p:cNvSpPr/>
          <p:nvPr/>
        </p:nvSpPr>
        <p:spPr>
          <a:xfrm>
            <a:off x="7216100" y="1549614"/>
            <a:ext cx="1510478" cy="307777"/>
          </a:xfrm>
          <a:prstGeom prst="rect">
            <a:avLst/>
          </a:prstGeom>
        </p:spPr>
        <p:txBody>
          <a:bodyPr wrap="none">
            <a:spAutoFit/>
          </a:bodyPr>
          <a:lstStyle/>
          <a:p>
            <a:r>
              <a:rPr lang="en-US" altLang="ja-JP" sz="1400" dirty="0"/>
              <a:t>4 &lt; </a:t>
            </a:r>
            <a:r>
              <a:rPr lang="en-US" altLang="ja-JP" sz="1400" i="1" dirty="0" err="1"/>
              <a:t>M</a:t>
            </a:r>
            <a:r>
              <a:rPr lang="en-US" altLang="ja-JP" sz="1400" i="1" baseline="-25000" dirty="0" err="1"/>
              <a:t>μμ</a:t>
            </a:r>
            <a:r>
              <a:rPr lang="en-US" altLang="ja-JP" sz="1400" dirty="0"/>
              <a:t>&lt; 9 </a:t>
            </a:r>
            <a:r>
              <a:rPr lang="en-US" altLang="ja-JP" sz="1400" i="1" dirty="0" err="1"/>
              <a:t>GeV</a:t>
            </a:r>
            <a:r>
              <a:rPr lang="en-US" altLang="ja-JP" sz="1400" i="1" dirty="0"/>
              <a:t>/c</a:t>
            </a:r>
            <a:r>
              <a:rPr lang="en-US" altLang="ja-JP" sz="1400" i="1" baseline="30000" dirty="0"/>
              <a:t>2 </a:t>
            </a:r>
            <a:endParaRPr lang="ja-JP" altLang="en-US" sz="1400" dirty="0"/>
          </a:p>
        </p:txBody>
      </p:sp>
      <mc:AlternateContent xmlns:mc="http://schemas.openxmlformats.org/markup-compatibility/2006" xmlns:a14="http://schemas.microsoft.com/office/drawing/2010/main">
        <mc:Choice Requires="a14">
          <p:sp>
            <p:nvSpPr>
              <p:cNvPr id="19" name="正方形/長方形 42"/>
              <p:cNvSpPr/>
              <p:nvPr/>
            </p:nvSpPr>
            <p:spPr>
              <a:xfrm>
                <a:off x="2702265" y="2282324"/>
                <a:ext cx="740332" cy="400110"/>
              </a:xfrm>
              <a:prstGeom prst="rect">
                <a:avLst/>
              </a:prstGeom>
            </p:spPr>
            <p:txBody>
              <a:bodyPr wrap="none">
                <a:spAutoFit/>
              </a:bodyPr>
              <a:lstStyle/>
              <a:p>
                <a:pPr algn="ctr">
                  <a:defRPr/>
                </a:pPr>
                <a14:m>
                  <m:oMath xmlns:m="http://schemas.openxmlformats.org/officeDocument/2006/math">
                    <m:sSup>
                      <m:sSupPr>
                        <m:ctrlPr>
                          <a:rPr lang="en-US" altLang="ja-JP" sz="2000" b="1" i="1" smtClean="0">
                            <a:solidFill>
                              <a:srgbClr val="FF0000"/>
                            </a:solidFill>
                            <a:latin typeface="Cambria Math" panose="02040503050406030204" pitchFamily="18" charset="0"/>
                          </a:rPr>
                        </m:ctrlPr>
                      </m:sSupPr>
                      <m:e>
                        <m:r>
                          <a:rPr lang="ja-JP" altLang="en-US" sz="2000" b="1" i="1">
                            <a:solidFill>
                              <a:srgbClr val="FF0000"/>
                            </a:solidFill>
                            <a:latin typeface="Cambria Math"/>
                          </a:rPr>
                          <m:t>𝝅</m:t>
                        </m:r>
                      </m:e>
                      <m:sup>
                        <m:r>
                          <a:rPr lang="en-US" altLang="ja-JP" sz="2000" b="1">
                            <a:solidFill>
                              <a:srgbClr val="FF0000"/>
                            </a:solidFill>
                            <a:latin typeface="Cambria Math"/>
                          </a:rPr>
                          <m:t>−</m:t>
                        </m:r>
                      </m:sup>
                    </m:sSup>
                  </m:oMath>
                </a14:m>
                <a:r>
                  <a:rPr lang="en-US" altLang="ja-JP" sz="2000" b="1" dirty="0" smtClean="0">
                    <a:solidFill>
                      <a:srgbClr val="FF0000"/>
                    </a:solidFill>
                  </a:rPr>
                  <a:t>W</a:t>
                </a:r>
                <a:endParaRPr lang="ja-JP" altLang="en-US" sz="2000" b="1" dirty="0">
                  <a:solidFill>
                    <a:srgbClr val="FF0000"/>
                  </a:solidFill>
                </a:endParaRPr>
              </a:p>
            </p:txBody>
          </p:sp>
        </mc:Choice>
        <mc:Fallback xmlns="">
          <p:sp>
            <p:nvSpPr>
              <p:cNvPr id="19" name="正方形/長方形 42"/>
              <p:cNvSpPr>
                <a:spLocks noRot="1" noChangeAspect="1" noMove="1" noResize="1" noEditPoints="1" noAdjustHandles="1" noChangeArrowheads="1" noChangeShapeType="1" noTextEdit="1"/>
              </p:cNvSpPr>
              <p:nvPr/>
            </p:nvSpPr>
            <p:spPr>
              <a:xfrm>
                <a:off x="2702265" y="2282324"/>
                <a:ext cx="740332" cy="400110"/>
              </a:xfrm>
              <a:prstGeom prst="rect">
                <a:avLst/>
              </a:prstGeom>
              <a:blipFill rotWithShape="0">
                <a:blip r:embed="rId6"/>
                <a:stretch>
                  <a:fillRect t="-6061" r="-9016" b="-2727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正方形/長方形 43"/>
              <p:cNvSpPr/>
              <p:nvPr/>
            </p:nvSpPr>
            <p:spPr>
              <a:xfrm>
                <a:off x="4855486" y="2281808"/>
                <a:ext cx="761170" cy="400110"/>
              </a:xfrm>
              <a:prstGeom prst="rect">
                <a:avLst/>
              </a:prstGeom>
            </p:spPr>
            <p:txBody>
              <a:bodyPr wrap="none">
                <a:spAutoFit/>
              </a:bodyPr>
              <a:lstStyle/>
              <a:p>
                <a:pPr algn="ctr">
                  <a:defRPr/>
                </a:pPr>
                <a14:m>
                  <m:oMath xmlns:m="http://schemas.openxmlformats.org/officeDocument/2006/math">
                    <m:sSup>
                      <m:sSupPr>
                        <m:ctrlPr>
                          <a:rPr lang="en-US" altLang="ja-JP" sz="2000" b="1" i="1" smtClean="0">
                            <a:solidFill>
                              <a:srgbClr val="FF0000"/>
                            </a:solidFill>
                            <a:latin typeface="Cambria Math" panose="02040503050406030204" pitchFamily="18" charset="0"/>
                          </a:rPr>
                        </m:ctrlPr>
                      </m:sSupPr>
                      <m:e>
                        <m:r>
                          <a:rPr lang="en-US" altLang="ja-JP" sz="2000" b="1" i="1">
                            <a:solidFill>
                              <a:srgbClr val="FF0000"/>
                            </a:solidFill>
                            <a:latin typeface="Cambria Math"/>
                          </a:rPr>
                          <m:t>𝑲</m:t>
                        </m:r>
                      </m:e>
                      <m:sup>
                        <m:r>
                          <a:rPr lang="en-US" altLang="ja-JP" sz="2000" b="1">
                            <a:solidFill>
                              <a:srgbClr val="FF0000"/>
                            </a:solidFill>
                            <a:latin typeface="Cambria Math"/>
                          </a:rPr>
                          <m:t>−</m:t>
                        </m:r>
                      </m:sup>
                    </m:sSup>
                  </m:oMath>
                </a14:m>
                <a:r>
                  <a:rPr lang="en-US" altLang="ja-JP" sz="2000" b="1" dirty="0" smtClean="0">
                    <a:solidFill>
                      <a:srgbClr val="FF0000"/>
                    </a:solidFill>
                  </a:rPr>
                  <a:t>W</a:t>
                </a:r>
                <a:endParaRPr lang="ja-JP" altLang="en-US" sz="2000" b="1" dirty="0">
                  <a:solidFill>
                    <a:srgbClr val="FF0000"/>
                  </a:solidFill>
                </a:endParaRPr>
              </a:p>
            </p:txBody>
          </p:sp>
        </mc:Choice>
        <mc:Fallback xmlns="">
          <p:sp>
            <p:nvSpPr>
              <p:cNvPr id="20" name="正方形/長方形 43"/>
              <p:cNvSpPr>
                <a:spLocks noRot="1" noChangeAspect="1" noMove="1" noResize="1" noEditPoints="1" noAdjustHandles="1" noChangeArrowheads="1" noChangeShapeType="1" noTextEdit="1"/>
              </p:cNvSpPr>
              <p:nvPr/>
            </p:nvSpPr>
            <p:spPr>
              <a:xfrm>
                <a:off x="4855486" y="2281808"/>
                <a:ext cx="761170" cy="400110"/>
              </a:xfrm>
              <a:prstGeom prst="rect">
                <a:avLst/>
              </a:prstGeom>
              <a:blipFill rotWithShape="0">
                <a:blip r:embed="rId7"/>
                <a:stretch>
                  <a:fillRect t="-6061" r="-8871" b="-2727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正方形/長方形 44"/>
              <p:cNvSpPr/>
              <p:nvPr/>
            </p:nvSpPr>
            <p:spPr>
              <a:xfrm>
                <a:off x="7156430" y="2288119"/>
                <a:ext cx="633507" cy="400110"/>
              </a:xfrm>
              <a:prstGeom prst="rect">
                <a:avLst/>
              </a:prstGeom>
            </p:spPr>
            <p:txBody>
              <a:bodyPr wrap="none">
                <a:spAutoFit/>
              </a:bodyPr>
              <a:lstStyle/>
              <a:p>
                <a:pPr algn="ctr">
                  <a:defRPr/>
                </a:pPr>
                <a14:m>
                  <m:oMath xmlns:m="http://schemas.openxmlformats.org/officeDocument/2006/math">
                    <m:acc>
                      <m:accPr>
                        <m:chr m:val="̅"/>
                        <m:ctrlPr>
                          <a:rPr lang="ja-JP" altLang="en-US" sz="2000" b="1" i="1" smtClean="0">
                            <a:solidFill>
                              <a:srgbClr val="FF0000"/>
                            </a:solidFill>
                            <a:latin typeface="Cambria Math" panose="02040503050406030204" pitchFamily="18" charset="0"/>
                          </a:rPr>
                        </m:ctrlPr>
                      </m:accPr>
                      <m:e>
                        <m:r>
                          <a:rPr lang="en-US" altLang="ja-JP" sz="2000" b="1" i="1">
                            <a:solidFill>
                              <a:srgbClr val="FF0000"/>
                            </a:solidFill>
                            <a:latin typeface="Cambria Math"/>
                          </a:rPr>
                          <m:t>𝒑</m:t>
                        </m:r>
                      </m:e>
                    </m:acc>
                  </m:oMath>
                </a14:m>
                <a:r>
                  <a:rPr lang="en-US" altLang="ja-JP" sz="2000" b="1" dirty="0">
                    <a:solidFill>
                      <a:srgbClr val="FF0000"/>
                    </a:solidFill>
                  </a:rPr>
                  <a:t> </a:t>
                </a:r>
                <a:r>
                  <a:rPr lang="en-US" altLang="ja-JP" sz="2000" b="1" dirty="0" smtClean="0">
                    <a:solidFill>
                      <a:srgbClr val="FF0000"/>
                    </a:solidFill>
                  </a:rPr>
                  <a:t>W</a:t>
                </a:r>
                <a:endParaRPr lang="ja-JP" altLang="en-US" sz="2000" b="1" dirty="0">
                  <a:solidFill>
                    <a:srgbClr val="FF0000"/>
                  </a:solidFill>
                </a:endParaRPr>
              </a:p>
            </p:txBody>
          </p:sp>
        </mc:Choice>
        <mc:Fallback xmlns="">
          <p:sp>
            <p:nvSpPr>
              <p:cNvPr id="21" name="正方形/長方形 44"/>
              <p:cNvSpPr>
                <a:spLocks noRot="1" noChangeAspect="1" noMove="1" noResize="1" noEditPoints="1" noAdjustHandles="1" noChangeArrowheads="1" noChangeShapeType="1" noTextEdit="1"/>
              </p:cNvSpPr>
              <p:nvPr/>
            </p:nvSpPr>
            <p:spPr>
              <a:xfrm>
                <a:off x="7156430" y="2288119"/>
                <a:ext cx="633507" cy="400110"/>
              </a:xfrm>
              <a:prstGeom prst="rect">
                <a:avLst/>
              </a:prstGeom>
              <a:blipFill rotWithShape="0">
                <a:blip r:embed="rId8"/>
                <a:stretch>
                  <a:fillRect l="-962" t="-6061" r="-11538" b="-27273"/>
                </a:stretch>
              </a:blipFill>
            </p:spPr>
            <p:txBody>
              <a:bodyPr/>
              <a:lstStyle/>
              <a:p>
                <a:r>
                  <a:rPr lang="zh-TW" altLang="en-US">
                    <a:noFill/>
                  </a:rPr>
                  <a:t> </a:t>
                </a:r>
              </a:p>
            </p:txBody>
          </p:sp>
        </mc:Fallback>
      </mc:AlternateContent>
      <p:pic>
        <p:nvPicPr>
          <p:cNvPr id="22" name="圖片 21"/>
          <p:cNvPicPr>
            <a:picLocks noChangeAspect="1"/>
          </p:cNvPicPr>
          <p:nvPr/>
        </p:nvPicPr>
        <p:blipFill>
          <a:blip r:embed="rId9"/>
          <a:stretch>
            <a:fillRect/>
          </a:stretch>
        </p:blipFill>
        <p:spPr>
          <a:xfrm>
            <a:off x="493247" y="2663200"/>
            <a:ext cx="1712233" cy="3416447"/>
          </a:xfrm>
          <a:prstGeom prst="rect">
            <a:avLst/>
          </a:prstGeom>
        </p:spPr>
      </p:pic>
      <p:sp>
        <p:nvSpPr>
          <p:cNvPr id="23" name="テキスト ボックス 10"/>
          <p:cNvSpPr txBox="1"/>
          <p:nvPr/>
        </p:nvSpPr>
        <p:spPr>
          <a:xfrm>
            <a:off x="3356407" y="6038506"/>
            <a:ext cx="385042" cy="369332"/>
          </a:xfrm>
          <a:prstGeom prst="rect">
            <a:avLst/>
          </a:prstGeom>
          <a:noFill/>
        </p:spPr>
        <p:txBody>
          <a:bodyPr wrap="none" rtlCol="0">
            <a:spAutoFit/>
          </a:bodyPr>
          <a:lstStyle/>
          <a:p>
            <a:r>
              <a:rPr kumimoji="1" lang="en-US" altLang="ja-JP" i="1" dirty="0" smtClean="0"/>
              <a:t>x</a:t>
            </a:r>
            <a:r>
              <a:rPr kumimoji="1" lang="en-US" altLang="ja-JP" i="1" baseline="-25000" dirty="0" smtClean="0"/>
              <a:t>1</a:t>
            </a:r>
            <a:endParaRPr kumimoji="1" lang="ja-JP" altLang="en-US" dirty="0"/>
          </a:p>
        </p:txBody>
      </p:sp>
      <p:sp>
        <p:nvSpPr>
          <p:cNvPr id="24" name="テキスト ボックス 10"/>
          <p:cNvSpPr txBox="1"/>
          <p:nvPr/>
        </p:nvSpPr>
        <p:spPr>
          <a:xfrm>
            <a:off x="5569896" y="5997770"/>
            <a:ext cx="385042" cy="369332"/>
          </a:xfrm>
          <a:prstGeom prst="rect">
            <a:avLst/>
          </a:prstGeom>
          <a:noFill/>
        </p:spPr>
        <p:txBody>
          <a:bodyPr wrap="none" rtlCol="0">
            <a:spAutoFit/>
          </a:bodyPr>
          <a:lstStyle/>
          <a:p>
            <a:r>
              <a:rPr kumimoji="1" lang="en-US" altLang="ja-JP" i="1" dirty="0" smtClean="0"/>
              <a:t>x</a:t>
            </a:r>
            <a:r>
              <a:rPr kumimoji="1" lang="en-US" altLang="ja-JP" i="1" baseline="-25000" dirty="0" smtClean="0"/>
              <a:t>1</a:t>
            </a:r>
            <a:endParaRPr kumimoji="1" lang="ja-JP" altLang="en-US" dirty="0"/>
          </a:p>
        </p:txBody>
      </p:sp>
      <p:sp>
        <p:nvSpPr>
          <p:cNvPr id="25" name="テキスト ボックス 10"/>
          <p:cNvSpPr txBox="1"/>
          <p:nvPr/>
        </p:nvSpPr>
        <p:spPr>
          <a:xfrm>
            <a:off x="7765634" y="6010103"/>
            <a:ext cx="385042" cy="369332"/>
          </a:xfrm>
          <a:prstGeom prst="rect">
            <a:avLst/>
          </a:prstGeom>
          <a:noFill/>
        </p:spPr>
        <p:txBody>
          <a:bodyPr wrap="none" rtlCol="0">
            <a:spAutoFit/>
          </a:bodyPr>
          <a:lstStyle/>
          <a:p>
            <a:r>
              <a:rPr kumimoji="1" lang="en-US" altLang="ja-JP" i="1" dirty="0" smtClean="0"/>
              <a:t>x</a:t>
            </a:r>
            <a:r>
              <a:rPr kumimoji="1" lang="en-US" altLang="ja-JP" i="1" baseline="-25000" dirty="0" smtClean="0"/>
              <a:t>1</a:t>
            </a:r>
            <a:endParaRPr kumimoji="1" lang="ja-JP" altLang="en-US" dirty="0"/>
          </a:p>
        </p:txBody>
      </p:sp>
      <p:sp>
        <p:nvSpPr>
          <p:cNvPr id="26" name="テキスト ボックス 8"/>
          <p:cNvSpPr txBox="1"/>
          <p:nvPr/>
        </p:nvSpPr>
        <p:spPr>
          <a:xfrm>
            <a:off x="151930" y="2985316"/>
            <a:ext cx="303288" cy="400110"/>
          </a:xfrm>
          <a:prstGeom prst="rect">
            <a:avLst/>
          </a:prstGeom>
          <a:noFill/>
        </p:spPr>
        <p:txBody>
          <a:bodyPr wrap="none" rtlCol="0">
            <a:spAutoFit/>
          </a:bodyPr>
          <a:lstStyle/>
          <a:p>
            <a:r>
              <a:rPr lang="en-US" altLang="ja-JP" sz="2000" dirty="0"/>
              <a:t>λ</a:t>
            </a:r>
            <a:endParaRPr kumimoji="1" lang="ja-JP" altLang="en-US" sz="2000" dirty="0"/>
          </a:p>
        </p:txBody>
      </p:sp>
      <p:sp>
        <p:nvSpPr>
          <p:cNvPr id="27" name="テキスト ボックス 28"/>
          <p:cNvSpPr txBox="1"/>
          <p:nvPr/>
        </p:nvSpPr>
        <p:spPr>
          <a:xfrm>
            <a:off x="111233" y="4052959"/>
            <a:ext cx="325730" cy="400110"/>
          </a:xfrm>
          <a:prstGeom prst="rect">
            <a:avLst/>
          </a:prstGeom>
          <a:noFill/>
        </p:spPr>
        <p:txBody>
          <a:bodyPr wrap="none" rtlCol="0">
            <a:spAutoFit/>
          </a:bodyPr>
          <a:lstStyle/>
          <a:p>
            <a:r>
              <a:rPr lang="en-US" altLang="ja-JP" sz="2000" dirty="0" smtClean="0"/>
              <a:t>μ</a:t>
            </a:r>
            <a:endParaRPr kumimoji="1" lang="ja-JP" altLang="en-US" sz="2000" dirty="0"/>
          </a:p>
        </p:txBody>
      </p:sp>
      <p:sp>
        <p:nvSpPr>
          <p:cNvPr id="28" name="テキスト ボックス 29"/>
          <p:cNvSpPr txBox="1"/>
          <p:nvPr/>
        </p:nvSpPr>
        <p:spPr>
          <a:xfrm>
            <a:off x="150648" y="5186266"/>
            <a:ext cx="300082" cy="400110"/>
          </a:xfrm>
          <a:prstGeom prst="rect">
            <a:avLst/>
          </a:prstGeom>
          <a:noFill/>
        </p:spPr>
        <p:txBody>
          <a:bodyPr wrap="none" rtlCol="0">
            <a:spAutoFit/>
          </a:bodyPr>
          <a:lstStyle/>
          <a:p>
            <a:r>
              <a:rPr lang="en-US" altLang="ja-JP" sz="2000" dirty="0"/>
              <a:t>ν</a:t>
            </a:r>
            <a:endParaRPr kumimoji="1" lang="ja-JP" altLang="en-US" sz="2000" dirty="0"/>
          </a:p>
        </p:txBody>
      </p:sp>
    </p:spTree>
    <p:extLst>
      <p:ext uri="{BB962C8B-B14F-4D97-AF65-F5344CB8AC3E}">
        <p14:creationId xmlns:p14="http://schemas.microsoft.com/office/powerpoint/2010/main" val="25873235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pic>
        <p:nvPicPr>
          <p:cNvPr id="5" name="內容版面配置區 4"/>
          <p:cNvPicPr>
            <a:picLocks noGrp="1" noChangeAspect="1"/>
          </p:cNvPicPr>
          <p:nvPr>
            <p:ph idx="1"/>
          </p:nvPr>
        </p:nvPicPr>
        <p:blipFill>
          <a:blip r:embed="rId3"/>
          <a:stretch>
            <a:fillRect/>
          </a:stretch>
        </p:blipFill>
        <p:spPr>
          <a:xfrm>
            <a:off x="150829" y="852311"/>
            <a:ext cx="8858719" cy="5624689"/>
          </a:xfrm>
          <a:prstGeom prst="rect">
            <a:avLst/>
          </a:prstGeom>
        </p:spPr>
      </p:pic>
      <p:sp>
        <p:nvSpPr>
          <p:cNvPr id="4" name="投影片編號版面配置區 3"/>
          <p:cNvSpPr>
            <a:spLocks noGrp="1"/>
          </p:cNvSpPr>
          <p:nvPr>
            <p:ph type="sldNum" sz="quarter" idx="12"/>
          </p:nvPr>
        </p:nvSpPr>
        <p:spPr/>
        <p:txBody>
          <a:bodyPr/>
          <a:lstStyle/>
          <a:p>
            <a:pPr>
              <a:defRPr/>
            </a:pPr>
            <a:fld id="{73C4ABE9-A334-4979-A211-62B1079BC0E5}" type="slidenum">
              <a:rPr lang="en-US" altLang="zh-TW" smtClean="0"/>
              <a:pPr>
                <a:defRPr/>
              </a:pPr>
              <a:t>66</a:t>
            </a:fld>
            <a:endParaRPr lang="en-US" altLang="zh-TW"/>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857" y="1734532"/>
            <a:ext cx="689580" cy="684063"/>
          </a:xfrm>
          <a:prstGeom prst="rect">
            <a:avLst/>
          </a:prstGeom>
        </p:spPr>
      </p:pic>
      <p:sp>
        <p:nvSpPr>
          <p:cNvPr id="8" name="標題 1"/>
          <p:cNvSpPr>
            <a:spLocks noGrp="1"/>
          </p:cNvSpPr>
          <p:nvPr>
            <p:ph type="title"/>
          </p:nvPr>
        </p:nvSpPr>
        <p:spPr>
          <a:xfrm>
            <a:off x="808349" y="150422"/>
            <a:ext cx="7772400" cy="701889"/>
          </a:xfrm>
        </p:spPr>
        <p:txBody>
          <a:bodyPr/>
          <a:lstStyle/>
          <a:p>
            <a:r>
              <a:rPr lang="en-US" altLang="zh-TW" sz="3200" dirty="0"/>
              <a:t>COMPASS </a:t>
            </a:r>
            <a:r>
              <a:rPr lang="en-US" altLang="zh-TW" sz="3200" dirty="0" smtClean="0"/>
              <a:t>Facility </a:t>
            </a:r>
            <a:r>
              <a:rPr lang="en-US" altLang="zh-TW" sz="3200" dirty="0"/>
              <a:t>at </a:t>
            </a:r>
            <a:r>
              <a:rPr lang="en-US" altLang="zh-TW" sz="3200" dirty="0" smtClean="0"/>
              <a:t>CERN (SPS)</a:t>
            </a:r>
            <a:endParaRPr lang="zh-TW" altLang="en-US" sz="3200" dirty="0"/>
          </a:p>
        </p:txBody>
      </p:sp>
      <p:sp>
        <p:nvSpPr>
          <p:cNvPr id="2" name="文字方塊 1"/>
          <p:cNvSpPr txBox="1"/>
          <p:nvPr/>
        </p:nvSpPr>
        <p:spPr>
          <a:xfrm>
            <a:off x="385894" y="1040235"/>
            <a:ext cx="1492716" cy="369332"/>
          </a:xfrm>
          <a:prstGeom prst="rect">
            <a:avLst/>
          </a:prstGeom>
          <a:noFill/>
          <a:ln>
            <a:solidFill>
              <a:srgbClr val="FF0000"/>
            </a:solidFill>
          </a:ln>
        </p:spPr>
        <p:txBody>
          <a:bodyPr wrap="none" rtlCol="0">
            <a:spAutoFit/>
          </a:bodyPr>
          <a:lstStyle/>
          <a:p>
            <a:r>
              <a:rPr lang="en-US" altLang="zh-TW" dirty="0" smtClean="0">
                <a:solidFill>
                  <a:srgbClr val="FF0000"/>
                </a:solidFill>
              </a:rPr>
              <a:t>Appendix B5</a:t>
            </a:r>
            <a:endParaRPr lang="zh-TW" altLang="en-US" dirty="0">
              <a:solidFill>
                <a:srgbClr val="FF0000"/>
              </a:solidFill>
            </a:endParaRPr>
          </a:p>
        </p:txBody>
      </p:sp>
    </p:spTree>
    <p:extLst>
      <p:ext uri="{BB962C8B-B14F-4D97-AF65-F5344CB8AC3E}">
        <p14:creationId xmlns:p14="http://schemas.microsoft.com/office/powerpoint/2010/main" val="23009219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graphicFrame>
        <p:nvGraphicFramePr>
          <p:cNvPr id="56322" name="Object 2"/>
          <p:cNvGraphicFramePr>
            <a:graphicFrameLocks noChangeAspect="1"/>
          </p:cNvGraphicFramePr>
          <p:nvPr>
            <p:extLst/>
          </p:nvPr>
        </p:nvGraphicFramePr>
        <p:xfrm>
          <a:off x="5530745" y="1157968"/>
          <a:ext cx="2437686" cy="497683"/>
        </p:xfrm>
        <a:graphic>
          <a:graphicData uri="http://schemas.openxmlformats.org/presentationml/2006/ole">
            <mc:AlternateContent xmlns:mc="http://schemas.openxmlformats.org/markup-compatibility/2006">
              <mc:Choice xmlns:v="urn:schemas-microsoft-com:vml" Requires="v">
                <p:oleObj spid="_x0000_s864348" name="Equation" r:id="rId4" imgW="1244520" imgH="253800" progId="Equation.DSMT4">
                  <p:embed/>
                </p:oleObj>
              </mc:Choice>
              <mc:Fallback>
                <p:oleObj name="Equation" r:id="rId4" imgW="1244520" imgH="253800" progId="Equation.DSMT4">
                  <p:embed/>
                  <p:pic>
                    <p:nvPicPr>
                      <p:cNvPr id="0" name=""/>
                      <p:cNvPicPr>
                        <a:picLocks noChangeAspect="1" noChangeArrowheads="1"/>
                      </p:cNvPicPr>
                      <p:nvPr/>
                    </p:nvPicPr>
                    <p:blipFill>
                      <a:blip r:embed="rId5"/>
                      <a:srcRect/>
                      <a:stretch>
                        <a:fillRect/>
                      </a:stretch>
                    </p:blipFill>
                    <p:spPr bwMode="auto">
                      <a:xfrm>
                        <a:off x="5530745" y="1157968"/>
                        <a:ext cx="2437686" cy="497683"/>
                      </a:xfrm>
                      <a:prstGeom prst="rect">
                        <a:avLst/>
                      </a:prstGeom>
                      <a:noFill/>
                      <a:extLst/>
                    </p:spPr>
                  </p:pic>
                </p:oleObj>
              </mc:Fallback>
            </mc:AlternateContent>
          </a:graphicData>
        </a:graphic>
      </p:graphicFrame>
      <p:graphicFrame>
        <p:nvGraphicFramePr>
          <p:cNvPr id="56323" name="Object 3"/>
          <p:cNvGraphicFramePr>
            <a:graphicFrameLocks noChangeAspect="1"/>
          </p:cNvGraphicFramePr>
          <p:nvPr>
            <p:extLst/>
          </p:nvPr>
        </p:nvGraphicFramePr>
        <p:xfrm>
          <a:off x="1174710" y="1144160"/>
          <a:ext cx="2717821" cy="508017"/>
        </p:xfrm>
        <a:graphic>
          <a:graphicData uri="http://schemas.openxmlformats.org/presentationml/2006/ole">
            <mc:AlternateContent xmlns:mc="http://schemas.openxmlformats.org/markup-compatibility/2006">
              <mc:Choice xmlns:v="urn:schemas-microsoft-com:vml" Requires="v">
                <p:oleObj spid="_x0000_s864349" name="Equation" r:id="rId6" imgW="1358640" imgH="253800" progId="Equation.DSMT4">
                  <p:embed/>
                </p:oleObj>
              </mc:Choice>
              <mc:Fallback>
                <p:oleObj name="Equation" r:id="rId6" imgW="1358640" imgH="253800" progId="Equation.DSMT4">
                  <p:embed/>
                  <p:pic>
                    <p:nvPicPr>
                      <p:cNvPr id="0" name=""/>
                      <p:cNvPicPr>
                        <a:picLocks noChangeAspect="1" noChangeArrowheads="1"/>
                      </p:cNvPicPr>
                      <p:nvPr/>
                    </p:nvPicPr>
                    <p:blipFill>
                      <a:blip r:embed="rId7"/>
                      <a:srcRect/>
                      <a:stretch>
                        <a:fillRect/>
                      </a:stretch>
                    </p:blipFill>
                    <p:spPr bwMode="auto">
                      <a:xfrm>
                        <a:off x="1174710" y="1144160"/>
                        <a:ext cx="2717821" cy="508017"/>
                      </a:xfrm>
                      <a:prstGeom prst="rect">
                        <a:avLst/>
                      </a:prstGeom>
                      <a:noFill/>
                      <a:extLst/>
                    </p:spPr>
                  </p:pic>
                </p:oleObj>
              </mc:Fallback>
            </mc:AlternateContent>
          </a:graphicData>
        </a:graphic>
      </p:graphicFrame>
      <p:grpSp>
        <p:nvGrpSpPr>
          <p:cNvPr id="25" name="Group 24"/>
          <p:cNvGrpSpPr/>
          <p:nvPr/>
        </p:nvGrpSpPr>
        <p:grpSpPr>
          <a:xfrm>
            <a:off x="0" y="1585711"/>
            <a:ext cx="4576298" cy="4680520"/>
            <a:chOff x="0" y="692696"/>
            <a:chExt cx="4576298" cy="4680520"/>
          </a:xfrm>
        </p:grpSpPr>
        <p:pic>
          <p:nvPicPr>
            <p:cNvPr id="56325" name="Picture 5"/>
            <p:cNvPicPr>
              <a:picLocks noChangeAspect="1" noChangeArrowheads="1"/>
            </p:cNvPicPr>
            <p:nvPr/>
          </p:nvPicPr>
          <p:blipFill>
            <a:blip r:embed="rId8" cstate="print"/>
            <a:srcRect l="24275" t="9239" r="22572" b="3780"/>
            <a:stretch>
              <a:fillRect/>
            </a:stretch>
          </p:blipFill>
          <p:spPr bwMode="auto">
            <a:xfrm>
              <a:off x="0" y="692696"/>
              <a:ext cx="4576298" cy="4680520"/>
            </a:xfrm>
            <a:prstGeom prst="rect">
              <a:avLst/>
            </a:prstGeom>
            <a:noFill/>
            <a:ln w="9525">
              <a:noFill/>
              <a:miter lim="800000"/>
              <a:headEnd/>
              <a:tailEnd/>
            </a:ln>
          </p:spPr>
        </p:pic>
        <p:pic>
          <p:nvPicPr>
            <p:cNvPr id="49165" name="Immagine 15"/>
            <p:cNvPicPr>
              <a:picLocks noChangeAspect="1"/>
            </p:cNvPicPr>
            <p:nvPr/>
          </p:nvPicPr>
          <p:blipFill>
            <a:blip r:embed="rId9" cstate="print"/>
            <a:srcRect l="5559" r="2779" b="5786"/>
            <a:stretch>
              <a:fillRect/>
            </a:stretch>
          </p:blipFill>
          <p:spPr bwMode="auto">
            <a:xfrm>
              <a:off x="1322058" y="919433"/>
              <a:ext cx="721528" cy="359875"/>
            </a:xfrm>
            <a:prstGeom prst="rect">
              <a:avLst/>
            </a:prstGeom>
            <a:noFill/>
            <a:ln w="9525">
              <a:noFill/>
              <a:miter lim="800000"/>
              <a:headEnd/>
              <a:tailEnd/>
            </a:ln>
          </p:spPr>
        </p:pic>
        <p:pic>
          <p:nvPicPr>
            <p:cNvPr id="49161" name="Immagine 19"/>
            <p:cNvPicPr>
              <a:picLocks noChangeAspect="1"/>
            </p:cNvPicPr>
            <p:nvPr/>
          </p:nvPicPr>
          <p:blipFill>
            <a:blip r:embed="rId10" cstate="print"/>
            <a:srcRect l="2953"/>
            <a:stretch>
              <a:fillRect/>
            </a:stretch>
          </p:blipFill>
          <p:spPr bwMode="auto">
            <a:xfrm>
              <a:off x="3773606" y="919281"/>
              <a:ext cx="745915" cy="323496"/>
            </a:xfrm>
            <a:prstGeom prst="rect">
              <a:avLst/>
            </a:prstGeom>
            <a:noFill/>
            <a:ln w="9525">
              <a:noFill/>
              <a:miter lim="800000"/>
              <a:headEnd/>
              <a:tailEnd/>
            </a:ln>
          </p:spPr>
        </p:pic>
        <p:pic>
          <p:nvPicPr>
            <p:cNvPr id="49162" name="Immagine 20"/>
            <p:cNvPicPr>
              <a:picLocks noChangeAspect="1"/>
            </p:cNvPicPr>
            <p:nvPr/>
          </p:nvPicPr>
          <p:blipFill>
            <a:blip r:embed="rId11" cstate="print"/>
            <a:srcRect l="5452" r="1817" b="12064"/>
            <a:stretch>
              <a:fillRect/>
            </a:stretch>
          </p:blipFill>
          <p:spPr bwMode="auto">
            <a:xfrm>
              <a:off x="915845" y="3334690"/>
              <a:ext cx="1127249" cy="325319"/>
            </a:xfrm>
            <a:prstGeom prst="rect">
              <a:avLst/>
            </a:prstGeom>
            <a:noFill/>
            <a:ln w="9525">
              <a:noFill/>
              <a:miter lim="800000"/>
              <a:headEnd/>
              <a:tailEnd/>
            </a:ln>
          </p:spPr>
        </p:pic>
        <p:pic>
          <p:nvPicPr>
            <p:cNvPr id="49163" name="Immagine 21"/>
            <p:cNvPicPr>
              <a:picLocks noChangeAspect="1"/>
            </p:cNvPicPr>
            <p:nvPr/>
          </p:nvPicPr>
          <p:blipFill>
            <a:blip r:embed="rId12" cstate="print"/>
            <a:srcRect l="1916" r="1916" b="6443"/>
            <a:stretch>
              <a:fillRect/>
            </a:stretch>
          </p:blipFill>
          <p:spPr bwMode="auto">
            <a:xfrm>
              <a:off x="3377566" y="3344907"/>
              <a:ext cx="1139446" cy="332886"/>
            </a:xfrm>
            <a:prstGeom prst="rect">
              <a:avLst/>
            </a:prstGeom>
            <a:noFill/>
            <a:ln w="9525">
              <a:noFill/>
              <a:miter lim="800000"/>
              <a:headEnd/>
              <a:tailEnd/>
            </a:ln>
          </p:spPr>
        </p:pic>
      </p:grpSp>
      <p:grpSp>
        <p:nvGrpSpPr>
          <p:cNvPr id="24" name="Group 23"/>
          <p:cNvGrpSpPr/>
          <p:nvPr/>
        </p:nvGrpSpPr>
        <p:grpSpPr>
          <a:xfrm>
            <a:off x="4644008" y="1564929"/>
            <a:ext cx="4499992" cy="4680520"/>
            <a:chOff x="4644008" y="692696"/>
            <a:chExt cx="4499992" cy="4680520"/>
          </a:xfrm>
        </p:grpSpPr>
        <p:pic>
          <p:nvPicPr>
            <p:cNvPr id="56324" name="Picture 4"/>
            <p:cNvPicPr>
              <a:picLocks noChangeAspect="1" noChangeArrowheads="1"/>
            </p:cNvPicPr>
            <p:nvPr/>
          </p:nvPicPr>
          <p:blipFill>
            <a:blip r:embed="rId13" cstate="print"/>
            <a:srcRect l="24409" t="8920" r="22567" b="3721"/>
            <a:stretch>
              <a:fillRect/>
            </a:stretch>
          </p:blipFill>
          <p:spPr bwMode="auto">
            <a:xfrm>
              <a:off x="4644008" y="692696"/>
              <a:ext cx="4499992" cy="4680520"/>
            </a:xfrm>
            <a:prstGeom prst="rect">
              <a:avLst/>
            </a:prstGeom>
            <a:noFill/>
            <a:ln w="9525">
              <a:noFill/>
              <a:miter lim="800000"/>
              <a:headEnd/>
              <a:tailEnd/>
            </a:ln>
          </p:spPr>
        </p:pic>
        <p:pic>
          <p:nvPicPr>
            <p:cNvPr id="20" name="Immagine 15"/>
            <p:cNvPicPr>
              <a:picLocks noChangeAspect="1"/>
            </p:cNvPicPr>
            <p:nvPr/>
          </p:nvPicPr>
          <p:blipFill>
            <a:blip r:embed="rId9" cstate="print"/>
            <a:srcRect l="5559" r="2779" b="5786"/>
            <a:stretch>
              <a:fillRect/>
            </a:stretch>
          </p:blipFill>
          <p:spPr bwMode="auto">
            <a:xfrm>
              <a:off x="5915484" y="954793"/>
              <a:ext cx="721528" cy="359875"/>
            </a:xfrm>
            <a:prstGeom prst="rect">
              <a:avLst/>
            </a:prstGeom>
            <a:noFill/>
            <a:ln w="9525">
              <a:noFill/>
              <a:miter lim="800000"/>
              <a:headEnd/>
              <a:tailEnd/>
            </a:ln>
          </p:spPr>
        </p:pic>
        <p:pic>
          <p:nvPicPr>
            <p:cNvPr id="21" name="Immagine 19"/>
            <p:cNvPicPr>
              <a:picLocks noChangeAspect="1"/>
            </p:cNvPicPr>
            <p:nvPr/>
          </p:nvPicPr>
          <p:blipFill>
            <a:blip r:embed="rId10" cstate="print"/>
            <a:srcRect l="2953"/>
            <a:stretch>
              <a:fillRect/>
            </a:stretch>
          </p:blipFill>
          <p:spPr bwMode="auto">
            <a:xfrm>
              <a:off x="8333579" y="954641"/>
              <a:ext cx="745915" cy="323496"/>
            </a:xfrm>
            <a:prstGeom prst="rect">
              <a:avLst/>
            </a:prstGeom>
            <a:noFill/>
            <a:ln w="9525">
              <a:noFill/>
              <a:miter lim="800000"/>
              <a:headEnd/>
              <a:tailEnd/>
            </a:ln>
          </p:spPr>
        </p:pic>
        <p:pic>
          <p:nvPicPr>
            <p:cNvPr id="22" name="Immagine 20"/>
            <p:cNvPicPr>
              <a:picLocks noChangeAspect="1"/>
            </p:cNvPicPr>
            <p:nvPr/>
          </p:nvPicPr>
          <p:blipFill>
            <a:blip r:embed="rId11" cstate="print"/>
            <a:srcRect l="5452" r="1817" b="12064"/>
            <a:stretch>
              <a:fillRect/>
            </a:stretch>
          </p:blipFill>
          <p:spPr bwMode="auto">
            <a:xfrm>
              <a:off x="5509271" y="3336597"/>
              <a:ext cx="1127249" cy="325319"/>
            </a:xfrm>
            <a:prstGeom prst="rect">
              <a:avLst/>
            </a:prstGeom>
            <a:noFill/>
            <a:ln w="9525">
              <a:noFill/>
              <a:miter lim="800000"/>
              <a:headEnd/>
              <a:tailEnd/>
            </a:ln>
          </p:spPr>
        </p:pic>
        <p:pic>
          <p:nvPicPr>
            <p:cNvPr id="23" name="Immagine 21"/>
            <p:cNvPicPr>
              <a:picLocks noChangeAspect="1"/>
            </p:cNvPicPr>
            <p:nvPr/>
          </p:nvPicPr>
          <p:blipFill>
            <a:blip r:embed="rId12" cstate="print"/>
            <a:srcRect l="1916" r="1916" b="6443"/>
            <a:stretch>
              <a:fillRect/>
            </a:stretch>
          </p:blipFill>
          <p:spPr bwMode="auto">
            <a:xfrm>
              <a:off x="7948690" y="3335663"/>
              <a:ext cx="1139446" cy="332886"/>
            </a:xfrm>
            <a:prstGeom prst="rect">
              <a:avLst/>
            </a:prstGeom>
            <a:noFill/>
            <a:ln w="9525">
              <a:noFill/>
              <a:miter lim="800000"/>
              <a:headEnd/>
              <a:tailEnd/>
            </a:ln>
          </p:spPr>
        </p:pic>
      </p:grpSp>
      <p:sp>
        <p:nvSpPr>
          <p:cNvPr id="6" name="標題 5"/>
          <p:cNvSpPr>
            <a:spLocks noGrp="1"/>
          </p:cNvSpPr>
          <p:nvPr>
            <p:ph type="title"/>
          </p:nvPr>
        </p:nvSpPr>
        <p:spPr>
          <a:xfrm>
            <a:off x="457200" y="274638"/>
            <a:ext cx="8686800" cy="1143000"/>
          </a:xfrm>
        </p:spPr>
        <p:txBody>
          <a:bodyPr>
            <a:normAutofit/>
          </a:bodyPr>
          <a:lstStyle/>
          <a:p>
            <a:r>
              <a:rPr lang="en-US" altLang="zh-TW" sz="3200" dirty="0"/>
              <a:t>Theoretical </a:t>
            </a:r>
            <a:r>
              <a:rPr lang="en-US" altLang="zh-TW" sz="3200" dirty="0" smtClean="0"/>
              <a:t>Predictions vs. </a:t>
            </a:r>
            <a:r>
              <a:rPr lang="en-US" altLang="zh-TW" sz="3200" dirty="0"/>
              <a:t>E</a:t>
            </a:r>
            <a:r>
              <a:rPr lang="en-US" altLang="zh-TW" sz="3200" dirty="0" smtClean="0"/>
              <a:t>xpected Precision</a:t>
            </a:r>
            <a:endParaRPr lang="zh-TW" altLang="en-US" sz="3200" dirty="0"/>
          </a:p>
        </p:txBody>
      </p:sp>
      <p:sp>
        <p:nvSpPr>
          <p:cNvPr id="27" name="Slide Number Placeholder 26"/>
          <p:cNvSpPr>
            <a:spLocks noGrp="1"/>
          </p:cNvSpPr>
          <p:nvPr>
            <p:ph type="sldNum" sz="quarter" idx="12"/>
          </p:nvPr>
        </p:nvSpPr>
        <p:spPr/>
        <p:txBody>
          <a:bodyPr/>
          <a:lstStyle/>
          <a:p>
            <a:fld id="{97410C67-AF8A-4545-A432-1FD9F051E0C9}" type="slidenum">
              <a:rPr lang="en-US" smtClean="0"/>
              <a:pPr/>
              <a:t>67</a:t>
            </a:fld>
            <a:endParaRPr lang="en-US"/>
          </a:p>
        </p:txBody>
      </p:sp>
      <p:sp>
        <p:nvSpPr>
          <p:cNvPr id="31" name="TextBox 17"/>
          <p:cNvSpPr txBox="1"/>
          <p:nvPr/>
        </p:nvSpPr>
        <p:spPr>
          <a:xfrm>
            <a:off x="627549" y="1835450"/>
            <a:ext cx="683200" cy="307777"/>
          </a:xfrm>
          <a:prstGeom prst="rect">
            <a:avLst/>
          </a:prstGeom>
          <a:noFill/>
        </p:spPr>
        <p:txBody>
          <a:bodyPr wrap="none" rtlCol="0">
            <a:spAutoFit/>
          </a:bodyPr>
          <a:lstStyle/>
          <a:p>
            <a:r>
              <a:rPr lang="en-GB" sz="1400" dirty="0">
                <a:solidFill>
                  <a:srgbClr val="0070C0"/>
                </a:solidFill>
              </a:rPr>
              <a:t>S</a:t>
            </a:r>
            <a:r>
              <a:rPr lang="en-GB" sz="1400" dirty="0" smtClean="0">
                <a:solidFill>
                  <a:srgbClr val="0070C0"/>
                </a:solidFill>
              </a:rPr>
              <a:t>ivers</a:t>
            </a:r>
            <a:endParaRPr lang="en-GB" sz="1400" dirty="0">
              <a:solidFill>
                <a:srgbClr val="0070C0"/>
              </a:solidFill>
            </a:endParaRPr>
          </a:p>
        </p:txBody>
      </p:sp>
      <p:sp>
        <p:nvSpPr>
          <p:cNvPr id="32" name="TextBox 28"/>
          <p:cNvSpPr txBox="1"/>
          <p:nvPr/>
        </p:nvSpPr>
        <p:spPr>
          <a:xfrm>
            <a:off x="5040629" y="1814668"/>
            <a:ext cx="683200" cy="307777"/>
          </a:xfrm>
          <a:prstGeom prst="rect">
            <a:avLst/>
          </a:prstGeom>
          <a:noFill/>
        </p:spPr>
        <p:txBody>
          <a:bodyPr wrap="none" rtlCol="0">
            <a:spAutoFit/>
          </a:bodyPr>
          <a:lstStyle/>
          <a:p>
            <a:r>
              <a:rPr lang="en-GB" sz="1400" dirty="0">
                <a:solidFill>
                  <a:srgbClr val="0070C0"/>
                </a:solidFill>
              </a:rPr>
              <a:t>S</a:t>
            </a:r>
            <a:r>
              <a:rPr lang="en-GB" sz="1400" dirty="0" smtClean="0">
                <a:solidFill>
                  <a:srgbClr val="0070C0"/>
                </a:solidFill>
              </a:rPr>
              <a:t>ivers</a:t>
            </a:r>
            <a:endParaRPr lang="en-GB" sz="1400" dirty="0">
              <a:solidFill>
                <a:srgbClr val="0070C0"/>
              </a:solidFill>
            </a:endParaRPr>
          </a:p>
        </p:txBody>
      </p:sp>
      <p:sp>
        <p:nvSpPr>
          <p:cNvPr id="33" name="TextBox 29"/>
          <p:cNvSpPr txBox="1"/>
          <p:nvPr/>
        </p:nvSpPr>
        <p:spPr>
          <a:xfrm>
            <a:off x="2637136" y="1835450"/>
            <a:ext cx="1258678" cy="307777"/>
          </a:xfrm>
          <a:prstGeom prst="rect">
            <a:avLst/>
          </a:prstGeom>
          <a:noFill/>
        </p:spPr>
        <p:txBody>
          <a:bodyPr wrap="none" rtlCol="0">
            <a:spAutoFit/>
          </a:bodyPr>
          <a:lstStyle/>
          <a:p>
            <a:r>
              <a:rPr lang="en-GB" sz="1400" dirty="0" smtClean="0">
                <a:solidFill>
                  <a:srgbClr val="0070C0"/>
                </a:solidFill>
              </a:rPr>
              <a:t>Boer-Mulders</a:t>
            </a:r>
            <a:endParaRPr lang="en-GB" sz="1400" dirty="0">
              <a:solidFill>
                <a:srgbClr val="0070C0"/>
              </a:solidFill>
            </a:endParaRPr>
          </a:p>
        </p:txBody>
      </p:sp>
      <p:sp>
        <p:nvSpPr>
          <p:cNvPr id="34" name="TextBox 30"/>
          <p:cNvSpPr txBox="1"/>
          <p:nvPr/>
        </p:nvSpPr>
        <p:spPr>
          <a:xfrm>
            <a:off x="7208789" y="1834733"/>
            <a:ext cx="1258678" cy="307777"/>
          </a:xfrm>
          <a:prstGeom prst="rect">
            <a:avLst/>
          </a:prstGeom>
          <a:noFill/>
        </p:spPr>
        <p:txBody>
          <a:bodyPr wrap="none" rtlCol="0">
            <a:spAutoFit/>
          </a:bodyPr>
          <a:lstStyle/>
          <a:p>
            <a:r>
              <a:rPr lang="en-GB" sz="1400" dirty="0" smtClean="0">
                <a:solidFill>
                  <a:srgbClr val="0070C0"/>
                </a:solidFill>
              </a:rPr>
              <a:t>Boer-Mulders</a:t>
            </a:r>
            <a:endParaRPr lang="en-GB" sz="1400" dirty="0">
              <a:solidFill>
                <a:srgbClr val="0070C0"/>
              </a:solidFill>
            </a:endParaRPr>
          </a:p>
        </p:txBody>
      </p:sp>
      <p:sp>
        <p:nvSpPr>
          <p:cNvPr id="35" name="TextBox 32"/>
          <p:cNvSpPr txBox="1"/>
          <p:nvPr/>
        </p:nvSpPr>
        <p:spPr>
          <a:xfrm>
            <a:off x="860893" y="4517379"/>
            <a:ext cx="1159292" cy="307777"/>
          </a:xfrm>
          <a:prstGeom prst="rect">
            <a:avLst/>
          </a:prstGeom>
          <a:noFill/>
        </p:spPr>
        <p:txBody>
          <a:bodyPr wrap="none" rtlCol="0">
            <a:spAutoFit/>
          </a:bodyPr>
          <a:lstStyle/>
          <a:p>
            <a:r>
              <a:rPr lang="en-GB" sz="1400" dirty="0" err="1" smtClean="0">
                <a:solidFill>
                  <a:srgbClr val="0070C0"/>
                </a:solidFill>
              </a:rPr>
              <a:t>BM</a:t>
            </a:r>
            <a:r>
              <a:rPr lang="en-GB" sz="1400" dirty="0" err="1" smtClean="0">
                <a:solidFill>
                  <a:srgbClr val="0070C0"/>
                </a:solidFill>
                <a:sym typeface="Symbol"/>
              </a:rPr>
              <a:t>Pretze</a:t>
            </a:r>
            <a:r>
              <a:rPr lang="en-GB" sz="1400" dirty="0" smtClean="0">
                <a:solidFill>
                  <a:srgbClr val="0070C0"/>
                </a:solidFill>
                <a:sym typeface="Symbol"/>
              </a:rPr>
              <a:t>.</a:t>
            </a:r>
            <a:endParaRPr lang="en-GB" sz="1400" dirty="0">
              <a:solidFill>
                <a:srgbClr val="0070C0"/>
              </a:solidFill>
            </a:endParaRPr>
          </a:p>
        </p:txBody>
      </p:sp>
      <p:sp>
        <p:nvSpPr>
          <p:cNvPr id="36" name="TextBox 33"/>
          <p:cNvSpPr txBox="1"/>
          <p:nvPr/>
        </p:nvSpPr>
        <p:spPr>
          <a:xfrm>
            <a:off x="3377566" y="4536581"/>
            <a:ext cx="1079142" cy="307777"/>
          </a:xfrm>
          <a:prstGeom prst="rect">
            <a:avLst/>
          </a:prstGeom>
          <a:noFill/>
        </p:spPr>
        <p:txBody>
          <a:bodyPr wrap="none" rtlCol="0">
            <a:spAutoFit/>
          </a:bodyPr>
          <a:lstStyle/>
          <a:p>
            <a:r>
              <a:rPr lang="en-GB" sz="1400" dirty="0" err="1" smtClean="0">
                <a:solidFill>
                  <a:srgbClr val="0070C0"/>
                </a:solidFill>
              </a:rPr>
              <a:t>BM</a:t>
            </a:r>
            <a:r>
              <a:rPr lang="en-GB" sz="1400" dirty="0" err="1" smtClean="0">
                <a:solidFill>
                  <a:srgbClr val="0070C0"/>
                </a:solidFill>
                <a:sym typeface="Symbol"/>
              </a:rPr>
              <a:t>transv</a:t>
            </a:r>
            <a:endParaRPr lang="en-GB" sz="1400" dirty="0">
              <a:solidFill>
                <a:srgbClr val="0070C0"/>
              </a:solidFill>
            </a:endParaRPr>
          </a:p>
        </p:txBody>
      </p:sp>
      <p:sp>
        <p:nvSpPr>
          <p:cNvPr id="37" name="TextBox 34"/>
          <p:cNvSpPr txBox="1"/>
          <p:nvPr/>
        </p:nvSpPr>
        <p:spPr>
          <a:xfrm>
            <a:off x="5477228" y="4484359"/>
            <a:ext cx="1159292" cy="307777"/>
          </a:xfrm>
          <a:prstGeom prst="rect">
            <a:avLst/>
          </a:prstGeom>
          <a:noFill/>
        </p:spPr>
        <p:txBody>
          <a:bodyPr wrap="none" rtlCol="0">
            <a:spAutoFit/>
          </a:bodyPr>
          <a:lstStyle/>
          <a:p>
            <a:r>
              <a:rPr lang="en-GB" sz="1400" dirty="0" err="1" smtClean="0">
                <a:solidFill>
                  <a:srgbClr val="0070C0"/>
                </a:solidFill>
              </a:rPr>
              <a:t>BM</a:t>
            </a:r>
            <a:r>
              <a:rPr lang="en-GB" sz="1400" dirty="0" err="1" smtClean="0">
                <a:solidFill>
                  <a:srgbClr val="0070C0"/>
                </a:solidFill>
                <a:sym typeface="Symbol"/>
              </a:rPr>
              <a:t>Pretze</a:t>
            </a:r>
            <a:r>
              <a:rPr lang="en-GB" sz="1400" dirty="0" smtClean="0">
                <a:solidFill>
                  <a:srgbClr val="0070C0"/>
                </a:solidFill>
                <a:sym typeface="Symbol"/>
              </a:rPr>
              <a:t>.</a:t>
            </a:r>
            <a:endParaRPr lang="en-GB" sz="1400" dirty="0">
              <a:solidFill>
                <a:srgbClr val="0070C0"/>
              </a:solidFill>
            </a:endParaRPr>
          </a:p>
        </p:txBody>
      </p:sp>
      <p:sp>
        <p:nvSpPr>
          <p:cNvPr id="38" name="TextBox 35"/>
          <p:cNvSpPr txBox="1"/>
          <p:nvPr/>
        </p:nvSpPr>
        <p:spPr>
          <a:xfrm>
            <a:off x="7893426" y="4484358"/>
            <a:ext cx="1079142" cy="307777"/>
          </a:xfrm>
          <a:prstGeom prst="rect">
            <a:avLst/>
          </a:prstGeom>
          <a:noFill/>
        </p:spPr>
        <p:txBody>
          <a:bodyPr wrap="none" rtlCol="0">
            <a:spAutoFit/>
          </a:bodyPr>
          <a:lstStyle/>
          <a:p>
            <a:r>
              <a:rPr lang="en-GB" sz="1400" dirty="0" err="1" smtClean="0">
                <a:solidFill>
                  <a:srgbClr val="0070C0"/>
                </a:solidFill>
              </a:rPr>
              <a:t>BM</a:t>
            </a:r>
            <a:r>
              <a:rPr lang="en-GB" sz="1400" dirty="0" err="1" smtClean="0">
                <a:solidFill>
                  <a:srgbClr val="0070C0"/>
                </a:solidFill>
                <a:sym typeface="Symbol"/>
              </a:rPr>
              <a:t>transv</a:t>
            </a:r>
            <a:endParaRPr lang="en-GB" sz="1400" dirty="0">
              <a:solidFill>
                <a:srgbClr val="0070C0"/>
              </a:solidFill>
            </a:endParaRPr>
          </a:p>
        </p:txBody>
      </p:sp>
      <p:sp>
        <p:nvSpPr>
          <p:cNvPr id="8" name="文字方塊 7"/>
          <p:cNvSpPr txBox="1"/>
          <p:nvPr/>
        </p:nvSpPr>
        <p:spPr>
          <a:xfrm>
            <a:off x="3415854" y="6319195"/>
            <a:ext cx="2769492" cy="5078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TW" sz="900" dirty="0"/>
              <a:t>M. </a:t>
            </a:r>
            <a:r>
              <a:rPr lang="en-US" altLang="zh-TW" sz="900" dirty="0" err="1"/>
              <a:t>Anselmino</a:t>
            </a:r>
            <a:r>
              <a:rPr lang="en-US" altLang="zh-TW" sz="900" dirty="0"/>
              <a:t> et. Al, Eur.Phys.J.A39:89-100,2009. </a:t>
            </a:r>
            <a:endParaRPr lang="en-US" altLang="zh-TW" sz="900" dirty="0" smtClean="0"/>
          </a:p>
          <a:p>
            <a:r>
              <a:rPr lang="en-US" altLang="zh-TW" sz="900" dirty="0" smtClean="0"/>
              <a:t>V</a:t>
            </a:r>
            <a:r>
              <a:rPr lang="en-US" altLang="zh-TW" sz="900" dirty="0"/>
              <a:t>. </a:t>
            </a:r>
            <a:r>
              <a:rPr lang="en-US" altLang="zh-TW" sz="900" dirty="0" err="1"/>
              <a:t>Barone</a:t>
            </a:r>
            <a:r>
              <a:rPr lang="en-US" altLang="zh-TW" sz="900" dirty="0"/>
              <a:t> et al., Phys. Rept. 359 (2002) 1</a:t>
            </a:r>
            <a:r>
              <a:rPr lang="en-US" altLang="zh-TW" sz="900" dirty="0" smtClean="0"/>
              <a:t>.</a:t>
            </a:r>
            <a:endParaRPr lang="zh-TW" altLang="en-US" sz="900" dirty="0"/>
          </a:p>
          <a:p>
            <a:r>
              <a:rPr lang="da-DK" altLang="zh-TW" sz="900" dirty="0"/>
              <a:t>B. Zhang et al., Phys. Rev. D77 (2008) </a:t>
            </a:r>
            <a:r>
              <a:rPr lang="da-DK" altLang="zh-TW" sz="900" dirty="0" smtClean="0"/>
              <a:t>054011,</a:t>
            </a:r>
            <a:endParaRPr lang="zh-TW" altLang="en-US" sz="900" dirty="0"/>
          </a:p>
        </p:txBody>
      </p:sp>
    </p:spTree>
    <p:extLst>
      <p:ext uri="{BB962C8B-B14F-4D97-AF65-F5344CB8AC3E}">
        <p14:creationId xmlns:p14="http://schemas.microsoft.com/office/powerpoint/2010/main" val="12582935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PRD </a:t>
            </a:r>
            <a:r>
              <a:rPr lang="en-US" altLang="zh-TW" dirty="0"/>
              <a:t>89, 074013 (2014)</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457200" y="1979884"/>
            <a:ext cx="8229600" cy="3766595"/>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68</a:t>
            </a:fld>
            <a:endParaRPr lang="en-US" altLang="zh-TW">
              <a:solidFill>
                <a:srgbClr val="000000"/>
              </a:solidFill>
            </a:endParaRPr>
          </a:p>
        </p:txBody>
      </p:sp>
      <p:sp>
        <p:nvSpPr>
          <p:cNvPr id="6" name="文字方塊 5"/>
          <p:cNvSpPr txBox="1"/>
          <p:nvPr/>
        </p:nvSpPr>
        <p:spPr>
          <a:xfrm>
            <a:off x="914400" y="5996354"/>
            <a:ext cx="1601721" cy="369332"/>
          </a:xfrm>
          <a:prstGeom prst="rect">
            <a:avLst/>
          </a:prstGeom>
          <a:noFill/>
        </p:spPr>
        <p:txBody>
          <a:bodyPr wrap="none" rtlCol="0">
            <a:spAutoFit/>
          </a:bodyPr>
          <a:lstStyle/>
          <a:p>
            <a:r>
              <a:rPr lang="en-US" altLang="zh-TW" dirty="0" smtClean="0"/>
              <a:t>Q2=2.4 GeV2</a:t>
            </a:r>
            <a:endParaRPr lang="zh-TW" altLang="en-US" dirty="0"/>
          </a:p>
        </p:txBody>
      </p:sp>
    </p:spTree>
    <p:extLst>
      <p:ext uri="{BB962C8B-B14F-4D97-AF65-F5344CB8AC3E}">
        <p14:creationId xmlns:p14="http://schemas.microsoft.com/office/powerpoint/2010/main" val="18261460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stretch>
            <a:fillRect/>
          </a:stretch>
        </p:blipFill>
        <p:spPr>
          <a:xfrm>
            <a:off x="457200" y="2475212"/>
            <a:ext cx="8229600" cy="2775939"/>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69</a:t>
            </a:fld>
            <a:endParaRPr lang="en-US" altLang="zh-TW">
              <a:solidFill>
                <a:srgbClr val="000000"/>
              </a:solidFill>
            </a:endParaRPr>
          </a:p>
        </p:txBody>
      </p:sp>
    </p:spTree>
    <p:extLst>
      <p:ext uri="{BB962C8B-B14F-4D97-AF65-F5344CB8AC3E}">
        <p14:creationId xmlns:p14="http://schemas.microsoft.com/office/powerpoint/2010/main" val="4168455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dirty="0" smtClean="0"/>
              <a:t>History of </a:t>
            </a:r>
            <a:br>
              <a:rPr lang="en-US" altLang="zh-TW" dirty="0" smtClean="0"/>
            </a:br>
            <a:r>
              <a:rPr lang="en-US" altLang="zh-TW" dirty="0" smtClean="0"/>
              <a:t>Transverse Spin Effect</a:t>
            </a:r>
            <a:endParaRPr lang="zh-TW" altLang="en-US" dirty="0"/>
          </a:p>
        </p:txBody>
      </p:sp>
      <p:sp>
        <p:nvSpPr>
          <p:cNvPr id="5" name="內容版面配置區 4"/>
          <p:cNvSpPr>
            <a:spLocks noGrp="1"/>
          </p:cNvSpPr>
          <p:nvPr>
            <p:ph idx="1"/>
          </p:nvPr>
        </p:nvSpPr>
        <p:spPr/>
        <p:txBody>
          <a:bodyPr>
            <a:normAutofit fontScale="92500" lnSpcReduction="10000"/>
          </a:bodyPr>
          <a:lstStyle/>
          <a:p>
            <a:r>
              <a:rPr lang="en-US" altLang="zh-TW" dirty="0">
                <a:solidFill>
                  <a:srgbClr val="FF0000"/>
                </a:solidFill>
              </a:rPr>
              <a:t>1993 Collins</a:t>
            </a:r>
            <a:r>
              <a:rPr lang="en-US" altLang="zh-TW" dirty="0"/>
              <a:t>: Sivers function should vanish due to parity and time reversal invariance.</a:t>
            </a:r>
          </a:p>
          <a:p>
            <a:r>
              <a:rPr lang="en-US" altLang="zh-TW" dirty="0" smtClean="0">
                <a:solidFill>
                  <a:srgbClr val="FF0000"/>
                </a:solidFill>
              </a:rPr>
              <a:t>2002 Brodsky, Hwang and Schmidt</a:t>
            </a:r>
            <a:r>
              <a:rPr lang="en-US" altLang="zh-TW" dirty="0" smtClean="0"/>
              <a:t>: SSAs in SIDIS might be finite taking account of orbital motion of quarks and multiple gluon scattering.</a:t>
            </a:r>
          </a:p>
          <a:p>
            <a:r>
              <a:rPr lang="en-US" altLang="zh-TW" dirty="0" smtClean="0">
                <a:solidFill>
                  <a:srgbClr val="FF0000"/>
                </a:solidFill>
              </a:rPr>
              <a:t>2002 Collins</a:t>
            </a:r>
            <a:r>
              <a:rPr lang="en-US" altLang="zh-TW" dirty="0" smtClean="0"/>
              <a:t>: </a:t>
            </a:r>
            <a:r>
              <a:rPr lang="en-US" altLang="zh-TW" i="1" u="sng" dirty="0" smtClean="0"/>
              <a:t>Sivers function could be non-zero due to the gauge link. The Sivers functions in SIDIS and </a:t>
            </a:r>
            <a:r>
              <a:rPr lang="en-US" altLang="zh-TW" i="1" u="sng" dirty="0" err="1" smtClean="0"/>
              <a:t>Drell</a:t>
            </a:r>
            <a:r>
              <a:rPr lang="en-US" altLang="zh-TW" i="1" u="sng" dirty="0" smtClean="0"/>
              <a:t>-Yan processes are of opposite sign.</a:t>
            </a:r>
            <a:endParaRPr lang="zh-TW" altLang="en-US" i="1" u="sng" dirty="0"/>
          </a:p>
        </p:txBody>
      </p:sp>
      <p:sp>
        <p:nvSpPr>
          <p:cNvPr id="3" name="投影片編號版面配置區 2"/>
          <p:cNvSpPr>
            <a:spLocks noGrp="1"/>
          </p:cNvSpPr>
          <p:nvPr>
            <p:ph type="sldNum" sz="quarter" idx="12"/>
          </p:nvPr>
        </p:nvSpPr>
        <p:spPr/>
        <p:txBody>
          <a:bodyPr/>
          <a:lstStyle/>
          <a:p>
            <a:fld id="{0BD1881B-47A1-4D03-84F0-B90D8B1C1280}" type="slidenum">
              <a:rPr lang="en-US" altLang="zh-TW" smtClean="0"/>
              <a:pPr/>
              <a:t>7</a:t>
            </a:fld>
            <a:endParaRPr lang="en-US" altLang="zh-TW"/>
          </a:p>
        </p:txBody>
      </p:sp>
    </p:spTree>
    <p:extLst>
      <p:ext uri="{BB962C8B-B14F-4D97-AF65-F5344CB8AC3E}">
        <p14:creationId xmlns:p14="http://schemas.microsoft.com/office/powerpoint/2010/main" val="19167597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PRD 88, 114012 (2013)</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457200" y="2373459"/>
            <a:ext cx="8229600" cy="2979445"/>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70</a:t>
            </a:fld>
            <a:endParaRPr lang="en-US" altLang="zh-TW">
              <a:solidFill>
                <a:srgbClr val="000000"/>
              </a:solidFill>
            </a:endParaRPr>
          </a:p>
        </p:txBody>
      </p:sp>
      <p:sp>
        <p:nvSpPr>
          <p:cNvPr id="6" name="文字方塊 5"/>
          <p:cNvSpPr txBox="1"/>
          <p:nvPr/>
        </p:nvSpPr>
        <p:spPr>
          <a:xfrm>
            <a:off x="914400" y="5996354"/>
            <a:ext cx="1601721" cy="369332"/>
          </a:xfrm>
          <a:prstGeom prst="rect">
            <a:avLst/>
          </a:prstGeom>
          <a:noFill/>
        </p:spPr>
        <p:txBody>
          <a:bodyPr wrap="none" rtlCol="0">
            <a:spAutoFit/>
          </a:bodyPr>
          <a:lstStyle/>
          <a:p>
            <a:r>
              <a:rPr lang="en-US" altLang="zh-TW" dirty="0" smtClean="0"/>
              <a:t>Q2=2.4 GeV2</a:t>
            </a:r>
            <a:endParaRPr lang="zh-TW" altLang="en-US" dirty="0"/>
          </a:p>
        </p:txBody>
      </p:sp>
    </p:spTree>
    <p:extLst>
      <p:ext uri="{BB962C8B-B14F-4D97-AF65-F5344CB8AC3E}">
        <p14:creationId xmlns:p14="http://schemas.microsoft.com/office/powerpoint/2010/main" val="7500622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stretch>
            <a:fillRect/>
          </a:stretch>
        </p:blipFill>
        <p:spPr>
          <a:xfrm>
            <a:off x="1026211" y="1600200"/>
            <a:ext cx="7091578" cy="4525963"/>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71</a:t>
            </a:fld>
            <a:endParaRPr lang="en-US" altLang="zh-TW">
              <a:solidFill>
                <a:srgbClr val="000000"/>
              </a:solidFill>
            </a:endParaRPr>
          </a:p>
        </p:txBody>
      </p:sp>
    </p:spTree>
    <p:extLst>
      <p:ext uri="{BB962C8B-B14F-4D97-AF65-F5344CB8AC3E}">
        <p14:creationId xmlns:p14="http://schemas.microsoft.com/office/powerpoint/2010/main" val="16202147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PRD 86, 014028 (2012)</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1336958" y="1600200"/>
            <a:ext cx="6470083" cy="4525963"/>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72</a:t>
            </a:fld>
            <a:endParaRPr lang="en-US" altLang="zh-TW">
              <a:solidFill>
                <a:srgbClr val="000000"/>
              </a:solidFill>
            </a:endParaRPr>
          </a:p>
        </p:txBody>
      </p:sp>
    </p:spTree>
    <p:extLst>
      <p:ext uri="{BB962C8B-B14F-4D97-AF65-F5344CB8AC3E}">
        <p14:creationId xmlns:p14="http://schemas.microsoft.com/office/powerpoint/2010/main" val="27419110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PRD </a:t>
            </a:r>
            <a:r>
              <a:rPr lang="en-US" altLang="zh-TW" dirty="0"/>
              <a:t>85, 034043 (2012)</a:t>
            </a:r>
            <a:endParaRPr lang="zh-TW" altLang="en-US" dirty="0"/>
          </a:p>
        </p:txBody>
      </p:sp>
      <p:pic>
        <p:nvPicPr>
          <p:cNvPr id="5" name="內容版面配置區 4"/>
          <p:cNvPicPr>
            <a:picLocks noGrp="1" noChangeAspect="1"/>
          </p:cNvPicPr>
          <p:nvPr>
            <p:ph idx="1"/>
          </p:nvPr>
        </p:nvPicPr>
        <p:blipFill>
          <a:blip r:embed="rId2"/>
          <a:stretch>
            <a:fillRect/>
          </a:stretch>
        </p:blipFill>
        <p:spPr>
          <a:xfrm>
            <a:off x="457200" y="1697640"/>
            <a:ext cx="8229600" cy="4331083"/>
          </a:xfrm>
          <a:prstGeom prst="rect">
            <a:avLst/>
          </a:prstGeom>
        </p:spPr>
      </p:pic>
      <p:sp>
        <p:nvSpPr>
          <p:cNvPr id="4" name="投影片編號版面配置區 3"/>
          <p:cNvSpPr>
            <a:spLocks noGrp="1"/>
          </p:cNvSpPr>
          <p:nvPr>
            <p:ph type="sldNum" sz="quarter" idx="12"/>
          </p:nvPr>
        </p:nvSpPr>
        <p:spPr/>
        <p:txBody>
          <a:bodyPr/>
          <a:lstStyle/>
          <a:p>
            <a:fld id="{F3553E46-C6FB-4003-97C6-C46AE62E7D1C}" type="slidenum">
              <a:rPr lang="en-US" altLang="zh-TW" smtClean="0">
                <a:solidFill>
                  <a:srgbClr val="000000"/>
                </a:solidFill>
              </a:rPr>
              <a:pPr/>
              <a:t>73</a:t>
            </a:fld>
            <a:endParaRPr lang="en-US" altLang="zh-TW">
              <a:solidFill>
                <a:srgbClr val="000000"/>
              </a:solidFill>
            </a:endParaRPr>
          </a:p>
        </p:txBody>
      </p:sp>
    </p:spTree>
    <p:extLst>
      <p:ext uri="{BB962C8B-B14F-4D97-AF65-F5344CB8AC3E}">
        <p14:creationId xmlns:p14="http://schemas.microsoft.com/office/powerpoint/2010/main" val="1257921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sz="2800" dirty="0"/>
              <a:t>Transverse momentum dependent (TMD) </a:t>
            </a:r>
            <a:r>
              <a:rPr lang="en-US" altLang="zh-TW" sz="2800" dirty="0" smtClean="0"/>
              <a:t>PDFs</a:t>
            </a:r>
            <a:endParaRPr lang="zh-TW" altLang="en-US" sz="2800" dirty="0"/>
          </a:p>
        </p:txBody>
      </p:sp>
      <p:pic>
        <p:nvPicPr>
          <p:cNvPr id="5" name="內容版面配置區 4"/>
          <p:cNvPicPr>
            <a:picLocks noGrp="1" noChangeAspect="1"/>
          </p:cNvPicPr>
          <p:nvPr>
            <p:ph idx="1"/>
          </p:nvPr>
        </p:nvPicPr>
        <p:blipFill>
          <a:blip r:embed="rId3"/>
          <a:stretch>
            <a:fillRect/>
          </a:stretch>
        </p:blipFill>
        <p:spPr>
          <a:xfrm>
            <a:off x="1002665" y="1570585"/>
            <a:ext cx="5745481" cy="3730616"/>
          </a:xfrm>
          <a:prstGeom prst="rect">
            <a:avLst/>
          </a:prstGeom>
        </p:spPr>
      </p:pic>
      <p:sp>
        <p:nvSpPr>
          <p:cNvPr id="2" name="投影片編號版面配置區 1"/>
          <p:cNvSpPr>
            <a:spLocks noGrp="1"/>
          </p:cNvSpPr>
          <p:nvPr>
            <p:ph type="sldNum" sz="quarter" idx="12"/>
          </p:nvPr>
        </p:nvSpPr>
        <p:spPr/>
        <p:txBody>
          <a:bodyPr/>
          <a:lstStyle/>
          <a:p>
            <a:pPr>
              <a:defRPr/>
            </a:pPr>
            <a:fld id="{69E87EBB-9B97-4752-930D-DFCBD71F45DA}" type="slidenum">
              <a:rPr lang="en-US" altLang="zh-TW" smtClean="0"/>
              <a:pPr>
                <a:defRPr/>
              </a:pPr>
              <a:t>8</a:t>
            </a:fld>
            <a:endParaRPr lang="en-US" altLang="zh-TW"/>
          </a:p>
        </p:txBody>
      </p:sp>
      <p:sp>
        <p:nvSpPr>
          <p:cNvPr id="7" name="Text Box 3"/>
          <p:cNvSpPr>
            <a:spLocks noChangeArrowheads="1"/>
          </p:cNvSpPr>
          <p:nvPr/>
        </p:nvSpPr>
        <p:spPr bwMode="auto">
          <a:xfrm>
            <a:off x="1121852" y="5301201"/>
            <a:ext cx="3199680" cy="1480599"/>
          </a:xfrm>
          <a:prstGeom prst="rect">
            <a:avLst/>
          </a:prstGeom>
          <a:noFill/>
          <a:ln w="9525">
            <a:noFill/>
            <a:miter lim="800000"/>
            <a:headEnd/>
            <a:tailEnd/>
          </a:ln>
        </p:spPr>
        <p:txBody>
          <a:bodyPr lIns="91380" tIns="45692" rIns="91380" bIns="45692"/>
          <a:lstStyle/>
          <a:p>
            <a:pPr marL="234724" indent="-234724" defTabSz="914414" hangingPunct="1"/>
            <a:r>
              <a:rPr lang="en-US" sz="1600" b="1" dirty="0">
                <a:solidFill>
                  <a:srgbClr val="FF0000"/>
                </a:solidFill>
              </a:rPr>
              <a:t>Sivers function</a:t>
            </a:r>
            <a:r>
              <a:rPr lang="en-US" sz="1600" dirty="0">
                <a:solidFill>
                  <a:srgbClr val="FF0000"/>
                </a:solidFill>
              </a:rPr>
              <a:t> </a:t>
            </a:r>
          </a:p>
          <a:p>
            <a:pPr marL="234724" indent="-234724" defTabSz="914414" hangingPunct="1"/>
            <a:r>
              <a:rPr lang="en-US" sz="1400" dirty="0">
                <a:solidFill>
                  <a:srgbClr val="006600"/>
                </a:solidFill>
              </a:rPr>
              <a:t>correlation between the </a:t>
            </a:r>
          </a:p>
          <a:p>
            <a:pPr marL="234724" indent="-234724" defTabSz="914414" hangingPunct="1"/>
            <a:r>
              <a:rPr lang="en-US" sz="1400" dirty="0">
                <a:solidFill>
                  <a:srgbClr val="006600"/>
                </a:solidFill>
              </a:rPr>
              <a:t>transverse spin of the nucleon </a:t>
            </a:r>
          </a:p>
          <a:p>
            <a:pPr marL="234724" indent="-234724" defTabSz="914414" hangingPunct="1"/>
            <a:r>
              <a:rPr lang="en-US" sz="1400" dirty="0">
                <a:solidFill>
                  <a:srgbClr val="006600"/>
                </a:solidFill>
              </a:rPr>
              <a:t>and the transverse momentum </a:t>
            </a:r>
          </a:p>
          <a:p>
            <a:pPr marL="234724" indent="-234724" defTabSz="914414" hangingPunct="1"/>
            <a:r>
              <a:rPr lang="en-US" sz="1400" dirty="0">
                <a:solidFill>
                  <a:srgbClr val="006600"/>
                </a:solidFill>
              </a:rPr>
              <a:t>of the </a:t>
            </a:r>
            <a:r>
              <a:rPr lang="en-US" sz="1400" dirty="0" smtClean="0">
                <a:solidFill>
                  <a:srgbClr val="006600"/>
                </a:solidFill>
              </a:rPr>
              <a:t>quark.</a:t>
            </a:r>
          </a:p>
          <a:p>
            <a:pPr marL="234724" indent="-234724" defTabSz="914414" hangingPunct="1"/>
            <a:r>
              <a:rPr lang="en-US" sz="1400" i="1" dirty="0" smtClean="0">
                <a:solidFill>
                  <a:srgbClr val="00B050"/>
                </a:solidFill>
              </a:rPr>
              <a:t>sensitive </a:t>
            </a:r>
            <a:r>
              <a:rPr lang="en-US" sz="1400" i="1" dirty="0">
                <a:solidFill>
                  <a:srgbClr val="00B050"/>
                </a:solidFill>
              </a:rPr>
              <a:t>to orbital angular momentum</a:t>
            </a:r>
          </a:p>
        </p:txBody>
      </p:sp>
      <p:sp>
        <p:nvSpPr>
          <p:cNvPr id="8" name="Text Box 3"/>
          <p:cNvSpPr>
            <a:spLocks noChangeArrowheads="1"/>
          </p:cNvSpPr>
          <p:nvPr/>
        </p:nvSpPr>
        <p:spPr bwMode="auto">
          <a:xfrm>
            <a:off x="6616219" y="2407980"/>
            <a:ext cx="2454629" cy="1728181"/>
          </a:xfrm>
          <a:prstGeom prst="rect">
            <a:avLst/>
          </a:prstGeom>
          <a:noFill/>
          <a:ln w="9525">
            <a:noFill/>
            <a:miter lim="800000"/>
            <a:headEnd/>
            <a:tailEnd/>
          </a:ln>
        </p:spPr>
        <p:txBody>
          <a:bodyPr lIns="91380" tIns="45692" rIns="91380" bIns="45692"/>
          <a:lstStyle/>
          <a:p>
            <a:pPr marL="234724" indent="-234724" defTabSz="914414" hangingPunct="1"/>
            <a:r>
              <a:rPr lang="en-US" sz="1600" b="1" dirty="0">
                <a:solidFill>
                  <a:srgbClr val="FF0000"/>
                </a:solidFill>
              </a:rPr>
              <a:t>Boer-Mulders </a:t>
            </a:r>
          </a:p>
          <a:p>
            <a:pPr marL="234724" indent="-234724" defTabSz="914414" hangingPunct="1"/>
            <a:r>
              <a:rPr lang="en-US" sz="1600" b="1" dirty="0">
                <a:solidFill>
                  <a:srgbClr val="FF0000"/>
                </a:solidFill>
              </a:rPr>
              <a:t>function</a:t>
            </a:r>
            <a:r>
              <a:rPr lang="en-US" sz="1600" dirty="0">
                <a:solidFill>
                  <a:srgbClr val="FF0000"/>
                </a:solidFill>
              </a:rPr>
              <a:t>  </a:t>
            </a:r>
          </a:p>
          <a:p>
            <a:pPr marL="234724" indent="-234724" defTabSz="914414" hangingPunct="1"/>
            <a:r>
              <a:rPr lang="en-US" sz="1400" dirty="0">
                <a:solidFill>
                  <a:srgbClr val="006600"/>
                </a:solidFill>
              </a:rPr>
              <a:t>correlation between the </a:t>
            </a:r>
          </a:p>
          <a:p>
            <a:pPr marL="234724" indent="-234724" defTabSz="914414" hangingPunct="1"/>
            <a:r>
              <a:rPr lang="en-US" sz="1400" dirty="0">
                <a:solidFill>
                  <a:srgbClr val="006600"/>
                </a:solidFill>
              </a:rPr>
              <a:t>transverse spin and the</a:t>
            </a:r>
          </a:p>
          <a:p>
            <a:pPr marL="234724" indent="-234724" defTabSz="914414" hangingPunct="1"/>
            <a:r>
              <a:rPr lang="en-US" sz="1400" dirty="0">
                <a:solidFill>
                  <a:srgbClr val="006600"/>
                </a:solidFill>
              </a:rPr>
              <a:t>transverse momentum </a:t>
            </a:r>
          </a:p>
          <a:p>
            <a:pPr marL="234724" indent="-234724" defTabSz="914414" hangingPunct="1"/>
            <a:r>
              <a:rPr lang="en-US" sz="1400" dirty="0">
                <a:solidFill>
                  <a:srgbClr val="006600"/>
                </a:solidFill>
              </a:rPr>
              <a:t>of the quark in </a:t>
            </a:r>
            <a:r>
              <a:rPr lang="en-US" sz="1400" dirty="0" err="1" smtClean="0">
                <a:solidFill>
                  <a:srgbClr val="006600"/>
                </a:solidFill>
              </a:rPr>
              <a:t>unpolarized</a:t>
            </a:r>
            <a:r>
              <a:rPr lang="en-US" sz="1400" dirty="0" smtClean="0">
                <a:solidFill>
                  <a:srgbClr val="006600"/>
                </a:solidFill>
              </a:rPr>
              <a:t> nucleons</a:t>
            </a:r>
            <a:endParaRPr lang="en-US" sz="1400" dirty="0">
              <a:solidFill>
                <a:srgbClr val="006600"/>
              </a:solidFill>
            </a:endParaRPr>
          </a:p>
        </p:txBody>
      </p:sp>
      <p:graphicFrame>
        <p:nvGraphicFramePr>
          <p:cNvPr id="9" name="Object 50"/>
          <p:cNvGraphicFramePr>
            <a:graphicFrameLocks noChangeAspect="1"/>
          </p:cNvGraphicFramePr>
          <p:nvPr>
            <p:extLst/>
          </p:nvPr>
        </p:nvGraphicFramePr>
        <p:xfrm>
          <a:off x="2753360" y="5153587"/>
          <a:ext cx="1228725" cy="477837"/>
        </p:xfrm>
        <a:graphic>
          <a:graphicData uri="http://schemas.openxmlformats.org/presentationml/2006/ole">
            <mc:AlternateContent xmlns:mc="http://schemas.openxmlformats.org/markup-compatibility/2006">
              <mc:Choice xmlns:v="urn:schemas-microsoft-com:vml" Requires="v">
                <p:oleObj spid="_x0000_s874574" name="Equation" r:id="rId4" imgW="622080" imgH="241200" progId="Equation.DSMT4">
                  <p:embed/>
                </p:oleObj>
              </mc:Choice>
              <mc:Fallback>
                <p:oleObj name="Equation" r:id="rId4" imgW="622080" imgH="241200" progId="Equation.DSMT4">
                  <p:embed/>
                  <p:pic>
                    <p:nvPicPr>
                      <p:cNvPr id="0" name=""/>
                      <p:cNvPicPr>
                        <a:picLocks noChangeAspect="1" noChangeArrowheads="1"/>
                      </p:cNvPicPr>
                      <p:nvPr/>
                    </p:nvPicPr>
                    <p:blipFill>
                      <a:blip r:embed="rId5"/>
                      <a:srcRect/>
                      <a:stretch>
                        <a:fillRect/>
                      </a:stretch>
                    </p:blipFill>
                    <p:spPr bwMode="auto">
                      <a:xfrm>
                        <a:off x="2753360" y="5153587"/>
                        <a:ext cx="1228725"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50"/>
          <p:cNvGraphicFramePr>
            <a:graphicFrameLocks noChangeAspect="1"/>
          </p:cNvGraphicFramePr>
          <p:nvPr>
            <p:extLst/>
          </p:nvPr>
        </p:nvGraphicFramePr>
        <p:xfrm>
          <a:off x="8023892" y="2407980"/>
          <a:ext cx="1179512" cy="477837"/>
        </p:xfrm>
        <a:graphic>
          <a:graphicData uri="http://schemas.openxmlformats.org/presentationml/2006/ole">
            <mc:AlternateContent xmlns:mc="http://schemas.openxmlformats.org/markup-compatibility/2006">
              <mc:Choice xmlns:v="urn:schemas-microsoft-com:vml" Requires="v">
                <p:oleObj spid="_x0000_s874575" name="Equation" r:id="rId6" imgW="596880" imgH="241200" progId="Equation.DSMT4">
                  <p:embed/>
                </p:oleObj>
              </mc:Choice>
              <mc:Fallback>
                <p:oleObj name="Equation" r:id="rId6" imgW="596880" imgH="241200" progId="Equation.DSMT4">
                  <p:embed/>
                  <p:pic>
                    <p:nvPicPr>
                      <p:cNvPr id="0" name=""/>
                      <p:cNvPicPr>
                        <a:picLocks noChangeAspect="1" noChangeArrowheads="1"/>
                      </p:cNvPicPr>
                      <p:nvPr/>
                    </p:nvPicPr>
                    <p:blipFill>
                      <a:blip r:embed="rId7"/>
                      <a:srcRect/>
                      <a:stretch>
                        <a:fillRect/>
                      </a:stretch>
                    </p:blipFill>
                    <p:spPr bwMode="auto">
                      <a:xfrm>
                        <a:off x="8023892" y="2407980"/>
                        <a:ext cx="1179512"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文字方塊 10"/>
          <p:cNvSpPr txBox="1"/>
          <p:nvPr/>
        </p:nvSpPr>
        <p:spPr>
          <a:xfrm>
            <a:off x="6748146" y="6359009"/>
            <a:ext cx="1864613" cy="369332"/>
          </a:xfrm>
          <a:prstGeom prst="rect">
            <a:avLst/>
          </a:prstGeom>
          <a:noFill/>
        </p:spPr>
        <p:txBody>
          <a:bodyPr wrap="none" rtlCol="0">
            <a:spAutoFit/>
          </a:bodyPr>
          <a:lstStyle/>
          <a:p>
            <a:r>
              <a:rPr lang="en-US" altLang="zh-TW" dirty="0"/>
              <a:t>arXiv:1212.1701</a:t>
            </a:r>
            <a:endParaRPr lang="zh-TW" altLang="en-US" dirty="0"/>
          </a:p>
        </p:txBody>
      </p:sp>
    </p:spTree>
    <p:extLst>
      <p:ext uri="{BB962C8B-B14F-4D97-AF65-F5344CB8AC3E}">
        <p14:creationId xmlns:p14="http://schemas.microsoft.com/office/powerpoint/2010/main" val="3249129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eaLnBrk="1" hangingPunct="1"/>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How to measure </a:t>
            </a:r>
            <a:r>
              <a:rPr lang="en-US" altLang="zh-TW" dirty="0" smtClean="0">
                <a:latin typeface="Arial Unicode MS" panose="020B0604020202020204" pitchFamily="34" charset="-120"/>
                <a:ea typeface="Arial Unicode MS" panose="020B0604020202020204" pitchFamily="34" charset="-120"/>
                <a:cs typeface="Arial Unicode MS" panose="020B0604020202020204" pitchFamily="34" charset="-120"/>
              </a:rPr>
              <a:t>SSAs?</a:t>
            </a:r>
            <a:endParaRPr lang="en-US" altLang="zh-TW" sz="3600" dirty="0" smtClean="0">
              <a:solidFill>
                <a:schemeClr val="accent2"/>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9460" name="Rectangle 3"/>
          <p:cNvSpPr>
            <a:spLocks noGrp="1" noChangeArrowheads="1"/>
          </p:cNvSpPr>
          <p:nvPr>
            <p:ph idx="1"/>
          </p:nvPr>
        </p:nvSpPr>
        <p:spPr>
          <a:xfrm>
            <a:off x="571500" y="3049503"/>
            <a:ext cx="8319742" cy="3511952"/>
          </a:xfrm>
        </p:spPr>
        <p:txBody>
          <a:bodyPr>
            <a:normAutofit fontScale="92500" lnSpcReduction="10000"/>
          </a:bodyPr>
          <a:lstStyle/>
          <a:p>
            <a:pPr eaLnBrk="1" hangingPunct="1"/>
            <a:r>
              <a:rPr lang="en-US" altLang="zh-TW" sz="2400" b="1" dirty="0" smtClean="0">
                <a:solidFill>
                  <a:srgbClr val="FF0000"/>
                </a:solidFill>
                <a:ea typeface="新細明體" pitchFamily="18" charset="-120"/>
              </a:rPr>
              <a:t>Semi-Inclusive DIS</a:t>
            </a:r>
            <a:r>
              <a:rPr lang="en-US" altLang="zh-TW" sz="2400" dirty="0" smtClean="0">
                <a:ea typeface="新細明體" pitchFamily="18" charset="-120"/>
              </a:rPr>
              <a:t>: ambiguity associated with fragmentation process</a:t>
            </a:r>
          </a:p>
          <a:p>
            <a:pPr lvl="1" eaLnBrk="1" hangingPunct="1"/>
            <a:r>
              <a:rPr lang="en-US" altLang="zh-TW" sz="2400" dirty="0" smtClean="0">
                <a:solidFill>
                  <a:srgbClr val="0033CC"/>
                </a:solidFill>
                <a:ea typeface="新細明體" pitchFamily="18" charset="-120"/>
              </a:rPr>
              <a:t>Single-hadron (Collins fragmentation function, Sivers function)</a:t>
            </a:r>
          </a:p>
          <a:p>
            <a:pPr lvl="1" eaLnBrk="1" hangingPunct="1"/>
            <a:r>
              <a:rPr lang="en-US" altLang="zh-TW" sz="2400" dirty="0" smtClean="0">
                <a:ea typeface="新細明體" pitchFamily="18" charset="-120"/>
              </a:rPr>
              <a:t>Two hadrons (Interference fragmentation function)</a:t>
            </a:r>
          </a:p>
          <a:p>
            <a:pPr lvl="1" eaLnBrk="1" hangingPunct="1"/>
            <a:r>
              <a:rPr lang="en-US" altLang="zh-TW" sz="2400" dirty="0" smtClean="0">
                <a:ea typeface="新細明體" pitchFamily="18" charset="-120"/>
              </a:rPr>
              <a:t>Vector meson polarization</a:t>
            </a:r>
          </a:p>
          <a:p>
            <a:pPr lvl="1" eaLnBrk="1" hangingPunct="1"/>
            <a:r>
              <a:rPr lang="el-GR" altLang="zh-TW" sz="2400" dirty="0" smtClean="0">
                <a:cs typeface="Times New Roman" pitchFamily="18" charset="0"/>
              </a:rPr>
              <a:t>Λ</a:t>
            </a:r>
            <a:r>
              <a:rPr lang="en-US" altLang="zh-TW" sz="2400" dirty="0" smtClean="0">
                <a:ea typeface="新細明體" pitchFamily="18" charset="-120"/>
              </a:rPr>
              <a:t> – polarization</a:t>
            </a:r>
          </a:p>
          <a:p>
            <a:pPr eaLnBrk="1" hangingPunct="1"/>
            <a:r>
              <a:rPr lang="en-US" altLang="zh-TW" sz="2400" b="1" dirty="0">
                <a:solidFill>
                  <a:srgbClr val="FF0000"/>
                </a:solidFill>
                <a:ea typeface="新細明體" pitchFamily="18" charset="-120"/>
              </a:rPr>
              <a:t>Drell-Yan</a:t>
            </a:r>
            <a:r>
              <a:rPr lang="en-US" altLang="zh-TW" sz="2400" dirty="0">
                <a:solidFill>
                  <a:srgbClr val="FF0000"/>
                </a:solidFill>
                <a:ea typeface="新細明體" pitchFamily="18" charset="-120"/>
              </a:rPr>
              <a:t>:</a:t>
            </a:r>
            <a:r>
              <a:rPr lang="en-US" altLang="zh-TW" sz="2400" dirty="0">
                <a:ea typeface="新細明體" pitchFamily="18" charset="-120"/>
              </a:rPr>
              <a:t> </a:t>
            </a:r>
            <a:r>
              <a:rPr lang="en-US" altLang="zh-TW" sz="2400" dirty="0">
                <a:solidFill>
                  <a:srgbClr val="0326BD"/>
                </a:solidFill>
                <a:ea typeface="新細明體" pitchFamily="18" charset="-120"/>
              </a:rPr>
              <a:t>small cross sections but free from fragmentation</a:t>
            </a:r>
          </a:p>
          <a:p>
            <a:pPr eaLnBrk="1" hangingPunct="1"/>
            <a:r>
              <a:rPr lang="en-US" altLang="zh-TW" sz="2400" b="1" dirty="0" smtClean="0">
                <a:ea typeface="新細明體" pitchFamily="18" charset="-120"/>
              </a:rPr>
              <a:t>Proton-proton collision: </a:t>
            </a:r>
            <a:r>
              <a:rPr lang="en-US" altLang="zh-TW" sz="2400" dirty="0" smtClean="0">
                <a:solidFill>
                  <a:srgbClr val="000000"/>
                </a:solidFill>
                <a:ea typeface="新細明體" pitchFamily="18" charset="-120"/>
              </a:rPr>
              <a:t>inclusive single-hadron, prompt jet, prompt photon production</a:t>
            </a:r>
            <a:endParaRPr lang="el-GR" altLang="zh-TW" dirty="0" smtClean="0">
              <a:solidFill>
                <a:srgbClr val="0033CC"/>
              </a:solidFill>
              <a:cs typeface="Times New Roman" pitchFamily="18" charset="0"/>
            </a:endParaRPr>
          </a:p>
        </p:txBody>
      </p:sp>
      <p:sp>
        <p:nvSpPr>
          <p:cNvPr id="6" name="投影片編號版面配置區 5"/>
          <p:cNvSpPr>
            <a:spLocks noGrp="1"/>
          </p:cNvSpPr>
          <p:nvPr>
            <p:ph type="sldNum" sz="quarter" idx="12"/>
          </p:nvPr>
        </p:nvSpPr>
        <p:spPr/>
        <p:txBody>
          <a:bodyPr/>
          <a:lstStyle/>
          <a:p>
            <a:pPr>
              <a:defRPr/>
            </a:pPr>
            <a:fld id="{7A40C4DD-F722-4F5F-BC29-716D0E42F352}" type="slidenum">
              <a:rPr lang="en-US" altLang="zh-TW" smtClean="0"/>
              <a:pPr>
                <a:defRPr/>
              </a:pPr>
              <a:t>9</a:t>
            </a:fld>
            <a:endParaRPr lang="en-US" altLang="zh-TW"/>
          </a:p>
        </p:txBody>
      </p:sp>
      <p:pic>
        <p:nvPicPr>
          <p:cNvPr id="19461" name="Picture 4"/>
          <p:cNvPicPr>
            <a:picLocks noChangeAspect="1" noChangeArrowheads="1"/>
          </p:cNvPicPr>
          <p:nvPr/>
        </p:nvPicPr>
        <p:blipFill>
          <a:blip r:embed="rId2" cstate="print"/>
          <a:srcRect l="63757" t="43756" r="9377" b="35004"/>
          <a:stretch>
            <a:fillRect/>
          </a:stretch>
        </p:blipFill>
        <p:spPr bwMode="auto">
          <a:xfrm>
            <a:off x="1278862" y="1239435"/>
            <a:ext cx="2620963" cy="1554163"/>
          </a:xfrm>
          <a:prstGeom prst="rect">
            <a:avLst/>
          </a:prstGeom>
          <a:noFill/>
          <a:ln w="28575" algn="ctr">
            <a:noFill/>
            <a:miter lim="800000"/>
            <a:headEnd/>
            <a:tailEnd/>
          </a:ln>
        </p:spPr>
      </p:pic>
      <p:sp>
        <p:nvSpPr>
          <p:cNvPr id="19462" name="Text Box 5"/>
          <p:cNvSpPr txBox="1">
            <a:spLocks noChangeArrowheads="1"/>
          </p:cNvSpPr>
          <p:nvPr/>
        </p:nvSpPr>
        <p:spPr bwMode="auto">
          <a:xfrm>
            <a:off x="3961419" y="1472480"/>
            <a:ext cx="5257800" cy="1004888"/>
          </a:xfrm>
          <a:prstGeom prst="rect">
            <a:avLst/>
          </a:prstGeom>
          <a:noFill/>
          <a:ln w="28575" algn="ctr">
            <a:noFill/>
            <a:miter lim="800000"/>
            <a:headEnd/>
            <a:tailEnd/>
          </a:ln>
        </p:spPr>
        <p:txBody>
          <a:bodyPr>
            <a:spAutoFit/>
          </a:bodyPr>
          <a:lstStyle/>
          <a:p>
            <a:pPr>
              <a:spcBef>
                <a:spcPct val="50000"/>
              </a:spcBef>
            </a:pPr>
            <a:r>
              <a:rPr lang="en-US" altLang="zh-TW" sz="2400" baseline="0" dirty="0">
                <a:solidFill>
                  <a:srgbClr val="CC0000"/>
                </a:solidFill>
                <a:ea typeface="新細明體" pitchFamily="18" charset="-120"/>
              </a:rPr>
              <a:t> Chiral-odd </a:t>
            </a:r>
            <a:r>
              <a:rPr lang="en-US" altLang="zh-TW" sz="2400" baseline="0" dirty="0">
                <a:solidFill>
                  <a:srgbClr val="CC0000"/>
                </a:solidFill>
                <a:ea typeface="新細明體" pitchFamily="18" charset="-120"/>
                <a:cs typeface="Arial" charset="0"/>
              </a:rPr>
              <a:t>→ not accessible in DIS</a:t>
            </a:r>
          </a:p>
          <a:p>
            <a:pPr>
              <a:spcBef>
                <a:spcPct val="50000"/>
              </a:spcBef>
            </a:pPr>
            <a:r>
              <a:rPr lang="en-US" altLang="zh-TW" sz="2400" baseline="0" dirty="0">
                <a:solidFill>
                  <a:srgbClr val="CC0000"/>
                </a:solidFill>
                <a:ea typeface="新細明體" pitchFamily="18" charset="-120"/>
                <a:cs typeface="Arial" charset="0"/>
              </a:rPr>
              <a:t> Require another chiral-odd object</a:t>
            </a:r>
          </a:p>
        </p:txBody>
      </p:sp>
    </p:spTree>
    <p:extLst>
      <p:ext uri="{BB962C8B-B14F-4D97-AF65-F5344CB8AC3E}">
        <p14:creationId xmlns:p14="http://schemas.microsoft.com/office/powerpoint/2010/main" val="23613790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article}\pagestyle{empty}&#10;\begin{document}&#10;&#10;\end{document}&#10;"/>
  <p:tag name="TEX2PS" val="pdfetex -progname latex $(base).tex; dvips -D $(res) -E -o $(base).ps $(base).dvi"/>
  <p:tag name="EXTERNALEDITCOMMAND" val="notepad %"/>
  <p:tag name="GHOSTSCRIPTCOMMAND" val="gswin32c"/>
  <p:tag name="DEFAULTBITMAP" val="png256"/>
  <p:tag name="DEFAULTBLEND" val="False"/>
  <p:tag name="DEFAULTTRANSPARENT" val="False"/>
  <p:tag name="DEFAULTWORKAROUNDTRANSPARENCYBUG" val="False"/>
  <p:tag name="DEFAULTRESOLUTION" val="1200"/>
  <p:tag name="DEFAULTMAGNIFICATION" val="2"/>
  <p:tag name="DEFAULTFONTSIZE" val="10"/>
  <p:tag name="DEFAULTWIDTH" val="555"/>
  <p:tag name="DEFAULTHEIGHT" val="296"/>
</p:tagLst>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solidFill>
        <a:ln w="1587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DDDDD"/>
        </a:solidFill>
        <a:ln w="1587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solidFill>
        <a:ln w="1587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DDDDD"/>
        </a:solidFill>
        <a:ln w="1587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solidFill>
        <a:ln w="1587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DDDDD"/>
        </a:solidFill>
        <a:ln w="1587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solidFill>
        <a:ln w="1587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DDDDDD"/>
        </a:solidFill>
        <a:ln w="1587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6600"/>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4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400" b="0" i="0" u="none" strike="noStrike" cap="none" normalizeH="0" baseline="0" smtClean="0">
            <a:ln>
              <a:noFill/>
            </a:ln>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6600"/>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4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400" b="0" i="0" u="none" strike="noStrike" cap="none" normalizeH="0" baseline="0" smtClean="0">
            <a:ln>
              <a:noFill/>
            </a:ln>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3013</Words>
  <Application>Microsoft Office PowerPoint</Application>
  <PresentationFormat>Letter 紙張 (8.5x11 英吋)</PresentationFormat>
  <Paragraphs>619</Paragraphs>
  <Slides>73</Slides>
  <Notes>21</Notes>
  <HiddenSlides>0</HiddenSlides>
  <MMClips>0</MMClips>
  <ScaleCrop>false</ScaleCrop>
  <HeadingPairs>
    <vt:vector size="8" baseType="variant">
      <vt:variant>
        <vt:lpstr>使用字型</vt:lpstr>
      </vt:variant>
      <vt:variant>
        <vt:i4>14</vt:i4>
      </vt:variant>
      <vt:variant>
        <vt:lpstr>佈景主題</vt:lpstr>
      </vt:variant>
      <vt:variant>
        <vt:i4>9</vt:i4>
      </vt:variant>
      <vt:variant>
        <vt:lpstr>內嵌 OLE 伺服程式</vt:lpstr>
      </vt:variant>
      <vt:variant>
        <vt:i4>2</vt:i4>
      </vt:variant>
      <vt:variant>
        <vt:lpstr>投影片標題</vt:lpstr>
      </vt:variant>
      <vt:variant>
        <vt:i4>73</vt:i4>
      </vt:variant>
    </vt:vector>
  </HeadingPairs>
  <TitlesOfParts>
    <vt:vector size="98" baseType="lpstr">
      <vt:lpstr>Arial Unicode MS</vt:lpstr>
      <vt:lpstr>ＭＳ Ｐゴシック</vt:lpstr>
      <vt:lpstr>ＭＳ Ｐゴシック</vt:lpstr>
      <vt:lpstr>微軟正黑體</vt:lpstr>
      <vt:lpstr>新細明體</vt:lpstr>
      <vt:lpstr>Arial</vt:lpstr>
      <vt:lpstr>Calibri</vt:lpstr>
      <vt:lpstr>Cambria Math</vt:lpstr>
      <vt:lpstr>Comic Sans MS</vt:lpstr>
      <vt:lpstr>Symbol</vt:lpstr>
      <vt:lpstr>Tahoma</vt:lpstr>
      <vt:lpstr>Times New Roman</vt:lpstr>
      <vt:lpstr>Verdana</vt:lpstr>
      <vt:lpstr>Wingdings</vt:lpstr>
      <vt:lpstr>Modèle par défaut</vt:lpstr>
      <vt:lpstr>1_Modèle par défaut</vt:lpstr>
      <vt:lpstr>2_Modèle par défaut</vt:lpstr>
      <vt:lpstr>3_Modèle par défaut</vt:lpstr>
      <vt:lpstr>3_Default Design</vt:lpstr>
      <vt:lpstr>2_Default Design</vt:lpstr>
      <vt:lpstr>5_Default Design</vt:lpstr>
      <vt:lpstr>7_Default Design</vt:lpstr>
      <vt:lpstr>8_Default Design</vt:lpstr>
      <vt:lpstr>数式</vt:lpstr>
      <vt:lpstr>Equation</vt:lpstr>
      <vt:lpstr>Accessing Transverse Spin and Momentum Structure of the Nucleon in COMPASS</vt:lpstr>
      <vt:lpstr>Outline</vt:lpstr>
      <vt:lpstr>Quark Distribution Functions</vt:lpstr>
      <vt:lpstr>Transverse Single Spin Asymmetry</vt:lpstr>
      <vt:lpstr>Prehistory of  Transverse Spin Effect</vt:lpstr>
      <vt:lpstr>History of  Transverse Spin Effect</vt:lpstr>
      <vt:lpstr>History of  Transverse Spin Effect</vt:lpstr>
      <vt:lpstr>Transverse momentum dependent (TMD) PDFs</vt:lpstr>
      <vt:lpstr>How to measure SSAs?</vt:lpstr>
      <vt:lpstr>Semi-Inclusive DIS (SIDIS)</vt:lpstr>
      <vt:lpstr>Collins and Sivers Azimuthal Asymmetries in SIDIS</vt:lpstr>
      <vt:lpstr>COMPASS Collaboration (Common Muon and Proton Apparatus for Structure and Spectroscopy)</vt:lpstr>
      <vt:lpstr>COMPASS Setup</vt:lpstr>
      <vt:lpstr>PowerPoint 簡報</vt:lpstr>
      <vt:lpstr>Polarized NH3 Target</vt:lpstr>
      <vt:lpstr>Polarized NH3 Target</vt:lpstr>
      <vt:lpstr>COMPASS Muon-Beam Runs</vt:lpstr>
      <vt:lpstr>COMPASS Publication of TMD Physics from SIDIS</vt:lpstr>
      <vt:lpstr>Kinematic Regions of  COMPASS SIDIS</vt:lpstr>
      <vt:lpstr>Collins Asymmetries (x,z,p_T^h)</vt:lpstr>
      <vt:lpstr>QCD-evolution of  Collins Asymmetries</vt:lpstr>
      <vt:lpstr>Global Analysis of  Collins Asymmetries</vt:lpstr>
      <vt:lpstr>Sivers Asymmetries (x,z,p_T^h) </vt:lpstr>
      <vt:lpstr>Sivers Asymmetries of π^+ (ud ̅) and K^+ (us ̅)</vt:lpstr>
      <vt:lpstr>Global Analysis of  Sivers Asymmetries</vt:lpstr>
      <vt:lpstr>Sign Change of Sivers Functions J.C. Collins, Phys. Lett. B 536 (2002) 43 A.V. Belitsky, X. Ji, F. Yuan, Nucl. Phys. B 656 (2003) 165 D. Boer, P.J. Mulders, F. Pijlman, Nucl. Phys. B 667 (2003) 201 Z.B. Kang, J.W. Qiu, Phys. Rev. Lett. 103 (2009) 172001</vt:lpstr>
      <vt:lpstr>“Opposite Sign of SSA for SIDIS and DY” Preserved in NLO QCD</vt:lpstr>
      <vt:lpstr>Sivers Function with Lattice QCD</vt:lpstr>
      <vt:lpstr>Planned Polarized Drell-Yan Experiments</vt:lpstr>
      <vt:lpstr>COMPASS Setup (Drell-Yan Runs)</vt:lpstr>
      <vt:lpstr>Hadron Absorber &amp; Nuclear Targets</vt:lpstr>
      <vt:lpstr>Hadron Absorber &amp; Nuclear Targets</vt:lpstr>
      <vt:lpstr>Dimuon Acceptance</vt:lpstr>
      <vt:lpstr>Expected Statistical Precision</vt:lpstr>
      <vt:lpstr>QCD Evolution of TMDs</vt:lpstr>
      <vt:lpstr>Predicted Sivers Asymmetries in COMPASS with QCD Evolution</vt:lpstr>
      <vt:lpstr>Overlapping Kinematic Region</vt:lpstr>
      <vt:lpstr>SIDIS at various Q^2 bins</vt:lpstr>
      <vt:lpstr>Sivers Asymmetries (x,z,p_T^h,Q^2) </vt:lpstr>
      <vt:lpstr>COMPASS DY Run Schedule</vt:lpstr>
      <vt:lpstr>Dimuon Vertex Distributions  (2014 DY)</vt:lpstr>
      <vt:lpstr>Dimuon Invariant-mass Distributions  (2014 DY)</vt:lpstr>
      <vt:lpstr>Dimuon x1,x2 and pT Distributions  (2014 DY)</vt:lpstr>
      <vt:lpstr>COMPASS Drell-Yan Program</vt:lpstr>
      <vt:lpstr>Summary</vt:lpstr>
      <vt:lpstr>PowerPoint 簡報</vt:lpstr>
      <vt:lpstr>Sivers Asymmetry (x,z,p_T^h)</vt:lpstr>
      <vt:lpstr>Collins and Sivers Asymmetries</vt:lpstr>
      <vt:lpstr>Collins Asymmetries  2007 vs. 2010</vt:lpstr>
      <vt:lpstr>Sivers Asymmetries  2007 vs. 2010</vt:lpstr>
      <vt:lpstr>Drell-Yan decay angular distributions</vt:lpstr>
      <vt:lpstr>Angular Distributions of Drell-Yan Events I.R. Kenyon, Rep. Prog. Phys. 45 (1982) 1261</vt:lpstr>
      <vt:lpstr>NA10 @ CERN: Violation of LT Relation Z. Phys. 37 (1988) 545 </vt:lpstr>
      <vt:lpstr>E615 @ FNAL: Violation of LT Relation PRD 39, 92 (1989)</vt:lpstr>
      <vt:lpstr>Angular Asymmetries Require Nontrivial Spin Correlation</vt:lpstr>
      <vt:lpstr>D. Boer (PRD 60, 014012 (1999)) Hadronic Effect, Boer-Mulders Functions </vt:lpstr>
      <vt:lpstr>Pasquini and Schweitzer (PRD 90, 014050 (2014)) Boer-Mulders Functions of Pion and Proton in Light-Front Constituent Model</vt:lpstr>
      <vt:lpstr>Theoretical Interpretations of Lam-Tung Violation in pion-induced DY</vt:lpstr>
      <vt:lpstr>Azimuthal cos2 Distribution in proton-induced DY E866, PRL 99, 082301 (2007)</vt:lpstr>
      <vt:lpstr>Transverse momentum dependent (TMD) PDF</vt:lpstr>
      <vt:lpstr>Fraction of Hadrons in M2-Hadron-beam at COMPASS target </vt:lpstr>
      <vt:lpstr>Beam PID &amp; Nuclei Targets</vt:lpstr>
      <vt:lpstr>Expected Statistics of  Unpolarized Drell-Yan Events</vt:lpstr>
      <vt:lpstr>Expected Statistical Precision of Dimuon Angular Distributions</vt:lpstr>
      <vt:lpstr>Expected Statistical Precision of Dimuon Angular Distributions</vt:lpstr>
      <vt:lpstr>COMPASS Facility at CERN (SPS)</vt:lpstr>
      <vt:lpstr>Theoretical Predictions vs. Expected Precision</vt:lpstr>
      <vt:lpstr>PRD 89, 074013 (2014)</vt:lpstr>
      <vt:lpstr>PowerPoint 簡報</vt:lpstr>
      <vt:lpstr>PRD 88, 114012 (2013)</vt:lpstr>
      <vt:lpstr>PowerPoint 簡報</vt:lpstr>
      <vt:lpstr>PRD 86, 014028 (2012)</vt:lpstr>
      <vt:lpstr>PRD 85, 034043 (2012)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E906 at FNAL:  Drell-Yan Measurements of Light Antiquarks in the Nucleon and in Nuclei</dc:title>
  <dc:creator/>
  <cp:lastModifiedBy/>
  <cp:revision>85</cp:revision>
  <dcterms:created xsi:type="dcterms:W3CDTF">2006-10-09T19:40:07Z</dcterms:created>
  <dcterms:modified xsi:type="dcterms:W3CDTF">2015-08-03T04:13:27Z</dcterms:modified>
</cp:coreProperties>
</file>