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58"/>
  </p:notesMasterIdLst>
  <p:handoutMasterIdLst>
    <p:handoutMasterId r:id="rId59"/>
  </p:handoutMasterIdLst>
  <p:sldIdLst>
    <p:sldId id="335" r:id="rId2"/>
    <p:sldId id="897" r:id="rId3"/>
    <p:sldId id="1002" r:id="rId4"/>
    <p:sldId id="1056" r:id="rId5"/>
    <p:sldId id="1085" r:id="rId6"/>
    <p:sldId id="738" r:id="rId7"/>
    <p:sldId id="740" r:id="rId8"/>
    <p:sldId id="921" r:id="rId9"/>
    <p:sldId id="1075" r:id="rId10"/>
    <p:sldId id="1076" r:id="rId11"/>
    <p:sldId id="787" r:id="rId12"/>
    <p:sldId id="1077" r:id="rId13"/>
    <p:sldId id="920" r:id="rId14"/>
    <p:sldId id="841" r:id="rId15"/>
    <p:sldId id="969" r:id="rId16"/>
    <p:sldId id="916" r:id="rId17"/>
    <p:sldId id="928" r:id="rId18"/>
    <p:sldId id="1078" r:id="rId19"/>
    <p:sldId id="843" r:id="rId20"/>
    <p:sldId id="769" r:id="rId21"/>
    <p:sldId id="844" r:id="rId22"/>
    <p:sldId id="845" r:id="rId23"/>
    <p:sldId id="880" r:id="rId24"/>
    <p:sldId id="905" r:id="rId25"/>
    <p:sldId id="918" r:id="rId26"/>
    <p:sldId id="1057" r:id="rId27"/>
    <p:sldId id="1058" r:id="rId28"/>
    <p:sldId id="1060" r:id="rId29"/>
    <p:sldId id="1059" r:id="rId30"/>
    <p:sldId id="1054" r:id="rId31"/>
    <p:sldId id="1044" r:id="rId32"/>
    <p:sldId id="1045" r:id="rId33"/>
    <p:sldId id="1047" r:id="rId34"/>
    <p:sldId id="1049" r:id="rId35"/>
    <p:sldId id="1050" r:id="rId36"/>
    <p:sldId id="1051" r:id="rId37"/>
    <p:sldId id="1052" r:id="rId38"/>
    <p:sldId id="1069" r:id="rId39"/>
    <p:sldId id="1086" r:id="rId40"/>
    <p:sldId id="1055" r:id="rId41"/>
    <p:sldId id="1064" r:id="rId42"/>
    <p:sldId id="1065" r:id="rId43"/>
    <p:sldId id="1066" r:id="rId44"/>
    <p:sldId id="1067" r:id="rId45"/>
    <p:sldId id="1068" r:id="rId46"/>
    <p:sldId id="968" r:id="rId47"/>
    <p:sldId id="548" r:id="rId48"/>
    <p:sldId id="1063" r:id="rId49"/>
    <p:sldId id="1061" r:id="rId50"/>
    <p:sldId id="1062" r:id="rId51"/>
    <p:sldId id="1079" r:id="rId52"/>
    <p:sldId id="1080" r:id="rId53"/>
    <p:sldId id="1081" r:id="rId54"/>
    <p:sldId id="1082" r:id="rId55"/>
    <p:sldId id="1083" r:id="rId56"/>
    <p:sldId id="1084" r:id="rId57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9900"/>
    <a:srgbClr val="000000"/>
    <a:srgbClr val="0000CC"/>
    <a:srgbClr val="FF00FF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69" d="100"/>
          <a:sy n="69" d="100"/>
        </p:scale>
        <p:origin x="-1155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5E8F6-1D1F-4714-9AA1-A0307BD85771}" type="slidenum">
              <a:rPr lang="en-US" altLang="ru-RU"/>
              <a:pPr/>
              <a:t>52</a:t>
            </a:fld>
            <a:endParaRPr lang="en-US" altLang="ru-RU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19687" cy="3838575"/>
          </a:xfrm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C967B-0282-4BC9-AF0C-1168A8666DEA}" type="slidenum">
              <a:rPr lang="en-US" altLang="ru-RU"/>
              <a:pPr/>
              <a:t>54</a:t>
            </a:fld>
            <a:endParaRPr lang="en-US" altLang="ru-RU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6513" cy="3838575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4"/>
            <a:ext cx="5680075" cy="4605337"/>
          </a:xfrm>
        </p:spPr>
        <p:txBody>
          <a:bodyPr/>
          <a:lstStyle/>
          <a:p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Mikhail Bashkanov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4722E-7B99-46CE-B78F-ABCC9CB65F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9992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Mikhail Bashkanov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639D0C-AE8C-4A88-8693-F8AB6FBBDD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30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503.04013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4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21.png"/><Relationship Id="rId3" Type="http://schemas.openxmlformats.org/officeDocument/2006/relationships/image" Target="../media/image10.wmf"/><Relationship Id="rId7" Type="http://schemas.openxmlformats.org/officeDocument/2006/relationships/image" Target="../media/image150.png"/><Relationship Id="rId12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8.png"/><Relationship Id="rId5" Type="http://schemas.openxmlformats.org/officeDocument/2006/relationships/image" Target="../media/image12.wmf"/><Relationship Id="rId10" Type="http://schemas.openxmlformats.org/officeDocument/2006/relationships/image" Target="../media/image30.png"/><Relationship Id="rId4" Type="http://schemas.openxmlformats.org/officeDocument/2006/relationships/image" Target="../media/image13.wmf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4.wmf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451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5" Type="http://schemas.openxmlformats.org/officeDocument/2006/relationships/image" Target="../media/image430.png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png"/><Relationship Id="rId11" Type="http://schemas.openxmlformats.org/officeDocument/2006/relationships/image" Target="../media/image21.png"/><Relationship Id="rId5" Type="http://schemas.openxmlformats.org/officeDocument/2006/relationships/image" Target="../media/image140.png"/><Relationship Id="rId10" Type="http://schemas.openxmlformats.org/officeDocument/2006/relationships/image" Target="../media/image20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20.png"/><Relationship Id="rId7" Type="http://schemas.openxmlformats.org/officeDocument/2006/relationships/image" Target="../media/image3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gif"/><Relationship Id="rId5" Type="http://schemas.openxmlformats.org/officeDocument/2006/relationships/image" Target="../media/image340.png"/><Relationship Id="rId10" Type="http://schemas.openxmlformats.org/officeDocument/2006/relationships/image" Target="../media/image53.png"/><Relationship Id="rId4" Type="http://schemas.openxmlformats.org/officeDocument/2006/relationships/image" Target="../media/image330.png"/><Relationship Id="rId9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34.gif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10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107.png"/><Relationship Id="rId2" Type="http://schemas.openxmlformats.org/officeDocument/2006/relationships/image" Target="../media/image61.png"/><Relationship Id="rId16" Type="http://schemas.openxmlformats.org/officeDocument/2006/relationships/image" Target="../media/image10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1030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3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8.gif"/><Relationship Id="rId7" Type="http://schemas.openxmlformats.org/officeDocument/2006/relationships/image" Target="../media/image57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7" Type="http://schemas.openxmlformats.org/officeDocument/2006/relationships/image" Target="../media/image109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320.png"/><Relationship Id="rId7" Type="http://schemas.openxmlformats.org/officeDocument/2006/relationships/image" Target="../media/image51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gif"/><Relationship Id="rId5" Type="http://schemas.openxmlformats.org/officeDocument/2006/relationships/image" Target="../media/image340.png"/><Relationship Id="rId10" Type="http://schemas.openxmlformats.org/officeDocument/2006/relationships/image" Target="../media/image431.png"/><Relationship Id="rId4" Type="http://schemas.openxmlformats.org/officeDocument/2006/relationships/image" Target="../media/image330.png"/><Relationship Id="rId9" Type="http://schemas.openxmlformats.org/officeDocument/2006/relationships/image" Target="../media/image40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7.jpe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262684" y="2501266"/>
            <a:ext cx="8569325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 dirty="0" smtClean="0"/>
              <a:t>Search for </a:t>
            </a:r>
            <a:br>
              <a:rPr lang="en-US" sz="7200" dirty="0" smtClean="0"/>
            </a:br>
            <a:r>
              <a:rPr lang="en-US" sz="7200" dirty="0" smtClean="0"/>
              <a:t>d*(2380) dibaryon</a:t>
            </a:r>
            <a:br>
              <a:rPr lang="en-US" sz="7200" dirty="0" smtClean="0"/>
            </a:br>
            <a:endParaRPr lang="en-US" sz="4000" dirty="0">
              <a:latin typeface="Snap ITC" panose="04040A07060A020202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5" name="Picture 29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" y="35632"/>
            <a:ext cx="345757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41944" y="1618370"/>
            <a:ext cx="2676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err="1"/>
              <a:t>Wasa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FF3300"/>
                </a:solidFill>
              </a:rPr>
              <a:t>at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00FF"/>
                </a:solidFill>
              </a:rPr>
              <a:t>COSY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7911"/>
            <a:ext cx="2505118" cy="252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Isospin relations</a:t>
            </a:r>
          </a:p>
        </p:txBody>
      </p:sp>
      <p:sp>
        <p:nvSpPr>
          <p:cNvPr id="2253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ED1C0-C9E6-45EC-8CF3-8B5757EEC3A0}" type="slidenum">
              <a:rPr lang="en-US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22532" name="AutoShape 5"/>
          <p:cNvSpPr>
            <a:spLocks/>
          </p:cNvSpPr>
          <p:nvPr/>
        </p:nvSpPr>
        <p:spPr bwMode="auto">
          <a:xfrm rot="-5400000">
            <a:off x="6228557" y="3069431"/>
            <a:ext cx="431800" cy="3887787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084888" y="5295900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i="1">
                <a:solidFill>
                  <a:srgbClr val="0000FF"/>
                </a:solidFill>
              </a:rPr>
              <a:t>I=0</a:t>
            </a:r>
          </a:p>
        </p:txBody>
      </p:sp>
      <p:sp>
        <p:nvSpPr>
          <p:cNvPr id="22534" name="AutoShape 7"/>
          <p:cNvSpPr>
            <a:spLocks/>
          </p:cNvSpPr>
          <p:nvPr/>
        </p:nvSpPr>
        <p:spPr bwMode="auto">
          <a:xfrm rot="5400000">
            <a:off x="6228557" y="692944"/>
            <a:ext cx="431800" cy="3887787"/>
          </a:xfrm>
          <a:prstGeom prst="leftBrace">
            <a:avLst>
              <a:gd name="adj1" fmla="val 750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029325" y="162083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 i="1"/>
              <a:t>I=1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652" y="2937043"/>
            <a:ext cx="8573821" cy="186038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43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47981" y="6417479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P. </a:t>
            </a:r>
            <a:r>
              <a:rPr lang="en-US" dirty="0" err="1">
                <a:solidFill>
                  <a:srgbClr val="000000"/>
                </a:solidFill>
              </a:rPr>
              <a:t>Adlarson</a:t>
            </a:r>
            <a:r>
              <a:rPr lang="en-US" dirty="0">
                <a:solidFill>
                  <a:srgbClr val="000000"/>
                </a:solidFill>
              </a:rPr>
              <a:t> et. a</a:t>
            </a:r>
            <a:r>
              <a:rPr lang="en-US" dirty="0" smtClean="0">
                <a:solidFill>
                  <a:srgbClr val="000000"/>
                </a:solidFill>
              </a:rPr>
              <a:t>l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B721 (2013) 229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9612"/>
            <a:ext cx="8428023" cy="5707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4465531" y="228558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4465531" y="3485929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4662781" y="4735078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with deuteron?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13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864096"/>
          </a:xfrm>
        </p:spPr>
        <p:txBody>
          <a:bodyPr/>
          <a:lstStyle/>
          <a:p>
            <a:r>
              <a:rPr lang="de-DE" sz="4000" dirty="0" err="1" smtClean="0"/>
              <a:t>From</a:t>
            </a:r>
            <a:r>
              <a:rPr lang="de-DE" sz="4000" dirty="0" smtClean="0"/>
              <a:t> </a:t>
            </a:r>
            <a:r>
              <a:rPr lang="de-DE" sz="4000" dirty="0" err="1" smtClean="0"/>
              <a:t>fusion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free</a:t>
            </a:r>
            <a:r>
              <a:rPr lang="de-DE" sz="4000" dirty="0" smtClean="0"/>
              <a:t> </a:t>
            </a:r>
            <a:r>
              <a:rPr lang="de-DE" sz="4000" dirty="0" err="1" smtClean="0"/>
              <a:t>case</a:t>
            </a:r>
            <a:r>
              <a:rPr lang="de-DE" sz="4000" dirty="0" smtClean="0"/>
              <a:t>  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" y="1699323"/>
            <a:ext cx="4003676" cy="576262"/>
          </a:xfrm>
        </p:spPr>
        <p:txBody>
          <a:bodyPr/>
          <a:lstStyle/>
          <a:p>
            <a:r>
              <a:rPr lang="de-DE" sz="2800" dirty="0" err="1"/>
              <a:t>pn</a:t>
            </a:r>
            <a:r>
              <a:rPr lang="de-DE" sz="2800" dirty="0"/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>
              <a:latin typeface="Symbol" pitchFamily="18" charset="2"/>
              <a:sym typeface="Symbol" pitchFamily="18" charset="2"/>
            </a:endParaRP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43126" y="2326655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1750393"/>
            <a:ext cx="4003676" cy="576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NN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2161381"/>
            <a:ext cx="3338512" cy="1881187"/>
            <a:chOff x="5148064" y="1382092"/>
            <a:chExt cx="3338512" cy="1881187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5465564" y="1382092"/>
              <a:ext cx="3021012" cy="1881187"/>
              <a:chOff x="3379" y="675"/>
              <a:chExt cx="1903" cy="1185"/>
            </a:xfrm>
          </p:grpSpPr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3379" y="845"/>
                <a:ext cx="1657" cy="832"/>
                <a:chOff x="3334" y="2342"/>
                <a:chExt cx="1657" cy="832"/>
              </a:xfrm>
            </p:grpSpPr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491" cy="17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342"/>
                  <a:ext cx="49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13" y="2555"/>
                  <a:ext cx="454" cy="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>
                  <a:off x="4513" y="2976"/>
                  <a:ext cx="478" cy="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5069" y="1572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5036" y="67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148064" y="1723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5148064" y="249016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8120656" y="242984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8143497" y="1738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1680" y="5373216"/>
            <a:ext cx="5833585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</a:pPr>
            <a:r>
              <a:rPr 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Fäldt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Wilkin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PLB 701 (2011) 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619</a:t>
            </a:r>
          </a:p>
          <a:p>
            <a: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</a:pPr>
            <a:r>
              <a:rPr lang="de-D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Albaladejo</a:t>
            </a:r>
            <a:r>
              <a:rPr lang="de-D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Oset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de-DE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Phys.Rev</a:t>
            </a:r>
            <a:r>
              <a:rPr lang="de-DE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C88 (2013) 014006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" y="1124744"/>
            <a:ext cx="4710986" cy="4536505"/>
          </a:xfr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14</a:t>
            </a:fld>
            <a:endParaRPr 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 dirty="0" err="1"/>
              <a:t>pn</a:t>
            </a:r>
            <a:r>
              <a:rPr lang="en-US" sz="4000" dirty="0"/>
              <a:t> </a:t>
            </a:r>
            <a:r>
              <a:rPr lang="en-US" sz="4000" dirty="0">
                <a:sym typeface="Symbol" pitchFamily="18" charset="2"/>
              </a:rPr>
              <a:t> </a:t>
            </a:r>
            <a:r>
              <a:rPr lang="en-US" sz="4000" dirty="0" smtClean="0">
                <a:sym typeface="Symbol" pitchFamily="18" charset="2"/>
              </a:rPr>
              <a:t>pn</a:t>
            </a:r>
            <a:r>
              <a:rPr lang="en-US" sz="4000" baseline="30000" dirty="0" smtClean="0">
                <a:sym typeface="Symbol" pitchFamily="18" charset="2"/>
              </a:rPr>
              <a:t>0</a:t>
            </a:r>
            <a:r>
              <a:rPr lang="en-US" sz="4000" dirty="0" smtClean="0">
                <a:sym typeface="Symbol" pitchFamily="18" charset="2"/>
              </a:rPr>
              <a:t></a:t>
            </a:r>
            <a:r>
              <a:rPr lang="en-US" sz="4000" baseline="30000" dirty="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 flipH="1" flipV="1">
            <a:off x="3203847" y="3573015"/>
            <a:ext cx="216023" cy="1152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6769415" y="450912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1547664" y="4693786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Conventional process</a:t>
            </a: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6423625" y="4095489"/>
            <a:ext cx="3603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1" y="1124745"/>
            <a:ext cx="4710985" cy="4536504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419872" y="4293094"/>
            <a:ext cx="2088231" cy="4320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76055" y="1950485"/>
            <a:ext cx="302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Conventional process </a:t>
            </a:r>
            <a:r>
              <a:rPr lang="en-US" b="1" dirty="0" smtClean="0">
                <a:solidFill>
                  <a:srgbClr val="0000CC"/>
                </a:solidFill>
              </a:rPr>
              <a:t>+d*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962639" y="2279139"/>
            <a:ext cx="641167" cy="9338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01242" y="2808222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d*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blipFill rotWithShape="1">
                <a:blip r:embed="rId4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blipFill rotWithShape="1">
                <a:blip r:embed="rId5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97814" y="6427999"/>
            <a:ext cx="545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al., </a:t>
            </a:r>
            <a:r>
              <a:rPr lang="en-US" b="1" dirty="0" err="1"/>
              <a:t>Phys.Lett</a:t>
            </a:r>
            <a:r>
              <a:rPr lang="en-US" b="1" dirty="0"/>
              <a:t>. B743 (2015) 325-332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62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non-fusion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1681"/>
            <a:ext cx="2917541" cy="280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2" y="2101464"/>
            <a:ext cx="2941673" cy="283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6" y="2148040"/>
            <a:ext cx="2917543" cy="277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94645" y="5085184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PLB </a:t>
            </a:r>
            <a:r>
              <a:rPr lang="ru-RU" sz="2000" dirty="0"/>
              <a:t>743 (2015) 325</a:t>
            </a:r>
            <a:endParaRPr lang="de-DE" altLang="ru-RU" sz="2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99277" y="37447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979712" y="3717032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7477" y="5057549"/>
            <a:ext cx="2821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/>
              <a:t>PRC 88 (2013) </a:t>
            </a:r>
            <a:r>
              <a:rPr lang="de-DE" altLang="ru-RU" sz="2000" dirty="0" smtClean="0"/>
              <a:t>055208</a:t>
            </a:r>
            <a:endParaRPr lang="de-DE" altLang="ru-RU" sz="2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444208" y="5057549"/>
            <a:ext cx="2321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HADES</a:t>
            </a:r>
            <a:br>
              <a:rPr lang="de-DE" altLang="ru-RU" sz="2000" dirty="0" smtClean="0"/>
            </a:br>
            <a:r>
              <a:rPr lang="en-US" sz="2000" dirty="0"/>
              <a:t> </a:t>
            </a:r>
            <a:r>
              <a:rPr lang="en-US" sz="2000" dirty="0">
                <a:solidFill>
                  <a:srgbClr val="000000"/>
                </a:solidFill>
                <a:hlinkClick r:id="rId8"/>
              </a:rPr>
              <a:t>arXiv:1503.04013</a:t>
            </a:r>
            <a:endParaRPr lang="de-DE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79345"/>
            <a:ext cx="1168636" cy="7737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412670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d</a:t>
            </a:r>
            <a:r>
              <a:rPr lang="de-DE" dirty="0" err="1" smtClean="0"/>
              <a:t>ecay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dibaryon</a:t>
            </a:r>
            <a:endParaRPr lang="de-D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88578"/>
              </p:ext>
            </p:extLst>
          </p:nvPr>
        </p:nvGraphicFramePr>
        <p:xfrm>
          <a:off x="179512" y="1196752"/>
          <a:ext cx="8784976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Phys.Rev.Lett</a:t>
                      </a:r>
                      <a:r>
                        <a:rPr lang="en-US" sz="1700" dirty="0" smtClean="0"/>
                        <a:t>. 102 (2009) 052301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Phys. Rev. </a:t>
                      </a:r>
                      <a:r>
                        <a:rPr lang="en-US" sz="1700" dirty="0" err="1" smtClean="0"/>
                        <a:t>Lett</a:t>
                      </a:r>
                      <a:r>
                        <a:rPr lang="en-US" sz="1700" dirty="0" smtClean="0"/>
                        <a:t>. 106:242302, 2011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88, 055208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</a:t>
                      </a:r>
                      <a:r>
                        <a:rPr lang="de-DE" altLang="ru-RU" sz="1700" dirty="0" smtClean="0"/>
                        <a:t>B</a:t>
                      </a:r>
                      <a:r>
                        <a:rPr lang="ru-RU" sz="1700" dirty="0" smtClean="0"/>
                        <a:t>743 (2015) 325</a:t>
                      </a:r>
                      <a:endParaRPr lang="de-DE" altLang="ru-RU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17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A. Pricking, 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, H. Clement. arXiv:1310.5532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Phys. Rev. </a:t>
                      </a:r>
                      <a:r>
                        <a:rPr lang="en-US" sz="1600" dirty="0" err="1" smtClean="0"/>
                        <a:t>Lett</a:t>
                      </a:r>
                      <a:r>
                        <a:rPr lang="en-US" sz="1600" dirty="0" smtClean="0"/>
                        <a:t>. </a:t>
                      </a:r>
                      <a:r>
                        <a:rPr lang="en-US" sz="1600" b="1" dirty="0" smtClean="0"/>
                        <a:t>112</a:t>
                      </a:r>
                      <a:r>
                        <a:rPr lang="en-US" sz="1600" dirty="0" smtClean="0"/>
                        <a:t>, 202301,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 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035204 , (2014)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pn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-</a:t>
                      </a:r>
                      <a:endParaRPr lang="en-GB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M. </a:t>
                      </a:r>
                      <a:r>
                        <a:rPr lang="en-GB" sz="1700" dirty="0" err="1" smtClean="0"/>
                        <a:t>Bashkanov</a:t>
                      </a:r>
                      <a:r>
                        <a:rPr lang="en-GB" sz="1700" dirty="0" smtClean="0"/>
                        <a:t>, H. Clement, </a:t>
                      </a:r>
                      <a:r>
                        <a:rPr kumimoji="0" lang="en-US" sz="1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Eur.Phys.J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A50 (2014) 107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B637 (2006) 223-228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(2015) 1, 015201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GB" sz="1700" dirty="0" err="1" smtClean="0"/>
                        <a:t>Phys.Rev</a:t>
                      </a:r>
                      <a:r>
                        <a:rPr lang="en-GB" sz="1700" dirty="0" smtClean="0"/>
                        <a:t>. C86 (2012) 032201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726250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activities from other groups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460" y="6165304"/>
            <a:ext cx="826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438-442</a:t>
            </a:r>
          </a:p>
          <a:p>
            <a:r>
              <a:rPr lang="en-US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7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with two pions?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/>
              <a:lstStyle/>
              <a:p>
                <a:r>
                  <a:rPr lang="de-DE" sz="4000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/>
                      </a:rPr>
                      <m:t>ΔΔ</m:t>
                    </m:r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to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pn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decay</a:t>
                </a:r>
                <a:r>
                  <a:rPr lang="de-DE" sz="4000" dirty="0" smtClean="0"/>
                  <a:t>  </a:t>
                </a:r>
                <a:endParaRPr lang="de-DE" sz="4000" dirty="0"/>
              </a:p>
            </p:txBody>
          </p:sp>
        </mc:Choice>
        <mc:Fallback xmlns=""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l="-3778"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" y="1349279"/>
            <a:ext cx="4003676" cy="576262"/>
          </a:xfrm>
        </p:spPr>
        <p:txBody>
          <a:bodyPr/>
          <a:lstStyle/>
          <a:p>
            <a:r>
              <a:rPr lang="de-DE" sz="2800" dirty="0" err="1"/>
              <a:t>pn</a:t>
            </a:r>
            <a:r>
              <a:rPr lang="de-DE" sz="2800" dirty="0"/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>
                <a:sym typeface="Symbol" pitchFamily="18" charset="2"/>
              </a:rPr>
              <a:t> </a:t>
            </a:r>
            <a:r>
              <a:rPr lang="de-DE" sz="28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>
              <a:latin typeface="Symbol" pitchFamily="18" charset="2"/>
              <a:sym typeface="Symbol" pitchFamily="18" charset="2"/>
            </a:endParaRP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43126" y="1976611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860032" y="1400349"/>
            <a:ext cx="4003676" cy="57626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NN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8064" y="1811337"/>
            <a:ext cx="3338512" cy="1881187"/>
            <a:chOff x="5148064" y="1382092"/>
            <a:chExt cx="3338512" cy="1881187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5465564" y="1382092"/>
              <a:ext cx="3021012" cy="1881187"/>
              <a:chOff x="3379" y="675"/>
              <a:chExt cx="1903" cy="1185"/>
            </a:xfrm>
          </p:grpSpPr>
          <p:grpSp>
            <p:nvGrpSpPr>
              <p:cNvPr id="34" name="Group 5"/>
              <p:cNvGrpSpPr>
                <a:grpSpLocks/>
              </p:cNvGrpSpPr>
              <p:nvPr/>
            </p:nvGrpSpPr>
            <p:grpSpPr bwMode="auto">
              <a:xfrm>
                <a:off x="3379" y="845"/>
                <a:ext cx="1657" cy="832"/>
                <a:chOff x="3334" y="2342"/>
                <a:chExt cx="1657" cy="832"/>
              </a:xfrm>
            </p:grpSpPr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491" cy="17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342"/>
                  <a:ext cx="490" cy="18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513" y="2555"/>
                  <a:ext cx="454" cy="1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"/>
                <p:cNvSpPr>
                  <a:spLocks noChangeShapeType="1"/>
                </p:cNvSpPr>
                <p:nvPr/>
              </p:nvSpPr>
              <p:spPr bwMode="auto">
                <a:xfrm>
                  <a:off x="4513" y="2976"/>
                  <a:ext cx="478" cy="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38" name="Text Box 20"/>
              <p:cNvSpPr txBox="1">
                <a:spLocks noChangeArrowheads="1"/>
              </p:cNvSpPr>
              <p:nvPr/>
            </p:nvSpPr>
            <p:spPr bwMode="auto">
              <a:xfrm>
                <a:off x="5069" y="1572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5036" y="67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148064" y="1723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5148064" y="249016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n</a:t>
              </a: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8120656" y="242984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52" name="Text Box 23"/>
            <p:cNvSpPr txBox="1">
              <a:spLocks noChangeArrowheads="1"/>
            </p:cNvSpPr>
            <p:nvPr/>
          </p:nvSpPr>
          <p:spPr bwMode="auto">
            <a:xfrm>
              <a:off x="8143497" y="1738404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N</a:t>
              </a:r>
              <a:endParaRPr lang="en-US" sz="2400" dirty="0">
                <a:latin typeface="Tahoma" pitchFamily="34" charset="0"/>
              </a:endParaRPr>
            </a:p>
          </p:txBody>
        </p:sp>
      </p:grp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2863294" y="3738935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3076598" y="4243759"/>
            <a:ext cx="2522537" cy="1393825"/>
            <a:chOff x="3242" y="890"/>
            <a:chExt cx="1589" cy="878"/>
          </a:xfrm>
        </p:grpSpPr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3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Types of particles/resonances</a:t>
            </a:r>
          </a:p>
        </p:txBody>
      </p:sp>
      <p:grpSp>
        <p:nvGrpSpPr>
          <p:cNvPr id="636936" name="Group 8"/>
          <p:cNvGrpSpPr>
            <a:grpSpLocks/>
          </p:cNvGrpSpPr>
          <p:nvPr/>
        </p:nvGrpSpPr>
        <p:grpSpPr bwMode="auto">
          <a:xfrm>
            <a:off x="539750" y="2276475"/>
            <a:ext cx="2590800" cy="2447925"/>
            <a:chOff x="295" y="754"/>
            <a:chExt cx="1632" cy="1542"/>
          </a:xfrm>
        </p:grpSpPr>
        <p:sp>
          <p:nvSpPr>
            <p:cNvPr id="636932" name="Oval 4"/>
            <p:cNvSpPr>
              <a:spLocks noChangeArrowheads="1"/>
            </p:cNvSpPr>
            <p:nvPr/>
          </p:nvSpPr>
          <p:spPr bwMode="auto">
            <a:xfrm>
              <a:off x="431" y="1253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3" name="Oval 5"/>
            <p:cNvSpPr>
              <a:spLocks noChangeArrowheads="1"/>
            </p:cNvSpPr>
            <p:nvPr/>
          </p:nvSpPr>
          <p:spPr bwMode="auto">
            <a:xfrm>
              <a:off x="1202" y="1207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34" name="Oval 6"/>
            <p:cNvSpPr>
              <a:spLocks noChangeArrowheads="1"/>
            </p:cNvSpPr>
            <p:nvPr/>
          </p:nvSpPr>
          <p:spPr bwMode="auto">
            <a:xfrm>
              <a:off x="295" y="754"/>
              <a:ext cx="1632" cy="154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7" name="Line 9"/>
          <p:cNvSpPr>
            <a:spLocks noChangeShapeType="1"/>
          </p:cNvSpPr>
          <p:nvPr/>
        </p:nvSpPr>
        <p:spPr bwMode="auto">
          <a:xfrm flipV="1">
            <a:off x="682625" y="4076700"/>
            <a:ext cx="4318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8" name="Line 10"/>
          <p:cNvSpPr>
            <a:spLocks noChangeShapeType="1"/>
          </p:cNvSpPr>
          <p:nvPr/>
        </p:nvSpPr>
        <p:spPr bwMode="auto">
          <a:xfrm flipH="1" flipV="1">
            <a:off x="2338388" y="4003675"/>
            <a:ext cx="6492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230188" y="5246688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color</a:t>
            </a:r>
          </a:p>
        </p:txBody>
      </p:sp>
      <p:sp>
        <p:nvSpPr>
          <p:cNvPr id="636940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anticolor</a:t>
            </a:r>
          </a:p>
        </p:txBody>
      </p: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3708400" y="2708275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white</a:t>
            </a:r>
          </a:p>
        </p:txBody>
      </p:sp>
      <p:sp>
        <p:nvSpPr>
          <p:cNvPr id="636942" name="Line 14"/>
          <p:cNvSpPr>
            <a:spLocks noChangeShapeType="1"/>
          </p:cNvSpPr>
          <p:nvPr/>
        </p:nvSpPr>
        <p:spPr bwMode="auto">
          <a:xfrm flipH="1">
            <a:off x="3203575" y="3284538"/>
            <a:ext cx="1081088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971550" y="1314450"/>
            <a:ext cx="1792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Meson</a:t>
            </a:r>
          </a:p>
        </p:txBody>
      </p:sp>
      <p:grpSp>
        <p:nvGrpSpPr>
          <p:cNvPr id="636949" name="Group 21"/>
          <p:cNvGrpSpPr>
            <a:grpSpLocks/>
          </p:cNvGrpSpPr>
          <p:nvPr/>
        </p:nvGrpSpPr>
        <p:grpSpPr bwMode="auto">
          <a:xfrm>
            <a:off x="6011863" y="2133600"/>
            <a:ext cx="2808287" cy="2879725"/>
            <a:chOff x="3833" y="1797"/>
            <a:chExt cx="1769" cy="1814"/>
          </a:xfrm>
        </p:grpSpPr>
        <p:sp>
          <p:nvSpPr>
            <p:cNvPr id="636935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3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4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46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6227763" y="1341438"/>
            <a:ext cx="193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/>
              <a:t>Baryon</a:t>
            </a:r>
          </a:p>
        </p:txBody>
      </p:sp>
      <p:sp>
        <p:nvSpPr>
          <p:cNvPr id="636950" name="Line 22"/>
          <p:cNvSpPr>
            <a:spLocks noChangeShapeType="1"/>
          </p:cNvSpPr>
          <p:nvPr/>
        </p:nvSpPr>
        <p:spPr bwMode="auto">
          <a:xfrm>
            <a:off x="4643438" y="3284538"/>
            <a:ext cx="1223962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67694" y="6356350"/>
            <a:ext cx="415210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6" b="43026"/>
          <a:stretch/>
        </p:blipFill>
        <p:spPr>
          <a:xfrm>
            <a:off x="3962910" y="4338578"/>
            <a:ext cx="2407727" cy="20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800770" name="Picture 2" descr="SAID_Annete_elastic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268412"/>
            <a:ext cx="648017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269" y="49213"/>
            <a:ext cx="5132387" cy="858837"/>
          </a:xfrm>
        </p:spPr>
        <p:txBody>
          <a:bodyPr/>
          <a:lstStyle/>
          <a:p>
            <a:r>
              <a:rPr lang="de-DE" dirty="0" err="1"/>
              <a:t>Expectations</a:t>
            </a:r>
            <a:endParaRPr lang="de-DE" dirty="0"/>
          </a:p>
        </p:txBody>
      </p:sp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300788" y="2603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5806715"/>
              </p:ext>
            </p:extLst>
          </p:nvPr>
        </p:nvGraphicFramePr>
        <p:xfrm>
          <a:off x="1475656" y="788988"/>
          <a:ext cx="2730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18" name="Формула" r:id="rId4" imgW="977760" imgH="228600" progId="Equation.3">
                  <p:embed/>
                </p:oleObj>
              </mc:Choice>
              <mc:Fallback>
                <p:oleObj name="Формула" r:id="rId4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88988"/>
                        <a:ext cx="27305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53836" y="4450512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SAID</a:t>
            </a:r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>
            <a:off x="3524842" y="2924944"/>
            <a:ext cx="2488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SAID </a:t>
            </a:r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>
                <a:solidFill>
                  <a:srgbClr val="0000FF"/>
                </a:solidFill>
              </a:rPr>
              <a:t>resonance</a:t>
            </a:r>
          </a:p>
        </p:txBody>
      </p:sp>
      <p:sp>
        <p:nvSpPr>
          <p:cNvPr id="800785" name="Line 17"/>
          <p:cNvSpPr>
            <a:spLocks noChangeShapeType="1"/>
          </p:cNvSpPr>
          <p:nvPr/>
        </p:nvSpPr>
        <p:spPr bwMode="auto">
          <a:xfrm flipH="1">
            <a:off x="5036142" y="3285307"/>
            <a:ext cx="144463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093611" y="4215562"/>
            <a:ext cx="18002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" y="1050924"/>
            <a:ext cx="8178630" cy="554642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energy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dependence</a:t>
                </a:r>
                <a:r>
                  <a:rPr lang="de-DE" sz="4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9712" y="20637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6066780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9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7553839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83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1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24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1052736"/>
            <a:ext cx="5837498" cy="3096344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plots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3459" y="414938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68997"/>
            <a:ext cx="3488904" cy="307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3933056"/>
            <a:ext cx="3244747" cy="2849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blipFill rotWithShape="1">
                <a:blip r:embed="rId5"/>
                <a:stretch>
                  <a:fillRect b="-1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𝒑𝒏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𝐭𝐨𝐭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4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Deuteron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47813" y="293253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700363" y="291348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36738" y="2356275"/>
            <a:ext cx="0" cy="115252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700" y="2337225"/>
            <a:ext cx="0" cy="1152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619250" y="291348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65450" y="2894438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20643" y="297348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7093893" y="297348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5508774" y="3549748"/>
            <a:ext cx="0" cy="63540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1230" y="3549749"/>
            <a:ext cx="794" cy="6354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5796905" y="326241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5399" y="168964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292080" y="2954436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7158980" y="2954436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5993755" y="353863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88195" y="341783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8697" y="297348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88697" y="367848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433" y="39241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35944" y="350880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82144" y="348975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36738" y="377033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4225" y="38158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60972" y="219369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6q </a:t>
                </a:r>
                <a:r>
                  <a:rPr lang="en-US" sz="2800" dirty="0"/>
                  <a:t>c</a:t>
                </a:r>
                <a:r>
                  <a:rPr lang="en-US" sz="2800" dirty="0" smtClean="0"/>
                  <a:t>onfiguration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≈0.15%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0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 and </a:t>
            </a:r>
            <a:br>
              <a:rPr lang="en-US" dirty="0" smtClean="0"/>
            </a:br>
            <a:r>
              <a:rPr lang="en-US" dirty="0" smtClean="0"/>
              <a:t>the ABC effect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275856" y="1795160"/>
            <a:ext cx="5760639" cy="43153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1253987" y="233219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406537" y="231314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542118" y="136018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688318" y="136018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25424" y="23131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71624" y="2294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639" y="496569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657889" y="496569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2770" y="554196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45226" y="554196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60901" y="525462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09395" y="368185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0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7229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557751" y="553084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667146" y="159335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5288" y="619721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arXiv:1502.07500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24698" y="189382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677248" y="187477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12829" y="921817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59029" y="921817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96135" y="1874778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42335" y="1855728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55350" y="452733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2928600" y="452733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1343481" y="5103598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15937" y="5103599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1631612" y="481626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280106" y="324349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126787" y="450828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2993687" y="450828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828462" y="509248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65080" y="237912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65582" y="193477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65582" y="263977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8318" y="28854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12829" y="247009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59029" y="245104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13623" y="273162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31110" y="277710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37857" y="115498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546339" y="523858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754777" y="522519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361202" y="495471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575680" y="496226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97398" y="573112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394686" y="573471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5475139" y="515933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284937" y="490248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115048" y="565730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6032100" y="542290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6235025" y="540791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6032100" y="546786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232053" y="470755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5354719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63157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77906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70567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47036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566022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5283519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64685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112557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593660" y="3562080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61238" y="3184354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428877" y="3187583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814006" y="3562305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426832" y="3937638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951437" y="3937638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5209293" y="296177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1343481" y="3901196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15937" y="3916625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23010" y="38502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1343481" y="4291122"/>
            <a:ext cx="1872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587212" y="2961774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8780" y="4590135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4871955" y="2977810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69957" y="34522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713721" y="5303953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21" y="5303953"/>
                <a:ext cx="5148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09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Possible particles</a:t>
            </a: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411760" y="2416451"/>
            <a:ext cx="3741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Meson-Baryon molecule</a:t>
            </a:r>
            <a:endParaRPr lang="en-US" sz="2400" b="1" dirty="0"/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204343" y="1484784"/>
            <a:ext cx="3828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Baryon-Baryon molecule</a:t>
            </a:r>
            <a:endParaRPr lang="en-US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46793" y="3286601"/>
            <a:ext cx="1871663" cy="1855788"/>
            <a:chOff x="3346793" y="3286601"/>
            <a:chExt cx="1871663" cy="1855788"/>
          </a:xfrm>
        </p:grpSpPr>
        <p:sp>
          <p:nvSpPr>
            <p:cNvPr id="638980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1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2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2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5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6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2696" y="2374200"/>
            <a:ext cx="2305050" cy="2352676"/>
            <a:chOff x="6082696" y="2374200"/>
            <a:chExt cx="2305050" cy="2352676"/>
          </a:xfrm>
        </p:grpSpPr>
        <p:sp>
          <p:nvSpPr>
            <p:cNvPr id="638991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2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3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4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7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0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1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944" y="6356350"/>
            <a:ext cx="418385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333" y="1259984"/>
            <a:ext cx="3655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Meson-Meson molecule</a:t>
            </a:r>
            <a:endParaRPr lang="en-US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18" y="2141008"/>
            <a:ext cx="1871663" cy="1855788"/>
            <a:chOff x="467518" y="2141008"/>
            <a:chExt cx="1871663" cy="1855788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4097" y="2315781"/>
            <a:ext cx="2327939" cy="1574034"/>
            <a:chOff x="259500" y="4447687"/>
            <a:chExt cx="2327939" cy="1574034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65118" y="3412877"/>
            <a:ext cx="1932850" cy="1641630"/>
            <a:chOff x="3232783" y="5052575"/>
            <a:chExt cx="1932850" cy="16416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71218" y="2499988"/>
            <a:ext cx="2328005" cy="2154921"/>
            <a:chOff x="6082696" y="4749482"/>
            <a:chExt cx="2328005" cy="2154921"/>
          </a:xfrm>
        </p:grpSpPr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5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of dibaryons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4181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 isospin coefficients</a:t>
            </a:r>
            <a:endParaRPr lang="en-GB" dirty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449859" y="1084857"/>
            <a:ext cx="3165475" cy="1739902"/>
            <a:chOff x="2951" y="760"/>
            <a:chExt cx="1994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284" cy="2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284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284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284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3340969" y="163730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849351" y="1815898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2524436" y="1657997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3232376"/>
                <a:ext cx="7918250" cy="767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/>
              <p:cNvSpPr txBox="1">
                <a:spLocks noChangeArrowheads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2+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0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0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0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6539"/>
                <a:ext cx="7632848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/>
              <p:cNvSpPr txBox="1">
                <a:spLocks noChangeArrowheads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 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  →</m:t>
                      </m:r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28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4" y="4797152"/>
                <a:ext cx="7536992" cy="7673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"/>
              <p:cNvSpPr txBox="1">
                <a:spLocks noChangeArrowheads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𝟏</m:t>
                      </m:r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212976"/>
                <a:ext cx="569267" cy="767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3"/>
              <p:cNvSpPr txBox="1">
                <a:spLocks noChangeArrowheads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sym typeface="Symbol" pitchFamily="18" charset="2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∙</m:t>
                      </m:r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789040"/>
                <a:ext cx="1584176" cy="1055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𝟏𝟓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de-DE" sz="3000" b="1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998" y="4653136"/>
                <a:ext cx="1098086" cy="1055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02321" y="2086868"/>
            <a:ext cx="42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</a:t>
            </a:r>
            <a:endParaRPr lang="ru-RU" sz="5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dibaryon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=3.500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1700807"/>
            <a:ext cx="3102445" cy="2952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3096343" cy="294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700805"/>
            <a:ext cx="3096343" cy="2946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2173" y="4941168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173" y="4941168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1763688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02110" y="1974508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869820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869820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72200" y="764704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72200" y="764704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54" y="1517892"/>
            <a:ext cx="4574847" cy="3102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8704" y="5085184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04" y="5085184"/>
                <a:ext cx="1823641" cy="6227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52480" y="510633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80" y="5106334"/>
                <a:ext cx="1847685" cy="6415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" y="1488613"/>
            <a:ext cx="4544787" cy="3082096"/>
          </a:xfrm>
        </p:spPr>
      </p:pic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3636962" y="1772816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2060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8856984" cy="1284752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540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5400" i="1">
                          <a:latin typeface="Cambria Math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r>
                  <a:rPr lang="en-US" sz="5400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sz="5400" i="1" dirty="0" smtClean="0">
                    <a:latin typeface="Cambria Math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sym typeface="Symbol" pitchFamily="18" charset="2"/>
                      </a:rPr>
                      <m:t>background</m:t>
                    </m:r>
                  </m:oMath>
                </a14:m>
                <a:r>
                  <a:rPr lang="en-US" dirty="0" smtClean="0"/>
                  <a:t>+resonance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8856984" cy="1284752"/>
              </a:xfrm>
              <a:blipFill rotWithShape="1">
                <a:blip r:embed="rId2"/>
                <a:stretch>
                  <a:fillRect t="-2844" b="-26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8" name="Группа 7"/>
          <p:cNvGrpSpPr/>
          <p:nvPr/>
        </p:nvGrpSpPr>
        <p:grpSpPr>
          <a:xfrm>
            <a:off x="230836" y="1486552"/>
            <a:ext cx="3691358" cy="3179111"/>
            <a:chOff x="251520" y="2186590"/>
            <a:chExt cx="3691358" cy="317911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2042748" y="4300387"/>
              <a:ext cx="1157724" cy="5666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2054723" y="2634821"/>
              <a:ext cx="1145749" cy="6946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2021369" y="3465503"/>
              <a:ext cx="1411501" cy="301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2021369" y="4123523"/>
              <a:ext cx="1433573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63801" y="472836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3801" y="4728360"/>
                  <a:ext cx="63773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3479547" y="389492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3502388" y="320348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V="1">
              <a:off x="2048542" y="2562813"/>
              <a:ext cx="533276" cy="739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1395172" y="3302786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1407147" y="4097187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042748" y="430291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410647" y="3512810"/>
              <a:ext cx="0" cy="5479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677612" y="3495667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636347" y="4097187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05139" y="2403988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5139" y="2403988"/>
                  <a:ext cx="63773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94492" y="218659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4492" y="2186590"/>
                  <a:ext cx="63773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94492" y="4904036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7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4492" y="4904036"/>
                  <a:ext cx="63773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31640" y="2771098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9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1640" y="2771098"/>
                  <a:ext cx="62619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95172" y="4424018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0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5172" y="4424018"/>
                  <a:ext cx="626197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251520" y="3873498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84" name="Text Box 23"/>
            <p:cNvSpPr txBox="1">
              <a:spLocks noChangeArrowheads="1"/>
            </p:cNvSpPr>
            <p:nvPr/>
          </p:nvSpPr>
          <p:spPr bwMode="auto">
            <a:xfrm>
              <a:off x="274361" y="3182060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15660" y="1497204"/>
            <a:ext cx="3687859" cy="3179111"/>
            <a:chOff x="4499992" y="2186590"/>
            <a:chExt cx="3687859" cy="3179111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6920453" y="427116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883941" y="2634821"/>
              <a:ext cx="561504" cy="6946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V="1">
              <a:off x="6941090" y="3465504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6941090" y="4123523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293514" y="3302786"/>
              <a:ext cx="647576" cy="203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6550217" y="420846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6452140" y="2940338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08774" y="472836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08774" y="4728360"/>
                  <a:ext cx="63773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7724520" y="3894923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67" name="Text Box 23"/>
            <p:cNvSpPr txBox="1">
              <a:spLocks noChangeArrowheads="1"/>
            </p:cNvSpPr>
            <p:nvPr/>
          </p:nvSpPr>
          <p:spPr bwMode="auto">
            <a:xfrm>
              <a:off x="7747361" y="3203485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293514" y="4099710"/>
              <a:ext cx="647576" cy="203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 flipV="1">
              <a:off x="6293515" y="2562813"/>
              <a:ext cx="533276" cy="7399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5640145" y="3302786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5652120" y="4097187"/>
              <a:ext cx="647576" cy="20320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6287721" y="4302910"/>
              <a:ext cx="524992" cy="5959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5655620" y="3512810"/>
              <a:ext cx="0" cy="5479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V="1">
              <a:off x="4922585" y="3495667"/>
              <a:ext cx="736753" cy="10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>
              <a:off x="4881320" y="4097187"/>
              <a:ext cx="758825" cy="14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550112" y="2403988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0112" y="2403988"/>
                  <a:ext cx="637739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39465" y="2186590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7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9465" y="2186590"/>
                  <a:ext cx="63773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39465" y="4904036"/>
                  <a:ext cx="63773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8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39465" y="4904036"/>
                  <a:ext cx="637739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33393" y="4400723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1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3393" y="4400723"/>
                  <a:ext cx="62619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33393" y="2780065"/>
                  <a:ext cx="62619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3393" y="2780065"/>
                  <a:ext cx="62619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 Box 23"/>
            <p:cNvSpPr txBox="1">
              <a:spLocks noChangeArrowheads="1"/>
            </p:cNvSpPr>
            <p:nvPr/>
          </p:nvSpPr>
          <p:spPr bwMode="auto">
            <a:xfrm>
              <a:off x="4499992" y="3937558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86" name="Text Box 23"/>
            <p:cNvSpPr txBox="1">
              <a:spLocks noChangeArrowheads="1"/>
            </p:cNvSpPr>
            <p:nvPr/>
          </p:nvSpPr>
          <p:spPr bwMode="auto">
            <a:xfrm>
              <a:off x="4522833" y="3246120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p</a:t>
              </a:r>
              <a:endParaRPr lang="en-US" sz="2400" dirty="0">
                <a:latin typeface="Tahoma" pitchFamily="34" charset="0"/>
              </a:endParaRPr>
            </a:p>
          </p:txBody>
        </p:sp>
      </p:grp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2617967" y="4722864"/>
            <a:ext cx="3352800" cy="1739902"/>
            <a:chOff x="2951" y="760"/>
            <a:chExt cx="2112" cy="1096"/>
          </a:xfrm>
        </p:grpSpPr>
        <p:grpSp>
          <p:nvGrpSpPr>
            <p:cNvPr id="88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Овал 103"/>
          <p:cNvSpPr/>
          <p:nvPr/>
        </p:nvSpPr>
        <p:spPr>
          <a:xfrm>
            <a:off x="4509077" y="5275314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Group 5"/>
          <p:cNvGrpSpPr>
            <a:grpSpLocks/>
          </p:cNvGrpSpPr>
          <p:nvPr/>
        </p:nvGrpSpPr>
        <p:grpSpPr bwMode="auto">
          <a:xfrm>
            <a:off x="3017459" y="5453905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06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Овал 107"/>
          <p:cNvSpPr/>
          <p:nvPr/>
        </p:nvSpPr>
        <p:spPr>
          <a:xfrm>
            <a:off x="3692544" y="5296004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689386" cy="589280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3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915816" y="692696"/>
                <a:ext cx="3168352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𝟎𝟔𝟑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15816" y="692696"/>
                <a:ext cx="3168352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40152" y="1551647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51647"/>
                <a:ext cx="1823641" cy="622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29530" y="1517545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530" y="1517545"/>
                <a:ext cx="1847685" cy="641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35896" y="5013176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Double-Roper</a:t>
            </a:r>
            <a:endParaRPr lang="ru-RU" sz="2000" dirty="0">
              <a:solidFill>
                <a:srgbClr val="FF00FF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1"/>
          </p:cNvCxnSpPr>
          <p:nvPr/>
        </p:nvCxnSpPr>
        <p:spPr>
          <a:xfrm flipH="1" flipV="1">
            <a:off x="3419872" y="4869160"/>
            <a:ext cx="216024" cy="344071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 flipV="1">
            <a:off x="5418756" y="4653136"/>
            <a:ext cx="161356" cy="56009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6372200" y="2564904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000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60793"/>
            <a:ext cx="4565795" cy="309634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767520"/>
            <a:ext cx="4565795" cy="3096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Z=+4 dibaryon upper limit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720" y="3789040"/>
                <a:ext cx="192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789040"/>
                <a:ext cx="192975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3688" y="2132856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𝟏𝟓𝟎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32856"/>
                <a:ext cx="211410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4606" y="2711409"/>
                <a:ext cx="2114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/>
                        </a:rPr>
                        <m:t>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606" y="2711409"/>
                <a:ext cx="211410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275856" y="4437112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/>
              <p:cNvSpPr txBox="1">
                <a:spLocks/>
              </p:cNvSpPr>
              <p:nvPr/>
            </p:nvSpPr>
            <p:spPr>
              <a:xfrm>
                <a:off x="901378" y="998072"/>
                <a:ext cx="2520280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=2.063 </m:t>
                      </m:r>
                      <m:r>
                        <a:rPr lang="en-US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78" y="998072"/>
                <a:ext cx="2520280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 txBox="1">
                <a:spLocks/>
              </p:cNvSpPr>
              <p:nvPr/>
            </p:nvSpPr>
            <p:spPr>
              <a:xfrm>
                <a:off x="5652120" y="998072"/>
                <a:ext cx="2520280" cy="6480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=2.541 </m:t>
                      </m:r>
                      <m:r>
                        <a:rPr lang="en-US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98072"/>
                <a:ext cx="2520280" cy="6480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>
            <a:stCxn id="8" idx="1"/>
          </p:cNvCxnSpPr>
          <p:nvPr/>
        </p:nvCxnSpPr>
        <p:spPr>
          <a:xfrm flipH="1" flipV="1">
            <a:off x="1763688" y="3717032"/>
            <a:ext cx="288032" cy="30284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96696" y="2987282"/>
            <a:ext cx="885960" cy="44171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403648" y="2377141"/>
            <a:ext cx="381080" cy="763827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9" y="908720"/>
            <a:ext cx="8200474" cy="589280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44624"/>
                <a:ext cx="8856984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 smtClean="0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sz="5400" b="0" i="1" smtClean="0">
                        <a:latin typeface="Cambria Math"/>
                        <a:sym typeface="Symbol" pitchFamily="18" charset="2"/>
                      </a:rPr>
                      <m:t>2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 total X-section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44624"/>
                <a:ext cx="8856984" cy="708688"/>
              </a:xfrm>
              <a:blipFill rotWithShape="1">
                <a:blip r:embed="rId3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5429416" y="3429000"/>
            <a:ext cx="18716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>
                    <a:alpha val="14999"/>
                  </a:srgbClr>
                </a:solidFill>
                <a:latin typeface="Arial"/>
                <a:cs typeface="Arial"/>
              </a:rPr>
              <a:t>Preliminary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411760" y="3681164"/>
            <a:ext cx="360040" cy="864096"/>
            <a:chOff x="2231740" y="3717032"/>
            <a:chExt cx="360040" cy="86409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2411760" y="3717032"/>
              <a:ext cx="0" cy="8640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31740" y="3717032"/>
              <a:ext cx="36004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2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Deuteron to </a:t>
            </a:r>
            <a:r>
              <a:rPr lang="en-US" dirty="0" err="1" smtClean="0"/>
              <a:t>Deltaron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0(1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967585" y="119675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62099" y="18961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V="1">
            <a:off x="1053943" y="20679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1532379" y="20473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965704" y="2055459"/>
            <a:ext cx="0" cy="862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47899" y="22931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315119" y="22742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59659" y="22548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2442998" y="20099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2979600" y="20279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417090" y="2076032"/>
            <a:ext cx="0" cy="84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244376" y="229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2771247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3211046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30613" y="23417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371659" y="23243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856737" y="233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322805" y="23333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Text Box 47"/>
          <p:cNvSpPr txBox="1">
            <a:spLocks noChangeArrowheads="1"/>
          </p:cNvSpPr>
          <p:nvPr/>
        </p:nvSpPr>
        <p:spPr bwMode="auto">
          <a:xfrm>
            <a:off x="2857098" y="23193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296897" y="23083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0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52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9875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SU(3) </a:t>
            </a:r>
            <a:r>
              <a:rPr lang="en-US" dirty="0" err="1" smtClean="0"/>
              <a:t>multiplet</a:t>
            </a:r>
            <a:endParaRPr lang="en-US" dirty="0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2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Strange Dibaryon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766" y="1660358"/>
            <a:ext cx="3708259" cy="2457297"/>
            <a:chOff x="1710975" y="1874508"/>
            <a:chExt cx="3708259" cy="2457297"/>
          </a:xfrm>
        </p:grpSpPr>
        <p:sp>
          <p:nvSpPr>
            <p:cNvPr id="378907" name="Text Box 27"/>
            <p:cNvSpPr txBox="1">
              <a:spLocks noChangeArrowheads="1"/>
            </p:cNvSpPr>
            <p:nvPr/>
          </p:nvSpPr>
          <p:spPr bwMode="auto">
            <a:xfrm>
              <a:off x="3476012" y="3446038"/>
              <a:ext cx="1712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*</a:t>
              </a:r>
              <a:r>
                <a:rPr lang="en-US" sz="2400" dirty="0" smtClean="0">
                  <a:sym typeface="Symbol" pitchFamily="18" charset="2"/>
                </a:rPr>
                <a:t>+</a:t>
              </a:r>
              <a:r>
                <a:rPr lang="en-US" sz="2400" dirty="0">
                  <a:sym typeface="Symbol" pitchFamily="18" charset="2"/>
                </a:rPr>
                <a:t>*</a:t>
              </a:r>
            </a:p>
          </p:txBody>
        </p:sp>
        <p:sp>
          <p:nvSpPr>
            <p:cNvPr id="378908" name="Text Box 28"/>
            <p:cNvSpPr txBox="1">
              <a:spLocks noChangeArrowheads="1"/>
            </p:cNvSpPr>
            <p:nvPr/>
          </p:nvSpPr>
          <p:spPr bwMode="auto">
            <a:xfrm>
              <a:off x="3366698" y="3870140"/>
              <a:ext cx="20525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</a:t>
              </a:r>
              <a:r>
                <a:rPr lang="en-US" sz="2400" dirty="0">
                  <a:sym typeface="Symbol" pitchFamily="18" charset="2"/>
                </a:rPr>
                <a:t>*</a:t>
              </a:r>
              <a:r>
                <a:rPr lang="en-US" sz="2400" dirty="0" smtClean="0">
                  <a:sym typeface="Symbol" pitchFamily="18" charset="2"/>
                </a:rPr>
                <a:t>+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148033" y="2504141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355635" y="2945740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10975" y="2491185"/>
              <a:ext cx="2214498" cy="1718990"/>
              <a:chOff x="770688" y="1662589"/>
              <a:chExt cx="2214498" cy="1718990"/>
            </a:xfrm>
          </p:grpSpPr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 flipV="1">
                <a:off x="828465" y="3289059"/>
                <a:ext cx="206319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V="1">
                <a:off x="1532085" y="2358185"/>
                <a:ext cx="65479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770688" y="3179857"/>
                <a:ext cx="187046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1782093" y="1812098"/>
                <a:ext cx="187047" cy="1850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>
                <a:off x="1202991" y="2829751"/>
                <a:ext cx="13419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2798139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3"/>
              <p:cNvSpPr>
                <a:spLocks noChangeArrowheads="1"/>
              </p:cNvSpPr>
              <p:nvPr/>
            </p:nvSpPr>
            <p:spPr bwMode="auto">
              <a:xfrm>
                <a:off x="1438562" y="3179857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3"/>
              <p:cNvSpPr>
                <a:spLocks noChangeArrowheads="1"/>
              </p:cNvSpPr>
              <p:nvPr/>
            </p:nvSpPr>
            <p:spPr bwMode="auto">
              <a:xfrm>
                <a:off x="2093355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1109468" y="273723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779410" y="273747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3"/>
              <p:cNvSpPr>
                <a:spLocks noChangeArrowheads="1"/>
              </p:cNvSpPr>
              <p:nvPr/>
            </p:nvSpPr>
            <p:spPr bwMode="auto">
              <a:xfrm>
                <a:off x="2451431" y="275575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438562" y="226566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3"/>
              <p:cNvSpPr>
                <a:spLocks noChangeArrowheads="1"/>
              </p:cNvSpPr>
              <p:nvPr/>
            </p:nvSpPr>
            <p:spPr bwMode="auto">
              <a:xfrm>
                <a:off x="2093355" y="227203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1875616" y="1896379"/>
                <a:ext cx="1015463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flipV="1">
                <a:off x="864211" y="1896379"/>
                <a:ext cx="1011406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25"/>
              <p:cNvSpPr txBox="1">
                <a:spLocks noChangeArrowheads="1"/>
              </p:cNvSpPr>
              <p:nvPr/>
            </p:nvSpPr>
            <p:spPr bwMode="auto">
              <a:xfrm>
                <a:off x="1200356" y="1662589"/>
                <a:ext cx="476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d</a:t>
                </a:r>
                <a:r>
                  <a:rPr lang="en-US" sz="2400" dirty="0" smtClean="0">
                    <a:sym typeface="Symbol" pitchFamily="18" charset="2"/>
                  </a:rPr>
                  <a:t>*</a:t>
                </a:r>
                <a:endParaRPr lang="en-US" sz="2400" baseline="30000" dirty="0"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acc>
                      </m:oMath>
                    </m:oMathPara>
                  </a14:m>
                  <a:endParaRPr lang="ru-RU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Овал 1"/>
            <p:cNvSpPr/>
            <p:nvPr/>
          </p:nvSpPr>
          <p:spPr>
            <a:xfrm>
              <a:off x="2565896" y="2484075"/>
              <a:ext cx="510110" cy="473749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/>
                  <a:t>(2380)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863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ΔΔ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𝑁𝑁</m:t>
                      </m:r>
                      <m:r>
                        <a:rPr lang="en-US" sz="40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5724128" y="1700808"/>
            <a:ext cx="360039" cy="3141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724128" y="2520823"/>
            <a:ext cx="504056" cy="44159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600" dirty="0" smtClean="0"/>
                  <a:t>(2530-2600)</a:t>
                </a:r>
                <a:endParaRPr lang="ru-RU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539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→(</m:t>
                      </m:r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)→</m:t>
                      </m:r>
                      <m:r>
                        <a:rPr lang="en-US" sz="3600" b="0" i="1" smtClean="0">
                          <a:latin typeface="Cambria Math"/>
                        </a:rPr>
                        <m:t>𝑁𝑁</m:t>
                      </m:r>
                      <m:r>
                        <a:rPr lang="en-US" sz="3600" i="1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 стрелкой 91"/>
          <p:cNvCxnSpPr/>
          <p:nvPr/>
        </p:nvCxnSpPr>
        <p:spPr>
          <a:xfrm flipV="1">
            <a:off x="3119336" y="4707917"/>
            <a:ext cx="360039" cy="15708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119336" y="5243597"/>
            <a:ext cx="333143" cy="23290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910218" y="2811757"/>
            <a:ext cx="457271" cy="387066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689441" y="3509268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310344" y="3416421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310344" y="3881559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446744" y="364502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70481" y="3899527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051" y="3667243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64672" y="3183359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027156" y="3129080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027156" y="3921246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072193" y="3188270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97" y="1706340"/>
            <a:ext cx="5438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>
            <a:off x="3072193" y="4003001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7391" y="1754017"/>
            <a:ext cx="3826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Newly installed</a:t>
            </a:r>
            <a:br>
              <a:rPr lang="en-US" sz="2800" dirty="0" smtClean="0"/>
            </a:br>
            <a:r>
              <a:rPr lang="en-US" sz="2800" dirty="0" smtClean="0"/>
              <a:t>Edinburgh </a:t>
            </a:r>
            <a:r>
              <a:rPr lang="en-US" sz="2800" dirty="0" err="1" smtClean="0"/>
              <a:t>polarimeter</a:t>
            </a:r>
            <a:endParaRPr lang="en-GB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3968" y="2924944"/>
            <a:ext cx="2160240" cy="72008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78299" y="6235364"/>
            <a:ext cx="6035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M.H. </a:t>
            </a:r>
            <a:r>
              <a:rPr lang="en-US" sz="1600" dirty="0" err="1" smtClean="0"/>
              <a:t>Sikora</a:t>
            </a:r>
            <a:r>
              <a:rPr lang="en-US" sz="1600" dirty="0" smtClean="0"/>
              <a:t>, D.P. Watts  et al, </a:t>
            </a:r>
            <a:r>
              <a:rPr lang="en-US" sz="1600" dirty="0" err="1" smtClean="0"/>
              <a:t>Phys.Rev.Lett</a:t>
            </a:r>
            <a:r>
              <a:rPr lang="en-US" sz="1600" dirty="0"/>
              <a:t>. 112 (2014) 022501</a:t>
            </a:r>
            <a:endParaRPr lang="ru-RU" sz="16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321331" y="6356350"/>
            <a:ext cx="4698469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17799067">
            <a:off x="2069729" y="4492238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8572" y="5229200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38571" y="33036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0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en-US" dirty="0" smtClean="0"/>
              <a:t>The very first dibaryon d*(2380) is established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Quantum numbers</a:t>
            </a:r>
          </a:p>
          <a:p>
            <a:pPr lvl="1"/>
            <a:r>
              <a:rPr lang="en-US" dirty="0" smtClean="0"/>
              <a:t>Main decay branches</a:t>
            </a:r>
          </a:p>
          <a:p>
            <a:pPr lvl="1"/>
            <a:r>
              <a:rPr lang="en-US" dirty="0" smtClean="0"/>
              <a:t>Structure: </a:t>
            </a:r>
            <a:r>
              <a:rPr lang="en-US" dirty="0" err="1" smtClean="0"/>
              <a:t>Hexaquark</a:t>
            </a:r>
            <a:r>
              <a:rPr lang="en-US" dirty="0" smtClean="0"/>
              <a:t> </a:t>
            </a:r>
            <a:r>
              <a:rPr lang="en-US" dirty="0"/>
              <a:t>vs M</a:t>
            </a:r>
            <a:r>
              <a:rPr lang="en-US" dirty="0" smtClean="0"/>
              <a:t>olecule?</a:t>
            </a:r>
            <a:endParaRPr lang="en-US" dirty="0"/>
          </a:p>
          <a:p>
            <a:r>
              <a:rPr lang="en-US" sz="2800" dirty="0"/>
              <a:t>No convincing signs for the mirror dibaryon (charge Z=+4) so </a:t>
            </a:r>
            <a:r>
              <a:rPr lang="en-US" sz="2800" dirty="0" smtClean="0"/>
              <a:t>far</a:t>
            </a:r>
            <a:endParaRPr lang="ru-RU" sz="2800" dirty="0" smtClean="0"/>
          </a:p>
          <a:p>
            <a:pPr lvl="1"/>
            <a:r>
              <a:rPr lang="en-US" dirty="0" smtClean="0"/>
              <a:t>Size and shape of the conventional background?</a:t>
            </a:r>
            <a:endParaRPr lang="en-US" dirty="0"/>
          </a:p>
          <a:p>
            <a:pPr lvl="1"/>
            <a:r>
              <a:rPr lang="en-US" dirty="0" smtClean="0"/>
              <a:t>Mirror </a:t>
            </a:r>
            <a:r>
              <a:rPr lang="en-US" dirty="0" err="1" smtClean="0"/>
              <a:t>multiplet</a:t>
            </a:r>
            <a:r>
              <a:rPr lang="en-US" dirty="0" smtClean="0"/>
              <a:t> (28-plet) is likely to be unbound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Z=+4 dibaryon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/>
              <p:cNvSpPr txBox="1">
                <a:spLocks noChangeArrowheads="1"/>
              </p:cNvSpPr>
              <p:nvPr/>
            </p:nvSpPr>
            <p:spPr>
              <a:xfrm>
                <a:off x="1375420" y="1124744"/>
                <a:ext cx="6768752" cy="7673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de-DE" sz="36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420" y="1124744"/>
                <a:ext cx="6768752" cy="767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3377084" y="1715293"/>
            <a:ext cx="2589212" cy="1881187"/>
            <a:chOff x="3651" y="675"/>
            <a:chExt cx="1631" cy="1185"/>
          </a:xfrm>
        </p:grpSpPr>
        <p:grpSp>
          <p:nvGrpSpPr>
            <p:cNvPr id="66" name="Group 5"/>
            <p:cNvGrpSpPr>
              <a:grpSpLocks/>
            </p:cNvGrpSpPr>
            <p:nvPr/>
          </p:nvGrpSpPr>
          <p:grpSpPr bwMode="auto">
            <a:xfrm>
              <a:off x="3651" y="845"/>
              <a:ext cx="1385" cy="832"/>
              <a:chOff x="3606" y="2342"/>
              <a:chExt cx="1385" cy="832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491" cy="17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 flipV="1">
                <a:off x="4477" y="2342"/>
                <a:ext cx="490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 flipV="1">
                <a:off x="4513" y="2555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4513" y="2976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4195" y="1434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4195" y="845"/>
              <a:ext cx="2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069" y="1572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5036" y="675"/>
              <a:ext cx="2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dirty="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</p:grp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5600376" y="276304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623217" y="207160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N</a:t>
            </a:r>
            <a:endParaRPr lang="en-US" sz="2400" dirty="0">
              <a:latin typeface="Tahoma" pitchFamily="34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195984" y="3740149"/>
            <a:ext cx="3352800" cy="1739902"/>
            <a:chOff x="2951" y="760"/>
            <a:chExt cx="2112" cy="1096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3651" y="920"/>
              <a:ext cx="1018" cy="762"/>
              <a:chOff x="3606" y="2417"/>
              <a:chExt cx="1018" cy="762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4133" y="2886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V="1">
                <a:off x="4134" y="2460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4150" y="2704"/>
                <a:ext cx="454" cy="1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4126" y="2877"/>
                <a:ext cx="478" cy="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632" y="2910"/>
                <a:ext cx="491" cy="2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"/>
              <p:cNvSpPr>
                <a:spLocks noChangeShapeType="1"/>
              </p:cNvSpPr>
              <p:nvPr/>
            </p:nvSpPr>
            <p:spPr bwMode="auto">
              <a:xfrm flipV="1">
                <a:off x="3633" y="2417"/>
                <a:ext cx="470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1477"/>
                  <a:ext cx="402" cy="2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1" y="817"/>
                  <a:ext cx="402" cy="2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665" y="121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661" y="105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12" y="1565"/>
                  <a:ext cx="402" cy="2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969" y="1257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951" y="107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l-G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5" y="760"/>
                  <a:ext cx="402" cy="2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Овал 1"/>
          <p:cNvSpPr/>
          <p:nvPr/>
        </p:nvSpPr>
        <p:spPr>
          <a:xfrm>
            <a:off x="4087094" y="4292599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2595476" y="4471190"/>
            <a:ext cx="758825" cy="288925"/>
            <a:chOff x="4126" y="2704"/>
            <a:chExt cx="478" cy="18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150" y="2704"/>
              <a:ext cx="454" cy="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4126" y="2877"/>
              <a:ext cx="478" cy="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Овал 46"/>
          <p:cNvSpPr/>
          <p:nvPr/>
        </p:nvSpPr>
        <p:spPr>
          <a:xfrm>
            <a:off x="3270561" y="4313289"/>
            <a:ext cx="167480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/>
              <p:cNvSpPr txBox="1">
                <a:spLocks noChangeArrowheads="1"/>
              </p:cNvSpPr>
              <p:nvPr/>
            </p:nvSpPr>
            <p:spPr>
              <a:xfrm>
                <a:off x="222846" y="5350243"/>
                <a:ext cx="8784976" cy="767300"/>
              </a:xfrm>
              <a:prstGeom prst="rect">
                <a:avLst/>
              </a:prstGeom>
            </p:spPr>
            <p:txBody>
              <a:bodyPr vert="horz">
                <a:normAutofit fontScale="85000" lnSpcReduction="10000"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4+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sz="3600" baseline="30000" dirty="0" smtClean="0"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5350243"/>
                <a:ext cx="8784976" cy="767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5881" y="5992524"/>
            <a:ext cx="3022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WASA, HADES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9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→</m:t>
                    </m:r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𝑝𝑝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5400" i="1"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𝜋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sz="5400" i="1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dirty="0" smtClean="0"/>
                  <a:t>dibaryon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4624"/>
                <a:ext cx="8229600" cy="708688"/>
              </a:xfrm>
              <a:blipFill rotWithShape="1">
                <a:blip r:embed="rId2"/>
                <a:stretch>
                  <a:fillRect t="-21368" b="-47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=2.063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052736"/>
                <a:ext cx="2520280" cy="6480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=2.541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03848" y="1052736"/>
                <a:ext cx="2520280" cy="6480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=3.500 </m:t>
                      </m:r>
                      <m:r>
                        <a:rPr lang="en-US" b="0" i="1" smtClean="0">
                          <a:latin typeface="Cambria Math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56176" y="1052736"/>
                <a:ext cx="2520280" cy="648072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" y="1700807"/>
            <a:ext cx="3102446" cy="2952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7"/>
            <a:ext cx="3096344" cy="2946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1700805"/>
            <a:ext cx="3096343" cy="294652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203848" y="5733256"/>
            <a:ext cx="219624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707904" y="4797152"/>
            <a:ext cx="0" cy="14401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823833"/>
                <a:ext cx="1823641" cy="622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5805264"/>
                <a:ext cx="1847685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𝑝𝑝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805264"/>
                <a:ext cx="1847685" cy="6415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1763688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716016" y="1988840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67544" y="3429000"/>
            <a:ext cx="129614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419872" y="2890547"/>
            <a:ext cx="129614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02110" y="1974508"/>
            <a:ext cx="0" cy="223224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516216" y="2564904"/>
            <a:ext cx="885894" cy="0"/>
          </a:xfrm>
          <a:prstGeom prst="line">
            <a:avLst/>
          </a:prstGeom>
          <a:ln w="15875"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d*(2380)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Discovery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8784976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Model calculations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4+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8784976" cy="1143000"/>
              </a:xfrm>
              <a:blipFill rotWithShape="1">
                <a:blip r:embed="rId2"/>
                <a:stretch>
                  <a:fillRect l="-3956" b="-30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8740600"/>
                  </p:ext>
                </p:extLst>
              </p:nvPr>
            </p:nvGraphicFramePr>
            <p:xfrm>
              <a:off x="107502" y="1628800"/>
              <a:ext cx="8856988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284"/>
                    <a:gridCol w="1265284"/>
                    <a:gridCol w="1265284"/>
                    <a:gridCol w="1388726"/>
                    <a:gridCol w="1141842"/>
                    <a:gridCol w="1265284"/>
                    <a:gridCol w="126528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M(GeV)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4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exp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2.361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2.38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4+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2.833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unbound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2.69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2.40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ym typeface="Symbol"/>
                            </a:rPr>
                            <a:t>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3191742"/>
                  </p:ext>
                </p:extLst>
              </p:nvPr>
            </p:nvGraphicFramePr>
            <p:xfrm>
              <a:off x="107502" y="1628800"/>
              <a:ext cx="8856988" cy="1280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284"/>
                    <a:gridCol w="1265284"/>
                    <a:gridCol w="1265284"/>
                    <a:gridCol w="1388726"/>
                    <a:gridCol w="1141842"/>
                    <a:gridCol w="1265284"/>
                    <a:gridCol w="1265284"/>
                  </a:tblGrid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M(GeV)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1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4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err="1" smtClean="0"/>
                            <a:t>exp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1" t="-108571" r="-59855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2.361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2.45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2.38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2.38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81" t="-208571" r="-59855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2.35</a:t>
                          </a:r>
                          <a:endParaRPr lang="ru-RU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2.833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unbound</a:t>
                          </a:r>
                          <a:endParaRPr lang="ru-RU" sz="22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dirty="0" smtClean="0"/>
                            <a:t>2.69</a:t>
                          </a:r>
                          <a:endParaRPr lang="ru-RU" sz="22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2.40</a:t>
                          </a:r>
                          <a:endParaRPr lang="ru-RU" sz="2200" dirty="0"/>
                        </a:p>
                      </a:txBody>
                      <a:tcP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>
                              <a:sym typeface="Symbol"/>
                            </a:rPr>
                            <a:t></a:t>
                          </a:r>
                          <a:endParaRPr lang="ru-RU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323528" y="3356992"/>
            <a:ext cx="77290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Dyson-</a:t>
            </a:r>
            <a:r>
              <a:rPr lang="en-US" sz="2400" dirty="0" err="1"/>
              <a:t>Xuong</a:t>
            </a:r>
            <a:r>
              <a:rPr lang="en-US" sz="2400" dirty="0"/>
              <a:t>, PRL 13 (1964) </a:t>
            </a:r>
            <a:r>
              <a:rPr lang="en-US" sz="2400" dirty="0" smtClean="0"/>
              <a:t>815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Mulders-</a:t>
            </a:r>
            <a:r>
              <a:rPr lang="en-US" sz="2400" dirty="0" err="1"/>
              <a:t>Aerts</a:t>
            </a:r>
            <a:r>
              <a:rPr lang="en-US" sz="2400" dirty="0"/>
              <a:t>-de Swart, PRD 21 (1980) </a:t>
            </a:r>
            <a:r>
              <a:rPr lang="en-US" sz="2400" dirty="0" smtClean="0"/>
              <a:t>2653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Oka-Yazaki, PLB 90 (1980) 41</a:t>
            </a:r>
            <a:r>
              <a:rPr lang="pl-PL" sz="2400" dirty="0" smtClean="0"/>
              <a:t>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Mulders-Thomas, JPG 9 (1983) 1159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A. Gal, H. </a:t>
            </a:r>
            <a:r>
              <a:rPr lang="en-US" sz="2400" dirty="0" err="1" smtClean="0"/>
              <a:t>Garcilazo</a:t>
            </a:r>
            <a:r>
              <a:rPr lang="en-US" sz="2400" dirty="0" smtClean="0"/>
              <a:t> </a:t>
            </a:r>
            <a:r>
              <a:rPr lang="en-US" sz="2400" dirty="0" err="1" smtClean="0"/>
              <a:t>Nucl.Phys</a:t>
            </a:r>
            <a:r>
              <a:rPr lang="en-US" sz="2400" dirty="0"/>
              <a:t>. A928 (2014) 73-88 </a:t>
            </a:r>
            <a:r>
              <a:rPr lang="pl-PL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7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*(2380) begins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348456" y="44624"/>
            <a:ext cx="8229600" cy="1143000"/>
          </a:xfrm>
        </p:spPr>
        <p:txBody>
          <a:bodyPr/>
          <a:lstStyle/>
          <a:p>
            <a:r>
              <a:rPr lang="en-US" altLang="ru-RU" dirty="0" smtClean="0"/>
              <a:t>Celsius WASA</a:t>
            </a:r>
            <a:r>
              <a:rPr lang="en-US" altLang="ru-RU" dirty="0" smtClean="0">
                <a:sym typeface="Mathematica1" pitchFamily="2" charset="2"/>
              </a:rPr>
              <a:t> </a:t>
            </a:r>
            <a:endParaRPr lang="en-US" altLang="ru-RU" dirty="0"/>
          </a:p>
        </p:txBody>
      </p:sp>
      <p:pic>
        <p:nvPicPr>
          <p:cNvPr id="686095" name="Picture 15" descr="wasa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03313"/>
            <a:ext cx="7558087" cy="57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915" name="Picture 3" descr="Mpi0pi0_newP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628800"/>
            <a:ext cx="4392612" cy="274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78916" name="Object 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0514370"/>
              </p:ext>
            </p:extLst>
          </p:nvPr>
        </p:nvGraphicFramePr>
        <p:xfrm>
          <a:off x="2698998" y="1756990"/>
          <a:ext cx="11525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6" name="Формула" r:id="rId4" imgW="304560" imgH="190440" progId="Equation.3">
                  <p:embed/>
                </p:oleObj>
              </mc:Choice>
              <mc:Fallback>
                <p:oleObj name="Формула" r:id="rId4" imgW="304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998" y="1756990"/>
                        <a:ext cx="11525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7" name="Object 5"/>
          <p:cNvGraphicFramePr>
            <a:graphicFrameLocks noChangeAspect="1"/>
          </p:cNvGraphicFramePr>
          <p:nvPr/>
        </p:nvGraphicFramePr>
        <p:xfrm>
          <a:off x="5076825" y="908050"/>
          <a:ext cx="9366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7" name="Формула" r:id="rId6" imgW="266400" imgH="190440" progId="Equation.3">
                  <p:embed/>
                </p:oleObj>
              </mc:Choice>
              <mc:Fallback>
                <p:oleObj name="Формула" r:id="rId6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08050"/>
                        <a:ext cx="9366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8" name="Object 6"/>
          <p:cNvGraphicFramePr>
            <a:graphicFrameLocks noChangeAspect="1"/>
          </p:cNvGraphicFramePr>
          <p:nvPr/>
        </p:nvGraphicFramePr>
        <p:xfrm>
          <a:off x="7019925" y="908050"/>
          <a:ext cx="1152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8" name="Формула" r:id="rId8" imgW="368280" imgH="203040" progId="Equation.3">
                  <p:embed/>
                </p:oleObj>
              </mc:Choice>
              <mc:Fallback>
                <p:oleObj name="Формула" r:id="rId8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908050"/>
                        <a:ext cx="11525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395536" y="2780928"/>
            <a:ext cx="3571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latin typeface="Tahoma" pitchFamily="34" charset="0"/>
              </a:rPr>
              <a:t>M.Bashkanov </a:t>
            </a:r>
            <a:r>
              <a:rPr lang="en-US" altLang="ru-RU" i="1">
                <a:latin typeface="Tahoma" pitchFamily="34" charset="0"/>
              </a:rPr>
              <a:t>et</a:t>
            </a:r>
            <a:r>
              <a:rPr lang="en-US" altLang="ru-RU">
                <a:latin typeface="Tahoma" pitchFamily="34" charset="0"/>
              </a:rPr>
              <a:t>. al, </a:t>
            </a:r>
          </a:p>
          <a:p>
            <a:r>
              <a:rPr lang="en-US" altLang="ru-RU">
                <a:latin typeface="Tahoma" pitchFamily="34" charset="0"/>
              </a:rPr>
              <a:t>Phys. Lett. </a:t>
            </a:r>
            <a:r>
              <a:rPr lang="en-US" altLang="ru-RU" b="1">
                <a:latin typeface="Tahoma" pitchFamily="34" charset="0"/>
              </a:rPr>
              <a:t>B637</a:t>
            </a:r>
            <a:r>
              <a:rPr lang="en-US" altLang="ru-RU">
                <a:latin typeface="Tahoma" pitchFamily="34" charset="0"/>
              </a:rPr>
              <a:t> (2006) 223-228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2770436" y="2420565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000" b="1" i="1">
                <a:latin typeface="Tahoma" pitchFamily="34" charset="0"/>
              </a:rPr>
              <a:t>(I=0)</a:t>
            </a:r>
          </a:p>
        </p:txBody>
      </p:sp>
      <p:sp>
        <p:nvSpPr>
          <p:cNvPr id="678927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188913"/>
            <a:ext cx="5834062" cy="735012"/>
          </a:xfrm>
        </p:spPr>
        <p:txBody>
          <a:bodyPr/>
          <a:lstStyle/>
          <a:p>
            <a:r>
              <a:rPr lang="en-US" altLang="ru-RU" sz="3600">
                <a:latin typeface="Times New Roman" pitchFamily="18" charset="0"/>
              </a:rPr>
              <a:t>pd</a:t>
            </a:r>
            <a:r>
              <a:rPr lang="en-US" altLang="ru-RU" sz="3600">
                <a:latin typeface="Times New Roman" pitchFamily="18" charset="0"/>
                <a:sym typeface="Symbol" pitchFamily="18" charset="2"/>
              </a:rPr>
              <a:t></a:t>
            </a:r>
            <a:r>
              <a:rPr lang="en-US" altLang="ru-RU" sz="3600" baseline="30000">
                <a:latin typeface="Times New Roman" pitchFamily="18" charset="0"/>
                <a:sym typeface="Symbol" pitchFamily="18" charset="2"/>
              </a:rPr>
              <a:t>3</a:t>
            </a:r>
            <a:r>
              <a:rPr lang="en-US" altLang="ru-RU" sz="3600">
                <a:latin typeface="Times New Roman" pitchFamily="18" charset="0"/>
                <a:sym typeface="Symbol" pitchFamily="18" charset="2"/>
              </a:rPr>
              <a:t>He</a:t>
            </a:r>
            <a:r>
              <a:rPr lang="el-GR" altLang="ru-RU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ππ</a:t>
            </a:r>
            <a:r>
              <a:rPr lang="en-US" altLang="ru-RU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  T</a:t>
            </a:r>
            <a:r>
              <a:rPr lang="en-US" altLang="ru-RU" sz="36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ru-RU" sz="3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=0.89 GeV</a:t>
            </a:r>
            <a:endParaRPr lang="el-GR" altLang="ru-RU" sz="36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696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ABC-effect ==</a:t>
            </a:r>
            <a:r>
              <a:rPr lang="el-GR" sz="3600" dirty="0" smtClean="0"/>
              <a:t>ΔΔ</a:t>
            </a:r>
            <a:r>
              <a:rPr lang="en-US" sz="3600" dirty="0" smtClean="0"/>
              <a:t>-FSI effect?</a:t>
            </a:r>
            <a:endParaRPr lang="ru-RU" sz="3600" dirty="0"/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3733980" y="3029596"/>
            <a:ext cx="1342076" cy="22716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800px-Wasa-setup-2d_100913_red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113"/>
            <a:ext cx="7620000" cy="4048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61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2644"/>
          </a:xfrm>
        </p:spPr>
        <p:txBody>
          <a:bodyPr/>
          <a:lstStyle/>
          <a:p>
            <a:r>
              <a:rPr lang="en-US" altLang="ru-RU" dirty="0"/>
              <a:t>WASA 4</a:t>
            </a:r>
            <a:r>
              <a:rPr lang="en-US" altLang="ru-RU" dirty="0">
                <a:sym typeface="Symbol" pitchFamily="18" charset="2"/>
              </a:rPr>
              <a:t></a:t>
            </a:r>
            <a:r>
              <a:rPr lang="en-US" altLang="ru-RU" dirty="0">
                <a:sym typeface="Mathematica1" pitchFamily="2" charset="2"/>
              </a:rPr>
              <a:t> Detector </a:t>
            </a:r>
            <a:endParaRPr lang="en-US" altLang="ru-RU" dirty="0"/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 flipV="1">
            <a:off x="3048000" y="2895600"/>
            <a:ext cx="2286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5" name="Line 5"/>
          <p:cNvSpPr>
            <a:spLocks noChangeShapeType="1"/>
          </p:cNvSpPr>
          <p:nvPr/>
        </p:nvSpPr>
        <p:spPr bwMode="auto">
          <a:xfrm>
            <a:off x="3048000" y="3810000"/>
            <a:ext cx="15240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3260725" y="24733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184525" y="44545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400" dirty="0">
                <a:latin typeface="Times New Roman" pitchFamily="18" charset="0"/>
              </a:rPr>
              <a:t>π</a:t>
            </a:r>
          </a:p>
        </p:txBody>
      </p:sp>
      <p:grpSp>
        <p:nvGrpSpPr>
          <p:cNvPr id="476168" name="Group 8"/>
          <p:cNvGrpSpPr>
            <a:grpSpLocks/>
          </p:cNvGrpSpPr>
          <p:nvPr/>
        </p:nvGrpSpPr>
        <p:grpSpPr bwMode="auto">
          <a:xfrm>
            <a:off x="119063" y="3573463"/>
            <a:ext cx="398462" cy="431800"/>
            <a:chOff x="308" y="3884"/>
            <a:chExt cx="272" cy="272"/>
          </a:xfrm>
        </p:grpSpPr>
        <p:sp>
          <p:nvSpPr>
            <p:cNvPr id="476169" name="Oval 9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0" name="Text Box 10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ru-RU" sz="1800" dirty="0" smtClean="0">
                  <a:solidFill>
                    <a:schemeClr val="accent2"/>
                  </a:solidFill>
                  <a:latin typeface="Arial" charset="0"/>
                </a:rPr>
                <a:t>p</a:t>
              </a:r>
              <a:endParaRPr lang="en-GB" altLang="ru-RU" sz="1800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76171" name="Group 11"/>
          <p:cNvGrpSpPr>
            <a:grpSpLocks/>
          </p:cNvGrpSpPr>
          <p:nvPr/>
        </p:nvGrpSpPr>
        <p:grpSpPr bwMode="auto">
          <a:xfrm>
            <a:off x="2627313" y="3357563"/>
            <a:ext cx="1008063" cy="936625"/>
            <a:chOff x="340" y="3158"/>
            <a:chExt cx="635" cy="590"/>
          </a:xfrm>
        </p:grpSpPr>
        <p:sp>
          <p:nvSpPr>
            <p:cNvPr id="476172" name="Oval 12"/>
            <p:cNvSpPr>
              <a:spLocks noChangeArrowheads="1"/>
            </p:cNvSpPr>
            <p:nvPr/>
          </p:nvSpPr>
          <p:spPr bwMode="auto">
            <a:xfrm>
              <a:off x="340" y="3158"/>
              <a:ext cx="635" cy="59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ru-RU" sz="1800"/>
            </a:p>
          </p:txBody>
        </p:sp>
        <p:sp>
          <p:nvSpPr>
            <p:cNvPr id="476173" name="Text Box 13"/>
            <p:cNvSpPr txBox="1">
              <a:spLocks noChangeArrowheads="1"/>
            </p:cNvSpPr>
            <p:nvPr/>
          </p:nvSpPr>
          <p:spPr bwMode="auto">
            <a:xfrm>
              <a:off x="476" y="3294"/>
              <a:ext cx="29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4000" b="1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endParaRPr lang="en-US" altLang="ru-RU" sz="4000" b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76174" name="Group 14"/>
          <p:cNvGrpSpPr>
            <a:grpSpLocks/>
          </p:cNvGrpSpPr>
          <p:nvPr/>
        </p:nvGrpSpPr>
        <p:grpSpPr bwMode="auto">
          <a:xfrm>
            <a:off x="2909888" y="3573474"/>
            <a:ext cx="398462" cy="579438"/>
            <a:chOff x="1033" y="3793"/>
            <a:chExt cx="272" cy="365"/>
          </a:xfrm>
        </p:grpSpPr>
        <p:sp>
          <p:nvSpPr>
            <p:cNvPr id="476175" name="Oval 15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6" name="Text Box 16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77" name="Group 17"/>
          <p:cNvGrpSpPr>
            <a:grpSpLocks/>
          </p:cNvGrpSpPr>
          <p:nvPr/>
        </p:nvGrpSpPr>
        <p:grpSpPr bwMode="auto">
          <a:xfrm>
            <a:off x="2909888" y="3284538"/>
            <a:ext cx="398462" cy="579437"/>
            <a:chOff x="1033" y="3793"/>
            <a:chExt cx="272" cy="365"/>
          </a:xfrm>
        </p:grpSpPr>
        <p:sp>
          <p:nvSpPr>
            <p:cNvPr id="476178" name="Oval 18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79" name="Text Box 19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0" name="Group 20"/>
          <p:cNvGrpSpPr>
            <a:grpSpLocks/>
          </p:cNvGrpSpPr>
          <p:nvPr/>
        </p:nvGrpSpPr>
        <p:grpSpPr bwMode="auto">
          <a:xfrm>
            <a:off x="2878138" y="3573463"/>
            <a:ext cx="398462" cy="431800"/>
            <a:chOff x="308" y="3884"/>
            <a:chExt cx="272" cy="272"/>
          </a:xfrm>
        </p:grpSpPr>
        <p:sp>
          <p:nvSpPr>
            <p:cNvPr id="476181" name="Oval 21"/>
            <p:cNvSpPr>
              <a:spLocks noChangeArrowheads="1"/>
            </p:cNvSpPr>
            <p:nvPr/>
          </p:nvSpPr>
          <p:spPr bwMode="auto">
            <a:xfrm>
              <a:off x="308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2" name="Text Box 22"/>
            <p:cNvSpPr txBox="1">
              <a:spLocks noChangeArrowheads="1"/>
            </p:cNvSpPr>
            <p:nvPr/>
          </p:nvSpPr>
          <p:spPr bwMode="auto">
            <a:xfrm>
              <a:off x="353" y="388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1800" dirty="0" smtClean="0">
                  <a:solidFill>
                    <a:srgbClr val="0033CC"/>
                  </a:solidFill>
                  <a:latin typeface="Arial" charset="0"/>
                </a:rPr>
                <a:t>n</a:t>
              </a:r>
              <a:endParaRPr lang="en-GB" altLang="ru-RU" sz="1800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  <p:grpSp>
        <p:nvGrpSpPr>
          <p:cNvPr id="476183" name="Group 23"/>
          <p:cNvGrpSpPr>
            <a:grpSpLocks/>
          </p:cNvGrpSpPr>
          <p:nvPr/>
        </p:nvGrpSpPr>
        <p:grpSpPr bwMode="auto">
          <a:xfrm>
            <a:off x="3059113" y="3573463"/>
            <a:ext cx="398462" cy="579437"/>
            <a:chOff x="1033" y="3793"/>
            <a:chExt cx="272" cy="365"/>
          </a:xfrm>
        </p:grpSpPr>
        <p:sp>
          <p:nvSpPr>
            <p:cNvPr id="476184" name="Oval 24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5" name="Text Box 25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 dirty="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76186" name="Group 26"/>
          <p:cNvGrpSpPr>
            <a:grpSpLocks/>
          </p:cNvGrpSpPr>
          <p:nvPr/>
        </p:nvGrpSpPr>
        <p:grpSpPr bwMode="auto">
          <a:xfrm>
            <a:off x="2771775" y="3284538"/>
            <a:ext cx="398463" cy="579437"/>
            <a:chOff x="1033" y="3793"/>
            <a:chExt cx="272" cy="365"/>
          </a:xfrm>
        </p:grpSpPr>
        <p:sp>
          <p:nvSpPr>
            <p:cNvPr id="476187" name="Oval 27"/>
            <p:cNvSpPr>
              <a:spLocks noChangeArrowheads="1"/>
            </p:cNvSpPr>
            <p:nvPr/>
          </p:nvSpPr>
          <p:spPr bwMode="auto">
            <a:xfrm>
              <a:off x="1033" y="3884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6188" name="Text Box 28"/>
            <p:cNvSpPr txBox="1">
              <a:spLocks noChangeArrowheads="1"/>
            </p:cNvSpPr>
            <p:nvPr/>
          </p:nvSpPr>
          <p:spPr bwMode="auto">
            <a:xfrm>
              <a:off x="1033" y="3793"/>
              <a:ext cx="2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altLang="ru-RU" sz="3200">
                  <a:solidFill>
                    <a:schemeClr val="accent2"/>
                  </a:solidFill>
                  <a:latin typeface="Arial" charset="0"/>
                  <a:sym typeface="Symbol" pitchFamily="18" charset="2"/>
                </a:rPr>
                <a:t>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𝒅𝒊𝒃𝒂𝒓𝒚𝒐𝒏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96752"/>
                <a:ext cx="52565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9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3.7037E-6 L 0.30528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7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7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88889E-6 4.07407E-6 C -0.00104 -0.00186 -0.00277 -0.00301 -0.00347 -0.00533 C -0.0052 -0.01112 0.00191 -0.02061 0.00608 -0.01806 C 0.01077 -0.01551 0.01476 -0.01065 0.01893 -0.00718 C 0.02466 -0.00324 0.02639 -0.00024 0.03212 -0.00324 C 0.03525 -0.01181 0.03438 -0.01436 0.03091 -0.0213 C 0.02917 -0.02824 0.02726 -0.03565 0.02396 -0.04098 C 0.02257 -0.04676 0.02362 -0.04954 0.02414 -0.05556 C 0.03368 -0.06505 0.04914 -0.04514 0.05434 -0.04074 C 0.05834 -0.03912 0.0625 -0.03727 0.06667 -0.03588 C 0.07431 -0.04005 0.07865 -0.04954 0.07605 -0.05996 C 0.07657 -0.06621 0.07605 -0.07408 0.07379 -0.07871 C 0.07396 -0.08519 0.07379 -0.08241 0.07448 -0.08727 " pathEditMode="relative" rAng="2175231" ptsTypes="ffffffffffffA">
                                      <p:cBhvr>
                                        <p:cTn id="51" dur="2000" fill="hold"/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39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1064 C 0.00416 -0.00139 -0.00052 -0.01273 0.0026 -0.00185 C 0.00399 0.00301 0.00486 0.00093 0.0059 0.00579 C 0.00659 0.00903 0.00764 0.01574 0.00764 0.01598 C 0.00503 0.02338 0.00538 0.02894 -0.00139 0.02547 C -0.01042 0.025 -0.01719 0.01783 -0.02431 0.01135 C -0.02778 0.0088 -0.02917 0.00602 -0.03368 0.0088 C -0.03594 0.00973 -0.03976 0.01389 -0.03976 0.01436 C -0.04323 0.02431 -0.04028 0.02778 -0.03768 0.03611 C -0.03664 0.03936 -0.03733 0.04352 -0.03594 0.04584 C -0.029 0.05556 -0.02118 0.06412 -0.01407 0.07269 C -0.01354 0.08426 -0.01528 0.08843 -0.02431 0.09121 C -0.02674 0.09213 -0.03039 0.0926 -0.03264 0.09167 C -0.0349 0.09074 -0.03889 0.08843 -0.03889 0.08889 C -0.04358 0.08797 -0.0474 0.08704 -0.05104 0.08264 " pathEditMode="relative" rAng="2419792" ptsTypes="ffffffffffffffA">
                                      <p:cBhvr>
                                        <p:cTn id="53" dur="2000" fill="hold"/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51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31 L 0.32066 -0.094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44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4.07407E-6 C 0.00782 -0.00208 -0.00191 -4.07407E-6 0.00712 -0.00023 C 0.01077 -0.00069 0.00973 -0.00208 0.01355 -0.00231 C 0.01598 -0.00231 0.02101 -0.00115 0.02118 -0.00092 C 0.02552 0.0044 0.02952 0.00579 0.025 0.01297 C 0.02153 0.02431 0.01441 0.0301 0.00747 0.0375 C 0.00452 0.04098 0.00209 0.04167 0.00261 0.04815 C 0.00278 0.05116 0.00434 0.05695 0.00452 0.05741 C 0.01007 0.06459 0.01355 0.06204 0.02049 0.06158 C 0.02292 0.06112 0.0257 0.0632 0.02813 0.06227 C 0.03681 0.05649 0.04532 0.04977 0.05417 0.04329 C 0.06233 0.04607 0.06459 0.04954 0.06372 0.06158 C 0.0632 0.06482 0.0625 0.06922 0.06111 0.07199 C 0.0599 0.07431 0.05695 0.07871 0.05695 0.07871 C 0.05504 0.08449 0.05296 0.08912 0.04861 0.09213 " pathEditMode="relative" rAng="-1855440" ptsTypes="ffffffffffffffA">
                                      <p:cBhvr>
                                        <p:cTn id="57" dur="2000" fill="hold"/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1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3.7037E-7 C -0.00156 0.00116 -0.00278 0.00324 -0.00451 0.0037 C -0.00903 0.00509 -0.01458 -0.00602 -0.01232 -0.01088 C -0.00955 -0.01667 -0.00538 -0.02107 -0.00191 -0.02616 C 0.00174 -0.03287 0.00434 -0.03449 0.00313 -0.04282 C -0.00278 -0.04815 -0.00469 -0.04769 -0.01041 -0.04421 C -0.0158 -0.04306 -0.0217 -0.0419 -0.02621 -0.03843 C -0.03073 -0.0375 -0.03264 -0.03958 -0.0368 -0.04097 C -0.04236 -0.05532 -0.02482 -0.07222 -0.02066 -0.07824 C -0.01892 -0.08333 -0.01684 -0.08843 -0.0151 -0.09375 C -0.01684 -0.1044 -0.02309 -0.11134 -0.03125 -0.10995 C -0.03576 -0.11157 -0.04166 -0.1125 -0.04548 -0.11019 C -0.05017 -0.11157 -0.04809 -0.11088 -0.05156 -0.11273 " pathEditMode="relative" rAng="-2630560" ptsTypes="ffffffffffffA">
                                      <p:cBhvr>
                                        <p:cTn id="59" dur="2000" fill="hold"/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96" y="260648"/>
            <a:ext cx="8229600" cy="449262"/>
          </a:xfrm>
        </p:spPr>
        <p:txBody>
          <a:bodyPr>
            <a:normAutofit fontScale="90000"/>
          </a:bodyPr>
          <a:lstStyle/>
          <a:p>
            <a:r>
              <a:rPr lang="en-US" altLang="ru-RU" sz="4000" dirty="0" smtClean="0">
                <a:sym typeface="Symbol" pitchFamily="18" charset="2"/>
              </a:rPr>
              <a:t>First hints on d*(2380) at CELSIUS</a:t>
            </a:r>
            <a:endParaRPr lang="en-US" altLang="ru-RU" sz="4000" dirty="0">
              <a:sym typeface="Symbol" pitchFamily="18" charset="2"/>
            </a:endParaRPr>
          </a:p>
        </p:txBody>
      </p:sp>
      <p:pic>
        <p:nvPicPr>
          <p:cNvPr id="566275" name="Picture 3" descr="tot_xs_est_title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33463"/>
            <a:ext cx="8497887" cy="5757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6300" name="Picture 28" descr="CW_di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1875"/>
            <a:ext cx="84963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6301" name="Text Box 29"/>
          <p:cNvSpPr txBox="1">
            <a:spLocks noChangeArrowheads="1"/>
          </p:cNvSpPr>
          <p:nvPr/>
        </p:nvSpPr>
        <p:spPr bwMode="auto">
          <a:xfrm>
            <a:off x="4427538" y="2276475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rgbClr val="0000FF"/>
                </a:solidFill>
              </a:rPr>
              <a:t>Phys.Rev.Lett.102, 052301 (2009) </a:t>
            </a:r>
          </a:p>
        </p:txBody>
      </p:sp>
      <p:sp>
        <p:nvSpPr>
          <p:cNvPr id="566302" name="Text Box 30"/>
          <p:cNvSpPr txBox="1">
            <a:spLocks noChangeArrowheads="1"/>
          </p:cNvSpPr>
          <p:nvPr/>
        </p:nvSpPr>
        <p:spPr bwMode="auto">
          <a:xfrm>
            <a:off x="5003800" y="1844675"/>
            <a:ext cx="2908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>
                <a:solidFill>
                  <a:srgbClr val="0000FF"/>
                </a:solidFill>
              </a:rPr>
              <a:t>CELSIUS/WASA</a:t>
            </a:r>
          </a:p>
        </p:txBody>
      </p:sp>
    </p:spTree>
    <p:extLst>
      <p:ext uri="{BB962C8B-B14F-4D97-AF65-F5344CB8AC3E}">
        <p14:creationId xmlns:p14="http://schemas.microsoft.com/office/powerpoint/2010/main" val="23404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CELSIUS to COSY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Discovery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6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908425" y="394811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800" y="1427163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</a:rPr>
              <a:t>pn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569325" cy="581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DC70-2E7F-4927-8B3C-A39AF1DBE5B7}" type="slidenum">
              <a:rPr lang="en-US"/>
              <a:pPr/>
              <a:t>7</a:t>
            </a:fld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100"/>
            <a:ext cx="8604448" cy="688975"/>
          </a:xfrm>
        </p:spPr>
        <p:txBody>
          <a:bodyPr/>
          <a:lstStyle/>
          <a:p>
            <a:r>
              <a:rPr lang="en-US" sz="3600" dirty="0"/>
              <a:t>Angular distribution in the peak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2376488" y="1557338"/>
          <a:ext cx="40814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66" name="Формула" r:id="rId4" imgW="1295280" imgH="431640" progId="Equation.3">
                  <p:embed/>
                </p:oleObj>
              </mc:Choice>
              <mc:Fallback>
                <p:oleObj name="Формула" r:id="rId4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557338"/>
                        <a:ext cx="40814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7864475" y="3973513"/>
            <a:ext cx="78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J=1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7956550" y="27813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J=3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</p:spTree>
    <p:extLst>
      <p:ext uri="{BB962C8B-B14F-4D97-AF65-F5344CB8AC3E}">
        <p14:creationId xmlns:p14="http://schemas.microsoft.com/office/powerpoint/2010/main" val="2598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8</a:t>
            </a:fld>
            <a:endParaRPr lang="en-US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The </a:t>
            </a:r>
            <a:r>
              <a:rPr lang="de-DE" sz="4000" dirty="0" err="1" smtClean="0"/>
              <a:t>extracted</a:t>
            </a:r>
            <a:r>
              <a:rPr lang="de-DE" sz="4000" dirty="0" smtClean="0"/>
              <a:t> </a:t>
            </a:r>
            <a:r>
              <a:rPr lang="de-DE" sz="4000" dirty="0" err="1" smtClean="0"/>
              <a:t>properties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the</a:t>
            </a:r>
            <a:r>
              <a:rPr lang="de-DE" sz="4000" dirty="0" smtClean="0"/>
              <a:t> </a:t>
            </a:r>
            <a:r>
              <a:rPr lang="de-DE" sz="4000" dirty="0" err="1" smtClean="0"/>
              <a:t>new</a:t>
            </a:r>
            <a:r>
              <a:rPr lang="de-DE" sz="4000" dirty="0" smtClean="0"/>
              <a:t> </a:t>
            </a:r>
            <a:r>
              <a:rPr lang="de-DE" sz="4000" dirty="0" err="1" smtClean="0"/>
              <a:t>particle</a:t>
            </a:r>
            <a:endParaRPr lang="de-DE" sz="40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397" y="1916832"/>
            <a:ext cx="6984776" cy="79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err="1"/>
              <a:t>pn</a:t>
            </a:r>
            <a:r>
              <a:rPr lang="de-DE" sz="3600" dirty="0"/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>
                <a:sym typeface="Symbol" pitchFamily="18" charset="2"/>
              </a:rPr>
              <a:t> 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DD</a:t>
            </a:r>
            <a:r>
              <a:rPr lang="de-DE" sz="3600" dirty="0">
                <a:sym typeface="Symbol" pitchFamily="18" charset="2"/>
              </a:rPr>
              <a:t>  d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>
                <a:latin typeface="Symbol" pitchFamily="18" charset="2"/>
                <a:sym typeface="Symbol" pitchFamily="18" charset="2"/>
              </a:rPr>
              <a:t>0</a:t>
            </a:r>
          </a:p>
          <a:p>
            <a:endParaRPr lang="de-DE" sz="3600" baseline="30000" dirty="0">
              <a:sym typeface="Symbol" pitchFamily="18" charset="2"/>
            </a:endParaRPr>
          </a:p>
          <a:p>
            <a:pPr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grpSp>
        <p:nvGrpSpPr>
          <p:cNvPr id="644127" name="Group 31"/>
          <p:cNvGrpSpPr>
            <a:grpSpLocks/>
          </p:cNvGrpSpPr>
          <p:nvPr/>
        </p:nvGrpSpPr>
        <p:grpSpPr bwMode="auto">
          <a:xfrm>
            <a:off x="2817560" y="2564780"/>
            <a:ext cx="3529012" cy="1392237"/>
            <a:chOff x="3242" y="890"/>
            <a:chExt cx="2223" cy="877"/>
          </a:xfrm>
        </p:grpSpPr>
        <p:grpSp>
          <p:nvGrpSpPr>
            <p:cNvPr id="644100" name="Group 4"/>
            <p:cNvGrpSpPr>
              <a:grpSpLocks/>
            </p:cNvGrpSpPr>
            <p:nvPr/>
          </p:nvGrpSpPr>
          <p:grpSpPr bwMode="auto">
            <a:xfrm>
              <a:off x="3442" y="890"/>
              <a:ext cx="2023" cy="877"/>
              <a:chOff x="3379" y="845"/>
              <a:chExt cx="2023" cy="877"/>
            </a:xfrm>
          </p:grpSpPr>
          <p:grpSp>
            <p:nvGrpSpPr>
              <p:cNvPr id="644101" name="Group 5"/>
              <p:cNvGrpSpPr>
                <a:grpSpLocks/>
              </p:cNvGrpSpPr>
              <p:nvPr/>
            </p:nvGrpSpPr>
            <p:grpSpPr bwMode="auto">
              <a:xfrm>
                <a:off x="3379" y="981"/>
                <a:ext cx="1859" cy="589"/>
                <a:chOff x="3334" y="2478"/>
                <a:chExt cx="1859" cy="589"/>
              </a:xfrm>
            </p:grpSpPr>
            <p:sp>
              <p:nvSpPr>
                <p:cNvPr id="644102" name="Line 6"/>
                <p:cNvSpPr>
                  <a:spLocks noChangeShapeType="1"/>
                </p:cNvSpPr>
                <p:nvPr/>
              </p:nvSpPr>
              <p:spPr bwMode="auto">
                <a:xfrm>
                  <a:off x="4476" y="3004"/>
                  <a:ext cx="536" cy="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477" y="2478"/>
                  <a:ext cx="490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4" name="Line 8"/>
                <p:cNvSpPr>
                  <a:spLocks noChangeShapeType="1"/>
                </p:cNvSpPr>
                <p:nvPr/>
              </p:nvSpPr>
              <p:spPr bwMode="auto">
                <a:xfrm>
                  <a:off x="4513" y="2568"/>
                  <a:ext cx="227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513" y="2750"/>
                  <a:ext cx="317" cy="22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6" name="Line 10"/>
                <p:cNvSpPr>
                  <a:spLocks noChangeShapeType="1"/>
                </p:cNvSpPr>
                <p:nvPr/>
              </p:nvSpPr>
              <p:spPr bwMode="auto">
                <a:xfrm>
                  <a:off x="3334" y="2568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34" y="2840"/>
                  <a:ext cx="362" cy="18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108" name="Rectangle 12"/>
                <p:cNvSpPr>
                  <a:spLocks noChangeArrowheads="1"/>
                </p:cNvSpPr>
                <p:nvPr/>
              </p:nvSpPr>
              <p:spPr bwMode="auto">
                <a:xfrm rot="-1717552">
                  <a:off x="4096" y="2604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09" name="Rectangle 13"/>
                <p:cNvSpPr>
                  <a:spLocks noChangeArrowheads="1"/>
                </p:cNvSpPr>
                <p:nvPr/>
              </p:nvSpPr>
              <p:spPr bwMode="auto">
                <a:xfrm rot="1393872">
                  <a:off x="4096" y="2859"/>
                  <a:ext cx="454" cy="9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0" name="Rectangle 14"/>
                <p:cNvSpPr>
                  <a:spLocks noChangeArrowheads="1"/>
                </p:cNvSpPr>
                <p:nvPr/>
              </p:nvSpPr>
              <p:spPr bwMode="auto">
                <a:xfrm>
                  <a:off x="3606" y="2704"/>
                  <a:ext cx="544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1" name="Oval 15"/>
                <p:cNvSpPr>
                  <a:spLocks noChangeArrowheads="1"/>
                </p:cNvSpPr>
                <p:nvPr/>
              </p:nvSpPr>
              <p:spPr bwMode="auto">
                <a:xfrm>
                  <a:off x="4694" y="2704"/>
                  <a:ext cx="181" cy="1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12" name="Line 16"/>
                <p:cNvSpPr>
                  <a:spLocks noChangeShapeType="1"/>
                </p:cNvSpPr>
                <p:nvPr/>
              </p:nvSpPr>
              <p:spPr bwMode="auto">
                <a:xfrm>
                  <a:off x="4830" y="2795"/>
                  <a:ext cx="36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4113" name="Text Box 17"/>
              <p:cNvSpPr txBox="1">
                <a:spLocks noChangeArrowheads="1"/>
              </p:cNvSpPr>
              <p:nvPr/>
            </p:nvSpPr>
            <p:spPr bwMode="auto">
              <a:xfrm>
                <a:off x="4195" y="1434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4" name="Text Box 18"/>
              <p:cNvSpPr txBox="1">
                <a:spLocks noChangeArrowheads="1"/>
              </p:cNvSpPr>
              <p:nvPr/>
            </p:nvSpPr>
            <p:spPr bwMode="auto">
              <a:xfrm>
                <a:off x="4195" y="845"/>
                <a:ext cx="2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</a:p>
            </p:txBody>
          </p:sp>
          <p:sp>
            <p:nvSpPr>
              <p:cNvPr id="644115" name="Text Box 19"/>
              <p:cNvSpPr txBox="1">
                <a:spLocks noChangeArrowheads="1"/>
              </p:cNvSpPr>
              <p:nvPr/>
            </p:nvSpPr>
            <p:spPr bwMode="auto">
              <a:xfrm>
                <a:off x="5220" y="1144"/>
                <a:ext cx="1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644116" name="Text Box 20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  <p:sp>
            <p:nvSpPr>
              <p:cNvPr id="644117" name="Text Box 21"/>
              <p:cNvSpPr txBox="1">
                <a:spLocks noChangeArrowheads="1"/>
              </p:cNvSpPr>
              <p:nvPr/>
            </p:nvSpPr>
            <p:spPr bwMode="auto">
              <a:xfrm>
                <a:off x="5012" y="84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latin typeface="Times New Roman" pitchFamily="18" charset="0"/>
                    <a:cs typeface="Times New Roman" pitchFamily="18" charset="0"/>
                  </a:rPr>
                  <a:t>π</a:t>
                </a:r>
              </a:p>
            </p:txBody>
          </p:sp>
        </p:grpSp>
        <p:sp>
          <p:nvSpPr>
            <p:cNvPr id="644118" name="Text Box 22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644119" name="Text Box 23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</p:grpSp>
      <p:sp>
        <p:nvSpPr>
          <p:cNvPr id="644128" name="Text Box 32"/>
          <p:cNvSpPr txBox="1">
            <a:spLocks noChangeArrowheads="1"/>
          </p:cNvSpPr>
          <p:nvPr/>
        </p:nvSpPr>
        <p:spPr bwMode="auto">
          <a:xfrm>
            <a:off x="3235061" y="3957017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4022" y="4690009"/>
                <a:ext cx="748897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1875" y="5597972"/>
                <a:ext cx="714804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483217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58" y="971993"/>
                <a:ext cx="3845412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  <m:r>
                          <a:rPr lang="en-US" b="1" i="1" smtClean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118" b="-36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4290</TotalTime>
  <Words>2507</Words>
  <Application>Microsoft Office PowerPoint</Application>
  <PresentationFormat>Экран (4:3)</PresentationFormat>
  <Paragraphs>596</Paragraphs>
  <Slides>56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Поток</vt:lpstr>
      <vt:lpstr>Формула</vt:lpstr>
      <vt:lpstr>Презентация PowerPoint</vt:lpstr>
      <vt:lpstr>Types of particles/resonances</vt:lpstr>
      <vt:lpstr>Possible particles</vt:lpstr>
      <vt:lpstr>Deuteron to Deltaron</vt:lpstr>
      <vt:lpstr>d*(2380)</vt:lpstr>
      <vt:lpstr>Презентация PowerPoint</vt:lpstr>
      <vt:lpstr>Angular distribution in the peak</vt:lpstr>
      <vt:lpstr>The extracted properties of the new particle</vt:lpstr>
      <vt:lpstr>Only 〖dπ〗^0 π^0?</vt:lpstr>
      <vt:lpstr>Isospin relations</vt:lpstr>
      <vt:lpstr>Презентация PowerPoint</vt:lpstr>
      <vt:lpstr>Only with deuteron?</vt:lpstr>
      <vt:lpstr>From fusion to free case  </vt:lpstr>
      <vt:lpstr>pn  pn00</vt:lpstr>
      <vt:lpstr>Dibaryon non-fusion decays</vt:lpstr>
      <vt:lpstr>Dibaryon hadronic decays</vt:lpstr>
      <vt:lpstr>The decay modes of the dibaryon</vt:lpstr>
      <vt:lpstr>Only with two pions?</vt:lpstr>
      <vt:lpstr>From ΔΔ to pn decay  </vt:lpstr>
      <vt:lpstr>Expectations</vt:lpstr>
      <vt:lpstr>A_y energy dependence at 83°</vt:lpstr>
      <vt:lpstr>A_y energy dependence at 83°</vt:lpstr>
      <vt:lpstr>Dimensionless partial wave amplitudes</vt:lpstr>
      <vt:lpstr>Argand plot</vt:lpstr>
      <vt:lpstr>Argand plots</vt:lpstr>
      <vt:lpstr>Molecule vs Hexaquark</vt:lpstr>
      <vt:lpstr>Deuteron</vt:lpstr>
      <vt:lpstr>d*(2380) internal structure and  the ABC effect </vt:lpstr>
      <vt:lpstr>Deltaron vs Hexaquark</vt:lpstr>
      <vt:lpstr>The family of dibaryons</vt:lpstr>
      <vt:lpstr>Mirror dibaryon</vt:lpstr>
      <vt:lpstr>How many ways can you combine 6q?</vt:lpstr>
      <vt:lpstr>Z=+4 dibaryon isospin coefficients</vt:lpstr>
      <vt:lpstr>pp→ppπ^+ π^+ π^- π^-  dibaryon</vt:lpstr>
      <vt:lpstr>pp→ppπ^+ π^+ π^- π^-  data</vt:lpstr>
      <vt:lpstr>pp→ppπ^+ π^+ π^- π^-   background+resonance</vt:lpstr>
      <vt:lpstr>pp→ppπ^+ π^+ π^- π^-  data</vt:lpstr>
      <vt:lpstr>Charge Z=+4 dibaryon upper limit</vt:lpstr>
      <vt:lpstr>pp→pp〖2π〗^+ 2π^-   total X-section</vt:lpstr>
      <vt:lpstr>NN vs ΔΔ</vt:lpstr>
      <vt:lpstr>How many ways can you combine 6q?</vt:lpstr>
      <vt:lpstr>d*(2380) SU(3) multiplet</vt:lpstr>
      <vt:lpstr>Strange Dibaryon</vt:lpstr>
      <vt:lpstr>d*(2380) in photoproduction?</vt:lpstr>
      <vt:lpstr>The benchmark measurement</vt:lpstr>
      <vt:lpstr>Conclusion</vt:lpstr>
      <vt:lpstr>Презентация PowerPoint</vt:lpstr>
      <vt:lpstr>Z=+4 dibaryon</vt:lpstr>
      <vt:lpstr>pp→ppπ^+ π^+ π^- π^-  dibaryon</vt:lpstr>
      <vt:lpstr>Model calculations of the d^∗and d^(4+)</vt:lpstr>
      <vt:lpstr>d*(2380) begins</vt:lpstr>
      <vt:lpstr>Celsius WASA </vt:lpstr>
      <vt:lpstr>pd3Heππ,    Tp=0.89 GeV</vt:lpstr>
      <vt:lpstr>WASA 4 Detector </vt:lpstr>
      <vt:lpstr>First hints on d*(2380) at CELSIUS</vt:lpstr>
      <vt:lpstr>CELSIUS to COSY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763</cp:revision>
  <dcterms:created xsi:type="dcterms:W3CDTF">2005-12-14T10:51:54Z</dcterms:created>
  <dcterms:modified xsi:type="dcterms:W3CDTF">2015-07-28T14:52:49Z</dcterms:modified>
</cp:coreProperties>
</file>