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56" r:id="rId3"/>
    <p:sldId id="258" r:id="rId4"/>
    <p:sldId id="260" r:id="rId5"/>
    <p:sldId id="261" r:id="rId6"/>
    <p:sldId id="297" r:id="rId7"/>
    <p:sldId id="263" r:id="rId8"/>
    <p:sldId id="264" r:id="rId9"/>
    <p:sldId id="267" r:id="rId10"/>
    <p:sldId id="268" r:id="rId11"/>
    <p:sldId id="269" r:id="rId12"/>
    <p:sldId id="274" r:id="rId13"/>
    <p:sldId id="277" r:id="rId14"/>
    <p:sldId id="278" r:id="rId15"/>
    <p:sldId id="279" r:id="rId16"/>
    <p:sldId id="290" r:id="rId17"/>
    <p:sldId id="281" r:id="rId18"/>
    <p:sldId id="283" r:id="rId19"/>
    <p:sldId id="29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313F3"/>
    <a:srgbClr val="153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29C2F-6225-43BB-A818-EC4AA8589598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28ACB-76A9-4471-A822-3445FC95FD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87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F442-0887-48CE-B750-9540F033C24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28ACB-76A9-4471-A822-3445FC95FD2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824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28ACB-76A9-4471-A822-3445FC95FD2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771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28ACB-76A9-4471-A822-3445FC95FD2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65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28ACB-76A9-4471-A822-3445FC95FD2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09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2013-7-5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4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mpgd.lzu.edu.cn/research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ebstandar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8" y="5893888"/>
            <a:ext cx="3244980" cy="97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04172" y="3573015"/>
            <a:ext cx="7416824" cy="15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Xiaodong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Wang (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王晓冬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School of Nuclear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Technology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Lanzhou University, Lanzhou, China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172" y="2081023"/>
            <a:ext cx="7957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itchFamily="18" charset="0"/>
                <a:cs typeface="Times New Roman" pitchFamily="18" charset="0"/>
              </a:rPr>
              <a:t>MPGD 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activities at Lanzhou University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5931904"/>
            <a:ext cx="9144000" cy="0"/>
          </a:xfrm>
          <a:prstGeom prst="line">
            <a:avLst/>
          </a:prstGeom>
          <a:ln w="38100">
            <a:solidFill>
              <a:srgbClr val="153AF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9" name="Picture 1" descr="C:\Documents and Settings\Administrator\Application Data\Tencent\Users\343063048\QQ\WinTemp\RichOle\KAX8`X1EZ~XKDO{4C9}0Z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接连接符 15"/>
          <p:cNvCxnSpPr/>
          <p:nvPr/>
        </p:nvCxnSpPr>
        <p:spPr>
          <a:xfrm>
            <a:off x="7490" y="601957"/>
            <a:ext cx="9144000" cy="0"/>
          </a:xfrm>
          <a:prstGeom prst="line">
            <a:avLst/>
          </a:prstGeom>
          <a:ln w="57150">
            <a:solidFill>
              <a:srgbClr val="2313F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48264" y="6334780"/>
            <a:ext cx="1949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July 5, 2013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" y="3967754"/>
            <a:ext cx="32273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1_100912164550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63" y="171450"/>
            <a:ext cx="1042987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1" name="图片 9" descr="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92" y="1180561"/>
            <a:ext cx="2829767" cy="239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图片 10" descr="Circuit 01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" y="1212622"/>
            <a:ext cx="275748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 descr="D:\PROJETS\Fast Neutron Imaging\PHOTOS\Collimateurs\DSCN037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31" y="1339718"/>
            <a:ext cx="25209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" descr="D:\PROJETS\Fast Neutron Imaging\PHOTOS\Collimateurs\DSCN03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75" y="4364038"/>
            <a:ext cx="25193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Box 13"/>
          <p:cNvSpPr txBox="1">
            <a:spLocks noChangeArrowheads="1"/>
          </p:cNvSpPr>
          <p:nvPr/>
        </p:nvSpPr>
        <p:spPr bwMode="auto">
          <a:xfrm>
            <a:off x="1467019" y="430540"/>
            <a:ext cx="51971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800" dirty="0" smtClean="0"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Experiment setup and target masks</a:t>
            </a:r>
            <a:endParaRPr lang="zh-CN" altLang="en-US" sz="2800" dirty="0">
              <a:latin typeface="Times New Roman" pitchFamily="18" charset="0"/>
              <a:ea typeface="黑体" pitchFamily="2" charset="-122"/>
              <a:cs typeface="Times New Roman" pitchFamily="18" charset="0"/>
            </a:endParaRPr>
          </a:p>
        </p:txBody>
      </p:sp>
      <p:pic>
        <p:nvPicPr>
          <p:cNvPr id="10" name="Picture 4" descr="D:\PROJETS\Fast Neutron Imaging\PHOTOS\Juillet 2011\Paul\P1020575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678" y="4270300"/>
            <a:ext cx="2520000" cy="242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ROJETS\Fast Neutron Imaging\PHOTOS\Collimateurs\DSCN0370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73" y="1231620"/>
            <a:ext cx="2751893" cy="206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ROJETS\Fast Neutron Imaging\PHOTOS\Collimateurs\DSCN037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4613" y="1180561"/>
            <a:ext cx="2858924" cy="214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Micromegas\Megas 探测器中子成像以及电子学After芯片\FNI\图片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858" y="3967754"/>
            <a:ext cx="3197970" cy="23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e 7"/>
          <p:cNvGrpSpPr/>
          <p:nvPr/>
        </p:nvGrpSpPr>
        <p:grpSpPr>
          <a:xfrm>
            <a:off x="3726922" y="4119027"/>
            <a:ext cx="2520000" cy="2421604"/>
            <a:chOff x="612351" y="3603172"/>
            <a:chExt cx="2520000" cy="2421604"/>
          </a:xfrm>
        </p:grpSpPr>
        <p:pic>
          <p:nvPicPr>
            <p:cNvPr id="12" name="Picture 4" descr="D:\PROJETS\Fast Neutron Imaging\PHOTOS\Juillet 2011\Paul\P1020575.JPG"/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9602"/>
            <a:stretch/>
          </p:blipFill>
          <p:spPr bwMode="auto">
            <a:xfrm>
              <a:off x="612351" y="3603172"/>
              <a:ext cx="2520000" cy="2421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6"/>
            <p:cNvSpPr/>
            <p:nvPr/>
          </p:nvSpPr>
          <p:spPr bwMode="auto">
            <a:xfrm>
              <a:off x="2906486" y="3603172"/>
              <a:ext cx="225865" cy="242160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2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PROJETS\Fast Neutron Imaging\CONFERENCE\111023-30_IEEE_Meeting\Gain_Curve\-3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66135"/>
            <a:ext cx="7485460" cy="505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占位符 2"/>
          <p:cNvSpPr txBox="1">
            <a:spLocks/>
          </p:cNvSpPr>
          <p:nvPr/>
        </p:nvSpPr>
        <p:spPr>
          <a:xfrm>
            <a:off x="140644" y="5325074"/>
            <a:ext cx="8172400" cy="1139877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dirty="0" smtClean="0"/>
              <a:t>Energy resolution calibration is irradiated with Fe-55.</a:t>
            </a:r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sz="2400" dirty="0" smtClean="0"/>
              <a:t>Energy resolution 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~25%</a:t>
            </a:r>
            <a:r>
              <a:rPr lang="zh-CN" altLang="en-US" sz="2400" dirty="0" smtClean="0"/>
              <a:t>（</a:t>
            </a:r>
            <a:r>
              <a:rPr lang="en-US" altLang="zh-CN" sz="2400" dirty="0" smtClean="0"/>
              <a:t>FWHM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0315" y="6456467"/>
            <a:ext cx="457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Vmesh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dirty="0" smtClean="0">
                <a:solidFill>
                  <a:srgbClr val="FF0000"/>
                </a:solidFill>
              </a:rPr>
              <a:t>350V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r>
              <a:rPr lang="en-US" altLang="zh-CN" dirty="0" err="1" smtClean="0">
                <a:solidFill>
                  <a:srgbClr val="FF0000"/>
                </a:solidFill>
              </a:rPr>
              <a:t>Vdrift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dirty="0" smtClean="0">
                <a:solidFill>
                  <a:srgbClr val="FF0000"/>
                </a:solidFill>
              </a:rPr>
              <a:t>530V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r>
              <a:rPr lang="en-US" altLang="zh-CN" dirty="0" smtClean="0">
                <a:solidFill>
                  <a:srgbClr val="FF0000"/>
                </a:solidFill>
              </a:rPr>
              <a:t>Gain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>
                <a:solidFill>
                  <a:srgbClr val="FF0000"/>
                </a:solidFill>
              </a:rPr>
              <a:t>5000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07704" y="192855"/>
            <a:ext cx="5496520" cy="54984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Detector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energy </a:t>
            </a:r>
            <a:r>
              <a:rPr lang="en-US" altLang="zh-CN" sz="2800" dirty="0"/>
              <a:t>resolution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 descr="1_10091216455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70"/>
            <a:ext cx="1259632" cy="125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7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353194"/>
            <a:ext cx="7477232" cy="418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criterion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real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signal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and true track selection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chunhui\桌面\投稿\FNI\RUN029_animate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88386"/>
            <a:ext cx="2843808" cy="4725144"/>
          </a:xfrm>
          <a:prstGeom prst="rect">
            <a:avLst/>
          </a:prstGeom>
          <a:noFill/>
        </p:spPr>
      </p:pic>
      <p:pic>
        <p:nvPicPr>
          <p:cNvPr id="9" name="Picture 5" descr="1_100912164550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84" y="1"/>
            <a:ext cx="1127215" cy="112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图片 9" descr="track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23" y="1136513"/>
            <a:ext cx="3312368" cy="5290894"/>
          </a:xfrm>
          <a:prstGeom prst="rect">
            <a:avLst/>
          </a:prstGeom>
        </p:spPr>
      </p:pic>
      <p:pic>
        <p:nvPicPr>
          <p:cNvPr id="11" name="图片 10" descr="1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438" y="1719200"/>
            <a:ext cx="2952328" cy="4429156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rot="5400000">
            <a:off x="6260779" y="3527960"/>
            <a:ext cx="2171001" cy="50799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16200000" flipH="1">
            <a:off x="5196500" y="2924703"/>
            <a:ext cx="1214446" cy="50006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5220072" y="5593695"/>
            <a:ext cx="714380" cy="571504"/>
          </a:xfrm>
          <a:prstGeom prst="ellipse">
            <a:avLst/>
          </a:prstGeom>
          <a:solidFill>
            <a:schemeClr val="l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乘号 14"/>
          <p:cNvSpPr/>
          <p:nvPr/>
        </p:nvSpPr>
        <p:spPr>
          <a:xfrm>
            <a:off x="4423232" y="5236478"/>
            <a:ext cx="943691" cy="928721"/>
          </a:xfrm>
          <a:prstGeom prst="mathMultiply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9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3539" y="17076"/>
            <a:ext cx="6160718" cy="57095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Images of the test mask of LZU and CEA</a:t>
            </a:r>
            <a:endParaRPr lang="zh-CN" altLang="en-US" sz="2800" dirty="0"/>
          </a:p>
        </p:txBody>
      </p:sp>
      <p:pic>
        <p:nvPicPr>
          <p:cNvPr id="7" name="图片 6" descr="RUN41 ADC for each pa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5" y="3610358"/>
            <a:ext cx="3302230" cy="2382912"/>
          </a:xfrm>
          <a:prstGeom prst="rect">
            <a:avLst/>
          </a:prstGeom>
        </p:spPr>
      </p:pic>
      <p:pic>
        <p:nvPicPr>
          <p:cNvPr id="13" name="内容占位符 12" descr="RUN40 ADC for each pad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267" y="734081"/>
            <a:ext cx="3167498" cy="2453458"/>
          </a:xfrm>
        </p:spPr>
      </p:pic>
      <p:cxnSp>
        <p:nvCxnSpPr>
          <p:cNvPr id="17" name="直接箭头连接符 16"/>
          <p:cNvCxnSpPr/>
          <p:nvPr/>
        </p:nvCxnSpPr>
        <p:spPr>
          <a:xfrm>
            <a:off x="3374765" y="2148737"/>
            <a:ext cx="135732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21303" y="1717668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Time cut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374303"/>
            <a:ext cx="8712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Images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of boron-loaded polyethylene masks: LZU and CEA with Am-Be neutrons.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07" y="520659"/>
            <a:ext cx="3618148" cy="5830432"/>
          </a:xfrm>
          <a:prstGeom prst="rect">
            <a:avLst/>
          </a:prstGeom>
        </p:spPr>
      </p:pic>
      <p:pic>
        <p:nvPicPr>
          <p:cNvPr id="11" name="Picture 5" descr="1_100912164550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104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>
            <a:off x="3394645" y="4964789"/>
            <a:ext cx="135732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41183" y="4533720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Time cut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8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121786"/>
            <a:ext cx="7272808" cy="642918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Conversion efficiency and spatial resolution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70" y="4919008"/>
            <a:ext cx="8966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Comic Sans MS" pitchFamily="66" charset="0"/>
              </a:rPr>
              <a:t>According to the Edge Spread Function, we got the spatial resolution, 1.55mm in X direction and 0.71 mm in Y direction.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Comic Sans MS" pitchFamily="66" charset="0"/>
              </a:rPr>
              <a:t>Experiment detection efficiency :0.07%  is lower than </a:t>
            </a:r>
            <a:r>
              <a:rPr lang="en-US" altLang="zh-CN" sz="2000" dirty="0" smtClean="0">
                <a:latin typeface="Comic Sans MS" pitchFamily="66" charset="0"/>
              </a:rPr>
              <a:t>the </a:t>
            </a:r>
            <a:r>
              <a:rPr lang="en-US" altLang="zh-CN" sz="2000" dirty="0">
                <a:latin typeface="Comic Sans MS" pitchFamily="66" charset="0"/>
              </a:rPr>
              <a:t>simulation result </a:t>
            </a:r>
            <a:r>
              <a:rPr lang="en-US" altLang="zh-CN" sz="2000" dirty="0" smtClean="0">
                <a:latin typeface="Comic Sans MS" pitchFamily="66" charset="0"/>
              </a:rPr>
              <a:t>0.08% </a:t>
            </a:r>
            <a:r>
              <a:rPr lang="en-US" altLang="zh-CN" sz="2000" dirty="0">
                <a:latin typeface="Comic Sans MS" pitchFamily="66" charset="0"/>
              </a:rPr>
              <a:t>.</a:t>
            </a:r>
            <a:endParaRPr lang="en-US" altLang="zh-CN" sz="2000" dirty="0" smtClean="0">
              <a:latin typeface="Comic Sans MS" pitchFamily="66" charset="0"/>
            </a:endParaRPr>
          </a:p>
        </p:txBody>
      </p:sp>
      <p:pic>
        <p:nvPicPr>
          <p:cNvPr id="9" name="Picture 5" descr="1_100912164550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43608" cy="104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1322265"/>
            <a:ext cx="3240360" cy="337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0997" y="1520542"/>
            <a:ext cx="3312368" cy="340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7586"/>
            <a:ext cx="290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Method I: Sharp Edge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Documents and Settings\Administrator\Application Data\Tencent\Users\343063048\QQ\WinTemp\RichOle\VP}CI~2WSY6HMY$68S1EFJ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" y="1556792"/>
            <a:ext cx="2658312" cy="257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454885" y="1561121"/>
            <a:ext cx="111986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-13114" y="1273993"/>
            <a:ext cx="2461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Am-Be Neutron beam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665" y="2696942"/>
            <a:ext cx="461665" cy="8640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CH2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48264" y="1468531"/>
            <a:ext cx="720080" cy="1440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54372" y="4123786"/>
            <a:ext cx="1471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Readout pads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0152" y="1504826"/>
            <a:ext cx="18503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Knife edge absorber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3597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03" y="3951525"/>
            <a:ext cx="3708412" cy="2742481"/>
          </a:xfrm>
          <a:prstGeom prst="rect">
            <a:avLst/>
          </a:prstGeom>
        </p:spPr>
      </p:pic>
      <p:pic>
        <p:nvPicPr>
          <p:cNvPr id="5121" name="Picture 1" descr="C:\Documents and Settings\Administrator\Application Data\Tencent\Users\343063048\QQ\WinTemp\RichOle\T[AD)RZQQR0JTYE9VG4FN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8" y="1249114"/>
            <a:ext cx="2705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58120" y="71438"/>
            <a:ext cx="3528392" cy="57148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Spatial resolution II</a:t>
            </a:r>
            <a:endParaRPr lang="zh-CN" alt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787194" y="6401131"/>
            <a:ext cx="545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Spatial resolution 2.04mm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1_10091216455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0"/>
            <a:ext cx="971600" cy="9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908" y="3746539"/>
            <a:ext cx="2816275" cy="297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右箭头 3"/>
          <p:cNvSpPr/>
          <p:nvPr/>
        </p:nvSpPr>
        <p:spPr>
          <a:xfrm>
            <a:off x="4192003" y="2469889"/>
            <a:ext cx="1767359" cy="29441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87194" y="1350076"/>
            <a:ext cx="864096" cy="420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68055" y="980863"/>
            <a:ext cx="378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Am-Be neutron beam</a:t>
            </a:r>
            <a:endParaRPr lang="zh-CN" altLang="en-US" sz="2400" dirty="0"/>
          </a:p>
        </p:txBody>
      </p:sp>
      <p:pic>
        <p:nvPicPr>
          <p:cNvPr id="16" name="Picture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7687" y="1431237"/>
            <a:ext cx="2689773" cy="222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5944164" y="3883350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71125" y="2147795"/>
            <a:ext cx="540835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83399"/>
            <a:ext cx="291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Method II: Collimator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18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484784"/>
            <a:ext cx="8938386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New ideas:</a:t>
            </a:r>
          </a:p>
          <a:p>
            <a:pPr marL="514350" indent="-514350">
              <a:buAutoNum type="arabicPeriod"/>
            </a:pP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Novel neutron-to-proton converter structures, base on Micromegas.</a:t>
            </a:r>
          </a:p>
          <a:p>
            <a:pPr marL="514350" indent="-514350">
              <a:buAutoNum type="arabicPeriod"/>
            </a:pP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 new concept of neutron detector based on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GEM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technology is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novel multi-layer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igh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ensity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oly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thylene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(HDPE) as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neutron-to-proton converter.</a:t>
            </a:r>
          </a:p>
        </p:txBody>
      </p:sp>
      <p:pic>
        <p:nvPicPr>
          <p:cNvPr id="4" name="Picture 5" descr="1_100912164550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932" y="24200"/>
            <a:ext cx="1187624" cy="118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622996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Simulations</a:t>
            </a:r>
            <a:endParaRPr lang="zh-CN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84" y="713645"/>
            <a:ext cx="3766305" cy="282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" y="713645"/>
            <a:ext cx="3528392" cy="259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" y="3626477"/>
            <a:ext cx="3392884" cy="241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141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>
              <a:ea typeface="黑体" pitchFamily="2" charset="-122"/>
            </a:endParaRPr>
          </a:p>
        </p:txBody>
      </p:sp>
      <p:sp>
        <p:nvSpPr>
          <p:cNvPr id="31751" name="矩形 7"/>
          <p:cNvSpPr>
            <a:spLocks noChangeArrowheads="1"/>
          </p:cNvSpPr>
          <p:nvPr/>
        </p:nvSpPr>
        <p:spPr bwMode="auto">
          <a:xfrm>
            <a:off x="4561552" y="3569624"/>
            <a:ext cx="3828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Parallel micro-pillar 2D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array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矩形 8"/>
          <p:cNvSpPr>
            <a:spLocks noChangeArrowheads="1"/>
          </p:cNvSpPr>
          <p:nvPr/>
        </p:nvSpPr>
        <p:spPr bwMode="auto">
          <a:xfrm>
            <a:off x="839893" y="3252693"/>
            <a:ext cx="2667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Micro-channel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plate</a:t>
            </a: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矩形 9"/>
          <p:cNvSpPr>
            <a:spLocks noChangeArrowheads="1"/>
          </p:cNvSpPr>
          <p:nvPr/>
        </p:nvSpPr>
        <p:spPr bwMode="auto">
          <a:xfrm>
            <a:off x="7273" y="6032015"/>
            <a:ext cx="3262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Oblique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micro-pillar 2D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array</a:t>
            </a: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82489"/>
              </p:ext>
            </p:extLst>
          </p:nvPr>
        </p:nvGraphicFramePr>
        <p:xfrm>
          <a:off x="3400157" y="4022300"/>
          <a:ext cx="5735399" cy="253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640"/>
                <a:gridCol w="409056"/>
                <a:gridCol w="669350"/>
                <a:gridCol w="1338700"/>
                <a:gridCol w="1393441"/>
                <a:gridCol w="1467212"/>
              </a:tblGrid>
              <a:tr h="825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kern="100" dirty="0">
                          <a:effectLst/>
                        </a:rPr>
                        <a:t> </a:t>
                      </a:r>
                      <a:endParaRPr lang="zh-CN" sz="1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</a:rPr>
                        <a:t>PE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film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Micro-hole 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Parallel-pillar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45</a:t>
                      </a:r>
                      <a:r>
                        <a:rPr lang="en-US" sz="1400" kern="100" baseline="30000" dirty="0">
                          <a:effectLst/>
                        </a:rPr>
                        <a:t>o</a:t>
                      </a:r>
                      <a:r>
                        <a:rPr lang="en-US" sz="1400" kern="100" dirty="0">
                          <a:effectLst/>
                        </a:rPr>
                        <a:t>  inclined parallel-pillar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825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Am-Be Neutrons</a:t>
                      </a:r>
                      <a:endParaRPr lang="zh-CN" sz="1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0.12%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0.152%+0.119</a:t>
                      </a:r>
                      <a:r>
                        <a:rPr lang="en-US" sz="1400" kern="1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0.271%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0.147%+0.096% </a:t>
                      </a: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</a:rPr>
                        <a:t>0.243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0.310%+0.114% </a:t>
                      </a: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</a:rPr>
                        <a:t>0.424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8255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14MeV Neutrons</a:t>
                      </a:r>
                      <a:endParaRPr lang="zh-CN" sz="1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0.35%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0.445%+0.376% </a:t>
                      </a: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</a:rPr>
                        <a:t>0.621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0.403%+0.279% </a:t>
                      </a: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rgbClr val="FF0000"/>
                          </a:solidFill>
                          <a:effectLst/>
                        </a:rPr>
                        <a:t>0.662</a:t>
                      </a:r>
                      <a:r>
                        <a:rPr lang="en-US" sz="1400" kern="1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zh-CN" sz="1400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0.685%+0.330</a:t>
                      </a:r>
                      <a:r>
                        <a:rPr lang="en-US" sz="1400" kern="1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4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1.015%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1781" name="Picture 5" descr="1_100912164550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60" y="24200"/>
            <a:ext cx="1102096" cy="110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82" name="TextBox 1"/>
          <p:cNvSpPr txBox="1">
            <a:spLocks noChangeArrowheads="1"/>
          </p:cNvSpPr>
          <p:nvPr/>
        </p:nvSpPr>
        <p:spPr bwMode="auto">
          <a:xfrm>
            <a:off x="110435" y="6550223"/>
            <a:ext cx="40759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it-IT" altLang="zh-CN" sz="1400" dirty="0"/>
              <a:t>SCI CHINA: Tech. Sci. 2013, 43</a:t>
            </a:r>
            <a:r>
              <a:rPr lang="zh-CN" altLang="it-IT" sz="1400" dirty="0"/>
              <a:t>（</a:t>
            </a:r>
            <a:r>
              <a:rPr lang="it-IT" altLang="zh-CN" sz="1400" dirty="0"/>
              <a:t>3</a:t>
            </a:r>
            <a:r>
              <a:rPr lang="zh-CN" altLang="it-IT" sz="1400" dirty="0" smtClean="0"/>
              <a:t>）</a:t>
            </a:r>
            <a:r>
              <a:rPr lang="en-US" altLang="zh-CN" sz="1400" dirty="0" smtClean="0">
                <a:ea typeface="黑体" pitchFamily="2" charset="-122"/>
              </a:rPr>
              <a:t>315-319</a:t>
            </a:r>
            <a:endParaRPr lang="zh-CN" altLang="en-US" sz="1400" dirty="0">
              <a:ea typeface="黑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775" y="39769"/>
            <a:ext cx="8039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Monte Carlo simulation of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BulkMicromegas-based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fast neutron </a:t>
            </a: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detector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4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24" y="1826969"/>
            <a:ext cx="44640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3" descr="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75" y="1823239"/>
            <a:ext cx="43799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812360" y="5373216"/>
            <a:ext cx="1152128" cy="43204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812360" y="6232070"/>
            <a:ext cx="1152128" cy="318153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18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1_100912164550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116012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5" name="Picture 1" descr="C:\Documents and Settings\Administrator\Application Data\Tencent\Users\343063048\QQ\WinTemp\RichOle\[61VX@18SI``58~PWAU0P3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57355"/>
            <a:ext cx="4032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1" descr="C:\Documents and Settings\Administrator\Application Data\Tencent\Users\343063048\QQ\WinTemp\RichOle\NBC97CRJZ[8{Z9Z$(DB@7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283" y="980728"/>
            <a:ext cx="397013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C:\Documents and Settings\Administrator\Application Data\Tencent\Users\343063048\QQ\WinTemp\RichOle\~4X$}3S}GN_J[R662S80Y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72" y="3166236"/>
            <a:ext cx="3851920" cy="31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272" y="6365582"/>
            <a:ext cx="873220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latin typeface="+mj-lt"/>
                <a:ea typeface="+mn-ea"/>
              </a:rPr>
              <a:t>WANG Xiaodong</a:t>
            </a:r>
            <a:r>
              <a:rPr lang="zh-CN" altLang="en-US" sz="1400" dirty="0">
                <a:latin typeface="+mj-lt"/>
                <a:ea typeface="+mn-ea"/>
              </a:rPr>
              <a:t>，</a:t>
            </a:r>
            <a:r>
              <a:rPr lang="en-US" altLang="zh-CN" sz="1400" dirty="0">
                <a:latin typeface="+mj-lt"/>
                <a:ea typeface="+mn-ea"/>
              </a:rPr>
              <a:t>et al,  SCIENCE CHINA Physics</a:t>
            </a:r>
            <a:r>
              <a:rPr lang="en-US" altLang="zh-CN" sz="1400" dirty="0" smtClean="0">
                <a:latin typeface="+mj-lt"/>
                <a:ea typeface="+mn-ea"/>
              </a:rPr>
              <a:t>, Mechanics </a:t>
            </a:r>
            <a:r>
              <a:rPr lang="en-US" altLang="zh-CN" sz="1400" dirty="0">
                <a:latin typeface="+mj-lt"/>
                <a:ea typeface="+mn-ea"/>
              </a:rPr>
              <a:t>&amp; Astronomy </a:t>
            </a:r>
            <a:r>
              <a:rPr lang="en-US" altLang="zh-CN" sz="1400" dirty="0">
                <a:latin typeface="+mj-lt"/>
              </a:rPr>
              <a:t>(</a:t>
            </a:r>
            <a:r>
              <a:rPr lang="en-US" altLang="zh-CN" sz="1400" dirty="0" smtClean="0">
                <a:latin typeface="+mj-lt"/>
                <a:ea typeface="+mn-ea"/>
              </a:rPr>
              <a:t>2013</a:t>
            </a:r>
            <a:r>
              <a:rPr lang="en-US" altLang="zh-CN" sz="1400" dirty="0" smtClean="0">
                <a:latin typeface="+mj-lt"/>
              </a:rPr>
              <a:t>)  </a:t>
            </a:r>
            <a:r>
              <a:rPr lang="en-US" altLang="zh-CN" sz="1400" dirty="0" err="1" smtClean="0">
                <a:latin typeface="+mj-lt"/>
                <a:ea typeface="+mn-ea"/>
              </a:rPr>
              <a:t>doi</a:t>
            </a:r>
            <a:r>
              <a:rPr lang="en-US" altLang="zh-CN" sz="1400" dirty="0">
                <a:latin typeface="+mj-lt"/>
                <a:ea typeface="+mn-ea"/>
              </a:rPr>
              <a:t>: </a:t>
            </a:r>
            <a:r>
              <a:rPr lang="en-US" altLang="zh-CN" sz="1400" dirty="0" smtClean="0">
                <a:latin typeface="+mj-lt"/>
                <a:ea typeface="+mn-ea"/>
              </a:rPr>
              <a:t>10.1007/s11433-013-5162-x</a:t>
            </a:r>
            <a:endParaRPr lang="zh-CN" altLang="en-US" sz="1400" dirty="0">
              <a:latin typeface="+mj-lt"/>
              <a:ea typeface="+mn-ea"/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102357" y="4293096"/>
            <a:ext cx="4860032" cy="158504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defTabSz="288925" eaLnBrk="0" hangingPunct="0">
              <a:tabLst>
                <a:tab pos="187325" algn="l"/>
              </a:tabLs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1pPr>
            <a:lvl2pPr marL="742950" indent="-285750" defTabSz="288925" eaLnBrk="0" hangingPunct="0">
              <a:tabLst>
                <a:tab pos="187325" algn="l"/>
              </a:tabLs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2pPr>
            <a:lvl3pPr marL="1143000" indent="-228600" defTabSz="288925" eaLnBrk="0" hangingPunct="0">
              <a:tabLst>
                <a:tab pos="187325" algn="l"/>
              </a:tabLs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3pPr>
            <a:lvl4pPr marL="1600200" indent="-228600" defTabSz="288925" eaLnBrk="0" hangingPunct="0">
              <a:tabLst>
                <a:tab pos="187325" algn="l"/>
              </a:tabLs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4pPr>
            <a:lvl5pPr marL="2057400" indent="-228600" defTabSz="288925" eaLnBrk="0" hangingPunct="0">
              <a:tabLst>
                <a:tab pos="187325" algn="l"/>
              </a:tabLs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5pPr>
            <a:lvl6pPr marL="2514600" indent="-228600" defTabSz="288925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6pPr>
            <a:lvl7pPr marL="2971800" indent="-228600" defTabSz="288925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7pPr>
            <a:lvl8pPr marL="3429000" indent="-228600" defTabSz="288925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8pPr>
            <a:lvl9pPr marL="3886200" indent="-228600" defTabSz="288925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9pPr>
          </a:lstStyle>
          <a:p>
            <a:endParaRPr lang="en-GB" altLang="zh-CN" sz="700" dirty="0">
              <a:latin typeface="Comic Sans MS" pitchFamily="66" charset="0"/>
              <a:cs typeface="Arial" pitchFamily="34" charset="0"/>
            </a:endParaRPr>
          </a:p>
          <a:p>
            <a:r>
              <a:rPr lang="en-US" altLang="zh-CN" dirty="0" smtClean="0">
                <a:latin typeface="Comic Sans MS" pitchFamily="66" charset="0"/>
              </a:rPr>
              <a:t>Detection </a:t>
            </a:r>
            <a:r>
              <a:rPr lang="en-US" altLang="zh-CN" dirty="0">
                <a:latin typeface="Comic Sans MS" pitchFamily="66" charset="0"/>
              </a:rPr>
              <a:t>efficiency of the detector with 400 converter units is higher </a:t>
            </a:r>
            <a:r>
              <a:rPr lang="en-US" altLang="zh-CN" dirty="0" smtClean="0">
                <a:latin typeface="Comic Sans MS" pitchFamily="66" charset="0"/>
              </a:rPr>
              <a:t>than 2.3%. </a:t>
            </a:r>
          </a:p>
          <a:p>
            <a:endParaRPr lang="en-US" altLang="zh-CN" dirty="0" smtClean="0">
              <a:latin typeface="Comic Sans MS" pitchFamily="66" charset="0"/>
            </a:endParaRPr>
          </a:p>
          <a:p>
            <a:r>
              <a:rPr lang="en-US" altLang="zh-CN" dirty="0" smtClean="0">
                <a:latin typeface="Comic Sans MS" pitchFamily="66" charset="0"/>
              </a:rPr>
              <a:t>Reconstruction </a:t>
            </a:r>
            <a:r>
              <a:rPr lang="en-US" altLang="zh-CN" dirty="0">
                <a:latin typeface="Comic Sans MS" pitchFamily="66" charset="0"/>
              </a:rPr>
              <a:t>accuracy of the incident neutron position is </a:t>
            </a:r>
            <a:r>
              <a:rPr lang="en-US" altLang="zh-CN" dirty="0" smtClean="0">
                <a:latin typeface="Comic Sans MS" pitchFamily="66" charset="0"/>
              </a:rPr>
              <a:t>better </a:t>
            </a:r>
            <a:r>
              <a:rPr lang="en-US" altLang="zh-CN" dirty="0">
                <a:latin typeface="Comic Sans MS" pitchFamily="66" charset="0"/>
              </a:rPr>
              <a:t>than 2.6</a:t>
            </a:r>
            <a:r>
              <a:rPr lang="en-US" altLang="zh-CN" dirty="0" smtClean="0">
                <a:latin typeface="Comic Sans MS" pitchFamily="66" charset="0"/>
              </a:rPr>
              <a:t>%.</a:t>
            </a:r>
            <a:r>
              <a:rPr lang="en-GB" altLang="zh-CN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             </a:t>
            </a:r>
            <a:endParaRPr lang="en-GB" altLang="zh-CN" dirty="0">
              <a:solidFill>
                <a:srgbClr val="0000FF"/>
              </a:solidFill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916814" y="814273"/>
            <a:ext cx="0" cy="117792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3570" y="94754"/>
            <a:ext cx="8626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Monte Carlo simulation of GEM-based for 14 MeV neutron detector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1268760"/>
            <a:ext cx="89267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April</a:t>
            </a:r>
            <a:r>
              <a:rPr lang="en-US" altLang="zh-CN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, we have received the APV25 chip, </a:t>
            </a:r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MPD,HDMI </a:t>
            </a:r>
            <a:r>
              <a:rPr lang="en-US" altLang="zh-CN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and </a:t>
            </a:r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FEC from ESS.</a:t>
            </a:r>
            <a:endParaRPr lang="zh-CN" altLang="zh-CN" sz="24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Eight piece </a:t>
            </a:r>
            <a:r>
              <a:rPr lang="en-US" altLang="zh-CN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of standard GEM </a:t>
            </a:r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foils (10*10cm2) </a:t>
            </a:r>
            <a:r>
              <a:rPr lang="en-US" altLang="zh-CN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have </a:t>
            </a:r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brought from CERN. </a:t>
            </a:r>
          </a:p>
          <a:p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At </a:t>
            </a:r>
            <a:r>
              <a:rPr lang="en-US" altLang="zh-CN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present </a:t>
            </a:r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, we have contacted supplier </a:t>
            </a:r>
            <a:r>
              <a:rPr lang="en-US" altLang="zh-CN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and ordered VME64X </a:t>
            </a:r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device and </a:t>
            </a:r>
            <a:r>
              <a:rPr lang="en-US" altLang="zh-CN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some components. </a:t>
            </a:r>
            <a:endParaRPr lang="zh-CN" altLang="zh-CN" sz="24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endParaRPr lang="en-US" altLang="zh-CN" dirty="0" smtClean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The </a:t>
            </a:r>
            <a:r>
              <a:rPr lang="en-US" altLang="zh-CN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next step is the transition from Micromegas to GEM </a:t>
            </a:r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detector and test </a:t>
            </a:r>
            <a:r>
              <a:rPr lang="en-US" altLang="zh-CN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its basic </a:t>
            </a:r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performances ,including </a:t>
            </a:r>
            <a:r>
              <a:rPr lang="en-US" altLang="zh-CN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energy resolution, the plate curve, the spatial resolution and gain  etc.. </a:t>
            </a:r>
            <a:endParaRPr lang="en-US" altLang="zh-CN" sz="2400" dirty="0" smtClean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endParaRPr lang="en-US" altLang="zh-CN" sz="2400" dirty="0" smtClean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Ongoing work, we design a new 2D PCB to match the APV connector and test 128 or 256 channels, respectively</a:t>
            </a:r>
            <a:r>
              <a:rPr lang="en-US" altLang="zh-CN" sz="2400" dirty="0">
                <a:latin typeface="Times New Roman" pitchFamily="18" charset="0"/>
                <a:ea typeface="Arial Unicode MS" pitchFamily="34" charset="-122"/>
                <a:cs typeface="Times New Roman" pitchFamily="18" charset="0"/>
              </a:rPr>
              <a:t>.</a:t>
            </a:r>
            <a:endParaRPr lang="zh-CN" altLang="zh-CN" sz="2400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64758"/>
            <a:ext cx="5137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current status and future work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090284"/>
            <a:ext cx="8996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  <a:latin typeface="Comic Sans MS" pitchFamily="66" charset="0"/>
              </a:rPr>
              <a:t>THANK YOU FOR YOUR ATTENDTION</a:t>
            </a:r>
            <a:endParaRPr lang="zh-CN" altLang="en-US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5" descr="1_100912164550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"/>
            <a:ext cx="1331640" cy="132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211475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Outline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23" y="2319782"/>
            <a:ext cx="75184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Development of  FEC for GASSIPLEX 0.7-3 chip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723" y="3194392"/>
            <a:ext cx="736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BulkMicromegas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R&amp;D  base on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T2K electronics 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723" y="4797152"/>
            <a:ext cx="728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The status of GEM detector base on APV 25 chip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355" y="4077072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</a:lstStyle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Simulations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1_100912164550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5" y="11309"/>
            <a:ext cx="1488675" cy="148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/>
          <p:nvPr/>
        </p:nvSpPr>
        <p:spPr>
          <a:xfrm>
            <a:off x="1030895" y="23530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GASSIPLEX 0.7-3 chip introduction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内容占位符 3" descr="schemati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428" y="836712"/>
            <a:ext cx="8453849" cy="46623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9438" y="5525682"/>
            <a:ext cx="8925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Gassiplex</a:t>
            </a:r>
            <a:r>
              <a:rPr lang="en-US" altLang="zh-CN" dirty="0" smtClean="0"/>
              <a:t> chip is used the 0.7 micron of CMOS technology. Peak </a:t>
            </a:r>
            <a:r>
              <a:rPr lang="en-US" altLang="zh-CN" dirty="0"/>
              <a:t>forming time :</a:t>
            </a:r>
            <a:r>
              <a:rPr lang="en-US" altLang="zh-CN" dirty="0" smtClean="0"/>
              <a:t> 1.2us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linear dynamic range </a:t>
            </a:r>
            <a:r>
              <a:rPr lang="en-US" altLang="zh-CN" dirty="0" smtClean="0"/>
              <a:t>is up </a:t>
            </a:r>
            <a:r>
              <a:rPr lang="en-US" altLang="zh-CN" dirty="0"/>
              <a:t>to </a:t>
            </a:r>
            <a:r>
              <a:rPr lang="en-US" altLang="zh-CN" dirty="0" smtClean="0"/>
              <a:t>560fC. </a:t>
            </a:r>
            <a:endParaRPr lang="zh-CN" altLang="zh-CN" dirty="0"/>
          </a:p>
          <a:p>
            <a:r>
              <a:rPr lang="en-US" altLang="zh-CN" dirty="0" smtClean="0"/>
              <a:t>Four components:  charge </a:t>
            </a:r>
            <a:r>
              <a:rPr lang="en-US" altLang="zh-CN" dirty="0"/>
              <a:t>s</a:t>
            </a:r>
            <a:r>
              <a:rPr lang="en-US" altLang="zh-CN" dirty="0" smtClean="0"/>
              <a:t>ensitive amplifier, de-convolution filter, the shaper, track and hold circuit, 12 channels.</a:t>
            </a:r>
            <a:endParaRPr lang="zh-CN" altLang="en-US" dirty="0"/>
          </a:p>
        </p:txBody>
      </p:sp>
      <p:pic>
        <p:nvPicPr>
          <p:cNvPr id="8" name="Picture 5" descr="1_10091216455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11309"/>
            <a:ext cx="1128635" cy="112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2915816" y="1484784"/>
            <a:ext cx="720080" cy="2736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788296" y="1484784"/>
            <a:ext cx="720080" cy="2736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593353" y="1493808"/>
            <a:ext cx="720080" cy="2736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868144" y="1497031"/>
            <a:ext cx="1368152" cy="2736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_100912164550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35" y="0"/>
            <a:ext cx="978365" cy="97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内容占位符 3" descr="schomatic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7504" y="1412776"/>
            <a:ext cx="8882533" cy="5040561"/>
          </a:xfrm>
        </p:spPr>
      </p:pic>
      <p:sp>
        <p:nvSpPr>
          <p:cNvPr id="5" name="TextBox 4"/>
          <p:cNvSpPr txBox="1"/>
          <p:nvPr/>
        </p:nvSpPr>
        <p:spPr>
          <a:xfrm>
            <a:off x="100739" y="7104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Peripheral analog circuit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schematic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altLang="zh-CN" sz="2800" dirty="0" err="1" smtClean="0">
                <a:latin typeface="Times New Roman" pitchFamily="18" charset="0"/>
                <a:cs typeface="Times New Roman" pitchFamily="18" charset="0"/>
              </a:rPr>
              <a:t>Gassipilex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chip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488" y="1849748"/>
            <a:ext cx="3362392" cy="208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内容占位符 3" descr="pc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7" y="1537312"/>
            <a:ext cx="439248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内容占位符 3" descr="GASSIPLE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438101" y="608808"/>
            <a:ext cx="1548115" cy="1512168"/>
          </a:xfrm>
          <a:prstGeom prst="rect">
            <a:avLst/>
          </a:prstGeom>
        </p:spPr>
      </p:pic>
      <p:pic>
        <p:nvPicPr>
          <p:cNvPr id="11" name="图片 10" descr="未命名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2692" y="5868021"/>
            <a:ext cx="3456384" cy="88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内容占位符 5" descr="未命名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962692" y="4315315"/>
            <a:ext cx="3384376" cy="14659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4944" y="3945983"/>
            <a:ext cx="4089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Main control </a:t>
            </a:r>
            <a:r>
              <a:rPr lang="en-US" altLang="zh-CN" sz="2000" dirty="0" smtClean="0"/>
              <a:t>signals</a:t>
            </a:r>
            <a:r>
              <a:rPr lang="en-US" altLang="zh-CN" dirty="0" smtClean="0"/>
              <a:t> come from  FPGA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980728"/>
            <a:ext cx="1364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Version-1</a:t>
            </a:r>
            <a:endParaRPr lang="zh-CN" altLang="en-US" sz="2400" dirty="0"/>
          </a:p>
        </p:txBody>
      </p:sp>
      <p:pic>
        <p:nvPicPr>
          <p:cNvPr id="18" name="Picture 5" descr="1_100912164550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2224"/>
            <a:ext cx="1115616" cy="111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内容占位符 2"/>
          <p:cNvSpPr txBox="1">
            <a:spLocks/>
          </p:cNvSpPr>
          <p:nvPr/>
        </p:nvSpPr>
        <p:spPr>
          <a:xfrm>
            <a:off x="48090" y="4142321"/>
            <a:ext cx="2435677" cy="572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 smtClean="0"/>
              <a:t>Test result</a:t>
            </a:r>
          </a:p>
          <a:p>
            <a:endParaRPr lang="en-US" altLang="zh-CN" sz="2000" dirty="0" smtClean="0"/>
          </a:p>
          <a:p>
            <a:endParaRPr lang="en-US" altLang="zh-CN" sz="2000" dirty="0" smtClean="0">
              <a:solidFill>
                <a:schemeClr val="accent2"/>
              </a:solidFill>
            </a:endParaRPr>
          </a:p>
          <a:p>
            <a:endParaRPr lang="en-US" altLang="zh-CN" sz="2000" dirty="0" smtClean="0">
              <a:solidFill>
                <a:schemeClr val="accent2"/>
              </a:solidFill>
            </a:endParaRPr>
          </a:p>
          <a:p>
            <a:endParaRPr lang="en-US" altLang="zh-CN" sz="2000" dirty="0" smtClean="0">
              <a:solidFill>
                <a:schemeClr val="accent2"/>
              </a:solidFill>
            </a:endParaRPr>
          </a:p>
          <a:p>
            <a:endParaRPr lang="en-US" altLang="zh-CN" sz="2000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None/>
            </a:pPr>
            <a:endParaRPr lang="en-US" altLang="zh-CN" dirty="0" smtClean="0"/>
          </a:p>
          <a:p>
            <a:pPr>
              <a:buFont typeface="Arial" pitchFamily="34" charset="0"/>
              <a:buNone/>
            </a:pPr>
            <a:endParaRPr lang="en-US" altLang="zh-CN" dirty="0" smtClean="0"/>
          </a:p>
          <a:p>
            <a:pPr>
              <a:buFont typeface="Arial" pitchFamily="34" charset="0"/>
              <a:buNone/>
            </a:pPr>
            <a:endParaRPr lang="zh-CN" altLang="en-US" dirty="0"/>
          </a:p>
        </p:txBody>
      </p:sp>
      <p:pic>
        <p:nvPicPr>
          <p:cNvPr id="19" name="图片 18" descr="Gassiplex测试结果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373" y="4758272"/>
            <a:ext cx="3672408" cy="177091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933" y="85588"/>
            <a:ext cx="7428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Development of FEC for GASSIPLEX 0.7-3 chip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未命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11034" y="841187"/>
            <a:ext cx="6336704" cy="3903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4" y="317967"/>
            <a:ext cx="1364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Version-2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21178" y="4928021"/>
            <a:ext cx="8316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We </a:t>
            </a:r>
            <a:r>
              <a:rPr lang="en-US" altLang="zh-CN" sz="2400" dirty="0"/>
              <a:t>got the </a:t>
            </a:r>
            <a:r>
              <a:rPr lang="en-US" altLang="zh-CN" sz="2400" dirty="0" smtClean="0"/>
              <a:t>basic conditions </a:t>
            </a:r>
            <a:r>
              <a:rPr lang="en-US" altLang="zh-CN" sz="2400" dirty="0"/>
              <a:t>of the </a:t>
            </a:r>
            <a:r>
              <a:rPr lang="en-US" altLang="zh-CN" sz="2400" dirty="0" smtClean="0"/>
              <a:t>chip working status, </a:t>
            </a:r>
            <a:r>
              <a:rPr lang="en-US" altLang="zh-CN" sz="2400" dirty="0"/>
              <a:t>such as the </a:t>
            </a:r>
            <a:r>
              <a:rPr lang="en-US" altLang="zh-CN" sz="2400" dirty="0" smtClean="0"/>
              <a:t>requirement </a:t>
            </a:r>
            <a:r>
              <a:rPr lang="en-US" altLang="zh-CN" sz="2400" dirty="0"/>
              <a:t>of control </a:t>
            </a:r>
            <a:r>
              <a:rPr lang="en-US" altLang="zh-CN" sz="2400" dirty="0" smtClean="0"/>
              <a:t>signal, </a:t>
            </a:r>
            <a:r>
              <a:rPr lang="en-US" altLang="zh-CN" sz="2400" dirty="0"/>
              <a:t>each pin </a:t>
            </a:r>
            <a:r>
              <a:rPr lang="en-US" altLang="zh-CN" sz="2400" dirty="0" smtClean="0"/>
              <a:t>circuit etc….</a:t>
            </a:r>
          </a:p>
          <a:p>
            <a:endParaRPr lang="en-US" altLang="zh-CN" sz="2400" dirty="0"/>
          </a:p>
          <a:p>
            <a:r>
              <a:rPr lang="en-US" altLang="zh-CN" sz="2400" dirty="0"/>
              <a:t>T</a:t>
            </a:r>
            <a:r>
              <a:rPr lang="en-US" altLang="zh-CN" sz="2400" dirty="0" smtClean="0"/>
              <a:t>o reduce </a:t>
            </a:r>
            <a:r>
              <a:rPr lang="en-US" altLang="zh-CN" sz="2400" dirty="0"/>
              <a:t>the volume and power </a:t>
            </a:r>
            <a:r>
              <a:rPr lang="en-US" altLang="zh-CN" sz="2400" dirty="0" smtClean="0"/>
              <a:t>consumption , all of the elements will be replace by piece components in next version.</a:t>
            </a:r>
            <a:endParaRPr lang="en-US" altLang="zh-CN" sz="2400" dirty="0"/>
          </a:p>
        </p:txBody>
      </p:sp>
      <p:pic>
        <p:nvPicPr>
          <p:cNvPr id="6" name="Picture 5" descr="1_100912164550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2224"/>
            <a:ext cx="1331640" cy="132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4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分压电路和射极跟随原理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3360" y="1449288"/>
            <a:ext cx="5760640" cy="4572000"/>
          </a:xfrm>
          <a:prstGeom prst="rect">
            <a:avLst/>
          </a:prstGeom>
        </p:spPr>
      </p:pic>
      <p:pic>
        <p:nvPicPr>
          <p:cNvPr id="7" name="Picture 5" descr="1_100912164550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"/>
            <a:ext cx="1259632" cy="12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" name="Picture 1" descr="C:\Documents and Settings\Administrator\Application Data\Tencent\Users\343063048\QQ\WinTemp\RichOle\B9]G4K~T3T{KE5XG[OMTI2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2378984"/>
            <a:ext cx="343852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642" y="6021288"/>
            <a:ext cx="8651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PMT: CR115 of </a:t>
            </a:r>
            <a:r>
              <a:rPr lang="en-US" altLang="zh-CN" sz="2400" i="1" dirty="0" err="1" smtClean="0"/>
              <a:t>hamamatsu</a:t>
            </a:r>
            <a:r>
              <a:rPr lang="en-US" altLang="zh-CN" sz="2400" dirty="0" smtClean="0"/>
              <a:t>. Spectral response range :300-600 nm.</a:t>
            </a:r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</a:t>
            </a:r>
            <a:r>
              <a:rPr lang="en-US" altLang="zh-CN" sz="2400" dirty="0"/>
              <a:t>p</a:t>
            </a:r>
            <a:r>
              <a:rPr lang="en-US" altLang="zh-CN" sz="2400" dirty="0" smtClean="0"/>
              <a:t>eak value: 420nm, rise time : 2.2 ns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93583" y="126354"/>
            <a:ext cx="6572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Trigger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system :plastic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scintillation detector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39" y="1203239"/>
            <a:ext cx="2551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Schematic diagram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1412775"/>
            <a:ext cx="294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Resistor divider circuit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767160" y="5099992"/>
            <a:ext cx="2223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Emitter follower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塑闪内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4296" y="1533864"/>
            <a:ext cx="3203848" cy="2100122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33864"/>
            <a:ext cx="2088232" cy="207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塑闪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18090"/>
            <a:ext cx="5616624" cy="2083383"/>
          </a:xfrm>
          <a:prstGeom prst="rect">
            <a:avLst/>
          </a:prstGeom>
        </p:spPr>
      </p:pic>
      <p:pic>
        <p:nvPicPr>
          <p:cNvPr id="7" name="图片 6" descr="测试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2963" y="1469151"/>
            <a:ext cx="2807381" cy="220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656" y="4218089"/>
            <a:ext cx="271968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omic Sans MS" pitchFamily="66" charset="0"/>
              </a:rPr>
              <a:t>Source :cosmic rays </a:t>
            </a:r>
          </a:p>
          <a:p>
            <a:r>
              <a:rPr lang="en-US" altLang="zh-CN" sz="2000" dirty="0">
                <a:latin typeface="Comic Sans MS" pitchFamily="66" charset="0"/>
              </a:rPr>
              <a:t>V</a:t>
            </a:r>
            <a:r>
              <a:rPr lang="en-US" altLang="zh-CN" sz="2000" dirty="0" smtClean="0">
                <a:latin typeface="Comic Sans MS" pitchFamily="66" charset="0"/>
              </a:rPr>
              <a:t>oltage, 750 V</a:t>
            </a:r>
          </a:p>
          <a:p>
            <a:r>
              <a:rPr lang="en-US" altLang="zh-CN" sz="2000" dirty="0">
                <a:latin typeface="Comic Sans MS" pitchFamily="66" charset="0"/>
              </a:rPr>
              <a:t>L</a:t>
            </a:r>
            <a:r>
              <a:rPr lang="en-US" altLang="zh-CN" sz="2000" dirty="0" smtClean="0">
                <a:latin typeface="Comic Sans MS" pitchFamily="66" charset="0"/>
              </a:rPr>
              <a:t>oad,  </a:t>
            </a:r>
            <a:r>
              <a:rPr lang="en-US" altLang="zh-CN" sz="2000" dirty="0">
                <a:latin typeface="Comic Sans MS" pitchFamily="66" charset="0"/>
              </a:rPr>
              <a:t>61 </a:t>
            </a:r>
            <a:r>
              <a:rPr lang="en-US" altLang="zh-CN" sz="2000" dirty="0" smtClean="0">
                <a:latin typeface="Comic Sans MS" pitchFamily="66" charset="0"/>
              </a:rPr>
              <a:t>ohm</a:t>
            </a:r>
          </a:p>
          <a:p>
            <a:r>
              <a:rPr lang="en-US" altLang="zh-CN" sz="2000" dirty="0" smtClean="0">
                <a:latin typeface="Comic Sans MS" pitchFamily="66" charset="0"/>
              </a:rPr>
              <a:t>Amplitude,  1V</a:t>
            </a:r>
          </a:p>
          <a:p>
            <a:r>
              <a:rPr lang="en-US" altLang="zh-CN" sz="2000" dirty="0" smtClean="0">
                <a:latin typeface="Comic Sans MS" pitchFamily="66" charset="0"/>
              </a:rPr>
              <a:t>Fall </a:t>
            </a:r>
            <a:r>
              <a:rPr lang="en-US" altLang="zh-CN" sz="2000" dirty="0">
                <a:latin typeface="Comic Sans MS" pitchFamily="66" charset="0"/>
              </a:rPr>
              <a:t>Time </a:t>
            </a:r>
            <a:r>
              <a:rPr lang="en-US" altLang="zh-CN" sz="2000" dirty="0" smtClean="0">
                <a:latin typeface="Comic Sans MS" pitchFamily="66" charset="0"/>
              </a:rPr>
              <a:t>,30 </a:t>
            </a:r>
            <a:r>
              <a:rPr lang="en-US" altLang="zh-CN" sz="2000" dirty="0">
                <a:latin typeface="Comic Sans MS" pitchFamily="66" charset="0"/>
              </a:rPr>
              <a:t>ns</a:t>
            </a:r>
            <a:r>
              <a:rPr lang="zh-CN" altLang="zh-CN" sz="2000" dirty="0">
                <a:latin typeface="Comic Sans MS" pitchFamily="66" charset="0"/>
              </a:rPr>
              <a:t>。</a:t>
            </a:r>
          </a:p>
          <a:p>
            <a:endParaRPr lang="zh-CN" altLang="en-US" sz="2000" dirty="0">
              <a:latin typeface="Comic Sans MS" pitchFamily="66" charset="0"/>
            </a:endParaRPr>
          </a:p>
        </p:txBody>
      </p:sp>
      <p:pic>
        <p:nvPicPr>
          <p:cNvPr id="9" name="Picture 5" descr="1_100912164550_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87623" cy="118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395536" y="4437112"/>
            <a:ext cx="1584176" cy="15841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1187624" y="3622096"/>
            <a:ext cx="108012" cy="815016"/>
          </a:xfrm>
          <a:prstGeom prst="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下箭头 12"/>
          <p:cNvSpPr/>
          <p:nvPr/>
        </p:nvSpPr>
        <p:spPr>
          <a:xfrm>
            <a:off x="4662663" y="3574180"/>
            <a:ext cx="108012" cy="81501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211960" y="4437112"/>
            <a:ext cx="1368152" cy="158417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2"/>
          <p:cNvSpPr txBox="1"/>
          <p:nvPr/>
        </p:nvSpPr>
        <p:spPr>
          <a:xfrm>
            <a:off x="3000731" y="476672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Assembly and test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8" name="Espace réservé du contenu 2"/>
          <p:cNvSpPr txBox="1">
            <a:spLocks/>
          </p:cNvSpPr>
          <p:nvPr/>
        </p:nvSpPr>
        <p:spPr bwMode="auto">
          <a:xfrm>
            <a:off x="-61345" y="5542596"/>
            <a:ext cx="3881278" cy="12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/>
          <a:lstStyle>
            <a:lvl1pPr marL="174625" indent="-174625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zh-CN" dirty="0" smtClean="0">
                <a:latin typeface="Bell MT" pitchFamily="18" charset="0"/>
                <a:ea typeface="黑体" pitchFamily="2" charset="-122"/>
                <a:cs typeface="Arial" pitchFamily="34" charset="0"/>
              </a:rPr>
              <a:t>PCB: 365.5mm </a:t>
            </a:r>
            <a:r>
              <a:rPr lang="en-US" altLang="zh-CN" dirty="0">
                <a:latin typeface="Bell MT" pitchFamily="18" charset="0"/>
                <a:ea typeface="黑体" pitchFamily="2" charset="-122"/>
                <a:cs typeface="Arial" pitchFamily="34" charset="0"/>
              </a:rPr>
              <a:t>× </a:t>
            </a:r>
            <a:r>
              <a:rPr lang="en-US" altLang="zh-CN" dirty="0" smtClean="0">
                <a:latin typeface="Bell MT" pitchFamily="18" charset="0"/>
                <a:ea typeface="黑体" pitchFamily="2" charset="-122"/>
                <a:cs typeface="Arial" pitchFamily="34" charset="0"/>
              </a:rPr>
              <a:t>306.0mm</a:t>
            </a:r>
            <a:endParaRPr lang="en-US" altLang="zh-CN" dirty="0" smtClean="0">
              <a:latin typeface="Bell MT" pitchFamily="18" charset="0"/>
              <a:ea typeface="黑体" pitchFamily="2" charset="-122"/>
              <a:cs typeface="Arial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CN" dirty="0" smtClean="0">
                <a:latin typeface="Bell MT" pitchFamily="18" charset="0"/>
                <a:ea typeface="黑体" pitchFamily="2" charset="-122"/>
                <a:cs typeface="Arial" pitchFamily="34" charset="0"/>
              </a:rPr>
              <a:t>Sensitive area: 88.6mm</a:t>
            </a:r>
            <a:r>
              <a:rPr lang="en-US" altLang="zh-CN" dirty="0">
                <a:latin typeface="Bell MT" pitchFamily="18" charset="0"/>
                <a:ea typeface="黑体" pitchFamily="2" charset="-122"/>
                <a:cs typeface="Arial" pitchFamily="34" charset="0"/>
              </a:rPr>
              <a:t> </a:t>
            </a:r>
            <a:r>
              <a:rPr lang="en-US" altLang="zh-CN" dirty="0" smtClean="0">
                <a:latin typeface="Bell MT" pitchFamily="18" charset="0"/>
                <a:ea typeface="黑体" pitchFamily="2" charset="-122"/>
                <a:cs typeface="Arial" pitchFamily="34" charset="0"/>
              </a:rPr>
              <a:t>×57.4mm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CN" dirty="0" smtClean="0">
                <a:latin typeface="Bell MT" pitchFamily="18" charset="0"/>
                <a:ea typeface="黑体" pitchFamily="2" charset="-122"/>
                <a:cs typeface="Arial" pitchFamily="34" charset="0"/>
              </a:rPr>
              <a:t>Readout </a:t>
            </a:r>
            <a:r>
              <a:rPr lang="en-US" altLang="zh-CN" dirty="0">
                <a:latin typeface="Bell MT" pitchFamily="18" charset="0"/>
                <a:ea typeface="黑体" pitchFamily="2" charset="-122"/>
                <a:cs typeface="Arial" pitchFamily="34" charset="0"/>
              </a:rPr>
              <a:t>layout: 1728 pads </a:t>
            </a:r>
            <a:endParaRPr lang="en-US" altLang="zh-CN" dirty="0" smtClean="0">
              <a:latin typeface="Bell MT" pitchFamily="18" charset="0"/>
              <a:ea typeface="黑体" pitchFamily="2" charset="-122"/>
              <a:cs typeface="Arial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zh-CN" dirty="0" smtClean="0">
                <a:latin typeface="Bell MT" pitchFamily="18" charset="0"/>
                <a:ea typeface="黑体" pitchFamily="2" charset="-122"/>
                <a:cs typeface="Arial" pitchFamily="34" charset="0"/>
              </a:rPr>
              <a:t>Each of </a:t>
            </a:r>
            <a:r>
              <a:rPr lang="en-US" altLang="zh-CN" dirty="0">
                <a:latin typeface="Bell MT" pitchFamily="18" charset="0"/>
                <a:ea typeface="黑体" pitchFamily="2" charset="-122"/>
                <a:cs typeface="Arial" pitchFamily="34" charset="0"/>
              </a:rPr>
              <a:t>1.75mm × </a:t>
            </a:r>
            <a:r>
              <a:rPr lang="en-US" altLang="zh-CN" dirty="0" smtClean="0">
                <a:latin typeface="Bell MT" pitchFamily="18" charset="0"/>
                <a:ea typeface="黑体" pitchFamily="2" charset="-122"/>
                <a:cs typeface="Arial" pitchFamily="34" charset="0"/>
              </a:rPr>
              <a:t>1.50mm</a:t>
            </a:r>
            <a:endParaRPr lang="en-US" altLang="zh-CN" dirty="0">
              <a:latin typeface="Bell MT" pitchFamily="18" charset="0"/>
              <a:ea typeface="黑体" pitchFamily="2" charset="-122"/>
              <a:cs typeface="Arial" pitchFamily="34" charset="0"/>
            </a:endParaRPr>
          </a:p>
        </p:txBody>
      </p:sp>
      <p:sp>
        <p:nvSpPr>
          <p:cNvPr id="28690" name="TextBox 1"/>
          <p:cNvSpPr txBox="1">
            <a:spLocks noChangeArrowheads="1"/>
          </p:cNvSpPr>
          <p:nvPr/>
        </p:nvSpPr>
        <p:spPr bwMode="auto">
          <a:xfrm>
            <a:off x="5277393" y="6383894"/>
            <a:ext cx="3886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hlinkClick r:id="rId2"/>
              </a:rPr>
              <a:t>http://mpgd.lzu.edu.cn/research.html</a:t>
            </a:r>
            <a:endParaRPr lang="zh-CN" altLang="en-US" dirty="0">
              <a:solidFill>
                <a:srgbClr val="FF0000"/>
              </a:solidFill>
              <a:ea typeface="黑体" pitchFamily="2" charset="-122"/>
            </a:endParaRPr>
          </a:p>
        </p:txBody>
      </p:sp>
      <p:pic>
        <p:nvPicPr>
          <p:cNvPr id="28691" name="Picture 1" descr="C:\Documents and Settings\Administrator\Application Data\Tencent\Users\343063048\QQ\WinTemp\RichOle\TZJIFJE2WY}~ALI%`KX80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3" y="3583481"/>
            <a:ext cx="2106612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内容占位符 4" descr="全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996480" y="3395174"/>
            <a:ext cx="3101865" cy="2567476"/>
          </a:xfrm>
        </p:spPr>
      </p:pic>
      <p:pic>
        <p:nvPicPr>
          <p:cNvPr id="98" name="图片 97" descr="detec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0863" y="3402208"/>
            <a:ext cx="3064510" cy="2331047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1593" y="11151"/>
            <a:ext cx="9152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Fast neutron imaging  exploiting BulkMicromegas base T2K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electronics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直接连接符 101"/>
          <p:cNvCxnSpPr/>
          <p:nvPr/>
        </p:nvCxnSpPr>
        <p:spPr>
          <a:xfrm>
            <a:off x="1733415" y="1151663"/>
            <a:ext cx="442915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3" name="矩形 102"/>
          <p:cNvSpPr/>
          <p:nvPr/>
        </p:nvSpPr>
        <p:spPr>
          <a:xfrm>
            <a:off x="1733415" y="1175123"/>
            <a:ext cx="4429156" cy="1194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04" name="直接连接符 103"/>
          <p:cNvCxnSpPr/>
          <p:nvPr/>
        </p:nvCxnSpPr>
        <p:spPr>
          <a:xfrm>
            <a:off x="1733415" y="2723299"/>
            <a:ext cx="4429156" cy="158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1733415" y="3080489"/>
            <a:ext cx="4429156" cy="1588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/>
          <p:cNvCxnSpPr/>
          <p:nvPr/>
        </p:nvCxnSpPr>
        <p:spPr>
          <a:xfrm rot="5400000">
            <a:off x="3664518" y="794473"/>
            <a:ext cx="71517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7" name="TextBox 20"/>
          <p:cNvSpPr txBox="1"/>
          <p:nvPr/>
        </p:nvSpPr>
        <p:spPr>
          <a:xfrm>
            <a:off x="4093940" y="580159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 smtClean="0"/>
              <a:t>n</a:t>
            </a:r>
            <a:endParaRPr lang="zh-CN" altLang="en-US" sz="2800" dirty="0"/>
          </a:p>
        </p:txBody>
      </p:sp>
      <p:cxnSp>
        <p:nvCxnSpPr>
          <p:cNvPr id="108" name="直接连接符 107"/>
          <p:cNvCxnSpPr/>
          <p:nvPr/>
        </p:nvCxnSpPr>
        <p:spPr>
          <a:xfrm rot="5400000">
            <a:off x="2450866" y="1508853"/>
            <a:ext cx="1785950" cy="1357322"/>
          </a:xfrm>
          <a:prstGeom prst="line">
            <a:avLst/>
          </a:prstGeom>
          <a:ln w="19050">
            <a:solidFill>
              <a:srgbClr val="2818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24"/>
          <p:cNvSpPr txBox="1"/>
          <p:nvPr/>
        </p:nvSpPr>
        <p:spPr>
          <a:xfrm>
            <a:off x="6519761" y="1008787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-HV1</a:t>
            </a:r>
            <a:endParaRPr lang="zh-CN" altLang="en-US" dirty="0"/>
          </a:p>
        </p:txBody>
      </p:sp>
      <p:sp>
        <p:nvSpPr>
          <p:cNvPr id="110" name="TextBox 25"/>
          <p:cNvSpPr txBox="1"/>
          <p:nvPr/>
        </p:nvSpPr>
        <p:spPr>
          <a:xfrm>
            <a:off x="6519761" y="253756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-HV2</a:t>
            </a:r>
            <a:endParaRPr lang="zh-CN" altLang="en-US" dirty="0"/>
          </a:p>
        </p:txBody>
      </p:sp>
      <p:sp>
        <p:nvSpPr>
          <p:cNvPr id="111" name="TextBox 26"/>
          <p:cNvSpPr txBox="1"/>
          <p:nvPr/>
        </p:nvSpPr>
        <p:spPr>
          <a:xfrm>
            <a:off x="6591199" y="2894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0</a:t>
            </a:r>
            <a:endParaRPr lang="zh-CN" altLang="en-US" dirty="0"/>
          </a:p>
        </p:txBody>
      </p:sp>
      <p:cxnSp>
        <p:nvCxnSpPr>
          <p:cNvPr id="112" name="直接连接符 111"/>
          <p:cNvCxnSpPr/>
          <p:nvPr/>
        </p:nvCxnSpPr>
        <p:spPr>
          <a:xfrm rot="10800000">
            <a:off x="6322908" y="949608"/>
            <a:ext cx="1588" cy="41636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 rot="10800000">
            <a:off x="6322908" y="2521243"/>
            <a:ext cx="1588" cy="41636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/>
          <p:nvPr/>
        </p:nvCxnSpPr>
        <p:spPr>
          <a:xfrm rot="5400000">
            <a:off x="6003025" y="2401828"/>
            <a:ext cx="642942" cy="1588"/>
          </a:xfrm>
          <a:prstGeom prst="straightConnector1">
            <a:avLst/>
          </a:prstGeom>
          <a:ln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 rot="5400000" flipH="1" flipV="1">
            <a:off x="5967306" y="1508853"/>
            <a:ext cx="714380" cy="1588"/>
          </a:xfrm>
          <a:prstGeom prst="straightConnector1">
            <a:avLst/>
          </a:prstGeom>
          <a:ln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TextBox 37"/>
          <p:cNvSpPr txBox="1"/>
          <p:nvPr/>
        </p:nvSpPr>
        <p:spPr>
          <a:xfrm>
            <a:off x="5895868" y="1782463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15mm</a:t>
            </a:r>
            <a:endParaRPr lang="zh-CN" altLang="en-US" sz="1600" dirty="0"/>
          </a:p>
        </p:txBody>
      </p:sp>
      <p:sp>
        <p:nvSpPr>
          <p:cNvPr id="117" name="TextBox 39"/>
          <p:cNvSpPr txBox="1"/>
          <p:nvPr/>
        </p:nvSpPr>
        <p:spPr>
          <a:xfrm>
            <a:off x="5876819" y="2780243"/>
            <a:ext cx="1019181" cy="2907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zh-CN" sz="1600" dirty="0" smtClean="0"/>
              <a:t>0.128mm</a:t>
            </a:r>
            <a:endParaRPr lang="zh-CN" altLang="en-US" sz="1600" dirty="0"/>
          </a:p>
        </p:txBody>
      </p:sp>
      <p:cxnSp>
        <p:nvCxnSpPr>
          <p:cNvPr id="118" name="直接连接符 117"/>
          <p:cNvCxnSpPr/>
          <p:nvPr/>
        </p:nvCxnSpPr>
        <p:spPr>
          <a:xfrm rot="10800000">
            <a:off x="6334021" y="2885225"/>
            <a:ext cx="1588" cy="41636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箭头连接符 118"/>
          <p:cNvCxnSpPr/>
          <p:nvPr/>
        </p:nvCxnSpPr>
        <p:spPr>
          <a:xfrm rot="5400000">
            <a:off x="6253852" y="3027307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箭头连接符 119"/>
          <p:cNvCxnSpPr/>
          <p:nvPr/>
        </p:nvCxnSpPr>
        <p:spPr>
          <a:xfrm rot="5400000" flipH="1" flipV="1">
            <a:off x="6236096" y="2800000"/>
            <a:ext cx="178388" cy="158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52"/>
          <p:cNvSpPr txBox="1"/>
          <p:nvPr/>
        </p:nvSpPr>
        <p:spPr>
          <a:xfrm>
            <a:off x="4090869" y="1925339"/>
            <a:ext cx="177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i="1" dirty="0" smtClean="0"/>
              <a:t>Ar+5% </a:t>
            </a:r>
            <a:r>
              <a:rPr lang="en-US" altLang="zh-CN" i="1" dirty="0" err="1" smtClean="0"/>
              <a:t>Isobutane</a:t>
            </a:r>
            <a:endParaRPr lang="zh-CN" altLang="en-US" i="1" dirty="0"/>
          </a:p>
        </p:txBody>
      </p:sp>
      <p:sp>
        <p:nvSpPr>
          <p:cNvPr id="122" name="TextBox 53"/>
          <p:cNvSpPr txBox="1"/>
          <p:nvPr/>
        </p:nvSpPr>
        <p:spPr>
          <a:xfrm>
            <a:off x="3947993" y="143741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p</a:t>
            </a:r>
            <a:endParaRPr lang="zh-CN" altLang="en-US" dirty="0"/>
          </a:p>
        </p:txBody>
      </p:sp>
      <p:sp>
        <p:nvSpPr>
          <p:cNvPr id="123" name="圆角矩形 122"/>
          <p:cNvSpPr/>
          <p:nvPr/>
        </p:nvSpPr>
        <p:spPr>
          <a:xfrm>
            <a:off x="1733414" y="3099539"/>
            <a:ext cx="4419631" cy="1952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4" name="TextBox 55"/>
          <p:cNvSpPr txBox="1"/>
          <p:nvPr/>
        </p:nvSpPr>
        <p:spPr>
          <a:xfrm>
            <a:off x="518969" y="2611171"/>
            <a:ext cx="1255344" cy="826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en-US" altLang="zh-CN" dirty="0" smtClean="0"/>
              <a:t>Micromesh</a:t>
            </a:r>
          </a:p>
          <a:p>
            <a:pPr>
              <a:lnSpc>
                <a:spcPts val="14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</a:pPr>
            <a:r>
              <a:rPr lang="en-US" altLang="zh-CN" dirty="0" smtClean="0"/>
              <a:t>            Pads</a:t>
            </a:r>
          </a:p>
          <a:p>
            <a:pPr>
              <a:lnSpc>
                <a:spcPts val="1400"/>
              </a:lnSpc>
            </a:pPr>
            <a:r>
              <a:rPr lang="en-US" altLang="zh-CN" dirty="0" smtClean="0"/>
              <a:t>   Substrate</a:t>
            </a:r>
            <a:endParaRPr lang="zh-CN" altLang="en-US" dirty="0"/>
          </a:p>
        </p:txBody>
      </p:sp>
      <p:sp>
        <p:nvSpPr>
          <p:cNvPr id="125" name="矩形 124"/>
          <p:cNvSpPr/>
          <p:nvPr/>
        </p:nvSpPr>
        <p:spPr>
          <a:xfrm>
            <a:off x="1267645" y="1322322"/>
            <a:ext cx="452248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Aluminum polyethylene</a:t>
            </a:r>
            <a:endParaRPr lang="zh-CN" altLang="en-US" dirty="0"/>
          </a:p>
        </p:txBody>
      </p:sp>
      <p:cxnSp>
        <p:nvCxnSpPr>
          <p:cNvPr id="126" name="直接连接符 125"/>
          <p:cNvCxnSpPr/>
          <p:nvPr/>
        </p:nvCxnSpPr>
        <p:spPr>
          <a:xfrm>
            <a:off x="1750393" y="1309825"/>
            <a:ext cx="4429156" cy="1588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62"/>
          <p:cNvSpPr txBox="1"/>
          <p:nvPr/>
        </p:nvSpPr>
        <p:spPr>
          <a:xfrm>
            <a:off x="261792" y="1039508"/>
            <a:ext cx="15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Drift electrode</a:t>
            </a:r>
            <a:endParaRPr lang="zh-CN" altLang="en-US" dirty="0"/>
          </a:p>
        </p:txBody>
      </p:sp>
      <p:sp>
        <p:nvSpPr>
          <p:cNvPr id="128" name="椭圆 127"/>
          <p:cNvSpPr/>
          <p:nvPr/>
        </p:nvSpPr>
        <p:spPr>
          <a:xfrm>
            <a:off x="3386014" y="2027969"/>
            <a:ext cx="71438" cy="71438"/>
          </a:xfrm>
          <a:prstGeom prst="ellipse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29" name="直接箭头连接符 128"/>
          <p:cNvCxnSpPr/>
          <p:nvPr/>
        </p:nvCxnSpPr>
        <p:spPr>
          <a:xfrm rot="16200000" flipH="1">
            <a:off x="3346977" y="2160383"/>
            <a:ext cx="153338" cy="104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椭圆 129"/>
          <p:cNvSpPr/>
          <p:nvPr/>
        </p:nvSpPr>
        <p:spPr>
          <a:xfrm>
            <a:off x="3528889" y="1866043"/>
            <a:ext cx="71438" cy="71438"/>
          </a:xfrm>
          <a:prstGeom prst="ellipse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31" name="直接箭头连接符 130"/>
          <p:cNvCxnSpPr/>
          <p:nvPr/>
        </p:nvCxnSpPr>
        <p:spPr>
          <a:xfrm rot="16200000" flipH="1">
            <a:off x="3489852" y="1998457"/>
            <a:ext cx="153338" cy="104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椭圆 131"/>
          <p:cNvSpPr/>
          <p:nvPr/>
        </p:nvSpPr>
        <p:spPr>
          <a:xfrm>
            <a:off x="3614616" y="1723167"/>
            <a:ext cx="71438" cy="71438"/>
          </a:xfrm>
          <a:prstGeom prst="ellipse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33" name="直接箭头连接符 132"/>
          <p:cNvCxnSpPr/>
          <p:nvPr/>
        </p:nvCxnSpPr>
        <p:spPr>
          <a:xfrm rot="16200000" flipH="1">
            <a:off x="3575579" y="1855581"/>
            <a:ext cx="153338" cy="104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椭圆 133"/>
          <p:cNvSpPr/>
          <p:nvPr/>
        </p:nvSpPr>
        <p:spPr>
          <a:xfrm>
            <a:off x="3233613" y="2204182"/>
            <a:ext cx="71438" cy="71438"/>
          </a:xfrm>
          <a:prstGeom prst="ellipse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35" name="直接箭头连接符 134"/>
          <p:cNvCxnSpPr/>
          <p:nvPr/>
        </p:nvCxnSpPr>
        <p:spPr>
          <a:xfrm rot="16200000" flipH="1">
            <a:off x="3194576" y="2336596"/>
            <a:ext cx="153338" cy="104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椭圆 135"/>
          <p:cNvSpPr/>
          <p:nvPr/>
        </p:nvSpPr>
        <p:spPr>
          <a:xfrm>
            <a:off x="3090737" y="2366109"/>
            <a:ext cx="71438" cy="71438"/>
          </a:xfrm>
          <a:prstGeom prst="ellipse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37" name="直接箭头连接符 136"/>
          <p:cNvCxnSpPr/>
          <p:nvPr/>
        </p:nvCxnSpPr>
        <p:spPr>
          <a:xfrm rot="16200000" flipH="1">
            <a:off x="3051700" y="2498523"/>
            <a:ext cx="153338" cy="104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椭圆 137"/>
          <p:cNvSpPr/>
          <p:nvPr/>
        </p:nvSpPr>
        <p:spPr>
          <a:xfrm>
            <a:off x="3733679" y="1580291"/>
            <a:ext cx="71438" cy="71438"/>
          </a:xfrm>
          <a:prstGeom prst="ellipse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39" name="直接箭头连接符 138"/>
          <p:cNvCxnSpPr/>
          <p:nvPr/>
        </p:nvCxnSpPr>
        <p:spPr>
          <a:xfrm rot="16200000" flipH="1">
            <a:off x="3694642" y="1712705"/>
            <a:ext cx="153338" cy="104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椭圆 139"/>
          <p:cNvSpPr/>
          <p:nvPr/>
        </p:nvSpPr>
        <p:spPr>
          <a:xfrm>
            <a:off x="3814642" y="1437415"/>
            <a:ext cx="71438" cy="71438"/>
          </a:xfrm>
          <a:prstGeom prst="ellipse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41" name="直接箭头连接符 140"/>
          <p:cNvCxnSpPr/>
          <p:nvPr/>
        </p:nvCxnSpPr>
        <p:spPr>
          <a:xfrm rot="16200000" flipH="1">
            <a:off x="3775605" y="1569829"/>
            <a:ext cx="153338" cy="104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椭圆 141"/>
          <p:cNvSpPr/>
          <p:nvPr/>
        </p:nvSpPr>
        <p:spPr>
          <a:xfrm>
            <a:off x="3947993" y="1294539"/>
            <a:ext cx="71438" cy="71438"/>
          </a:xfrm>
          <a:prstGeom prst="ellipse">
            <a:avLst/>
          </a:prstGeom>
          <a:ln w="127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143" name="直接箭头连接符 142"/>
          <p:cNvCxnSpPr/>
          <p:nvPr/>
        </p:nvCxnSpPr>
        <p:spPr>
          <a:xfrm rot="16200000" flipH="1">
            <a:off x="3908956" y="1426953"/>
            <a:ext cx="153338" cy="1046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34146" y="4293096"/>
            <a:ext cx="461665" cy="87940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88.6mm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4212" y="5899020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306.0mm</a:t>
            </a:r>
            <a:endParaRPr lang="zh-CN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04478" y="5162757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57.4mm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434" y="4139473"/>
            <a:ext cx="461665" cy="9964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365.5mm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969976" y="5979470"/>
            <a:ext cx="3130956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3022984" y="3441964"/>
            <a:ext cx="0" cy="2461341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4203507" y="4293096"/>
            <a:ext cx="26044" cy="833186"/>
          </a:xfrm>
          <a:prstGeom prst="straightConnector1">
            <a:avLst/>
          </a:prstGeom>
          <a:ln w="38100">
            <a:solidFill>
              <a:srgbClr val="00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245434" y="5176009"/>
            <a:ext cx="607548" cy="129"/>
          </a:xfrm>
          <a:prstGeom prst="straightConnector1">
            <a:avLst/>
          </a:prstGeom>
          <a:ln w="38100">
            <a:solidFill>
              <a:srgbClr val="00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91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4562</TotalTime>
  <Words>673</Words>
  <Application>Microsoft Office PowerPoint</Application>
  <PresentationFormat>全屏显示(4:3)</PresentationFormat>
  <Paragraphs>163</Paragraphs>
  <Slides>19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Images of the test mask of LZU and CEA</vt:lpstr>
      <vt:lpstr>Conversion efficiency and spatial resolution</vt:lpstr>
      <vt:lpstr>Spatial resolution II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LZU</cp:lastModifiedBy>
  <cp:revision>155</cp:revision>
  <dcterms:modified xsi:type="dcterms:W3CDTF">2013-07-05T02:11:00Z</dcterms:modified>
</cp:coreProperties>
</file>