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472" r:id="rId2"/>
    <p:sldId id="471" r:id="rId3"/>
    <p:sldId id="482" r:id="rId4"/>
    <p:sldId id="483" r:id="rId5"/>
    <p:sldId id="484" r:id="rId6"/>
    <p:sldId id="489" r:id="rId7"/>
    <p:sldId id="488" r:id="rId8"/>
    <p:sldId id="490" r:id="rId9"/>
    <p:sldId id="491" r:id="rId10"/>
    <p:sldId id="492" r:id="rId11"/>
    <p:sldId id="493" r:id="rId12"/>
    <p:sldId id="494" r:id="rId13"/>
    <p:sldId id="496" r:id="rId14"/>
    <p:sldId id="497" r:id="rId15"/>
    <p:sldId id="498" r:id="rId16"/>
    <p:sldId id="474" r:id="rId17"/>
    <p:sldId id="475" r:id="rId18"/>
    <p:sldId id="517" r:id="rId19"/>
    <p:sldId id="518" r:id="rId20"/>
    <p:sldId id="501" r:id="rId21"/>
    <p:sldId id="476" r:id="rId22"/>
    <p:sldId id="510" r:id="rId23"/>
    <p:sldId id="511" r:id="rId24"/>
    <p:sldId id="505" r:id="rId25"/>
    <p:sldId id="508" r:id="rId26"/>
    <p:sldId id="509" r:id="rId27"/>
    <p:sldId id="477" r:id="rId28"/>
    <p:sldId id="499" r:id="rId29"/>
    <p:sldId id="513" r:id="rId30"/>
    <p:sldId id="514" r:id="rId31"/>
    <p:sldId id="515" r:id="rId32"/>
    <p:sldId id="516" r:id="rId33"/>
    <p:sldId id="478" r:id="rId3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6600CC"/>
    <a:srgbClr val="9933FF"/>
    <a:srgbClr val="FF3300"/>
    <a:srgbClr val="333333"/>
    <a:srgbClr val="00FF00"/>
    <a:srgbClr val="CCFF33"/>
    <a:srgbClr val="777777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71" d="100"/>
          <a:sy n="71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885B22C9-57D0-4233-998A-9081BF77014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8947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1F010-4FD2-408D-B66F-6C4BA0B7CC3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1F010-4FD2-408D-B66F-6C4BA0B7CC39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32AC4-9BDE-469C-B807-24517C6D0391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818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C0C76-658C-430F-9CE7-EC9B83C1E495}" type="datetime1">
              <a:rPr lang="zh-CN" altLang="en-US"/>
              <a:pPr>
                <a:defRPr/>
              </a:pPr>
              <a:t>2013-7-3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2DFB6-32AD-4FA9-A2AB-DB7D18CF2A0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1472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36A95-9ECA-4B44-AB5C-E7426D51D04D}" type="datetime1">
              <a:rPr lang="zh-CN" altLang="en-US"/>
              <a:pPr>
                <a:defRPr/>
              </a:pPr>
              <a:t>2013-7-3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E064E-9A4B-470E-9FC3-8E338E4D329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222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DF0F7-D5E1-45A2-92B3-2FC213617B3F}" type="datetime1">
              <a:rPr lang="zh-CN" altLang="en-US"/>
              <a:pPr>
                <a:defRPr/>
              </a:pPr>
              <a:t>2013-7-3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C72D7-A35C-4535-8CDD-41A9BDB645D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9569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FB920-1916-4806-A2C3-5204A48836CA}" type="datetime1">
              <a:rPr lang="zh-CN" altLang="en-US"/>
              <a:pPr>
                <a:defRPr/>
              </a:pPr>
              <a:t>2013-7-3</a:t>
            </a:fld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DB4B8-BB35-4AFD-B4AD-70A165D597F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0719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F880F-53B8-4CC8-B770-EAF3217730E1}" type="datetime1">
              <a:rPr lang="zh-CN" altLang="en-US"/>
              <a:pPr>
                <a:defRPr/>
              </a:pPr>
              <a:t>2013-7-3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76DBA-6848-4B11-BA70-F2E22DB0FB4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0141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F7118-958E-4AC9-A9A6-0E23BECA0E44}" type="datetime1">
              <a:rPr lang="zh-CN" altLang="en-US"/>
              <a:pPr>
                <a:defRPr/>
              </a:pPr>
              <a:t>2013-7-3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297A2-4677-4106-9C74-3B14E81F385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9616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6BDEB-CCDF-4F24-8087-4FFBFD057657}" type="datetime1">
              <a:rPr lang="zh-CN" altLang="en-US"/>
              <a:pPr>
                <a:defRPr/>
              </a:pPr>
              <a:t>2013-7-3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F981A-A9D5-49F9-88C8-675D22F20BC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188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EBDFF-FC46-47F4-84F1-3682D05E9A3C}" type="datetime1">
              <a:rPr lang="zh-CN" altLang="en-US"/>
              <a:pPr>
                <a:defRPr/>
              </a:pPr>
              <a:t>2013-7-3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5343A-75AA-402B-9F1F-4DC8275B4A7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472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1F8D9-6EC8-4646-84B8-C0AB3E3383C3}" type="datetime1">
              <a:rPr lang="zh-CN" altLang="en-US"/>
              <a:pPr>
                <a:defRPr/>
              </a:pPr>
              <a:t>2013-7-3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6576B-6DE6-4138-A78F-C4B1DCE6E3D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4613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042F3-328A-4253-BD68-453D41FCB28C}" type="datetime1">
              <a:rPr lang="zh-CN" altLang="en-US"/>
              <a:pPr>
                <a:defRPr/>
              </a:pPr>
              <a:t>2013-7-3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51B65-3CE9-4173-BFCE-7D0EBDF06A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095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62B55-0168-4CF8-BEAB-CD34F67A70A1}" type="datetime1">
              <a:rPr lang="zh-CN" altLang="en-US"/>
              <a:pPr>
                <a:defRPr/>
              </a:pPr>
              <a:t>2013-7-3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20BEF-D35F-46D7-A4DC-3B2893DE8D8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242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DE310-7754-4830-AB50-335FDCA9205D}" type="datetime1">
              <a:rPr lang="zh-CN" altLang="en-US"/>
              <a:pPr>
                <a:defRPr/>
              </a:pPr>
              <a:t>2013-7-3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5BE4E-B372-4692-9447-DAC19AE365D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016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F85BD-D5EC-4E41-A91A-C71124AB6169}" type="datetime1">
              <a:rPr lang="zh-CN" altLang="en-US"/>
              <a:pPr>
                <a:defRPr/>
              </a:pPr>
              <a:t>2013-7-3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1CCCB-AC00-4BD7-908D-60E725E4D49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423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5518-7F75-4004-9B2C-34B65B2E5004}" type="datetime1">
              <a:rPr lang="zh-CN" altLang="en-US"/>
              <a:pPr>
                <a:defRPr/>
              </a:pPr>
              <a:t>2013-7-3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C767F-341F-43E5-A00F-380B7343EC4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604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36B6F2A3-C07C-4789-9BB6-3382F6A9FB0A}" type="datetime1">
              <a:rPr lang="zh-CN" altLang="en-US"/>
              <a:pPr>
                <a:defRPr/>
              </a:pPr>
              <a:t>2013-7-3</a:t>
            </a:fld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B2E2739-41BB-4AF1-A737-E0815013926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emf"/><Relationship Id="rId11" Type="http://schemas.openxmlformats.org/officeDocument/2006/relationships/oleObject" Target="../embeddings/oleObject9.bin"/><Relationship Id="rId5" Type="http://schemas.openxmlformats.org/officeDocument/2006/relationships/image" Target="../media/image30.wmf"/><Relationship Id="rId10" Type="http://schemas.openxmlformats.org/officeDocument/2006/relationships/image" Target="../media/image32.wmf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6.png"/><Relationship Id="rId5" Type="http://schemas.openxmlformats.org/officeDocument/2006/relationships/image" Target="../media/image34.emf"/><Relationship Id="rId10" Type="http://schemas.openxmlformats.org/officeDocument/2006/relationships/image" Target="../media/image38.png"/><Relationship Id="rId4" Type="http://schemas.openxmlformats.org/officeDocument/2006/relationships/image" Target="../media/image37.emf"/><Relationship Id="rId9" Type="http://schemas.openxmlformats.org/officeDocument/2006/relationships/image" Target="../media/image3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7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4.w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46.wmf"/><Relationship Id="rId4" Type="http://schemas.openxmlformats.org/officeDocument/2006/relationships/image" Target="../media/image48.emf"/><Relationship Id="rId9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5.png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2.wmf"/><Relationship Id="rId3" Type="http://schemas.openxmlformats.org/officeDocument/2006/relationships/image" Target="../media/image23.png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0"/>
            <a:ext cx="9144000" cy="1500198"/>
            <a:chOff x="0" y="2285992"/>
            <a:chExt cx="9144000" cy="1500198"/>
          </a:xfrm>
        </p:grpSpPr>
        <p:pic>
          <p:nvPicPr>
            <p:cNvPr id="12" name="图片 11" descr="photo_6819_b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285992"/>
              <a:ext cx="2214546" cy="1500198"/>
            </a:xfrm>
            <a:prstGeom prst="rect">
              <a:avLst/>
            </a:prstGeom>
          </p:spPr>
        </p:pic>
        <p:pic>
          <p:nvPicPr>
            <p:cNvPr id="13" name="图片 12" descr="6407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4546" y="2285992"/>
              <a:ext cx="6929454" cy="1500198"/>
            </a:xfrm>
            <a:prstGeom prst="rect">
              <a:avLst/>
            </a:prstGeom>
          </p:spPr>
        </p:pic>
      </p:grp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2000240"/>
            <a:ext cx="9144000" cy="33009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altLang="zh-CN" sz="4100" b="1" dirty="0" smtClean="0">
                <a:latin typeface="+mj-lt"/>
                <a:ea typeface="黑体" pitchFamily="2" charset="-122"/>
                <a:cs typeface="+mj-cs"/>
              </a:rPr>
              <a:t>The GEM activities at </a:t>
            </a:r>
            <a:r>
              <a:rPr lang="en-US" altLang="zh-CN" sz="4100" b="1" dirty="0" err="1" smtClean="0">
                <a:latin typeface="+mj-lt"/>
                <a:ea typeface="黑体" pitchFamily="2" charset="-122"/>
                <a:cs typeface="+mj-cs"/>
              </a:rPr>
              <a:t>Tsinghua</a:t>
            </a:r>
            <a:r>
              <a:rPr lang="en-US" altLang="zh-CN" sz="4100" b="1" dirty="0" smtClean="0">
                <a:latin typeface="+mj-lt"/>
                <a:ea typeface="黑体" pitchFamily="2" charset="-122"/>
                <a:cs typeface="+mj-cs"/>
              </a:rPr>
              <a:t> University</a:t>
            </a:r>
          </a:p>
          <a:p>
            <a:pPr algn="ctr">
              <a:spcBef>
                <a:spcPct val="0"/>
              </a:spcBef>
            </a:pPr>
            <a:endParaRPr lang="en-US" altLang="zh-CN" sz="4400" dirty="0" smtClean="0">
              <a:latin typeface="+mj-lt"/>
              <a:ea typeface="黑体" pitchFamily="2" charset="-122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US" altLang="zh-CN" sz="2900" dirty="0" err="1" smtClean="0">
                <a:latin typeface="+mj-lt"/>
                <a:ea typeface="黑体" pitchFamily="2" charset="-122"/>
                <a:cs typeface="+mj-cs"/>
              </a:rPr>
              <a:t>Zhigang</a:t>
            </a:r>
            <a:r>
              <a:rPr lang="en-US" altLang="zh-CN" sz="2900" dirty="0" smtClean="0">
                <a:latin typeface="+mj-lt"/>
                <a:ea typeface="黑体" pitchFamily="2" charset="-122"/>
                <a:cs typeface="+mj-cs"/>
              </a:rPr>
              <a:t> </a:t>
            </a:r>
            <a:r>
              <a:rPr lang="en-US" altLang="zh-CN" sz="2900" dirty="0" smtClean="0">
                <a:latin typeface="+mj-lt"/>
                <a:ea typeface="黑体" pitchFamily="2" charset="-122"/>
                <a:cs typeface="+mj-cs"/>
              </a:rPr>
              <a:t>Xiao</a:t>
            </a:r>
            <a:r>
              <a:rPr lang="en-US" altLang="zh-CN" sz="2900" baseline="30000" dirty="0" smtClean="0">
                <a:latin typeface="+mj-lt"/>
                <a:ea typeface="黑体" pitchFamily="2" charset="-122"/>
                <a:cs typeface="+mj-cs"/>
              </a:rPr>
              <a:t>1</a:t>
            </a:r>
            <a:r>
              <a:rPr lang="en-US" altLang="zh-CN" sz="2900" dirty="0" smtClean="0">
                <a:latin typeface="+mj-lt"/>
                <a:ea typeface="黑体" pitchFamily="2" charset="-122"/>
                <a:cs typeface="+mj-cs"/>
              </a:rPr>
              <a:t>, </a:t>
            </a:r>
            <a:r>
              <a:rPr lang="en-US" altLang="zh-CN" sz="2900" dirty="0" smtClean="0">
                <a:latin typeface="+mj-lt"/>
                <a:ea typeface="黑体" pitchFamily="2" charset="-122"/>
                <a:cs typeface="+mj-cs"/>
              </a:rPr>
              <a:t>Yan </a:t>
            </a:r>
            <a:r>
              <a:rPr lang="en-US" altLang="zh-CN" sz="2900" dirty="0" smtClean="0">
                <a:latin typeface="+mj-lt"/>
                <a:ea typeface="黑体" pitchFamily="2" charset="-122"/>
                <a:cs typeface="+mj-cs"/>
              </a:rPr>
              <a:t>Huang</a:t>
            </a:r>
            <a:r>
              <a:rPr lang="en-US" altLang="zh-CN" sz="2900" baseline="30000" dirty="0" smtClean="0">
                <a:latin typeface="+mj-lt"/>
                <a:ea typeface="黑体" pitchFamily="2" charset="-122"/>
                <a:cs typeface="+mj-cs"/>
              </a:rPr>
              <a:t>1</a:t>
            </a:r>
            <a:r>
              <a:rPr lang="en-US" altLang="zh-CN" sz="2900" dirty="0" smtClean="0">
                <a:latin typeface="+mj-lt"/>
                <a:ea typeface="黑体" pitchFamily="2" charset="-122"/>
                <a:cs typeface="+mj-cs"/>
              </a:rPr>
              <a:t>, </a:t>
            </a:r>
            <a:r>
              <a:rPr lang="en-US" altLang="zh-CN" sz="2900" dirty="0" err="1" smtClean="0">
                <a:latin typeface="+mj-lt"/>
                <a:ea typeface="黑体" pitchFamily="2" charset="-122"/>
                <a:cs typeface="+mj-cs"/>
              </a:rPr>
              <a:t>Rensheng</a:t>
            </a:r>
            <a:r>
              <a:rPr lang="en-US" altLang="zh-CN" sz="2900" dirty="0" smtClean="0">
                <a:latin typeface="+mj-lt"/>
                <a:ea typeface="黑体" pitchFamily="2" charset="-122"/>
                <a:cs typeface="+mj-cs"/>
              </a:rPr>
              <a:t> </a:t>
            </a:r>
            <a:r>
              <a:rPr lang="en-US" altLang="zh-CN" sz="2900" dirty="0" smtClean="0">
                <a:latin typeface="+mj-lt"/>
                <a:ea typeface="黑体" pitchFamily="2" charset="-122"/>
                <a:cs typeface="+mj-cs"/>
              </a:rPr>
              <a:t>Wang</a:t>
            </a:r>
            <a:r>
              <a:rPr lang="en-US" altLang="zh-CN" sz="2900" baseline="30000" dirty="0" smtClean="0">
                <a:latin typeface="+mj-lt"/>
                <a:ea typeface="黑体" pitchFamily="2" charset="-122"/>
                <a:cs typeface="+mj-cs"/>
              </a:rPr>
              <a:t>1</a:t>
            </a:r>
            <a:r>
              <a:rPr lang="en-US" altLang="zh-CN" sz="2900" dirty="0" smtClean="0">
                <a:latin typeface="+mj-lt"/>
                <a:ea typeface="黑体" pitchFamily="2" charset="-122"/>
                <a:cs typeface="+mj-cs"/>
              </a:rPr>
              <a:t>, Haiyan Gao</a:t>
            </a:r>
            <a:r>
              <a:rPr lang="en-US" altLang="zh-CN" sz="2900" baseline="30000" dirty="0" smtClean="0">
                <a:latin typeface="+mj-lt"/>
                <a:ea typeface="黑体" pitchFamily="2" charset="-122"/>
                <a:cs typeface="+mj-cs"/>
              </a:rPr>
              <a:t>1,2</a:t>
            </a:r>
            <a:endParaRPr lang="en-US" altLang="zh-CN" sz="2900" baseline="30000" dirty="0" smtClean="0">
              <a:latin typeface="+mj-lt"/>
              <a:ea typeface="黑体" pitchFamily="2" charset="-122"/>
              <a:cs typeface="+mj-cs"/>
            </a:endParaRPr>
          </a:p>
          <a:p>
            <a:pPr algn="ctr">
              <a:spcBef>
                <a:spcPct val="0"/>
              </a:spcBef>
            </a:pPr>
            <a:endParaRPr lang="en-US" altLang="zh-CN" sz="2900" dirty="0" smtClean="0">
              <a:latin typeface="+mj-lt"/>
              <a:ea typeface="黑体" pitchFamily="2" charset="-122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US" altLang="zh-CN" sz="2900" dirty="0" smtClean="0">
                <a:solidFill>
                  <a:srgbClr val="0000FF"/>
                </a:solidFill>
                <a:latin typeface="+mj-lt"/>
                <a:ea typeface="黑体" pitchFamily="2" charset="-122"/>
                <a:cs typeface="+mj-cs"/>
              </a:rPr>
              <a:t>1 Department </a:t>
            </a:r>
            <a:r>
              <a:rPr lang="en-US" altLang="zh-CN" sz="2900" dirty="0" smtClean="0">
                <a:solidFill>
                  <a:srgbClr val="0000FF"/>
                </a:solidFill>
                <a:latin typeface="+mj-lt"/>
                <a:ea typeface="黑体" pitchFamily="2" charset="-122"/>
                <a:cs typeface="+mj-cs"/>
              </a:rPr>
              <a:t>of Physics, Tsinghua </a:t>
            </a:r>
            <a:r>
              <a:rPr lang="en-US" altLang="zh-CN" sz="2900" dirty="0" smtClean="0">
                <a:solidFill>
                  <a:srgbClr val="0000FF"/>
                </a:solidFill>
                <a:latin typeface="+mj-lt"/>
                <a:ea typeface="黑体" pitchFamily="2" charset="-122"/>
                <a:cs typeface="+mj-cs"/>
              </a:rPr>
              <a:t>University</a:t>
            </a:r>
          </a:p>
          <a:p>
            <a:pPr algn="ctr"/>
            <a:r>
              <a:rPr lang="en-US" altLang="zh-CN" dirty="0" smtClean="0">
                <a:solidFill>
                  <a:srgbClr val="FF00FF"/>
                </a:solidFill>
                <a:latin typeface="+mj-lt"/>
                <a:ea typeface="黑体" pitchFamily="2" charset="-122"/>
                <a:cs typeface="+mj-cs"/>
              </a:rPr>
              <a:t>2 </a:t>
            </a:r>
            <a:r>
              <a:rPr lang="en-US" altLang="zh-CN" dirty="0" smtClean="0">
                <a:solidFill>
                  <a:srgbClr val="FF00FF"/>
                </a:solidFill>
              </a:rPr>
              <a:t>Dept. </a:t>
            </a:r>
            <a:r>
              <a:rPr lang="en-US" altLang="zh-CN" dirty="0">
                <a:solidFill>
                  <a:srgbClr val="FF00FF"/>
                </a:solidFill>
              </a:rPr>
              <a:t>of Physics and Triangle Universities Nuclear Laboratory, Duke </a:t>
            </a:r>
            <a:r>
              <a:rPr lang="en-US" altLang="zh-CN" dirty="0" smtClean="0">
                <a:solidFill>
                  <a:srgbClr val="FF00FF"/>
                </a:solidFill>
              </a:rPr>
              <a:t>University</a:t>
            </a:r>
            <a:endParaRPr lang="en-US" altLang="zh-CN" dirty="0" smtClean="0">
              <a:solidFill>
                <a:srgbClr val="FF00FF"/>
              </a:solidFill>
              <a:latin typeface="+mj-lt"/>
              <a:ea typeface="黑体" pitchFamily="2" charset="-122"/>
              <a:cs typeface="+mj-cs"/>
            </a:endParaRPr>
          </a:p>
          <a:p>
            <a:pPr algn="ctr">
              <a:spcBef>
                <a:spcPct val="0"/>
              </a:spcBef>
            </a:pPr>
            <a:endParaRPr lang="en-US" altLang="zh-CN" sz="2900" dirty="0" smtClean="0">
              <a:latin typeface="+mj-lt"/>
              <a:ea typeface="黑体" pitchFamily="2" charset="-122"/>
              <a:cs typeface="+mj-cs"/>
            </a:endParaRPr>
          </a:p>
          <a:p>
            <a:pPr algn="ctr">
              <a:spcBef>
                <a:spcPct val="0"/>
              </a:spcBef>
            </a:pPr>
            <a:endParaRPr lang="en-US" altLang="zh-CN" sz="2900" dirty="0" smtClean="0">
              <a:latin typeface="+mj-lt"/>
              <a:ea typeface="黑体" pitchFamily="2" charset="-122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US" altLang="zh-CN" sz="2900" dirty="0" smtClean="0">
                <a:latin typeface="+mj-lt"/>
                <a:ea typeface="黑体" pitchFamily="2" charset="-122"/>
                <a:cs typeface="+mj-cs"/>
              </a:rPr>
              <a:t>Li Min </a:t>
            </a:r>
            <a:r>
              <a:rPr lang="en-US" altLang="zh-CN" sz="2900" dirty="0" smtClean="0">
                <a:latin typeface="+mj-lt"/>
                <a:ea typeface="黑体" pitchFamily="2" charset="-122"/>
                <a:cs typeface="+mj-cs"/>
              </a:rPr>
              <a:t>Duan</a:t>
            </a:r>
            <a:r>
              <a:rPr lang="en-US" altLang="zh-CN" sz="2900" baseline="30000" dirty="0" smtClean="0">
                <a:latin typeface="+mj-lt"/>
                <a:ea typeface="黑体" pitchFamily="2" charset="-122"/>
                <a:cs typeface="+mj-cs"/>
              </a:rPr>
              <a:t>3</a:t>
            </a:r>
            <a:endParaRPr lang="en-US" altLang="zh-CN" sz="2900" baseline="30000" dirty="0" smtClean="0">
              <a:latin typeface="+mj-lt"/>
              <a:ea typeface="黑体" pitchFamily="2" charset="-122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US" altLang="zh-CN" sz="2900" dirty="0" smtClean="0">
                <a:solidFill>
                  <a:srgbClr val="0000FF"/>
                </a:solidFill>
                <a:latin typeface="+mj-lt"/>
                <a:ea typeface="黑体" pitchFamily="2" charset="-122"/>
                <a:cs typeface="+mj-cs"/>
              </a:rPr>
              <a:t>3 Institute </a:t>
            </a:r>
            <a:r>
              <a:rPr lang="en-US" altLang="zh-CN" sz="2900" dirty="0" smtClean="0">
                <a:solidFill>
                  <a:srgbClr val="0000FF"/>
                </a:solidFill>
                <a:latin typeface="+mj-lt"/>
                <a:ea typeface="黑体" pitchFamily="2" charset="-122"/>
                <a:cs typeface="+mj-cs"/>
              </a:rPr>
              <a:t>of Modern Physics, Chinese Academy of Science</a:t>
            </a:r>
          </a:p>
        </p:txBody>
      </p:sp>
      <p:pic>
        <p:nvPicPr>
          <p:cNvPr id="8" name="图片 7" descr="IMG_119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5572140"/>
            <a:ext cx="6143636" cy="1285860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2844" y="5500702"/>
            <a:ext cx="2786082" cy="1142960"/>
            <a:chOff x="705" y="345"/>
            <a:chExt cx="3442" cy="1323"/>
          </a:xfrm>
        </p:grpSpPr>
        <p:pic>
          <p:nvPicPr>
            <p:cNvPr id="1028" name="图片 1"/>
            <p:cNvPicPr>
              <a:picLocks noChangeAspect="1" noChangeArrowheads="1"/>
            </p:cNvPicPr>
            <p:nvPr/>
          </p:nvPicPr>
          <p:blipFill>
            <a:blip r:embed="rId5"/>
            <a:srcRect l="54199" t="10159" r="31934" b="81245"/>
            <a:stretch>
              <a:fillRect/>
            </a:stretch>
          </p:blipFill>
          <p:spPr bwMode="auto">
            <a:xfrm>
              <a:off x="705" y="345"/>
              <a:ext cx="1508" cy="1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图片 1"/>
            <p:cNvPicPr>
              <a:picLocks noChangeAspect="1" noChangeArrowheads="1"/>
            </p:cNvPicPr>
            <p:nvPr/>
          </p:nvPicPr>
          <p:blipFill>
            <a:blip r:embed="rId6"/>
            <a:srcRect l="68060" t="10162" r="6601" b="83400"/>
            <a:stretch>
              <a:fillRect/>
            </a:stretch>
          </p:blipFill>
          <p:spPr bwMode="auto">
            <a:xfrm>
              <a:off x="2194" y="513"/>
              <a:ext cx="1953" cy="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0" name="文本框 2"/>
            <p:cNvSpPr txBox="1">
              <a:spLocks noChangeArrowheads="1"/>
            </p:cNvSpPr>
            <p:nvPr/>
          </p:nvSpPr>
          <p:spPr bwMode="auto">
            <a:xfrm>
              <a:off x="2168" y="1155"/>
              <a:ext cx="1966" cy="43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b="0" i="0" u="none" strike="noStrike" cap="none" normalizeH="0" baseline="0" dirty="0" smtClean="0">
                  <a:ln>
                    <a:noFill/>
                  </a:ln>
                  <a:solidFill>
                    <a:srgbClr val="500070"/>
                  </a:solidFill>
                  <a:effectLst/>
                  <a:latin typeface="华文隶书" pitchFamily="2" charset="-122"/>
                  <a:ea typeface="华文隶书" pitchFamily="2" charset="-122"/>
                </a:rPr>
                <a:t>物 理 系</a:t>
              </a:r>
              <a:endParaRPr kumimoji="0" 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-32" y="6669429"/>
            <a:ext cx="3000364" cy="188595"/>
          </a:xfrm>
          <a:prstGeom prst="rect">
            <a:avLst/>
          </a:prstGeom>
          <a:gradFill flip="none" rotWithShape="1">
            <a:gsLst>
              <a:gs pos="0">
                <a:srgbClr val="6600CC">
                  <a:tint val="66000"/>
                  <a:satMod val="160000"/>
                </a:srgbClr>
              </a:gs>
              <a:gs pos="50000">
                <a:srgbClr val="6600CC">
                  <a:tint val="44500"/>
                  <a:satMod val="160000"/>
                </a:srgbClr>
              </a:gs>
              <a:gs pos="100000">
                <a:srgbClr val="6600CC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143108" y="0"/>
            <a:ext cx="70008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800" b="1" dirty="0" smtClean="0">
                <a:solidFill>
                  <a:srgbClr val="FFFF00"/>
                </a:solidFill>
              </a:rPr>
              <a:t>5</a:t>
            </a:r>
            <a:r>
              <a:rPr lang="en-US" altLang="zh-CN" sz="1800" b="1" baseline="30000" dirty="0" smtClean="0">
                <a:solidFill>
                  <a:srgbClr val="FFFF00"/>
                </a:solidFill>
              </a:rPr>
              <a:t>th</a:t>
            </a:r>
            <a:r>
              <a:rPr lang="en-US" altLang="zh-CN" sz="1800" b="1" dirty="0" smtClean="0">
                <a:solidFill>
                  <a:srgbClr val="FFFF00"/>
                </a:solidFill>
              </a:rPr>
              <a:t> workshop on </a:t>
            </a:r>
            <a:r>
              <a:rPr lang="en-US" altLang="zh-CN" sz="1800" b="1" dirty="0" err="1" smtClean="0">
                <a:solidFill>
                  <a:srgbClr val="FFFF00"/>
                </a:solidFill>
              </a:rPr>
              <a:t>hadron</a:t>
            </a:r>
            <a:r>
              <a:rPr lang="en-US" altLang="zh-CN" sz="1800" b="1" dirty="0" smtClean="0">
                <a:solidFill>
                  <a:srgbClr val="FFFF00"/>
                </a:solidFill>
              </a:rPr>
              <a:t> physics in China and the opportunities in US</a:t>
            </a:r>
          </a:p>
          <a:p>
            <a:pPr algn="r"/>
            <a:r>
              <a:rPr lang="en-US" altLang="zh-CN" sz="1600" b="1" dirty="0" smtClean="0">
                <a:solidFill>
                  <a:srgbClr val="FFFF00"/>
                </a:solidFill>
              </a:rPr>
              <a:t>July 2-6, Huang-Shan College, China </a:t>
            </a:r>
            <a:endParaRPr lang="zh-CN" altLang="en-US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571604" y="0"/>
            <a:ext cx="7572396" cy="785794"/>
          </a:xfrm>
          <a:solidFill>
            <a:srgbClr val="0000FF"/>
          </a:solidFill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FFFF00"/>
                </a:solidFill>
                <a:latin typeface="+mn-lt"/>
                <a:ea typeface="黑体" pitchFamily="2" charset="-122"/>
              </a:rPr>
              <a:t>Method Description</a:t>
            </a:r>
            <a:endParaRPr lang="zh-CN" altLang="en-US" sz="3200" b="1" dirty="0">
              <a:solidFill>
                <a:srgbClr val="FFFF00"/>
              </a:solidFill>
              <a:latin typeface="+mn-lt"/>
              <a:ea typeface="黑体" pitchFamily="2" charset="-122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857752" y="2714620"/>
          <a:ext cx="1833575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" name="Equation" r:id="rId4" imgW="977900" imgH="228600" progId="">
                  <p:embed/>
                </p:oleObj>
              </mc:Choice>
              <mc:Fallback>
                <p:oleObj name="Equation" r:id="rId4" imgW="977900" imgH="228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2" y="2714620"/>
                        <a:ext cx="1833575" cy="428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图片 11" descr="Collimator-source.ep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2357430"/>
            <a:ext cx="4558901" cy="2928958"/>
          </a:xfrm>
          <a:prstGeom prst="rect">
            <a:avLst/>
          </a:prstGeom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786314" y="1714488"/>
          <a:ext cx="416401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" name="Equation" r:id="rId7" imgW="1586811" imgH="253890" progId="">
                  <p:embed/>
                </p:oleObj>
              </mc:Choice>
              <mc:Fallback>
                <p:oleObj name="Equation" r:id="rId7" imgW="1586811" imgH="25389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1714488"/>
                        <a:ext cx="4164012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14"/>
          <p:cNvGrpSpPr/>
          <p:nvPr/>
        </p:nvGrpSpPr>
        <p:grpSpPr>
          <a:xfrm>
            <a:off x="1783078" y="1571612"/>
            <a:ext cx="2431732" cy="571504"/>
            <a:chOff x="1643042" y="571480"/>
            <a:chExt cx="2431732" cy="571504"/>
          </a:xfrm>
        </p:grpSpPr>
        <p:sp>
          <p:nvSpPr>
            <p:cNvPr id="6" name="爆炸形 1 5"/>
            <p:cNvSpPr/>
            <p:nvPr/>
          </p:nvSpPr>
          <p:spPr>
            <a:xfrm>
              <a:off x="1643042" y="785794"/>
              <a:ext cx="642942" cy="357190"/>
            </a:xfrm>
            <a:prstGeom prst="irregularSeal1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00232" y="571480"/>
              <a:ext cx="20745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baseline="30000" dirty="0" smtClean="0"/>
                <a:t>55</a:t>
              </a:r>
              <a:r>
                <a:rPr lang="en-US" altLang="zh-CN" b="1" dirty="0" smtClean="0"/>
                <a:t>Fe(Surface source)</a:t>
              </a:r>
              <a:endParaRPr lang="zh-CN" altLang="en-US" b="1" dirty="0"/>
            </a:p>
          </p:txBody>
        </p:sp>
      </p:grp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4929190" y="4214818"/>
          <a:ext cx="4005316" cy="857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" name="Equation" r:id="rId9" imgW="1244600" imgH="241300" progId="">
                  <p:embed/>
                </p:oleObj>
              </mc:Choice>
              <mc:Fallback>
                <p:oleObj name="Equation" r:id="rId9" imgW="1244600" imgH="2413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4214818"/>
                        <a:ext cx="4005316" cy="8572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5000628" y="3214686"/>
          <a:ext cx="201612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" name="Equation" r:id="rId11" imgW="876300" imgH="241300" progId="">
                  <p:embed/>
                </p:oleObj>
              </mc:Choice>
              <mc:Fallback>
                <p:oleObj name="Equation" r:id="rId11" imgW="876300" imgH="2413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8" y="3214686"/>
                        <a:ext cx="201612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438" y="1"/>
            <a:ext cx="1357290" cy="7854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28728" y="0"/>
            <a:ext cx="7715272" cy="642918"/>
          </a:xfrm>
          <a:solidFill>
            <a:srgbClr val="0000FF"/>
          </a:solidFill>
        </p:spPr>
        <p:txBody>
          <a:bodyPr>
            <a:normAutofit fontScale="90000"/>
          </a:bodyPr>
          <a:lstStyle/>
          <a:p>
            <a:r>
              <a:rPr lang="en-US" altLang="zh-CN" sz="3200" b="1" dirty="0" smtClean="0">
                <a:solidFill>
                  <a:srgbClr val="FFFF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Use the counting rate in place of the slit width</a:t>
            </a:r>
            <a:endParaRPr lang="zh-CN" altLang="en-US" sz="3200" b="1" dirty="0">
              <a:solidFill>
                <a:srgbClr val="FFFF00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pic>
        <p:nvPicPr>
          <p:cNvPr id="14" name="图片 13" descr="c1_ratio_d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800" y="1071546"/>
            <a:ext cx="4361200" cy="3500437"/>
          </a:xfrm>
          <a:prstGeom prst="rect">
            <a:avLst/>
          </a:prstGeom>
        </p:spPr>
      </p:pic>
      <p:pic>
        <p:nvPicPr>
          <p:cNvPr id="12" name="图片 11" descr="Collimator-source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14422"/>
            <a:ext cx="4071934" cy="2616096"/>
          </a:xfrm>
          <a:prstGeom prst="rect">
            <a:avLst/>
          </a:prstGeom>
        </p:spPr>
      </p:pic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865754"/>
              </p:ext>
            </p:extLst>
          </p:nvPr>
        </p:nvGraphicFramePr>
        <p:xfrm>
          <a:off x="1000100" y="5929330"/>
          <a:ext cx="4103202" cy="779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Equation" r:id="rId6" imgW="1168400" imgH="241300" progId="">
                  <p:embed/>
                </p:oleObj>
              </mc:Choice>
              <mc:Fallback>
                <p:oleObj name="Equation" r:id="rId6" imgW="1168400" imgH="2413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5929330"/>
                        <a:ext cx="4103202" cy="779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14"/>
          <p:cNvGrpSpPr/>
          <p:nvPr/>
        </p:nvGrpSpPr>
        <p:grpSpPr>
          <a:xfrm>
            <a:off x="1643042" y="571480"/>
            <a:ext cx="2431732" cy="571504"/>
            <a:chOff x="1643042" y="571480"/>
            <a:chExt cx="2431732" cy="571504"/>
          </a:xfrm>
        </p:grpSpPr>
        <p:sp>
          <p:nvSpPr>
            <p:cNvPr id="6" name="爆炸形 1 5"/>
            <p:cNvSpPr/>
            <p:nvPr/>
          </p:nvSpPr>
          <p:spPr>
            <a:xfrm>
              <a:off x="1643042" y="785794"/>
              <a:ext cx="642942" cy="357190"/>
            </a:xfrm>
            <a:prstGeom prst="irregularSeal1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00232" y="571480"/>
              <a:ext cx="20745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baseline="30000" dirty="0" smtClean="0"/>
                <a:t>55</a:t>
              </a:r>
              <a:r>
                <a:rPr lang="en-US" altLang="zh-CN" b="1" dirty="0" smtClean="0"/>
                <a:t>Fe(Surface source)</a:t>
              </a:r>
              <a:endParaRPr lang="zh-CN" altLang="en-US" b="1" dirty="0"/>
            </a:p>
          </p:txBody>
        </p:sp>
      </p:grpSp>
      <p:grpSp>
        <p:nvGrpSpPr>
          <p:cNvPr id="3" name="组合 8"/>
          <p:cNvGrpSpPr/>
          <p:nvPr/>
        </p:nvGrpSpPr>
        <p:grpSpPr>
          <a:xfrm>
            <a:off x="928662" y="5072074"/>
            <a:ext cx="4212729" cy="785794"/>
            <a:chOff x="3143240" y="5072074"/>
            <a:chExt cx="4212729" cy="785794"/>
          </a:xfrm>
        </p:grpSpPr>
        <p:graphicFrame>
          <p:nvGraphicFramePr>
            <p:cNvPr id="10" name="Object 5"/>
            <p:cNvGraphicFramePr>
              <a:graphicFrameLocks noChangeAspect="1"/>
            </p:cNvGraphicFramePr>
            <p:nvPr/>
          </p:nvGraphicFramePr>
          <p:xfrm>
            <a:off x="3143240" y="5072074"/>
            <a:ext cx="1778375" cy="7857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5" name="Equation" r:id="rId8" imgW="545863" imgH="241195" progId="">
                    <p:embed/>
                  </p:oleObj>
                </mc:Choice>
                <mc:Fallback>
                  <p:oleObj name="Equation" r:id="rId8" imgW="545863" imgH="241195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3240" y="5072074"/>
                          <a:ext cx="1778375" cy="7857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5143504" y="5286388"/>
              <a:ext cx="22124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/>
                <a:t>n </a:t>
              </a:r>
              <a:r>
                <a:rPr lang="zh-CN" altLang="en-US" sz="2000" b="1" dirty="0" smtClean="0"/>
                <a:t> </a:t>
              </a:r>
              <a:r>
                <a:rPr lang="en-US" altLang="zh-CN" sz="2000" b="1" dirty="0" smtClean="0"/>
                <a:t>is  counting rate</a:t>
              </a:r>
              <a:endParaRPr lang="zh-CN" altLang="en-US" b="1" dirty="0" smtClean="0"/>
            </a:p>
          </p:txBody>
        </p:sp>
      </p:grpSp>
      <p:pic>
        <p:nvPicPr>
          <p:cNvPr id="252933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20" y="4071942"/>
            <a:ext cx="4014778" cy="87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矩形 12"/>
          <p:cNvSpPr/>
          <p:nvPr/>
        </p:nvSpPr>
        <p:spPr>
          <a:xfrm>
            <a:off x="6357950" y="4643446"/>
            <a:ext cx="1357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黑体" pitchFamily="2" charset="-122"/>
                <a:ea typeface="黑体" pitchFamily="2" charset="-122"/>
              </a:rPr>
              <a:t>n</a:t>
            </a:r>
            <a:r>
              <a:rPr lang="en-US" altLang="zh-CN" sz="2800" dirty="0" smtClean="0">
                <a:latin typeface="黑体" pitchFamily="2" charset="-122"/>
                <a:ea typeface="黑体" pitchFamily="2" charset="-122"/>
                <a:sym typeface="Symbol"/>
              </a:rPr>
              <a:t>w</a:t>
            </a:r>
            <a:r>
              <a:rPr lang="en-US" altLang="zh-CN" sz="2800" baseline="30000" dirty="0" smtClean="0">
                <a:latin typeface="黑体" pitchFamily="2" charset="-122"/>
                <a:ea typeface="黑体" pitchFamily="2" charset="-122"/>
                <a:sym typeface="Symbol"/>
              </a:rPr>
              <a:t>2</a:t>
            </a:r>
            <a:endParaRPr lang="zh-CN" altLang="en-US" sz="2800" baseline="300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8" y="1"/>
            <a:ext cx="1357290" cy="7854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2" y="-24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CC"/>
                </a:solidFill>
                <a:ea typeface="黑体" pitchFamily="2" charset="-122"/>
                <a:cs typeface="Times New Roman" pitchFamily="18" charset="0"/>
              </a:rPr>
              <a:t>Simulation test</a:t>
            </a:r>
            <a:endParaRPr lang="zh-CN" altLang="en-US" sz="3600" b="1" dirty="0">
              <a:solidFill>
                <a:srgbClr val="0000CC"/>
              </a:solidFill>
              <a:ea typeface="黑体" pitchFamily="2" charset="-122"/>
              <a:cs typeface="Times New Roman" pitchFamily="18" charset="0"/>
            </a:endParaRPr>
          </a:p>
        </p:txBody>
      </p:sp>
      <p:grpSp>
        <p:nvGrpSpPr>
          <p:cNvPr id="2" name="组合 6"/>
          <p:cNvGrpSpPr/>
          <p:nvPr/>
        </p:nvGrpSpPr>
        <p:grpSpPr>
          <a:xfrm>
            <a:off x="500034" y="2714620"/>
            <a:ext cx="8130840" cy="3571900"/>
            <a:chOff x="0" y="357167"/>
            <a:chExt cx="9202410" cy="4500594"/>
          </a:xfrm>
        </p:grpSpPr>
        <p:pic>
          <p:nvPicPr>
            <p:cNvPr id="5" name="图片 4" descr="c1_ratio_res2.eps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62745"/>
              <a:ext cx="4947139" cy="4395015"/>
            </a:xfrm>
            <a:prstGeom prst="rect">
              <a:avLst/>
            </a:prstGeom>
          </p:spPr>
        </p:pic>
        <p:pic>
          <p:nvPicPr>
            <p:cNvPr id="6" name="图片 5" descr="c1_fit_graph.ep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357167"/>
              <a:ext cx="4630410" cy="4500594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714356"/>
            <a:ext cx="52863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000CC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条件：</a:t>
            </a:r>
            <a:endParaRPr lang="en-US" altLang="zh-CN" sz="2400" dirty="0" smtClean="0">
              <a:solidFill>
                <a:srgbClr val="0000CC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r>
              <a:rPr lang="en-US" altLang="zh-CN" sz="20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Initial GEM Resolution</a:t>
            </a:r>
            <a:r>
              <a:rPr lang="zh-CN" altLang="en-US" sz="20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(</a:t>
            </a:r>
            <a:r>
              <a:rPr lang="el-GR" altLang="zh-CN" sz="20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μ</a:t>
            </a:r>
            <a:r>
              <a:rPr lang="en-US" altLang="zh-CN" sz="20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m)</a:t>
            </a:r>
            <a:r>
              <a:rPr lang="zh-CN" altLang="en-US" sz="20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：</a:t>
            </a:r>
            <a:r>
              <a:rPr lang="en-US" altLang="zh-CN" sz="20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70</a:t>
            </a:r>
            <a:r>
              <a:rPr lang="zh-CN" altLang="en-US" sz="20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；</a:t>
            </a:r>
            <a:endParaRPr lang="en-US" altLang="zh-CN" sz="2000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r>
              <a:rPr lang="zh-CN" altLang="en-US" sz="20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</a:t>
            </a:r>
            <a:r>
              <a:rPr lang="en-US" altLang="zh-CN" sz="20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Slit Thickness(</a:t>
            </a:r>
            <a:r>
              <a:rPr lang="el-GR" altLang="zh-CN" sz="20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μ</a:t>
            </a:r>
            <a:r>
              <a:rPr lang="en-US" altLang="zh-CN" sz="20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m)</a:t>
            </a:r>
            <a:r>
              <a:rPr lang="zh-CN" altLang="en-US" sz="20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：</a:t>
            </a:r>
            <a:r>
              <a:rPr lang="en-US" altLang="zh-CN" sz="20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3, 4, 5, 6, 7;</a:t>
            </a:r>
          </a:p>
          <a:p>
            <a:r>
              <a:rPr lang="zh-CN" altLang="en-US" sz="20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</a:t>
            </a:r>
            <a:r>
              <a:rPr lang="en-US" altLang="zh-CN" sz="20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Slit Width(</a:t>
            </a:r>
            <a:r>
              <a:rPr lang="el-GR" altLang="zh-CN" sz="20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μ</a:t>
            </a:r>
            <a:r>
              <a:rPr lang="en-US" altLang="zh-CN" sz="20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m):20,30… 100;</a:t>
            </a:r>
          </a:p>
          <a:p>
            <a:r>
              <a:rPr lang="zh-CN" altLang="en-US" sz="20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</a:t>
            </a:r>
            <a:r>
              <a:rPr lang="en-US" altLang="zh-CN" sz="20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Angle Uncertainty</a:t>
            </a:r>
            <a:r>
              <a:rPr lang="zh-CN" altLang="en-US" sz="20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：</a:t>
            </a:r>
            <a:r>
              <a:rPr lang="en-US" altLang="zh-CN" sz="20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1.0, 0.5, 0.25, 0.125;</a:t>
            </a:r>
            <a:endParaRPr lang="zh-CN" altLang="en-US" sz="2000" dirty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1357290" y="6334780"/>
            <a:ext cx="6286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ea typeface="黑体" pitchFamily="2" charset="-122"/>
                <a:cs typeface="Times New Roman" pitchFamily="18" charset="0"/>
              </a:rPr>
              <a:t> </a:t>
            </a:r>
            <a:r>
              <a:rPr lang="en-US" altLang="zh-CN" sz="2800" dirty="0" smtClean="0">
                <a:ea typeface="黑体" pitchFamily="2" charset="-122"/>
                <a:cs typeface="Times New Roman" pitchFamily="18" charset="0"/>
              </a:rPr>
              <a:t>Total resolution linearly depends on w</a:t>
            </a:r>
            <a:r>
              <a:rPr lang="en-US" altLang="zh-CN" sz="2800" baseline="30000" dirty="0" smtClean="0">
                <a:ea typeface="黑体" pitchFamily="2" charset="-122"/>
                <a:cs typeface="Times New Roman" pitchFamily="18" charset="0"/>
              </a:rPr>
              <a:t>2</a:t>
            </a:r>
            <a:endParaRPr lang="en-US" altLang="zh-CN" sz="2800" dirty="0" smtClean="0">
              <a:ea typeface="黑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71604" y="0"/>
            <a:ext cx="7572396" cy="584775"/>
          </a:xfr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FFFF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Experimental test</a:t>
            </a:r>
            <a:endParaRPr lang="zh-CN" altLang="en-US" sz="3200" b="1" dirty="0">
              <a:solidFill>
                <a:srgbClr val="FFFF00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4480" y="1000108"/>
            <a:ext cx="5929354" cy="128588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 b="1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1 dimensional  readout</a:t>
            </a:r>
            <a:r>
              <a:rPr lang="zh-CN" altLang="en-US" b="1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；</a:t>
            </a:r>
            <a:endParaRPr lang="en-US" altLang="zh-CN" b="1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CN" b="1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Inter stripe : D=200um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，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400um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；</a:t>
            </a:r>
            <a:endParaRPr lang="en-US" altLang="zh-CN" b="1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CN" b="1" dirty="0" smtClean="0">
                <a:latin typeface="Times New Roman" pitchFamily="18" charset="0"/>
                <a:ea typeface="黑体" pitchFamily="2" charset="-122"/>
                <a:cs typeface="Times New Roman" pitchFamily="18" charset="0"/>
                <a:sym typeface="Symbol"/>
              </a:rPr>
              <a:t>gas</a:t>
            </a:r>
            <a:r>
              <a:rPr lang="zh-CN" altLang="en-US" b="1" dirty="0" smtClean="0">
                <a:latin typeface="Times New Roman" pitchFamily="18" charset="0"/>
                <a:ea typeface="黑体" pitchFamily="2" charset="-122"/>
                <a:cs typeface="Times New Roman" pitchFamily="18" charset="0"/>
                <a:sym typeface="Symbol"/>
              </a:rPr>
              <a:t>：</a:t>
            </a:r>
            <a:r>
              <a:rPr lang="en-US" altLang="zh-CN" b="1" dirty="0" err="1" smtClean="0">
                <a:latin typeface="Times New Roman" pitchFamily="18" charset="0"/>
                <a:ea typeface="黑体" pitchFamily="2" charset="-122"/>
                <a:cs typeface="Times New Roman" pitchFamily="18" charset="0"/>
                <a:sym typeface="Symbol"/>
              </a:rPr>
              <a:t>Ar</a:t>
            </a:r>
            <a:r>
              <a:rPr lang="en-US" altLang="zh-CN" b="1" dirty="0" smtClean="0">
                <a:latin typeface="Times New Roman" pitchFamily="18" charset="0"/>
                <a:ea typeface="黑体" pitchFamily="2" charset="-122"/>
                <a:cs typeface="Times New Roman" pitchFamily="18" charset="0"/>
                <a:sym typeface="Symbol"/>
              </a:rPr>
              <a:t>(85%)+CO</a:t>
            </a:r>
            <a:r>
              <a:rPr lang="en-US" altLang="zh-CN" b="1" baseline="-25000" dirty="0" smtClean="0">
                <a:latin typeface="Times New Roman" pitchFamily="18" charset="0"/>
                <a:ea typeface="黑体" pitchFamily="2" charset="-122"/>
                <a:cs typeface="Times New Roman" pitchFamily="18" charset="0"/>
                <a:sym typeface="Symbol"/>
              </a:rPr>
              <a:t>2</a:t>
            </a:r>
            <a:r>
              <a:rPr lang="en-US" altLang="zh-CN" b="1" dirty="0" smtClean="0">
                <a:latin typeface="Times New Roman" pitchFamily="18" charset="0"/>
                <a:ea typeface="黑体" pitchFamily="2" charset="-122"/>
                <a:cs typeface="Times New Roman" pitchFamily="18" charset="0"/>
                <a:sym typeface="Symbol"/>
              </a:rPr>
              <a:t> (15%)</a:t>
            </a:r>
          </a:p>
          <a:p>
            <a:pPr>
              <a:buFont typeface="Wingdings" pitchFamily="2" charset="2"/>
              <a:buChar char="l"/>
            </a:pPr>
            <a:endParaRPr lang="en-US" altLang="zh-CN" b="1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>
              <a:buNone/>
            </a:pPr>
            <a:endParaRPr lang="en-US" altLang="zh-CN" b="1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endParaRPr lang="zh-CN" altLang="en-US" dirty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pic>
        <p:nvPicPr>
          <p:cNvPr id="4" name="图片 5" descr="IMG_258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2893215"/>
            <a:ext cx="265450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图片 4" descr="a1.JPG"/>
          <p:cNvPicPr>
            <a:picLocks noChangeAspect="1"/>
          </p:cNvPicPr>
          <p:nvPr/>
        </p:nvPicPr>
        <p:blipFill>
          <a:blip r:embed="rId3"/>
          <a:srcRect l="24218" t="9375" r="21094" b="23958"/>
          <a:stretch>
            <a:fillRect/>
          </a:stretch>
        </p:blipFill>
        <p:spPr>
          <a:xfrm>
            <a:off x="4071934" y="2857496"/>
            <a:ext cx="4500594" cy="35719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1"/>
            <a:ext cx="1357290" cy="7854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>
          <a:xfrm>
            <a:off x="357190" y="142852"/>
            <a:ext cx="8572528" cy="5033698"/>
            <a:chOff x="377855" y="467005"/>
            <a:chExt cx="9144000" cy="5390888"/>
          </a:xfrm>
        </p:grpSpPr>
        <p:pic>
          <p:nvPicPr>
            <p:cNvPr id="3" name="图片 2" descr="c1_viewerSchema.eps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855" y="498344"/>
              <a:ext cx="9144000" cy="535954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214678" y="467005"/>
              <a:ext cx="22701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/>
                <a:t>When W≈40</a:t>
              </a:r>
              <a:r>
                <a:rPr lang="el-GR" altLang="zh-CN" sz="2400" b="1" dirty="0" smtClean="0"/>
                <a:t>μ</a:t>
              </a:r>
              <a:r>
                <a:rPr lang="en-US" altLang="zh-CN" sz="2400" b="1" dirty="0" smtClean="0"/>
                <a:t>m:</a:t>
              </a:r>
              <a:endParaRPr lang="zh-CN" altLang="en-US" sz="2400" b="1" dirty="0" smtClean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1, (a): Fitting the main peak to get the events in (mean ±3</a:t>
            </a:r>
            <a:r>
              <a:rPr lang="el-GR" altLang="zh-CN" sz="2000" b="1" dirty="0" smtClean="0"/>
              <a:t>σ</a:t>
            </a:r>
            <a:r>
              <a:rPr lang="en-US" altLang="zh-CN" sz="2000" b="1" dirty="0" smtClean="0"/>
              <a:t>)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range</a:t>
            </a:r>
          </a:p>
          <a:p>
            <a:r>
              <a:rPr lang="en-US" altLang="zh-CN" sz="2000" b="1" dirty="0" smtClean="0"/>
              <a:t>2, (b): Gaussian fit to the selected events to get the position spectrum after background subtraction;</a:t>
            </a:r>
          </a:p>
          <a:p>
            <a:r>
              <a:rPr lang="en-US" altLang="zh-CN" sz="2000" b="1" dirty="0" smtClean="0"/>
              <a:t>3</a:t>
            </a:r>
            <a:r>
              <a:rPr lang="zh-CN" altLang="en-US" sz="2000" b="1" dirty="0" smtClean="0"/>
              <a:t>，</a:t>
            </a:r>
            <a:r>
              <a:rPr lang="en-US" altLang="zh-CN" sz="2000" b="1" dirty="0" smtClean="0"/>
              <a:t>Repeat at different w</a:t>
            </a:r>
            <a:r>
              <a:rPr lang="zh-CN" altLang="en-US" sz="2000" b="1" dirty="0" smtClean="0"/>
              <a:t>。</a:t>
            </a:r>
            <a:endParaRPr lang="en-US" altLang="zh-CN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5715016"/>
            <a:ext cx="7297513" cy="1142984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" name="图片 1" descr="c1_result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918"/>
            <a:ext cx="5643570" cy="43325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0" y="-24"/>
            <a:ext cx="7786710" cy="52322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Results(1-D, 200</a:t>
            </a:r>
            <a:r>
              <a:rPr lang="el-GR" altLang="zh-CN" sz="2800" b="1" dirty="0" smtClean="0">
                <a:solidFill>
                  <a:srgbClr val="FFFF00"/>
                </a:solidFill>
                <a:ea typeface="黑体" pitchFamily="2" charset="-122"/>
              </a:rPr>
              <a:t>μ</a:t>
            </a:r>
            <a:r>
              <a:rPr lang="en-US" altLang="zh-CN" sz="2800" b="1" dirty="0" smtClean="0">
                <a:solidFill>
                  <a:srgbClr val="FFFF00"/>
                </a:solidFill>
                <a:ea typeface="黑体" pitchFamily="2" charset="-122"/>
              </a:rPr>
              <a:t> inter strip distance</a:t>
            </a:r>
            <a:r>
              <a:rPr lang="en-US" altLang="zh-CN" sz="2800" b="1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)</a:t>
            </a:r>
            <a:endParaRPr lang="zh-CN" altLang="en-US" b="1" dirty="0">
              <a:solidFill>
                <a:srgbClr val="FFFF00"/>
              </a:solidFill>
              <a:latin typeface="黑体" pitchFamily="2" charset="-122"/>
              <a:ea typeface="黑体" pitchFamily="2" charset="-122"/>
            </a:endParaRPr>
          </a:p>
        </p:txBody>
      </p:sp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124044" y="4929198"/>
          <a:ext cx="4662270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" name="Equation" r:id="rId5" imgW="1574800" imgH="241300" progId="">
                  <p:embed/>
                </p:oleObj>
              </mc:Choice>
              <mc:Fallback>
                <p:oleObj name="Equation" r:id="rId5" imgW="1574800" imgH="2413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044" y="4929198"/>
                        <a:ext cx="4662270" cy="714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组合 9"/>
          <p:cNvGrpSpPr/>
          <p:nvPr/>
        </p:nvGrpSpPr>
        <p:grpSpPr>
          <a:xfrm>
            <a:off x="5072066" y="4857760"/>
            <a:ext cx="3857652" cy="714380"/>
            <a:chOff x="5357818" y="6072206"/>
            <a:chExt cx="3857652" cy="714380"/>
          </a:xfrm>
        </p:grpSpPr>
        <p:sp>
          <p:nvSpPr>
            <p:cNvPr id="8" name="TextBox 7"/>
            <p:cNvSpPr txBox="1"/>
            <p:nvPr/>
          </p:nvSpPr>
          <p:spPr>
            <a:xfrm>
              <a:off x="6054027" y="6072206"/>
              <a:ext cx="3161443" cy="707886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l-GR" altLang="zh-CN" sz="4000" b="1" dirty="0" smtClean="0">
                  <a:solidFill>
                    <a:srgbClr val="C00000"/>
                  </a:solidFill>
                </a:rPr>
                <a:t>σ</a:t>
              </a:r>
              <a:r>
                <a:rPr lang="en-US" altLang="zh-CN" sz="3600" baseline="-25000" dirty="0" smtClean="0">
                  <a:solidFill>
                    <a:srgbClr val="C00000"/>
                  </a:solidFill>
                </a:rPr>
                <a:t>GEM</a:t>
              </a:r>
              <a:r>
                <a:rPr lang="en-US" altLang="zh-CN" sz="3200" dirty="0" smtClean="0">
                  <a:solidFill>
                    <a:srgbClr val="C00000"/>
                  </a:solidFill>
                </a:rPr>
                <a:t>=56 ±15</a:t>
              </a:r>
              <a:r>
                <a:rPr lang="el-GR" altLang="zh-CN" sz="3200" dirty="0" smtClean="0">
                  <a:solidFill>
                    <a:srgbClr val="C00000"/>
                  </a:solidFill>
                </a:rPr>
                <a:t>μ</a:t>
              </a:r>
              <a:r>
                <a:rPr lang="en-US" altLang="zh-CN" sz="3200" dirty="0" smtClean="0">
                  <a:solidFill>
                    <a:srgbClr val="C00000"/>
                  </a:solidFill>
                </a:rPr>
                <a:t>m</a:t>
              </a:r>
              <a:endParaRPr lang="zh-CN" altLang="en-US" sz="2000" dirty="0" smtClean="0">
                <a:solidFill>
                  <a:srgbClr val="C00000"/>
                </a:solidFill>
              </a:endParaRPr>
            </a:p>
          </p:txBody>
        </p:sp>
        <p:sp>
          <p:nvSpPr>
            <p:cNvPr id="9" name="右箭头 8"/>
            <p:cNvSpPr/>
            <p:nvPr/>
          </p:nvSpPr>
          <p:spPr>
            <a:xfrm>
              <a:off x="5357818" y="6286520"/>
              <a:ext cx="500066" cy="50006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2"/>
          <p:cNvGrpSpPr/>
          <p:nvPr/>
        </p:nvGrpSpPr>
        <p:grpSpPr>
          <a:xfrm>
            <a:off x="5715008" y="1285860"/>
            <a:ext cx="2901919" cy="2286005"/>
            <a:chOff x="6242081" y="1714500"/>
            <a:chExt cx="2759075" cy="2555875"/>
          </a:xfrm>
        </p:grpSpPr>
        <p:graphicFrame>
          <p:nvGraphicFramePr>
            <p:cNvPr id="33794" name="Object 2"/>
            <p:cNvGraphicFramePr>
              <a:graphicFrameLocks noChangeAspect="1"/>
            </p:cNvGraphicFramePr>
            <p:nvPr/>
          </p:nvGraphicFramePr>
          <p:xfrm>
            <a:off x="6252375" y="1714500"/>
            <a:ext cx="1934624" cy="10755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4" name="Equation" r:id="rId7" imgW="634725" imgH="444307" progId="">
                    <p:embed/>
                  </p:oleObj>
                </mc:Choice>
                <mc:Fallback>
                  <p:oleObj name="Equation" r:id="rId7" imgW="634725" imgH="444307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2375" y="1714500"/>
                          <a:ext cx="1934624" cy="10755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795" name="Object 3"/>
            <p:cNvGraphicFramePr>
              <a:graphicFrameLocks noChangeAspect="1"/>
            </p:cNvGraphicFramePr>
            <p:nvPr/>
          </p:nvGraphicFramePr>
          <p:xfrm>
            <a:off x="6242081" y="2841625"/>
            <a:ext cx="2759075" cy="1428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5" name="Equation" r:id="rId9" imgW="1028254" imgH="533169" progId="">
                    <p:embed/>
                  </p:oleObj>
                </mc:Choice>
                <mc:Fallback>
                  <p:oleObj name="Equation" r:id="rId9" imgW="1028254" imgH="533169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2081" y="2841625"/>
                          <a:ext cx="2759075" cy="1428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8" y="1"/>
            <a:ext cx="1357290" cy="7854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1428728" y="0"/>
            <a:ext cx="7715272" cy="78579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altLang="zh-CN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2 Large Area GEM detector</a:t>
            </a:r>
            <a:endParaRPr lang="en-US" altLang="zh-CN" sz="44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"/>
            <a:ext cx="1357290" cy="7854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00100" y="2428868"/>
            <a:ext cx="7429552" cy="20717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altLang="zh-CN" sz="4400" dirty="0" smtClean="0">
                <a:ea typeface="黑体" pitchFamily="2" charset="-122"/>
              </a:rPr>
              <a:t>	2.1 Electronics </a:t>
            </a:r>
          </a:p>
          <a:p>
            <a:r>
              <a:rPr lang="en-US" altLang="zh-CN" sz="4400" dirty="0" smtClean="0">
                <a:ea typeface="黑体" pitchFamily="2" charset="-122"/>
              </a:rPr>
              <a:t>	2.2 DAQ test</a:t>
            </a:r>
          </a:p>
          <a:p>
            <a:r>
              <a:rPr lang="en-US" altLang="zh-CN" sz="4400" dirty="0" smtClean="0">
                <a:ea typeface="黑体" pitchFamily="2" charset="-122"/>
              </a:rPr>
              <a:t>	2.3 Large GEM assembling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1428728" y="0"/>
            <a:ext cx="7715272" cy="78579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altLang="zh-CN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Electronics</a:t>
            </a:r>
            <a:endParaRPr lang="en-US" altLang="zh-CN" sz="44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"/>
            <a:ext cx="1357290" cy="7854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928670"/>
            <a:ext cx="9144000" cy="64294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>
              <a:spcBef>
                <a:spcPct val="0"/>
              </a:spcBef>
            </a:pPr>
            <a:r>
              <a:rPr lang="en-US" altLang="zh-CN" sz="4100" dirty="0" smtClean="0">
                <a:solidFill>
                  <a:srgbClr val="0000FF"/>
                </a:solidFill>
                <a:latin typeface="+mj-lt"/>
                <a:ea typeface="黑体" pitchFamily="2" charset="-122"/>
                <a:cs typeface="+mj-cs"/>
              </a:rPr>
              <a:t>APV or </a:t>
            </a:r>
            <a:r>
              <a:rPr lang="en-US" altLang="zh-CN" sz="4100" dirty="0" smtClean="0">
                <a:solidFill>
                  <a:srgbClr val="0000FF"/>
                </a:solidFill>
                <a:latin typeface="+mj-lt"/>
                <a:ea typeface="黑体" pitchFamily="2" charset="-122"/>
                <a:cs typeface="+mj-cs"/>
              </a:rPr>
              <a:t>CASAGEM ?</a:t>
            </a:r>
            <a:endParaRPr lang="en-US" altLang="zh-CN" sz="4100" dirty="0" smtClean="0">
              <a:solidFill>
                <a:srgbClr val="0000FF"/>
              </a:solidFill>
              <a:latin typeface="+mj-lt"/>
              <a:ea typeface="黑体" pitchFamily="2" charset="-122"/>
              <a:cs typeface="+mj-cs"/>
            </a:endParaRPr>
          </a:p>
        </p:txBody>
      </p:sp>
      <p:pic>
        <p:nvPicPr>
          <p:cNvPr id="6" name="图片 5" descr="IMG_10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4844" y="1916832"/>
            <a:ext cx="2599244" cy="3384376"/>
          </a:xfrm>
          <a:prstGeom prst="rect">
            <a:avLst/>
          </a:prstGeom>
        </p:spPr>
      </p:pic>
      <p:pic>
        <p:nvPicPr>
          <p:cNvPr id="7" name="图片 6" descr="IMG_07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552" y="1918415"/>
            <a:ext cx="2536232" cy="338279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643174" y="1500174"/>
            <a:ext cx="6500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C</a:t>
            </a:r>
            <a:r>
              <a:rPr lang="en-US" dirty="0" smtClean="0"/>
              <a:t>harge </a:t>
            </a:r>
            <a:r>
              <a:rPr lang="en-US" b="1" i="1" dirty="0" smtClean="0"/>
              <a:t>A</a:t>
            </a:r>
            <a:r>
              <a:rPr lang="en-US" dirty="0" smtClean="0"/>
              <a:t>mplifier </a:t>
            </a:r>
            <a:r>
              <a:rPr lang="en-US" dirty="0" smtClean="0"/>
              <a:t>and </a:t>
            </a:r>
            <a:r>
              <a:rPr lang="en-US" b="1" i="1" dirty="0" smtClean="0"/>
              <a:t>S</a:t>
            </a:r>
            <a:r>
              <a:rPr lang="en-US" dirty="0" smtClean="0"/>
              <a:t>haping </a:t>
            </a:r>
            <a:r>
              <a:rPr lang="en-US" b="1" i="1" dirty="0"/>
              <a:t>A</a:t>
            </a:r>
            <a:r>
              <a:rPr lang="en-US" dirty="0" smtClean="0"/>
              <a:t>mplifier </a:t>
            </a:r>
            <a:r>
              <a:rPr lang="en-US" dirty="0" smtClean="0"/>
              <a:t>for </a:t>
            </a:r>
            <a:r>
              <a:rPr lang="en-US" b="1" i="1" dirty="0" smtClean="0"/>
              <a:t>GEM</a:t>
            </a:r>
            <a:endParaRPr lang="zh-CN" altLang="en-US" b="1" i="1" dirty="0"/>
          </a:p>
        </p:txBody>
      </p:sp>
      <p:sp>
        <p:nvSpPr>
          <p:cNvPr id="10" name="矩形 9"/>
          <p:cNvSpPr/>
          <p:nvPr/>
        </p:nvSpPr>
        <p:spPr>
          <a:xfrm>
            <a:off x="179512" y="5661248"/>
            <a:ext cx="871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Function:  16 channels for each, Amplification + Shaping</a:t>
            </a:r>
            <a:endParaRPr lang="zh-CN" altLang="en-US" b="1" dirty="0"/>
          </a:p>
        </p:txBody>
      </p:sp>
      <p:sp>
        <p:nvSpPr>
          <p:cNvPr id="11" name="矩形 10"/>
          <p:cNvSpPr/>
          <p:nvPr/>
        </p:nvSpPr>
        <p:spPr>
          <a:xfrm>
            <a:off x="179512" y="6207695"/>
            <a:ext cx="871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Developed by Prof. </a:t>
            </a:r>
            <a:r>
              <a:rPr lang="en-US" altLang="zh-CN" b="1" dirty="0" err="1" smtClean="0"/>
              <a:t>Zhi</a:t>
            </a:r>
            <a:r>
              <a:rPr lang="en-US" altLang="zh-CN" b="1" dirty="0" smtClean="0"/>
              <a:t> Deng from the Dept. </a:t>
            </a:r>
            <a:r>
              <a:rPr lang="en-US" altLang="zh-CN" b="1" dirty="0" err="1" smtClean="0"/>
              <a:t>Engin</a:t>
            </a:r>
            <a:r>
              <a:rPr lang="en-US" altLang="zh-CN" b="1" dirty="0" smtClean="0"/>
              <a:t>. Phys., THU</a:t>
            </a:r>
            <a:endParaRPr lang="zh-CN" altLang="en-US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988" y="1961839"/>
            <a:ext cx="3432395" cy="2630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1428728" y="0"/>
            <a:ext cx="7715272" cy="78579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altLang="zh-CN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CASAGEM  Parameters</a:t>
            </a:r>
            <a:endParaRPr lang="en-US" altLang="zh-CN" sz="44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"/>
            <a:ext cx="1357290" cy="7854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978965"/>
              </p:ext>
            </p:extLst>
          </p:nvPr>
        </p:nvGraphicFramePr>
        <p:xfrm>
          <a:off x="251520" y="1484784"/>
          <a:ext cx="8712968" cy="4752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5136"/>
                <a:gridCol w="6257832"/>
              </a:tblGrid>
              <a:tr h="642040"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Gain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2~40mV/</a:t>
                      </a:r>
                      <a:r>
                        <a:rPr lang="en-US" sz="2400" kern="100" dirty="0" err="1">
                          <a:effectLst/>
                        </a:rPr>
                        <a:t>fC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/>
                </a:tc>
              </a:tr>
              <a:tr h="656387"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Dynamic Range</a:t>
                      </a:r>
                      <a:endParaRPr lang="zh-CN" sz="2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0~1000fC</a:t>
                      </a:r>
                      <a:endParaRPr lang="zh-CN" sz="2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/>
                </a:tc>
              </a:tr>
              <a:tr h="642040"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Shaping time</a:t>
                      </a:r>
                      <a:endParaRPr lang="zh-CN" sz="2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20~80ns</a:t>
                      </a:r>
                      <a:endParaRPr lang="zh-CN" sz="2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/>
                </a:tc>
              </a:tr>
              <a:tr h="642040"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INL</a:t>
                      </a:r>
                      <a:endParaRPr lang="zh-CN" sz="2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&lt;1%</a:t>
                      </a:r>
                      <a:endParaRPr lang="zh-CN" sz="2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/>
                </a:tc>
              </a:tr>
              <a:tr h="1123868"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Power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10mW/ch (Anode channel),</a:t>
                      </a:r>
                      <a:endParaRPr lang="zh-CN" sz="2400" kern="100">
                        <a:effectLst/>
                      </a:endParaRPr>
                    </a:p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11mW/ch (Cathode channel )</a:t>
                      </a:r>
                      <a:endParaRPr lang="zh-CN" sz="2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/>
                </a:tc>
              </a:tr>
              <a:tr h="1046154"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ENC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&lt;2000e (Anode channel, Input Cap: 50pF),</a:t>
                      </a:r>
                      <a:endParaRPr lang="zh-CN" sz="2400" kern="100" dirty="0">
                        <a:effectLst/>
                      </a:endParaRPr>
                    </a:p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&lt;3000e (Cathode channel, Input Cap: 100pF)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03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1428728" y="0"/>
            <a:ext cx="7715272" cy="78579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altLang="zh-CN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CASAGEM  Parameters</a:t>
            </a:r>
            <a:endParaRPr lang="en-US" altLang="zh-CN" sz="44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1"/>
            <a:ext cx="1357290" cy="7854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5" name="图片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4752528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36712"/>
            <a:ext cx="4464496" cy="3076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33700"/>
            <a:ext cx="2371725" cy="24580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135001"/>
              </p:ext>
            </p:extLst>
          </p:nvPr>
        </p:nvGraphicFramePr>
        <p:xfrm>
          <a:off x="4572000" y="3913182"/>
          <a:ext cx="4392488" cy="2804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r:id="rId7" imgW="4131869" imgH="2901696" progId="Origin50.Graph">
                  <p:embed/>
                </p:oleObj>
              </mc:Choice>
              <mc:Fallback>
                <p:oleObj r:id="rId7" imgW="4131869" imgH="2901696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913182"/>
                        <a:ext cx="4392488" cy="28048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48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1428728" y="0"/>
            <a:ext cx="7715272" cy="78579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altLang="zh-CN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Content</a:t>
            </a:r>
            <a:endParaRPr lang="en-US" altLang="zh-CN" sz="44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"/>
            <a:ext cx="1357290" cy="7854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71600" y="1214422"/>
            <a:ext cx="7600928" cy="473485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</a:pPr>
            <a:r>
              <a:rPr lang="en-US" altLang="zh-CN" sz="4100" dirty="0" smtClean="0">
                <a:latin typeface="+mn-lt"/>
                <a:ea typeface="黑体" pitchFamily="2" charset="-122"/>
                <a:cs typeface="+mj-cs"/>
              </a:rPr>
              <a:t>1 Small GEM detector test</a:t>
            </a:r>
          </a:p>
          <a:p>
            <a:pPr>
              <a:spcBef>
                <a:spcPct val="0"/>
              </a:spcBef>
            </a:pPr>
            <a:r>
              <a:rPr lang="en-US" altLang="zh-CN" sz="2900" dirty="0" smtClean="0">
                <a:latin typeface="+mn-lt"/>
                <a:ea typeface="黑体" pitchFamily="2" charset="-122"/>
                <a:cs typeface="+mj-cs"/>
              </a:rPr>
              <a:t>	1.1 Performance test</a:t>
            </a:r>
          </a:p>
          <a:p>
            <a:pPr>
              <a:spcBef>
                <a:spcPct val="0"/>
              </a:spcBef>
            </a:pPr>
            <a:r>
              <a:rPr lang="en-US" altLang="zh-CN" sz="4100" dirty="0" smtClean="0">
                <a:latin typeface="+mn-lt"/>
                <a:ea typeface="黑体" pitchFamily="2" charset="-122"/>
                <a:cs typeface="+mj-cs"/>
              </a:rPr>
              <a:t>2 Large GEM detector test</a:t>
            </a:r>
          </a:p>
          <a:p>
            <a:pPr>
              <a:spcBef>
                <a:spcPct val="0"/>
              </a:spcBef>
            </a:pPr>
            <a:r>
              <a:rPr lang="en-US" altLang="zh-CN" sz="2900" dirty="0" smtClean="0">
                <a:latin typeface="+mn-lt"/>
                <a:ea typeface="黑体" pitchFamily="2" charset="-122"/>
                <a:cs typeface="+mj-cs"/>
              </a:rPr>
              <a:t>	2.1 Electronics </a:t>
            </a:r>
          </a:p>
          <a:p>
            <a:pPr>
              <a:spcBef>
                <a:spcPct val="0"/>
              </a:spcBef>
            </a:pPr>
            <a:r>
              <a:rPr lang="en-US" altLang="zh-CN" sz="2900" dirty="0" smtClean="0">
                <a:latin typeface="+mn-lt"/>
                <a:ea typeface="黑体" pitchFamily="2" charset="-122"/>
                <a:cs typeface="+mj-cs"/>
              </a:rPr>
              <a:t>	2.2 DAQ test</a:t>
            </a:r>
          </a:p>
          <a:p>
            <a:pPr>
              <a:spcBef>
                <a:spcPct val="0"/>
              </a:spcBef>
            </a:pPr>
            <a:r>
              <a:rPr lang="en-US" altLang="zh-CN" sz="2900" dirty="0" smtClean="0">
                <a:latin typeface="+mn-lt"/>
                <a:ea typeface="黑体" pitchFamily="2" charset="-122"/>
                <a:cs typeface="+mj-cs"/>
              </a:rPr>
              <a:t>	2.3 Large GEM assembling</a:t>
            </a:r>
          </a:p>
          <a:p>
            <a:r>
              <a:rPr lang="en-US" altLang="zh-CN" sz="4100" dirty="0" smtClean="0">
                <a:ea typeface="黑体" pitchFamily="2" charset="-122"/>
              </a:rPr>
              <a:t>3 </a:t>
            </a:r>
            <a:r>
              <a:rPr lang="en-US" altLang="zh-CN" sz="4100" dirty="0" smtClean="0">
                <a:ea typeface="黑体" pitchFamily="2" charset="-122"/>
              </a:rPr>
              <a:t>Near Future Plan</a:t>
            </a:r>
          </a:p>
          <a:p>
            <a:r>
              <a:rPr lang="en-US" altLang="zh-CN" sz="4100" dirty="0" smtClean="0">
                <a:ea typeface="黑体" pitchFamily="2" charset="-122"/>
              </a:rPr>
              <a:t>4 </a:t>
            </a:r>
            <a:r>
              <a:rPr lang="en-US" altLang="zh-CN" sz="4100" dirty="0" smtClean="0">
                <a:ea typeface="黑体" pitchFamily="2" charset="-122"/>
              </a:rPr>
              <a:t>Summary and Outlook</a:t>
            </a:r>
          </a:p>
          <a:p>
            <a:endParaRPr lang="en-US" altLang="zh-CN" sz="2900" dirty="0" smtClean="0">
              <a:ea typeface="黑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Mainly focusing on the performance test and simulation 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图片 102" descr="trigg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4041352"/>
            <a:ext cx="5000660" cy="2816648"/>
          </a:xfrm>
          <a:prstGeom prst="rect">
            <a:avLst/>
          </a:prstGeom>
        </p:spPr>
      </p:pic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1428728" y="0"/>
            <a:ext cx="7715272" cy="78579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altLang="zh-CN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Trigger Signal ?</a:t>
            </a:r>
            <a:endParaRPr lang="en-US" altLang="zh-CN" sz="44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1"/>
            <a:ext cx="1357290" cy="7854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grpSp>
        <p:nvGrpSpPr>
          <p:cNvPr id="6" name="组合 109"/>
          <p:cNvGrpSpPr>
            <a:grpSpLocks/>
          </p:cNvGrpSpPr>
          <p:nvPr/>
        </p:nvGrpSpPr>
        <p:grpSpPr bwMode="auto">
          <a:xfrm>
            <a:off x="3714744" y="1000108"/>
            <a:ext cx="5214932" cy="2814637"/>
            <a:chOff x="-71470" y="1071546"/>
            <a:chExt cx="6080982" cy="3172390"/>
          </a:xfrm>
        </p:grpSpPr>
        <p:grpSp>
          <p:nvGrpSpPr>
            <p:cNvPr id="7" name="组合 42"/>
            <p:cNvGrpSpPr>
              <a:grpSpLocks/>
            </p:cNvGrpSpPr>
            <p:nvPr/>
          </p:nvGrpSpPr>
          <p:grpSpPr bwMode="auto">
            <a:xfrm>
              <a:off x="968259" y="1543919"/>
              <a:ext cx="2945898" cy="2204396"/>
              <a:chOff x="429223" y="1928684"/>
              <a:chExt cx="3785128" cy="2571204"/>
            </a:xfrm>
          </p:grpSpPr>
          <p:grpSp>
            <p:nvGrpSpPr>
              <p:cNvPr id="73" name="组合 41"/>
              <p:cNvGrpSpPr>
                <a:grpSpLocks/>
              </p:cNvGrpSpPr>
              <p:nvPr/>
            </p:nvGrpSpPr>
            <p:grpSpPr bwMode="auto">
              <a:xfrm>
                <a:off x="572212" y="1928684"/>
                <a:ext cx="3570644" cy="116872"/>
                <a:chOff x="572212" y="1928684"/>
                <a:chExt cx="3570644" cy="116872"/>
              </a:xfrm>
            </p:grpSpPr>
            <p:sp>
              <p:nvSpPr>
                <p:cNvPr id="100" name="矩形 5"/>
                <p:cNvSpPr/>
                <p:nvPr/>
              </p:nvSpPr>
              <p:spPr>
                <a:xfrm>
                  <a:off x="572212" y="1928684"/>
                  <a:ext cx="3570644" cy="70959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01" name="矩形 6"/>
                <p:cNvSpPr/>
                <p:nvPr/>
              </p:nvSpPr>
              <p:spPr>
                <a:xfrm>
                  <a:off x="572212" y="1999642"/>
                  <a:ext cx="3570644" cy="45914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74" name="组合 40"/>
              <p:cNvGrpSpPr>
                <a:grpSpLocks/>
              </p:cNvGrpSpPr>
              <p:nvPr/>
            </p:nvGrpSpPr>
            <p:grpSpPr bwMode="auto">
              <a:xfrm>
                <a:off x="429223" y="3143327"/>
                <a:ext cx="3785128" cy="713759"/>
                <a:chOff x="429223" y="3143327"/>
                <a:chExt cx="3785128" cy="713759"/>
              </a:xfrm>
            </p:grpSpPr>
            <p:grpSp>
              <p:nvGrpSpPr>
                <p:cNvPr id="84" name="组合 21"/>
                <p:cNvGrpSpPr>
                  <a:grpSpLocks/>
                </p:cNvGrpSpPr>
                <p:nvPr/>
              </p:nvGrpSpPr>
              <p:grpSpPr bwMode="auto">
                <a:xfrm>
                  <a:off x="429223" y="3143327"/>
                  <a:ext cx="3785128" cy="70958"/>
                  <a:chOff x="429223" y="2500385"/>
                  <a:chExt cx="3785128" cy="70958"/>
                </a:xfrm>
              </p:grpSpPr>
              <p:sp>
                <p:nvSpPr>
                  <p:cNvPr id="93" name="流程图: 终止 69"/>
                  <p:cNvSpPr/>
                  <p:nvPr/>
                </p:nvSpPr>
                <p:spPr>
                  <a:xfrm>
                    <a:off x="429223" y="2500385"/>
                    <a:ext cx="357474" cy="70958"/>
                  </a:xfrm>
                  <a:prstGeom prst="flowChartTerminator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94" name="流程图: 终止 93"/>
                  <p:cNvSpPr/>
                  <p:nvPr/>
                </p:nvSpPr>
                <p:spPr>
                  <a:xfrm>
                    <a:off x="1001179" y="2500385"/>
                    <a:ext cx="357474" cy="70958"/>
                  </a:xfrm>
                  <a:prstGeom prst="flowChartTerminator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95" name="流程图: 终止 16"/>
                  <p:cNvSpPr/>
                  <p:nvPr/>
                </p:nvSpPr>
                <p:spPr>
                  <a:xfrm>
                    <a:off x="1571094" y="2500385"/>
                    <a:ext cx="357472" cy="70958"/>
                  </a:xfrm>
                  <a:prstGeom prst="flowChartTerminator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96" name="流程图: 终止 95"/>
                  <p:cNvSpPr/>
                  <p:nvPr/>
                </p:nvSpPr>
                <p:spPr>
                  <a:xfrm>
                    <a:off x="2143051" y="2500385"/>
                    <a:ext cx="357472" cy="70958"/>
                  </a:xfrm>
                  <a:prstGeom prst="flowChartTerminator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97" name="流程图: 终止 96"/>
                  <p:cNvSpPr/>
                  <p:nvPr/>
                </p:nvSpPr>
                <p:spPr>
                  <a:xfrm>
                    <a:off x="2715007" y="2500385"/>
                    <a:ext cx="357472" cy="70958"/>
                  </a:xfrm>
                  <a:prstGeom prst="flowChartTerminator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98" name="流程图: 终止 97"/>
                  <p:cNvSpPr/>
                  <p:nvPr/>
                </p:nvSpPr>
                <p:spPr>
                  <a:xfrm>
                    <a:off x="3284920" y="2500385"/>
                    <a:ext cx="357474" cy="70958"/>
                  </a:xfrm>
                  <a:prstGeom prst="flowChartTerminator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99" name="流程图: 终止 20"/>
                  <p:cNvSpPr/>
                  <p:nvPr/>
                </p:nvSpPr>
                <p:spPr>
                  <a:xfrm>
                    <a:off x="3856877" y="2500385"/>
                    <a:ext cx="357474" cy="70958"/>
                  </a:xfrm>
                  <a:prstGeom prst="flowChartTerminator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</p:grpSp>
            <p:grpSp>
              <p:nvGrpSpPr>
                <p:cNvPr id="85" name="组合 22"/>
                <p:cNvGrpSpPr>
                  <a:grpSpLocks/>
                </p:cNvGrpSpPr>
                <p:nvPr/>
              </p:nvGrpSpPr>
              <p:grpSpPr bwMode="auto">
                <a:xfrm>
                  <a:off x="429223" y="3786128"/>
                  <a:ext cx="3785128" cy="70958"/>
                  <a:chOff x="429223" y="2500244"/>
                  <a:chExt cx="3785128" cy="70958"/>
                </a:xfrm>
              </p:grpSpPr>
              <p:sp>
                <p:nvSpPr>
                  <p:cNvPr id="86" name="流程图: 终止 85"/>
                  <p:cNvSpPr/>
                  <p:nvPr/>
                </p:nvSpPr>
                <p:spPr>
                  <a:xfrm>
                    <a:off x="429223" y="2500244"/>
                    <a:ext cx="357474" cy="70958"/>
                  </a:xfrm>
                  <a:prstGeom prst="flowChartTerminator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87" name="流程图: 终止 86"/>
                  <p:cNvSpPr/>
                  <p:nvPr/>
                </p:nvSpPr>
                <p:spPr>
                  <a:xfrm>
                    <a:off x="1001179" y="2500244"/>
                    <a:ext cx="357474" cy="70958"/>
                  </a:xfrm>
                  <a:prstGeom prst="flowChartTerminator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88" name="流程图: 终止 87"/>
                  <p:cNvSpPr/>
                  <p:nvPr/>
                </p:nvSpPr>
                <p:spPr>
                  <a:xfrm>
                    <a:off x="1571094" y="2500244"/>
                    <a:ext cx="357472" cy="70958"/>
                  </a:xfrm>
                  <a:prstGeom prst="flowChartTerminator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89" name="流程图: 终止 88"/>
                  <p:cNvSpPr/>
                  <p:nvPr/>
                </p:nvSpPr>
                <p:spPr>
                  <a:xfrm>
                    <a:off x="2143051" y="2500244"/>
                    <a:ext cx="357472" cy="70958"/>
                  </a:xfrm>
                  <a:prstGeom prst="flowChartTerminator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90" name="流程图: 终止 89"/>
                  <p:cNvSpPr/>
                  <p:nvPr/>
                </p:nvSpPr>
                <p:spPr>
                  <a:xfrm>
                    <a:off x="2715007" y="2500244"/>
                    <a:ext cx="357472" cy="70958"/>
                  </a:xfrm>
                  <a:prstGeom prst="flowChartTerminator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91" name="流程图: 终止 67"/>
                  <p:cNvSpPr/>
                  <p:nvPr/>
                </p:nvSpPr>
                <p:spPr>
                  <a:xfrm>
                    <a:off x="3284920" y="2500244"/>
                    <a:ext cx="357474" cy="70958"/>
                  </a:xfrm>
                  <a:prstGeom prst="flowChartTerminator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92" name="流程图: 终止 68"/>
                  <p:cNvSpPr/>
                  <p:nvPr/>
                </p:nvSpPr>
                <p:spPr>
                  <a:xfrm>
                    <a:off x="3856877" y="2500244"/>
                    <a:ext cx="357474" cy="70958"/>
                  </a:xfrm>
                  <a:prstGeom prst="flowChartTerminator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</p:grpSp>
          </p:grpSp>
          <p:grpSp>
            <p:nvGrpSpPr>
              <p:cNvPr id="75" name="组合 39"/>
              <p:cNvGrpSpPr>
                <a:grpSpLocks/>
              </p:cNvGrpSpPr>
              <p:nvPr/>
            </p:nvGrpSpPr>
            <p:grpSpPr bwMode="auto">
              <a:xfrm>
                <a:off x="572212" y="4357970"/>
                <a:ext cx="3570644" cy="141918"/>
                <a:chOff x="572212" y="4357970"/>
                <a:chExt cx="3570644" cy="141918"/>
              </a:xfrm>
            </p:grpSpPr>
            <p:sp>
              <p:nvSpPr>
                <p:cNvPr id="76" name="矩形 30"/>
                <p:cNvSpPr/>
                <p:nvPr/>
              </p:nvSpPr>
              <p:spPr>
                <a:xfrm>
                  <a:off x="572212" y="4428929"/>
                  <a:ext cx="3570644" cy="70959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grpSp>
              <p:nvGrpSpPr>
                <p:cNvPr id="77" name="组合 38"/>
                <p:cNvGrpSpPr>
                  <a:grpSpLocks/>
                </p:cNvGrpSpPr>
                <p:nvPr/>
              </p:nvGrpSpPr>
              <p:grpSpPr bwMode="auto">
                <a:xfrm>
                  <a:off x="643706" y="4357970"/>
                  <a:ext cx="3499150" cy="70958"/>
                  <a:chOff x="643706" y="4357970"/>
                  <a:chExt cx="3499150" cy="70958"/>
                </a:xfrm>
              </p:grpSpPr>
              <p:sp>
                <p:nvSpPr>
                  <p:cNvPr id="78" name="圆角矩形 54"/>
                  <p:cNvSpPr/>
                  <p:nvPr/>
                </p:nvSpPr>
                <p:spPr>
                  <a:xfrm>
                    <a:off x="643706" y="4357970"/>
                    <a:ext cx="214483" cy="70958"/>
                  </a:xfrm>
                  <a:prstGeom prst="round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79" name="圆角矩形 55"/>
                  <p:cNvSpPr/>
                  <p:nvPr/>
                </p:nvSpPr>
                <p:spPr>
                  <a:xfrm>
                    <a:off x="1287157" y="4357970"/>
                    <a:ext cx="214484" cy="70958"/>
                  </a:xfrm>
                  <a:prstGeom prst="round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80" name="圆角矩形 56"/>
                  <p:cNvSpPr/>
                  <p:nvPr/>
                </p:nvSpPr>
                <p:spPr>
                  <a:xfrm>
                    <a:off x="1928566" y="4357970"/>
                    <a:ext cx="214484" cy="70958"/>
                  </a:xfrm>
                  <a:prstGeom prst="round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81" name="圆角矩形 80"/>
                  <p:cNvSpPr/>
                  <p:nvPr/>
                </p:nvSpPr>
                <p:spPr>
                  <a:xfrm>
                    <a:off x="2643512" y="4357970"/>
                    <a:ext cx="214484" cy="70958"/>
                  </a:xfrm>
                  <a:prstGeom prst="round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82" name="圆角矩形 81"/>
                  <p:cNvSpPr/>
                  <p:nvPr/>
                </p:nvSpPr>
                <p:spPr>
                  <a:xfrm>
                    <a:off x="3928373" y="4357970"/>
                    <a:ext cx="214483" cy="70958"/>
                  </a:xfrm>
                  <a:prstGeom prst="round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83" name="圆角矩形 82"/>
                  <p:cNvSpPr/>
                  <p:nvPr/>
                </p:nvSpPr>
                <p:spPr>
                  <a:xfrm>
                    <a:off x="3284921" y="4357970"/>
                    <a:ext cx="214484" cy="70958"/>
                  </a:xfrm>
                  <a:prstGeom prst="round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</p:grpSp>
          </p:grpSp>
        </p:grpSp>
        <p:grpSp>
          <p:nvGrpSpPr>
            <p:cNvPr id="9" name="组合 108"/>
            <p:cNvGrpSpPr>
              <a:grpSpLocks/>
            </p:cNvGrpSpPr>
            <p:nvPr/>
          </p:nvGrpSpPr>
          <p:grpSpPr bwMode="auto">
            <a:xfrm>
              <a:off x="2834176" y="1571612"/>
              <a:ext cx="3175337" cy="2672324"/>
              <a:chOff x="2834176" y="1571612"/>
              <a:chExt cx="3175337" cy="2672324"/>
            </a:xfrm>
          </p:grpSpPr>
          <p:grpSp>
            <p:nvGrpSpPr>
              <p:cNvPr id="56" name="组合 107"/>
              <p:cNvGrpSpPr>
                <a:grpSpLocks/>
              </p:cNvGrpSpPr>
              <p:nvPr/>
            </p:nvGrpSpPr>
            <p:grpSpPr bwMode="auto">
              <a:xfrm>
                <a:off x="2834176" y="1982668"/>
                <a:ext cx="1851020" cy="1691528"/>
                <a:chOff x="2834176" y="1982668"/>
                <a:chExt cx="1851020" cy="1691528"/>
              </a:xfrm>
            </p:grpSpPr>
            <p:sp>
              <p:nvSpPr>
                <p:cNvPr id="70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2834176" y="1982668"/>
                  <a:ext cx="1851020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000" b="1">
                      <a:latin typeface="Calibri" pitchFamily="34" charset="0"/>
                    </a:rPr>
                    <a:t>Drift /Sensitive </a:t>
                  </a:r>
                  <a:endParaRPr lang="zh-CN" altLang="en-US" sz="2000" b="1">
                    <a:latin typeface="Calibri" pitchFamily="34" charset="0"/>
                  </a:endParaRPr>
                </a:p>
              </p:txBody>
            </p:sp>
            <p:sp>
              <p:nvSpPr>
                <p:cNvPr id="71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2942742" y="2755066"/>
                  <a:ext cx="104733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000" b="1">
                      <a:latin typeface="Calibri" pitchFamily="34" charset="0"/>
                    </a:rPr>
                    <a:t>Transfer</a:t>
                  </a:r>
                  <a:endParaRPr lang="zh-CN" altLang="en-US" sz="1600" b="1">
                    <a:latin typeface="Calibri" pitchFamily="34" charset="0"/>
                  </a:endParaRPr>
                </a:p>
              </p:txBody>
            </p:sp>
            <p:sp>
              <p:nvSpPr>
                <p:cNvPr id="72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2942742" y="3274086"/>
                  <a:ext cx="125867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000" b="1">
                      <a:latin typeface="Calibri" pitchFamily="34" charset="0"/>
                    </a:rPr>
                    <a:t>Induction </a:t>
                  </a:r>
                  <a:endParaRPr lang="zh-CN" altLang="en-US" sz="1600" b="1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7" name="组合 153"/>
              <p:cNvGrpSpPr>
                <a:grpSpLocks/>
              </p:cNvGrpSpPr>
              <p:nvPr/>
            </p:nvGrpSpPr>
            <p:grpSpPr bwMode="auto">
              <a:xfrm>
                <a:off x="3661379" y="1571612"/>
                <a:ext cx="2348134" cy="2672324"/>
                <a:chOff x="4374747" y="1885882"/>
                <a:chExt cx="3090246" cy="3730206"/>
              </a:xfrm>
            </p:grpSpPr>
            <p:grpSp>
              <p:nvGrpSpPr>
                <p:cNvPr id="58" name="组合 149"/>
                <p:cNvGrpSpPr>
                  <a:grpSpLocks/>
                </p:cNvGrpSpPr>
                <p:nvPr/>
              </p:nvGrpSpPr>
              <p:grpSpPr bwMode="auto">
                <a:xfrm>
                  <a:off x="4374747" y="1885882"/>
                  <a:ext cx="2058613" cy="515538"/>
                  <a:chOff x="4374747" y="1885882"/>
                  <a:chExt cx="2058613" cy="515538"/>
                </a:xfrm>
              </p:grpSpPr>
              <p:sp>
                <p:nvSpPr>
                  <p:cNvPr id="68" name="Text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38305" y="1885882"/>
                    <a:ext cx="1295055" cy="5155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b="1" dirty="0">
                        <a:solidFill>
                          <a:srgbClr val="0000FF"/>
                        </a:solidFill>
                        <a:latin typeface="Calibri" pitchFamily="34" charset="0"/>
                      </a:rPr>
                      <a:t>Cathode</a:t>
                    </a:r>
                    <a:endParaRPr lang="zh-CN" altLang="en-US" b="1" dirty="0">
                      <a:solidFill>
                        <a:srgbClr val="0000FF"/>
                      </a:solidFill>
                      <a:latin typeface="Calibri" pitchFamily="34" charset="0"/>
                    </a:endParaRPr>
                  </a:p>
                </p:txBody>
              </p:sp>
              <p:cxnSp>
                <p:nvCxnSpPr>
                  <p:cNvPr id="69" name="直接箭头连接符 17"/>
                  <p:cNvCxnSpPr>
                    <a:stCxn id="68" idx="1"/>
                  </p:cNvCxnSpPr>
                  <p:nvPr/>
                </p:nvCxnSpPr>
                <p:spPr>
                  <a:xfrm rot="10800000">
                    <a:off x="4374747" y="2002072"/>
                    <a:ext cx="763670" cy="114889"/>
                  </a:xfrm>
                  <a:prstGeom prst="straightConnector1">
                    <a:avLst/>
                  </a:prstGeom>
                  <a:ln w="34925">
                    <a:solidFill>
                      <a:srgbClr val="00206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9" name="组合 150"/>
                <p:cNvGrpSpPr>
                  <a:grpSpLocks/>
                </p:cNvGrpSpPr>
                <p:nvPr/>
              </p:nvGrpSpPr>
              <p:grpSpPr bwMode="auto">
                <a:xfrm>
                  <a:off x="4715783" y="3214686"/>
                  <a:ext cx="1205062" cy="472576"/>
                  <a:chOff x="4715783" y="3214686"/>
                  <a:chExt cx="1205062" cy="472576"/>
                </a:xfrm>
              </p:grpSpPr>
              <p:sp>
                <p:nvSpPr>
                  <p:cNvPr id="66" name="Text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00628" y="3214686"/>
                    <a:ext cx="920217" cy="4725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1600" b="1">
                        <a:solidFill>
                          <a:srgbClr val="0000FF"/>
                        </a:solidFill>
                        <a:latin typeface="Calibri" pitchFamily="34" charset="0"/>
                      </a:rPr>
                      <a:t>GEM1</a:t>
                    </a:r>
                    <a:endParaRPr lang="zh-CN" altLang="en-US" sz="1600" b="1">
                      <a:solidFill>
                        <a:srgbClr val="0000FF"/>
                      </a:solidFill>
                      <a:latin typeface="Calibri" pitchFamily="34" charset="0"/>
                    </a:endParaRPr>
                  </a:p>
                </p:txBody>
              </p:sp>
              <p:cxnSp>
                <p:nvCxnSpPr>
                  <p:cNvPr id="67" name="直接箭头连接符 15"/>
                  <p:cNvCxnSpPr>
                    <a:stCxn id="66" idx="1"/>
                  </p:cNvCxnSpPr>
                  <p:nvPr/>
                </p:nvCxnSpPr>
                <p:spPr>
                  <a:xfrm rot="10800000">
                    <a:off x="4715783" y="3345777"/>
                    <a:ext cx="284545" cy="79923"/>
                  </a:xfrm>
                  <a:prstGeom prst="straightConnector1">
                    <a:avLst/>
                  </a:prstGeom>
                  <a:ln w="34925">
                    <a:solidFill>
                      <a:srgbClr val="00206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0" name="组合 151"/>
                <p:cNvGrpSpPr>
                  <a:grpSpLocks/>
                </p:cNvGrpSpPr>
                <p:nvPr/>
              </p:nvGrpSpPr>
              <p:grpSpPr bwMode="auto">
                <a:xfrm>
                  <a:off x="4715783" y="3929067"/>
                  <a:ext cx="1276501" cy="472576"/>
                  <a:chOff x="4715783" y="3929067"/>
                  <a:chExt cx="1276501" cy="472576"/>
                </a:xfrm>
              </p:grpSpPr>
              <p:sp>
                <p:nvSpPr>
                  <p:cNvPr id="64" name="Text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72067" y="3929067"/>
                    <a:ext cx="920217" cy="4725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1600" b="1">
                        <a:solidFill>
                          <a:srgbClr val="0000FF"/>
                        </a:solidFill>
                        <a:latin typeface="Calibri" pitchFamily="34" charset="0"/>
                      </a:rPr>
                      <a:t>GEM2</a:t>
                    </a:r>
                    <a:endParaRPr lang="zh-CN" altLang="en-US" sz="1600" b="1">
                      <a:solidFill>
                        <a:srgbClr val="0000FF"/>
                      </a:solidFill>
                      <a:latin typeface="Calibri" pitchFamily="34" charset="0"/>
                    </a:endParaRPr>
                  </a:p>
                </p:txBody>
              </p:sp>
              <p:cxnSp>
                <p:nvCxnSpPr>
                  <p:cNvPr id="65" name="直接箭头连接符 64"/>
                  <p:cNvCxnSpPr>
                    <a:stCxn id="64" idx="1"/>
                  </p:cNvCxnSpPr>
                  <p:nvPr/>
                </p:nvCxnSpPr>
                <p:spPr>
                  <a:xfrm rot="10800000">
                    <a:off x="4715783" y="4142509"/>
                    <a:ext cx="357773" cy="22479"/>
                  </a:xfrm>
                  <a:prstGeom prst="straightConnector1">
                    <a:avLst/>
                  </a:prstGeom>
                  <a:ln w="34925">
                    <a:solidFill>
                      <a:srgbClr val="00206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1" name="组合 152"/>
                <p:cNvGrpSpPr>
                  <a:grpSpLocks/>
                </p:cNvGrpSpPr>
                <p:nvPr/>
              </p:nvGrpSpPr>
              <p:grpSpPr bwMode="auto">
                <a:xfrm>
                  <a:off x="4594434" y="4856820"/>
                  <a:ext cx="2870559" cy="759268"/>
                  <a:chOff x="4594434" y="4856820"/>
                  <a:chExt cx="2870559" cy="759268"/>
                </a:xfrm>
              </p:grpSpPr>
              <p:sp>
                <p:nvSpPr>
                  <p:cNvPr id="62" name="Text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57752" y="5143512"/>
                    <a:ext cx="2607241" cy="4725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1600" b="1">
                        <a:solidFill>
                          <a:srgbClr val="0000FF"/>
                        </a:solidFill>
                        <a:latin typeface="Calibri" pitchFamily="34" charset="0"/>
                      </a:rPr>
                      <a:t>Anode/Readout strip</a:t>
                    </a:r>
                    <a:endParaRPr lang="zh-CN" altLang="en-US" sz="1600" b="1">
                      <a:solidFill>
                        <a:srgbClr val="0000FF"/>
                      </a:solidFill>
                      <a:latin typeface="Calibri" pitchFamily="34" charset="0"/>
                    </a:endParaRPr>
                  </a:p>
                </p:txBody>
              </p:sp>
              <p:cxnSp>
                <p:nvCxnSpPr>
                  <p:cNvPr id="63" name="直接箭头连接符 62"/>
                  <p:cNvCxnSpPr>
                    <a:stCxn id="62" idx="1"/>
                  </p:cNvCxnSpPr>
                  <p:nvPr/>
                </p:nvCxnSpPr>
                <p:spPr>
                  <a:xfrm rot="10800000">
                    <a:off x="4594434" y="4856820"/>
                    <a:ext cx="286637" cy="521997"/>
                  </a:xfrm>
                  <a:prstGeom prst="straightConnector1">
                    <a:avLst/>
                  </a:prstGeom>
                  <a:ln w="34925">
                    <a:solidFill>
                      <a:srgbClr val="00206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0" name="组合 91"/>
            <p:cNvGrpSpPr>
              <a:grpSpLocks/>
            </p:cNvGrpSpPr>
            <p:nvPr/>
          </p:nvGrpSpPr>
          <p:grpSpPr bwMode="auto">
            <a:xfrm>
              <a:off x="1550125" y="1570753"/>
              <a:ext cx="1266577" cy="2071985"/>
              <a:chOff x="1209024" y="1570754"/>
              <a:chExt cx="1266577" cy="2071985"/>
            </a:xfrm>
          </p:grpSpPr>
          <p:grpSp>
            <p:nvGrpSpPr>
              <p:cNvPr id="48" name="组合 86"/>
              <p:cNvGrpSpPr>
                <a:grpSpLocks/>
              </p:cNvGrpSpPr>
              <p:nvPr/>
            </p:nvGrpSpPr>
            <p:grpSpPr bwMode="auto">
              <a:xfrm>
                <a:off x="1209024" y="1570754"/>
                <a:ext cx="4771" cy="2071985"/>
                <a:chOff x="1209024" y="1570754"/>
                <a:chExt cx="4771" cy="2071985"/>
              </a:xfrm>
            </p:grpSpPr>
            <p:cxnSp>
              <p:nvCxnSpPr>
                <p:cNvPr id="53" name="直接箭头连接符 52"/>
                <p:cNvCxnSpPr>
                  <a:endCxn id="94" idx="0"/>
                </p:cNvCxnSpPr>
                <p:nvPr/>
              </p:nvCxnSpPr>
              <p:spPr>
                <a:xfrm rot="5400000">
                  <a:off x="725521" y="2055848"/>
                  <a:ext cx="973367" cy="3180"/>
                </a:xfrm>
                <a:prstGeom prst="straightConnector1">
                  <a:avLst/>
                </a:prstGeom>
                <a:ln w="25400"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箭头连接符 53"/>
                <p:cNvCxnSpPr>
                  <a:stCxn id="94" idx="2"/>
                  <a:endCxn id="87" idx="0"/>
                </p:cNvCxnSpPr>
                <p:nvPr/>
              </p:nvCxnSpPr>
              <p:spPr>
                <a:xfrm rot="5400000">
                  <a:off x="964688" y="2851084"/>
                  <a:ext cx="490262" cy="1590"/>
                </a:xfrm>
                <a:prstGeom prst="straightConnector1">
                  <a:avLst/>
                </a:prstGeom>
                <a:ln w="25400"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箭头连接符 54"/>
                <p:cNvCxnSpPr>
                  <a:stCxn id="87" idx="2"/>
                </p:cNvCxnSpPr>
                <p:nvPr/>
              </p:nvCxnSpPr>
              <p:spPr>
                <a:xfrm rot="16200000" flipH="1">
                  <a:off x="969758" y="3398702"/>
                  <a:ext cx="484894" cy="3180"/>
                </a:xfrm>
                <a:prstGeom prst="straightConnector1">
                  <a:avLst/>
                </a:prstGeom>
                <a:ln w="25400"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组合 90"/>
              <p:cNvGrpSpPr>
                <a:grpSpLocks/>
              </p:cNvGrpSpPr>
              <p:nvPr/>
            </p:nvGrpSpPr>
            <p:grpSpPr bwMode="auto">
              <a:xfrm>
                <a:off x="1285852" y="1928802"/>
                <a:ext cx="1189749" cy="1685994"/>
                <a:chOff x="1285852" y="1928802"/>
                <a:chExt cx="1189749" cy="1685994"/>
              </a:xfrm>
            </p:grpSpPr>
            <p:sp>
              <p:nvSpPr>
                <p:cNvPr id="50" name="TextBox 87"/>
                <p:cNvSpPr txBox="1">
                  <a:spLocks noChangeArrowheads="1"/>
                </p:cNvSpPr>
                <p:nvPr/>
              </p:nvSpPr>
              <p:spPr bwMode="auto">
                <a:xfrm>
                  <a:off x="1285852" y="1928802"/>
                  <a:ext cx="1189749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000" b="1">
                      <a:solidFill>
                        <a:srgbClr val="003399"/>
                      </a:solidFill>
                      <a:latin typeface="Calibri" pitchFamily="34" charset="0"/>
                    </a:rPr>
                    <a:t>2.625mm</a:t>
                  </a:r>
                  <a:endParaRPr lang="zh-CN" altLang="en-US" sz="2000" b="1">
                    <a:solidFill>
                      <a:srgbClr val="003399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1" name="TextBox 88"/>
                <p:cNvSpPr txBox="1">
                  <a:spLocks noChangeArrowheads="1"/>
                </p:cNvSpPr>
                <p:nvPr/>
              </p:nvSpPr>
              <p:spPr bwMode="auto">
                <a:xfrm>
                  <a:off x="1285852" y="2643182"/>
                  <a:ext cx="1059906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000" b="1">
                      <a:solidFill>
                        <a:srgbClr val="003399"/>
                      </a:solidFill>
                      <a:latin typeface="Calibri" pitchFamily="34" charset="0"/>
                    </a:rPr>
                    <a:t>2.25mm</a:t>
                  </a:r>
                  <a:endParaRPr lang="zh-CN" altLang="en-US" b="1">
                    <a:solidFill>
                      <a:srgbClr val="003399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2" name="TextBox 89"/>
                <p:cNvSpPr txBox="1">
                  <a:spLocks noChangeArrowheads="1"/>
                </p:cNvSpPr>
                <p:nvPr/>
              </p:nvSpPr>
              <p:spPr bwMode="auto">
                <a:xfrm>
                  <a:off x="1285852" y="3214686"/>
                  <a:ext cx="117852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000" b="1" dirty="0">
                      <a:solidFill>
                        <a:srgbClr val="003399"/>
                      </a:solidFill>
                      <a:latin typeface="Calibri" pitchFamily="34" charset="0"/>
                    </a:rPr>
                    <a:t>1.625mm</a:t>
                  </a:r>
                  <a:endParaRPr lang="zh-CN" altLang="en-US" b="1" dirty="0">
                    <a:solidFill>
                      <a:srgbClr val="003399"/>
                    </a:solidFill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1" name="组合 106"/>
            <p:cNvGrpSpPr>
              <a:grpSpLocks/>
            </p:cNvGrpSpPr>
            <p:nvPr/>
          </p:nvGrpSpPr>
          <p:grpSpPr bwMode="auto">
            <a:xfrm>
              <a:off x="-71470" y="1071546"/>
              <a:ext cx="2589262" cy="3071225"/>
              <a:chOff x="-71470" y="1071546"/>
              <a:chExt cx="2589262" cy="3071225"/>
            </a:xfrm>
          </p:grpSpPr>
          <p:sp>
            <p:nvSpPr>
              <p:cNvPr id="12" name="TextBox 31"/>
              <p:cNvSpPr txBox="1">
                <a:spLocks noChangeArrowheads="1"/>
              </p:cNvSpPr>
              <p:nvPr/>
            </p:nvSpPr>
            <p:spPr bwMode="auto">
              <a:xfrm>
                <a:off x="640355" y="1071546"/>
                <a:ext cx="187743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>
                    <a:solidFill>
                      <a:srgbClr val="0000FF"/>
                    </a:solidFill>
                    <a:latin typeface="Calibri" pitchFamily="34" charset="0"/>
                  </a:rPr>
                  <a:t>-HV(</a:t>
                </a:r>
                <a:r>
                  <a:rPr lang="en-US" altLang="zh-CN" sz="1600" b="1">
                    <a:solidFill>
                      <a:srgbClr val="0000FF"/>
                    </a:solidFill>
                    <a:latin typeface="Calibri" pitchFamily="34" charset="0"/>
                  </a:rPr>
                  <a:t>1300V-1900V</a:t>
                </a:r>
                <a:r>
                  <a:rPr lang="en-US" altLang="zh-CN" sz="2000" b="1">
                    <a:solidFill>
                      <a:srgbClr val="0000FF"/>
                    </a:solidFill>
                    <a:latin typeface="Calibri" pitchFamily="34" charset="0"/>
                  </a:rPr>
                  <a:t>)</a:t>
                </a:r>
                <a:endParaRPr lang="zh-CN" altLang="en-US" sz="1600" b="1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13" name="直接连接符 12"/>
              <p:cNvCxnSpPr>
                <a:stCxn id="36" idx="2"/>
                <a:endCxn id="34" idx="0"/>
              </p:cNvCxnSpPr>
              <p:nvPr/>
            </p:nvCxnSpPr>
            <p:spPr>
              <a:xfrm rot="16200000" flipH="1">
                <a:off x="513413" y="2348196"/>
                <a:ext cx="302389" cy="0"/>
              </a:xfrm>
              <a:prstGeom prst="line">
                <a:avLst/>
              </a:prstGeom>
              <a:ln w="444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>
                <a:stCxn id="30" idx="2"/>
                <a:endCxn id="28" idx="0"/>
              </p:cNvCxnSpPr>
              <p:nvPr/>
            </p:nvCxnSpPr>
            <p:spPr>
              <a:xfrm rot="5400000">
                <a:off x="555561" y="3342239"/>
                <a:ext cx="216503" cy="1590"/>
              </a:xfrm>
              <a:prstGeom prst="line">
                <a:avLst/>
              </a:prstGeom>
              <a:ln w="444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组合 69"/>
              <p:cNvGrpSpPr>
                <a:grpSpLocks/>
              </p:cNvGrpSpPr>
              <p:nvPr/>
            </p:nvGrpSpPr>
            <p:grpSpPr bwMode="auto">
              <a:xfrm>
                <a:off x="516755" y="4055121"/>
                <a:ext cx="327498" cy="87650"/>
                <a:chOff x="168382" y="5858136"/>
                <a:chExt cx="500191" cy="144808"/>
              </a:xfrm>
            </p:grpSpPr>
            <p:cxnSp>
              <p:nvCxnSpPr>
                <p:cNvPr id="46" name="直接连接符 45"/>
                <p:cNvCxnSpPr/>
                <p:nvPr/>
              </p:nvCxnSpPr>
              <p:spPr>
                <a:xfrm>
                  <a:off x="311642" y="5858136"/>
                  <a:ext cx="213674" cy="295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168382" y="5999990"/>
                  <a:ext cx="500191" cy="295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直接连接符 15"/>
              <p:cNvCxnSpPr/>
              <p:nvPr/>
            </p:nvCxnSpPr>
            <p:spPr>
              <a:xfrm rot="16500000" flipH="1">
                <a:off x="523052" y="1340539"/>
                <a:ext cx="300599" cy="23846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>
                <a:stCxn id="38" idx="2"/>
                <a:endCxn id="36" idx="0"/>
              </p:cNvCxnSpPr>
              <p:nvPr/>
            </p:nvCxnSpPr>
            <p:spPr>
              <a:xfrm rot="5400000">
                <a:off x="533990" y="1892825"/>
                <a:ext cx="261235" cy="0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>
                <a:stCxn id="34" idx="2"/>
                <a:endCxn id="32" idx="0"/>
              </p:cNvCxnSpPr>
              <p:nvPr/>
            </p:nvCxnSpPr>
            <p:spPr>
              <a:xfrm rot="5400000">
                <a:off x="610929" y="2705156"/>
                <a:ext cx="107357" cy="0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>
                <a:stCxn id="32" idx="2"/>
                <a:endCxn id="30" idx="0"/>
              </p:cNvCxnSpPr>
              <p:nvPr/>
            </p:nvCxnSpPr>
            <p:spPr>
              <a:xfrm rot="16200000" flipH="1">
                <a:off x="600193" y="2996809"/>
                <a:ext cx="128828" cy="0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rot="5160000">
                <a:off x="447309" y="3829425"/>
                <a:ext cx="433005" cy="23846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组合 124"/>
              <p:cNvGrpSpPr>
                <a:grpSpLocks/>
              </p:cNvGrpSpPr>
              <p:nvPr/>
            </p:nvGrpSpPr>
            <p:grpSpPr bwMode="auto">
              <a:xfrm>
                <a:off x="680504" y="1624434"/>
                <a:ext cx="454682" cy="2211548"/>
                <a:chOff x="347043" y="1990185"/>
                <a:chExt cx="694442" cy="3652768"/>
              </a:xfrm>
            </p:grpSpPr>
            <p:cxnSp>
              <p:nvCxnSpPr>
                <p:cNvPr id="40" name="直接连接符 39"/>
                <p:cNvCxnSpPr/>
                <p:nvPr/>
              </p:nvCxnSpPr>
              <p:spPr>
                <a:xfrm rot="10800000" flipV="1">
                  <a:off x="383464" y="1990185"/>
                  <a:ext cx="573036" cy="50831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383464" y="3284612"/>
                  <a:ext cx="616742" cy="29257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>
                  <a:stCxn id="32" idx="0"/>
                </p:cNvCxnSpPr>
                <p:nvPr/>
              </p:nvCxnSpPr>
              <p:spPr>
                <a:xfrm rot="5400000" flipH="1" flipV="1">
                  <a:off x="580533" y="3444179"/>
                  <a:ext cx="186184" cy="65316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/>
                <p:cNvCxnSpPr>
                  <a:stCxn id="86" idx="0"/>
                </p:cNvCxnSpPr>
                <p:nvPr/>
              </p:nvCxnSpPr>
              <p:spPr>
                <a:xfrm rot="16200000" flipV="1">
                  <a:off x="626819" y="4114037"/>
                  <a:ext cx="130034" cy="61674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>
                  <a:stCxn id="86" idx="2"/>
                </p:cNvCxnSpPr>
                <p:nvPr/>
              </p:nvCxnSpPr>
              <p:spPr>
                <a:xfrm rot="5400000">
                  <a:off x="557369" y="4414001"/>
                  <a:ext cx="268933" cy="61674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 rot="10800000" flipV="1">
                  <a:off x="383464" y="5347422"/>
                  <a:ext cx="658021" cy="29553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组合 94"/>
              <p:cNvGrpSpPr>
                <a:grpSpLocks/>
              </p:cNvGrpSpPr>
              <p:nvPr/>
            </p:nvGrpSpPr>
            <p:grpSpPr bwMode="auto">
              <a:xfrm>
                <a:off x="-32" y="1500174"/>
                <a:ext cx="734590" cy="307777"/>
                <a:chOff x="-32" y="1500174"/>
                <a:chExt cx="734590" cy="307777"/>
              </a:xfrm>
            </p:grpSpPr>
            <p:sp>
              <p:nvSpPr>
                <p:cNvPr id="38" name="矩形 37"/>
                <p:cNvSpPr/>
                <p:nvPr/>
              </p:nvSpPr>
              <p:spPr>
                <a:xfrm>
                  <a:off x="594656" y="1504552"/>
                  <a:ext cx="139902" cy="25944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39" name="TextBox 93"/>
                <p:cNvSpPr txBox="1">
                  <a:spLocks noChangeArrowheads="1"/>
                </p:cNvSpPr>
                <p:nvPr/>
              </p:nvSpPr>
              <p:spPr bwMode="auto">
                <a:xfrm>
                  <a:off x="-32" y="1500174"/>
                  <a:ext cx="554960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400" b="1">
                      <a:latin typeface="Calibri" pitchFamily="34" charset="0"/>
                    </a:rPr>
                    <a:t>1M</a:t>
                  </a:r>
                  <a:r>
                    <a:rPr lang="el-GR" altLang="zh-CN" sz="1400" b="1">
                      <a:latin typeface="Calibri" pitchFamily="34" charset="0"/>
                    </a:rPr>
                    <a:t>Ω</a:t>
                  </a:r>
                  <a:endParaRPr lang="zh-CN" altLang="en-US" sz="1400" b="1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3" name="组合 96"/>
              <p:cNvGrpSpPr>
                <a:grpSpLocks/>
              </p:cNvGrpSpPr>
              <p:nvPr/>
            </p:nvGrpSpPr>
            <p:grpSpPr bwMode="auto">
              <a:xfrm>
                <a:off x="-71470" y="1928802"/>
                <a:ext cx="806029" cy="307777"/>
                <a:chOff x="-71470" y="1928802"/>
                <a:chExt cx="806029" cy="307777"/>
              </a:xfrm>
            </p:grpSpPr>
            <p:sp>
              <p:nvSpPr>
                <p:cNvPr id="36" name="矩形 35"/>
                <p:cNvSpPr/>
                <p:nvPr/>
              </p:nvSpPr>
              <p:spPr>
                <a:xfrm>
                  <a:off x="594657" y="2023441"/>
                  <a:ext cx="139902" cy="17355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37" name="TextBox 95"/>
                <p:cNvSpPr txBox="1">
                  <a:spLocks noChangeArrowheads="1"/>
                </p:cNvSpPr>
                <p:nvPr/>
              </p:nvSpPr>
              <p:spPr bwMode="auto">
                <a:xfrm>
                  <a:off x="-71470" y="1928802"/>
                  <a:ext cx="64633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400" b="1">
                      <a:latin typeface="Calibri" pitchFamily="34" charset="0"/>
                    </a:rPr>
                    <a:t>13M</a:t>
                  </a:r>
                  <a:r>
                    <a:rPr lang="el-GR" altLang="zh-CN" sz="1400" b="1">
                      <a:latin typeface="Calibri" pitchFamily="34" charset="0"/>
                    </a:rPr>
                    <a:t>Ω</a:t>
                  </a:r>
                  <a:endParaRPr lang="zh-CN" altLang="en-US" b="1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4" name="组合 104"/>
              <p:cNvGrpSpPr>
                <a:grpSpLocks/>
              </p:cNvGrpSpPr>
              <p:nvPr/>
            </p:nvGrpSpPr>
            <p:grpSpPr bwMode="auto">
              <a:xfrm>
                <a:off x="-71470" y="2406843"/>
                <a:ext cx="806029" cy="307777"/>
                <a:chOff x="-71470" y="2406843"/>
                <a:chExt cx="806029" cy="307777"/>
              </a:xfrm>
            </p:grpSpPr>
            <p:sp>
              <p:nvSpPr>
                <p:cNvPr id="34" name="矩形 33"/>
                <p:cNvSpPr/>
                <p:nvPr/>
              </p:nvSpPr>
              <p:spPr>
                <a:xfrm>
                  <a:off x="593066" y="2497600"/>
                  <a:ext cx="141493" cy="15387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35" name="TextBox 97"/>
                <p:cNvSpPr txBox="1">
                  <a:spLocks noChangeArrowheads="1"/>
                </p:cNvSpPr>
                <p:nvPr/>
              </p:nvSpPr>
              <p:spPr bwMode="auto">
                <a:xfrm>
                  <a:off x="-71470" y="2406843"/>
                  <a:ext cx="64633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400" b="1">
                      <a:latin typeface="Calibri" pitchFamily="34" charset="0"/>
                    </a:rPr>
                    <a:t>20M</a:t>
                  </a:r>
                  <a:r>
                    <a:rPr lang="el-GR" altLang="zh-CN" sz="1400" b="1">
                      <a:latin typeface="Calibri" pitchFamily="34" charset="0"/>
                    </a:rPr>
                    <a:t>Ω</a:t>
                  </a:r>
                  <a:endParaRPr lang="zh-CN" altLang="en-US" sz="1400" b="1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5" name="组合 103"/>
              <p:cNvGrpSpPr>
                <a:grpSpLocks/>
              </p:cNvGrpSpPr>
              <p:nvPr/>
            </p:nvGrpSpPr>
            <p:grpSpPr bwMode="auto">
              <a:xfrm>
                <a:off x="-71470" y="2692595"/>
                <a:ext cx="806029" cy="307777"/>
                <a:chOff x="-71470" y="2692595"/>
                <a:chExt cx="806029" cy="307777"/>
              </a:xfrm>
            </p:grpSpPr>
            <p:sp>
              <p:nvSpPr>
                <p:cNvPr id="32" name="矩形 31"/>
                <p:cNvSpPr/>
                <p:nvPr/>
              </p:nvSpPr>
              <p:spPr>
                <a:xfrm>
                  <a:off x="594657" y="2758835"/>
                  <a:ext cx="139902" cy="1735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33" name="TextBox 98"/>
                <p:cNvSpPr txBox="1">
                  <a:spLocks noChangeArrowheads="1"/>
                </p:cNvSpPr>
                <p:nvPr/>
              </p:nvSpPr>
              <p:spPr bwMode="auto">
                <a:xfrm>
                  <a:off x="-71470" y="2692595"/>
                  <a:ext cx="64633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400" b="1">
                      <a:latin typeface="Calibri" pitchFamily="34" charset="0"/>
                    </a:rPr>
                    <a:t>22M</a:t>
                  </a:r>
                  <a:r>
                    <a:rPr lang="el-GR" altLang="zh-CN" sz="1400" b="1">
                      <a:latin typeface="Calibri" pitchFamily="34" charset="0"/>
                    </a:rPr>
                    <a:t>Ω</a:t>
                  </a:r>
                  <a:endParaRPr lang="zh-CN" altLang="en-US" sz="1400" b="1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6" name="组合 102"/>
              <p:cNvGrpSpPr>
                <a:grpSpLocks/>
              </p:cNvGrpSpPr>
              <p:nvPr/>
            </p:nvGrpSpPr>
            <p:grpSpPr bwMode="auto">
              <a:xfrm>
                <a:off x="-71470" y="3000372"/>
                <a:ext cx="806029" cy="307777"/>
                <a:chOff x="-71470" y="3000372"/>
                <a:chExt cx="806029" cy="307777"/>
              </a:xfrm>
            </p:grpSpPr>
            <p:sp>
              <p:nvSpPr>
                <p:cNvPr id="30" name="矩形 29"/>
                <p:cNvSpPr/>
                <p:nvPr/>
              </p:nvSpPr>
              <p:spPr>
                <a:xfrm>
                  <a:off x="594657" y="3061223"/>
                  <a:ext cx="139902" cy="17355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31" name="TextBox 99"/>
                <p:cNvSpPr txBox="1">
                  <a:spLocks noChangeArrowheads="1"/>
                </p:cNvSpPr>
                <p:nvPr/>
              </p:nvSpPr>
              <p:spPr bwMode="auto">
                <a:xfrm>
                  <a:off x="-71470" y="3000372"/>
                  <a:ext cx="64633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400" b="1">
                      <a:latin typeface="Calibri" pitchFamily="34" charset="0"/>
                    </a:rPr>
                    <a:t>20M</a:t>
                  </a:r>
                  <a:r>
                    <a:rPr lang="el-GR" altLang="zh-CN" sz="1400" b="1">
                      <a:latin typeface="Calibri" pitchFamily="34" charset="0"/>
                    </a:rPr>
                    <a:t>Ω</a:t>
                  </a:r>
                  <a:endParaRPr lang="zh-CN" altLang="en-US" sz="1400" b="1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7" name="组合 101"/>
              <p:cNvGrpSpPr>
                <a:grpSpLocks/>
              </p:cNvGrpSpPr>
              <p:nvPr/>
            </p:nvGrpSpPr>
            <p:grpSpPr bwMode="auto">
              <a:xfrm>
                <a:off x="-71470" y="3406975"/>
                <a:ext cx="806029" cy="307777"/>
                <a:chOff x="-71470" y="3406975"/>
                <a:chExt cx="806029" cy="307777"/>
              </a:xfrm>
            </p:grpSpPr>
            <p:sp>
              <p:nvSpPr>
                <p:cNvPr id="28" name="矩形 27"/>
                <p:cNvSpPr/>
                <p:nvPr/>
              </p:nvSpPr>
              <p:spPr>
                <a:xfrm>
                  <a:off x="594657" y="3449496"/>
                  <a:ext cx="139902" cy="1735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9" name="TextBox 100"/>
                <p:cNvSpPr txBox="1">
                  <a:spLocks noChangeArrowheads="1"/>
                </p:cNvSpPr>
                <p:nvPr/>
              </p:nvSpPr>
              <p:spPr bwMode="auto">
                <a:xfrm>
                  <a:off x="-71470" y="3406975"/>
                  <a:ext cx="64633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400" b="1">
                      <a:latin typeface="Calibri" pitchFamily="34" charset="0"/>
                    </a:rPr>
                    <a:t>16M</a:t>
                  </a:r>
                  <a:r>
                    <a:rPr lang="el-GR" altLang="zh-CN" sz="1400" b="1">
                      <a:latin typeface="Calibri" pitchFamily="34" charset="0"/>
                    </a:rPr>
                    <a:t>Ω</a:t>
                  </a:r>
                  <a:endParaRPr lang="zh-CN" altLang="en-US" sz="1400" b="1">
                    <a:latin typeface="Calibri" pitchFamily="34" charset="0"/>
                  </a:endParaRPr>
                </a:p>
              </p:txBody>
            </p:sp>
          </p:grpSp>
        </p:grpSp>
      </p:grpSp>
      <p:sp>
        <p:nvSpPr>
          <p:cNvPr id="102" name="任意多边形 101"/>
          <p:cNvSpPr/>
          <p:nvPr/>
        </p:nvSpPr>
        <p:spPr>
          <a:xfrm>
            <a:off x="2923082" y="2690734"/>
            <a:ext cx="1379095" cy="2595654"/>
          </a:xfrm>
          <a:custGeom>
            <a:avLst/>
            <a:gdLst>
              <a:gd name="connsiteX0" fmla="*/ 1379095 w 1379095"/>
              <a:gd name="connsiteY0" fmla="*/ 7496 h 2780676"/>
              <a:gd name="connsiteX1" fmla="*/ 674557 w 1379095"/>
              <a:gd name="connsiteY1" fmla="*/ 67456 h 2780676"/>
              <a:gd name="connsiteX2" fmla="*/ 179882 w 1379095"/>
              <a:gd name="connsiteY2" fmla="*/ 412230 h 2780676"/>
              <a:gd name="connsiteX3" fmla="*/ 14990 w 1379095"/>
              <a:gd name="connsiteY3" fmla="*/ 1131758 h 2780676"/>
              <a:gd name="connsiteX4" fmla="*/ 89941 w 1379095"/>
              <a:gd name="connsiteY4" fmla="*/ 2450892 h 2780676"/>
              <a:gd name="connsiteX5" fmla="*/ 134911 w 1379095"/>
              <a:gd name="connsiteY5" fmla="*/ 2780676 h 278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9095" h="2780676">
                <a:moveTo>
                  <a:pt x="1379095" y="7496"/>
                </a:moveTo>
                <a:cubicBezTo>
                  <a:pt x="1126760" y="3748"/>
                  <a:pt x="874426" y="0"/>
                  <a:pt x="674557" y="67456"/>
                </a:cubicBezTo>
                <a:cubicBezTo>
                  <a:pt x="474688" y="134912"/>
                  <a:pt x="289810" y="234846"/>
                  <a:pt x="179882" y="412230"/>
                </a:cubicBezTo>
                <a:cubicBezTo>
                  <a:pt x="69954" y="589614"/>
                  <a:pt x="29980" y="791981"/>
                  <a:pt x="14990" y="1131758"/>
                </a:cubicBezTo>
                <a:cubicBezTo>
                  <a:pt x="0" y="1471535"/>
                  <a:pt x="69954" y="2176072"/>
                  <a:pt x="89941" y="2450892"/>
                </a:cubicBezTo>
                <a:cubicBezTo>
                  <a:pt x="109928" y="2725712"/>
                  <a:pt x="122419" y="2753194"/>
                  <a:pt x="134911" y="2780676"/>
                </a:cubicBezTo>
              </a:path>
            </a:pathLst>
          </a:custGeom>
          <a:ln w="38100"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0" y="1785926"/>
            <a:ext cx="2857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Trigger is the first problem we encounter if we are using the CASAGEM card. 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4500570"/>
            <a:ext cx="16287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1428728" y="0"/>
            <a:ext cx="7715272" cy="78579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altLang="zh-CN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Always Fighting</a:t>
            </a:r>
            <a:endParaRPr lang="en-US" altLang="zh-CN" sz="44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"/>
            <a:ext cx="1357290" cy="7854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5" name="Picture 3" descr="E:\GEM\示波器\before27\scope_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785795"/>
            <a:ext cx="3929090" cy="264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任意多边形 5"/>
          <p:cNvSpPr/>
          <p:nvPr/>
        </p:nvSpPr>
        <p:spPr>
          <a:xfrm>
            <a:off x="1500166" y="1320067"/>
            <a:ext cx="895164" cy="823049"/>
          </a:xfrm>
          <a:custGeom>
            <a:avLst/>
            <a:gdLst>
              <a:gd name="connsiteX0" fmla="*/ 1228725 w 1700213"/>
              <a:gd name="connsiteY0" fmla="*/ 300044 h 1458470"/>
              <a:gd name="connsiteX1" fmla="*/ 1214438 w 1700213"/>
              <a:gd name="connsiteY1" fmla="*/ 228607 h 1458470"/>
              <a:gd name="connsiteX2" fmla="*/ 1057275 w 1700213"/>
              <a:gd name="connsiteY2" fmla="*/ 71444 h 1458470"/>
              <a:gd name="connsiteX3" fmla="*/ 1014413 w 1700213"/>
              <a:gd name="connsiteY3" fmla="*/ 42869 h 1458470"/>
              <a:gd name="connsiteX4" fmla="*/ 957263 w 1700213"/>
              <a:gd name="connsiteY4" fmla="*/ 28582 h 1458470"/>
              <a:gd name="connsiteX5" fmla="*/ 385763 w 1700213"/>
              <a:gd name="connsiteY5" fmla="*/ 85732 h 1458470"/>
              <a:gd name="connsiteX6" fmla="*/ 314325 w 1700213"/>
              <a:gd name="connsiteY6" fmla="*/ 114307 h 1458470"/>
              <a:gd name="connsiteX7" fmla="*/ 228600 w 1700213"/>
              <a:gd name="connsiteY7" fmla="*/ 200032 h 1458470"/>
              <a:gd name="connsiteX8" fmla="*/ 171450 w 1700213"/>
              <a:gd name="connsiteY8" fmla="*/ 285757 h 1458470"/>
              <a:gd name="connsiteX9" fmla="*/ 114300 w 1700213"/>
              <a:gd name="connsiteY9" fmla="*/ 414344 h 1458470"/>
              <a:gd name="connsiteX10" fmla="*/ 71438 w 1700213"/>
              <a:gd name="connsiteY10" fmla="*/ 542932 h 1458470"/>
              <a:gd name="connsiteX11" fmla="*/ 42863 w 1700213"/>
              <a:gd name="connsiteY11" fmla="*/ 671519 h 1458470"/>
              <a:gd name="connsiteX12" fmla="*/ 28575 w 1700213"/>
              <a:gd name="connsiteY12" fmla="*/ 714382 h 1458470"/>
              <a:gd name="connsiteX13" fmla="*/ 0 w 1700213"/>
              <a:gd name="connsiteY13" fmla="*/ 757244 h 1458470"/>
              <a:gd name="connsiteX14" fmla="*/ 14288 w 1700213"/>
              <a:gd name="connsiteY14" fmla="*/ 1042994 h 1458470"/>
              <a:gd name="connsiteX15" fmla="*/ 28575 w 1700213"/>
              <a:gd name="connsiteY15" fmla="*/ 1085857 h 1458470"/>
              <a:gd name="connsiteX16" fmla="*/ 85725 w 1700213"/>
              <a:gd name="connsiteY16" fmla="*/ 1128719 h 1458470"/>
              <a:gd name="connsiteX17" fmla="*/ 128588 w 1700213"/>
              <a:gd name="connsiteY17" fmla="*/ 1171582 h 1458470"/>
              <a:gd name="connsiteX18" fmla="*/ 185738 w 1700213"/>
              <a:gd name="connsiteY18" fmla="*/ 1200157 h 1458470"/>
              <a:gd name="connsiteX19" fmla="*/ 257175 w 1700213"/>
              <a:gd name="connsiteY19" fmla="*/ 1243019 h 1458470"/>
              <a:gd name="connsiteX20" fmla="*/ 342900 w 1700213"/>
              <a:gd name="connsiteY20" fmla="*/ 1271594 h 1458470"/>
              <a:gd name="connsiteX21" fmla="*/ 442913 w 1700213"/>
              <a:gd name="connsiteY21" fmla="*/ 1300169 h 1458470"/>
              <a:gd name="connsiteX22" fmla="*/ 585788 w 1700213"/>
              <a:gd name="connsiteY22" fmla="*/ 1328744 h 1458470"/>
              <a:gd name="connsiteX23" fmla="*/ 642938 w 1700213"/>
              <a:gd name="connsiteY23" fmla="*/ 1371607 h 1458470"/>
              <a:gd name="connsiteX24" fmla="*/ 942975 w 1700213"/>
              <a:gd name="connsiteY24" fmla="*/ 1428757 h 1458470"/>
              <a:gd name="connsiteX25" fmla="*/ 1014413 w 1700213"/>
              <a:gd name="connsiteY25" fmla="*/ 1457332 h 1458470"/>
              <a:gd name="connsiteX26" fmla="*/ 1285875 w 1700213"/>
              <a:gd name="connsiteY26" fmla="*/ 1443044 h 1458470"/>
              <a:gd name="connsiteX27" fmla="*/ 1328738 w 1700213"/>
              <a:gd name="connsiteY27" fmla="*/ 1414469 h 1458470"/>
              <a:gd name="connsiteX28" fmla="*/ 1400175 w 1700213"/>
              <a:gd name="connsiteY28" fmla="*/ 1385894 h 1458470"/>
              <a:gd name="connsiteX29" fmla="*/ 1500188 w 1700213"/>
              <a:gd name="connsiteY29" fmla="*/ 1314457 h 1458470"/>
              <a:gd name="connsiteX30" fmla="*/ 1543050 w 1700213"/>
              <a:gd name="connsiteY30" fmla="*/ 1228732 h 1458470"/>
              <a:gd name="connsiteX31" fmla="*/ 1557338 w 1700213"/>
              <a:gd name="connsiteY31" fmla="*/ 1185869 h 1458470"/>
              <a:gd name="connsiteX32" fmla="*/ 1600200 w 1700213"/>
              <a:gd name="connsiteY32" fmla="*/ 1157294 h 1458470"/>
              <a:gd name="connsiteX33" fmla="*/ 1614488 w 1700213"/>
              <a:gd name="connsiteY33" fmla="*/ 1100144 h 1458470"/>
              <a:gd name="connsiteX34" fmla="*/ 1671638 w 1700213"/>
              <a:gd name="connsiteY34" fmla="*/ 985844 h 1458470"/>
              <a:gd name="connsiteX35" fmla="*/ 1700213 w 1700213"/>
              <a:gd name="connsiteY35" fmla="*/ 914407 h 1458470"/>
              <a:gd name="connsiteX36" fmla="*/ 1685925 w 1700213"/>
              <a:gd name="connsiteY36" fmla="*/ 600082 h 1458470"/>
              <a:gd name="connsiteX37" fmla="*/ 1657350 w 1700213"/>
              <a:gd name="connsiteY37" fmla="*/ 514357 h 1458470"/>
              <a:gd name="connsiteX38" fmla="*/ 1614488 w 1700213"/>
              <a:gd name="connsiteY38" fmla="*/ 471494 h 1458470"/>
              <a:gd name="connsiteX39" fmla="*/ 1543050 w 1700213"/>
              <a:gd name="connsiteY39" fmla="*/ 342907 h 1458470"/>
              <a:gd name="connsiteX40" fmla="*/ 1500188 w 1700213"/>
              <a:gd name="connsiteY40" fmla="*/ 300044 h 1458470"/>
              <a:gd name="connsiteX41" fmla="*/ 1471613 w 1700213"/>
              <a:gd name="connsiteY41" fmla="*/ 257182 h 1458470"/>
              <a:gd name="connsiteX42" fmla="*/ 1428750 w 1700213"/>
              <a:gd name="connsiteY42" fmla="*/ 214319 h 1458470"/>
              <a:gd name="connsiteX43" fmla="*/ 1400175 w 1700213"/>
              <a:gd name="connsiteY43" fmla="*/ 171457 h 1458470"/>
              <a:gd name="connsiteX44" fmla="*/ 1300163 w 1700213"/>
              <a:gd name="connsiteY44" fmla="*/ 114307 h 1458470"/>
              <a:gd name="connsiteX45" fmla="*/ 1257300 w 1700213"/>
              <a:gd name="connsiteY45" fmla="*/ 85732 h 1458470"/>
              <a:gd name="connsiteX46" fmla="*/ 1071563 w 1700213"/>
              <a:gd name="connsiteY46" fmla="*/ 57157 h 1458470"/>
              <a:gd name="connsiteX47" fmla="*/ 1000125 w 1700213"/>
              <a:gd name="connsiteY47" fmla="*/ 28582 h 1458470"/>
              <a:gd name="connsiteX48" fmla="*/ 957263 w 1700213"/>
              <a:gd name="connsiteY48" fmla="*/ 14294 h 1458470"/>
              <a:gd name="connsiteX49" fmla="*/ 757238 w 1700213"/>
              <a:gd name="connsiteY49" fmla="*/ 7 h 145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700213" h="1458470">
                <a:moveTo>
                  <a:pt x="1228725" y="300044"/>
                </a:moveTo>
                <a:cubicBezTo>
                  <a:pt x="1223963" y="276232"/>
                  <a:pt x="1225951" y="249988"/>
                  <a:pt x="1214438" y="228607"/>
                </a:cubicBezTo>
                <a:cubicBezTo>
                  <a:pt x="1151671" y="112040"/>
                  <a:pt x="1146449" y="127178"/>
                  <a:pt x="1057275" y="71444"/>
                </a:cubicBezTo>
                <a:cubicBezTo>
                  <a:pt x="1042714" y="62343"/>
                  <a:pt x="1030196" y="49633"/>
                  <a:pt x="1014413" y="42869"/>
                </a:cubicBezTo>
                <a:cubicBezTo>
                  <a:pt x="996364" y="35134"/>
                  <a:pt x="976313" y="33344"/>
                  <a:pt x="957263" y="28582"/>
                </a:cubicBezTo>
                <a:cubicBezTo>
                  <a:pt x="700958" y="44601"/>
                  <a:pt x="586452" y="23982"/>
                  <a:pt x="385763" y="85732"/>
                </a:cubicBezTo>
                <a:cubicBezTo>
                  <a:pt x="361250" y="93274"/>
                  <a:pt x="338138" y="104782"/>
                  <a:pt x="314325" y="114307"/>
                </a:cubicBezTo>
                <a:cubicBezTo>
                  <a:pt x="285750" y="142882"/>
                  <a:pt x="251016" y="166408"/>
                  <a:pt x="228600" y="200032"/>
                </a:cubicBezTo>
                <a:cubicBezTo>
                  <a:pt x="209550" y="228607"/>
                  <a:pt x="189119" y="256308"/>
                  <a:pt x="171450" y="285757"/>
                </a:cubicBezTo>
                <a:cubicBezTo>
                  <a:pt x="147424" y="325801"/>
                  <a:pt x="131497" y="371352"/>
                  <a:pt x="114300" y="414344"/>
                </a:cubicBezTo>
                <a:cubicBezTo>
                  <a:pt x="82991" y="570893"/>
                  <a:pt x="122139" y="407732"/>
                  <a:pt x="71438" y="542932"/>
                </a:cubicBezTo>
                <a:cubicBezTo>
                  <a:pt x="60435" y="572274"/>
                  <a:pt x="49655" y="644351"/>
                  <a:pt x="42863" y="671519"/>
                </a:cubicBezTo>
                <a:cubicBezTo>
                  <a:pt x="39210" y="686130"/>
                  <a:pt x="35310" y="700911"/>
                  <a:pt x="28575" y="714382"/>
                </a:cubicBezTo>
                <a:cubicBezTo>
                  <a:pt x="20896" y="729740"/>
                  <a:pt x="9525" y="742957"/>
                  <a:pt x="0" y="757244"/>
                </a:cubicBezTo>
                <a:cubicBezTo>
                  <a:pt x="4763" y="852494"/>
                  <a:pt x="6026" y="947984"/>
                  <a:pt x="14288" y="1042994"/>
                </a:cubicBezTo>
                <a:cubicBezTo>
                  <a:pt x="15593" y="1057998"/>
                  <a:pt x="18934" y="1074287"/>
                  <a:pt x="28575" y="1085857"/>
                </a:cubicBezTo>
                <a:cubicBezTo>
                  <a:pt x="43819" y="1104150"/>
                  <a:pt x="67645" y="1113222"/>
                  <a:pt x="85725" y="1128719"/>
                </a:cubicBezTo>
                <a:cubicBezTo>
                  <a:pt x="101066" y="1141869"/>
                  <a:pt x="112146" y="1159838"/>
                  <a:pt x="128588" y="1171582"/>
                </a:cubicBezTo>
                <a:cubicBezTo>
                  <a:pt x="145919" y="1183962"/>
                  <a:pt x="167120" y="1189814"/>
                  <a:pt x="185738" y="1200157"/>
                </a:cubicBezTo>
                <a:cubicBezTo>
                  <a:pt x="210013" y="1213643"/>
                  <a:pt x="231894" y="1231528"/>
                  <a:pt x="257175" y="1243019"/>
                </a:cubicBezTo>
                <a:cubicBezTo>
                  <a:pt x="284596" y="1255483"/>
                  <a:pt x="314325" y="1262069"/>
                  <a:pt x="342900" y="1271594"/>
                </a:cubicBezTo>
                <a:cubicBezTo>
                  <a:pt x="383758" y="1285214"/>
                  <a:pt x="398054" y="1291197"/>
                  <a:pt x="442913" y="1300169"/>
                </a:cubicBezTo>
                <a:cubicBezTo>
                  <a:pt x="618070" y="1335200"/>
                  <a:pt x="453043" y="1295559"/>
                  <a:pt x="585788" y="1328744"/>
                </a:cubicBezTo>
                <a:cubicBezTo>
                  <a:pt x="604838" y="1343032"/>
                  <a:pt x="620829" y="1362763"/>
                  <a:pt x="642938" y="1371607"/>
                </a:cubicBezTo>
                <a:cubicBezTo>
                  <a:pt x="760009" y="1418435"/>
                  <a:pt x="822108" y="1416670"/>
                  <a:pt x="942975" y="1428757"/>
                </a:cubicBezTo>
                <a:cubicBezTo>
                  <a:pt x="966788" y="1438282"/>
                  <a:pt x="988788" y="1456264"/>
                  <a:pt x="1014413" y="1457332"/>
                </a:cubicBezTo>
                <a:cubicBezTo>
                  <a:pt x="1104947" y="1461104"/>
                  <a:pt x="1196093" y="1455287"/>
                  <a:pt x="1285875" y="1443044"/>
                </a:cubicBezTo>
                <a:cubicBezTo>
                  <a:pt x="1302889" y="1440724"/>
                  <a:pt x="1313379" y="1422148"/>
                  <a:pt x="1328738" y="1414469"/>
                </a:cubicBezTo>
                <a:cubicBezTo>
                  <a:pt x="1351677" y="1402999"/>
                  <a:pt x="1377236" y="1397364"/>
                  <a:pt x="1400175" y="1385894"/>
                </a:cubicBezTo>
                <a:cubicBezTo>
                  <a:pt x="1421068" y="1375448"/>
                  <a:pt x="1487243" y="1324165"/>
                  <a:pt x="1500188" y="1314457"/>
                </a:cubicBezTo>
                <a:cubicBezTo>
                  <a:pt x="1514475" y="1285882"/>
                  <a:pt x="1530075" y="1257926"/>
                  <a:pt x="1543050" y="1228732"/>
                </a:cubicBezTo>
                <a:cubicBezTo>
                  <a:pt x="1549167" y="1214969"/>
                  <a:pt x="1547930" y="1197629"/>
                  <a:pt x="1557338" y="1185869"/>
                </a:cubicBezTo>
                <a:cubicBezTo>
                  <a:pt x="1568065" y="1172460"/>
                  <a:pt x="1585913" y="1166819"/>
                  <a:pt x="1600200" y="1157294"/>
                </a:cubicBezTo>
                <a:cubicBezTo>
                  <a:pt x="1604963" y="1138244"/>
                  <a:pt x="1606936" y="1118270"/>
                  <a:pt x="1614488" y="1100144"/>
                </a:cubicBezTo>
                <a:cubicBezTo>
                  <a:pt x="1630872" y="1060824"/>
                  <a:pt x="1655818" y="1025394"/>
                  <a:pt x="1671638" y="985844"/>
                </a:cubicBezTo>
                <a:lnTo>
                  <a:pt x="1700213" y="914407"/>
                </a:lnTo>
                <a:cubicBezTo>
                  <a:pt x="1695450" y="809632"/>
                  <a:pt x="1697099" y="704368"/>
                  <a:pt x="1685925" y="600082"/>
                </a:cubicBezTo>
                <a:cubicBezTo>
                  <a:pt x="1682716" y="570133"/>
                  <a:pt x="1678648" y="535656"/>
                  <a:pt x="1657350" y="514357"/>
                </a:cubicBezTo>
                <a:lnTo>
                  <a:pt x="1614488" y="471494"/>
                </a:lnTo>
                <a:cubicBezTo>
                  <a:pt x="1596521" y="417595"/>
                  <a:pt x="1592177" y="392036"/>
                  <a:pt x="1543050" y="342907"/>
                </a:cubicBezTo>
                <a:cubicBezTo>
                  <a:pt x="1528763" y="328619"/>
                  <a:pt x="1513123" y="315566"/>
                  <a:pt x="1500188" y="300044"/>
                </a:cubicBezTo>
                <a:cubicBezTo>
                  <a:pt x="1489195" y="286853"/>
                  <a:pt x="1482606" y="270373"/>
                  <a:pt x="1471613" y="257182"/>
                </a:cubicBezTo>
                <a:cubicBezTo>
                  <a:pt x="1458678" y="241660"/>
                  <a:pt x="1441685" y="229841"/>
                  <a:pt x="1428750" y="214319"/>
                </a:cubicBezTo>
                <a:cubicBezTo>
                  <a:pt x="1417757" y="201128"/>
                  <a:pt x="1412317" y="183599"/>
                  <a:pt x="1400175" y="171457"/>
                </a:cubicBezTo>
                <a:cubicBezTo>
                  <a:pt x="1376968" y="148250"/>
                  <a:pt x="1326311" y="129249"/>
                  <a:pt x="1300163" y="114307"/>
                </a:cubicBezTo>
                <a:cubicBezTo>
                  <a:pt x="1285254" y="105788"/>
                  <a:pt x="1272659" y="93411"/>
                  <a:pt x="1257300" y="85732"/>
                </a:cubicBezTo>
                <a:cubicBezTo>
                  <a:pt x="1205807" y="59985"/>
                  <a:pt x="1112549" y="61255"/>
                  <a:pt x="1071563" y="57157"/>
                </a:cubicBezTo>
                <a:cubicBezTo>
                  <a:pt x="1047750" y="47632"/>
                  <a:pt x="1024139" y="37587"/>
                  <a:pt x="1000125" y="28582"/>
                </a:cubicBezTo>
                <a:cubicBezTo>
                  <a:pt x="986024" y="23294"/>
                  <a:pt x="972191" y="16284"/>
                  <a:pt x="957263" y="14294"/>
                </a:cubicBezTo>
                <a:cubicBezTo>
                  <a:pt x="844178" y="-784"/>
                  <a:pt x="831891" y="7"/>
                  <a:pt x="757238" y="7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 descr="E:\GEM\示波器\before27\scope_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6190"/>
            <a:ext cx="3929058" cy="271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任意多边形 7"/>
          <p:cNvSpPr/>
          <p:nvPr/>
        </p:nvSpPr>
        <p:spPr>
          <a:xfrm>
            <a:off x="1500166" y="4429132"/>
            <a:ext cx="812811" cy="489732"/>
          </a:xfrm>
          <a:custGeom>
            <a:avLst/>
            <a:gdLst>
              <a:gd name="connsiteX0" fmla="*/ 914400 w 1357312"/>
              <a:gd name="connsiteY0" fmla="*/ 274688 h 1119403"/>
              <a:gd name="connsiteX1" fmla="*/ 842962 w 1357312"/>
              <a:gd name="connsiteY1" fmla="*/ 160388 h 1119403"/>
              <a:gd name="connsiteX2" fmla="*/ 757237 w 1357312"/>
              <a:gd name="connsiteY2" fmla="*/ 103238 h 1119403"/>
              <a:gd name="connsiteX3" fmla="*/ 714375 w 1357312"/>
              <a:gd name="connsiteY3" fmla="*/ 88951 h 1119403"/>
              <a:gd name="connsiteX4" fmla="*/ 614362 w 1357312"/>
              <a:gd name="connsiteY4" fmla="*/ 46088 h 1119403"/>
              <a:gd name="connsiteX5" fmla="*/ 400050 w 1357312"/>
              <a:gd name="connsiteY5" fmla="*/ 60376 h 1119403"/>
              <a:gd name="connsiteX6" fmla="*/ 228600 w 1357312"/>
              <a:gd name="connsiteY6" fmla="*/ 88951 h 1119403"/>
              <a:gd name="connsiteX7" fmla="*/ 185737 w 1357312"/>
              <a:gd name="connsiteY7" fmla="*/ 117526 h 1119403"/>
              <a:gd name="connsiteX8" fmla="*/ 128587 w 1357312"/>
              <a:gd name="connsiteY8" fmla="*/ 203251 h 1119403"/>
              <a:gd name="connsiteX9" fmla="*/ 114300 w 1357312"/>
              <a:gd name="connsiteY9" fmla="*/ 246113 h 1119403"/>
              <a:gd name="connsiteX10" fmla="*/ 57150 w 1357312"/>
              <a:gd name="connsiteY10" fmla="*/ 346126 h 1119403"/>
              <a:gd name="connsiteX11" fmla="*/ 42862 w 1357312"/>
              <a:gd name="connsiteY11" fmla="*/ 417563 h 1119403"/>
              <a:gd name="connsiteX12" fmla="*/ 28575 w 1357312"/>
              <a:gd name="connsiteY12" fmla="*/ 460426 h 1119403"/>
              <a:gd name="connsiteX13" fmla="*/ 0 w 1357312"/>
              <a:gd name="connsiteY13" fmla="*/ 574726 h 1119403"/>
              <a:gd name="connsiteX14" fmla="*/ 14287 w 1357312"/>
              <a:gd name="connsiteY14" fmla="*/ 760463 h 1119403"/>
              <a:gd name="connsiteX15" fmla="*/ 71437 w 1357312"/>
              <a:gd name="connsiteY15" fmla="*/ 846188 h 1119403"/>
              <a:gd name="connsiteX16" fmla="*/ 142875 w 1357312"/>
              <a:gd name="connsiteY16" fmla="*/ 917626 h 1119403"/>
              <a:gd name="connsiteX17" fmla="*/ 171450 w 1357312"/>
              <a:gd name="connsiteY17" fmla="*/ 960488 h 1119403"/>
              <a:gd name="connsiteX18" fmla="*/ 257175 w 1357312"/>
              <a:gd name="connsiteY18" fmla="*/ 1017638 h 1119403"/>
              <a:gd name="connsiteX19" fmla="*/ 385762 w 1357312"/>
              <a:gd name="connsiteY19" fmla="*/ 1074788 h 1119403"/>
              <a:gd name="connsiteX20" fmla="*/ 542925 w 1357312"/>
              <a:gd name="connsiteY20" fmla="*/ 1089076 h 1119403"/>
              <a:gd name="connsiteX21" fmla="*/ 1143000 w 1357312"/>
              <a:gd name="connsiteY21" fmla="*/ 1089076 h 1119403"/>
              <a:gd name="connsiteX22" fmla="*/ 1185862 w 1357312"/>
              <a:gd name="connsiteY22" fmla="*/ 1060501 h 1119403"/>
              <a:gd name="connsiteX23" fmla="*/ 1271587 w 1357312"/>
              <a:gd name="connsiteY23" fmla="*/ 989063 h 1119403"/>
              <a:gd name="connsiteX24" fmla="*/ 1300162 w 1357312"/>
              <a:gd name="connsiteY24" fmla="*/ 931913 h 1119403"/>
              <a:gd name="connsiteX25" fmla="*/ 1328737 w 1357312"/>
              <a:gd name="connsiteY25" fmla="*/ 889051 h 1119403"/>
              <a:gd name="connsiteX26" fmla="*/ 1357312 w 1357312"/>
              <a:gd name="connsiteY26" fmla="*/ 803326 h 1119403"/>
              <a:gd name="connsiteX27" fmla="*/ 1328737 w 1357312"/>
              <a:gd name="connsiteY27" fmla="*/ 503288 h 1119403"/>
              <a:gd name="connsiteX28" fmla="*/ 1300162 w 1357312"/>
              <a:gd name="connsiteY28" fmla="*/ 417563 h 1119403"/>
              <a:gd name="connsiteX29" fmla="*/ 1243012 w 1357312"/>
              <a:gd name="connsiteY29" fmla="*/ 331838 h 1119403"/>
              <a:gd name="connsiteX30" fmla="*/ 1114425 w 1357312"/>
              <a:gd name="connsiteY30" fmla="*/ 231826 h 1119403"/>
              <a:gd name="connsiteX31" fmla="*/ 1071562 w 1357312"/>
              <a:gd name="connsiteY31" fmla="*/ 203251 h 1119403"/>
              <a:gd name="connsiteX32" fmla="*/ 985837 w 1357312"/>
              <a:gd name="connsiteY32" fmla="*/ 117526 h 1119403"/>
              <a:gd name="connsiteX33" fmla="*/ 900112 w 1357312"/>
              <a:gd name="connsiteY33" fmla="*/ 74663 h 1119403"/>
              <a:gd name="connsiteX34" fmla="*/ 857250 w 1357312"/>
              <a:gd name="connsiteY34" fmla="*/ 60376 h 1119403"/>
              <a:gd name="connsiteX35" fmla="*/ 814387 w 1357312"/>
              <a:gd name="connsiteY35" fmla="*/ 31801 h 1119403"/>
              <a:gd name="connsiteX36" fmla="*/ 571500 w 1357312"/>
              <a:gd name="connsiteY36" fmla="*/ 17513 h 1119403"/>
              <a:gd name="connsiteX37" fmla="*/ 471487 w 1357312"/>
              <a:gd name="connsiteY37" fmla="*/ 31801 h 111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57312" h="1119403">
                <a:moveTo>
                  <a:pt x="914400" y="274688"/>
                </a:moveTo>
                <a:cubicBezTo>
                  <a:pt x="890587" y="236588"/>
                  <a:pt x="880346" y="185310"/>
                  <a:pt x="842962" y="160388"/>
                </a:cubicBezTo>
                <a:cubicBezTo>
                  <a:pt x="814387" y="141338"/>
                  <a:pt x="789818" y="114098"/>
                  <a:pt x="757237" y="103238"/>
                </a:cubicBezTo>
                <a:cubicBezTo>
                  <a:pt x="742950" y="98476"/>
                  <a:pt x="728217" y="94883"/>
                  <a:pt x="714375" y="88951"/>
                </a:cubicBezTo>
                <a:cubicBezTo>
                  <a:pt x="590781" y="35982"/>
                  <a:pt x="714889" y="79598"/>
                  <a:pt x="614362" y="46088"/>
                </a:cubicBezTo>
                <a:cubicBezTo>
                  <a:pt x="542925" y="50851"/>
                  <a:pt x="471208" y="52469"/>
                  <a:pt x="400050" y="60376"/>
                </a:cubicBezTo>
                <a:cubicBezTo>
                  <a:pt x="342466" y="66774"/>
                  <a:pt x="228600" y="88951"/>
                  <a:pt x="228600" y="88951"/>
                </a:cubicBezTo>
                <a:cubicBezTo>
                  <a:pt x="214312" y="98476"/>
                  <a:pt x="197045" y="104603"/>
                  <a:pt x="185737" y="117526"/>
                </a:cubicBezTo>
                <a:cubicBezTo>
                  <a:pt x="163122" y="143372"/>
                  <a:pt x="128587" y="203251"/>
                  <a:pt x="128587" y="203251"/>
                </a:cubicBezTo>
                <a:cubicBezTo>
                  <a:pt x="123825" y="217538"/>
                  <a:pt x="120232" y="232271"/>
                  <a:pt x="114300" y="246113"/>
                </a:cubicBezTo>
                <a:cubicBezTo>
                  <a:pt x="92548" y="296868"/>
                  <a:pt x="85847" y="303080"/>
                  <a:pt x="57150" y="346126"/>
                </a:cubicBezTo>
                <a:cubicBezTo>
                  <a:pt x="52387" y="369938"/>
                  <a:pt x="48752" y="394004"/>
                  <a:pt x="42862" y="417563"/>
                </a:cubicBezTo>
                <a:cubicBezTo>
                  <a:pt x="39209" y="432174"/>
                  <a:pt x="32538" y="445896"/>
                  <a:pt x="28575" y="460426"/>
                </a:cubicBezTo>
                <a:cubicBezTo>
                  <a:pt x="18242" y="498315"/>
                  <a:pt x="9525" y="536626"/>
                  <a:pt x="0" y="574726"/>
                </a:cubicBezTo>
                <a:cubicBezTo>
                  <a:pt x="4762" y="636638"/>
                  <a:pt x="6585" y="698847"/>
                  <a:pt x="14287" y="760463"/>
                </a:cubicBezTo>
                <a:cubicBezTo>
                  <a:pt x="20933" y="813634"/>
                  <a:pt x="36750" y="804563"/>
                  <a:pt x="71437" y="846188"/>
                </a:cubicBezTo>
                <a:cubicBezTo>
                  <a:pt x="130968" y="917626"/>
                  <a:pt x="64293" y="865239"/>
                  <a:pt x="142875" y="917626"/>
                </a:cubicBezTo>
                <a:cubicBezTo>
                  <a:pt x="152400" y="931913"/>
                  <a:pt x="158527" y="949181"/>
                  <a:pt x="171450" y="960488"/>
                </a:cubicBezTo>
                <a:cubicBezTo>
                  <a:pt x="197296" y="983103"/>
                  <a:pt x="228600" y="998588"/>
                  <a:pt x="257175" y="1017638"/>
                </a:cubicBezTo>
                <a:cubicBezTo>
                  <a:pt x="300613" y="1046596"/>
                  <a:pt x="326699" y="1069418"/>
                  <a:pt x="385762" y="1074788"/>
                </a:cubicBezTo>
                <a:lnTo>
                  <a:pt x="542925" y="1089076"/>
                </a:lnTo>
                <a:cubicBezTo>
                  <a:pt x="773928" y="1135275"/>
                  <a:pt x="686544" y="1123310"/>
                  <a:pt x="1143000" y="1089076"/>
                </a:cubicBezTo>
                <a:cubicBezTo>
                  <a:pt x="1160123" y="1087792"/>
                  <a:pt x="1172671" y="1071494"/>
                  <a:pt x="1185862" y="1060501"/>
                </a:cubicBezTo>
                <a:cubicBezTo>
                  <a:pt x="1295871" y="968827"/>
                  <a:pt x="1165170" y="1060009"/>
                  <a:pt x="1271587" y="989063"/>
                </a:cubicBezTo>
                <a:cubicBezTo>
                  <a:pt x="1281112" y="970013"/>
                  <a:pt x="1289595" y="950405"/>
                  <a:pt x="1300162" y="931913"/>
                </a:cubicBezTo>
                <a:cubicBezTo>
                  <a:pt x="1308681" y="917004"/>
                  <a:pt x="1321763" y="904742"/>
                  <a:pt x="1328737" y="889051"/>
                </a:cubicBezTo>
                <a:cubicBezTo>
                  <a:pt x="1340970" y="861526"/>
                  <a:pt x="1357312" y="803326"/>
                  <a:pt x="1357312" y="803326"/>
                </a:cubicBezTo>
                <a:cubicBezTo>
                  <a:pt x="1347787" y="703313"/>
                  <a:pt x="1343460" y="602669"/>
                  <a:pt x="1328737" y="503288"/>
                </a:cubicBezTo>
                <a:cubicBezTo>
                  <a:pt x="1324323" y="473493"/>
                  <a:pt x="1316870" y="442625"/>
                  <a:pt x="1300162" y="417563"/>
                </a:cubicBezTo>
                <a:cubicBezTo>
                  <a:pt x="1281112" y="388988"/>
                  <a:pt x="1271587" y="350888"/>
                  <a:pt x="1243012" y="331838"/>
                </a:cubicBezTo>
                <a:cubicBezTo>
                  <a:pt x="1026339" y="187390"/>
                  <a:pt x="1248722" y="343739"/>
                  <a:pt x="1114425" y="231826"/>
                </a:cubicBezTo>
                <a:cubicBezTo>
                  <a:pt x="1101233" y="220833"/>
                  <a:pt x="1084396" y="214659"/>
                  <a:pt x="1071562" y="203251"/>
                </a:cubicBezTo>
                <a:cubicBezTo>
                  <a:pt x="1041358" y="176403"/>
                  <a:pt x="1024174" y="130306"/>
                  <a:pt x="985837" y="117526"/>
                </a:cubicBezTo>
                <a:cubicBezTo>
                  <a:pt x="878096" y="81611"/>
                  <a:pt x="1010906" y="130060"/>
                  <a:pt x="900112" y="74663"/>
                </a:cubicBezTo>
                <a:cubicBezTo>
                  <a:pt x="886642" y="67928"/>
                  <a:pt x="871537" y="65138"/>
                  <a:pt x="857250" y="60376"/>
                </a:cubicBezTo>
                <a:cubicBezTo>
                  <a:pt x="842962" y="50851"/>
                  <a:pt x="829746" y="39480"/>
                  <a:pt x="814387" y="31801"/>
                </a:cubicBezTo>
                <a:cubicBezTo>
                  <a:pt x="713496" y="-18645"/>
                  <a:pt x="715308" y="2375"/>
                  <a:pt x="571500" y="17513"/>
                </a:cubicBezTo>
                <a:cubicBezTo>
                  <a:pt x="538009" y="21038"/>
                  <a:pt x="471487" y="31801"/>
                  <a:pt x="471487" y="31801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3" descr="E:\GEM\示波器\photo&amp;Am241\scope_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785794"/>
            <a:ext cx="4214810" cy="242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GEM\示波器\photo&amp;Am241\scope_1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87899"/>
            <a:ext cx="4572000" cy="367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云形 10"/>
          <p:cNvSpPr/>
          <p:nvPr/>
        </p:nvSpPr>
        <p:spPr>
          <a:xfrm>
            <a:off x="7215142" y="4143380"/>
            <a:ext cx="1928858" cy="648642"/>
          </a:xfrm>
          <a:prstGeom prst="cloud">
            <a:avLst/>
          </a:prstGeom>
          <a:solidFill>
            <a:schemeClr val="bg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That’s it</a:t>
            </a:r>
            <a:r>
              <a:rPr lang="zh-CN" altLang="en-US" dirty="0" smtClean="0"/>
              <a:t>！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71438" y="3429000"/>
            <a:ext cx="2643174" cy="35719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FF"/>
                </a:solidFill>
              </a:rPr>
              <a:t>…against the noise</a:t>
            </a:r>
            <a:endParaRPr lang="zh-CN" altLang="en-US" dirty="0">
              <a:solidFill>
                <a:srgbClr val="FF00FF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6500810"/>
            <a:ext cx="3857620" cy="35719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FF"/>
                </a:solidFill>
              </a:rPr>
              <a:t>…against the false signal</a:t>
            </a:r>
            <a:endParaRPr lang="zh-CN" altLang="en-US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1428728" y="0"/>
            <a:ext cx="7715272" cy="78579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altLang="zh-CN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Performance test </a:t>
            </a:r>
            <a:endParaRPr lang="en-US" altLang="zh-CN" sz="44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"/>
            <a:ext cx="1357290" cy="7854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8" name="图片 7" descr="IMG_20130320_0958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428736"/>
            <a:ext cx="8072463" cy="4559682"/>
          </a:xfrm>
          <a:prstGeom prst="rect">
            <a:avLst/>
          </a:prstGeom>
        </p:spPr>
      </p:pic>
      <p:pic>
        <p:nvPicPr>
          <p:cNvPr id="5" name="Picture 2" descr="E:\GEM\GEM2013\pic\IMG_20130621_0717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8"/>
          <a:stretch>
            <a:fillRect/>
          </a:stretch>
        </p:blipFill>
        <p:spPr bwMode="auto">
          <a:xfrm>
            <a:off x="1259632" y="994592"/>
            <a:ext cx="2717494" cy="169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728" y="0"/>
            <a:ext cx="7715272" cy="78579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altLang="zh-CN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Test with Fe-55</a:t>
            </a:r>
            <a:endParaRPr lang="en-US" altLang="zh-CN" sz="44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1"/>
            <a:ext cx="1357290" cy="7854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9027" y="3789040"/>
            <a:ext cx="41929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Why </a:t>
            </a:r>
            <a:r>
              <a:rPr lang="en-US" altLang="zh-CN" sz="3200" dirty="0" smtClean="0"/>
              <a:t>the escape peak is </a:t>
            </a:r>
            <a:r>
              <a:rPr lang="en-US" altLang="zh-CN" sz="3200" dirty="0" smtClean="0"/>
              <a:t>so suppressed?</a:t>
            </a:r>
          </a:p>
          <a:p>
            <a:r>
              <a:rPr lang="en-US" altLang="zh-CN" sz="3200" dirty="0" smtClean="0"/>
              <a:t>Why the main peak is narrower?</a:t>
            </a:r>
            <a:endParaRPr lang="zh-CN" altLang="en-US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2179" y="5480359"/>
            <a:ext cx="1500197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7"/>
          <a:stretch/>
        </p:blipFill>
        <p:spPr bwMode="auto">
          <a:xfrm>
            <a:off x="71438" y="930793"/>
            <a:ext cx="4192933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30794"/>
            <a:ext cx="5203318" cy="275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83518"/>
            <a:ext cx="4902687" cy="278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69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/>
          <p:cNvGrpSpPr/>
          <p:nvPr/>
        </p:nvGrpSpPr>
        <p:grpSpPr>
          <a:xfrm>
            <a:off x="367029" y="4291395"/>
            <a:ext cx="6581235" cy="2449973"/>
            <a:chOff x="151005" y="1483083"/>
            <a:chExt cx="6581235" cy="2449973"/>
          </a:xfrm>
        </p:grpSpPr>
        <p:grpSp>
          <p:nvGrpSpPr>
            <p:cNvPr id="3" name="组合 2"/>
            <p:cNvGrpSpPr/>
            <p:nvPr/>
          </p:nvGrpSpPr>
          <p:grpSpPr>
            <a:xfrm>
              <a:off x="3059832" y="1483083"/>
              <a:ext cx="3672408" cy="2449973"/>
              <a:chOff x="3059832" y="1483083"/>
              <a:chExt cx="3672408" cy="2449973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3059832" y="1483083"/>
                <a:ext cx="3672408" cy="187220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3059832" y="1483083"/>
                <a:ext cx="360040" cy="187220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4427984" y="1484784"/>
                <a:ext cx="360040" cy="18722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 smtClean="0"/>
                  <a:t>1</a:t>
                </a:r>
                <a:endParaRPr lang="zh-CN" altLang="en-US" sz="2800" dirty="0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5364088" y="1484784"/>
                <a:ext cx="360040" cy="18722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 smtClean="0"/>
                  <a:t>2</a:t>
                </a:r>
                <a:endParaRPr lang="zh-CN" altLang="en-US" sz="2800" dirty="0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6228184" y="1484784"/>
                <a:ext cx="360040" cy="18722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 smtClean="0"/>
                  <a:t>3</a:t>
                </a:r>
                <a:endParaRPr lang="zh-CN" altLang="en-US" sz="2800" dirty="0"/>
              </a:p>
            </p:txBody>
          </p:sp>
          <p:cxnSp>
            <p:nvCxnSpPr>
              <p:cNvPr id="9" name="直接箭头连接符 8"/>
              <p:cNvCxnSpPr/>
              <p:nvPr/>
            </p:nvCxnSpPr>
            <p:spPr>
              <a:xfrm>
                <a:off x="4608004" y="2924944"/>
                <a:ext cx="936104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箭头连接符 9"/>
              <p:cNvCxnSpPr/>
              <p:nvPr/>
            </p:nvCxnSpPr>
            <p:spPr>
              <a:xfrm>
                <a:off x="5580112" y="3077344"/>
                <a:ext cx="936104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任意多边形 10"/>
              <p:cNvSpPr/>
              <p:nvPr/>
            </p:nvSpPr>
            <p:spPr>
              <a:xfrm>
                <a:off x="4188542" y="3096683"/>
                <a:ext cx="501445" cy="634659"/>
              </a:xfrm>
              <a:custGeom>
                <a:avLst/>
                <a:gdLst>
                  <a:gd name="connsiteX0" fmla="*/ 0 w 501445"/>
                  <a:gd name="connsiteY0" fmla="*/ 634659 h 634659"/>
                  <a:gd name="connsiteX1" fmla="*/ 58993 w 501445"/>
                  <a:gd name="connsiteY1" fmla="*/ 560917 h 634659"/>
                  <a:gd name="connsiteX2" fmla="*/ 206477 w 501445"/>
                  <a:gd name="connsiteY2" fmla="*/ 413433 h 634659"/>
                  <a:gd name="connsiteX3" fmla="*/ 250723 w 501445"/>
                  <a:gd name="connsiteY3" fmla="*/ 369188 h 634659"/>
                  <a:gd name="connsiteX4" fmla="*/ 339213 w 501445"/>
                  <a:gd name="connsiteY4" fmla="*/ 265949 h 634659"/>
                  <a:gd name="connsiteX5" fmla="*/ 398206 w 501445"/>
                  <a:gd name="connsiteY5" fmla="*/ 251201 h 634659"/>
                  <a:gd name="connsiteX6" fmla="*/ 442452 w 501445"/>
                  <a:gd name="connsiteY6" fmla="*/ 206956 h 634659"/>
                  <a:gd name="connsiteX7" fmla="*/ 501445 w 501445"/>
                  <a:gd name="connsiteY7" fmla="*/ 118465 h 634659"/>
                  <a:gd name="connsiteX8" fmla="*/ 442452 w 501445"/>
                  <a:gd name="connsiteY8" fmla="*/ 478 h 634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1445" h="634659">
                    <a:moveTo>
                      <a:pt x="0" y="634659"/>
                    </a:moveTo>
                    <a:cubicBezTo>
                      <a:pt x="19664" y="610078"/>
                      <a:pt x="37515" y="583930"/>
                      <a:pt x="58993" y="560917"/>
                    </a:cubicBezTo>
                    <a:cubicBezTo>
                      <a:pt x="106431" y="510091"/>
                      <a:pt x="157316" y="462594"/>
                      <a:pt x="206477" y="413433"/>
                    </a:cubicBezTo>
                    <a:cubicBezTo>
                      <a:pt x="221226" y="398685"/>
                      <a:pt x="239154" y="386543"/>
                      <a:pt x="250723" y="369188"/>
                    </a:cubicBezTo>
                    <a:cubicBezTo>
                      <a:pt x="276108" y="331110"/>
                      <a:pt x="298339" y="291495"/>
                      <a:pt x="339213" y="265949"/>
                    </a:cubicBezTo>
                    <a:cubicBezTo>
                      <a:pt x="356402" y="255206"/>
                      <a:pt x="378542" y="256117"/>
                      <a:pt x="398206" y="251201"/>
                    </a:cubicBezTo>
                    <a:cubicBezTo>
                      <a:pt x="412955" y="236453"/>
                      <a:pt x="429647" y="223420"/>
                      <a:pt x="442452" y="206956"/>
                    </a:cubicBezTo>
                    <a:cubicBezTo>
                      <a:pt x="464217" y="178973"/>
                      <a:pt x="501445" y="118465"/>
                      <a:pt x="501445" y="118465"/>
                    </a:cubicBezTo>
                    <a:cubicBezTo>
                      <a:pt x="484868" y="-14156"/>
                      <a:pt x="526332" y="478"/>
                      <a:pt x="442452" y="478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ysDash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804932" y="3563724"/>
                <a:ext cx="839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C00000"/>
                    </a:solidFill>
                  </a:rPr>
                  <a:t>Trigger</a:t>
                </a:r>
                <a:endParaRPr lang="zh-CN" altLang="en-US" b="1" dirty="0">
                  <a:solidFill>
                    <a:srgbClr val="C00000"/>
                  </a:solidFill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005" y="2132106"/>
              <a:ext cx="1912598" cy="1432602"/>
            </a:xfrm>
            <a:prstGeom prst="rect">
              <a:avLst/>
            </a:prstGeom>
          </p:spPr>
        </p:pic>
        <p:sp>
          <p:nvSpPr>
            <p:cNvPr id="14" name="任意多边形 13"/>
            <p:cNvSpPr/>
            <p:nvPr/>
          </p:nvSpPr>
          <p:spPr>
            <a:xfrm>
              <a:off x="1814052" y="2993923"/>
              <a:ext cx="1356851" cy="221225"/>
            </a:xfrm>
            <a:custGeom>
              <a:avLst/>
              <a:gdLst>
                <a:gd name="connsiteX0" fmla="*/ 0 w 1356851"/>
                <a:gd name="connsiteY0" fmla="*/ 0 h 221225"/>
                <a:gd name="connsiteX1" fmla="*/ 221225 w 1356851"/>
                <a:gd name="connsiteY1" fmla="*/ 73742 h 221225"/>
                <a:gd name="connsiteX2" fmla="*/ 368709 w 1356851"/>
                <a:gd name="connsiteY2" fmla="*/ 117987 h 221225"/>
                <a:gd name="connsiteX3" fmla="*/ 427703 w 1356851"/>
                <a:gd name="connsiteY3" fmla="*/ 132735 h 221225"/>
                <a:gd name="connsiteX4" fmla="*/ 471948 w 1356851"/>
                <a:gd name="connsiteY4" fmla="*/ 147483 h 221225"/>
                <a:gd name="connsiteX5" fmla="*/ 604683 w 1356851"/>
                <a:gd name="connsiteY5" fmla="*/ 176980 h 221225"/>
                <a:gd name="connsiteX6" fmla="*/ 781664 w 1356851"/>
                <a:gd name="connsiteY6" fmla="*/ 221225 h 221225"/>
                <a:gd name="connsiteX7" fmla="*/ 1179871 w 1356851"/>
                <a:gd name="connsiteY7" fmla="*/ 206477 h 221225"/>
                <a:gd name="connsiteX8" fmla="*/ 1283109 w 1356851"/>
                <a:gd name="connsiteY8" fmla="*/ 147483 h 221225"/>
                <a:gd name="connsiteX9" fmla="*/ 1327354 w 1356851"/>
                <a:gd name="connsiteY9" fmla="*/ 132735 h 221225"/>
                <a:gd name="connsiteX10" fmla="*/ 1356851 w 1356851"/>
                <a:gd name="connsiteY10" fmla="*/ 88490 h 22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56851" h="221225">
                  <a:moveTo>
                    <a:pt x="0" y="0"/>
                  </a:moveTo>
                  <a:cubicBezTo>
                    <a:pt x="126447" y="75868"/>
                    <a:pt x="28642" y="28429"/>
                    <a:pt x="221225" y="73742"/>
                  </a:cubicBezTo>
                  <a:cubicBezTo>
                    <a:pt x="391311" y="113762"/>
                    <a:pt x="267967" y="89204"/>
                    <a:pt x="368709" y="117987"/>
                  </a:cubicBezTo>
                  <a:cubicBezTo>
                    <a:pt x="388199" y="123556"/>
                    <a:pt x="408213" y="127167"/>
                    <a:pt x="427703" y="132735"/>
                  </a:cubicBezTo>
                  <a:cubicBezTo>
                    <a:pt x="442651" y="137006"/>
                    <a:pt x="456866" y="143712"/>
                    <a:pt x="471948" y="147483"/>
                  </a:cubicBezTo>
                  <a:cubicBezTo>
                    <a:pt x="556133" y="168529"/>
                    <a:pt x="528998" y="154275"/>
                    <a:pt x="604683" y="176980"/>
                  </a:cubicBezTo>
                  <a:cubicBezTo>
                    <a:pt x="750759" y="220802"/>
                    <a:pt x="634406" y="196683"/>
                    <a:pt x="781664" y="221225"/>
                  </a:cubicBezTo>
                  <a:cubicBezTo>
                    <a:pt x="914400" y="216309"/>
                    <a:pt x="1047662" y="219271"/>
                    <a:pt x="1179871" y="206477"/>
                  </a:cubicBezTo>
                  <a:cubicBezTo>
                    <a:pt x="1211932" y="203374"/>
                    <a:pt x="1255066" y="161504"/>
                    <a:pt x="1283109" y="147483"/>
                  </a:cubicBezTo>
                  <a:cubicBezTo>
                    <a:pt x="1297014" y="140531"/>
                    <a:pt x="1312606" y="137651"/>
                    <a:pt x="1327354" y="132735"/>
                  </a:cubicBezTo>
                  <a:lnTo>
                    <a:pt x="1356851" y="8849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5"/>
          <p:cNvGrpSpPr/>
          <p:nvPr/>
        </p:nvGrpSpPr>
        <p:grpSpPr>
          <a:xfrm>
            <a:off x="2508448" y="2125509"/>
            <a:ext cx="6635552" cy="3463731"/>
            <a:chOff x="384720" y="1843359"/>
            <a:chExt cx="6635552" cy="3463731"/>
          </a:xfrm>
        </p:grpSpPr>
        <p:sp>
          <p:nvSpPr>
            <p:cNvPr id="17" name="流程图: 可选过程 16"/>
            <p:cNvSpPr/>
            <p:nvPr/>
          </p:nvSpPr>
          <p:spPr>
            <a:xfrm>
              <a:off x="384720" y="1846622"/>
              <a:ext cx="1522984" cy="531534"/>
            </a:xfrm>
            <a:prstGeom prst="flowChartAlternateProcess">
              <a:avLst/>
            </a:prstGeom>
            <a:solidFill>
              <a:srgbClr val="00B0F0">
                <a:alpha val="8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/>
                <a:t>PMT</a:t>
              </a:r>
              <a:endParaRPr lang="zh-CN" altLang="en-US" sz="2400" dirty="0"/>
            </a:p>
          </p:txBody>
        </p:sp>
        <p:cxnSp>
          <p:nvCxnSpPr>
            <p:cNvPr id="18" name="直接箭头连接符 17"/>
            <p:cNvCxnSpPr/>
            <p:nvPr/>
          </p:nvCxnSpPr>
          <p:spPr>
            <a:xfrm>
              <a:off x="2034667" y="2163842"/>
              <a:ext cx="648072" cy="0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流程图: 可选过程 18"/>
            <p:cNvSpPr/>
            <p:nvPr/>
          </p:nvSpPr>
          <p:spPr>
            <a:xfrm>
              <a:off x="2842121" y="1878066"/>
              <a:ext cx="1584176" cy="528490"/>
            </a:xfrm>
            <a:prstGeom prst="flowChartAlternateProcess">
              <a:avLst/>
            </a:prstGeom>
            <a:solidFill>
              <a:srgbClr val="00B0F0">
                <a:alpha val="8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 smtClean="0"/>
                <a:t>N625</a:t>
              </a:r>
              <a:endParaRPr lang="zh-CN" altLang="en-US" sz="2800" dirty="0"/>
            </a:p>
          </p:txBody>
        </p:sp>
        <p:sp>
          <p:nvSpPr>
            <p:cNvPr id="20" name="流程图: 可选过程 19"/>
            <p:cNvSpPr/>
            <p:nvPr/>
          </p:nvSpPr>
          <p:spPr>
            <a:xfrm>
              <a:off x="5364088" y="3643884"/>
              <a:ext cx="1656184" cy="513928"/>
            </a:xfrm>
            <a:prstGeom prst="flowChartAlternateProcess">
              <a:avLst/>
            </a:prstGeom>
            <a:solidFill>
              <a:srgbClr val="00B0F0">
                <a:alpha val="8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 smtClean="0"/>
                <a:t>ADC1</a:t>
              </a:r>
              <a:endParaRPr lang="zh-CN" altLang="en-US" sz="3200" dirty="0"/>
            </a:p>
          </p:txBody>
        </p:sp>
        <p:sp>
          <p:nvSpPr>
            <p:cNvPr id="21" name="流程图: 可选过程 20"/>
            <p:cNvSpPr/>
            <p:nvPr/>
          </p:nvSpPr>
          <p:spPr>
            <a:xfrm>
              <a:off x="5364088" y="1843359"/>
              <a:ext cx="1656184" cy="606211"/>
            </a:xfrm>
            <a:prstGeom prst="flowChartAlternateProcess">
              <a:avLst/>
            </a:prstGeom>
            <a:solidFill>
              <a:srgbClr val="00B0F0">
                <a:alpha val="8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 smtClean="0"/>
                <a:t>N568b</a:t>
              </a:r>
              <a:endParaRPr lang="zh-CN" altLang="en-US" sz="2800" dirty="0"/>
            </a:p>
          </p:txBody>
        </p:sp>
        <p:cxnSp>
          <p:nvCxnSpPr>
            <p:cNvPr id="22" name="直接箭头连接符 21"/>
            <p:cNvCxnSpPr/>
            <p:nvPr/>
          </p:nvCxnSpPr>
          <p:spPr>
            <a:xfrm>
              <a:off x="4552564" y="2163818"/>
              <a:ext cx="648072" cy="0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 rot="16200000" flipH="1">
              <a:off x="5668952" y="2983554"/>
              <a:ext cx="1054544" cy="8088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肘形连接符 21"/>
            <p:cNvCxnSpPr/>
            <p:nvPr/>
          </p:nvCxnSpPr>
          <p:spPr>
            <a:xfrm rot="16200000" flipH="1">
              <a:off x="3675033" y="2460002"/>
              <a:ext cx="1433940" cy="1440160"/>
            </a:xfrm>
            <a:prstGeom prst="bentConnector2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46"/>
            <p:cNvGrpSpPr/>
            <p:nvPr/>
          </p:nvGrpSpPr>
          <p:grpSpPr>
            <a:xfrm>
              <a:off x="3823958" y="3488549"/>
              <a:ext cx="1052642" cy="279729"/>
              <a:chOff x="3671923" y="2900353"/>
              <a:chExt cx="1052642" cy="279729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4067944" y="2908658"/>
                <a:ext cx="0" cy="271424"/>
              </a:xfrm>
              <a:prstGeom prst="line">
                <a:avLst/>
              </a:prstGeom>
              <a:ln>
                <a:solidFill>
                  <a:srgbClr val="F115E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4067945" y="3180082"/>
                <a:ext cx="332584" cy="0"/>
              </a:xfrm>
              <a:prstGeom prst="line">
                <a:avLst/>
              </a:prstGeom>
              <a:ln>
                <a:solidFill>
                  <a:srgbClr val="F115E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V="1">
                <a:off x="4404540" y="2900353"/>
                <a:ext cx="0" cy="271423"/>
              </a:xfrm>
              <a:prstGeom prst="line">
                <a:avLst/>
              </a:prstGeom>
              <a:ln>
                <a:solidFill>
                  <a:srgbClr val="F115E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4400529" y="2908658"/>
                <a:ext cx="324036" cy="1"/>
              </a:xfrm>
              <a:prstGeom prst="line">
                <a:avLst/>
              </a:prstGeom>
              <a:ln>
                <a:solidFill>
                  <a:srgbClr val="F115E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H="1" flipV="1">
                <a:off x="3671923" y="2900353"/>
                <a:ext cx="396022" cy="8305"/>
              </a:xfrm>
              <a:prstGeom prst="line">
                <a:avLst/>
              </a:prstGeom>
              <a:ln>
                <a:solidFill>
                  <a:srgbClr val="F115E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任意多边形 25"/>
            <p:cNvSpPr/>
            <p:nvPr/>
          </p:nvSpPr>
          <p:spPr>
            <a:xfrm>
              <a:off x="6449002" y="2711480"/>
              <a:ext cx="321468" cy="445547"/>
            </a:xfrm>
            <a:custGeom>
              <a:avLst/>
              <a:gdLst>
                <a:gd name="connsiteX0" fmla="*/ 0 w 642937"/>
                <a:gd name="connsiteY0" fmla="*/ 742955 h 742955"/>
                <a:gd name="connsiteX1" fmla="*/ 314325 w 642937"/>
                <a:gd name="connsiteY1" fmla="*/ 5 h 742955"/>
                <a:gd name="connsiteX2" fmla="*/ 642937 w 642937"/>
                <a:gd name="connsiteY2" fmla="*/ 728668 h 742955"/>
                <a:gd name="connsiteX3" fmla="*/ 642937 w 642937"/>
                <a:gd name="connsiteY3" fmla="*/ 728668 h 74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937" h="742955">
                  <a:moveTo>
                    <a:pt x="0" y="742955"/>
                  </a:moveTo>
                  <a:cubicBezTo>
                    <a:pt x="103584" y="372670"/>
                    <a:pt x="207169" y="2386"/>
                    <a:pt x="314325" y="5"/>
                  </a:cubicBezTo>
                  <a:cubicBezTo>
                    <a:pt x="421481" y="-2376"/>
                    <a:pt x="642937" y="728668"/>
                    <a:pt x="642937" y="728668"/>
                  </a:cubicBezTo>
                  <a:lnTo>
                    <a:pt x="642937" y="728668"/>
                  </a:lnTo>
                </a:path>
              </a:pathLst>
            </a:custGeom>
            <a:noFill/>
            <a:ln>
              <a:solidFill>
                <a:srgbClr val="0BB7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2280121" y="2343109"/>
              <a:ext cx="78581" cy="535089"/>
            </a:xfrm>
            <a:custGeom>
              <a:avLst/>
              <a:gdLst>
                <a:gd name="connsiteX0" fmla="*/ 0 w 157162"/>
                <a:gd name="connsiteY0" fmla="*/ 671525 h 671525"/>
                <a:gd name="connsiteX1" fmla="*/ 42862 w 157162"/>
                <a:gd name="connsiteY1" fmla="*/ 12 h 671525"/>
                <a:gd name="connsiteX2" fmla="*/ 157162 w 157162"/>
                <a:gd name="connsiteY2" fmla="*/ 657237 h 6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162" h="671525">
                  <a:moveTo>
                    <a:pt x="0" y="671525"/>
                  </a:moveTo>
                  <a:cubicBezTo>
                    <a:pt x="8334" y="336959"/>
                    <a:pt x="16668" y="2393"/>
                    <a:pt x="42862" y="12"/>
                  </a:cubicBezTo>
                  <a:cubicBezTo>
                    <a:pt x="69056" y="-2369"/>
                    <a:pt x="113109" y="327434"/>
                    <a:pt x="157162" y="657237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流程图: 可选过程 27"/>
            <p:cNvSpPr/>
            <p:nvPr/>
          </p:nvSpPr>
          <p:spPr>
            <a:xfrm>
              <a:off x="5343012" y="4229250"/>
              <a:ext cx="1656184" cy="500066"/>
            </a:xfrm>
            <a:prstGeom prst="flowChartAlternateProcess">
              <a:avLst/>
            </a:prstGeom>
            <a:solidFill>
              <a:srgbClr val="00B0F0">
                <a:alpha val="8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 smtClean="0"/>
                <a:t>ADC2</a:t>
              </a:r>
              <a:endParaRPr lang="zh-CN" altLang="en-US" sz="3200" dirty="0"/>
            </a:p>
          </p:txBody>
        </p:sp>
        <p:sp>
          <p:nvSpPr>
            <p:cNvPr id="29" name="流程图: 可选过程 28"/>
            <p:cNvSpPr/>
            <p:nvPr/>
          </p:nvSpPr>
          <p:spPr>
            <a:xfrm>
              <a:off x="5343012" y="4800754"/>
              <a:ext cx="1656184" cy="506336"/>
            </a:xfrm>
            <a:prstGeom prst="flowChartAlternateProcess">
              <a:avLst/>
            </a:prstGeom>
            <a:solidFill>
              <a:srgbClr val="00B0F0">
                <a:alpha val="8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 smtClean="0"/>
                <a:t>ADC3</a:t>
              </a:r>
              <a:endParaRPr lang="zh-CN" altLang="en-US" sz="3200" dirty="0"/>
            </a:p>
          </p:txBody>
        </p:sp>
      </p:grp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1428728" y="0"/>
            <a:ext cx="7715272" cy="78579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algn="ctr">
              <a:spcBef>
                <a:spcPct val="0"/>
              </a:spcBef>
            </a:pPr>
            <a:r>
              <a:rPr lang="en-US" altLang="zh-CN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Test of DAQ with multi ADC modules</a:t>
            </a:r>
            <a:endParaRPr lang="en-US" altLang="zh-CN" sz="44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1"/>
            <a:ext cx="1357290" cy="7854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37" name="TextBox 36"/>
          <p:cNvSpPr txBox="1"/>
          <p:nvPr/>
        </p:nvSpPr>
        <p:spPr>
          <a:xfrm>
            <a:off x="115001" y="764704"/>
            <a:ext cx="5393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Purpose:</a:t>
            </a:r>
          </a:p>
          <a:p>
            <a:r>
              <a:rPr lang="en-US" altLang="zh-CN" dirty="0" smtClean="0">
                <a:solidFill>
                  <a:srgbClr val="0000FF"/>
                </a:solidFill>
              </a:rPr>
              <a:t>     1  Extendable to multi-ADCs?</a:t>
            </a:r>
          </a:p>
          <a:p>
            <a:r>
              <a:rPr lang="en-US" altLang="zh-CN" dirty="0" smtClean="0">
                <a:solidFill>
                  <a:srgbClr val="0000FF"/>
                </a:solidFill>
              </a:rPr>
              <a:t>     2  If the ADCs are synchronized?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98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1428728" y="0"/>
            <a:ext cx="7715272" cy="78579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altLang="zh-CN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Idea and Setup</a:t>
            </a:r>
            <a:endParaRPr lang="en-US" altLang="zh-CN" sz="44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"/>
            <a:ext cx="1357290" cy="7854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5" name="图片 4" descr="DAQ调试系统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857256"/>
            <a:ext cx="3349145" cy="5929330"/>
          </a:xfrm>
          <a:prstGeom prst="rect">
            <a:avLst/>
          </a:prstGeom>
        </p:spPr>
      </p:pic>
      <p:pic>
        <p:nvPicPr>
          <p:cNvPr id="6" name="Picture 2" descr="E:\GEM\Hadron2013_pic\DAQ_test\0507c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050" y="2643182"/>
            <a:ext cx="5224045" cy="378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14810" y="1142984"/>
            <a:ext cx="457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00FF"/>
                </a:solidFill>
              </a:rPr>
              <a:t>A same random signal (from </a:t>
            </a:r>
            <a:r>
              <a:rPr lang="en-US" altLang="zh-CN" sz="2000" dirty="0" err="1" smtClean="0">
                <a:solidFill>
                  <a:srgbClr val="0000FF"/>
                </a:solidFill>
              </a:rPr>
              <a:t>scintillator</a:t>
            </a:r>
            <a:r>
              <a:rPr lang="en-US" altLang="zh-CN" sz="2000" dirty="0" smtClean="0">
                <a:solidFill>
                  <a:srgbClr val="0000FF"/>
                </a:solidFill>
              </a:rPr>
              <a:t>) are fanned out to different modules, check the coincidence between every two.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28728" y="0"/>
            <a:ext cx="7715272" cy="78579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altLang="zh-CN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BEAR V1.10.4</a:t>
            </a:r>
            <a:endParaRPr lang="en-US" altLang="zh-CN" sz="44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"/>
            <a:ext cx="1357290" cy="7854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9552" y="5700339"/>
            <a:ext cx="8121694" cy="7857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altLang="zh-CN" sz="4400" dirty="0" smtClean="0">
                <a:solidFill>
                  <a:srgbClr val="FF00FF"/>
                </a:solidFill>
                <a:latin typeface="+mj-lt"/>
                <a:ea typeface="+mj-ea"/>
                <a:cs typeface="+mj-cs"/>
              </a:rPr>
              <a:t>Correlation is kept for </a:t>
            </a:r>
            <a:r>
              <a:rPr lang="en-US" altLang="zh-CN" sz="4400" dirty="0" smtClean="0">
                <a:solidFill>
                  <a:srgbClr val="FF00FF"/>
                </a:solidFill>
                <a:latin typeface="+mj-lt"/>
                <a:ea typeface="+mj-ea"/>
                <a:cs typeface="+mj-cs"/>
              </a:rPr>
              <a:t>4</a:t>
            </a:r>
            <a:r>
              <a:rPr lang="en-US" altLang="zh-CN" sz="4400" baseline="30000" dirty="0" smtClean="0">
                <a:solidFill>
                  <a:srgbClr val="FF00FF"/>
                </a:solidFill>
                <a:latin typeface="+mj-lt"/>
                <a:ea typeface="+mj-ea"/>
                <a:cs typeface="+mj-cs"/>
              </a:rPr>
              <a:t>+</a:t>
            </a:r>
            <a:r>
              <a:rPr lang="en-US" altLang="zh-CN" sz="4400" dirty="0" smtClean="0">
                <a:solidFill>
                  <a:srgbClr val="FF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4400" dirty="0" smtClean="0">
                <a:solidFill>
                  <a:srgbClr val="FF00FF"/>
                </a:solidFill>
                <a:latin typeface="+mj-lt"/>
                <a:ea typeface="+mj-ea"/>
                <a:cs typeface="+mj-cs"/>
              </a:rPr>
              <a:t>days</a:t>
            </a:r>
            <a:endParaRPr lang="en-US" altLang="zh-CN" sz="4400" dirty="0">
              <a:solidFill>
                <a:srgbClr val="FF00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 t="67416" r="5918"/>
          <a:stretch>
            <a:fillRect/>
          </a:stretch>
        </p:blipFill>
        <p:spPr bwMode="auto">
          <a:xfrm>
            <a:off x="0" y="1285860"/>
            <a:ext cx="874511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8577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1428728" y="0"/>
            <a:ext cx="7715272" cy="78579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altLang="zh-CN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Large GEM detector assembling</a:t>
            </a:r>
            <a:endParaRPr lang="en-US" altLang="zh-CN" sz="44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"/>
            <a:ext cx="1357290" cy="7854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572140"/>
            <a:ext cx="8643966" cy="5715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altLang="zh-CN" sz="2800" dirty="0" smtClean="0">
                <a:latin typeface="+mj-lt"/>
                <a:ea typeface="黑体" pitchFamily="2" charset="-122"/>
                <a:cs typeface="+mj-cs"/>
              </a:rPr>
              <a:t>By Gas Detector Group, Institute Of Modern Physics</a:t>
            </a:r>
          </a:p>
        </p:txBody>
      </p:sp>
      <p:pic>
        <p:nvPicPr>
          <p:cNvPr id="6" name="图片 5" descr="IMG_07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730" y="1357298"/>
            <a:ext cx="4764156" cy="3571900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3143248"/>
            <a:ext cx="2786050" cy="5715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altLang="zh-CN" sz="2800" dirty="0" smtClean="0">
                <a:latin typeface="+mj-lt"/>
                <a:ea typeface="黑体" pitchFamily="2" charset="-122"/>
                <a:cs typeface="+mj-cs"/>
              </a:rPr>
              <a:t>Prof. </a:t>
            </a:r>
            <a:r>
              <a:rPr lang="en-US" altLang="zh-CN" sz="2800" dirty="0" err="1" smtClean="0">
                <a:latin typeface="+mj-lt"/>
                <a:ea typeface="黑体" pitchFamily="2" charset="-122"/>
                <a:cs typeface="+mj-cs"/>
              </a:rPr>
              <a:t>Limin</a:t>
            </a:r>
            <a:r>
              <a:rPr lang="en-US" altLang="zh-CN" sz="2800" dirty="0" smtClean="0">
                <a:latin typeface="+mj-lt"/>
                <a:ea typeface="黑体" pitchFamily="2" charset="-122"/>
                <a:cs typeface="+mj-cs"/>
              </a:rPr>
              <a:t> </a:t>
            </a:r>
            <a:r>
              <a:rPr lang="en-US" altLang="zh-CN" sz="2800" dirty="0" err="1" smtClean="0">
                <a:latin typeface="+mj-lt"/>
                <a:ea typeface="黑体" pitchFamily="2" charset="-122"/>
                <a:cs typeface="+mj-cs"/>
              </a:rPr>
              <a:t>Duan</a:t>
            </a:r>
            <a:endParaRPr lang="en-US" altLang="zh-CN" sz="2800" dirty="0" smtClean="0">
              <a:latin typeface="+mj-lt"/>
              <a:ea typeface="黑体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1428728" y="0"/>
            <a:ext cx="7715272" cy="78579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altLang="zh-CN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Foil extending</a:t>
            </a:r>
            <a:endParaRPr lang="en-US" altLang="zh-CN" sz="44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"/>
            <a:ext cx="1357290" cy="7854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9" name="图片 8" descr="B0C22B6D60AD52C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1428736"/>
            <a:ext cx="5143536" cy="3856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1428728" y="0"/>
            <a:ext cx="7715272" cy="78579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altLang="zh-CN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Readout strip design</a:t>
            </a:r>
            <a:endParaRPr lang="en-US" altLang="zh-CN" sz="44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"/>
            <a:ext cx="1357290" cy="7854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grpSp>
        <p:nvGrpSpPr>
          <p:cNvPr id="15" name="组合 14"/>
          <p:cNvGrpSpPr/>
          <p:nvPr/>
        </p:nvGrpSpPr>
        <p:grpSpPr>
          <a:xfrm>
            <a:off x="0" y="1000108"/>
            <a:ext cx="9144000" cy="5686797"/>
            <a:chOff x="0" y="1000108"/>
            <a:chExt cx="9144000" cy="5686797"/>
          </a:xfrm>
        </p:grpSpPr>
        <p:pic>
          <p:nvPicPr>
            <p:cNvPr id="5" name="图片 4" descr="A2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000108"/>
              <a:ext cx="4205345" cy="3214710"/>
            </a:xfrm>
            <a:prstGeom prst="rect">
              <a:avLst/>
            </a:prstGeom>
          </p:spPr>
        </p:pic>
        <p:pic>
          <p:nvPicPr>
            <p:cNvPr id="6" name="图片 5" descr="A1.bmp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3406" y="2500306"/>
              <a:ext cx="4500594" cy="4186599"/>
            </a:xfrm>
            <a:prstGeom prst="rect">
              <a:avLst/>
            </a:prstGeom>
          </p:spPr>
        </p:pic>
        <p:cxnSp>
          <p:nvCxnSpPr>
            <p:cNvPr id="8" name="直接箭头连接符 7"/>
            <p:cNvCxnSpPr/>
            <p:nvPr/>
          </p:nvCxnSpPr>
          <p:spPr>
            <a:xfrm rot="16200000" flipH="1">
              <a:off x="4000496" y="1214422"/>
              <a:ext cx="1928826" cy="150019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/>
          </p:nvCxnSpPr>
          <p:spPr>
            <a:xfrm flipV="1">
              <a:off x="4143372" y="3357562"/>
              <a:ext cx="1571636" cy="85725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5357802"/>
            <a:ext cx="4643406" cy="15001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</a:pPr>
            <a:r>
              <a:rPr lang="en-US" altLang="zh-CN" sz="2800" dirty="0" smtClean="0">
                <a:latin typeface="+mj-lt"/>
                <a:ea typeface="黑体" pitchFamily="2" charset="-122"/>
                <a:cs typeface="+mj-cs"/>
              </a:rPr>
              <a:t>Rate and multiplicity is lower in lab test. So we use strip readout.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27584" y="4214818"/>
            <a:ext cx="2731811" cy="65434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>
              <a:spcBef>
                <a:spcPct val="0"/>
              </a:spcBef>
            </a:pPr>
            <a:r>
              <a:rPr lang="en-US" altLang="zh-CN" sz="2800" dirty="0" smtClean="0">
                <a:latin typeface="+mj-lt"/>
                <a:ea typeface="黑体" pitchFamily="2" charset="-122"/>
                <a:cs typeface="+mj-cs"/>
              </a:rPr>
              <a:t>~300+200 um</a:t>
            </a:r>
          </a:p>
          <a:p>
            <a:pPr>
              <a:spcBef>
                <a:spcPct val="0"/>
              </a:spcBef>
            </a:pPr>
            <a:r>
              <a:rPr lang="en-US" altLang="zh-CN" sz="2800" dirty="0" smtClean="0">
                <a:latin typeface="+mj-lt"/>
                <a:ea typeface="黑体" pitchFamily="2" charset="-122"/>
                <a:cs typeface="+mj-cs"/>
              </a:rPr>
              <a:t>10</a:t>
            </a:r>
            <a:r>
              <a:rPr lang="en-US" altLang="zh-CN" sz="2800" baseline="30000" dirty="0" smtClean="0">
                <a:latin typeface="+mj-lt"/>
                <a:ea typeface="黑体" pitchFamily="2" charset="-122"/>
                <a:cs typeface="+mj-cs"/>
              </a:rPr>
              <a:t>6</a:t>
            </a:r>
            <a:r>
              <a:rPr lang="en-US" altLang="zh-CN" sz="2800" dirty="0" smtClean="0">
                <a:latin typeface="+mj-lt"/>
                <a:ea typeface="黑体" pitchFamily="2" charset="-122"/>
                <a:cs typeface="+mj-cs"/>
              </a:rPr>
              <a:t> </a:t>
            </a:r>
            <a:r>
              <a:rPr lang="en-US" altLang="zh-CN" sz="2800" dirty="0" smtClean="0">
                <a:latin typeface="+mj-lt"/>
                <a:ea typeface="黑体" pitchFamily="2" charset="-122"/>
                <a:cs typeface="+mj-cs"/>
              </a:rPr>
              <a:t>holes</a:t>
            </a:r>
            <a:endParaRPr lang="en-US" altLang="zh-CN" sz="2800" dirty="0" smtClean="0">
              <a:latin typeface="+mj-lt"/>
              <a:ea typeface="黑体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 bwMode="auto">
          <a:xfrm>
            <a:off x="-1928858" y="6072206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b="1" dirty="0" smtClean="0">
                <a:solidFill>
                  <a:srgbClr val="003399"/>
                </a:solidFill>
              </a:rPr>
              <a:t>The set up of test</a:t>
            </a:r>
            <a:endParaRPr lang="zh-CN" altLang="en-US" dirty="0" smtClean="0"/>
          </a:p>
        </p:txBody>
      </p:sp>
      <p:grpSp>
        <p:nvGrpSpPr>
          <p:cNvPr id="2" name="组合 9"/>
          <p:cNvGrpSpPr>
            <a:grpSpLocks/>
          </p:cNvGrpSpPr>
          <p:nvPr/>
        </p:nvGrpSpPr>
        <p:grpSpPr bwMode="auto">
          <a:xfrm>
            <a:off x="2214563" y="1357313"/>
            <a:ext cx="1809750" cy="2697162"/>
            <a:chOff x="357158" y="1357298"/>
            <a:chExt cx="1809821" cy="2696785"/>
          </a:xfrm>
        </p:grpSpPr>
        <p:pic>
          <p:nvPicPr>
            <p:cNvPr id="4" name="图片 3" descr="IMG_2257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158" y="2714420"/>
              <a:ext cx="1786007" cy="133966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" name="图片 4" descr="gem_foil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158" y="1357298"/>
              <a:ext cx="1809821" cy="135712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7172" name="图片 5" descr="IMG_258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71625"/>
            <a:ext cx="16605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图片 7" descr="IMG_259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4513" y="857250"/>
            <a:ext cx="2249487" cy="3000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6" name="组合 23"/>
          <p:cNvGrpSpPr>
            <a:grpSpLocks/>
          </p:cNvGrpSpPr>
          <p:nvPr/>
        </p:nvGrpSpPr>
        <p:grpSpPr bwMode="auto">
          <a:xfrm>
            <a:off x="2428875" y="3786188"/>
            <a:ext cx="3143250" cy="2260600"/>
            <a:chOff x="2000264" y="3786190"/>
            <a:chExt cx="3143240" cy="2260019"/>
          </a:xfrm>
        </p:grpSpPr>
        <p:pic>
          <p:nvPicPr>
            <p:cNvPr id="3" name="图片 2" descr="mix-gas machine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00264" y="4500381"/>
              <a:ext cx="2428867" cy="15458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" name="直角上箭头 10"/>
            <p:cNvSpPr/>
            <p:nvPr/>
          </p:nvSpPr>
          <p:spPr>
            <a:xfrm>
              <a:off x="4429131" y="3786190"/>
              <a:ext cx="714373" cy="1356963"/>
            </a:xfrm>
            <a:prstGeom prst="bentUpArrow">
              <a:avLst/>
            </a:prstGeom>
            <a:solidFill>
              <a:schemeClr val="accent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2" name="右箭头 11"/>
          <p:cNvSpPr/>
          <p:nvPr/>
        </p:nvSpPr>
        <p:spPr>
          <a:xfrm>
            <a:off x="4000500" y="2571750"/>
            <a:ext cx="1143000" cy="28575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6286500" y="2500313"/>
            <a:ext cx="642938" cy="357187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>
            <a:off x="7786688" y="3929063"/>
            <a:ext cx="500062" cy="50006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928670"/>
            <a:ext cx="3857607" cy="7143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002060"/>
                </a:solidFill>
              </a:rPr>
              <a:t>GEM foil (CERN):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002060"/>
                </a:solidFill>
              </a:rPr>
              <a:t>50mm*50mm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grpSp>
        <p:nvGrpSpPr>
          <p:cNvPr id="7" name="组合 50"/>
          <p:cNvGrpSpPr>
            <a:grpSpLocks/>
          </p:cNvGrpSpPr>
          <p:nvPr/>
        </p:nvGrpSpPr>
        <p:grpSpPr bwMode="auto">
          <a:xfrm>
            <a:off x="71438" y="1785926"/>
            <a:ext cx="2071687" cy="2024063"/>
            <a:chOff x="0" y="2202412"/>
            <a:chExt cx="2219356" cy="2024548"/>
          </a:xfrm>
        </p:grpSpPr>
        <p:grpSp>
          <p:nvGrpSpPr>
            <p:cNvPr id="9" name="组合 29"/>
            <p:cNvGrpSpPr>
              <a:grpSpLocks/>
            </p:cNvGrpSpPr>
            <p:nvPr/>
          </p:nvGrpSpPr>
          <p:grpSpPr bwMode="auto">
            <a:xfrm>
              <a:off x="0" y="2643182"/>
              <a:ext cx="1214414" cy="1143008"/>
              <a:chOff x="0" y="2643182"/>
              <a:chExt cx="1214414" cy="1143008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0" y="2643182"/>
                <a:ext cx="1214414" cy="28575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0" y="3071810"/>
                <a:ext cx="1214414" cy="28575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0" y="3500438"/>
                <a:ext cx="1214414" cy="28575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10" name="组合 49"/>
            <p:cNvGrpSpPr>
              <a:grpSpLocks/>
            </p:cNvGrpSpPr>
            <p:nvPr/>
          </p:nvGrpSpPr>
          <p:grpSpPr bwMode="auto">
            <a:xfrm>
              <a:off x="841825" y="2202412"/>
              <a:ext cx="1377531" cy="2024548"/>
              <a:chOff x="841825" y="2202412"/>
              <a:chExt cx="1377531" cy="2024548"/>
            </a:xfrm>
          </p:grpSpPr>
          <p:grpSp>
            <p:nvGrpSpPr>
              <p:cNvPr id="13" name="组合 46"/>
              <p:cNvGrpSpPr>
                <a:grpSpLocks/>
              </p:cNvGrpSpPr>
              <p:nvPr/>
            </p:nvGrpSpPr>
            <p:grpSpPr bwMode="auto">
              <a:xfrm>
                <a:off x="1214414" y="2215348"/>
                <a:ext cx="785818" cy="1999470"/>
                <a:chOff x="1214414" y="2215348"/>
                <a:chExt cx="785818" cy="1999470"/>
              </a:xfrm>
            </p:grpSpPr>
            <p:cxnSp>
              <p:nvCxnSpPr>
                <p:cNvPr id="32" name="直接连接符 31"/>
                <p:cNvCxnSpPr/>
                <p:nvPr/>
              </p:nvCxnSpPr>
              <p:spPr>
                <a:xfrm>
                  <a:off x="1214268" y="3213892"/>
                  <a:ext cx="785703" cy="1587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1214268" y="3641032"/>
                  <a:ext cx="785703" cy="1588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1214268" y="2926485"/>
                  <a:ext cx="785703" cy="1588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1214268" y="2640667"/>
                  <a:ext cx="785703" cy="1588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箭头连接符 37"/>
                <p:cNvCxnSpPr/>
                <p:nvPr/>
              </p:nvCxnSpPr>
              <p:spPr>
                <a:xfrm rot="5400000">
                  <a:off x="1285668" y="3144025"/>
                  <a:ext cx="142909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箭头连接符 39"/>
                <p:cNvCxnSpPr/>
                <p:nvPr/>
              </p:nvCxnSpPr>
              <p:spPr>
                <a:xfrm rot="5400000" flipH="1" flipV="1">
                  <a:off x="1072949" y="3928382"/>
                  <a:ext cx="570050" cy="17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箭头连接符 41"/>
                <p:cNvCxnSpPr/>
                <p:nvPr/>
              </p:nvCxnSpPr>
              <p:spPr>
                <a:xfrm rot="5400000">
                  <a:off x="1499897" y="2429479"/>
                  <a:ext cx="428728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箭头连接符 44"/>
                <p:cNvCxnSpPr/>
                <p:nvPr/>
              </p:nvCxnSpPr>
              <p:spPr>
                <a:xfrm rot="5400000" flipH="1" flipV="1">
                  <a:off x="1642806" y="2999529"/>
                  <a:ext cx="142909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07" name="TextBox 47"/>
              <p:cNvSpPr txBox="1">
                <a:spLocks noChangeArrowheads="1"/>
              </p:cNvSpPr>
              <p:nvPr/>
            </p:nvSpPr>
            <p:spPr bwMode="auto">
              <a:xfrm>
                <a:off x="841825" y="2202412"/>
                <a:ext cx="8418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>
                    <a:solidFill>
                      <a:srgbClr val="002060"/>
                    </a:solidFill>
                    <a:latin typeface="Calibri" pitchFamily="34" charset="0"/>
                  </a:rPr>
                  <a:t>300um</a:t>
                </a:r>
                <a:endParaRPr lang="zh-CN" altLang="en-US" b="1" dirty="0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sp>
            <p:nvSpPr>
              <p:cNvPr id="7208" name="TextBox 48"/>
              <p:cNvSpPr txBox="1">
                <a:spLocks noChangeArrowheads="1"/>
              </p:cNvSpPr>
              <p:nvPr/>
            </p:nvSpPr>
            <p:spPr bwMode="auto">
              <a:xfrm>
                <a:off x="1372649" y="3857628"/>
                <a:ext cx="84670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b="1">
                    <a:solidFill>
                      <a:srgbClr val="002060"/>
                    </a:solidFill>
                    <a:latin typeface="Calibri" pitchFamily="34" charset="0"/>
                  </a:rPr>
                  <a:t>400um</a:t>
                </a:r>
                <a:endParaRPr lang="zh-CN" altLang="en-US" b="1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16" name="组合 51"/>
          <p:cNvGrpSpPr>
            <a:grpSpLocks/>
          </p:cNvGrpSpPr>
          <p:nvPr/>
        </p:nvGrpSpPr>
        <p:grpSpPr bwMode="auto">
          <a:xfrm>
            <a:off x="71438" y="3989403"/>
            <a:ext cx="2127250" cy="1654175"/>
            <a:chOff x="0" y="2500306"/>
            <a:chExt cx="2279704" cy="1654422"/>
          </a:xfrm>
        </p:grpSpPr>
        <p:grpSp>
          <p:nvGrpSpPr>
            <p:cNvPr id="18" name="组合 29"/>
            <p:cNvGrpSpPr>
              <a:grpSpLocks/>
            </p:cNvGrpSpPr>
            <p:nvPr/>
          </p:nvGrpSpPr>
          <p:grpSpPr bwMode="auto">
            <a:xfrm>
              <a:off x="0" y="2953218"/>
              <a:ext cx="1214414" cy="691220"/>
              <a:chOff x="0" y="2953218"/>
              <a:chExt cx="1214414" cy="691220"/>
            </a:xfrm>
          </p:grpSpPr>
          <p:sp>
            <p:nvSpPr>
              <p:cNvPr id="66" name="矩形 65"/>
              <p:cNvSpPr/>
              <p:nvPr/>
            </p:nvSpPr>
            <p:spPr>
              <a:xfrm>
                <a:off x="0" y="2953218"/>
                <a:ext cx="1214414" cy="13073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0" y="3226828"/>
                <a:ext cx="1214414" cy="1440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0" y="3500438"/>
                <a:ext cx="1214414" cy="1440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19" name="组合 49"/>
            <p:cNvGrpSpPr>
              <a:grpSpLocks/>
            </p:cNvGrpSpPr>
            <p:nvPr/>
          </p:nvGrpSpPr>
          <p:grpSpPr bwMode="auto">
            <a:xfrm>
              <a:off x="853126" y="2500306"/>
              <a:ext cx="1426578" cy="1654422"/>
              <a:chOff x="853126" y="2500306"/>
              <a:chExt cx="1426578" cy="1654422"/>
            </a:xfrm>
          </p:grpSpPr>
          <p:grpSp>
            <p:nvGrpSpPr>
              <p:cNvPr id="20" name="组合 46"/>
              <p:cNvGrpSpPr>
                <a:grpSpLocks/>
              </p:cNvGrpSpPr>
              <p:nvPr/>
            </p:nvGrpSpPr>
            <p:grpSpPr bwMode="auto">
              <a:xfrm>
                <a:off x="1214414" y="2512448"/>
                <a:ext cx="785818" cy="1642280"/>
                <a:chOff x="1214414" y="2512448"/>
                <a:chExt cx="785818" cy="1642280"/>
              </a:xfrm>
            </p:grpSpPr>
            <p:cxnSp>
              <p:nvCxnSpPr>
                <p:cNvPr id="58" name="直接连接符 57"/>
                <p:cNvCxnSpPr/>
                <p:nvPr/>
              </p:nvCxnSpPr>
              <p:spPr>
                <a:xfrm>
                  <a:off x="1195993" y="3298937"/>
                  <a:ext cx="804702" cy="1588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1195993" y="3584730"/>
                  <a:ext cx="804702" cy="1588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1195993" y="3083005"/>
                  <a:ext cx="804702" cy="1588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1195993" y="2940109"/>
                  <a:ext cx="804702" cy="1588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箭头连接符 61"/>
                <p:cNvCxnSpPr/>
                <p:nvPr/>
              </p:nvCxnSpPr>
              <p:spPr>
                <a:xfrm rot="5400000">
                  <a:off x="1268302" y="3226639"/>
                  <a:ext cx="142896" cy="170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箭头连接符 62"/>
                <p:cNvCxnSpPr/>
                <p:nvPr/>
              </p:nvCxnSpPr>
              <p:spPr>
                <a:xfrm rot="5400000" flipH="1" flipV="1">
                  <a:off x="1054751" y="3868879"/>
                  <a:ext cx="569998" cy="170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箭头连接符 63"/>
                <p:cNvCxnSpPr/>
                <p:nvPr/>
              </p:nvCxnSpPr>
              <p:spPr>
                <a:xfrm rot="5400000">
                  <a:off x="1499685" y="2726502"/>
                  <a:ext cx="428689" cy="170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箭头连接符 64"/>
                <p:cNvCxnSpPr/>
                <p:nvPr/>
              </p:nvCxnSpPr>
              <p:spPr>
                <a:xfrm rot="5400000" flipH="1" flipV="1">
                  <a:off x="1643376" y="3154397"/>
                  <a:ext cx="141308" cy="170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85" name="TextBox 55"/>
              <p:cNvSpPr txBox="1">
                <a:spLocks noChangeArrowheads="1"/>
              </p:cNvSpPr>
              <p:nvPr/>
            </p:nvSpPr>
            <p:spPr bwMode="auto">
              <a:xfrm>
                <a:off x="853126" y="2500306"/>
                <a:ext cx="90705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b="1">
                    <a:solidFill>
                      <a:srgbClr val="002060"/>
                    </a:solidFill>
                    <a:latin typeface="Calibri" pitchFamily="34" charset="0"/>
                  </a:rPr>
                  <a:t>100um</a:t>
                </a:r>
                <a:endParaRPr lang="zh-CN" altLang="en-US" b="1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sp>
            <p:nvSpPr>
              <p:cNvPr id="7186" name="TextBox 56"/>
              <p:cNvSpPr txBox="1">
                <a:spLocks noChangeArrowheads="1"/>
              </p:cNvSpPr>
              <p:nvPr/>
            </p:nvSpPr>
            <p:spPr bwMode="auto">
              <a:xfrm>
                <a:off x="1372650" y="3714752"/>
                <a:ext cx="90705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b="1">
                    <a:solidFill>
                      <a:srgbClr val="002060"/>
                    </a:solidFill>
                    <a:latin typeface="Calibri" pitchFamily="34" charset="0"/>
                  </a:rPr>
                  <a:t>200um</a:t>
                </a:r>
                <a:endParaRPr lang="zh-CN" altLang="en-US" b="1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</p:grpSp>
      </p:grpSp>
      <p:pic>
        <p:nvPicPr>
          <p:cNvPr id="7181" name="图片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4437063"/>
            <a:ext cx="3005137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1428728" y="0"/>
            <a:ext cx="7715272" cy="78579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en-US" altLang="zh-CN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1 Small GEM prototype test</a:t>
            </a:r>
            <a:endParaRPr lang="en-US" altLang="zh-CN" sz="44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8" y="1"/>
            <a:ext cx="1357290" cy="7854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1428728" y="0"/>
            <a:ext cx="7715272" cy="78579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altLang="zh-CN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Mechanical Design</a:t>
            </a:r>
            <a:endParaRPr lang="en-US" altLang="zh-CN" sz="44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"/>
            <a:ext cx="1357290" cy="7854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1722" y="785449"/>
            <a:ext cx="6570973" cy="581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1428728" y="0"/>
            <a:ext cx="7715272" cy="78579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altLang="zh-CN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Near Future Work I</a:t>
            </a:r>
            <a:endParaRPr lang="en-US" altLang="zh-CN" sz="44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"/>
            <a:ext cx="1357290" cy="7854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43274" y="6215058"/>
            <a:ext cx="5500726" cy="64294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r>
              <a:rPr lang="en-US" altLang="zh-CN" sz="4400" dirty="0" smtClean="0">
                <a:ea typeface="黑体" pitchFamily="2" charset="-122"/>
              </a:rPr>
              <a:t>Make d2&gt;d1 to see the effect.</a:t>
            </a:r>
          </a:p>
        </p:txBody>
      </p:sp>
      <p:grpSp>
        <p:nvGrpSpPr>
          <p:cNvPr id="2" name="组合 109"/>
          <p:cNvGrpSpPr>
            <a:grpSpLocks/>
          </p:cNvGrpSpPr>
          <p:nvPr/>
        </p:nvGrpSpPr>
        <p:grpSpPr bwMode="auto">
          <a:xfrm>
            <a:off x="1428728" y="2619632"/>
            <a:ext cx="5678436" cy="3643338"/>
            <a:chOff x="516755" y="1071546"/>
            <a:chExt cx="5492758" cy="3172390"/>
          </a:xfrm>
        </p:grpSpPr>
        <p:grpSp>
          <p:nvGrpSpPr>
            <p:cNvPr id="3" name="组合 42"/>
            <p:cNvGrpSpPr>
              <a:grpSpLocks/>
            </p:cNvGrpSpPr>
            <p:nvPr/>
          </p:nvGrpSpPr>
          <p:grpSpPr bwMode="auto">
            <a:xfrm>
              <a:off x="968259" y="1543917"/>
              <a:ext cx="2945898" cy="2204396"/>
              <a:chOff x="429223" y="1928684"/>
              <a:chExt cx="3785128" cy="2571204"/>
            </a:xfrm>
          </p:grpSpPr>
          <p:grpSp>
            <p:nvGrpSpPr>
              <p:cNvPr id="5" name="组合 41"/>
              <p:cNvGrpSpPr>
                <a:grpSpLocks/>
              </p:cNvGrpSpPr>
              <p:nvPr/>
            </p:nvGrpSpPr>
            <p:grpSpPr bwMode="auto">
              <a:xfrm>
                <a:off x="572212" y="1928684"/>
                <a:ext cx="3570644" cy="116872"/>
                <a:chOff x="572212" y="1928684"/>
                <a:chExt cx="3570644" cy="116872"/>
              </a:xfrm>
            </p:grpSpPr>
            <p:sp>
              <p:nvSpPr>
                <p:cNvPr id="98" name="矩形 5"/>
                <p:cNvSpPr/>
                <p:nvPr/>
              </p:nvSpPr>
              <p:spPr>
                <a:xfrm>
                  <a:off x="572212" y="1928684"/>
                  <a:ext cx="3570644" cy="70959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99" name="矩形 6"/>
                <p:cNvSpPr/>
                <p:nvPr/>
              </p:nvSpPr>
              <p:spPr>
                <a:xfrm>
                  <a:off x="572212" y="1999642"/>
                  <a:ext cx="3570644" cy="45914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6" name="组合 40"/>
              <p:cNvGrpSpPr>
                <a:grpSpLocks/>
              </p:cNvGrpSpPr>
              <p:nvPr/>
            </p:nvGrpSpPr>
            <p:grpSpPr bwMode="auto">
              <a:xfrm>
                <a:off x="429223" y="3143327"/>
                <a:ext cx="3785128" cy="713759"/>
                <a:chOff x="429223" y="3143327"/>
                <a:chExt cx="3785128" cy="713759"/>
              </a:xfrm>
            </p:grpSpPr>
            <p:grpSp>
              <p:nvGrpSpPr>
                <p:cNvPr id="7" name="组合 21"/>
                <p:cNvGrpSpPr>
                  <a:grpSpLocks/>
                </p:cNvGrpSpPr>
                <p:nvPr/>
              </p:nvGrpSpPr>
              <p:grpSpPr bwMode="auto">
                <a:xfrm>
                  <a:off x="429223" y="3143327"/>
                  <a:ext cx="3785128" cy="70958"/>
                  <a:chOff x="429223" y="2500385"/>
                  <a:chExt cx="3785128" cy="70958"/>
                </a:xfrm>
              </p:grpSpPr>
              <p:sp>
                <p:nvSpPr>
                  <p:cNvPr id="91" name="流程图: 终止 69"/>
                  <p:cNvSpPr/>
                  <p:nvPr/>
                </p:nvSpPr>
                <p:spPr>
                  <a:xfrm>
                    <a:off x="429223" y="2500385"/>
                    <a:ext cx="357474" cy="70958"/>
                  </a:xfrm>
                  <a:prstGeom prst="flowChartTerminator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92" name="流程图: 终止 91"/>
                  <p:cNvSpPr/>
                  <p:nvPr/>
                </p:nvSpPr>
                <p:spPr>
                  <a:xfrm>
                    <a:off x="1001179" y="2500385"/>
                    <a:ext cx="357474" cy="70958"/>
                  </a:xfrm>
                  <a:prstGeom prst="flowChartTerminator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93" name="流程图: 终止 16"/>
                  <p:cNvSpPr/>
                  <p:nvPr/>
                </p:nvSpPr>
                <p:spPr>
                  <a:xfrm>
                    <a:off x="1571094" y="2500385"/>
                    <a:ext cx="357472" cy="70958"/>
                  </a:xfrm>
                  <a:prstGeom prst="flowChartTerminator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94" name="流程图: 终止 93"/>
                  <p:cNvSpPr/>
                  <p:nvPr/>
                </p:nvSpPr>
                <p:spPr>
                  <a:xfrm>
                    <a:off x="2143051" y="2500385"/>
                    <a:ext cx="357472" cy="70958"/>
                  </a:xfrm>
                  <a:prstGeom prst="flowChartTerminator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95" name="流程图: 终止 94"/>
                  <p:cNvSpPr/>
                  <p:nvPr/>
                </p:nvSpPr>
                <p:spPr>
                  <a:xfrm>
                    <a:off x="2715007" y="2500385"/>
                    <a:ext cx="357472" cy="70958"/>
                  </a:xfrm>
                  <a:prstGeom prst="flowChartTerminator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96" name="流程图: 终止 95"/>
                  <p:cNvSpPr/>
                  <p:nvPr/>
                </p:nvSpPr>
                <p:spPr>
                  <a:xfrm>
                    <a:off x="3284920" y="2500385"/>
                    <a:ext cx="357474" cy="70958"/>
                  </a:xfrm>
                  <a:prstGeom prst="flowChartTerminator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97" name="流程图: 终止 20"/>
                  <p:cNvSpPr/>
                  <p:nvPr/>
                </p:nvSpPr>
                <p:spPr>
                  <a:xfrm>
                    <a:off x="3856877" y="2500385"/>
                    <a:ext cx="357474" cy="70958"/>
                  </a:xfrm>
                  <a:prstGeom prst="flowChartTerminator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</p:grpSp>
            <p:grpSp>
              <p:nvGrpSpPr>
                <p:cNvPr id="8" name="组合 22"/>
                <p:cNvGrpSpPr>
                  <a:grpSpLocks/>
                </p:cNvGrpSpPr>
                <p:nvPr/>
              </p:nvGrpSpPr>
              <p:grpSpPr bwMode="auto">
                <a:xfrm>
                  <a:off x="429223" y="3786128"/>
                  <a:ext cx="3785128" cy="70958"/>
                  <a:chOff x="429223" y="2500244"/>
                  <a:chExt cx="3785128" cy="70958"/>
                </a:xfrm>
              </p:grpSpPr>
              <p:sp>
                <p:nvSpPr>
                  <p:cNvPr id="84" name="流程图: 终止 83"/>
                  <p:cNvSpPr/>
                  <p:nvPr/>
                </p:nvSpPr>
                <p:spPr>
                  <a:xfrm>
                    <a:off x="429223" y="2500244"/>
                    <a:ext cx="357474" cy="70958"/>
                  </a:xfrm>
                  <a:prstGeom prst="flowChartTerminator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85" name="流程图: 终止 84"/>
                  <p:cNvSpPr/>
                  <p:nvPr/>
                </p:nvSpPr>
                <p:spPr>
                  <a:xfrm>
                    <a:off x="1001179" y="2500244"/>
                    <a:ext cx="357474" cy="70958"/>
                  </a:xfrm>
                  <a:prstGeom prst="flowChartTerminator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86" name="流程图: 终止 85"/>
                  <p:cNvSpPr/>
                  <p:nvPr/>
                </p:nvSpPr>
                <p:spPr>
                  <a:xfrm>
                    <a:off x="1571094" y="2500244"/>
                    <a:ext cx="357472" cy="70958"/>
                  </a:xfrm>
                  <a:prstGeom prst="flowChartTerminator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87" name="流程图: 终止 86"/>
                  <p:cNvSpPr/>
                  <p:nvPr/>
                </p:nvSpPr>
                <p:spPr>
                  <a:xfrm>
                    <a:off x="2143051" y="2500244"/>
                    <a:ext cx="357472" cy="70958"/>
                  </a:xfrm>
                  <a:prstGeom prst="flowChartTerminator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88" name="流程图: 终止 87"/>
                  <p:cNvSpPr/>
                  <p:nvPr/>
                </p:nvSpPr>
                <p:spPr>
                  <a:xfrm>
                    <a:off x="2715007" y="2500244"/>
                    <a:ext cx="357472" cy="70958"/>
                  </a:xfrm>
                  <a:prstGeom prst="flowChartTerminator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89" name="流程图: 终止 67"/>
                  <p:cNvSpPr/>
                  <p:nvPr/>
                </p:nvSpPr>
                <p:spPr>
                  <a:xfrm>
                    <a:off x="3284920" y="2500244"/>
                    <a:ext cx="357474" cy="70958"/>
                  </a:xfrm>
                  <a:prstGeom prst="flowChartTerminator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90" name="流程图: 终止 68"/>
                  <p:cNvSpPr/>
                  <p:nvPr/>
                </p:nvSpPr>
                <p:spPr>
                  <a:xfrm>
                    <a:off x="3856877" y="2500244"/>
                    <a:ext cx="357474" cy="70958"/>
                  </a:xfrm>
                  <a:prstGeom prst="flowChartTerminator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</p:grpSp>
          </p:grpSp>
          <p:grpSp>
            <p:nvGrpSpPr>
              <p:cNvPr id="9" name="组合 39"/>
              <p:cNvGrpSpPr>
                <a:grpSpLocks/>
              </p:cNvGrpSpPr>
              <p:nvPr/>
            </p:nvGrpSpPr>
            <p:grpSpPr bwMode="auto">
              <a:xfrm>
                <a:off x="572212" y="4357970"/>
                <a:ext cx="3570644" cy="141918"/>
                <a:chOff x="572212" y="4357970"/>
                <a:chExt cx="3570644" cy="141918"/>
              </a:xfrm>
            </p:grpSpPr>
            <p:sp>
              <p:nvSpPr>
                <p:cNvPr id="74" name="矩形 30"/>
                <p:cNvSpPr/>
                <p:nvPr/>
              </p:nvSpPr>
              <p:spPr>
                <a:xfrm>
                  <a:off x="572212" y="4428929"/>
                  <a:ext cx="3570644" cy="70959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grpSp>
              <p:nvGrpSpPr>
                <p:cNvPr id="13" name="组合 38"/>
                <p:cNvGrpSpPr>
                  <a:grpSpLocks/>
                </p:cNvGrpSpPr>
                <p:nvPr/>
              </p:nvGrpSpPr>
              <p:grpSpPr bwMode="auto">
                <a:xfrm>
                  <a:off x="643706" y="4357970"/>
                  <a:ext cx="3499150" cy="70958"/>
                  <a:chOff x="643706" y="4357970"/>
                  <a:chExt cx="3499150" cy="70958"/>
                </a:xfrm>
              </p:grpSpPr>
              <p:sp>
                <p:nvSpPr>
                  <p:cNvPr id="76" name="圆角矩形 54"/>
                  <p:cNvSpPr/>
                  <p:nvPr/>
                </p:nvSpPr>
                <p:spPr>
                  <a:xfrm>
                    <a:off x="643706" y="4357970"/>
                    <a:ext cx="214483" cy="70958"/>
                  </a:xfrm>
                  <a:prstGeom prst="round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77" name="圆角矩形 55"/>
                  <p:cNvSpPr/>
                  <p:nvPr/>
                </p:nvSpPr>
                <p:spPr>
                  <a:xfrm>
                    <a:off x="1287157" y="4357970"/>
                    <a:ext cx="214484" cy="70958"/>
                  </a:xfrm>
                  <a:prstGeom prst="round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78" name="圆角矩形 56"/>
                  <p:cNvSpPr/>
                  <p:nvPr/>
                </p:nvSpPr>
                <p:spPr>
                  <a:xfrm>
                    <a:off x="1928566" y="4357970"/>
                    <a:ext cx="214484" cy="70958"/>
                  </a:xfrm>
                  <a:prstGeom prst="round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79" name="圆角矩形 78"/>
                  <p:cNvSpPr/>
                  <p:nvPr/>
                </p:nvSpPr>
                <p:spPr>
                  <a:xfrm>
                    <a:off x="2643512" y="4357970"/>
                    <a:ext cx="214484" cy="70958"/>
                  </a:xfrm>
                  <a:prstGeom prst="round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80" name="圆角矩形 79"/>
                  <p:cNvSpPr/>
                  <p:nvPr/>
                </p:nvSpPr>
                <p:spPr>
                  <a:xfrm>
                    <a:off x="3928373" y="4357970"/>
                    <a:ext cx="214483" cy="70958"/>
                  </a:xfrm>
                  <a:prstGeom prst="round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81" name="圆角矩形 80"/>
                  <p:cNvSpPr/>
                  <p:nvPr/>
                </p:nvSpPr>
                <p:spPr>
                  <a:xfrm>
                    <a:off x="3284921" y="4357970"/>
                    <a:ext cx="214484" cy="70958"/>
                  </a:xfrm>
                  <a:prstGeom prst="round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</p:grpSp>
          </p:grpSp>
        </p:grpSp>
        <p:grpSp>
          <p:nvGrpSpPr>
            <p:cNvPr id="19" name="组合 153"/>
            <p:cNvGrpSpPr>
              <a:grpSpLocks/>
            </p:cNvGrpSpPr>
            <p:nvPr/>
          </p:nvGrpSpPr>
          <p:grpSpPr bwMode="auto">
            <a:xfrm>
              <a:off x="3661380" y="1571612"/>
              <a:ext cx="2348133" cy="2672324"/>
              <a:chOff x="4374747" y="1885882"/>
              <a:chExt cx="3090246" cy="3730206"/>
            </a:xfrm>
          </p:grpSpPr>
          <p:grpSp>
            <p:nvGrpSpPr>
              <p:cNvPr id="20" name="组合 149"/>
              <p:cNvGrpSpPr>
                <a:grpSpLocks/>
              </p:cNvGrpSpPr>
              <p:nvPr/>
            </p:nvGrpSpPr>
            <p:grpSpPr bwMode="auto">
              <a:xfrm>
                <a:off x="4374747" y="1885882"/>
                <a:ext cx="2058613" cy="515538"/>
                <a:chOff x="4374747" y="1885882"/>
                <a:chExt cx="2058613" cy="515538"/>
              </a:xfrm>
            </p:grpSpPr>
            <p:sp>
              <p:nvSpPr>
                <p:cNvPr id="66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5138305" y="1885882"/>
                  <a:ext cx="1295055" cy="5155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 dirty="0">
                      <a:solidFill>
                        <a:srgbClr val="0000FF"/>
                      </a:solidFill>
                      <a:latin typeface="Calibri" pitchFamily="34" charset="0"/>
                    </a:rPr>
                    <a:t>Cathode</a:t>
                  </a:r>
                  <a:endParaRPr lang="zh-CN" altLang="en-US" b="1" dirty="0">
                    <a:solidFill>
                      <a:srgbClr val="0000FF"/>
                    </a:solidFill>
                    <a:latin typeface="Calibri" pitchFamily="34" charset="0"/>
                  </a:endParaRPr>
                </a:p>
              </p:txBody>
            </p:sp>
            <p:cxnSp>
              <p:nvCxnSpPr>
                <p:cNvPr id="67" name="直接箭头连接符 17"/>
                <p:cNvCxnSpPr>
                  <a:stCxn id="66" idx="1"/>
                </p:cNvCxnSpPr>
                <p:nvPr/>
              </p:nvCxnSpPr>
              <p:spPr>
                <a:xfrm rot="10800000">
                  <a:off x="4374747" y="2002072"/>
                  <a:ext cx="763670" cy="114889"/>
                </a:xfrm>
                <a:prstGeom prst="straightConnector1">
                  <a:avLst/>
                </a:prstGeom>
                <a:ln w="34925">
                  <a:solidFill>
                    <a:srgbClr val="00206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组合 150"/>
              <p:cNvGrpSpPr>
                <a:grpSpLocks/>
              </p:cNvGrpSpPr>
              <p:nvPr/>
            </p:nvGrpSpPr>
            <p:grpSpPr bwMode="auto">
              <a:xfrm>
                <a:off x="4524343" y="2663933"/>
                <a:ext cx="1179225" cy="636892"/>
                <a:chOff x="4524343" y="2663933"/>
                <a:chExt cx="1179225" cy="636892"/>
              </a:xfrm>
            </p:grpSpPr>
            <p:sp>
              <p:nvSpPr>
                <p:cNvPr id="64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4783351" y="2663933"/>
                  <a:ext cx="920217" cy="472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600" b="1" dirty="0">
                      <a:solidFill>
                        <a:srgbClr val="0000FF"/>
                      </a:solidFill>
                      <a:latin typeface="Calibri" pitchFamily="34" charset="0"/>
                    </a:rPr>
                    <a:t>GEM1</a:t>
                  </a:r>
                  <a:endParaRPr lang="zh-CN" altLang="en-US" sz="1600" b="1" dirty="0">
                    <a:solidFill>
                      <a:srgbClr val="0000FF"/>
                    </a:solidFill>
                    <a:latin typeface="Calibri" pitchFamily="34" charset="0"/>
                  </a:endParaRPr>
                </a:p>
              </p:txBody>
            </p:sp>
            <p:cxnSp>
              <p:nvCxnSpPr>
                <p:cNvPr id="65" name="直接箭头连接符 15"/>
                <p:cNvCxnSpPr>
                  <a:stCxn id="64" idx="1"/>
                  <a:endCxn id="97" idx="0"/>
                </p:cNvCxnSpPr>
                <p:nvPr/>
              </p:nvCxnSpPr>
              <p:spPr>
                <a:xfrm rot="10800000" flipV="1">
                  <a:off x="4524343" y="2900223"/>
                  <a:ext cx="259008" cy="400602"/>
                </a:xfrm>
                <a:prstGeom prst="straightConnector1">
                  <a:avLst/>
                </a:prstGeom>
                <a:ln w="34925">
                  <a:solidFill>
                    <a:srgbClr val="00206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组合 151"/>
              <p:cNvGrpSpPr>
                <a:grpSpLocks/>
              </p:cNvGrpSpPr>
              <p:nvPr/>
            </p:nvGrpSpPr>
            <p:grpSpPr bwMode="auto">
              <a:xfrm>
                <a:off x="4707416" y="4112543"/>
                <a:ext cx="1268976" cy="673701"/>
                <a:chOff x="4707416" y="4112543"/>
                <a:chExt cx="1268976" cy="673701"/>
              </a:xfrm>
            </p:grpSpPr>
            <p:sp>
              <p:nvSpPr>
                <p:cNvPr id="62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5056175" y="4313668"/>
                  <a:ext cx="920217" cy="472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600" b="1" dirty="0">
                      <a:solidFill>
                        <a:srgbClr val="0000FF"/>
                      </a:solidFill>
                      <a:latin typeface="Calibri" pitchFamily="34" charset="0"/>
                    </a:rPr>
                    <a:t>GEM2</a:t>
                  </a:r>
                  <a:endParaRPr lang="zh-CN" altLang="en-US" sz="1600" b="1" dirty="0">
                    <a:solidFill>
                      <a:srgbClr val="0000FF"/>
                    </a:solidFill>
                    <a:latin typeface="Calibri" pitchFamily="34" charset="0"/>
                  </a:endParaRPr>
                </a:p>
              </p:txBody>
            </p:sp>
            <p:cxnSp>
              <p:nvCxnSpPr>
                <p:cNvPr id="63" name="直接箭头连接符 62"/>
                <p:cNvCxnSpPr>
                  <a:stCxn id="62" idx="1"/>
                  <a:endCxn id="90" idx="3"/>
                </p:cNvCxnSpPr>
                <p:nvPr/>
              </p:nvCxnSpPr>
              <p:spPr>
                <a:xfrm rot="10800000">
                  <a:off x="4707416" y="4112543"/>
                  <a:ext cx="348760" cy="437412"/>
                </a:xfrm>
                <a:prstGeom prst="straightConnector1">
                  <a:avLst/>
                </a:prstGeom>
                <a:ln w="34925">
                  <a:solidFill>
                    <a:srgbClr val="00206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组合 152"/>
              <p:cNvGrpSpPr>
                <a:grpSpLocks/>
              </p:cNvGrpSpPr>
              <p:nvPr/>
            </p:nvGrpSpPr>
            <p:grpSpPr bwMode="auto">
              <a:xfrm>
                <a:off x="4594434" y="4856820"/>
                <a:ext cx="2870559" cy="759268"/>
                <a:chOff x="4594434" y="4856820"/>
                <a:chExt cx="2870559" cy="759268"/>
              </a:xfrm>
            </p:grpSpPr>
            <p:sp>
              <p:nvSpPr>
                <p:cNvPr id="60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4857752" y="5143512"/>
                  <a:ext cx="2607241" cy="472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600" b="1">
                      <a:solidFill>
                        <a:srgbClr val="0000FF"/>
                      </a:solidFill>
                      <a:latin typeface="Calibri" pitchFamily="34" charset="0"/>
                    </a:rPr>
                    <a:t>Anode/Readout strip</a:t>
                  </a:r>
                  <a:endParaRPr lang="zh-CN" altLang="en-US" sz="1600" b="1">
                    <a:solidFill>
                      <a:srgbClr val="0000FF"/>
                    </a:solidFill>
                    <a:latin typeface="Calibri" pitchFamily="34" charset="0"/>
                  </a:endParaRPr>
                </a:p>
              </p:txBody>
            </p:sp>
            <p:cxnSp>
              <p:nvCxnSpPr>
                <p:cNvPr id="61" name="直接箭头连接符 60"/>
                <p:cNvCxnSpPr>
                  <a:stCxn id="60" idx="1"/>
                </p:cNvCxnSpPr>
                <p:nvPr/>
              </p:nvCxnSpPr>
              <p:spPr>
                <a:xfrm rot="10800000">
                  <a:off x="4594434" y="4856820"/>
                  <a:ext cx="286637" cy="521997"/>
                </a:xfrm>
                <a:prstGeom prst="straightConnector1">
                  <a:avLst/>
                </a:prstGeom>
                <a:ln w="34925">
                  <a:solidFill>
                    <a:srgbClr val="00206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" name="组合 91"/>
            <p:cNvGrpSpPr>
              <a:grpSpLocks/>
            </p:cNvGrpSpPr>
            <p:nvPr/>
          </p:nvGrpSpPr>
          <p:grpSpPr bwMode="auto">
            <a:xfrm>
              <a:off x="1550125" y="2606747"/>
              <a:ext cx="2652003" cy="504788"/>
              <a:chOff x="1209024" y="2606748"/>
              <a:chExt cx="2652003" cy="504788"/>
            </a:xfrm>
          </p:grpSpPr>
          <p:grpSp>
            <p:nvGrpSpPr>
              <p:cNvPr id="25" name="组合 86"/>
              <p:cNvGrpSpPr>
                <a:grpSpLocks/>
              </p:cNvGrpSpPr>
              <p:nvPr/>
            </p:nvGrpSpPr>
            <p:grpSpPr bwMode="auto">
              <a:xfrm>
                <a:off x="1209024" y="2606748"/>
                <a:ext cx="2076224" cy="504788"/>
                <a:chOff x="1209024" y="2606748"/>
                <a:chExt cx="2076224" cy="504788"/>
              </a:xfrm>
            </p:grpSpPr>
            <p:cxnSp>
              <p:nvCxnSpPr>
                <p:cNvPr id="52" name="直接箭头连接符 51"/>
                <p:cNvCxnSpPr>
                  <a:stCxn id="92" idx="2"/>
                  <a:endCxn id="85" idx="0"/>
                </p:cNvCxnSpPr>
                <p:nvPr/>
              </p:nvCxnSpPr>
              <p:spPr>
                <a:xfrm rot="5400000">
                  <a:off x="964688" y="2851084"/>
                  <a:ext cx="490262" cy="1590"/>
                </a:xfrm>
                <a:prstGeom prst="straightConnector1">
                  <a:avLst/>
                </a:prstGeom>
                <a:ln w="25400"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箭头连接符 52"/>
                <p:cNvCxnSpPr/>
                <p:nvPr/>
              </p:nvCxnSpPr>
              <p:spPr>
                <a:xfrm rot="16200000" flipH="1">
                  <a:off x="3041210" y="2867499"/>
                  <a:ext cx="484895" cy="3180"/>
                </a:xfrm>
                <a:prstGeom prst="straightConnector1">
                  <a:avLst/>
                </a:prstGeom>
                <a:ln w="25400"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Box 88"/>
              <p:cNvSpPr txBox="1">
                <a:spLocks noChangeArrowheads="1"/>
              </p:cNvSpPr>
              <p:nvPr/>
            </p:nvSpPr>
            <p:spPr bwMode="auto">
              <a:xfrm>
                <a:off x="1285853" y="2643182"/>
                <a:ext cx="437576" cy="348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rgbClr val="003399"/>
                    </a:solidFill>
                    <a:latin typeface="Calibri" pitchFamily="34" charset="0"/>
                  </a:rPr>
                  <a:t>d1</a:t>
                </a:r>
                <a:endParaRPr lang="zh-CN" altLang="en-US" b="1" dirty="0">
                  <a:solidFill>
                    <a:srgbClr val="003399"/>
                  </a:solidFill>
                  <a:latin typeface="Calibri" pitchFamily="34" charset="0"/>
                </a:endParaRPr>
              </a:p>
            </p:txBody>
          </p:sp>
          <p:sp>
            <p:nvSpPr>
              <p:cNvPr id="102" name="TextBox 88"/>
              <p:cNvSpPr txBox="1">
                <a:spLocks noChangeArrowheads="1"/>
              </p:cNvSpPr>
              <p:nvPr/>
            </p:nvSpPr>
            <p:spPr bwMode="auto">
              <a:xfrm>
                <a:off x="3423451" y="2751047"/>
                <a:ext cx="437576" cy="348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rgbClr val="003399"/>
                    </a:solidFill>
                    <a:latin typeface="Calibri" pitchFamily="34" charset="0"/>
                  </a:rPr>
                  <a:t>d2</a:t>
                </a:r>
                <a:endParaRPr lang="zh-CN" altLang="en-US" b="1" dirty="0">
                  <a:solidFill>
                    <a:srgbClr val="003399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27" name="组合 106"/>
            <p:cNvGrpSpPr>
              <a:grpSpLocks/>
            </p:cNvGrpSpPr>
            <p:nvPr/>
          </p:nvGrpSpPr>
          <p:grpSpPr bwMode="auto">
            <a:xfrm>
              <a:off x="516755" y="1071546"/>
              <a:ext cx="682122" cy="3071225"/>
              <a:chOff x="516755" y="1071546"/>
              <a:chExt cx="682122" cy="3071225"/>
            </a:xfrm>
          </p:grpSpPr>
          <p:sp>
            <p:nvSpPr>
              <p:cNvPr id="10" name="TextBox 31"/>
              <p:cNvSpPr txBox="1">
                <a:spLocks noChangeArrowheads="1"/>
              </p:cNvSpPr>
              <p:nvPr/>
            </p:nvSpPr>
            <p:spPr bwMode="auto">
              <a:xfrm>
                <a:off x="640355" y="1071546"/>
                <a:ext cx="558522" cy="348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0000FF"/>
                    </a:solidFill>
                    <a:latin typeface="Calibri" pitchFamily="34" charset="0"/>
                  </a:rPr>
                  <a:t>-</a:t>
                </a:r>
                <a:r>
                  <a:rPr lang="en-US" altLang="zh-CN" sz="2000" b="1" dirty="0" smtClean="0">
                    <a:solidFill>
                      <a:srgbClr val="0000FF"/>
                    </a:solidFill>
                    <a:latin typeface="Calibri" pitchFamily="34" charset="0"/>
                  </a:rPr>
                  <a:t>HV</a:t>
                </a:r>
                <a:endParaRPr lang="zh-CN" altLang="en-US" sz="1600" b="1" dirty="0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11" name="直接连接符 10"/>
              <p:cNvCxnSpPr>
                <a:stCxn id="34" idx="2"/>
                <a:endCxn id="32" idx="0"/>
              </p:cNvCxnSpPr>
              <p:nvPr/>
            </p:nvCxnSpPr>
            <p:spPr>
              <a:xfrm rot="16200000" flipH="1">
                <a:off x="513413" y="2348196"/>
                <a:ext cx="302389" cy="0"/>
              </a:xfrm>
              <a:prstGeom prst="line">
                <a:avLst/>
              </a:prstGeom>
              <a:ln w="444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>
                <a:stCxn id="28" idx="2"/>
                <a:endCxn id="26" idx="0"/>
              </p:cNvCxnSpPr>
              <p:nvPr/>
            </p:nvCxnSpPr>
            <p:spPr>
              <a:xfrm rot="5400000">
                <a:off x="555561" y="3342239"/>
                <a:ext cx="216503" cy="1590"/>
              </a:xfrm>
              <a:prstGeom prst="line">
                <a:avLst/>
              </a:prstGeom>
              <a:ln w="444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组合 69"/>
              <p:cNvGrpSpPr>
                <a:grpSpLocks/>
              </p:cNvGrpSpPr>
              <p:nvPr/>
            </p:nvGrpSpPr>
            <p:grpSpPr bwMode="auto">
              <a:xfrm>
                <a:off x="516755" y="4055121"/>
                <a:ext cx="327498" cy="87650"/>
                <a:chOff x="168382" y="5858136"/>
                <a:chExt cx="500191" cy="144808"/>
              </a:xfrm>
            </p:grpSpPr>
            <p:cxnSp>
              <p:nvCxnSpPr>
                <p:cNvPr id="44" name="直接连接符 43"/>
                <p:cNvCxnSpPr/>
                <p:nvPr/>
              </p:nvCxnSpPr>
              <p:spPr>
                <a:xfrm>
                  <a:off x="311642" y="5858136"/>
                  <a:ext cx="213674" cy="295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168382" y="5999990"/>
                  <a:ext cx="500191" cy="295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直接连接符 13"/>
              <p:cNvCxnSpPr/>
              <p:nvPr/>
            </p:nvCxnSpPr>
            <p:spPr>
              <a:xfrm rot="16500000" flipH="1">
                <a:off x="523052" y="1340539"/>
                <a:ext cx="300599" cy="23846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>
                <a:stCxn id="36" idx="2"/>
                <a:endCxn id="34" idx="0"/>
              </p:cNvCxnSpPr>
              <p:nvPr/>
            </p:nvCxnSpPr>
            <p:spPr>
              <a:xfrm rot="5400000">
                <a:off x="533990" y="1892825"/>
                <a:ext cx="261235" cy="0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>
                <a:stCxn id="32" idx="2"/>
                <a:endCxn id="30" idx="0"/>
              </p:cNvCxnSpPr>
              <p:nvPr/>
            </p:nvCxnSpPr>
            <p:spPr>
              <a:xfrm rot="5400000">
                <a:off x="610929" y="2705156"/>
                <a:ext cx="107357" cy="0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>
                <a:stCxn id="30" idx="2"/>
                <a:endCxn id="28" idx="0"/>
              </p:cNvCxnSpPr>
              <p:nvPr/>
            </p:nvCxnSpPr>
            <p:spPr>
              <a:xfrm rot="16200000" flipH="1">
                <a:off x="600193" y="2996809"/>
                <a:ext cx="128828" cy="0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rot="5160000">
                <a:off x="447309" y="3829425"/>
                <a:ext cx="433005" cy="23846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组合 124"/>
              <p:cNvGrpSpPr>
                <a:grpSpLocks/>
              </p:cNvGrpSpPr>
              <p:nvPr/>
            </p:nvGrpSpPr>
            <p:grpSpPr bwMode="auto">
              <a:xfrm>
                <a:off x="680502" y="1624434"/>
                <a:ext cx="454682" cy="2211548"/>
                <a:chOff x="347043" y="1990185"/>
                <a:chExt cx="694442" cy="3652768"/>
              </a:xfrm>
            </p:grpSpPr>
            <p:cxnSp>
              <p:nvCxnSpPr>
                <p:cNvPr id="38" name="直接连接符 37"/>
                <p:cNvCxnSpPr/>
                <p:nvPr/>
              </p:nvCxnSpPr>
              <p:spPr>
                <a:xfrm rot="10800000" flipV="1">
                  <a:off x="383464" y="1990185"/>
                  <a:ext cx="573036" cy="50831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383464" y="3284612"/>
                  <a:ext cx="616742" cy="29257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>
                  <a:stCxn id="30" idx="0"/>
                </p:cNvCxnSpPr>
                <p:nvPr/>
              </p:nvCxnSpPr>
              <p:spPr>
                <a:xfrm rot="5400000" flipH="1" flipV="1">
                  <a:off x="580533" y="3444179"/>
                  <a:ext cx="186184" cy="65316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>
                  <a:stCxn id="84" idx="0"/>
                </p:cNvCxnSpPr>
                <p:nvPr/>
              </p:nvCxnSpPr>
              <p:spPr>
                <a:xfrm rot="16200000" flipV="1">
                  <a:off x="626819" y="4114037"/>
                  <a:ext cx="130034" cy="61674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>
                  <a:stCxn id="84" idx="2"/>
                </p:cNvCxnSpPr>
                <p:nvPr/>
              </p:nvCxnSpPr>
              <p:spPr>
                <a:xfrm rot="5400000">
                  <a:off x="557369" y="4414001"/>
                  <a:ext cx="268933" cy="61674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/>
                <p:cNvCxnSpPr/>
                <p:nvPr/>
              </p:nvCxnSpPr>
              <p:spPr>
                <a:xfrm rot="10800000" flipV="1">
                  <a:off x="383464" y="5347422"/>
                  <a:ext cx="658021" cy="29553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矩形 35"/>
              <p:cNvSpPr/>
              <p:nvPr/>
            </p:nvSpPr>
            <p:spPr bwMode="auto">
              <a:xfrm>
                <a:off x="594656" y="1504552"/>
                <a:ext cx="139902" cy="2594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4" name="矩形 33"/>
              <p:cNvSpPr/>
              <p:nvPr/>
            </p:nvSpPr>
            <p:spPr bwMode="auto">
              <a:xfrm>
                <a:off x="594657" y="2023441"/>
                <a:ext cx="139902" cy="17355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 bwMode="auto">
              <a:xfrm>
                <a:off x="593066" y="2497600"/>
                <a:ext cx="141493" cy="1538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 bwMode="auto">
              <a:xfrm>
                <a:off x="594657" y="2758834"/>
                <a:ext cx="139902" cy="1735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8" name="矩形 27"/>
              <p:cNvSpPr/>
              <p:nvPr/>
            </p:nvSpPr>
            <p:spPr bwMode="auto">
              <a:xfrm>
                <a:off x="594657" y="3061222"/>
                <a:ext cx="139902" cy="17355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 bwMode="auto">
              <a:xfrm>
                <a:off x="594658" y="3449495"/>
                <a:ext cx="139902" cy="1735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sp>
        <p:nvSpPr>
          <p:cNvPr id="103" name="Rectangle 2"/>
          <p:cNvSpPr>
            <a:spLocks noChangeArrowheads="1"/>
          </p:cNvSpPr>
          <p:nvPr/>
        </p:nvSpPr>
        <p:spPr bwMode="auto">
          <a:xfrm>
            <a:off x="214282" y="857232"/>
            <a:ext cx="8929718" cy="16356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r>
              <a:rPr lang="en-US" altLang="zh-CN" sz="4400" dirty="0" smtClean="0">
                <a:ea typeface="黑体" pitchFamily="2" charset="-122"/>
              </a:rPr>
              <a:t>Ensure the CASAGEM is working properly with GEM detector.</a:t>
            </a:r>
          </a:p>
          <a:p>
            <a:endParaRPr lang="en-US" altLang="zh-CN" sz="4400" dirty="0" smtClean="0">
              <a:ea typeface="黑体" pitchFamily="2" charset="-122"/>
            </a:endParaRPr>
          </a:p>
          <a:p>
            <a:r>
              <a:rPr lang="en-US" altLang="zh-CN" sz="4400" dirty="0" smtClean="0">
                <a:ea typeface="黑体" pitchFamily="2" charset="-122"/>
              </a:rPr>
              <a:t>Next</a:t>
            </a:r>
            <a:r>
              <a:rPr lang="en-US" altLang="zh-CN" sz="4400" dirty="0" smtClean="0">
                <a:ea typeface="黑体" pitchFamily="2" charset="-122"/>
              </a:rPr>
              <a:t>: inter foil distance effect</a:t>
            </a:r>
          </a:p>
          <a:p>
            <a:r>
              <a:rPr lang="en-US" altLang="zh-CN" sz="4400" dirty="0" smtClean="0">
                <a:ea typeface="黑体" pitchFamily="2" charset="-122"/>
              </a:rPr>
              <a:t>For </a:t>
            </a:r>
            <a:r>
              <a:rPr lang="en-US" altLang="zh-CN" sz="4400" dirty="0" smtClean="0">
                <a:ea typeface="黑体" pitchFamily="2" charset="-122"/>
              </a:rPr>
              <a:t>large foil, the </a:t>
            </a:r>
            <a:r>
              <a:rPr lang="en-US" altLang="zh-CN" sz="4400" dirty="0" smtClean="0">
                <a:ea typeface="黑体" pitchFamily="2" charset="-122"/>
              </a:rPr>
              <a:t>inter-foil distance </a:t>
            </a:r>
            <a:r>
              <a:rPr lang="en-US" altLang="zh-CN" sz="4400" dirty="0" smtClean="0">
                <a:ea typeface="黑体" pitchFamily="2" charset="-122"/>
              </a:rPr>
              <a:t>is hard to be completely homogeneous, particularly when it is running </a:t>
            </a:r>
            <a:r>
              <a:rPr lang="en-US" altLang="zh-CN" sz="4400" dirty="0">
                <a:ea typeface="黑体" pitchFamily="2" charset="-122"/>
              </a:rPr>
              <a:t>with</a:t>
            </a:r>
            <a:r>
              <a:rPr lang="en-US" altLang="zh-CN" sz="4400" dirty="0" smtClean="0">
                <a:ea typeface="黑体" pitchFamily="2" charset="-122"/>
              </a:rPr>
              <a:t> </a:t>
            </a:r>
            <a:r>
              <a:rPr lang="en-US" altLang="zh-CN" sz="4400" dirty="0" smtClean="0">
                <a:ea typeface="黑体" pitchFamily="2" charset="-122"/>
              </a:rPr>
              <a:t>high current in B field.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1428728" y="0"/>
            <a:ext cx="7715272" cy="78579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altLang="zh-CN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Near Future Work  II</a:t>
            </a:r>
            <a:endParaRPr lang="en-US" altLang="zh-CN" sz="44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"/>
            <a:ext cx="1357290" cy="7854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28728" y="2786058"/>
            <a:ext cx="6572296" cy="27311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ea typeface="黑体" pitchFamily="2" charset="-122"/>
              </a:rPr>
              <a:t>0 To see correct signals</a:t>
            </a:r>
            <a:endParaRPr lang="en-US" altLang="zh-CN" dirty="0">
              <a:solidFill>
                <a:srgbClr val="0000FF"/>
              </a:solidFill>
              <a:ea typeface="黑体" pitchFamily="2" charset="-122"/>
            </a:endParaRPr>
          </a:p>
          <a:p>
            <a:endParaRPr lang="en-US" altLang="zh-CN" dirty="0" smtClean="0">
              <a:solidFill>
                <a:srgbClr val="0000FF"/>
              </a:solidFill>
              <a:ea typeface="黑体" pitchFamily="2" charset="-122"/>
            </a:endParaRPr>
          </a:p>
          <a:p>
            <a:r>
              <a:rPr lang="en-US" altLang="zh-CN" dirty="0" smtClean="0">
                <a:solidFill>
                  <a:srgbClr val="0000FF"/>
                </a:solidFill>
                <a:ea typeface="黑体" pitchFamily="2" charset="-122"/>
              </a:rPr>
              <a:t>1What  </a:t>
            </a:r>
            <a:r>
              <a:rPr lang="en-US" altLang="zh-CN" dirty="0" smtClean="0">
                <a:solidFill>
                  <a:srgbClr val="0000FF"/>
                </a:solidFill>
                <a:ea typeface="黑体" pitchFamily="2" charset="-122"/>
              </a:rPr>
              <a:t>is the performance in cosmic ray test?</a:t>
            </a:r>
          </a:p>
          <a:p>
            <a:endParaRPr lang="en-US" altLang="zh-CN" dirty="0" smtClean="0">
              <a:solidFill>
                <a:srgbClr val="0000FF"/>
              </a:solidFill>
              <a:ea typeface="黑体" pitchFamily="2" charset="-122"/>
            </a:endParaRPr>
          </a:p>
          <a:p>
            <a:r>
              <a:rPr lang="en-US" altLang="zh-CN" dirty="0" smtClean="0">
                <a:solidFill>
                  <a:srgbClr val="0000FF"/>
                </a:solidFill>
                <a:ea typeface="黑体" pitchFamily="2" charset="-122"/>
              </a:rPr>
              <a:t>2What </a:t>
            </a:r>
            <a:r>
              <a:rPr lang="en-US" altLang="zh-CN" dirty="0" smtClean="0">
                <a:solidFill>
                  <a:srgbClr val="0000FF"/>
                </a:solidFill>
                <a:ea typeface="黑体" pitchFamily="2" charset="-122"/>
              </a:rPr>
              <a:t>is the performance in beam test?</a:t>
            </a:r>
          </a:p>
          <a:p>
            <a:endParaRPr lang="en-US" altLang="zh-CN" dirty="0" smtClean="0">
              <a:solidFill>
                <a:srgbClr val="0000FF"/>
              </a:solidFill>
              <a:ea typeface="黑体" pitchFamily="2" charset="-122"/>
            </a:endParaRPr>
          </a:p>
          <a:p>
            <a:r>
              <a:rPr lang="en-US" altLang="zh-CN" dirty="0" smtClean="0">
                <a:solidFill>
                  <a:srgbClr val="0000FF"/>
                </a:solidFill>
                <a:ea typeface="黑体" pitchFamily="2" charset="-122"/>
              </a:rPr>
              <a:t>3What </a:t>
            </a:r>
            <a:r>
              <a:rPr lang="en-US" altLang="zh-CN" dirty="0" smtClean="0">
                <a:solidFill>
                  <a:srgbClr val="0000FF"/>
                </a:solidFill>
                <a:ea typeface="黑体" pitchFamily="2" charset="-122"/>
              </a:rPr>
              <a:t>is the performance in a perpendicular B field?</a:t>
            </a:r>
          </a:p>
        </p:txBody>
      </p:sp>
      <p:sp>
        <p:nvSpPr>
          <p:cNvPr id="103" name="Rectangle 2"/>
          <p:cNvSpPr>
            <a:spLocks noChangeArrowheads="1"/>
          </p:cNvSpPr>
          <p:nvPr/>
        </p:nvSpPr>
        <p:spPr bwMode="auto">
          <a:xfrm>
            <a:off x="714348" y="1500174"/>
            <a:ext cx="7429552" cy="9286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r>
              <a:rPr lang="en-US" altLang="zh-CN" sz="4400" dirty="0" smtClean="0">
                <a:ea typeface="黑体" pitchFamily="2" charset="-122"/>
              </a:rPr>
              <a:t>When the large GEM detector is ready: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1428728" y="0"/>
            <a:ext cx="7715272" cy="78579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altLang="zh-CN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Summary and Outlook</a:t>
            </a:r>
            <a:endParaRPr lang="en-US" altLang="zh-CN" sz="44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"/>
            <a:ext cx="1357290" cy="7854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785794"/>
            <a:ext cx="9144000" cy="487545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>
              <a:spcBef>
                <a:spcPct val="0"/>
              </a:spcBef>
            </a:pPr>
            <a:endParaRPr lang="en-US" altLang="zh-CN" sz="2800" dirty="0" smtClean="0">
              <a:latin typeface="+mj-lt"/>
              <a:ea typeface="黑体" pitchFamily="2" charset="-122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altLang="zh-CN" sz="2800" dirty="0" smtClean="0">
                <a:latin typeface="+mj-lt"/>
                <a:ea typeface="黑体" pitchFamily="2" charset="-122"/>
                <a:cs typeface="+mj-cs"/>
              </a:rPr>
              <a:t>A small GEM prototype (5*5) has been used in the R&amp;D studies, performance (gain, energy resolution and position resolution) is good.</a:t>
            </a:r>
          </a:p>
          <a:p>
            <a:pPr>
              <a:spcBef>
                <a:spcPct val="0"/>
              </a:spcBef>
            </a:pPr>
            <a:endParaRPr lang="en-US" altLang="zh-CN" sz="2800" dirty="0" smtClean="0">
              <a:latin typeface="+mj-lt"/>
              <a:ea typeface="黑体" pitchFamily="2" charset="-122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altLang="zh-CN" sz="2800" dirty="0" smtClean="0">
                <a:latin typeface="+mj-lt"/>
                <a:ea typeface="黑体" pitchFamily="2" charset="-122"/>
                <a:cs typeface="+mj-cs"/>
              </a:rPr>
              <a:t>Towards the test of a large GEM prototype: large GEM foil arrived and a prototype is in assembling.  CASAGEM FEE will be adopted in the coming test</a:t>
            </a:r>
            <a:r>
              <a:rPr lang="en-US" altLang="zh-CN" sz="2800" dirty="0" smtClean="0">
                <a:latin typeface="+mj-lt"/>
                <a:ea typeface="黑体" pitchFamily="2" charset="-122"/>
                <a:cs typeface="+mj-cs"/>
              </a:rPr>
              <a:t>.</a:t>
            </a:r>
            <a:endParaRPr lang="en-US" altLang="zh-CN" sz="2800" dirty="0" smtClean="0">
              <a:latin typeface="+mj-lt"/>
              <a:ea typeface="黑体" pitchFamily="2" charset="-122"/>
              <a:cs typeface="+mj-cs"/>
            </a:endParaRPr>
          </a:p>
          <a:p>
            <a:pPr>
              <a:spcBef>
                <a:spcPct val="0"/>
              </a:spcBef>
            </a:pPr>
            <a:endParaRPr lang="en-US" altLang="zh-CN" sz="2800" dirty="0" smtClean="0">
              <a:latin typeface="+mj-lt"/>
              <a:ea typeface="黑体" pitchFamily="2" charset="-122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altLang="zh-CN" sz="2800" dirty="0" smtClean="0">
                <a:latin typeface="+mj-lt"/>
                <a:ea typeface="黑体" pitchFamily="2" charset="-122"/>
                <a:cs typeface="+mj-cs"/>
              </a:rPr>
              <a:t>VME-base multi ADC DAQ system is developed and tested. </a:t>
            </a:r>
          </a:p>
          <a:p>
            <a:pPr>
              <a:spcBef>
                <a:spcPct val="0"/>
              </a:spcBef>
            </a:pPr>
            <a:endParaRPr lang="en-US" altLang="zh-CN" sz="2800" dirty="0" smtClean="0">
              <a:latin typeface="+mj-lt"/>
              <a:ea typeface="黑体" pitchFamily="2" charset="-122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altLang="zh-CN" sz="2800" dirty="0" smtClean="0">
                <a:latin typeface="+mj-lt"/>
                <a:ea typeface="黑体" pitchFamily="2" charset="-122"/>
                <a:cs typeface="+mj-cs"/>
              </a:rPr>
              <a:t>While we are looking forward to having the large GEM prototype assembled,  we plan to see</a:t>
            </a:r>
            <a:r>
              <a:rPr lang="en-US" altLang="zh-CN" sz="2800" i="1" dirty="0" smtClean="0">
                <a:latin typeface="+mj-lt"/>
                <a:ea typeface="黑体" pitchFamily="2" charset="-122"/>
                <a:cs typeface="+mj-cs"/>
              </a:rPr>
              <a:t> a priori </a:t>
            </a:r>
            <a:r>
              <a:rPr lang="en-US" altLang="zh-CN" sz="2800" dirty="0" smtClean="0">
                <a:latin typeface="+mj-lt"/>
                <a:ea typeface="黑体" pitchFamily="2" charset="-122"/>
                <a:cs typeface="+mj-cs"/>
              </a:rPr>
              <a:t>the effects of changing the inter-foil and the inter-strip distance, which are all of relevance to the performance of a larger GEM detector.  </a:t>
            </a:r>
          </a:p>
          <a:p>
            <a:pPr>
              <a:spcBef>
                <a:spcPct val="0"/>
              </a:spcBef>
            </a:pPr>
            <a:endParaRPr lang="en-US" altLang="zh-CN" sz="2800" dirty="0" smtClean="0">
              <a:latin typeface="+mj-lt"/>
              <a:ea typeface="黑体" pitchFamily="2" charset="-122"/>
              <a:cs typeface="+mj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143668"/>
            <a:ext cx="9144000" cy="78579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altLang="zh-CN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Thank you for your attention!</a:t>
            </a:r>
            <a:endParaRPr lang="en-US" altLang="zh-CN" sz="44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4"/>
          <p:cNvGrpSpPr>
            <a:grpSpLocks/>
          </p:cNvGrpSpPr>
          <p:nvPr/>
        </p:nvGrpSpPr>
        <p:grpSpPr bwMode="auto">
          <a:xfrm>
            <a:off x="142875" y="2022499"/>
            <a:ext cx="3000375" cy="4214813"/>
            <a:chOff x="142844" y="2143116"/>
            <a:chExt cx="3000396" cy="4214843"/>
          </a:xfrm>
        </p:grpSpPr>
        <p:grpSp>
          <p:nvGrpSpPr>
            <p:cNvPr id="3" name="组合 11"/>
            <p:cNvGrpSpPr>
              <a:grpSpLocks/>
            </p:cNvGrpSpPr>
            <p:nvPr/>
          </p:nvGrpSpPr>
          <p:grpSpPr bwMode="auto">
            <a:xfrm>
              <a:off x="285720" y="2143116"/>
              <a:ext cx="2857520" cy="625855"/>
              <a:chOff x="285720" y="2143116"/>
              <a:chExt cx="2857520" cy="625855"/>
            </a:xfrm>
          </p:grpSpPr>
          <p:grpSp>
            <p:nvGrpSpPr>
              <p:cNvPr id="12" name="组合 2"/>
              <p:cNvGrpSpPr>
                <a:grpSpLocks/>
              </p:cNvGrpSpPr>
              <p:nvPr/>
            </p:nvGrpSpPr>
            <p:grpSpPr bwMode="auto">
              <a:xfrm>
                <a:off x="285720" y="2643182"/>
                <a:ext cx="2857520" cy="125789"/>
                <a:chOff x="4214810" y="3588963"/>
                <a:chExt cx="2857520" cy="125789"/>
              </a:xfrm>
            </p:grpSpPr>
            <p:sp>
              <p:nvSpPr>
                <p:cNvPr id="4" name="矩形 30"/>
                <p:cNvSpPr/>
                <p:nvPr/>
              </p:nvSpPr>
              <p:spPr>
                <a:xfrm>
                  <a:off x="4214810" y="3642938"/>
                  <a:ext cx="2857520" cy="71438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5" name="圆角矩形 4"/>
                <p:cNvSpPr/>
                <p:nvPr/>
              </p:nvSpPr>
              <p:spPr>
                <a:xfrm>
                  <a:off x="4270373" y="3588963"/>
                  <a:ext cx="166688" cy="53975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6" name="圆角矩形 5"/>
                <p:cNvSpPr/>
                <p:nvPr/>
              </p:nvSpPr>
              <p:spPr>
                <a:xfrm>
                  <a:off x="4770439" y="3588963"/>
                  <a:ext cx="166689" cy="53975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7" name="圆角矩形 6"/>
                <p:cNvSpPr/>
                <p:nvPr/>
              </p:nvSpPr>
              <p:spPr>
                <a:xfrm>
                  <a:off x="5268917" y="3588963"/>
                  <a:ext cx="166689" cy="53975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8" name="圆角矩形 7"/>
                <p:cNvSpPr/>
                <p:nvPr/>
              </p:nvSpPr>
              <p:spPr>
                <a:xfrm>
                  <a:off x="5824546" y="3588963"/>
                  <a:ext cx="166689" cy="53975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9" name="圆角矩形 8"/>
                <p:cNvSpPr/>
                <p:nvPr/>
              </p:nvSpPr>
              <p:spPr>
                <a:xfrm>
                  <a:off x="6834203" y="3588963"/>
                  <a:ext cx="166689" cy="53975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0" name="圆角矩形 9"/>
                <p:cNvSpPr/>
                <p:nvPr/>
              </p:nvSpPr>
              <p:spPr>
                <a:xfrm>
                  <a:off x="6334138" y="3588963"/>
                  <a:ext cx="166688" cy="53975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1" name="云形标注 10"/>
              <p:cNvSpPr/>
              <p:nvPr/>
            </p:nvSpPr>
            <p:spPr>
              <a:xfrm rot="10800000">
                <a:off x="1214415" y="2143116"/>
                <a:ext cx="1000132" cy="357190"/>
              </a:xfrm>
              <a:prstGeom prst="cloudCallou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13" name="组合 27"/>
            <p:cNvGrpSpPr>
              <a:grpSpLocks/>
            </p:cNvGrpSpPr>
            <p:nvPr/>
          </p:nvGrpSpPr>
          <p:grpSpPr bwMode="auto">
            <a:xfrm>
              <a:off x="142844" y="2697532"/>
              <a:ext cx="3000396" cy="748538"/>
              <a:chOff x="142844" y="2697532"/>
              <a:chExt cx="3000396" cy="748538"/>
            </a:xfrm>
          </p:grpSpPr>
          <p:cxnSp>
            <p:nvCxnSpPr>
              <p:cNvPr id="14" name="直接连接符 13"/>
              <p:cNvCxnSpPr/>
              <p:nvPr/>
            </p:nvCxnSpPr>
            <p:spPr>
              <a:xfrm rot="16260000" flipH="1">
                <a:off x="560360" y="3060697"/>
                <a:ext cx="731842" cy="4763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rot="16260000" flipH="1">
                <a:off x="1071539" y="3078160"/>
                <a:ext cx="731843" cy="4763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rot="16260000" flipH="1">
                <a:off x="1625579" y="3060698"/>
                <a:ext cx="731842" cy="476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58" name="TextBox 16"/>
              <p:cNvSpPr txBox="1">
                <a:spLocks noChangeArrowheads="1"/>
              </p:cNvSpPr>
              <p:nvPr/>
            </p:nvSpPr>
            <p:spPr bwMode="auto">
              <a:xfrm>
                <a:off x="2081313" y="2762904"/>
                <a:ext cx="77617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latin typeface="Calibri" pitchFamily="34" charset="0"/>
                  </a:rPr>
                  <a:t>… …</a:t>
                </a:r>
                <a:endParaRPr lang="zh-CN" altLang="en-US" b="1">
                  <a:latin typeface="Calibri" pitchFamily="34" charset="0"/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285720" y="3429000"/>
                <a:ext cx="2857520" cy="158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60" name="TextBox 26"/>
              <p:cNvSpPr txBox="1">
                <a:spLocks noChangeArrowheads="1"/>
              </p:cNvSpPr>
              <p:nvPr/>
            </p:nvSpPr>
            <p:spPr bwMode="auto">
              <a:xfrm>
                <a:off x="142844" y="2762904"/>
                <a:ext cx="77617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latin typeface="Calibri" pitchFamily="34" charset="0"/>
                  </a:rPr>
                  <a:t>… …</a:t>
                </a:r>
                <a:endParaRPr lang="zh-CN" altLang="en-US" b="1">
                  <a:latin typeface="Calibri" pitchFamily="34" charset="0"/>
                </a:endParaRPr>
              </a:p>
            </p:txBody>
          </p:sp>
        </p:grpSp>
        <p:grpSp>
          <p:nvGrpSpPr>
            <p:cNvPr id="17" name="组合 33"/>
            <p:cNvGrpSpPr>
              <a:grpSpLocks/>
            </p:cNvGrpSpPr>
            <p:nvPr/>
          </p:nvGrpSpPr>
          <p:grpSpPr bwMode="auto">
            <a:xfrm>
              <a:off x="642910" y="3429794"/>
              <a:ext cx="2071702" cy="2928165"/>
              <a:chOff x="642910" y="3429794"/>
              <a:chExt cx="2071702" cy="2928165"/>
            </a:xfrm>
          </p:grpSpPr>
          <p:cxnSp>
            <p:nvCxnSpPr>
              <p:cNvPr id="30" name="直接连接符 29"/>
              <p:cNvCxnSpPr/>
              <p:nvPr/>
            </p:nvCxnSpPr>
            <p:spPr>
              <a:xfrm rot="5400000">
                <a:off x="1242196" y="3812384"/>
                <a:ext cx="801694" cy="3175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矩形 30"/>
              <p:cNvSpPr/>
              <p:nvPr/>
            </p:nvSpPr>
            <p:spPr>
              <a:xfrm>
                <a:off x="642911" y="4214819"/>
                <a:ext cx="2071701" cy="1071570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000" b="1" dirty="0">
                    <a:solidFill>
                      <a:schemeClr val="tx1"/>
                    </a:solidFill>
                  </a:rPr>
                  <a:t>Charge Amplifier</a:t>
                </a:r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 rot="5280000">
                <a:off x="1125513" y="5803918"/>
                <a:ext cx="1071571" cy="36512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0" name="图片 39" descr="compa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785794"/>
            <a:ext cx="5786446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爆炸形 1 26"/>
          <p:cNvSpPr/>
          <p:nvPr/>
        </p:nvSpPr>
        <p:spPr>
          <a:xfrm>
            <a:off x="107504" y="773262"/>
            <a:ext cx="1444625" cy="1071562"/>
          </a:xfrm>
          <a:prstGeom prst="irregularSeal1">
            <a:avLst/>
          </a:prstGeom>
          <a:ln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0000FF"/>
                </a:solidFill>
              </a:rPr>
              <a:t>Fe55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10248" name="TextBox 1"/>
          <p:cNvSpPr txBox="1">
            <a:spLocks noChangeArrowheads="1"/>
          </p:cNvSpPr>
          <p:nvPr/>
        </p:nvSpPr>
        <p:spPr bwMode="auto">
          <a:xfrm>
            <a:off x="6732588" y="2857500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</a:rPr>
              <a:t>Homemade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1428728" y="0"/>
            <a:ext cx="7715272" cy="78579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en-US" altLang="zh-CN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Energy Resolution</a:t>
            </a:r>
            <a:endParaRPr lang="en-US" altLang="zh-CN" sz="44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1"/>
            <a:ext cx="1357290" cy="7854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7" descr="can_gr_mea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38"/>
            <a:ext cx="4668838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图片 12" descr="can_gr_mea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0"/>
            <a:ext cx="4684713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图片 13" descr="can_gr_resolut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714750"/>
            <a:ext cx="450056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图片 14" descr="can_gr_resolution_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620713"/>
            <a:ext cx="4500562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28728" y="0"/>
            <a:ext cx="7715272" cy="78579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en-US" altLang="zh-CN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Gain studies</a:t>
            </a:r>
            <a:endParaRPr lang="en-US" altLang="zh-CN" sz="44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8" y="1"/>
            <a:ext cx="1357290" cy="7854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796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b="1" dirty="0" smtClean="0">
                <a:solidFill>
                  <a:srgbClr val="003399"/>
                </a:solidFill>
              </a:rPr>
              <a:t>Cluster Size Analysis</a:t>
            </a:r>
            <a:endParaRPr lang="zh-CN" altLang="en-US" dirty="0" smtClean="0"/>
          </a:p>
        </p:txBody>
      </p:sp>
      <p:pic>
        <p:nvPicPr>
          <p:cNvPr id="16387" name="图片 35" descr="c2_mai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8513" y="1143000"/>
            <a:ext cx="453548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88" name="Object 3"/>
          <p:cNvGraphicFramePr>
            <a:graphicFrameLocks noChangeAspect="1"/>
          </p:cNvGraphicFramePr>
          <p:nvPr/>
        </p:nvGraphicFramePr>
        <p:xfrm>
          <a:off x="1023938" y="1071563"/>
          <a:ext cx="2879725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" name="Equation" r:id="rId4" imgW="749300" imgH="838200" progId="">
                  <p:embed/>
                </p:oleObj>
              </mc:Choice>
              <mc:Fallback>
                <p:oleObj name="Equation" r:id="rId4" imgW="749300" imgH="8382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1071563"/>
                        <a:ext cx="2879725" cy="174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4"/>
          <p:cNvGraphicFramePr>
            <a:graphicFrameLocks noChangeAspect="1"/>
          </p:cNvGraphicFramePr>
          <p:nvPr/>
        </p:nvGraphicFramePr>
        <p:xfrm>
          <a:off x="1042988" y="2708275"/>
          <a:ext cx="3071812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" name="Equation" r:id="rId6" imgW="1371600" imgH="838200" progId="">
                  <p:embed/>
                </p:oleObj>
              </mc:Choice>
              <mc:Fallback>
                <p:oleObj name="Equation" r:id="rId6" imgW="1371600" imgH="8382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708275"/>
                        <a:ext cx="3071812" cy="187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11"/>
          <p:cNvGrpSpPr>
            <a:grpSpLocks/>
          </p:cNvGrpSpPr>
          <p:nvPr/>
        </p:nvGrpSpPr>
        <p:grpSpPr bwMode="auto">
          <a:xfrm>
            <a:off x="357158" y="4643446"/>
            <a:ext cx="6878637" cy="1938338"/>
            <a:chOff x="357158" y="4364950"/>
            <a:chExt cx="6878339" cy="1939646"/>
          </a:xfrm>
        </p:grpSpPr>
        <p:grpSp>
          <p:nvGrpSpPr>
            <p:cNvPr id="4" name="组合 7"/>
            <p:cNvGrpSpPr>
              <a:grpSpLocks/>
            </p:cNvGrpSpPr>
            <p:nvPr/>
          </p:nvGrpSpPr>
          <p:grpSpPr bwMode="auto">
            <a:xfrm>
              <a:off x="357158" y="4364950"/>
              <a:ext cx="6878339" cy="1939646"/>
              <a:chOff x="357158" y="4364950"/>
              <a:chExt cx="6878339" cy="1939646"/>
            </a:xfrm>
          </p:grpSpPr>
          <p:sp>
            <p:nvSpPr>
              <p:cNvPr id="16396" name="TextBox 5"/>
              <p:cNvSpPr txBox="1">
                <a:spLocks noChangeArrowheads="1"/>
              </p:cNvSpPr>
              <p:nvPr/>
            </p:nvSpPr>
            <p:spPr bwMode="auto">
              <a:xfrm>
                <a:off x="357158" y="4364950"/>
                <a:ext cx="6878339" cy="19396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3399"/>
                    </a:solidFill>
                  </a:rPr>
                  <a:t>Therein:</a:t>
                </a:r>
              </a:p>
              <a:p>
                <a:r>
                  <a:rPr lang="en-US" altLang="zh-CN" sz="2400" b="1" dirty="0">
                    <a:solidFill>
                      <a:srgbClr val="003399"/>
                    </a:solidFill>
                  </a:rPr>
                  <a:t>        is the position of fired strip;</a:t>
                </a:r>
              </a:p>
              <a:p>
                <a:r>
                  <a:rPr lang="en-US" altLang="zh-CN" sz="2400" b="1" dirty="0">
                    <a:solidFill>
                      <a:srgbClr val="003399"/>
                    </a:solidFill>
                  </a:rPr>
                  <a:t>        is the amplitude of signal;</a:t>
                </a:r>
              </a:p>
              <a:p>
                <a:r>
                  <a:rPr lang="en-US" altLang="zh-CN" sz="2400" b="1" dirty="0">
                    <a:solidFill>
                      <a:srgbClr val="003399"/>
                    </a:solidFill>
                  </a:rPr>
                  <a:t>       is the position, calculated from </a:t>
                </a:r>
                <a:r>
                  <a:rPr lang="en-US" altLang="zh-CN" sz="2400" b="1" dirty="0" err="1">
                    <a:solidFill>
                      <a:srgbClr val="003399"/>
                    </a:solidFill>
                  </a:rPr>
                  <a:t>centroid</a:t>
                </a:r>
                <a:r>
                  <a:rPr lang="en-US" altLang="zh-CN" sz="2400" b="1" dirty="0">
                    <a:solidFill>
                      <a:srgbClr val="003399"/>
                    </a:solidFill>
                  </a:rPr>
                  <a:t>;</a:t>
                </a:r>
              </a:p>
              <a:p>
                <a:r>
                  <a:rPr lang="en-US" altLang="zh-CN" sz="2400" b="1" dirty="0">
                    <a:solidFill>
                      <a:srgbClr val="003399"/>
                    </a:solidFill>
                  </a:rPr>
                  <a:t>  </a:t>
                </a:r>
                <a:endParaRPr lang="zh-CN" altLang="en-US" b="1" dirty="0">
                  <a:solidFill>
                    <a:srgbClr val="003399"/>
                  </a:solidFill>
                </a:endParaRPr>
              </a:p>
            </p:txBody>
          </p:sp>
          <p:graphicFrame>
            <p:nvGraphicFramePr>
              <p:cNvPr id="16397" name="Object 5"/>
              <p:cNvGraphicFramePr>
                <a:graphicFrameLocks noChangeAspect="1"/>
              </p:cNvGraphicFramePr>
              <p:nvPr/>
            </p:nvGraphicFramePr>
            <p:xfrm>
              <a:off x="472593" y="5445434"/>
              <a:ext cx="642942" cy="4451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53" name="Equation" r:id="rId8" imgW="126835" imgH="152202" progId="">
                      <p:embed/>
                    </p:oleObj>
                  </mc:Choice>
                  <mc:Fallback>
                    <p:oleObj name="Equation" r:id="rId8" imgW="126835" imgH="152202" progId="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2593" y="5445434"/>
                            <a:ext cx="642942" cy="4451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6394" name="Object 7"/>
            <p:cNvGraphicFramePr>
              <a:graphicFrameLocks noChangeAspect="1"/>
            </p:cNvGraphicFramePr>
            <p:nvPr/>
          </p:nvGraphicFramePr>
          <p:xfrm>
            <a:off x="571472" y="4729267"/>
            <a:ext cx="571504" cy="5000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4" name="Equation" r:id="rId10" imgW="152334" imgH="228501" progId="">
                    <p:embed/>
                  </p:oleObj>
                </mc:Choice>
                <mc:Fallback>
                  <p:oleObj name="Equation" r:id="rId10" imgW="152334" imgH="228501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472" y="4729267"/>
                          <a:ext cx="571504" cy="5000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5" name="Object 8"/>
            <p:cNvGraphicFramePr>
              <a:graphicFrameLocks noChangeAspect="1"/>
            </p:cNvGraphicFramePr>
            <p:nvPr/>
          </p:nvGraphicFramePr>
          <p:xfrm>
            <a:off x="614904" y="4941207"/>
            <a:ext cx="428628" cy="657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5" name="Equation" r:id="rId12" imgW="152334" imgH="228501" progId="">
                    <p:embed/>
                  </p:oleObj>
                </mc:Choice>
                <mc:Fallback>
                  <p:oleObj name="Equation" r:id="rId12" imgW="152334" imgH="228501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4904" y="4941207"/>
                          <a:ext cx="428628" cy="657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3" name="直接箭头连接符 2"/>
          <p:cNvCxnSpPr/>
          <p:nvPr/>
        </p:nvCxnSpPr>
        <p:spPr>
          <a:xfrm>
            <a:off x="6372225" y="2852738"/>
            <a:ext cx="647700" cy="0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4114800" y="2852738"/>
            <a:ext cx="2257425" cy="795337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285750" y="928688"/>
            <a:ext cx="5210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3399"/>
                </a:solidFill>
                <a:latin typeface="Calibri" pitchFamily="34" charset="0"/>
              </a:rPr>
              <a:t>Cluster size of signal of main peak</a:t>
            </a:r>
            <a:endParaRPr lang="zh-CN" altLang="en-US" b="1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15364" name="图片 4" descr="C_Clust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879600"/>
            <a:ext cx="8286750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214313" y="1441450"/>
          <a:ext cx="476250" cy="49971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6250"/>
              </a:tblGrid>
              <a:tr h="640072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-HV</a:t>
                      </a:r>
                      <a:endParaRPr lang="zh-CN" altLang="en-US" sz="1800" dirty="0"/>
                    </a:p>
                  </a:txBody>
                  <a:tcPr marL="91438" marR="91438" marT="45716" marB="45716"/>
                </a:tc>
              </a:tr>
              <a:tr h="2144556">
                <a:tc>
                  <a:txBody>
                    <a:bodyPr/>
                    <a:lstStyle/>
                    <a:p>
                      <a:r>
                        <a:rPr lang="en-US" altLang="zh-CN" sz="2800" dirty="0" smtClean="0"/>
                        <a:t>1710</a:t>
                      </a:r>
                      <a:endParaRPr lang="zh-CN" altLang="en-US" sz="2800" b="1" dirty="0">
                        <a:solidFill>
                          <a:srgbClr val="003399"/>
                        </a:solidFill>
                      </a:endParaRPr>
                    </a:p>
                  </a:txBody>
                  <a:tcPr marL="91438" marR="91438" marT="45716" marB="45716"/>
                </a:tc>
              </a:tr>
              <a:tr h="1938186">
                <a:tc>
                  <a:txBody>
                    <a:bodyPr/>
                    <a:lstStyle/>
                    <a:p>
                      <a:r>
                        <a:rPr lang="en-US" altLang="zh-CN" sz="2800" dirty="0" smtClean="0"/>
                        <a:t>1750</a:t>
                      </a:r>
                      <a:endParaRPr lang="zh-CN" altLang="en-US" sz="2800" b="1" dirty="0">
                        <a:solidFill>
                          <a:srgbClr val="003399"/>
                        </a:solidFill>
                      </a:endParaRPr>
                    </a:p>
                  </a:txBody>
                  <a:tcPr marL="91438" marR="91438" marT="45716" marB="45716"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857250" y="1397000"/>
          <a:ext cx="8072439" cy="3968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9047"/>
                <a:gridCol w="2110965"/>
                <a:gridCol w="2832446"/>
                <a:gridCol w="2619981"/>
              </a:tblGrid>
              <a:tr h="3968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err="1" smtClean="0">
                          <a:solidFill>
                            <a:schemeClr val="tx1"/>
                          </a:solidFill>
                        </a:rPr>
                        <a:t>Ar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93" marB="457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93" marB="457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93" marB="457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93" marB="45793"/>
                </a:tc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28728" y="0"/>
            <a:ext cx="7715272" cy="78579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en-US" altLang="zh-CN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Cluster Size studies</a:t>
            </a:r>
            <a:endParaRPr lang="en-US" altLang="zh-CN" sz="44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1"/>
            <a:ext cx="1357290" cy="7854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282575" y="857250"/>
            <a:ext cx="5143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3399"/>
                </a:solidFill>
                <a:latin typeface="Calibri" pitchFamily="34" charset="0"/>
              </a:rPr>
              <a:t>Second central moment/Variance</a:t>
            </a:r>
            <a:endParaRPr lang="zh-CN" altLang="en-US" b="1" dirty="0">
              <a:solidFill>
                <a:srgbClr val="003399"/>
              </a:solidFill>
              <a:latin typeface="Calibri" pitchFamily="34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14313" y="1441450"/>
          <a:ext cx="476250" cy="49971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6250"/>
              </a:tblGrid>
              <a:tr h="640072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-HV</a:t>
                      </a:r>
                      <a:endParaRPr lang="zh-CN" altLang="en-US" sz="1800" dirty="0"/>
                    </a:p>
                  </a:txBody>
                  <a:tcPr marL="91438" marR="91438" marT="45716" marB="45716"/>
                </a:tc>
              </a:tr>
              <a:tr h="2144556">
                <a:tc>
                  <a:txBody>
                    <a:bodyPr/>
                    <a:lstStyle/>
                    <a:p>
                      <a:r>
                        <a:rPr lang="en-US" altLang="zh-CN" sz="2800" dirty="0" smtClean="0"/>
                        <a:t>1710</a:t>
                      </a:r>
                      <a:endParaRPr lang="zh-CN" altLang="en-US" sz="2800" b="1" dirty="0">
                        <a:solidFill>
                          <a:srgbClr val="003399"/>
                        </a:solidFill>
                      </a:endParaRPr>
                    </a:p>
                  </a:txBody>
                  <a:tcPr marL="91438" marR="91438" marT="45716" marB="45716"/>
                </a:tc>
              </a:tr>
              <a:tr h="1938186">
                <a:tc>
                  <a:txBody>
                    <a:bodyPr/>
                    <a:lstStyle/>
                    <a:p>
                      <a:r>
                        <a:rPr lang="en-US" altLang="zh-CN" sz="2800" dirty="0" smtClean="0"/>
                        <a:t>1750</a:t>
                      </a:r>
                      <a:endParaRPr lang="zh-CN" altLang="en-US" sz="2800" b="1" dirty="0">
                        <a:solidFill>
                          <a:srgbClr val="003399"/>
                        </a:solidFill>
                      </a:endParaRPr>
                    </a:p>
                  </a:txBody>
                  <a:tcPr marL="91438" marR="91438" marT="45716" marB="45716"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000125" y="1397000"/>
          <a:ext cx="7929563" cy="3968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8998"/>
                <a:gridCol w="1974642"/>
                <a:gridCol w="2782314"/>
                <a:gridCol w="2573609"/>
              </a:tblGrid>
              <a:tr h="3968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err="1" smtClean="0">
                          <a:solidFill>
                            <a:schemeClr val="tx1"/>
                          </a:solidFill>
                        </a:rPr>
                        <a:t>Ar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93" marB="457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93" marB="457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93" marB="457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93" marB="45793"/>
                </a:tc>
              </a:tr>
            </a:tbl>
          </a:graphicData>
        </a:graphic>
      </p:graphicFrame>
      <p:pic>
        <p:nvPicPr>
          <p:cNvPr id="17434" name="图片 8" descr="C_2ndMomen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893888"/>
            <a:ext cx="8286750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28728" y="0"/>
            <a:ext cx="7715272" cy="78579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en-US" altLang="zh-CN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Cluster Size studies</a:t>
            </a:r>
            <a:endParaRPr lang="en-US" altLang="zh-CN" sz="44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1"/>
            <a:ext cx="1357290" cy="7854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/>
          <p:nvPr/>
        </p:nvGrpSpPr>
        <p:grpSpPr>
          <a:xfrm>
            <a:off x="323528" y="1484784"/>
            <a:ext cx="4427414" cy="4428016"/>
            <a:chOff x="571472" y="1914958"/>
            <a:chExt cx="4643438" cy="4572032"/>
          </a:xfrm>
        </p:grpSpPr>
        <p:pic>
          <p:nvPicPr>
            <p:cNvPr id="12" name="图片 11" descr="IMG_3239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472" y="1914958"/>
              <a:ext cx="2286016" cy="1714512"/>
            </a:xfrm>
            <a:prstGeom prst="rect">
              <a:avLst/>
            </a:prstGeom>
          </p:spPr>
        </p:pic>
        <p:pic>
          <p:nvPicPr>
            <p:cNvPr id="15" name="图片 5" descr="IMG_2588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8894" y="3714753"/>
              <a:ext cx="2286016" cy="277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6" name="Picture 2" descr="C:\Documents and Settings\Administrator\桌面\Hadron2012\tools\IMG_324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8894" y="1914958"/>
              <a:ext cx="2286016" cy="1723741"/>
            </a:xfrm>
            <a:prstGeom prst="rect">
              <a:avLst/>
            </a:prstGeom>
            <a:noFill/>
          </p:spPr>
        </p:pic>
        <p:pic>
          <p:nvPicPr>
            <p:cNvPr id="17" name="Picture 3" descr="C:\Documents and Settings\Administrator\桌面\Hadron2012\tools\IMG_3238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1472" y="3714752"/>
              <a:ext cx="2286016" cy="1896798"/>
            </a:xfrm>
            <a:prstGeom prst="rect">
              <a:avLst/>
            </a:prstGeom>
            <a:noFill/>
          </p:spPr>
        </p:pic>
      </p:grpSp>
      <p:pic>
        <p:nvPicPr>
          <p:cNvPr id="260098" name="Picture 2" descr="D:\Photos\2012年6月手机\Camera\IMG_20120410_1728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507014"/>
            <a:ext cx="4216777" cy="2786082"/>
          </a:xfrm>
          <a:prstGeom prst="rect">
            <a:avLst/>
          </a:prstGeom>
          <a:noFill/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428728" y="0"/>
            <a:ext cx="7715272" cy="78579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en-US" altLang="zh-CN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Spatial Resolution studies</a:t>
            </a:r>
            <a:endParaRPr lang="en-US" altLang="zh-CN" sz="44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8" y="1"/>
            <a:ext cx="1357290" cy="7854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7898</TotalTime>
  <Words>872</Words>
  <Application>Microsoft Office PowerPoint</Application>
  <PresentationFormat>全屏显示(4:3)</PresentationFormat>
  <Paragraphs>201</Paragraphs>
  <Slides>33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36" baseType="lpstr">
      <vt:lpstr>Default Design</vt:lpstr>
      <vt:lpstr>Equation</vt:lpstr>
      <vt:lpstr>Origin50.Graph</vt:lpstr>
      <vt:lpstr>PowerPoint 演示文稿</vt:lpstr>
      <vt:lpstr>PowerPoint 演示文稿</vt:lpstr>
      <vt:lpstr>The set up of test</vt:lpstr>
      <vt:lpstr>PowerPoint 演示文稿</vt:lpstr>
      <vt:lpstr>PowerPoint 演示文稿</vt:lpstr>
      <vt:lpstr>Cluster Size Analysis</vt:lpstr>
      <vt:lpstr>PowerPoint 演示文稿</vt:lpstr>
      <vt:lpstr>PowerPoint 演示文稿</vt:lpstr>
      <vt:lpstr>PowerPoint 演示文稿</vt:lpstr>
      <vt:lpstr>Method Description</vt:lpstr>
      <vt:lpstr>Use the counting rate in place of the slit width</vt:lpstr>
      <vt:lpstr>PowerPoint 演示文稿</vt:lpstr>
      <vt:lpstr>Experimental test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XiaoZG</cp:lastModifiedBy>
  <cp:revision>321</cp:revision>
  <dcterms:created xsi:type="dcterms:W3CDTF">1601-01-01T00:00:00Z</dcterms:created>
  <dcterms:modified xsi:type="dcterms:W3CDTF">2013-07-04T01:58:11Z</dcterms:modified>
</cp:coreProperties>
</file>