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8" r:id="rId1"/>
  </p:sldMasterIdLst>
  <p:notesMasterIdLst>
    <p:notesMasterId r:id="rId36"/>
  </p:notesMasterIdLst>
  <p:sldIdLst>
    <p:sldId id="399" r:id="rId2"/>
    <p:sldId id="623" r:id="rId3"/>
    <p:sldId id="591" r:id="rId4"/>
    <p:sldId id="592" r:id="rId5"/>
    <p:sldId id="668" r:id="rId6"/>
    <p:sldId id="669" r:id="rId7"/>
    <p:sldId id="670" r:id="rId8"/>
    <p:sldId id="671" r:id="rId9"/>
    <p:sldId id="467" r:id="rId10"/>
    <p:sldId id="618" r:id="rId11"/>
    <p:sldId id="594" r:id="rId12"/>
    <p:sldId id="612" r:id="rId13"/>
    <p:sldId id="659" r:id="rId14"/>
    <p:sldId id="602" r:id="rId15"/>
    <p:sldId id="603" r:id="rId16"/>
    <p:sldId id="486" r:id="rId17"/>
    <p:sldId id="630" r:id="rId18"/>
    <p:sldId id="584" r:id="rId19"/>
    <p:sldId id="491" r:id="rId20"/>
    <p:sldId id="527" r:id="rId21"/>
    <p:sldId id="487" r:id="rId22"/>
    <p:sldId id="523" r:id="rId23"/>
    <p:sldId id="656" r:id="rId24"/>
    <p:sldId id="651" r:id="rId25"/>
    <p:sldId id="638" r:id="rId26"/>
    <p:sldId id="660" r:id="rId27"/>
    <p:sldId id="496" r:id="rId28"/>
    <p:sldId id="641" r:id="rId29"/>
    <p:sldId id="511" r:id="rId30"/>
    <p:sldId id="569" r:id="rId31"/>
    <p:sldId id="513" r:id="rId32"/>
    <p:sldId id="604" r:id="rId33"/>
    <p:sldId id="624" r:id="rId34"/>
    <p:sldId id="621" r:id="rId35"/>
  </p:sldIdLst>
  <p:sldSz cx="9144000" cy="6858000" type="screen4x3"/>
  <p:notesSz cx="6881813" cy="9167813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0000"/>
    <a:srgbClr val="FF99CC"/>
    <a:srgbClr val="0000FF"/>
    <a:srgbClr val="CCECFF"/>
    <a:srgbClr val="9999FF"/>
    <a:srgbClr val="FF3300"/>
    <a:srgbClr val="336600"/>
    <a:srgbClr val="660066"/>
    <a:srgbClr val="FFFFCC"/>
    <a:srgbClr val="9900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6" autoAdjust="0"/>
    <p:restoredTop sz="94659" autoAdjust="0"/>
  </p:normalViewPr>
  <p:slideViewPr>
    <p:cSldViewPr>
      <p:cViewPr>
        <p:scale>
          <a:sx n="86" d="100"/>
          <a:sy n="86" d="100"/>
        </p:scale>
        <p:origin x="12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8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4" Type="http://schemas.openxmlformats.org/officeDocument/2006/relationships/image" Target="../media/image5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8291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84700" cy="3438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354513"/>
            <a:ext cx="5505450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7438"/>
            <a:ext cx="2982913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7438"/>
            <a:ext cx="2982912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A92F2E3E-6D7B-4F5E-9CBA-25A2CEEDD4F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778516-982C-4ADD-95C6-E0373BFADCD8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8FD116-4963-43B9-88BB-3FDF7E764C7A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E5A305-FFEE-4410-8336-10E4404F7BE0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950AF-9A50-4408-B0B1-F3741177622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3847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A02326-D0B3-4F99-8976-6E760F8E3571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950AF-9A50-4408-B0B1-F3741177622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52258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849455-F506-41C1-9F03-F0366C6BD4CB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331F7-1BF4-47CF-94B9-0601D540636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901732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D6CC7A-D8ED-46B0-BC65-4006F52734BC}" type="slidenum">
              <a:rPr lang="en-US" sz="1100"/>
              <a:pPr/>
              <a:t>34</a:t>
            </a:fld>
            <a:endParaRPr lang="en-US" sz="11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26566C-92F1-4EBF-A381-41B2AE284B5D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E909E8-054A-4331-99FB-EC904214CBEB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580858-9DF0-4263-9C22-86502627D74B}" type="slidenum">
              <a:rPr lang="en-US" sz="1100"/>
              <a:pPr/>
              <a:t>9</a:t>
            </a:fld>
            <a:endParaRPr lang="en-US" sz="11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580858-9DF0-4263-9C22-86502627D74B}" type="slidenum">
              <a:rPr lang="en-US" sz="1100"/>
              <a:pPr/>
              <a:t>10</a:t>
            </a:fld>
            <a:endParaRPr lang="en-US" sz="11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4A35CE-744A-4B91-97FE-985CC24F1F6B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FF150A-0101-4566-81B3-AE7CA944EA72}" type="slidenum">
              <a:rPr lang="en-US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04800"/>
            <a:ext cx="7772400" cy="1431925"/>
          </a:xfrm>
        </p:spPr>
        <p:txBody>
          <a:bodyPr anchor="b" anchorCtr="1"/>
          <a:lstStyle>
            <a:lvl1pPr algn="ctr"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3097382-F13A-40E1-9FFF-FE2AA6F9D46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81ED9D99-93F5-44D6-AEBF-C734A7EE1481}" type="datetime1">
              <a:rPr lang="en-US" smtClean="0"/>
              <a:pPr/>
              <a:t>7/2/2013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45E015-B339-4DF4-8AF0-BBD31ACA7B53}" type="datetime1">
              <a:rPr lang="en-US" smtClean="0"/>
              <a:pPr/>
              <a:t>7/2/2013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389914-9665-48A9-84CD-D374326677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F5C841-E148-4310-9F2B-9E6BC7B40CB0}" type="datetime1">
              <a:rPr lang="en-US" smtClean="0"/>
              <a:pPr/>
              <a:t>7/2/2013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4B77E-2158-436D-A4A4-3ED9A1B79D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CC9CC3-193E-4D4B-80A7-06331B6E65BF}" type="datetime1">
              <a:rPr lang="en-US" smtClean="0"/>
              <a:pPr/>
              <a:t>7/2/2013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EDC4B2-2C06-4FBC-AAE3-F0F68EA7C1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BC993-1B7E-415C-B1A5-234BD22C87A7}" type="datetime1">
              <a:rPr lang="en-US" smtClean="0"/>
              <a:pPr/>
              <a:t>7/2/2013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B4D381-0439-4DE1-8BF4-CCBB1EED05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1F8F7C-CAB8-4836-A37B-04BC9DD1442A}" type="datetime1">
              <a:rPr lang="en-US" smtClean="0"/>
              <a:pPr/>
              <a:t>7/2/2013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B352BD-A833-4C06-A2EA-66DDCC3662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5D6C92-DFCD-490C-A327-EC336288A4D1}" type="datetime1">
              <a:rPr lang="en-US" smtClean="0"/>
              <a:pPr/>
              <a:t>7/2/2013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E516FE-2E52-4D66-9634-5CCF7CE2D3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E4C9BA-9799-4569-9D90-E130B39D5E03}" type="datetime1">
              <a:rPr lang="en-US" smtClean="0"/>
              <a:pPr/>
              <a:t>7/2/2013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36DA9E-8F4D-457C-935D-8B0B17752F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4F05E0-6492-4151-B7F7-49DA29F94245}" type="datetime1">
              <a:rPr lang="en-US" smtClean="0"/>
              <a:pPr/>
              <a:t>7/2/2013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2E68A-79C9-4CF0-A6EE-F4E4A33CA5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DC7150-0AC2-468F-94D0-805689FC14FA}" type="datetime1">
              <a:rPr lang="en-US" smtClean="0"/>
              <a:pPr/>
              <a:t>7/2/2013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7ADC46-A9EE-44DD-A998-A60A21A279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A23046-D2CC-4362-A847-A1E4E5A1C6E8}" type="datetime1">
              <a:rPr lang="en-US" smtClean="0"/>
              <a:pPr/>
              <a:t>7/2/2013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9762E0-6E52-4AC4-A1FD-945CC814A4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8E49A-D47F-49D6-8095-5DFD41EB1E8C}" type="datetime1">
              <a:rPr lang="en-US" smtClean="0"/>
              <a:pPr/>
              <a:t>7/2/2013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96DB16-A535-405D-BF06-A62B78E538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49D274-2C59-42E3-AAB8-4ADF4805DD77}" type="datetime1">
              <a:rPr lang="en-US" smtClean="0"/>
              <a:pPr/>
              <a:t>7/2/2013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B3E360-76BC-428B-8D18-AB7E4DA0EF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C61AB7-B6D0-4A30-8B46-1378D2C63422}" type="datetime1">
              <a:rPr lang="en-US" smtClean="0"/>
              <a:pPr/>
              <a:t>7/2/2013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92A086-5AA2-4171-A519-61A91F692A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B8C3BC-E21A-4731-925F-4A61605DE469}" type="datetime1">
              <a:rPr lang="en-US" smtClean="0"/>
              <a:pPr/>
              <a:t>7/2/2013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217B68-BD10-45D3-8B8A-E2FCEFFAA9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CC0ECC-E470-4F30-AA3D-A44EC1FA003C}" type="datetime1">
              <a:rPr lang="en-US" smtClean="0"/>
              <a:pPr/>
              <a:t>7/2/2013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538AC6-81F7-4FE1-A849-C1D5D7FE70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fld id="{91D09EAA-3C33-4D20-87E3-F7D5112D632E}" type="datetime1">
              <a:rPr lang="en-US" smtClean="0"/>
              <a:pPr/>
              <a:t>7/2/2013</a:t>
            </a:fld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822CEFF6-B355-4E30-997F-4F7D0FD11662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8468" r:id="rId1"/>
    <p:sldLayoutId id="2147488453" r:id="rId2"/>
    <p:sldLayoutId id="2147488454" r:id="rId3"/>
    <p:sldLayoutId id="2147488455" r:id="rId4"/>
    <p:sldLayoutId id="2147488456" r:id="rId5"/>
    <p:sldLayoutId id="2147488457" r:id="rId6"/>
    <p:sldLayoutId id="2147488458" r:id="rId7"/>
    <p:sldLayoutId id="2147488459" r:id="rId8"/>
    <p:sldLayoutId id="2147488460" r:id="rId9"/>
    <p:sldLayoutId id="2147488461" r:id="rId10"/>
    <p:sldLayoutId id="2147488462" r:id="rId11"/>
    <p:sldLayoutId id="2147488463" r:id="rId12"/>
    <p:sldLayoutId id="2147488464" r:id="rId13"/>
    <p:sldLayoutId id="2147488465" r:id="rId14"/>
    <p:sldLayoutId id="2147488466" r:id="rId15"/>
    <p:sldLayoutId id="2147488467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32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itchFamily="34" charset="0"/>
        <a:buChar char="–"/>
        <a:defRPr sz="28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itchFamily="34" charset="0"/>
        <a:buChar char="–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30.png"/><Relationship Id="rId9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png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0.bin"/><Relationship Id="rId2" Type="http://schemas.openxmlformats.org/officeDocument/2006/relationships/tags" Target="../tags/tag1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40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tags" Target="../tags/tag1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14.xml"/><Relationship Id="rId9" Type="http://schemas.openxmlformats.org/officeDocument/2006/relationships/oleObject" Target="../embeddings/oleObject1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7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image" Target="../media/image68.wmf"/><Relationship Id="rId7" Type="http://schemas.openxmlformats.org/officeDocument/2006/relationships/image" Target="../media/image72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19.bin"/><Relationship Id="rId4" Type="http://schemas.openxmlformats.org/officeDocument/2006/relationships/image" Target="../media/image75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8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9.emf"/><Relationship Id="rId5" Type="http://schemas.openxmlformats.org/officeDocument/2006/relationships/oleObject" Target="../embeddings/oleObject21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749300"/>
            <a:ext cx="9448800" cy="1003300"/>
          </a:xfrm>
        </p:spPr>
        <p:txBody>
          <a:bodyPr/>
          <a:lstStyle/>
          <a:p>
            <a:pPr algn="ctr" eaLnBrk="1" hangingPunct="1"/>
            <a:r>
              <a:rPr lang="en-US" sz="28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Symmetry Tests of SM via Light Meson Decays</a:t>
            </a:r>
            <a:b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b="1" dirty="0" smtClean="0">
              <a:solidFill>
                <a:srgbClr val="00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752600"/>
            <a:ext cx="75438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Liping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Gan</a:t>
            </a:r>
            <a:endParaRPr lang="en-US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 eaLnBrk="1" hangingPunct="1">
              <a:buFontTx/>
              <a:buNone/>
            </a:pP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University of North Carolina Wilmington</a:t>
            </a:r>
          </a:p>
          <a:p>
            <a:pPr algn="ctr" eaLnBrk="1" hangingPunct="1">
              <a:buFontTx/>
              <a:buNone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 eaLnBrk="1" hangingPunct="1">
              <a:buFontTx/>
              <a:buNone/>
            </a:pPr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81000" y="2743200"/>
            <a:ext cx="8382000" cy="3886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</a:pPr>
            <a:r>
              <a:rPr lang="en-US" sz="2400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</a:pPr>
            <a:endParaRPr lang="en-US" sz="2400" b="1" dirty="0">
              <a:solidFill>
                <a:srgbClr val="33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sz="1800" dirty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Physics Motivation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en-US" sz="1800" dirty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Why </a:t>
            </a:r>
            <a:r>
              <a:rPr lang="en-US" sz="1800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the </a:t>
            </a:r>
            <a:r>
              <a:rPr lang="el-GR" sz="1800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</a:t>
            </a:r>
            <a:r>
              <a:rPr lang="en-US" sz="1800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sz="1800" dirty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is unique for </a:t>
            </a:r>
            <a:r>
              <a:rPr lang="en-US" sz="1800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symmetry tests</a:t>
            </a:r>
            <a:endParaRPr lang="en-US" sz="1800" dirty="0">
              <a:solidFill>
                <a:srgbClr val="33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en-US" sz="1800" dirty="0" err="1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Symbol"/>
              </a:rPr>
              <a:t>ChPT</a:t>
            </a:r>
            <a:r>
              <a:rPr lang="en-US" sz="1800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Symbol"/>
              </a:rPr>
              <a:t>, C-violating and P-conserving new physics, CP violation  </a:t>
            </a:r>
            <a:endParaRPr lang="en-US" sz="1800" dirty="0">
              <a:solidFill>
                <a:srgbClr val="33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 pitchFamily="18" charset="2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sz="1800" dirty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Proposed experiment in Hall </a:t>
            </a:r>
            <a:r>
              <a:rPr lang="en-US" sz="1800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</a:t>
            </a:r>
            <a:endParaRPr lang="en-US" sz="1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</a:pPr>
            <a:endParaRPr lang="en-US" sz="1800" dirty="0">
              <a:solidFill>
                <a:srgbClr val="33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sz="1800" dirty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Summary</a:t>
            </a:r>
            <a:endParaRPr lang="el-GR" sz="1800" dirty="0">
              <a:solidFill>
                <a:srgbClr val="33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S Mincho" pitchFamily="49" charset="-128"/>
              <a:cs typeface="Arial" charset="0"/>
              <a:sym typeface="Symbol" pitchFamily="18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6975" y="2971800"/>
            <a:ext cx="1350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Outline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2E68A-79C9-4CF0-A6EE-F4E4A33CA53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ransition advTm="1201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382000" cy="381000"/>
          </a:xfrm>
        </p:spPr>
        <p:txBody>
          <a:bodyPr/>
          <a:lstStyle/>
          <a:p>
            <a:pPr algn="ctr" eaLnBrk="1" hangingPunct="1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</a:t>
            </a:r>
            <a:r>
              <a:rPr lang="el-G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→</a:t>
            </a:r>
            <a:r>
              <a:rPr lang="el-G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Symbol" pitchFamily="18" charset="2"/>
              </a:rPr>
              <a:t></a:t>
            </a:r>
            <a:r>
              <a:rPr lang="en-US" sz="24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Symbol" pitchFamily="18" charset="2"/>
              </a:rPr>
              <a:t>0</a:t>
            </a:r>
            <a:r>
              <a:rPr lang="el-G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Symbol" pitchFamily="18" charset="2"/>
              </a:rPr>
              <a:t>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Symbol" pitchFamily="18" charset="2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and Other Rare Decays </a:t>
            </a:r>
            <a:r>
              <a:rPr lang="en-US" sz="2400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/>
            </a:r>
            <a:br>
              <a:rPr lang="en-US" sz="2400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endParaRPr lang="en-US" sz="2400" dirty="0" smtClean="0">
              <a:solidFill>
                <a:srgbClr val="33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381000" y="533400"/>
            <a:ext cx="8763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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→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</a:t>
            </a:r>
            <a:r>
              <a:rPr lang="en-US" sz="1800" baseline="30000" dirty="0" smtClean="0">
                <a:solidFill>
                  <a:srgbClr val="000000"/>
                </a:solidFill>
                <a:latin typeface="Comic Sans MS" pitchFamily="66" charset="0"/>
              </a:rPr>
              <a:t>0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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is an important  “door-way” channel for interpretation  of other rare</a:t>
            </a:r>
          </a:p>
          <a:p>
            <a:pPr algn="l" eaLnBrk="1" hangingPunct="1">
              <a:buClr>
                <a:srgbClr val="FF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  decays searching for new sources of C- or CP-violation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1000" y="1219200"/>
            <a:ext cx="6248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K</a:t>
            </a:r>
            <a:r>
              <a:rPr lang="en-US" sz="1800" baseline="-25000" dirty="0" smtClean="0">
                <a:solidFill>
                  <a:srgbClr val="FF0000"/>
                </a:solidFill>
                <a:latin typeface="Comic Sans MS" pitchFamily="66" charset="0"/>
              </a:rPr>
              <a:t>L 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Sector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: CP violation search K</a:t>
            </a:r>
            <a:r>
              <a:rPr lang="en-US" sz="1800" baseline="-25000" dirty="0" smtClean="0">
                <a:solidFill>
                  <a:srgbClr val="000000"/>
                </a:solidFill>
                <a:latin typeface="Comic Sans MS" pitchFamily="66" charset="0"/>
              </a:rPr>
              <a:t>L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→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</a:t>
            </a:r>
            <a:r>
              <a:rPr lang="en-US" sz="1800" baseline="30000" dirty="0" smtClean="0">
                <a:solidFill>
                  <a:srgbClr val="000000"/>
                </a:solidFill>
                <a:latin typeface="Comic Sans MS" pitchFamily="66" charset="0"/>
              </a:rPr>
              <a:t>0</a:t>
            </a:r>
            <a:r>
              <a:rPr lang="en-US" sz="1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800" i="1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800" i="1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1800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1000" y="3974068"/>
            <a:ext cx="624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 Sector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: C and CP search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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→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</a:t>
            </a:r>
            <a:r>
              <a:rPr lang="en-US" sz="1800" baseline="30000" dirty="0" smtClean="0">
                <a:solidFill>
                  <a:srgbClr val="000000"/>
                </a:solidFill>
                <a:latin typeface="Comic Sans MS" pitchFamily="66" charset="0"/>
              </a:rPr>
              <a:t>0</a:t>
            </a:r>
            <a:r>
              <a:rPr lang="en-US" sz="1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800" i="1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800" i="1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baseline="300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endParaRPr lang="en-US" sz="1800" b="1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5800" y="2057400"/>
            <a:ext cx="2209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CP conserving background </a:t>
            </a:r>
            <a:endParaRPr lang="en-US" sz="1600" dirty="0"/>
          </a:p>
        </p:txBody>
      </p:sp>
      <p:pic>
        <p:nvPicPr>
          <p:cNvPr id="3471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1828800"/>
            <a:ext cx="2057400" cy="113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1828800"/>
            <a:ext cx="2057400" cy="113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 bwMode="auto">
          <a:xfrm>
            <a:off x="6096000" y="1828800"/>
            <a:ext cx="457200" cy="1143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53200" y="2114490"/>
            <a:ext cx="3048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sym typeface="Symbol"/>
              </a:rPr>
              <a:t>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471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2209800"/>
            <a:ext cx="48577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3124200" y="31242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L.M.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Sehgal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, Phys. Rev., D38, 808 (1988) 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7200" y="6028492"/>
            <a:ext cx="7924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A cross-check of LEC's with different processes </a:t>
            </a:r>
          </a:p>
          <a:p>
            <a:pPr algn="l" eaLnBrk="1" hangingPunct="1">
              <a:buClr>
                <a:srgbClr val="FF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              test the foundations of </a:t>
            </a:r>
            <a:r>
              <a:rPr lang="en-US" sz="1800" dirty="0" err="1" smtClean="0">
                <a:solidFill>
                  <a:srgbClr val="000000"/>
                </a:solidFill>
                <a:latin typeface="Comic Sans MS" pitchFamily="66" charset="0"/>
              </a:rPr>
              <a:t>ChPT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572000" y="4648200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C and CP conserving background 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-152400" y="4648200"/>
            <a:ext cx="304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 C and CP violating </a:t>
            </a:r>
            <a:endParaRPr lang="en-US" sz="1600" dirty="0"/>
          </a:p>
        </p:txBody>
      </p:sp>
      <p:pic>
        <p:nvPicPr>
          <p:cNvPr id="34714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4267200"/>
            <a:ext cx="17145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714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6600" y="4419600"/>
            <a:ext cx="174307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Flowchart: Connector 32"/>
          <p:cNvSpPr/>
          <p:nvPr/>
        </p:nvSpPr>
        <p:spPr bwMode="auto">
          <a:xfrm>
            <a:off x="6477000" y="2438400"/>
            <a:ext cx="152400" cy="152400"/>
          </a:xfrm>
          <a:prstGeom prst="flowChartConnector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667000" y="55626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J.N. Ng, et al., Phys. Rev., D46, 5034 (1992) 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5" name="Right Arrow 34"/>
          <p:cNvSpPr/>
          <p:nvPr/>
        </p:nvSpPr>
        <p:spPr bwMode="auto">
          <a:xfrm>
            <a:off x="838200" y="6400800"/>
            <a:ext cx="6096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1000" y="3547646"/>
            <a:ext cx="861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K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 pitchFamily="66" charset="0"/>
              </a:rPr>
              <a:t>L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π</a:t>
            </a:r>
            <a:r>
              <a:rPr lang="en-US" sz="1600" baseline="30000" dirty="0" smtClean="0">
                <a:solidFill>
                  <a:srgbClr val="000000"/>
                </a:solidFill>
                <a:latin typeface="Comic Sans MS" pitchFamily="66" charset="0"/>
              </a:rPr>
              <a:t>0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 2</a:t>
            </a:r>
            <a:r>
              <a:rPr lang="el-GR" sz="1600" dirty="0" smtClean="0">
                <a:solidFill>
                  <a:srgbClr val="000000"/>
                </a:solidFill>
                <a:latin typeface="Comic Sans MS" pitchFamily="66" charset="0"/>
              </a:rPr>
              <a:t>γ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  was recently measured by </a:t>
            </a:r>
            <a:r>
              <a:rPr lang="en-US" sz="1600" dirty="0" err="1" smtClean="0">
                <a:solidFill>
                  <a:srgbClr val="000000"/>
                </a:solidFill>
                <a:latin typeface="Comic Sans MS" pitchFamily="66" charset="0"/>
              </a:rPr>
              <a:t>KTeV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 to estimate the CP conserving contributions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2E68A-79C9-4CF0-A6EE-F4E4A33CA536}" type="slidenum">
              <a:rPr lang="en-US" smtClean="0"/>
              <a:pPr/>
              <a:t>10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ransition advTm="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47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47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47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47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5" grpId="0" animBg="1"/>
      <p:bldP spid="26" grpId="0" animBg="1"/>
      <p:bldP spid="29" grpId="0"/>
      <p:bldP spid="30" grpId="0"/>
      <p:bldP spid="31" grpId="0"/>
      <p:bldP spid="32" grpId="0"/>
      <p:bldP spid="33" grpId="0" animBg="1"/>
      <p:bldP spid="34" grpId="0"/>
      <p:bldP spid="35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622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Status of </a:t>
            </a:r>
            <a:r>
              <a:rPr lang="el-GR" sz="2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</a:t>
            </a:r>
            <a:r>
              <a:rPr lang="el-GR" sz="2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→</a:t>
            </a:r>
            <a:r>
              <a:rPr lang="el-GR" sz="2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sz="2400" baseline="30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0</a:t>
            </a:r>
            <a:r>
              <a:rPr lang="el-GR" sz="2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</a:t>
            </a:r>
            <a:r>
              <a:rPr lang="en-US" sz="2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: Partial Decay Width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Symbol" pitchFamily="18" charset="2"/>
              </a:rPr>
              <a:t>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81B36F-B5E6-4C9B-A8DD-ACCD4EFC20EA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447800"/>
            <a:ext cx="478766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152400" y="4876800"/>
            <a:ext cx="4724400" cy="381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4979504"/>
            <a:ext cx="1600200" cy="27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352800" y="4953000"/>
          <a:ext cx="1197425" cy="304799"/>
        </p:xfrm>
        <a:graphic>
          <a:graphicData uri="http://schemas.openxmlformats.org/presentationml/2006/ole">
            <p:oleObj spid="_x0000_s122884" name="Equation" r:id="rId6" imgW="698400" imgH="177480" progId="Equation.DSMT4">
              <p:embed/>
            </p:oleObj>
          </a:graphicData>
        </a:graphic>
      </p:graphicFrame>
      <p:pic>
        <p:nvPicPr>
          <p:cNvPr id="13" name="Picture 12" descr="data_after84-JEF-new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63079" y="1828800"/>
            <a:ext cx="4180921" cy="4648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62600" y="1106269"/>
            <a:ext cx="342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There have been about 20 experiments since 1966.</a:t>
            </a:r>
            <a:endParaRPr lang="en-US" sz="18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5715000" y="1981200"/>
            <a:ext cx="31242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Experiments After </a:t>
            </a:r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1980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4800" y="5788223"/>
            <a:ext cx="449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9900CC"/>
                </a:solidFill>
                <a:latin typeface="Comic Sans MS" pitchFamily="66" charset="0"/>
                <a:sym typeface="Symbol"/>
              </a:rPr>
              <a:t></a:t>
            </a:r>
            <a:r>
              <a:rPr lang="en-US" sz="1400" dirty="0" err="1" smtClean="0">
                <a:solidFill>
                  <a:srgbClr val="9900CC"/>
                </a:solidFill>
                <a:latin typeface="Comic Sans MS" pitchFamily="66" charset="0"/>
                <a:sym typeface="Symbol"/>
              </a:rPr>
              <a:t>PTh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sym typeface="Symbol"/>
              </a:rPr>
              <a:t> by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sym typeface="Symbol"/>
              </a:rPr>
              <a:t>Oset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et al., Phys. Rev.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D77, 07300 (2008)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5334000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Average                             ~0.44 </a:t>
            </a:r>
            <a:r>
              <a:rPr lang="en-US" dirty="0" err="1" smtClean="0">
                <a:solidFill>
                  <a:srgbClr val="FF0000"/>
                </a:solidFill>
                <a:latin typeface="Comic Sans MS" pitchFamily="66" charset="0"/>
              </a:rPr>
              <a:t>eV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3F006A-974A-4F7E-B271-540C44FA9E72}" type="slidenum">
              <a:rPr lang="en-US"/>
              <a:pPr/>
              <a:t>12</a:t>
            </a:fld>
            <a:endParaRPr lang="en-US" dirty="0"/>
          </a:p>
        </p:txBody>
      </p:sp>
      <p:pic>
        <p:nvPicPr>
          <p:cNvPr id="3051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8107" y="819150"/>
            <a:ext cx="4617293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Gamma-dM-other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152400"/>
            <a:ext cx="4376737" cy="55626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572000" y="914400"/>
            <a:ext cx="329184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610600" y="4953000"/>
            <a:ext cx="347472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52400" y="911423"/>
            <a:ext cx="4038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Prakhov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et al., Phys. Rev. C78,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015206 (2008)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304800" y="76200"/>
            <a:ext cx="845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Status of  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η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Arial" charset="0"/>
              </a:rPr>
              <a:t>→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Arial" charset="0"/>
                <a:sym typeface="Symbol" pitchFamily="18" charset="2"/>
              </a:rPr>
              <a:t></a:t>
            </a:r>
            <a:r>
              <a:rPr kumimoji="0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Arial" charset="0"/>
                <a:sym typeface="Symbol" pitchFamily="18" charset="2"/>
              </a:rPr>
              <a:t>0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Arial" charset="0"/>
                <a:sym typeface="Symbol" pitchFamily="18" charset="2"/>
              </a:rPr>
              <a:t></a:t>
            </a:r>
            <a:r>
              <a:rPr lang="en-US" sz="2400" kern="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Arial" charset="0"/>
                <a:sym typeface="Symbol" pitchFamily="18" charset="2"/>
              </a:rPr>
              <a:t>: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Arial" charset="0"/>
                <a:sym typeface="Symbol" pitchFamily="18" charset="2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en-US" sz="2400" kern="0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Dalitz</a:t>
            </a:r>
            <a:r>
              <a:rPr lang="en-US" sz="2400" kern="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 Distribution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5751493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336600"/>
                </a:solidFill>
                <a:latin typeface="Comic Sans MS" pitchFamily="66" charset="0"/>
              </a:rPr>
              <a:t>Combined BR and </a:t>
            </a:r>
            <a:r>
              <a:rPr lang="en-US" dirty="0" err="1" smtClean="0">
                <a:solidFill>
                  <a:srgbClr val="336600"/>
                </a:solidFill>
                <a:latin typeface="Comic Sans MS" pitchFamily="66" charset="0"/>
              </a:rPr>
              <a:t>Dalitz</a:t>
            </a:r>
            <a:r>
              <a:rPr lang="en-US" dirty="0" smtClean="0">
                <a:solidFill>
                  <a:srgbClr val="336600"/>
                </a:solidFill>
                <a:latin typeface="Comic Sans MS" pitchFamily="66" charset="0"/>
              </a:rPr>
              <a:t> measurement    </a:t>
            </a:r>
          </a:p>
          <a:p>
            <a:pPr algn="l">
              <a:buClr>
                <a:srgbClr val="000000"/>
              </a:buClr>
            </a:pP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           model-independent determination of two LEC’s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of the O(p</a:t>
            </a:r>
            <a:r>
              <a:rPr lang="en-US" sz="1800" baseline="30000" dirty="0" smtClean="0">
                <a:solidFill>
                  <a:srgbClr val="000000"/>
                </a:solidFill>
                <a:latin typeface="Comic Sans MS" pitchFamily="66" charset="0"/>
              </a:rPr>
              <a:t>6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) </a:t>
            </a:r>
          </a:p>
          <a:p>
            <a:pPr algn="l"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          counter- terms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 in the </a:t>
            </a:r>
            <a:r>
              <a:rPr lang="en-US" sz="1800" dirty="0" err="1" smtClean="0">
                <a:solidFill>
                  <a:srgbClr val="FF0000"/>
                </a:solidFill>
                <a:latin typeface="Comic Sans MS" pitchFamily="66" charset="0"/>
              </a:rPr>
              <a:t>chiral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Comic Sans MS" pitchFamily="66" charset="0"/>
              </a:rPr>
              <a:t>Lagrangian</a:t>
            </a:r>
            <a:endParaRPr lang="en-US" sz="18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4678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19200"/>
            <a:ext cx="415923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438400" y="28956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Projected JEF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62200" y="2557046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CB-AGS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5" name="Flowchart: Connector 24"/>
          <p:cNvSpPr/>
          <p:nvPr/>
        </p:nvSpPr>
        <p:spPr bwMode="auto">
          <a:xfrm>
            <a:off x="2286000" y="2971800"/>
            <a:ext cx="152400" cy="1524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6" name="Isosceles Triangle 25"/>
          <p:cNvSpPr/>
          <p:nvPr/>
        </p:nvSpPr>
        <p:spPr bwMode="auto">
          <a:xfrm rot="10800000">
            <a:off x="2286000" y="2667000"/>
            <a:ext cx="152400" cy="152400"/>
          </a:xfrm>
          <a:prstGeom prst="triangle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 rot="240000" flipV="1">
            <a:off x="1219945" y="1615595"/>
            <a:ext cx="442684" cy="36814"/>
          </a:xfrm>
          <a:prstGeom prst="line">
            <a:avLst/>
          </a:prstGeom>
          <a:ln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 bwMode="auto">
          <a:xfrm rot="240000" flipV="1">
            <a:off x="1219945" y="2005190"/>
            <a:ext cx="442684" cy="36814"/>
          </a:xfrm>
          <a:prstGeom prst="line">
            <a:avLst/>
          </a:prstGeom>
          <a:ln>
            <a:solidFill>
              <a:srgbClr val="00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 bwMode="auto">
          <a:xfrm rot="240000" flipV="1">
            <a:off x="1219944" y="1852790"/>
            <a:ext cx="442684" cy="36814"/>
          </a:xfrm>
          <a:prstGeom prst="line">
            <a:avLst/>
          </a:prstGeom>
          <a:ln>
            <a:solidFill>
              <a:srgbClr val="00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1524000"/>
            <a:ext cx="2246354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7897" y="1066800"/>
            <a:ext cx="254846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ight Arrow 19"/>
          <p:cNvSpPr/>
          <p:nvPr/>
        </p:nvSpPr>
        <p:spPr bwMode="auto">
          <a:xfrm>
            <a:off x="152400" y="6096000"/>
            <a:ext cx="6096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advTm="14711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469900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Measurement of </a:t>
            </a:r>
            <a:r>
              <a:rPr lang="el-GR" sz="2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</a:t>
            </a:r>
            <a:r>
              <a:rPr lang="el-GR" sz="2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→</a:t>
            </a:r>
            <a:r>
              <a:rPr lang="en-US" sz="2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3</a:t>
            </a:r>
            <a:r>
              <a:rPr lang="el-GR" sz="2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sz="2800" baseline="30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0 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E360-76BC-428B-8D18-AB7E4DA0EF5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762000"/>
            <a:ext cx="4495800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>
                <a:srgbClr val="FF0000"/>
              </a:buClr>
              <a:buFont typeface="Wingdings" pitchFamily="2" charset="2"/>
              <a:buChar char="q"/>
            </a:pPr>
            <a:r>
              <a:rPr lang="en-US" b="1" dirty="0" smtClean="0"/>
              <a:t> 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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 →3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</a:t>
            </a:r>
            <a:r>
              <a:rPr lang="en-US" sz="1800" baseline="30000" dirty="0" smtClean="0">
                <a:solidFill>
                  <a:srgbClr val="FF0000"/>
                </a:solidFill>
                <a:latin typeface="Comic Sans MS" pitchFamily="66" charset="0"/>
              </a:rPr>
              <a:t>0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 is the most promising channel </a:t>
            </a:r>
          </a:p>
          <a:p>
            <a:pPr algn="l">
              <a:buClr>
                <a:srgbClr val="FF0000"/>
              </a:buClr>
            </a:pP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    to determine an accurate </a:t>
            </a:r>
            <a:r>
              <a:rPr lang="en-US" sz="1800" i="1" dirty="0" smtClean="0">
                <a:solidFill>
                  <a:srgbClr val="FF0000"/>
                </a:solidFill>
                <a:latin typeface="Comic Sans MS" pitchFamily="66" charset="0"/>
              </a:rPr>
              <a:t>light 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quark</a:t>
            </a:r>
          </a:p>
          <a:p>
            <a:pPr algn="l">
              <a:buClr>
                <a:srgbClr val="FF0000"/>
              </a:buClr>
            </a:pP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    mass ratio.</a:t>
            </a:r>
          </a:p>
          <a:p>
            <a:pPr algn="l">
              <a:buClr>
                <a:srgbClr val="FF0000"/>
              </a:buClr>
            </a:pP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  <a:p>
            <a:pPr algn="l">
              <a:buClr>
                <a:srgbClr val="FF0000"/>
              </a:buClr>
            </a:pPr>
            <a:endParaRPr lang="en-US" sz="18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l">
              <a:buClr>
                <a:srgbClr val="FF0000"/>
              </a:buClr>
            </a:pPr>
            <a:endParaRPr lang="en-US" sz="18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l">
              <a:buClr>
                <a:srgbClr val="FF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</a:p>
          <a:p>
            <a:pPr algn="l">
              <a:buClr>
                <a:srgbClr val="FF0000"/>
              </a:buClr>
              <a:buFont typeface="Wingdings" pitchFamily="2" charset="2"/>
              <a:buChar char="q"/>
            </a:pPr>
            <a:endParaRPr lang="en-US" sz="18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l">
              <a:buClr>
                <a:srgbClr val="FF0000"/>
              </a:buClr>
              <a:buFont typeface="Wingdings" pitchFamily="2" charset="2"/>
              <a:buChar char="q"/>
            </a:pPr>
            <a:endParaRPr lang="en-US" sz="18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l"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Existing data are from the 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low energy</a:t>
            </a:r>
          </a:p>
          <a:p>
            <a:pPr algn="l">
              <a:buClr>
                <a:srgbClr val="FF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  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-production facilities and more </a:t>
            </a:r>
          </a:p>
          <a:p>
            <a:pPr algn="l">
              <a:buClr>
                <a:srgbClr val="FF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    sensitive to the threshold effect in </a:t>
            </a:r>
          </a:p>
          <a:p>
            <a:pPr algn="l">
              <a:buClr>
                <a:srgbClr val="FF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    the -detection.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</a:p>
          <a:p>
            <a:pPr algn="l">
              <a:buClr>
                <a:srgbClr val="FF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</a:p>
          <a:p>
            <a:pPr algn="l"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Proposed measurement at 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high </a:t>
            </a:r>
          </a:p>
          <a:p>
            <a:pPr algn="l">
              <a:buClr>
                <a:srgbClr val="FF0000"/>
              </a:buClr>
            </a:pP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    energy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will be comparable to existing </a:t>
            </a:r>
          </a:p>
          <a:p>
            <a:pPr algn="l">
              <a:buClr>
                <a:srgbClr val="FF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   data in statistics but different  </a:t>
            </a:r>
          </a:p>
          <a:p>
            <a:pPr algn="l">
              <a:buClr>
                <a:srgbClr val="FF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   </a:t>
            </a:r>
            <a:r>
              <a:rPr lang="en-US" sz="1800" dirty="0" err="1" smtClean="0">
                <a:solidFill>
                  <a:srgbClr val="000000"/>
                </a:solidFill>
                <a:latin typeface="Comic Sans MS" pitchFamily="66" charset="0"/>
              </a:rPr>
              <a:t>systematics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.</a:t>
            </a:r>
          </a:p>
          <a:p>
            <a:pPr algn="l">
              <a:buClr>
                <a:srgbClr val="FF0000"/>
              </a:buClr>
            </a:pPr>
            <a:endParaRPr lang="en-US" sz="18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l"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 Offers an independent experimental </a:t>
            </a:r>
          </a:p>
          <a:p>
            <a:pPr algn="l">
              <a:buClr>
                <a:srgbClr val="FF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   verification.</a:t>
            </a:r>
          </a:p>
          <a:p>
            <a:pPr algn="l">
              <a:buClr>
                <a:srgbClr val="FF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  </a:t>
            </a:r>
          </a:p>
          <a:p>
            <a:pPr algn="l">
              <a:buClr>
                <a:srgbClr val="FF0000"/>
              </a:buClr>
            </a:pPr>
            <a:endParaRPr lang="en-US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l"/>
            <a:endParaRPr lang="en-US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l"/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67600" y="32882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Slope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sym typeface="Symbol"/>
              </a:rPr>
              <a:t></a:t>
            </a:r>
            <a:endParaRPr lang="en-US" sz="1800" dirty="0">
              <a:solidFill>
                <a:srgbClr val="FF0000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7467600" y="1981200"/>
          <a:ext cx="1490133" cy="609600"/>
        </p:xfrm>
        <a:graphic>
          <a:graphicData uri="http://schemas.openxmlformats.org/presentationml/2006/ole">
            <p:oleObj spid="_x0000_s486402" name="Equation" r:id="rId3" imgW="1117440" imgH="457200" progId="Equation.DSMT4">
              <p:embed/>
            </p:oleObj>
          </a:graphicData>
        </a:graphic>
      </p:graphicFrame>
      <p:pic>
        <p:nvPicPr>
          <p:cNvPr id="2519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143000"/>
            <a:ext cx="2667000" cy="212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4939687" y="609600"/>
            <a:ext cx="28360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Phys.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Lett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., B694, 16 (2010)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619500"/>
            <a:ext cx="41338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191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3950" y="5410200"/>
            <a:ext cx="39814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495800" y="32766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Exp.</a:t>
            </a: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5105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Theory</a:t>
            </a: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7429500" y="914400"/>
          <a:ext cx="1714500" cy="381000"/>
        </p:xfrm>
        <a:graphic>
          <a:graphicData uri="http://schemas.openxmlformats.org/presentationml/2006/ole">
            <p:oleObj spid="_x0000_s486403" name="Equation" r:id="rId7" imgW="1257120" imgH="279360" progId="Equation.DSMT4">
              <p:embed/>
            </p:oleObj>
          </a:graphicData>
        </a:graphic>
      </p:graphicFrame>
      <p:sp>
        <p:nvSpPr>
          <p:cNvPr id="19" name="Right Arrow 18"/>
          <p:cNvSpPr/>
          <p:nvPr/>
        </p:nvSpPr>
        <p:spPr bwMode="auto">
          <a:xfrm rot="9745749">
            <a:off x="5723351" y="1161188"/>
            <a:ext cx="1664687" cy="19222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aphicFrame>
        <p:nvGraphicFramePr>
          <p:cNvPr id="486405" name="Object 5"/>
          <p:cNvGraphicFramePr>
            <a:graphicFrameLocks noChangeAspect="1"/>
          </p:cNvGraphicFramePr>
          <p:nvPr/>
        </p:nvGraphicFramePr>
        <p:xfrm>
          <a:off x="609599" y="1676400"/>
          <a:ext cx="3341473" cy="698500"/>
        </p:xfrm>
        <a:graphic>
          <a:graphicData uri="http://schemas.openxmlformats.org/presentationml/2006/ole">
            <p:oleObj spid="_x0000_s486405" name="Equation" r:id="rId8" imgW="2247840" imgH="469800" progId="Equation.DSMT4">
              <p:embed/>
            </p:oleObj>
          </a:graphicData>
        </a:graphic>
      </p:graphicFrame>
      <p:graphicFrame>
        <p:nvGraphicFramePr>
          <p:cNvPr id="486406" name="Object 6"/>
          <p:cNvGraphicFramePr>
            <a:graphicFrameLocks noChangeAspect="1"/>
          </p:cNvGraphicFramePr>
          <p:nvPr/>
        </p:nvGraphicFramePr>
        <p:xfrm>
          <a:off x="609600" y="2438400"/>
          <a:ext cx="1447800" cy="685800"/>
        </p:xfrm>
        <a:graphic>
          <a:graphicData uri="http://schemas.openxmlformats.org/presentationml/2006/ole">
            <p:oleObj spid="_x0000_s486406" name="Equation" r:id="rId9" imgW="965160" imgH="457200" progId="Equation.DSMT4">
              <p:embed/>
            </p:oleObj>
          </a:graphicData>
        </a:graphic>
      </p:graphicFrame>
      <p:graphicFrame>
        <p:nvGraphicFramePr>
          <p:cNvPr id="486407" name="Object 7"/>
          <p:cNvGraphicFramePr>
            <a:graphicFrameLocks noChangeAspect="1"/>
          </p:cNvGraphicFramePr>
          <p:nvPr/>
        </p:nvGraphicFramePr>
        <p:xfrm>
          <a:off x="2286000" y="2438400"/>
          <a:ext cx="1376516" cy="666750"/>
        </p:xfrm>
        <a:graphic>
          <a:graphicData uri="http://schemas.openxmlformats.org/presentationml/2006/ole">
            <p:oleObj spid="_x0000_s486407" name="Equation" r:id="rId10" imgW="812520" imgH="39348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534400" cy="546100"/>
          </a:xfrm>
        </p:spPr>
        <p:txBody>
          <a:bodyPr/>
          <a:lstStyle/>
          <a:p>
            <a:r>
              <a:rPr lang="en-US" sz="3200" dirty="0" smtClean="0">
                <a:solidFill>
                  <a:schemeClr val="bg2"/>
                </a:solidFill>
                <a:effectLst/>
                <a:latin typeface="Comic Sans MS" pitchFamily="66" charset="0"/>
              </a:rPr>
              <a:t>World Competition in </a:t>
            </a:r>
            <a:r>
              <a:rPr lang="el-GR" sz="3200" b="1" dirty="0" smtClean="0">
                <a:solidFill>
                  <a:schemeClr val="bg2"/>
                </a:solidFill>
                <a:effectLst/>
                <a:latin typeface="Comic Sans MS" pitchFamily="66" charset="0"/>
              </a:rPr>
              <a:t>η</a:t>
            </a:r>
            <a:r>
              <a:rPr lang="en-US" sz="3200" b="1" dirty="0" smtClean="0">
                <a:solidFill>
                  <a:schemeClr val="bg2"/>
                </a:solidFill>
                <a:effectLst/>
                <a:latin typeface="Comic Sans MS" pitchFamily="66" charset="0"/>
              </a:rPr>
              <a:t> Decays</a:t>
            </a:r>
            <a:r>
              <a:rPr lang="en-US" sz="3200" dirty="0" smtClean="0">
                <a:solidFill>
                  <a:schemeClr val="bg2"/>
                </a:solidFill>
                <a:effectLst/>
                <a:latin typeface="Comic Sans MS" pitchFamily="66" charset="0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52E6BF-E8FF-43C0-9EE5-ED47B3C868F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0"/>
            <a:ext cx="18288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0"/>
            <a:ext cx="20050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95600"/>
            <a:ext cx="26098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3375" y="4616450"/>
            <a:ext cx="20764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detector_labels_noplug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105400"/>
            <a:ext cx="2362200" cy="1473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781800" y="4705350"/>
            <a:ext cx="236220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JEF at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Jlab</a:t>
            </a:r>
            <a:endParaRPr lang="en-US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Left Arrow 15"/>
          <p:cNvSpPr>
            <a:spLocks noChangeArrowheads="1"/>
          </p:cNvSpPr>
          <p:nvPr/>
        </p:nvSpPr>
        <p:spPr bwMode="auto">
          <a:xfrm rot="-1682553">
            <a:off x="6396038" y="2546350"/>
            <a:ext cx="838200" cy="228600"/>
          </a:xfrm>
          <a:prstGeom prst="leftArrow">
            <a:avLst>
              <a:gd name="adj1" fmla="val 50000"/>
              <a:gd name="adj2" fmla="val 4999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86600" y="1600200"/>
            <a:ext cx="1828800" cy="708025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Low energy 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  <a:cs typeface="Arial" charset="0"/>
                <a:sym typeface="Symbol"/>
              </a:rPr>
              <a:t>-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facilities</a:t>
            </a:r>
          </a:p>
        </p:txBody>
      </p:sp>
      <p:sp>
        <p:nvSpPr>
          <p:cNvPr id="20" name="Left Arrow 19"/>
          <p:cNvSpPr>
            <a:spLocks noChangeArrowheads="1"/>
          </p:cNvSpPr>
          <p:nvPr/>
        </p:nvSpPr>
        <p:spPr bwMode="auto">
          <a:xfrm rot="-5400000">
            <a:off x="7539038" y="4083050"/>
            <a:ext cx="838200" cy="228600"/>
          </a:xfrm>
          <a:prstGeom prst="leftArrow">
            <a:avLst>
              <a:gd name="adj1" fmla="val 50000"/>
              <a:gd name="adj2" fmla="val 4999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39000" y="2971800"/>
            <a:ext cx="1828800" cy="708025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High energy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  <a:cs typeface="Arial" charset="0"/>
                <a:sym typeface="Symbol"/>
              </a:rPr>
              <a:t>-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facility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1125" y="4956175"/>
            <a:ext cx="2771775" cy="16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898900" y="4581525"/>
            <a:ext cx="2730500" cy="3714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l" eaLnBrk="1" hangingPunct="1"/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CBELSA/TAPS at ELSA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743200" y="1066800"/>
            <a:ext cx="3733800" cy="57912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196" y="1322109"/>
            <a:ext cx="152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336600"/>
                </a:solidFill>
              </a:rPr>
              <a:t>e</a:t>
            </a:r>
            <a:r>
              <a:rPr lang="en-US" b="1" baseline="30000" dirty="0" err="1" smtClean="0">
                <a:solidFill>
                  <a:srgbClr val="336600"/>
                </a:solidFill>
              </a:rPr>
              <a:t>+</a:t>
            </a:r>
            <a:r>
              <a:rPr lang="en-US" b="1" dirty="0" err="1" smtClean="0">
                <a:solidFill>
                  <a:srgbClr val="336600"/>
                </a:solidFill>
              </a:rPr>
              <a:t>e</a:t>
            </a:r>
            <a:r>
              <a:rPr lang="en-US" b="1" baseline="30000" dirty="0" smtClean="0">
                <a:solidFill>
                  <a:srgbClr val="336600"/>
                </a:solidFill>
              </a:rPr>
              <a:t>-</a:t>
            </a:r>
          </a:p>
          <a:p>
            <a:r>
              <a:rPr lang="en-US" b="1" dirty="0" smtClean="0">
                <a:solidFill>
                  <a:srgbClr val="336600"/>
                </a:solidFill>
              </a:rPr>
              <a:t>Collider</a:t>
            </a:r>
            <a:endParaRPr lang="en-US" b="1" dirty="0">
              <a:solidFill>
                <a:srgbClr val="3366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6596" y="3333690"/>
            <a:ext cx="201700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6600"/>
                </a:solidFill>
              </a:rPr>
              <a:t>Fixed-target</a:t>
            </a:r>
            <a:endParaRPr lang="en-US" b="1" dirty="0">
              <a:solidFill>
                <a:srgbClr val="3366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5334000"/>
            <a:ext cx="1676400" cy="338554"/>
          </a:xfrm>
          <a:prstGeom prst="rect">
            <a:avLst/>
          </a:prstGeom>
          <a:solidFill>
            <a:schemeClr val="accent2">
              <a:lumMod val="60000"/>
              <a:lumOff val="40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photoproduction</a:t>
            </a:r>
            <a:endParaRPr lang="en-US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81600" y="3200400"/>
            <a:ext cx="1676400" cy="338554"/>
          </a:xfrm>
          <a:prstGeom prst="rect">
            <a:avLst/>
          </a:prstGeom>
          <a:solidFill>
            <a:schemeClr val="accent2">
              <a:lumMod val="60000"/>
              <a:lumOff val="40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hadroproduction</a:t>
            </a:r>
            <a:endParaRPr lang="en-US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506704231"/>
      </p:ext>
    </p:extLst>
  </p:cSld>
  <p:clrMapOvr>
    <a:masterClrMapping/>
  </p:clrMapOvr>
  <p:transition advTm="79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9" grpId="0" animBg="1"/>
      <p:bldP spid="20" grpId="0" animBg="1"/>
      <p:bldP spid="21" grpId="0" animBg="1"/>
      <p:bldP spid="3" grpId="0" animBg="1"/>
      <p:bldP spid="23" grpId="0" animBg="1"/>
      <p:bldP spid="2" grpId="0" animBg="1"/>
      <p:bldP spid="22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534400" cy="457200"/>
          </a:xfrm>
        </p:spPr>
        <p:txBody>
          <a:bodyPr/>
          <a:lstStyle/>
          <a:p>
            <a:pPr algn="ctr">
              <a:defRPr/>
            </a:pPr>
            <a:r>
              <a:rPr lang="en-US" sz="2400" dirty="0" smtClean="0">
                <a:solidFill>
                  <a:schemeClr val="bg2"/>
                </a:solidFill>
                <a:latin typeface="Comic Sans MS" pitchFamily="66" charset="0"/>
              </a:rPr>
              <a:t>Filter Background with </a:t>
            </a:r>
            <a:r>
              <a:rPr lang="el-GR" sz="2400" dirty="0" smtClean="0">
                <a:solidFill>
                  <a:schemeClr val="bg2"/>
                </a:solidFill>
                <a:latin typeface="Comic Sans MS" pitchFamily="66" charset="0"/>
              </a:rPr>
              <a:t>η</a:t>
            </a:r>
            <a:r>
              <a:rPr lang="en-US" sz="2400" dirty="0" smtClean="0">
                <a:solidFill>
                  <a:schemeClr val="bg2"/>
                </a:solidFill>
                <a:latin typeface="Comic Sans MS" pitchFamily="66" charset="0"/>
              </a:rPr>
              <a:t> Energy Boost (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</a:t>
            </a:r>
            <a:r>
              <a:rPr lang="en-US" sz="2400" baseline="30000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0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</a:t>
            </a:r>
            <a:r>
              <a:rPr lang="en-US" sz="2400" dirty="0" smtClean="0">
                <a:solidFill>
                  <a:schemeClr val="bg2"/>
                </a:solidFill>
                <a:latin typeface="Comic Sans MS" pitchFamily="66" charset="0"/>
                <a:sym typeface="Symbol"/>
              </a:rPr>
              <a:t>)</a:t>
            </a:r>
            <a:r>
              <a:rPr lang="en-US" sz="2400" dirty="0" smtClean="0">
                <a:solidFill>
                  <a:schemeClr val="bg2"/>
                </a:solidFill>
                <a:latin typeface="Comic Sans MS" pitchFamily="66" charset="0"/>
              </a:rPr>
              <a:t/>
            </a:r>
            <a:br>
              <a:rPr lang="en-US" sz="2400" dirty="0" smtClean="0">
                <a:solidFill>
                  <a:schemeClr val="bg2"/>
                </a:solidFill>
                <a:latin typeface="Comic Sans MS" pitchFamily="66" charset="0"/>
              </a:rPr>
            </a:br>
            <a:r>
              <a:rPr lang="en-US" sz="28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endParaRPr lang="en-US" sz="2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B333B-0EFF-4B88-8AA5-9D5AB5F35DC8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572000" y="5029200"/>
            <a:ext cx="3429000" cy="1066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</a:pP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Major Background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l-G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S Mincho" pitchFamily="49" charset="-128"/>
                <a:sym typeface="Symbol" pitchFamily="18" charset="2"/>
              </a:rPr>
              <a:t>η </a:t>
            </a:r>
            <a:r>
              <a:rPr lang="el-G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S Mincho" pitchFamily="49" charset="-128"/>
                <a:sym typeface="Symbol" pitchFamily="18" charset="2"/>
              </a:rPr>
              <a:t>→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</a:t>
            </a:r>
            <a:r>
              <a:rPr lang="en-US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0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</a:t>
            </a:r>
            <a:r>
              <a:rPr lang="en-US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0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</a:t>
            </a:r>
            <a:r>
              <a:rPr lang="en-US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0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/>
              </a:rPr>
              <a:t>6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</a:t>
            </a:r>
            <a:r>
              <a:rPr lang="en-US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-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p</a:t>
            </a:r>
            <a:r>
              <a:rPr lang="el-G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→ 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</a:t>
            </a:r>
            <a:r>
              <a:rPr lang="en-US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0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</a:t>
            </a:r>
            <a:r>
              <a:rPr lang="en-US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0 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+</a:t>
            </a:r>
            <a:r>
              <a:rPr lang="en-US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S Mincho" pitchFamily="49" charset="-128"/>
                <a:sym typeface="Symbol" pitchFamily="18" charset="2"/>
              </a:rPr>
              <a:t>neutron</a:t>
            </a:r>
            <a:endParaRPr lang="el-GR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ea typeface="MS Mincho" pitchFamily="49" charset="-128"/>
              <a:sym typeface="Symbol" pitchFamily="18" charset="2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endParaRPr lang="en-US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ea typeface="MS Mincho" pitchFamily="49" charset="-128"/>
              <a:sym typeface="Symbol" pitchFamily="18" charset="2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endParaRPr lang="en-US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ea typeface="MS Mincho" pitchFamily="49" charset="-128"/>
              <a:sym typeface="Symbol" pitchFamily="18" charset="2"/>
            </a:endParaRPr>
          </a:p>
        </p:txBody>
      </p:sp>
      <p:pic>
        <p:nvPicPr>
          <p:cNvPr id="23" name="Picture 8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495800"/>
            <a:ext cx="3657600" cy="228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-76200" y="3810000"/>
            <a:ext cx="45720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8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GAMS Experiment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  </a:t>
            </a:r>
            <a:r>
              <a:rPr lang="en-US" sz="18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</a:t>
            </a:r>
            <a:r>
              <a:rPr lang="en-US" sz="1800" i="1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-</a:t>
            </a:r>
            <a:r>
              <a:rPr lang="en-US" sz="18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p</a:t>
            </a:r>
            <a:r>
              <a:rPr lang="el-GR" sz="18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→η</a:t>
            </a:r>
            <a:r>
              <a:rPr lang="en-US" sz="18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 p  (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E</a:t>
            </a:r>
            <a:r>
              <a:rPr lang="en-US" sz="18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/>
              </a:rPr>
              <a:t>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/>
              </a:rPr>
              <a:t>=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30 </a:t>
            </a:r>
            <a:r>
              <a:rPr lang="en-US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GeV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)</a:t>
            </a:r>
            <a:endParaRPr lang="el-GR" sz="18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ea typeface="MS Mincho" pitchFamily="49" charset="-128"/>
              <a:cs typeface="Arial" charset="0"/>
              <a:sym typeface="Symbol" pitchFamily="18" charset="2"/>
            </a:endParaRPr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4876800" y="971490"/>
            <a:ext cx="396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Jlab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p</a:t>
            </a:r>
            <a:r>
              <a:rPr lang="el-G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→η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(E</a:t>
            </a:r>
            <a:r>
              <a:rPr lang="en-US" baseline="-25000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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=</a:t>
            </a:r>
            <a:r>
              <a:rPr lang="en-US" baseline="-25000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9-11.7 </a:t>
            </a:r>
            <a:r>
              <a:rPr lang="en-US" dirty="0" err="1" smtClean="0">
                <a:solidFill>
                  <a:srgbClr val="FF0000"/>
                </a:solidFill>
                <a:latin typeface="Comic Sans MS" pitchFamily="66" charset="0"/>
              </a:rPr>
              <a:t>GeV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)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9" name="Picture 28" descr="sig_bg.pn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7200" y="1447800"/>
            <a:ext cx="4800600" cy="33528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 bwMode="auto">
          <a:xfrm>
            <a:off x="5715000" y="1752600"/>
            <a:ext cx="609600" cy="2743200"/>
          </a:xfrm>
          <a:prstGeom prst="rect">
            <a:avLst/>
          </a:prstGeom>
          <a:solidFill>
            <a:srgbClr val="FF0000">
              <a:alpha val="1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2133600" y="4495800"/>
            <a:ext cx="457200" cy="1981200"/>
          </a:xfrm>
          <a:prstGeom prst="rect">
            <a:avLst/>
          </a:prstGeom>
          <a:solidFill>
            <a:srgbClr val="FF0000">
              <a:alpha val="1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76200" y="609600"/>
            <a:ext cx="45720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8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CB-AGS Experiment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n-US" sz="18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</a:t>
            </a:r>
            <a:r>
              <a:rPr lang="en-US" sz="1800" i="1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-</a:t>
            </a:r>
            <a:r>
              <a:rPr lang="en-US" sz="18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p</a:t>
            </a:r>
            <a:r>
              <a:rPr lang="el-GR" sz="18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→η</a:t>
            </a:r>
            <a:r>
              <a:rPr lang="en-US" sz="18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 p</a:t>
            </a:r>
            <a:r>
              <a:rPr lang="en-US" sz="18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(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E</a:t>
            </a:r>
            <a:r>
              <a:rPr lang="en-US" sz="18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/>
              </a:rPr>
              <a:t>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/>
              </a:rPr>
              <a:t>=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Symbol"/>
              </a:rPr>
              <a:t>730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MeV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)</a:t>
            </a:r>
            <a:endParaRPr lang="el-GR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ea typeface="MS Mincho" pitchFamily="49" charset="-128"/>
              <a:cs typeface="Arial" charset="0"/>
              <a:sym typeface="Symbol" pitchFamily="18" charset="2"/>
            </a:endParaRPr>
          </a:p>
        </p:txBody>
      </p:sp>
      <p:pic>
        <p:nvPicPr>
          <p:cNvPr id="381953" name="Picture 1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2954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 bwMode="auto">
          <a:xfrm>
            <a:off x="2743200" y="1600200"/>
            <a:ext cx="381000" cy="1752600"/>
          </a:xfrm>
          <a:prstGeom prst="rect">
            <a:avLst/>
          </a:prstGeom>
          <a:solidFill>
            <a:srgbClr val="FF0000">
              <a:alpha val="1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2964845">
            <a:off x="2353693" y="2995275"/>
            <a:ext cx="319917" cy="124792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 rot="16200000">
            <a:off x="1980009" y="2134791"/>
            <a:ext cx="430887" cy="10381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r>
              <a:rPr lang="el-G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η →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</a:t>
            </a:r>
            <a:r>
              <a:rPr lang="en-US" sz="16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0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</a:t>
            </a:r>
            <a:r>
              <a:rPr lang="en-US" sz="16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0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</a:t>
            </a:r>
            <a:r>
              <a:rPr lang="en-US" sz="16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838200" y="2286000"/>
            <a:ext cx="457200" cy="4572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1533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81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6" grpId="0"/>
      <p:bldP spid="28" grpId="0"/>
      <p:bldP spid="30" grpId="0" animBg="1"/>
      <p:bldP spid="31" grpId="0" animBg="1"/>
      <p:bldP spid="19" grpId="0"/>
      <p:bldP spid="18" grpId="0" animBg="1"/>
      <p:bldP spid="22" grpId="0" animBg="1"/>
      <p:bldP spid="24" grpId="0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7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F6E8971-223F-43A0-BC39-35C35E2D5B4A}" type="slidenum">
              <a:rPr lang="en-US" sz="1400">
                <a:latin typeface="Arial" charset="0"/>
              </a:rPr>
              <a:pPr algn="r"/>
              <a:t>16</a:t>
            </a:fld>
            <a:endParaRPr lang="en-US" sz="1400">
              <a:latin typeface="Arial" charset="0"/>
            </a:endParaRPr>
          </a:p>
        </p:txBody>
      </p:sp>
      <p:sp>
        <p:nvSpPr>
          <p:cNvPr id="194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381000"/>
          </a:xfrm>
        </p:spPr>
        <p:txBody>
          <a:bodyPr/>
          <a:lstStyle/>
          <a:p>
            <a:pPr algn="ctr" eaLnBrk="1" hangingPunct="1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Proposed Experiment in Hall D </a:t>
            </a:r>
            <a:endParaRPr lang="en-US" sz="2400" dirty="0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32772" name="AutoShape 8"/>
          <p:cNvSpPr>
            <a:spLocks noChangeArrowheads="1"/>
          </p:cNvSpPr>
          <p:nvPr/>
        </p:nvSpPr>
        <p:spPr bwMode="auto">
          <a:xfrm>
            <a:off x="1828800" y="54102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73" name="TextBox 86"/>
          <p:cNvSpPr txBox="1">
            <a:spLocks noChangeArrowheads="1"/>
          </p:cNvSpPr>
          <p:nvPr/>
        </p:nvSpPr>
        <p:spPr bwMode="auto">
          <a:xfrm>
            <a:off x="7467600" y="1447800"/>
            <a:ext cx="1066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FCAL-II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2774" name="Rectangle 88"/>
          <p:cNvSpPr>
            <a:spLocks noChangeArrowheads="1"/>
          </p:cNvSpPr>
          <p:nvPr/>
        </p:nvSpPr>
        <p:spPr bwMode="auto">
          <a:xfrm>
            <a:off x="76200" y="3733800"/>
            <a:ext cx="876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Simultaneously </a:t>
            </a:r>
            <a:r>
              <a:rPr lang="en-US" b="1" dirty="0" smtClean="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measure </a:t>
            </a:r>
            <a:r>
              <a:rPr lang="el-GR" b="1" dirty="0" smtClean="0">
                <a:solidFill>
                  <a:schemeClr val="bg2"/>
                </a:solidFill>
                <a:latin typeface="Comic Sans MS" pitchFamily="66" charset="0"/>
              </a:rPr>
              <a:t>η</a:t>
            </a:r>
            <a:r>
              <a:rPr lang="en-US" b="1" dirty="0" smtClean="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n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eutral decays:</a:t>
            </a:r>
            <a:r>
              <a:rPr lang="en-US" dirty="0" smtClean="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l-GR" b="1" dirty="0" smtClean="0">
                <a:solidFill>
                  <a:schemeClr val="bg2"/>
                </a:solidFill>
                <a:latin typeface="Comic Sans MS" pitchFamily="66" charset="0"/>
              </a:rPr>
              <a:t>η</a:t>
            </a:r>
            <a:r>
              <a:rPr lang="el-GR" b="1" dirty="0" smtClean="0">
                <a:solidFill>
                  <a:schemeClr val="bg2"/>
                </a:solidFill>
                <a:latin typeface="Comic Sans MS" pitchFamily="66" charset="0"/>
                <a:cs typeface="Arial" charset="0"/>
              </a:rPr>
              <a:t>→</a:t>
            </a:r>
            <a:r>
              <a:rPr lang="el-GR" b="1" dirty="0" smtClean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b="1" baseline="30000" dirty="0" smtClean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0</a:t>
            </a:r>
            <a:r>
              <a:rPr lang="el-GR" b="1" dirty="0" smtClean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</a:t>
            </a:r>
            <a:r>
              <a:rPr lang="en-US" b="1" dirty="0" smtClean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, </a:t>
            </a:r>
            <a:r>
              <a:rPr lang="el-GR" b="1" dirty="0" smtClean="0">
                <a:solidFill>
                  <a:schemeClr val="bg2"/>
                </a:solidFill>
                <a:latin typeface="Comic Sans MS" pitchFamily="66" charset="0"/>
              </a:rPr>
              <a:t>η</a:t>
            </a:r>
            <a:r>
              <a:rPr lang="el-GR" b="1" dirty="0" smtClean="0">
                <a:solidFill>
                  <a:schemeClr val="bg2"/>
                </a:solidFill>
                <a:latin typeface="Comic Sans MS" pitchFamily="66" charset="0"/>
                <a:cs typeface="Arial" charset="0"/>
              </a:rPr>
              <a:t>→</a:t>
            </a:r>
            <a:r>
              <a:rPr lang="en-US" b="1" dirty="0" smtClean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3</a:t>
            </a:r>
            <a:r>
              <a:rPr lang="el-GR" b="1" dirty="0" smtClean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</a:t>
            </a:r>
            <a:r>
              <a:rPr lang="en-US" b="1" dirty="0" smtClean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, and …</a:t>
            </a:r>
            <a:r>
              <a:rPr lang="en-US" b="1" baseline="30000" dirty="0" smtClean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 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90" name="Text Placeholder 88"/>
          <p:cNvSpPr txBox="1">
            <a:spLocks/>
          </p:cNvSpPr>
          <p:nvPr/>
        </p:nvSpPr>
        <p:spPr bwMode="auto">
          <a:xfrm>
            <a:off x="152400" y="6324600"/>
            <a:ext cx="8382000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2929FF"/>
              </a:buClr>
            </a:pPr>
            <a:endParaRPr lang="en-US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342900" indent="-342900" algn="l">
              <a:spcBef>
                <a:spcPct val="20000"/>
              </a:spcBef>
              <a:buClr>
                <a:srgbClr val="000000"/>
              </a:buClr>
            </a:pP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9" name="Slide Number Placeholder 7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E8D6-2C06-42B7-9D55-2C1F9DFFC00E}" type="slidenum">
              <a:rPr lang="en-US"/>
              <a:pPr/>
              <a:t>16</a:t>
            </a:fld>
            <a:endParaRPr lang="en-US"/>
          </a:p>
        </p:txBody>
      </p:sp>
      <p:pic>
        <p:nvPicPr>
          <p:cNvPr id="32779" name="Picture 11" descr="detector_labels_noplug.pdf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762000"/>
            <a:ext cx="6096000" cy="279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Left Arrow 24"/>
          <p:cNvSpPr/>
          <p:nvPr/>
        </p:nvSpPr>
        <p:spPr bwMode="auto">
          <a:xfrm rot="21017701">
            <a:off x="7176135" y="1748530"/>
            <a:ext cx="448431" cy="196277"/>
          </a:xfrm>
          <a:prstGeom prst="lef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" y="4191000"/>
            <a:ext cx="84582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ct val="20000"/>
              </a:spcBef>
              <a:buClr>
                <a:srgbClr val="2929FF"/>
              </a:buClr>
              <a:buFont typeface="Wingdings" pitchFamily="2" charset="2"/>
              <a:buChar char="q"/>
            </a:pPr>
            <a:r>
              <a:rPr lang="el-GR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η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produced on LH</a:t>
            </a:r>
            <a:r>
              <a:rPr lang="en-US" sz="1800" baseline="-25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2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target with </a:t>
            </a:r>
            <a:r>
              <a:rPr lang="en-US" sz="1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9-11.7 </a:t>
            </a:r>
            <a:r>
              <a:rPr lang="en-US" sz="18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GeV</a:t>
            </a:r>
            <a:r>
              <a:rPr lang="en-US" sz="1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tagged photon beam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: </a:t>
            </a:r>
          </a:p>
          <a:p>
            <a:pPr marL="342900" indent="-342900" algn="l">
              <a:spcBef>
                <a:spcPct val="20000"/>
              </a:spcBef>
              <a:buClr>
                <a:srgbClr val="2929FF"/>
              </a:buClr>
            </a:pP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S Mincho" pitchFamily="49" charset="-128"/>
                <a:sym typeface="Symbol" pitchFamily="18" charset="2"/>
              </a:rPr>
              <a:t>    </a:t>
            </a:r>
            <a:r>
              <a:rPr lang="el-GR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MS Mincho" pitchFamily="49" charset="-128"/>
                <a:sym typeface="Symbol" pitchFamily="18" charset="2"/>
              </a:rPr>
              <a:t>γ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MS Mincho" pitchFamily="49" charset="-128"/>
                <a:sym typeface="Symbol" pitchFamily="18" charset="2"/>
              </a:rPr>
              <a:t>+p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Symbol" pitchFamily="18" charset="2"/>
              </a:rPr>
              <a:t> → </a:t>
            </a:r>
            <a:r>
              <a:rPr lang="el-GR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MS Mincho" pitchFamily="49" charset="-128"/>
                <a:sym typeface="Symbol" pitchFamily="18" charset="2"/>
              </a:rPr>
              <a:t>η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MS Mincho" pitchFamily="49" charset="-128"/>
                <a:sym typeface="Symbol" pitchFamily="18" charset="2"/>
              </a:rPr>
              <a:t>+p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200" y="4953000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ct val="20000"/>
              </a:spcBef>
              <a:buClr>
                <a:srgbClr val="2929FF"/>
              </a:buClr>
              <a:buFont typeface="Wingdings" pitchFamily="2" charset="2"/>
              <a:buChar char="q"/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Reduce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non-coplanar backgrounds 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by </a:t>
            </a:r>
            <a:r>
              <a:rPr lang="en-US" sz="1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detecting recoil </a:t>
            </a:r>
            <a:r>
              <a:rPr lang="en-US" sz="18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p’s</a:t>
            </a:r>
            <a:r>
              <a:rPr lang="en-US" sz="18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with </a:t>
            </a:r>
            <a:r>
              <a:rPr lang="en-US" sz="1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GlueX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detector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200" y="5715000"/>
            <a:ext cx="87630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ct val="20000"/>
              </a:spcBef>
              <a:buClr>
                <a:srgbClr val="2929FF"/>
              </a:buClr>
              <a:buFont typeface="Wingdings" pitchFamily="2" charset="2"/>
              <a:buChar char="q"/>
            </a:pP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Upgraded Forward Calorimeter with </a:t>
            </a:r>
            <a:r>
              <a:rPr lang="en-US" sz="18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High resolution, high granularity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</a:p>
          <a:p>
            <a:pPr marL="342900" indent="-342900" algn="l">
              <a:spcBef>
                <a:spcPct val="20000"/>
              </a:spcBef>
              <a:buClr>
                <a:srgbClr val="2929FF"/>
              </a:buClr>
            </a:pP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   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PbWO</a:t>
            </a:r>
            <a:r>
              <a:rPr lang="en-US" sz="18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4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(</a:t>
            </a:r>
            <a:r>
              <a:rPr lang="en-US" sz="1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FCAL-II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)  to detect multi-photons from the </a:t>
            </a:r>
            <a:r>
              <a:rPr lang="el-GR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η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decays</a:t>
            </a:r>
            <a:endParaRPr lang="en-US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advTm="379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/>
      <p:bldP spid="25" grpId="0" animBg="1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469900"/>
          </a:xfrm>
        </p:spPr>
        <p:txBody>
          <a:bodyPr/>
          <a:lstStyle/>
          <a:p>
            <a:pPr algn="ctr">
              <a:defRPr/>
            </a:pPr>
            <a:r>
              <a:rPr lang="en-US" sz="2800" dirty="0" smtClean="0">
                <a:solidFill>
                  <a:schemeClr val="bg2"/>
                </a:solidFill>
                <a:latin typeface="Comic Sans MS" pitchFamily="66" charset="0"/>
              </a:rPr>
              <a:t>New Equipment: FCAL-II</a:t>
            </a:r>
            <a:endParaRPr lang="en-US" sz="2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1706-ADF1-4D15-B2D5-15D2966A61A2}" type="slidenum">
              <a:rPr lang="en-US"/>
              <a:pPr/>
              <a:t>17</a:t>
            </a:fld>
            <a:endParaRPr lang="en-US"/>
          </a:p>
        </p:txBody>
      </p:sp>
      <p:pic>
        <p:nvPicPr>
          <p:cNvPr id="40964" name="Picture 18" descr="hycal_oct_2_testlab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31813" y="1066800"/>
            <a:ext cx="2744787" cy="2057400"/>
          </a:xfrm>
          <a:noFill/>
        </p:spPr>
      </p:pic>
      <p:sp>
        <p:nvSpPr>
          <p:cNvPr id="6" name="TextBox 5"/>
          <p:cNvSpPr txBox="1"/>
          <p:nvPr/>
        </p:nvSpPr>
        <p:spPr>
          <a:xfrm>
            <a:off x="609600" y="609600"/>
            <a:ext cx="21336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PrimEx HyCal</a:t>
            </a:r>
          </a:p>
        </p:txBody>
      </p:sp>
      <p:sp>
        <p:nvSpPr>
          <p:cNvPr id="40966" name="TextBox 6"/>
          <p:cNvSpPr txBox="1">
            <a:spLocks noChangeArrowheads="1"/>
          </p:cNvSpPr>
          <p:nvPr/>
        </p:nvSpPr>
        <p:spPr bwMode="auto">
          <a:xfrm>
            <a:off x="4038600" y="609600"/>
            <a:ext cx="4572000" cy="10156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rgbClr val="FF0000"/>
              </a:buClr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FCAL-II: </a:t>
            </a:r>
          </a:p>
          <a:p>
            <a:pPr algn="l">
              <a:buClr>
                <a:srgbClr val="FF0000"/>
              </a:buClr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118x118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cm</a:t>
            </a:r>
            <a:r>
              <a:rPr lang="en-US" baseline="30000" dirty="0">
                <a:solidFill>
                  <a:srgbClr val="000000"/>
                </a:solidFill>
                <a:latin typeface="Comic Sans MS" pitchFamily="66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 in Size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(3445 PbWO</a:t>
            </a:r>
            <a:r>
              <a:rPr lang="en-US" baseline="-25000" dirty="0" smtClean="0">
                <a:solidFill>
                  <a:srgbClr val="000000"/>
                </a:solidFill>
                <a:latin typeface="Comic Sans MS" pitchFamily="66" charset="0"/>
              </a:rPr>
              <a:t>4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  <a:p>
            <a:pPr algn="l">
              <a:buClr>
                <a:srgbClr val="FF0000"/>
              </a:buClr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2cm x 2cm x 18cm per module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28600" y="3505200"/>
            <a:ext cx="4953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FCAL-II (PbWO</a:t>
            </a:r>
            <a:r>
              <a:rPr lang="en-US" sz="1800" b="1" baseline="-250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4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) vs. FCAL (</a:t>
            </a: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Pb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glass)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28600" y="3991209"/>
          <a:ext cx="3429000" cy="2531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/>
                <a:gridCol w="1714500"/>
              </a:tblGrid>
              <a:tr h="66200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Property</a:t>
                      </a:r>
                      <a:endParaRPr lang="en-US" sz="1800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Improvement factor</a:t>
                      </a:r>
                      <a:endParaRPr lang="en-US" sz="1800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4098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Energy </a:t>
                      </a:r>
                      <a:r>
                        <a:rPr lang="el-GR" sz="1800" dirty="0" smtClean="0">
                          <a:latin typeface="Comic Sans MS" pitchFamily="66" charset="0"/>
                        </a:rPr>
                        <a:t>σ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2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4098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Position</a:t>
                      </a:r>
                      <a:r>
                        <a:rPr lang="en-US" sz="1800" baseline="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el-GR" sz="1800" dirty="0" smtClean="0">
                          <a:latin typeface="Comic Sans MS" pitchFamily="66" charset="0"/>
                        </a:rPr>
                        <a:t>σ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2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4098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Granularity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4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4098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Radiation-resistance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10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276600" y="182880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S/N Ratio vs. Calorimeter Types</a:t>
            </a:r>
            <a:b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signal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:             ,   background:   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               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graphicFrame>
        <p:nvGraphicFramePr>
          <p:cNvPr id="377858" name="Object 13"/>
          <p:cNvGraphicFramePr>
            <a:graphicFrameLocks noChangeAspect="1"/>
          </p:cNvGraphicFramePr>
          <p:nvPr/>
        </p:nvGraphicFramePr>
        <p:xfrm>
          <a:off x="5410200" y="2057400"/>
          <a:ext cx="890588" cy="314325"/>
        </p:xfrm>
        <a:graphic>
          <a:graphicData uri="http://schemas.openxmlformats.org/presentationml/2006/ole">
            <p:oleObj spid="_x0000_s377858" name="Equation" r:id="rId6" imgW="647640" imgH="228600" progId="Equation.3">
              <p:embed/>
            </p:oleObj>
          </a:graphicData>
        </a:graphic>
      </p:graphicFrame>
      <p:graphicFrame>
        <p:nvGraphicFramePr>
          <p:cNvPr id="377859" name="Object 3"/>
          <p:cNvGraphicFramePr>
            <a:graphicFrameLocks noChangeAspect="1"/>
          </p:cNvGraphicFramePr>
          <p:nvPr/>
        </p:nvGraphicFramePr>
        <p:xfrm>
          <a:off x="7848600" y="2057400"/>
          <a:ext cx="785813" cy="314325"/>
        </p:xfrm>
        <a:graphic>
          <a:graphicData uri="http://schemas.openxmlformats.org/presentationml/2006/ole">
            <p:oleObj spid="_x0000_s377859" name="Equation" r:id="rId7" imgW="571320" imgH="228600" progId="Equation.3">
              <p:embed/>
            </p:oleObj>
          </a:graphicData>
        </a:graphic>
      </p:graphicFrame>
      <p:pic>
        <p:nvPicPr>
          <p:cNvPr id="14" name="Picture 13" descr="lg_3pi_all_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8200" y="2438400"/>
            <a:ext cx="3505200" cy="2018474"/>
          </a:xfrm>
          <a:prstGeom prst="rect">
            <a:avLst/>
          </a:prstGeom>
        </p:spPr>
      </p:pic>
      <p:pic>
        <p:nvPicPr>
          <p:cNvPr id="15" name="Picture 14" descr="pwo_3pi_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24400" y="4548880"/>
            <a:ext cx="3429000" cy="1974595"/>
          </a:xfrm>
          <a:prstGeom prst="rect">
            <a:avLst/>
          </a:prstGeom>
        </p:spPr>
      </p:pic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5956482" y="4800600"/>
            <a:ext cx="19495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FCAL-II (PbWO</a:t>
            </a:r>
            <a:r>
              <a:rPr lang="en-US" sz="1600" baseline="-25000" dirty="0" smtClean="0">
                <a:solidFill>
                  <a:schemeClr val="bg1"/>
                </a:solidFill>
                <a:latin typeface="Comic Sans MS" pitchFamily="66" charset="0"/>
              </a:rPr>
              <a:t>4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)</a:t>
            </a:r>
            <a:endParaRPr lang="en-US" sz="1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6126710" y="2709446"/>
            <a:ext cx="172996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FCAL  (</a:t>
            </a:r>
            <a:r>
              <a:rPr lang="en-US" sz="1600" dirty="0" err="1" smtClean="0">
                <a:solidFill>
                  <a:schemeClr val="bg1"/>
                </a:solidFill>
                <a:latin typeface="Comic Sans MS" pitchFamily="66" charset="0"/>
              </a:rPr>
              <a:t>Pb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 glass)</a:t>
            </a:r>
            <a:endParaRPr lang="en-US" sz="1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029200" y="5715000"/>
            <a:ext cx="1524000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S/N=10:1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4953000" y="3657600"/>
            <a:ext cx="1600200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S/N=0.1:1</a:t>
            </a:r>
            <a:endParaRPr lang="en-US" sz="1600" baseline="300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custDataLst>
      <p:tags r:id="rId2"/>
    </p:custDataLst>
  </p:cSld>
  <p:clrMapOvr>
    <a:masterClrMapping/>
  </p:clrMapOvr>
  <p:transition advTm="385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77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77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381000"/>
          </a:xfrm>
        </p:spPr>
        <p:txBody>
          <a:bodyPr/>
          <a:lstStyle/>
          <a:p>
            <a:pPr algn="ctr"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Hadronic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Backgrounds Reduction in 4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  <a:sym typeface="Symbol"/>
              </a:rPr>
              <a:t> States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D3A6-0351-4394-B9FA-C0BD7E41B9BA}" type="slidenum">
              <a:rPr lang="en-US"/>
              <a:pPr/>
              <a:t>18</a:t>
            </a:fld>
            <a:endParaRPr lang="en-US"/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5562600" y="685800"/>
            <a:ext cx="3352800" cy="2954338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Event Selection</a:t>
            </a:r>
          </a:p>
          <a:p>
            <a:endParaRPr lang="en-US" sz="2400" dirty="0">
              <a:solidFill>
                <a:srgbClr val="000000"/>
              </a:solidFill>
              <a:latin typeface="Comic Sans MS" pitchFamily="66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Elasticity is 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    EL=</a:t>
            </a:r>
            <a:r>
              <a:rPr lang="el-GR" sz="1800" dirty="0">
                <a:solidFill>
                  <a:srgbClr val="000000"/>
                </a:solidFill>
                <a:latin typeface="Comic Sans MS" pitchFamily="66" charset="0"/>
              </a:rPr>
              <a:t>Σ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E</a:t>
            </a:r>
            <a:r>
              <a:rPr lang="el-GR" sz="1800" b="1" baseline="-25000" dirty="0">
                <a:solidFill>
                  <a:srgbClr val="00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</a:t>
            </a:r>
            <a:r>
              <a:rPr lang="en-US" sz="1800" b="1" dirty="0">
                <a:solidFill>
                  <a:srgbClr val="00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/</a:t>
            </a:r>
            <a:r>
              <a:rPr lang="el-GR" sz="18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omic Sans MS" pitchFamily="66" charset="0"/>
              </a:rPr>
              <a:t>E</a:t>
            </a:r>
            <a:r>
              <a:rPr lang="en-US" sz="1800" baseline="-25000" dirty="0" err="1" smtClean="0">
                <a:solidFill>
                  <a:srgbClr val="000000"/>
                </a:solidFill>
                <a:latin typeface="Comic Sans MS" pitchFamily="66" charset="0"/>
              </a:rPr>
              <a:t>tagged</a:t>
            </a:r>
            <a:r>
              <a:rPr lang="en-US" sz="1800" baseline="-25000" dirty="0" smtClean="0">
                <a:solidFill>
                  <a:srgbClr val="000000"/>
                </a:solidFill>
                <a:latin typeface="Comic Sans MS" pitchFamily="66" charset="0"/>
              </a:rPr>
              <a:t>-</a:t>
            </a:r>
            <a:r>
              <a:rPr lang="el-GR" sz="1800" b="1" baseline="-25000" dirty="0">
                <a:solidFill>
                  <a:srgbClr val="00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</a:t>
            </a:r>
            <a:endParaRPr lang="en-US" sz="1800" b="1" baseline="-25000" dirty="0">
              <a:solidFill>
                <a:srgbClr val="000000"/>
              </a:solidFill>
              <a:latin typeface="Comic Sans MS" pitchFamily="66" charset="0"/>
              <a:cs typeface="Arial" charset="0"/>
              <a:sym typeface="Symbol" pitchFamily="18" charset="2"/>
            </a:endParaRPr>
          </a:p>
          <a:p>
            <a:pPr algn="l"/>
            <a:endParaRPr lang="en-US" sz="1800" baseline="-25000" dirty="0">
              <a:solidFill>
                <a:srgbClr val="000000"/>
              </a:solidFill>
              <a:latin typeface="Comic Sans MS" pitchFamily="66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Energy conservation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   for </a:t>
            </a:r>
            <a:r>
              <a:rPr lang="el-G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MS Mincho" pitchFamily="49" charset="-128"/>
                <a:sym typeface="Symbol" pitchFamily="18" charset="2"/>
              </a:rPr>
              <a:t>γ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MS Mincho" pitchFamily="49" charset="-128"/>
                <a:sym typeface="Symbol" pitchFamily="18" charset="2"/>
              </a:rPr>
              <a:t>+p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Symbol" pitchFamily="18" charset="2"/>
              </a:rPr>
              <a:t> → </a:t>
            </a:r>
            <a:r>
              <a:rPr lang="el-G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MS Mincho" pitchFamily="49" charset="-128"/>
                <a:sym typeface="Symbol" pitchFamily="18" charset="2"/>
              </a:rPr>
              <a:t>η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MS Mincho" pitchFamily="49" charset="-128"/>
                <a:sym typeface="Symbol" pitchFamily="18" charset="2"/>
              </a:rPr>
              <a:t>+p 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S Mincho" pitchFamily="49" charset="-128"/>
                <a:sym typeface="Symbol" pitchFamily="18" charset="2"/>
              </a:rPr>
              <a:t>reaction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: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  ΔE=E(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)+E(p)-E(beam)-M(p)</a:t>
            </a:r>
          </a:p>
          <a:p>
            <a:pPr algn="l"/>
            <a:endParaRPr lang="en-US" sz="1800" dirty="0">
              <a:solidFill>
                <a:srgbClr val="000000"/>
              </a:solidFill>
              <a:latin typeface="Comic Sans MS" pitchFamily="66" charset="0"/>
              <a:sym typeface="Symbol" pitchFamily="18" charset="2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Co-planarity </a:t>
            </a:r>
            <a:r>
              <a:rPr lang="el-GR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Δ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=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l-GR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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()-</a:t>
            </a:r>
            <a:r>
              <a:rPr lang="el-GR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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(p)</a:t>
            </a:r>
            <a:endParaRPr lang="en-US" sz="18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86400" y="4267200"/>
            <a:ext cx="3352800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Note: </a:t>
            </a:r>
          </a:p>
          <a:p>
            <a:pPr algn="l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Statistics is normalized to</a:t>
            </a:r>
          </a:p>
          <a:p>
            <a:pPr algn="l"/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   1 beam day.</a:t>
            </a:r>
          </a:p>
          <a:p>
            <a:pPr algn="l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BG will be further reduced</a:t>
            </a:r>
          </a:p>
          <a:p>
            <a:pPr algn="l"/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   by requiring that only one </a:t>
            </a:r>
          </a:p>
          <a:p>
            <a:pPr algn="l"/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   pair of </a:t>
            </a: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  <a:sym typeface="Symbol"/>
              </a:rPr>
              <a:t>’s have the </a:t>
            </a:r>
            <a:r>
              <a:rPr lang="en-US" sz="1800" baseline="30000" dirty="0" smtClean="0">
                <a:solidFill>
                  <a:srgbClr val="002060"/>
                </a:solidFill>
                <a:latin typeface="Comic Sans MS" pitchFamily="66" charset="0"/>
                <a:sym typeface="Symbol"/>
              </a:rPr>
              <a:t>0 </a:t>
            </a:r>
          </a:p>
          <a:p>
            <a:pPr algn="l"/>
            <a:r>
              <a:rPr lang="en-US" sz="1800" baseline="30000" dirty="0" smtClean="0">
                <a:solidFill>
                  <a:srgbClr val="002060"/>
                </a:solidFill>
                <a:latin typeface="Comic Sans MS" pitchFamily="66" charset="0"/>
                <a:sym typeface="Symbol"/>
              </a:rPr>
              <a:t>    </a:t>
            </a: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  <a:sym typeface="Symbol"/>
              </a:rPr>
              <a:t>invariant mass.</a:t>
            </a:r>
            <a:endParaRPr lang="en-US" sz="18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10" name="Picture 9" descr="sig_cut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457200"/>
            <a:ext cx="5102352" cy="3184690"/>
          </a:xfrm>
          <a:prstGeom prst="rect">
            <a:avLst/>
          </a:prstGeom>
        </p:spPr>
      </p:pic>
      <p:pic>
        <p:nvPicPr>
          <p:cNvPr id="11" name="Picture 10" descr="sig_b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248" y="3657600"/>
            <a:ext cx="5102352" cy="31846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5000" y="46482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Signal: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</a:t>
            </a:r>
            <a:r>
              <a:rPr lang="en-US" baseline="30000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0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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295400" y="2057400"/>
            <a:ext cx="2203704" cy="1207008"/>
          </a:xfrm>
          <a:prstGeom prst="rect">
            <a:avLst/>
          </a:prstGeom>
          <a:solidFill>
            <a:srgbClr val="0000FF">
              <a:alpha val="1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36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22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Rate Estimation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1554163" y="1447800"/>
          <a:ext cx="5684837" cy="611188"/>
        </p:xfrm>
        <a:graphic>
          <a:graphicData uri="http://schemas.openxmlformats.org/presentationml/2006/ole">
            <p:oleObj spid="_x0000_s4098" name="Equation" r:id="rId5" imgW="3670300" imgH="393700" progId="Equation.DSMT4">
              <p:embed/>
            </p:oleObj>
          </a:graphicData>
        </a:graphic>
      </p:graphicFrame>
      <p:sp>
        <p:nvSpPr>
          <p:cNvPr id="309253" name="Rectangle 5"/>
          <p:cNvSpPr>
            <a:spLocks noChangeArrowheads="1"/>
          </p:cNvSpPr>
          <p:nvPr/>
        </p:nvSpPr>
        <p:spPr bwMode="auto">
          <a:xfrm>
            <a:off x="381000" y="19050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   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The 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+p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→</a:t>
            </a:r>
            <a:r>
              <a:rPr lang="el-G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η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+p cross section ~70 </a:t>
            </a:r>
            <a:r>
              <a:rPr lang="en-US" sz="1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nb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(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J.M.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Laget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,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Phys.Rev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. , C72, 022202 (2005) and A.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Sibirtsev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et al.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Eur.Phys.J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., A44, 169 (2010)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)</a:t>
            </a:r>
            <a:endParaRPr lang="en-US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sym typeface="Symbol" pitchFamily="18" charset="2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     Photon beam intensity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 pitchFamily="18" charset="2"/>
              </a:rPr>
              <a:t>N</a:t>
            </a:r>
            <a:r>
              <a:rPr lang="el-GR" sz="18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Mincho" pitchFamily="49" charset="-128"/>
                <a:ea typeface="MS Mincho" pitchFamily="49" charset="-128"/>
                <a:cs typeface="Tahoma" pitchFamily="34" charset="0"/>
                <a:sym typeface="Symbol" pitchFamily="18" charset="2"/>
              </a:rPr>
              <a:t>γ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 pitchFamily="18" charset="2"/>
              </a:rPr>
              <a:t>~4x10</a:t>
            </a:r>
            <a:r>
              <a:rPr lang="en-US" sz="18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 pitchFamily="18" charset="2"/>
              </a:rPr>
              <a:t>7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 pitchFamily="18" charset="2"/>
              </a:rPr>
              <a:t> Hz  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(for E</a:t>
            </a:r>
            <a:r>
              <a:rPr lang="el-GR" sz="1800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S Mincho" pitchFamily="49" charset="-128"/>
                <a:ea typeface="MS Mincho" pitchFamily="49" charset="-128"/>
                <a:sym typeface="Symbol" pitchFamily="18" charset="2"/>
              </a:rPr>
              <a:t>γ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~9-11.7 </a:t>
            </a:r>
            <a:r>
              <a:rPr lang="en-US" sz="1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GeV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)</a:t>
            </a:r>
            <a:endParaRPr lang="el-GR" sz="1800" baseline="30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cs typeface="Arial" charset="0"/>
              <a:sym typeface="Symbol" pitchFamily="18" charset="2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endParaRPr lang="el-GR" baseline="30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9255" name="Rectangle 7"/>
          <p:cNvSpPr>
            <a:spLocks noChangeArrowheads="1"/>
          </p:cNvSpPr>
          <p:nvPr/>
        </p:nvSpPr>
        <p:spPr bwMode="auto">
          <a:xfrm>
            <a:off x="381000" y="4267200"/>
            <a:ext cx="8458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14350" indent="-514350" algn="l" eaLnBrk="1" hangingPunct="1">
              <a:spcBef>
                <a:spcPct val="200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The </a:t>
            </a:r>
            <a:r>
              <a:rPr lang="el-G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η</a:t>
            </a:r>
            <a:r>
              <a:rPr lang="el-G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→</a:t>
            </a:r>
            <a:r>
              <a:rPr lang="el-G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</a:t>
            </a:r>
            <a:r>
              <a:rPr lang="en-US" sz="28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0</a:t>
            </a:r>
            <a:r>
              <a:rPr lang="el-G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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detection rate:</a:t>
            </a:r>
          </a:p>
          <a:p>
            <a:pPr marL="971550" lvl="1" indent="-514350" algn="l"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BR(</a:t>
            </a:r>
            <a:r>
              <a:rPr lang="el-G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η</a:t>
            </a:r>
            <a:r>
              <a:rPr lang="el-G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→</a:t>
            </a:r>
            <a:r>
              <a:rPr lang="el-G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</a:t>
            </a:r>
            <a:r>
              <a:rPr lang="en-US" sz="18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0</a:t>
            </a:r>
            <a:r>
              <a:rPr lang="el-G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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)~2.7x10</a:t>
            </a:r>
            <a:r>
              <a:rPr lang="en-US" sz="18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-4 </a:t>
            </a:r>
            <a:endParaRPr lang="en-US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971550" lvl="1" indent="-514350" algn="l"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Average geometrical acceptance is ~20% (118x118 cm</a:t>
            </a:r>
            <a:r>
              <a:rPr lang="en-US" sz="18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FCAL-II)</a:t>
            </a:r>
            <a:endParaRPr lang="en-US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971550" lvl="1" indent="-514350" algn="l"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Event selection efficiency 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~70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%</a:t>
            </a:r>
          </a:p>
          <a:p>
            <a:pPr marL="514350" indent="-514350" algn="l" eaLnBrk="1" hangingPunct="1">
              <a:spcBef>
                <a:spcPct val="2000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 </a:t>
            </a:r>
          </a:p>
          <a:p>
            <a:pPr marL="514350" indent="-514350" algn="l" eaLnBrk="1" hangingPunct="1">
              <a:spcBef>
                <a:spcPct val="2000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       </a:t>
            </a:r>
            <a:endParaRPr lang="en-US" sz="1800" baseline="30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514350" indent="-514350" algn="l" eaLnBrk="1" hangingPunct="1">
              <a:spcBef>
                <a:spcPct val="20000"/>
              </a:spcBef>
              <a:buClr>
                <a:srgbClr val="000000"/>
              </a:buClr>
            </a:pPr>
            <a:endParaRPr lang="el-GR" baseline="30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4099" name="Equation" r:id="rId6" imgW="114151" imgH="215619" progId="Equation.3">
              <p:embed/>
            </p:oleObj>
          </a:graphicData>
        </a:graphic>
      </p:graphicFrame>
      <p:pic>
        <p:nvPicPr>
          <p:cNvPr id="4105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404813"/>
            <a:ext cx="8285163" cy="1195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47350-6AD0-4072-B04D-7EF34C416771}" type="slidenum">
              <a:rPr lang="en-US"/>
              <a:pPr/>
              <a:t>19</a:t>
            </a:fld>
            <a:endParaRPr lang="en-US"/>
          </a:p>
        </p:txBody>
      </p:sp>
      <p:graphicFrame>
        <p:nvGraphicFramePr>
          <p:cNvPr id="5125" name="Object 11"/>
          <p:cNvGraphicFramePr>
            <a:graphicFrameLocks noChangeAspect="1"/>
          </p:cNvGraphicFramePr>
          <p:nvPr/>
        </p:nvGraphicFramePr>
        <p:xfrm>
          <a:off x="1244600" y="5867400"/>
          <a:ext cx="5495925" cy="433388"/>
        </p:xfrm>
        <a:graphic>
          <a:graphicData uri="http://schemas.openxmlformats.org/presentationml/2006/ole">
            <p:oleObj spid="_x0000_s4100" name="Equation" r:id="rId8" imgW="3530520" imgH="279360" progId="Equation.DSMT4">
              <p:embed/>
            </p:oleObj>
          </a:graphicData>
        </a:graphic>
      </p:graphicFrame>
      <p:sp>
        <p:nvSpPr>
          <p:cNvPr id="4107" name="TextBox 10"/>
          <p:cNvSpPr txBox="1">
            <a:spLocks noChangeArrowheads="1"/>
          </p:cNvSpPr>
          <p:nvPr/>
        </p:nvSpPr>
        <p:spPr bwMode="auto">
          <a:xfrm>
            <a:off x="4648200" y="3790950"/>
            <a:ext cx="350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Jlab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Eta F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actory (JEF)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4101" name="Object 12"/>
          <p:cNvGraphicFramePr>
            <a:graphicFrameLocks noChangeAspect="1"/>
          </p:cNvGraphicFramePr>
          <p:nvPr/>
        </p:nvGraphicFramePr>
        <p:xfrm>
          <a:off x="1543050" y="3028950"/>
          <a:ext cx="4379913" cy="1158875"/>
        </p:xfrm>
        <a:graphic>
          <a:graphicData uri="http://schemas.openxmlformats.org/presentationml/2006/ole">
            <p:oleObj spid="_x0000_s4101" name="Equation" r:id="rId9" imgW="2781000" imgH="736560" progId="Equation.DSMT4">
              <p:embed/>
            </p:oleObj>
          </a:graphicData>
        </a:graphic>
      </p:graphicFrame>
      <p:sp>
        <p:nvSpPr>
          <p:cNvPr id="14" name="Rectangle 13"/>
          <p:cNvSpPr/>
          <p:nvPr/>
        </p:nvSpPr>
        <p:spPr bwMode="auto">
          <a:xfrm rot="16200000">
            <a:off x="2743200" y="2819400"/>
            <a:ext cx="533400" cy="2362200"/>
          </a:xfrm>
          <a:prstGeom prst="rect">
            <a:avLst/>
          </a:prstGeom>
          <a:solidFill>
            <a:srgbClr val="FF0000">
              <a:alpha val="1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custDataLst>
      <p:tags r:id="rId2"/>
    </p:custDataLst>
  </p:cSld>
  <p:clrMapOvr>
    <a:masterClrMapping/>
  </p:clrMapOvr>
  <p:transition advTm="254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82000" cy="533400"/>
          </a:xfrm>
        </p:spPr>
        <p:txBody>
          <a:bodyPr/>
          <a:lstStyle/>
          <a:p>
            <a:pPr lvl="1" algn="ctr"/>
            <a:r>
              <a:rPr lang="en-US" sz="3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Challenges in Physics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5638800" cy="17526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Comic Sans MS" pitchFamily="66" charset="0"/>
              </a:rPr>
              <a:t>Confinement QCD</a:t>
            </a:r>
            <a:endParaRPr lang="en-US" sz="2000" dirty="0" smtClean="0">
              <a:latin typeface="Comic Sans MS" pitchFamily="66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    </a:t>
            </a:r>
            <a:r>
              <a:rPr lang="en-US" sz="2000" dirty="0" err="1" smtClean="0">
                <a:latin typeface="Comic Sans MS" pitchFamily="66" charset="0"/>
              </a:rPr>
              <a:t>Chiral</a:t>
            </a:r>
            <a:r>
              <a:rPr lang="en-US" sz="2000" dirty="0" smtClean="0">
                <a:latin typeface="Comic Sans MS" pitchFamily="66" charset="0"/>
              </a:rPr>
              <a:t> perturbation theory (</a:t>
            </a:r>
            <a:r>
              <a:rPr lang="en-US" sz="2000" dirty="0" err="1" smtClean="0">
                <a:latin typeface="Comic Sans MS" pitchFamily="66" charset="0"/>
              </a:rPr>
              <a:t>ChPT</a:t>
            </a:r>
            <a:r>
              <a:rPr lang="en-US" sz="2000" dirty="0" smtClean="0">
                <a:latin typeface="Comic Sans MS" pitchFamily="66" charset="0"/>
              </a:rPr>
              <a:t>)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    Lattice QCD</a:t>
            </a:r>
          </a:p>
          <a:p>
            <a:pPr>
              <a:buNone/>
            </a:pPr>
            <a:endParaRPr lang="en-US" sz="2400" dirty="0" smtClean="0"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2E68A-79C9-4CF0-A6EE-F4E4A33CA53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8" descr="univer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3403182"/>
            <a:ext cx="2778446" cy="2007018"/>
          </a:xfrm>
          <a:prstGeom prst="rect">
            <a:avLst/>
          </a:prstGeom>
        </p:spPr>
      </p:pic>
      <p:pic>
        <p:nvPicPr>
          <p:cNvPr id="10" name="Picture 9" descr="qcd_runn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599" y="980541"/>
            <a:ext cx="3436313" cy="22198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91200" y="1189555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QCD at different energies</a:t>
            </a:r>
            <a:endParaRPr lang="en-US" sz="1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599" y="3471208"/>
            <a:ext cx="55626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New physics beyond the Standard Model (SM)</a:t>
            </a:r>
          </a:p>
          <a:p>
            <a:pPr marL="742950" lvl="1" indent="-285750" algn="l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   New sources of </a:t>
            </a:r>
            <a:r>
              <a:rPr lang="en-US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symmetry violation          </a:t>
            </a:r>
            <a:endParaRPr lang="en-US" kern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742950" lvl="1" indent="-285750" algn="l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   Dark matter</a:t>
            </a:r>
          </a:p>
          <a:p>
            <a:pPr marL="742950" lvl="1" indent="-285750" algn="l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   Dark energy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5769114"/>
            <a:ext cx="7391400" cy="707886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   “As far as I see, all a priori statements in physics have their origin in symmetry”.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        By  H. </a:t>
            </a:r>
            <a:r>
              <a:rPr lang="en-US" dirty="0" err="1">
                <a:solidFill>
                  <a:srgbClr val="000000"/>
                </a:solidFill>
                <a:latin typeface="Comic Sans MS" pitchFamily="66" charset="0"/>
              </a:rPr>
              <a:t>Weyl</a:t>
            </a: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369389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698500"/>
          </a:xfrm>
        </p:spPr>
        <p:txBody>
          <a:bodyPr/>
          <a:lstStyle/>
          <a:p>
            <a:pPr algn="ctr">
              <a:defRPr/>
            </a:pPr>
            <a:r>
              <a:rPr lang="en-US" sz="2800" dirty="0" smtClean="0">
                <a:solidFill>
                  <a:schemeClr val="bg2"/>
                </a:solidFill>
                <a:latin typeface="Comic Sans MS" pitchFamily="66" charset="0"/>
              </a:rPr>
              <a:t>Beam </a:t>
            </a:r>
            <a:r>
              <a:rPr lang="en-US" sz="2800" smtClean="0">
                <a:solidFill>
                  <a:schemeClr val="bg2"/>
                </a:solidFill>
                <a:latin typeface="Comic Sans MS" pitchFamily="66" charset="0"/>
              </a:rPr>
              <a:t>Time </a:t>
            </a:r>
            <a:r>
              <a:rPr lang="en-US" sz="2800" smtClean="0">
                <a:solidFill>
                  <a:schemeClr val="bg2"/>
                </a:solidFill>
                <a:latin typeface="Comic Sans MS" pitchFamily="66" charset="0"/>
              </a:rPr>
              <a:t>Requirement</a:t>
            </a:r>
            <a:endParaRPr lang="en-US" sz="2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CCC3-32DD-4294-AB2A-191365525155}" type="slidenum">
              <a:rPr lang="en-US"/>
              <a:pPr/>
              <a:t>20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838200" y="914400"/>
          <a:ext cx="7543800" cy="4754880"/>
        </p:xfrm>
        <a:graphic>
          <a:graphicData uri="http://schemas.openxmlformats.org/drawingml/2006/table">
            <a:tbl>
              <a:tblPr/>
              <a:tblGrid>
                <a:gridCol w="3771900"/>
                <a:gridCol w="3771900"/>
              </a:tblGrid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</a:rPr>
                        <a:t>Run 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</a:rPr>
                        <a:t>Beam Time (days)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LH</a:t>
                      </a:r>
                      <a:r>
                        <a:rPr kumimoji="0" lang="en-US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2 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Production</a:t>
                      </a:r>
                      <a:endParaRPr kumimoji="0" lang="en-US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Empty target and target out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Tagger efficiency, TAC runs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FCAL-II commissioning, Calibration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Luminosity optimization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Total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136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Tm="27846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077200" cy="457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Summary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82000" cy="6324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1800" dirty="0" smtClean="0">
                <a:latin typeface="Comic Sans MS" pitchFamily="66" charset="0"/>
              </a:rPr>
              <a:t>12 </a:t>
            </a:r>
            <a:r>
              <a:rPr lang="en-US" sz="1800" dirty="0" err="1" smtClean="0">
                <a:latin typeface="Comic Sans MS" pitchFamily="66" charset="0"/>
              </a:rPr>
              <a:t>GeV</a:t>
            </a:r>
            <a:r>
              <a:rPr lang="en-US" sz="1800" dirty="0" smtClean="0">
                <a:latin typeface="Comic Sans MS" pitchFamily="66" charset="0"/>
              </a:rPr>
              <a:t> tagged photon beam with </a:t>
            </a:r>
            <a:r>
              <a:rPr lang="en-US" sz="1800" dirty="0" err="1" smtClean="0">
                <a:latin typeface="Comic Sans MS" pitchFamily="66" charset="0"/>
              </a:rPr>
              <a:t>GlueX</a:t>
            </a:r>
            <a:r>
              <a:rPr lang="en-US" sz="1800" dirty="0" smtClean="0">
                <a:latin typeface="Comic Sans MS" pitchFamily="66" charset="0"/>
              </a:rPr>
              <a:t> setup will provide a great opportunity for precise </a:t>
            </a:r>
            <a:r>
              <a:rPr lang="en-US" sz="1800" dirty="0" smtClean="0">
                <a:latin typeface="Comic Sans MS" pitchFamily="66" charset="0"/>
                <a:sym typeface="Symbol" pitchFamily="18" charset="2"/>
              </a:rPr>
              <a:t>measurements.  It offers 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two orders of magnitude reduction of the backgrounds </a:t>
            </a:r>
            <a:r>
              <a:rPr lang="en-US" sz="1800" dirty="0" smtClean="0">
                <a:latin typeface="Comic Sans MS" pitchFamily="66" charset="0"/>
                <a:sym typeface="Symbol" pitchFamily="18" charset="2"/>
              </a:rPr>
              <a:t>of neutral rare </a:t>
            </a:r>
            <a:r>
              <a:rPr lang="el-GR" sz="1800" dirty="0" smtClean="0">
                <a:latin typeface="Comic Sans MS" pitchFamily="66" charset="0"/>
              </a:rPr>
              <a:t>η </a:t>
            </a:r>
            <a:r>
              <a:rPr lang="en-US" sz="1800" dirty="0" smtClean="0">
                <a:latin typeface="Comic Sans MS" pitchFamily="66" charset="0"/>
                <a:sym typeface="Symbol" pitchFamily="18" charset="2"/>
              </a:rPr>
              <a:t>decays compared to other facilities in the world. </a:t>
            </a:r>
            <a:endParaRPr lang="el-GR" sz="1800" dirty="0" smtClean="0">
              <a:latin typeface="Comic Sans MS" pitchFamily="66" charset="0"/>
              <a:ea typeface="MS Mincho" pitchFamily="49" charset="-128"/>
              <a:cs typeface="Arial" charset="0"/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endParaRPr lang="en-US" sz="1800" dirty="0" smtClean="0">
              <a:latin typeface="Comic Sans MS" pitchFamily="66" charset="0"/>
              <a:ea typeface="MS Mincho" pitchFamily="49" charset="-128"/>
              <a:cs typeface="Arial" charset="0"/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1800" dirty="0" smtClean="0"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Perform a simultaneous measurement </a:t>
            </a:r>
            <a:r>
              <a:rPr lang="en-US" sz="1800" dirty="0" smtClean="0">
                <a:effectLst/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of </a:t>
            </a:r>
            <a:r>
              <a:rPr lang="el-GR" sz="1800" dirty="0" smtClean="0">
                <a:effectLst/>
                <a:latin typeface="Comic Sans MS" pitchFamily="66" charset="0"/>
              </a:rPr>
              <a:t>η</a:t>
            </a:r>
            <a:r>
              <a:rPr lang="en-US" sz="1800" dirty="0" smtClean="0">
                <a:effectLst/>
                <a:latin typeface="Comic Sans MS" pitchFamily="66" charset="0"/>
              </a:rPr>
              <a:t> decays to all neutral final states:</a:t>
            </a:r>
            <a:endParaRPr lang="en-US" sz="1800" dirty="0" smtClean="0">
              <a:latin typeface="Comic Sans MS" pitchFamily="66" charset="0"/>
              <a:ea typeface="MS Mincho" pitchFamily="49" charset="-128"/>
              <a:sym typeface="Symbol" pitchFamily="18" charset="2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l-GR" sz="1800" dirty="0" smtClean="0">
                <a:solidFill>
                  <a:srgbClr val="FF0000"/>
                </a:solidFill>
                <a:latin typeface="Comic Sans MS" pitchFamily="66" charset="0"/>
                <a:ea typeface="MS Mincho" pitchFamily="49" charset="-128"/>
              </a:rPr>
              <a:t>η→</a:t>
            </a:r>
            <a:r>
              <a:rPr lang="el-GR" sz="1800" dirty="0" smtClean="0">
                <a:solidFill>
                  <a:srgbClr val="FF0000"/>
                </a:solidFill>
                <a:latin typeface="Comic Sans MS" pitchFamily="66" charset="0"/>
                <a:ea typeface="MS Mincho" pitchFamily="49" charset="-128"/>
                <a:sym typeface="Symbol" pitchFamily="18" charset="2"/>
              </a:rPr>
              <a:t></a:t>
            </a:r>
            <a:r>
              <a:rPr lang="en-US" sz="1800" baseline="30000" dirty="0" smtClean="0">
                <a:solidFill>
                  <a:srgbClr val="FF0000"/>
                </a:solidFill>
                <a:latin typeface="Comic Sans MS" pitchFamily="66" charset="0"/>
                <a:ea typeface="MS Mincho" pitchFamily="49" charset="-128"/>
                <a:sym typeface="Symbol" pitchFamily="18" charset="2"/>
              </a:rPr>
              <a:t>0</a:t>
            </a:r>
            <a:r>
              <a:rPr lang="el-GR" sz="1800" dirty="0" smtClean="0">
                <a:solidFill>
                  <a:srgbClr val="FF0000"/>
                </a:solidFill>
                <a:latin typeface="Comic Sans MS" pitchFamily="66" charset="0"/>
                <a:ea typeface="MS Mincho" pitchFamily="49" charset="-128"/>
                <a:sym typeface="Symbol" pitchFamily="18" charset="2"/>
              </a:rPr>
              <a:t>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  <a:ea typeface="MS Mincho" pitchFamily="49" charset="-128"/>
                <a:sym typeface="Symbol" pitchFamily="18" charset="2"/>
              </a:rPr>
              <a:t> model-independently 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determines two LEC’s of the O(p</a:t>
            </a:r>
            <a:r>
              <a:rPr lang="en-US" sz="1800" baseline="30000" dirty="0" smtClean="0">
                <a:solidFill>
                  <a:srgbClr val="FF0000"/>
                </a:solidFill>
                <a:latin typeface="Comic Sans MS" pitchFamily="66" charset="0"/>
              </a:rPr>
              <a:t>6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) counter-terms in the </a:t>
            </a:r>
            <a:r>
              <a:rPr lang="en-US" sz="1800" dirty="0" err="1" smtClean="0">
                <a:solidFill>
                  <a:srgbClr val="FF0000"/>
                </a:solidFill>
                <a:latin typeface="Comic Sans MS" pitchFamily="66" charset="0"/>
              </a:rPr>
              <a:t>chiral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Comic Sans MS" pitchFamily="66" charset="0"/>
              </a:rPr>
              <a:t>Lagrangian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l-GR" sz="1800" dirty="0" smtClean="0">
                <a:solidFill>
                  <a:srgbClr val="FF0000"/>
                </a:solidFill>
                <a:latin typeface="Comic Sans MS" pitchFamily="66" charset="0"/>
                <a:ea typeface="MS Mincho" pitchFamily="49" charset="-128"/>
              </a:rPr>
              <a:t>η →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  <a:ea typeface="MS Mincho" pitchFamily="49" charset="-128"/>
              </a:rPr>
              <a:t>3</a:t>
            </a:r>
            <a:r>
              <a:rPr lang="el-GR" sz="1800" dirty="0" smtClean="0">
                <a:solidFill>
                  <a:srgbClr val="FF0000"/>
                </a:solidFill>
                <a:latin typeface="Comic Sans MS" pitchFamily="66" charset="0"/>
                <a:ea typeface="MS Mincho" pitchFamily="49" charset="-128"/>
                <a:sym typeface="Symbol" pitchFamily="18" charset="2"/>
              </a:rPr>
              <a:t>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  <a:ea typeface="MS Mincho" pitchFamily="49" charset="-128"/>
                <a:sym typeface="Symbol" pitchFamily="18" charset="2"/>
              </a:rPr>
              <a:t> and  other C-violating neutral channels offer the best window for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  C-violating and P-conserving  new physics.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l-GR" sz="1800" dirty="0" smtClean="0">
                <a:latin typeface="Comic Sans MS" pitchFamily="66" charset="0"/>
                <a:ea typeface="MS Mincho" pitchFamily="49" charset="-128"/>
              </a:rPr>
              <a:t>η →</a:t>
            </a:r>
            <a:r>
              <a:rPr lang="el-GR" sz="1800" dirty="0" smtClean="0">
                <a:latin typeface="Comic Sans MS" pitchFamily="66" charset="0"/>
                <a:ea typeface="MS Mincho" pitchFamily="49" charset="-128"/>
                <a:sym typeface="Symbol" pitchFamily="18" charset="2"/>
              </a:rPr>
              <a:t></a:t>
            </a:r>
            <a:r>
              <a:rPr lang="en-US" sz="1800" baseline="30000" dirty="0" smtClean="0">
                <a:latin typeface="Comic Sans MS" pitchFamily="66" charset="0"/>
                <a:ea typeface="MS Mincho" pitchFamily="49" charset="-128"/>
                <a:sym typeface="Symbol" pitchFamily="18" charset="2"/>
              </a:rPr>
              <a:t>0</a:t>
            </a:r>
            <a:r>
              <a:rPr lang="el-GR" sz="1800" dirty="0" smtClean="0">
                <a:latin typeface="Comic Sans MS" pitchFamily="66" charset="0"/>
                <a:ea typeface="MS Mincho" pitchFamily="49" charset="-128"/>
                <a:sym typeface="Symbol" pitchFamily="18" charset="2"/>
              </a:rPr>
              <a:t></a:t>
            </a:r>
            <a:r>
              <a:rPr lang="en-US" sz="1800" baseline="30000" dirty="0" smtClean="0">
                <a:latin typeface="Comic Sans MS" pitchFamily="66" charset="0"/>
                <a:ea typeface="MS Mincho" pitchFamily="49" charset="-128"/>
                <a:sym typeface="Symbol" pitchFamily="18" charset="2"/>
              </a:rPr>
              <a:t>0</a:t>
            </a:r>
            <a:r>
              <a:rPr lang="en-US" sz="1800" dirty="0" smtClean="0">
                <a:latin typeface="Comic Sans MS" pitchFamily="66" charset="0"/>
                <a:ea typeface="MS Mincho" pitchFamily="49" charset="-128"/>
                <a:sym typeface="Symbol" pitchFamily="18" charset="2"/>
              </a:rPr>
              <a:t> is a direct P- and CP-violation test, and a </a:t>
            </a:r>
            <a:r>
              <a:rPr lang="en-US" sz="1800" dirty="0" smtClean="0">
                <a:latin typeface="Comic Sans MS" pitchFamily="66" charset="0"/>
              </a:rPr>
              <a:t>flavor-conserving counterpart of the corresponding flavor-changing P- and CP-violating K</a:t>
            </a:r>
            <a:r>
              <a:rPr lang="en-US" sz="1800" baseline="-25000" dirty="0" smtClean="0">
                <a:latin typeface="Comic Sans MS" pitchFamily="66" charset="0"/>
              </a:rPr>
              <a:t>L</a:t>
            </a:r>
            <a:r>
              <a:rPr lang="en-US" sz="1800" dirty="0" smtClean="0">
                <a:latin typeface="Comic Sans MS" pitchFamily="66" charset="0"/>
              </a:rPr>
              <a:t> →2</a:t>
            </a:r>
            <a:r>
              <a:rPr lang="en-US" sz="1800" dirty="0" smtClean="0">
                <a:latin typeface="Comic Sans MS" pitchFamily="66" charset="0"/>
                <a:sym typeface="Symbol"/>
              </a:rPr>
              <a:t></a:t>
            </a:r>
            <a:r>
              <a:rPr lang="en-US" sz="1800" baseline="30000" dirty="0" smtClean="0">
                <a:latin typeface="Comic Sans MS" pitchFamily="66" charset="0"/>
              </a:rPr>
              <a:t>0 </a:t>
            </a:r>
            <a:r>
              <a:rPr lang="en-US" sz="1800" dirty="0" smtClean="0">
                <a:latin typeface="Comic Sans MS" pitchFamily="66" charset="0"/>
              </a:rPr>
              <a:t>. </a:t>
            </a:r>
          </a:p>
          <a:p>
            <a:pPr lvl="1">
              <a:buFont typeface="Wingdings" pitchFamily="2" charset="2"/>
              <a:buChar char="Ø"/>
            </a:pPr>
            <a:r>
              <a:rPr lang="el-GR" sz="1800" dirty="0" smtClean="0">
                <a:latin typeface="Comic Sans MS" pitchFamily="66" charset="0"/>
                <a:ea typeface="MS Mincho" pitchFamily="49" charset="-128"/>
              </a:rPr>
              <a:t>η →</a:t>
            </a:r>
            <a:r>
              <a:rPr lang="en-US" sz="1800" dirty="0" smtClean="0">
                <a:latin typeface="Comic Sans MS" pitchFamily="66" charset="0"/>
                <a:ea typeface="MS Mincho" pitchFamily="49" charset="-128"/>
              </a:rPr>
              <a:t>3</a:t>
            </a:r>
            <a:r>
              <a:rPr lang="el-GR" sz="1800" dirty="0" smtClean="0">
                <a:latin typeface="Comic Sans MS" pitchFamily="66" charset="0"/>
                <a:ea typeface="MS Mincho" pitchFamily="49" charset="-128"/>
                <a:sym typeface="Symbol" pitchFamily="18" charset="2"/>
              </a:rPr>
              <a:t></a:t>
            </a:r>
            <a:r>
              <a:rPr lang="en-US" sz="1800" baseline="30000" dirty="0" smtClean="0">
                <a:latin typeface="Comic Sans MS" pitchFamily="66" charset="0"/>
                <a:ea typeface="MS Mincho" pitchFamily="49" charset="-128"/>
                <a:sym typeface="Symbol" pitchFamily="18" charset="2"/>
              </a:rPr>
              <a:t>0  </a:t>
            </a:r>
            <a:r>
              <a:rPr lang="en-US" sz="1800" dirty="0" smtClean="0">
                <a:latin typeface="Comic Sans MS" pitchFamily="66" charset="0"/>
              </a:rPr>
              <a:t>is potentially the best way to determine the </a:t>
            </a:r>
            <a:r>
              <a:rPr lang="en-US" sz="1800" i="1" dirty="0" smtClean="0">
                <a:latin typeface="Comic Sans MS" pitchFamily="66" charset="0"/>
              </a:rPr>
              <a:t>light </a:t>
            </a:r>
            <a:r>
              <a:rPr lang="en-US" sz="1800" dirty="0" smtClean="0">
                <a:latin typeface="Comic Sans MS" pitchFamily="66" charset="0"/>
              </a:rPr>
              <a:t>quark mass ratio. </a:t>
            </a:r>
            <a:endParaRPr lang="en-US" sz="1800" dirty="0" smtClean="0">
              <a:latin typeface="Comic Sans MS" pitchFamily="66" charset="0"/>
              <a:ea typeface="MS Mincho" pitchFamily="49" charset="-128"/>
            </a:endParaRPr>
          </a:p>
          <a:p>
            <a:pPr marL="1200150" lvl="2" indent="-342900" eaLnBrk="1" hangingPunct="1">
              <a:lnSpc>
                <a:spcPct val="80000"/>
              </a:lnSpc>
              <a:buFontTx/>
              <a:buNone/>
            </a:pPr>
            <a:endParaRPr lang="en-US" sz="1800" dirty="0" smtClean="0">
              <a:latin typeface="Comic Sans MS" pitchFamily="66" charset="0"/>
              <a:ea typeface="MS Mincho" pitchFamily="49" charset="-128"/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None/>
            </a:pPr>
            <a:endParaRPr lang="en-US" sz="1400" dirty="0" smtClean="0">
              <a:latin typeface="Comic Sans MS" pitchFamily="66" charset="0"/>
              <a:ea typeface="MS Mincho" pitchFamily="49" charset="-128"/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</a:pPr>
            <a:endParaRPr lang="el-GR" sz="2000" dirty="0" smtClean="0">
              <a:latin typeface="Comic Sans MS" pitchFamily="66" charset="0"/>
              <a:ea typeface="MS Mincho" pitchFamily="49" charset="-128"/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</a:pPr>
            <a:endParaRPr lang="el-GR" sz="2800" dirty="0" smtClean="0">
              <a:latin typeface="Comic Sans MS" pitchFamily="66" charset="0"/>
              <a:ea typeface="MS Mincho" pitchFamily="49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BEC52-68F6-49DA-B69D-407EC0FBC9C7}" type="slidenum">
              <a:rPr lang="en-US"/>
              <a:pPr/>
              <a:t>21</a:t>
            </a:fld>
            <a:endParaRPr lang="en-US" dirty="0"/>
          </a:p>
        </p:txBody>
      </p:sp>
    </p:spTree>
  </p:cSld>
  <p:clrMapOvr>
    <a:masterClrMapping/>
  </p:clrMapOvr>
  <p:transition advTm="13947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mtClean="0">
                <a:latin typeface="Comic Sans MS" pitchFamily="66" charset="0"/>
              </a:rPr>
              <a:t>The End</a:t>
            </a:r>
          </a:p>
          <a:p>
            <a:pPr algn="ctr">
              <a:buFontTx/>
              <a:buNone/>
            </a:pPr>
            <a:endParaRPr lang="en-US" smtClean="0">
              <a:latin typeface="Comic Sans MS" pitchFamily="66" charset="0"/>
            </a:endParaRPr>
          </a:p>
          <a:p>
            <a:pPr algn="ctr">
              <a:buFontTx/>
              <a:buNone/>
            </a:pPr>
            <a:r>
              <a:rPr lang="en-US" smtClean="0">
                <a:latin typeface="Comic Sans MS" pitchFamily="66" charset="0"/>
              </a:rPr>
              <a:t>Thanks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7682-64E3-4892-8637-DFC5A4696CAE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  <p:transition advTm="1108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94456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EDM Indirect Constraints on New TV, PC Interactions </a:t>
            </a:r>
            <a:b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(equivalent to CV, PC under CPT)</a:t>
            </a:r>
            <a:endParaRPr lang="en-US" sz="1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EA699-F0C6-472A-919A-816F126BDDD0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33991134"/>
              </p:ext>
            </p:extLst>
          </p:nvPr>
        </p:nvGraphicFramePr>
        <p:xfrm>
          <a:off x="381000" y="2524706"/>
          <a:ext cx="8382000" cy="2865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36588"/>
                <a:gridCol w="3040529"/>
                <a:gridCol w="3204883"/>
              </a:tblGrid>
              <a:tr h="1150330"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dirty="0" smtClean="0">
                          <a:latin typeface="Comic Sans MS" pitchFamily="66" charset="0"/>
                        </a:rPr>
                        <a:t> 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sng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Scenario </a:t>
                      </a:r>
                      <a:r>
                        <a:rPr lang="en-US" sz="1400" u="sng" baseline="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A: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Λ</a:t>
                      </a:r>
                      <a:r>
                        <a:rPr lang="en-US" sz="1400" baseline="-250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TVPC</a:t>
                      </a:r>
                    </a:p>
                    <a:p>
                      <a:pPr algn="ctr"/>
                      <a:endParaRPr lang="en-US" sz="1400" baseline="0" dirty="0" smtClean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l-GR" sz="1400" baseline="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Λ</a:t>
                      </a:r>
                      <a:r>
                        <a:rPr lang="en-US" sz="1400" baseline="-250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PV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  (parity symmetry restored)</a:t>
                      </a:r>
                      <a:endParaRPr lang="en-US" sz="1400" baseline="-25000" dirty="0" smtClean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sng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Scenario </a:t>
                      </a:r>
                      <a:r>
                        <a:rPr lang="en-US" sz="1400" u="sng" baseline="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B: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aseline="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Λ</a:t>
                      </a:r>
                      <a:r>
                        <a:rPr lang="en-US" sz="1400" baseline="-250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PV 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(parity symmetry remains broken)</a:t>
                      </a:r>
                    </a:p>
                    <a:p>
                      <a:pPr algn="ctr"/>
                      <a:endParaRPr lang="en-US" sz="1400" baseline="0" dirty="0" smtClean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Λ</a:t>
                      </a:r>
                      <a:r>
                        <a:rPr lang="en-US" sz="1400" baseline="-250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TVPC</a:t>
                      </a:r>
                    </a:p>
                  </a:txBody>
                  <a:tcPr/>
                </a:tc>
              </a:tr>
              <a:tr h="1019610">
                <a:tc>
                  <a:txBody>
                    <a:bodyPr/>
                    <a:lstStyle/>
                    <a:p>
                      <a:pPr algn="ctr"/>
                      <a:endParaRPr lang="en-US" sz="1400" baseline="0" dirty="0" smtClean="0"/>
                    </a:p>
                    <a:p>
                      <a:pPr algn="ctr"/>
                      <a:r>
                        <a:rPr lang="en-US" sz="1400" baseline="0" dirty="0" smtClean="0">
                          <a:latin typeface="Comic Sans MS" pitchFamily="66" charset="0"/>
                        </a:rPr>
                        <a:t>EDM expression in Effective Field Theory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latin typeface="Comic Sans MS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omic Sans MS" pitchFamily="66" charset="0"/>
                        </a:rPr>
                        <a:t>(Unknown</a:t>
                      </a:r>
                      <a:r>
                        <a:rPr lang="en-US" sz="1200" baseline="0" dirty="0" smtClean="0">
                          <a:latin typeface="Comic Sans MS" pitchFamily="66" charset="0"/>
                        </a:rPr>
                        <a:t> s</a:t>
                      </a:r>
                      <a:r>
                        <a:rPr lang="en-US" sz="1200" dirty="0" smtClean="0">
                          <a:latin typeface="Comic Sans MS" pitchFamily="66" charset="0"/>
                        </a:rPr>
                        <a:t>hort distance physics is in </a:t>
                      </a:r>
                      <a:r>
                        <a:rPr lang="en-US" sz="1200" dirty="0" err="1" smtClean="0">
                          <a:latin typeface="Comic Sans MS" pitchFamily="66" charset="0"/>
                        </a:rPr>
                        <a:t>Ci’s</a:t>
                      </a:r>
                      <a:r>
                        <a:rPr lang="en-US" sz="1200" dirty="0" smtClean="0">
                          <a:latin typeface="Comic Sans MS" pitchFamily="66" charset="0"/>
                        </a:rPr>
                        <a:t>.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dirty="0" smtClean="0">
                          <a:latin typeface="Comic Sans MS" pitchFamily="66" charset="0"/>
                        </a:rPr>
                        <a:t>β</a:t>
                      </a:r>
                      <a:r>
                        <a:rPr lang="en-US" sz="1200" dirty="0" smtClean="0">
                          <a:latin typeface="Comic Sans MS" pitchFamily="66" charset="0"/>
                        </a:rPr>
                        <a:t>’s are calculable.)</a:t>
                      </a:r>
                    </a:p>
                    <a:p>
                      <a:pPr algn="ctr"/>
                      <a:endParaRPr lang="en-US" sz="14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aseline="0" dirty="0" smtClean="0"/>
                    </a:p>
                    <a:p>
                      <a:pPr algn="ctr"/>
                      <a:r>
                        <a:rPr lang="en-US" baseline="0" dirty="0" smtClean="0"/>
                        <a:t>d ~</a:t>
                      </a:r>
                      <a:r>
                        <a:rPr lang="en-US" dirty="0" smtClean="0"/>
                        <a:t> </a:t>
                      </a:r>
                      <a:r>
                        <a:rPr lang="el-GR" dirty="0" smtClean="0"/>
                        <a:t>β</a:t>
                      </a:r>
                      <a:r>
                        <a:rPr lang="en-US" baseline="-25000" dirty="0" smtClean="0"/>
                        <a:t>7</a:t>
                      </a:r>
                      <a:r>
                        <a:rPr lang="en-US" dirty="0" smtClean="0"/>
                        <a:t>C</a:t>
                      </a:r>
                      <a:r>
                        <a:rPr lang="en-US" baseline="-25000" dirty="0" smtClean="0"/>
                        <a:t>7</a:t>
                      </a:r>
                      <a:r>
                        <a:rPr lang="en-US" dirty="0" smtClean="0"/>
                        <a:t> 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/</a:t>
                      </a:r>
                      <a:r>
                        <a:rPr lang="el-GR" dirty="0" smtClean="0"/>
                        <a:t>Λ</a:t>
                      </a:r>
                      <a:r>
                        <a:rPr lang="en-US" baseline="30000" dirty="0" smtClean="0"/>
                        <a:t>3</a:t>
                      </a:r>
                      <a:r>
                        <a:rPr lang="en-US" baseline="-25000" dirty="0" smtClean="0"/>
                        <a:t>TVPC</a:t>
                      </a:r>
                    </a:p>
                    <a:p>
                      <a:pPr algn="ctr"/>
                      <a:endParaRPr lang="en-US" baseline="-25000" dirty="0" smtClean="0"/>
                    </a:p>
                    <a:p>
                      <a:pPr algn="ctr"/>
                      <a:r>
                        <a:rPr lang="en-US" sz="1400" baseline="0" dirty="0" smtClean="0"/>
                        <a:t> </a:t>
                      </a:r>
                      <a:endParaRPr lang="en-US" sz="1400" u="sng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d ~</a:t>
                      </a:r>
                      <a:r>
                        <a:rPr lang="en-US" dirty="0" smtClean="0"/>
                        <a:t> </a:t>
                      </a:r>
                      <a:r>
                        <a:rPr lang="el-GR" dirty="0" smtClean="0"/>
                        <a:t>β</a:t>
                      </a:r>
                      <a:r>
                        <a:rPr lang="en-US" baseline="-25000" dirty="0" smtClean="0"/>
                        <a:t>5</a:t>
                      </a:r>
                      <a:r>
                        <a:rPr lang="en-US" dirty="0" smtClean="0"/>
                        <a:t>C</a:t>
                      </a:r>
                      <a:r>
                        <a:rPr lang="en-US" baseline="-25000" dirty="0" smtClean="0"/>
                        <a:t>5</a:t>
                      </a:r>
                      <a:r>
                        <a:rPr lang="en-US" dirty="0" smtClean="0"/>
                        <a:t> /</a:t>
                      </a:r>
                      <a:r>
                        <a:rPr lang="el-GR" dirty="0" smtClean="0"/>
                        <a:t>Λ</a:t>
                      </a:r>
                      <a:r>
                        <a:rPr lang="en-US" baseline="-25000" dirty="0" smtClean="0"/>
                        <a:t>TVPC   </a:t>
                      </a:r>
                      <a:r>
                        <a:rPr lang="en-US" dirty="0" smtClean="0"/>
                        <a:t>+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β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C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 M/</a:t>
                      </a:r>
                      <a:r>
                        <a:rPr lang="el-GR" dirty="0" smtClean="0"/>
                        <a:t>Λ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-25000" dirty="0" smtClean="0"/>
                        <a:t>TVPC   </a:t>
                      </a:r>
                      <a:r>
                        <a:rPr lang="en-US" baseline="0" dirty="0" smtClean="0"/>
                        <a:t> +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β</a:t>
                      </a:r>
                      <a:r>
                        <a:rPr lang="en-US" baseline="-25000" dirty="0" smtClean="0"/>
                        <a:t>7</a:t>
                      </a:r>
                      <a:r>
                        <a:rPr lang="en-US" dirty="0" smtClean="0"/>
                        <a:t>C</a:t>
                      </a:r>
                      <a:r>
                        <a:rPr lang="en-US" baseline="-25000" dirty="0" smtClean="0"/>
                        <a:t>7</a:t>
                      </a:r>
                      <a:r>
                        <a:rPr lang="en-US" dirty="0" smtClean="0"/>
                        <a:t> 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/</a:t>
                      </a:r>
                      <a:r>
                        <a:rPr lang="el-GR" dirty="0" smtClean="0"/>
                        <a:t>Λ</a:t>
                      </a:r>
                      <a:r>
                        <a:rPr lang="en-US" baseline="30000" dirty="0" smtClean="0"/>
                        <a:t>3</a:t>
                      </a:r>
                      <a:r>
                        <a:rPr lang="en-US" baseline="-25000" dirty="0" smtClean="0"/>
                        <a:t>TVPC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-25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 </a:t>
                      </a:r>
                      <a:endParaRPr lang="en-US" sz="14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5" name="Straight Arrow Connector 14"/>
          <p:cNvCxnSpPr/>
          <p:nvPr/>
        </p:nvCxnSpPr>
        <p:spPr>
          <a:xfrm flipV="1">
            <a:off x="4063905" y="2989713"/>
            <a:ext cx="0" cy="3429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2821" y="1202166"/>
            <a:ext cx="20193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322593" y="1334869"/>
            <a:ext cx="1698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FF0000"/>
                </a:solidFill>
                <a:latin typeface="Comic Sans MS" pitchFamily="66" charset="0"/>
              </a:rPr>
              <a:t>Kurylov</a:t>
            </a:r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, McLaughlin, and Ramsey-</a:t>
            </a:r>
            <a:r>
              <a:rPr lang="en-US" sz="1200" dirty="0" err="1" smtClean="0">
                <a:solidFill>
                  <a:srgbClr val="FF0000"/>
                </a:solidFill>
                <a:latin typeface="Comic Sans MS" pitchFamily="66" charset="0"/>
              </a:rPr>
              <a:t>Musolf</a:t>
            </a:r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, 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PRD 63, 076007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400" y="969805"/>
            <a:ext cx="51304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EDMs should be produced by new TVPC interactions plus the SM weak interaction, potentially indirectly constraining the existence of new TVPC forces. </a:t>
            </a:r>
          </a:p>
          <a:p>
            <a:pPr algn="l"/>
            <a:endParaRPr lang="en-US" sz="16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l"/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An Effective Field Theory evaluation finds the constraints depends on the scenario: </a:t>
            </a:r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36944" y="4907240"/>
            <a:ext cx="269259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In A,  </a:t>
            </a:r>
            <a:r>
              <a:rPr lang="en-US" sz="1400" dirty="0">
                <a:solidFill>
                  <a:srgbClr val="000000"/>
                </a:solidFill>
                <a:latin typeface="Comic Sans MS" pitchFamily="66" charset="0"/>
              </a:rPr>
              <a:t>EDMs 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would tightly constrain </a:t>
            </a:r>
            <a:r>
              <a:rPr lang="en-US" sz="1400" dirty="0">
                <a:solidFill>
                  <a:srgbClr val="000000"/>
                </a:solidFill>
                <a:latin typeface="Comic Sans MS" pitchFamily="66" charset="0"/>
              </a:rPr>
              <a:t>new TVPC interactions 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at loop level in the C7 coefficient. </a:t>
            </a:r>
            <a:endParaRPr lang="en-US" sz="14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62600" y="4891373"/>
            <a:ext cx="3200400" cy="116955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In B, it’s ambiguous. EDMs arise from a combination of potential TVPV and TVPC operators. 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Loop corrections could be as large as tree level.</a:t>
            </a:r>
            <a:endParaRPr lang="en-US" sz="14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7162800" y="2971800"/>
            <a:ext cx="0" cy="3429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22996" y="6110125"/>
            <a:ext cx="82876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l-GR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rare decays will provide </a:t>
            </a:r>
            <a:r>
              <a:rPr lang="en-US" u="sng" dirty="0" smtClean="0">
                <a:solidFill>
                  <a:srgbClr val="FF0000"/>
                </a:solidFill>
                <a:latin typeface="Comic Sans MS" pitchFamily="66" charset="0"/>
              </a:rPr>
              <a:t>unambiguous, direct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constraints on new TVPC interactions. 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386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469900"/>
          </a:xfrm>
        </p:spPr>
        <p:txBody>
          <a:bodyPr/>
          <a:lstStyle/>
          <a:p>
            <a:pPr algn="ctr">
              <a:defRPr/>
            </a:pPr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Detection of Recoil Proton with GlueX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299F-827A-46EB-ABA0-E456B20F826B}" type="slidenum">
              <a:rPr lang="en-US"/>
              <a:pPr/>
              <a:t>24</a:t>
            </a:fld>
            <a:endParaRPr lang="en-US"/>
          </a:p>
        </p:txBody>
      </p:sp>
      <p:pic>
        <p:nvPicPr>
          <p:cNvPr id="33796" name="Picture 9" descr="proton_eff_v2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673475"/>
            <a:ext cx="510540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228600" y="4267200"/>
            <a:ext cx="3657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>
                <a:solidFill>
                  <a:srgbClr val="008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Recoil proton kinematics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Polar angle ~55</a:t>
            </a:r>
            <a:r>
              <a:rPr lang="en-US" baseline="30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o</a:t>
            </a: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-80</a:t>
            </a:r>
            <a:r>
              <a:rPr lang="en-US" baseline="30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o</a:t>
            </a: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Momentum ~200-1200 MeV/c</a:t>
            </a:r>
            <a:endParaRPr lang="el-GR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pic>
        <p:nvPicPr>
          <p:cNvPr id="33798" name="Content Placeholder 9" descr="recoil-an.pn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52400" y="457200"/>
            <a:ext cx="3200400" cy="3200400"/>
          </a:xfrm>
        </p:spPr>
      </p:pic>
      <p:pic>
        <p:nvPicPr>
          <p:cNvPr id="33799" name="Picture 10" descr="recoil-p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4572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11" descr="2d-recoil-p-a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4572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6598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2E68A-79C9-4CF0-A6EE-F4E4A33CA53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46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9674" y="900113"/>
            <a:ext cx="6908279" cy="519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7921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Determination of O(p</a:t>
            </a:r>
            <a:r>
              <a:rPr lang="en-US" sz="2800" baseline="30000" dirty="0" smtClean="0">
                <a:solidFill>
                  <a:srgbClr val="FF0000"/>
                </a:solidFill>
                <a:latin typeface="Comic Sans MS" pitchFamily="66" charset="0"/>
              </a:rPr>
              <a:t>6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) Low Energy Constants  </a:t>
            </a:r>
            <a:endParaRPr lang="en-U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EA699-F0C6-472A-919A-816F126BDDD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156690"/>
            <a:ext cx="662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The total amplitude for the decay </a:t>
            </a:r>
            <a:r>
              <a:rPr lang="el-GR" sz="1600" dirty="0" smtClean="0">
                <a:solidFill>
                  <a:srgbClr val="000000"/>
                </a:solidFill>
                <a:latin typeface="Comic Sans MS" pitchFamily="66" charset="0"/>
              </a:rPr>
              <a:t>η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(P) 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 </a:t>
            </a:r>
            <a:r>
              <a:rPr lang="el-GR" sz="1600" dirty="0" smtClean="0">
                <a:solidFill>
                  <a:srgbClr val="000000"/>
                </a:solidFill>
                <a:latin typeface="Comic Sans MS" pitchFamily="66" charset="0"/>
              </a:rPr>
              <a:t>π</a:t>
            </a:r>
            <a:r>
              <a:rPr lang="en-US" sz="1600" baseline="30000" dirty="0" smtClean="0">
                <a:solidFill>
                  <a:srgbClr val="000000"/>
                </a:solidFill>
                <a:latin typeface="Comic Sans MS" pitchFamily="66" charset="0"/>
              </a:rPr>
              <a:t>0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(p)</a:t>
            </a:r>
            <a:r>
              <a:rPr lang="el-GR" sz="16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+ </a:t>
            </a:r>
            <a:r>
              <a:rPr lang="el-GR" sz="1600" dirty="0" smtClean="0">
                <a:solidFill>
                  <a:srgbClr val="000000"/>
                </a:solidFill>
                <a:latin typeface="Comic Sans MS" pitchFamily="66" charset="0"/>
              </a:rPr>
              <a:t>γ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(q1) + </a:t>
            </a:r>
            <a:r>
              <a:rPr lang="el-GR" sz="1600" dirty="0" smtClean="0">
                <a:solidFill>
                  <a:srgbClr val="000000"/>
                </a:solidFill>
                <a:latin typeface="Comic Sans MS" pitchFamily="66" charset="0"/>
              </a:rPr>
              <a:t>γ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(q1) 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is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83503246"/>
              </p:ext>
            </p:extLst>
          </p:nvPr>
        </p:nvGraphicFramePr>
        <p:xfrm>
          <a:off x="430213" y="1752600"/>
          <a:ext cx="7847012" cy="625475"/>
        </p:xfrm>
        <a:graphic>
          <a:graphicData uri="http://schemas.openxmlformats.org/presentationml/2006/ole">
            <p:oleObj spid="_x0000_s571394" name="Equation" r:id="rId4" imgW="4736880" imgH="35532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600" y="2514600"/>
            <a:ext cx="880280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where A,B are two </a:t>
            </a:r>
            <a:r>
              <a:rPr lang="en-US" sz="1600" dirty="0" err="1" smtClean="0">
                <a:solidFill>
                  <a:srgbClr val="000000"/>
                </a:solidFill>
                <a:latin typeface="Comic Sans MS" pitchFamily="66" charset="0"/>
              </a:rPr>
              <a:t>kinematically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 different amplitudes, and the </a:t>
            </a:r>
            <a:r>
              <a:rPr lang="en-US" sz="1600" dirty="0" err="1" smtClean="0">
                <a:solidFill>
                  <a:srgbClr val="000000"/>
                </a:solidFill>
                <a:latin typeface="Comic Sans MS" pitchFamily="66" charset="0"/>
              </a:rPr>
              <a:t>a,b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 are the coefficients for tree level,  </a:t>
            </a:r>
            <a:r>
              <a:rPr lang="el-GR" sz="1600" dirty="0" smtClean="0">
                <a:solidFill>
                  <a:srgbClr val="000000"/>
                </a:solidFill>
                <a:latin typeface="Comic Sans MS" pitchFamily="66" charset="0"/>
              </a:rPr>
              <a:t>π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 loops, and k loops contributions. </a:t>
            </a:r>
          </a:p>
          <a:p>
            <a:endParaRPr lang="en-US" sz="16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Expanding as O(p</a:t>
            </a:r>
            <a:r>
              <a:rPr lang="en-US" sz="1600" baseline="30000" dirty="0" smtClean="0">
                <a:solidFill>
                  <a:srgbClr val="000000"/>
                </a:solidFill>
                <a:latin typeface="Comic Sans MS" pitchFamily="66" charset="0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) + O(p</a:t>
            </a:r>
            <a:r>
              <a:rPr lang="en-US" sz="1600" baseline="30000" dirty="0" smtClean="0">
                <a:solidFill>
                  <a:srgbClr val="000000"/>
                </a:solidFill>
                <a:latin typeface="Comic Sans MS" pitchFamily="66" charset="0"/>
              </a:rPr>
              <a:t>4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) + O(p</a:t>
            </a:r>
            <a:r>
              <a:rPr lang="en-US" sz="1600" baseline="30000" dirty="0" smtClean="0">
                <a:solidFill>
                  <a:srgbClr val="000000"/>
                </a:solidFill>
                <a:latin typeface="Comic Sans MS" pitchFamily="66" charset="0"/>
              </a:rPr>
              <a:t>6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) … many terms vanish or are very small:</a:t>
            </a:r>
          </a:p>
          <a:p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M =    (a</a:t>
            </a:r>
            <a:r>
              <a:rPr lang="en-US" baseline="-25000" dirty="0" smtClean="0">
                <a:solidFill>
                  <a:srgbClr val="000000"/>
                </a:solidFill>
                <a:latin typeface="Comic Sans MS" pitchFamily="66" charset="0"/>
              </a:rPr>
              <a:t>4</a:t>
            </a:r>
            <a:r>
              <a:rPr lang="el-GR" baseline="30000" dirty="0" smtClean="0">
                <a:solidFill>
                  <a:srgbClr val="000000"/>
                </a:solidFill>
                <a:latin typeface="Comic Sans MS" pitchFamily="66" charset="0"/>
              </a:rPr>
              <a:t>π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+ a</a:t>
            </a:r>
            <a:r>
              <a:rPr lang="en-US" baseline="-25000" dirty="0" smtClean="0">
                <a:solidFill>
                  <a:srgbClr val="000000"/>
                </a:solidFill>
                <a:latin typeface="Comic Sans MS" pitchFamily="66" charset="0"/>
              </a:rPr>
              <a:t>4</a:t>
            </a:r>
            <a:r>
              <a:rPr lang="en-US" baseline="30000" dirty="0" smtClean="0">
                <a:solidFill>
                  <a:srgbClr val="000000"/>
                </a:solidFill>
                <a:latin typeface="Comic Sans MS" pitchFamily="66" charset="0"/>
              </a:rPr>
              <a:t>k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)A    +    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a</a:t>
            </a:r>
            <a:r>
              <a:rPr lang="en-US" b="1" baseline="-25000" dirty="0" smtClean="0">
                <a:solidFill>
                  <a:srgbClr val="FF0000"/>
                </a:solidFill>
                <a:latin typeface="Comic Sans MS" pitchFamily="66" charset="0"/>
              </a:rPr>
              <a:t>6</a:t>
            </a:r>
            <a:r>
              <a:rPr lang="en-US" b="1" baseline="30000" dirty="0" smtClean="0">
                <a:solidFill>
                  <a:srgbClr val="FF0000"/>
                </a:solidFill>
                <a:latin typeface="Comic Sans MS" pitchFamily="66" charset="0"/>
              </a:rPr>
              <a:t>tree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A  </a:t>
            </a:r>
            <a:r>
              <a:rPr lang="en-US" dirty="0" smtClean="0">
                <a:latin typeface="Comic Sans MS" pitchFamily="66" charset="0"/>
              </a:rPr>
              <a:t>+ 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b</a:t>
            </a:r>
            <a:r>
              <a:rPr lang="en-US" b="1" baseline="-25000" dirty="0" smtClean="0">
                <a:solidFill>
                  <a:srgbClr val="FF0000"/>
                </a:solidFill>
                <a:latin typeface="Comic Sans MS" pitchFamily="66" charset="0"/>
              </a:rPr>
              <a:t>6</a:t>
            </a:r>
            <a:r>
              <a:rPr lang="en-US" b="1" baseline="30000" dirty="0" smtClean="0">
                <a:solidFill>
                  <a:srgbClr val="FF0000"/>
                </a:solidFill>
                <a:latin typeface="Comic Sans MS" pitchFamily="66" charset="0"/>
              </a:rPr>
              <a:t>tree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B     +   suppressed O(p</a:t>
            </a:r>
            <a:r>
              <a:rPr lang="en-US" baseline="30000" dirty="0" smtClean="0">
                <a:solidFill>
                  <a:srgbClr val="000000"/>
                </a:solidFill>
                <a:latin typeface="Comic Sans MS" pitchFamily="66" charset="0"/>
              </a:rPr>
              <a:t>6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) loops    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+   HOT</a:t>
            </a:r>
          </a:p>
          <a:p>
            <a:r>
              <a:rPr lang="en-US" dirty="0"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           </a:t>
            </a:r>
            <a:r>
              <a:rPr lang="en-US" sz="1400" dirty="0" err="1" smtClean="0">
                <a:solidFill>
                  <a:srgbClr val="FF0000"/>
                </a:solidFill>
                <a:latin typeface="Comic Sans MS" pitchFamily="66" charset="0"/>
              </a:rPr>
              <a:t>small,known</a:t>
            </a:r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</a:rPr>
              <a:t>                dominant, unknown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The dominant coefficients </a:t>
            </a:r>
            <a:r>
              <a:rPr lang="en-US" sz="1600" b="1" dirty="0" smtClean="0">
                <a:solidFill>
                  <a:srgbClr val="FF0000"/>
                </a:solidFill>
                <a:latin typeface="Comic Sans MS" pitchFamily="66" charset="0"/>
              </a:rPr>
              <a:t>a</a:t>
            </a:r>
            <a:r>
              <a:rPr lang="en-US" sz="1600" b="1" baseline="-25000" dirty="0" smtClean="0">
                <a:solidFill>
                  <a:srgbClr val="FF0000"/>
                </a:solidFill>
                <a:latin typeface="Comic Sans MS" pitchFamily="66" charset="0"/>
              </a:rPr>
              <a:t>6</a:t>
            </a:r>
            <a:r>
              <a:rPr lang="en-US" sz="1600" b="1" baseline="30000" dirty="0" smtClean="0">
                <a:solidFill>
                  <a:srgbClr val="FF0000"/>
                </a:solidFill>
                <a:latin typeface="Comic Sans MS" pitchFamily="66" charset="0"/>
              </a:rPr>
              <a:t>tree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 and </a:t>
            </a:r>
            <a:r>
              <a:rPr lang="en-US" sz="1600" b="1" dirty="0" smtClean="0">
                <a:solidFill>
                  <a:srgbClr val="FF0000"/>
                </a:solidFill>
                <a:latin typeface="Comic Sans MS" pitchFamily="66" charset="0"/>
              </a:rPr>
              <a:t>b</a:t>
            </a:r>
            <a:r>
              <a:rPr lang="en-US" sz="1600" b="1" baseline="-25000" dirty="0" smtClean="0">
                <a:solidFill>
                  <a:srgbClr val="FF0000"/>
                </a:solidFill>
                <a:latin typeface="Comic Sans MS" pitchFamily="66" charset="0"/>
              </a:rPr>
              <a:t>6</a:t>
            </a:r>
            <a:r>
              <a:rPr lang="en-US" sz="1600" b="1" baseline="30000" dirty="0" smtClean="0">
                <a:solidFill>
                  <a:srgbClr val="FF0000"/>
                </a:solidFill>
                <a:latin typeface="Comic Sans MS" pitchFamily="66" charset="0"/>
              </a:rPr>
              <a:t>tree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depend on two low energy constants d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 pitchFamily="66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, d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 pitchFamily="66" charset="0"/>
              </a:rPr>
              <a:t>2</a:t>
            </a:r>
            <a:r>
              <a:rPr lang="en-US" sz="1600" dirty="0" smtClean="0">
                <a:latin typeface="Comic Sans MS" pitchFamily="66" charset="0"/>
              </a:rPr>
              <a:t>:</a:t>
            </a:r>
            <a:endParaRPr lang="en-US" sz="1600" dirty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60399221"/>
              </p:ext>
            </p:extLst>
          </p:nvPr>
        </p:nvGraphicFramePr>
        <p:xfrm>
          <a:off x="609600" y="5181600"/>
          <a:ext cx="4276725" cy="703263"/>
        </p:xfrm>
        <a:graphic>
          <a:graphicData uri="http://schemas.openxmlformats.org/presentationml/2006/ole">
            <p:oleObj spid="_x0000_s571395" name="Equation" r:id="rId5" imgW="2895480" imgH="482400" progId="Equation.3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58093372"/>
              </p:ext>
            </p:extLst>
          </p:nvPr>
        </p:nvGraphicFramePr>
        <p:xfrm>
          <a:off x="5592763" y="5181600"/>
          <a:ext cx="1601787" cy="655638"/>
        </p:xfrm>
        <a:graphic>
          <a:graphicData uri="http://schemas.openxmlformats.org/presentationml/2006/ole">
            <p:oleObj spid="_x0000_s571396" name="Equation" r:id="rId6" imgW="1054080" imgH="482400" progId="Equation.3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57200" y="5795749"/>
            <a:ext cx="8382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Hence a precise </a:t>
            </a:r>
            <a:r>
              <a:rPr lang="el-GR" sz="1600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</a:t>
            </a:r>
            <a:r>
              <a:rPr lang="el-GR" sz="1600" dirty="0" smtClean="0">
                <a:solidFill>
                  <a:srgbClr val="FF0000"/>
                </a:solidFill>
                <a:latin typeface="Comic Sans MS" pitchFamily="66" charset="0"/>
              </a:rPr>
              <a:t>π</a:t>
            </a:r>
            <a:r>
              <a:rPr lang="en-US" sz="1600" baseline="30000" dirty="0" smtClean="0">
                <a:solidFill>
                  <a:srgbClr val="FF0000"/>
                </a:solidFill>
                <a:latin typeface="Comic Sans MS" pitchFamily="66" charset="0"/>
              </a:rPr>
              <a:t>0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el-GR" sz="1600" dirty="0" smtClean="0">
                <a:solidFill>
                  <a:srgbClr val="FF0000"/>
                </a:solidFill>
                <a:latin typeface="Comic Sans MS" pitchFamily="66" charset="0"/>
              </a:rPr>
              <a:t>γ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 measurement provides a unique window into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O(p</a:t>
            </a:r>
            <a:r>
              <a:rPr lang="en-US" sz="1600" baseline="30000" dirty="0" smtClean="0">
                <a:solidFill>
                  <a:srgbClr val="FF0000"/>
                </a:solidFill>
                <a:latin typeface="Comic Sans MS" pitchFamily="66" charset="0"/>
              </a:rPr>
              <a:t>6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) of </a:t>
            </a:r>
            <a:r>
              <a:rPr lang="az-Cyrl-AZ" sz="1600" dirty="0" smtClean="0">
                <a:solidFill>
                  <a:srgbClr val="FF0000"/>
                </a:solidFill>
                <a:latin typeface="Comic Sans MS" pitchFamily="66" charset="0"/>
              </a:rPr>
              <a:t>Х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PT, determining the low energy constants d</a:t>
            </a:r>
            <a:r>
              <a:rPr lang="en-US" sz="1600" baseline="-25000" dirty="0" smtClean="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,d</a:t>
            </a:r>
            <a:r>
              <a:rPr lang="en-US" sz="1600" baseline="-25000" dirty="0" smtClean="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 model independently.  </a:t>
            </a:r>
          </a:p>
        </p:txBody>
      </p:sp>
    </p:spTree>
    <p:extLst>
      <p:ext uri="{BB962C8B-B14F-4D97-AF65-F5344CB8AC3E}">
        <p14:creationId xmlns:p14="http://schemas.microsoft.com/office/powerpoint/2010/main" xmlns="" val="285418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305800" cy="698500"/>
          </a:xfrm>
        </p:spPr>
        <p:txBody>
          <a:bodyPr/>
          <a:lstStyle/>
          <a:p>
            <a:pPr algn="ctr">
              <a:defRPr/>
            </a:pPr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Comparison of different crystals</a:t>
            </a:r>
            <a:b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(From R. Y. Zhu)</a:t>
            </a:r>
            <a:endParaRPr lang="en-US" sz="2000" dirty="0">
              <a:latin typeface="Comic Sans MS" pitchFamily="66" charset="0"/>
            </a:endParaRPr>
          </a:p>
        </p:txBody>
      </p:sp>
      <p:pic>
        <p:nvPicPr>
          <p:cNvPr id="573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1109663"/>
            <a:ext cx="7315200" cy="5595937"/>
          </a:xfrm>
          <a:noFill/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2667000" y="2514600"/>
            <a:ext cx="5105400" cy="228600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57349" name="Rectangle 7"/>
          <p:cNvSpPr>
            <a:spLocks noChangeArrowheads="1"/>
          </p:cNvSpPr>
          <p:nvPr/>
        </p:nvSpPr>
        <p:spPr bwMode="auto">
          <a:xfrm>
            <a:off x="2743200" y="3810000"/>
            <a:ext cx="5105400" cy="228600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F80CC-2360-484C-B61F-64D7B1980E8A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7100"/>
          </a:xfrm>
        </p:spPr>
        <p:txBody>
          <a:bodyPr/>
          <a:lstStyle/>
          <a:p>
            <a:pPr algn="ctr">
              <a:defRPr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Probability of two-cluster separation vs. distance between hits</a:t>
            </a:r>
            <a:b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  </a:t>
            </a:r>
            <a:endParaRPr lang="en-US" sz="1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61443" name="Content Placeholder 5" descr="p_lg.eps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2362200"/>
            <a:ext cx="3886200" cy="38862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22EF-ADFC-41C4-929F-144F60918C91}" type="slidenum">
              <a:rPr lang="en-US"/>
              <a:pPr/>
              <a:t>28</a:t>
            </a:fld>
            <a:endParaRPr lang="en-US"/>
          </a:p>
        </p:txBody>
      </p:sp>
      <p:sp>
        <p:nvSpPr>
          <p:cNvPr id="61445" name="TextBox 7"/>
          <p:cNvSpPr txBox="1">
            <a:spLocks noChangeArrowheads="1"/>
          </p:cNvSpPr>
          <p:nvPr/>
        </p:nvSpPr>
        <p:spPr bwMode="auto">
          <a:xfrm>
            <a:off x="1676400" y="914400"/>
            <a:ext cx="59436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Study done by using PrimEx-II snake scan data</a:t>
            </a:r>
          </a:p>
          <a:p>
            <a:pPr algn="l">
              <a:buFont typeface="Wingdings" pitchFamily="2" charset="2"/>
              <a:buChar char="q"/>
            </a:pP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First cluster: “permanent” with energy 5 GeV</a:t>
            </a:r>
          </a:p>
          <a:p>
            <a:pPr algn="l">
              <a:buFont typeface="Wingdings" pitchFamily="2" charset="2"/>
              <a:buChar char="q"/>
            </a:pP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Second cluster: “moving” with energy 1-5 GeV</a:t>
            </a:r>
          </a:p>
          <a:p>
            <a:pPr algn="l">
              <a:buFont typeface="Wingdings" pitchFamily="2" charset="2"/>
              <a:buChar char="q"/>
            </a:pP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Artificially split events are counted as </a:t>
            </a:r>
          </a:p>
          <a:p>
            <a:pPr algn="l"/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   missing</a:t>
            </a:r>
          </a:p>
        </p:txBody>
      </p:sp>
      <p:sp>
        <p:nvSpPr>
          <p:cNvPr id="61446" name="TextBox 12"/>
          <p:cNvSpPr txBox="1">
            <a:spLocks noChangeArrowheads="1"/>
          </p:cNvSpPr>
          <p:nvPr/>
        </p:nvSpPr>
        <p:spPr bwMode="auto">
          <a:xfrm rot="-5400000">
            <a:off x="2863057" y="4387056"/>
            <a:ext cx="4114800" cy="36988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Reconstruction efficiency (</a:t>
            </a:r>
            <a:r>
              <a:rPr lang="en-US" altLang="zh-CN" sz="1800">
                <a:solidFill>
                  <a:srgbClr val="000000"/>
                </a:solidFill>
                <a:latin typeface="Comic Sans MS" pitchFamily="66" charset="0"/>
                <a:ea typeface="宋体" pitchFamily="2" charset="-122"/>
              </a:rPr>
              <a:t>100</a:t>
            </a: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%)</a:t>
            </a:r>
          </a:p>
        </p:txBody>
      </p:sp>
      <p:pic>
        <p:nvPicPr>
          <p:cNvPr id="61447" name="Picture 6" descr="p_pwo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3622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8" name="TextBox 11"/>
          <p:cNvSpPr txBox="1">
            <a:spLocks noChangeArrowheads="1"/>
          </p:cNvSpPr>
          <p:nvPr/>
        </p:nvSpPr>
        <p:spPr bwMode="auto">
          <a:xfrm rot="-5400000">
            <a:off x="-1491456" y="4310856"/>
            <a:ext cx="4114800" cy="36988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Reconstruction efficiency (</a:t>
            </a:r>
            <a:r>
              <a:rPr lang="en-US" altLang="zh-CN" sz="1800">
                <a:solidFill>
                  <a:srgbClr val="000000"/>
                </a:solidFill>
                <a:latin typeface="Comic Sans MS" pitchFamily="66" charset="0"/>
                <a:ea typeface="宋体" pitchFamily="2" charset="-122"/>
              </a:rPr>
              <a:t>100</a:t>
            </a: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%)</a:t>
            </a:r>
          </a:p>
        </p:txBody>
      </p:sp>
      <p:sp>
        <p:nvSpPr>
          <p:cNvPr id="61449" name="TextBox 13"/>
          <p:cNvSpPr txBox="1">
            <a:spLocks noChangeArrowheads="1"/>
          </p:cNvSpPr>
          <p:nvPr/>
        </p:nvSpPr>
        <p:spPr bwMode="auto">
          <a:xfrm>
            <a:off x="1143000" y="6019800"/>
            <a:ext cx="2895600" cy="36988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Separation distance (cm)</a:t>
            </a:r>
          </a:p>
        </p:txBody>
      </p:sp>
      <p:sp>
        <p:nvSpPr>
          <p:cNvPr id="61450" name="TextBox 14"/>
          <p:cNvSpPr txBox="1">
            <a:spLocks noChangeArrowheads="1"/>
          </p:cNvSpPr>
          <p:nvPr/>
        </p:nvSpPr>
        <p:spPr bwMode="auto">
          <a:xfrm>
            <a:off x="5410200" y="6019800"/>
            <a:ext cx="2895600" cy="36988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Separation distance (cm)</a:t>
            </a:r>
          </a:p>
        </p:txBody>
      </p:sp>
      <p:sp>
        <p:nvSpPr>
          <p:cNvPr id="61451" name="TextBox 9"/>
          <p:cNvSpPr txBox="1">
            <a:spLocks noChangeArrowheads="1"/>
          </p:cNvSpPr>
          <p:nvPr/>
        </p:nvSpPr>
        <p:spPr bwMode="auto">
          <a:xfrm>
            <a:off x="5715000" y="4191000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Pb glass</a:t>
            </a:r>
          </a:p>
        </p:txBody>
      </p:sp>
      <p:sp>
        <p:nvSpPr>
          <p:cNvPr id="61452" name="TextBox 8"/>
          <p:cNvSpPr txBox="1">
            <a:spLocks noChangeArrowheads="1"/>
          </p:cNvSpPr>
          <p:nvPr/>
        </p:nvSpPr>
        <p:spPr bwMode="auto">
          <a:xfrm>
            <a:off x="2286000" y="4191000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PWO</a:t>
            </a:r>
          </a:p>
        </p:txBody>
      </p:sp>
    </p:spTree>
  </p:cSld>
  <p:clrMapOvr>
    <a:masterClrMapping/>
  </p:clrMapOvr>
  <p:transition advTm="2056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3048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00FF"/>
                </a:solidFill>
                <a:latin typeface="Comic Sans MS" pitchFamily="66" charset="0"/>
              </a:rPr>
              <a:t>Can we use existing FCAL located at 10 m?</a:t>
            </a:r>
          </a:p>
        </p:txBody>
      </p:sp>
      <p:pic>
        <p:nvPicPr>
          <p:cNvPr id="8196" name="Content Placeholder 6" descr="1d-inmas-FCAL-10m.eps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343400" y="1295400"/>
            <a:ext cx="4525963" cy="4525963"/>
          </a:xfrm>
        </p:spPr>
      </p:pic>
      <p:pic>
        <p:nvPicPr>
          <p:cNvPr id="8197" name="Picture 7" descr="1d-inmas-pi0gamma2-norm-pwo.eps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228600"/>
            <a:ext cx="3292475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8" descr="1d-inmas-pi0gamma2-norm-pb.eps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429000"/>
            <a:ext cx="3292475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TextBox 9"/>
          <p:cNvSpPr txBox="1">
            <a:spLocks noChangeArrowheads="1"/>
          </p:cNvSpPr>
          <p:nvPr/>
        </p:nvSpPr>
        <p:spPr bwMode="auto">
          <a:xfrm>
            <a:off x="1524000" y="13716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Calibri" pitchFamily="34" charset="0"/>
              </a:rPr>
              <a:t>PWO</a:t>
            </a:r>
          </a:p>
        </p:txBody>
      </p:sp>
      <p:sp>
        <p:nvSpPr>
          <p:cNvPr id="8200" name="TextBox 10"/>
          <p:cNvSpPr txBox="1">
            <a:spLocks noChangeArrowheads="1"/>
          </p:cNvSpPr>
          <p:nvPr/>
        </p:nvSpPr>
        <p:spPr bwMode="auto">
          <a:xfrm>
            <a:off x="1066800" y="426720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Calibri" pitchFamily="34" charset="0"/>
              </a:rPr>
              <a:t>Pb glass</a:t>
            </a:r>
          </a:p>
        </p:txBody>
      </p:sp>
      <p:sp>
        <p:nvSpPr>
          <p:cNvPr id="8201" name="TextBox 11"/>
          <p:cNvSpPr txBox="1">
            <a:spLocks noChangeArrowheads="1"/>
          </p:cNvSpPr>
          <p:nvPr/>
        </p:nvSpPr>
        <p:spPr bwMode="auto">
          <a:xfrm>
            <a:off x="4953000" y="2438400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Calibri" pitchFamily="34" charset="0"/>
              </a:rPr>
              <a:t>Pb glass</a:t>
            </a: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8194" name="Equation" r:id="rId7" imgW="114151" imgH="215619" progId="Equation.3">
              <p:embed/>
            </p:oleObj>
          </a:graphicData>
        </a:graphic>
      </p:graphicFrame>
      <p:sp>
        <p:nvSpPr>
          <p:cNvPr id="8202" name="TextBox 13"/>
          <p:cNvSpPr txBox="1">
            <a:spLocks noChangeArrowheads="1"/>
          </p:cNvSpPr>
          <p:nvPr/>
        </p:nvSpPr>
        <p:spPr bwMode="auto">
          <a:xfrm>
            <a:off x="1066800" y="2057400"/>
            <a:ext cx="2057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Calibri" pitchFamily="34" charset="0"/>
              </a:rPr>
              <a:t>σ=6.7 MeV</a:t>
            </a:r>
          </a:p>
        </p:txBody>
      </p:sp>
      <p:sp>
        <p:nvSpPr>
          <p:cNvPr id="8203" name="TextBox 14"/>
          <p:cNvSpPr txBox="1">
            <a:spLocks noChangeArrowheads="1"/>
          </p:cNvSpPr>
          <p:nvPr/>
        </p:nvSpPr>
        <p:spPr bwMode="auto">
          <a:xfrm>
            <a:off x="1600200" y="5867400"/>
            <a:ext cx="2057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Calibri" pitchFamily="34" charset="0"/>
              </a:rPr>
              <a:t>σ=16.2 MeV</a:t>
            </a:r>
          </a:p>
        </p:txBody>
      </p:sp>
      <p:sp>
        <p:nvSpPr>
          <p:cNvPr id="8204" name="TextBox 15"/>
          <p:cNvSpPr txBox="1">
            <a:spLocks noChangeArrowheads="1"/>
          </p:cNvSpPr>
          <p:nvPr/>
        </p:nvSpPr>
        <p:spPr bwMode="auto">
          <a:xfrm>
            <a:off x="4572000" y="3124200"/>
            <a:ext cx="2057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Calibri" pitchFamily="34" charset="0"/>
              </a:rPr>
              <a:t>σ=14.5  MeV</a:t>
            </a:r>
          </a:p>
        </p:txBody>
      </p:sp>
      <p:sp>
        <p:nvSpPr>
          <p:cNvPr id="8205" name="TextBox 16"/>
          <p:cNvSpPr txBox="1">
            <a:spLocks noChangeArrowheads="1"/>
          </p:cNvSpPr>
          <p:nvPr/>
        </p:nvSpPr>
        <p:spPr bwMode="auto">
          <a:xfrm>
            <a:off x="1219200" y="99060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Z=6 m</a:t>
            </a:r>
          </a:p>
        </p:txBody>
      </p:sp>
      <p:sp>
        <p:nvSpPr>
          <p:cNvPr id="8206" name="TextBox 17"/>
          <p:cNvSpPr txBox="1">
            <a:spLocks noChangeArrowheads="1"/>
          </p:cNvSpPr>
          <p:nvPr/>
        </p:nvSpPr>
        <p:spPr bwMode="auto">
          <a:xfrm>
            <a:off x="5486400" y="5562600"/>
            <a:ext cx="2362200" cy="3048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Invariant Mass of 4</a:t>
            </a:r>
            <a:r>
              <a:rPr lang="el-GR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(GeV)</a:t>
            </a:r>
            <a:endParaRPr lang="en-US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207" name="TextBox 18"/>
          <p:cNvSpPr txBox="1">
            <a:spLocks noChangeArrowheads="1"/>
          </p:cNvSpPr>
          <p:nvPr/>
        </p:nvSpPr>
        <p:spPr bwMode="auto">
          <a:xfrm>
            <a:off x="1371600" y="3352800"/>
            <a:ext cx="2362200" cy="3048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Invariant Mass of 4</a:t>
            </a:r>
            <a:r>
              <a:rPr lang="el-GR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(GeV)</a:t>
            </a:r>
            <a:endParaRPr lang="en-US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208" name="TextBox 19"/>
          <p:cNvSpPr txBox="1">
            <a:spLocks noChangeArrowheads="1"/>
          </p:cNvSpPr>
          <p:nvPr/>
        </p:nvSpPr>
        <p:spPr bwMode="auto">
          <a:xfrm>
            <a:off x="1295400" y="6553200"/>
            <a:ext cx="2362200" cy="3048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Invariant Mass of 4</a:t>
            </a:r>
            <a:r>
              <a:rPr lang="el-GR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(GeV)</a:t>
            </a:r>
            <a:endParaRPr lang="en-US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209" name="TextBox 20"/>
          <p:cNvSpPr txBox="1">
            <a:spLocks noChangeArrowheads="1"/>
          </p:cNvSpPr>
          <p:nvPr/>
        </p:nvSpPr>
        <p:spPr bwMode="auto">
          <a:xfrm>
            <a:off x="990600" y="381000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Z=6  m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259D-526C-4D3F-9157-2CDC0A15D526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839200" cy="457200"/>
          </a:xfrm>
        </p:spPr>
        <p:txBody>
          <a:bodyPr/>
          <a:lstStyle/>
          <a:p>
            <a:pPr algn="ctr">
              <a:defRPr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Why </a:t>
            </a:r>
            <a:r>
              <a:rPr lang="el-GR" sz="2400" dirty="0" smtClean="0">
                <a:solidFill>
                  <a:schemeClr val="bg1"/>
                </a:solidFill>
                <a:latin typeface="Comic Sans MS" pitchFamily="66" charset="0"/>
              </a:rPr>
              <a:t>η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is a unique probe</a:t>
            </a:r>
          </a:p>
        </p:txBody>
      </p:sp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228600" y="2559050"/>
            <a:ext cx="8915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l-GR" dirty="0" smtClean="0">
                <a:solidFill>
                  <a:srgbClr val="000000"/>
                </a:solidFill>
                <a:latin typeface="Comic Sans MS" pitchFamily="66" charset="0"/>
              </a:rPr>
              <a:t>η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decay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width </a:t>
            </a:r>
            <a:r>
              <a:rPr lang="el-GR" dirty="0">
                <a:solidFill>
                  <a:srgbClr val="000000"/>
                </a:solidFill>
                <a:latin typeface="Comic Sans MS" pitchFamily="66" charset="0"/>
              </a:rPr>
              <a:t>Γ</a:t>
            </a:r>
            <a:r>
              <a:rPr lang="el-GR" baseline="-25000" dirty="0">
                <a:solidFill>
                  <a:srgbClr val="000000"/>
                </a:solidFill>
                <a:latin typeface="Comic Sans MS" pitchFamily="66" charset="0"/>
              </a:rPr>
              <a:t>η</a:t>
            </a:r>
            <a:r>
              <a:rPr lang="el-GR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=1.3KeV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is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narrow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(relative to </a:t>
            </a:r>
            <a:r>
              <a:rPr lang="el-GR" dirty="0" smtClean="0">
                <a:solidFill>
                  <a:srgbClr val="000000"/>
                </a:solidFill>
                <a:latin typeface="Comic Sans MS" pitchFamily="66" charset="0"/>
              </a:rPr>
              <a:t>Γ</a:t>
            </a:r>
            <a:r>
              <a:rPr lang="el-GR" baseline="-25000" dirty="0">
                <a:solidFill>
                  <a:srgbClr val="000000"/>
                </a:solidFill>
                <a:latin typeface="Comic Sans MS" pitchFamily="66" charset="0"/>
                <a:sym typeface="Symbol"/>
              </a:rPr>
              <a:t>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=8.5 </a:t>
            </a:r>
            <a:r>
              <a:rPr lang="en-US" dirty="0" err="1" smtClean="0">
                <a:solidFill>
                  <a:srgbClr val="000000"/>
                </a:solidFill>
                <a:latin typeface="Comic Sans MS" pitchFamily="66" charset="0"/>
              </a:rPr>
              <a:t>MeV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  <a:p>
            <a:pPr lvl="2" algn="l"/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The lowest orders of </a:t>
            </a:r>
            <a:r>
              <a:rPr lang="el-GR" dirty="0">
                <a:solidFill>
                  <a:srgbClr val="000000"/>
                </a:solidFill>
                <a:latin typeface="Comic Sans MS" pitchFamily="66" charset="0"/>
              </a:rPr>
              <a:t>η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 decays  are filtered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out,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enhancing the contributions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from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higher orders by a factor of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~7,000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compared to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 decays.</a:t>
            </a: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609600" y="2971800"/>
            <a:ext cx="533400" cy="2286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pic>
        <p:nvPicPr>
          <p:cNvPr id="7" name="Picture 7" descr="meso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5612" y="563817"/>
            <a:ext cx="1957388" cy="172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152400" y="762000"/>
            <a:ext cx="7315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A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Goldstone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boson due to  spontaneous breaking of </a:t>
            </a:r>
          </a:p>
          <a:p>
            <a:pPr algn="l" eaLnBrk="1" hangingPunct="1">
              <a:buClr>
                <a:srgbClr val="FF0000"/>
              </a:buClr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  QCD </a:t>
            </a:r>
            <a:r>
              <a:rPr lang="en-US" dirty="0" err="1" smtClean="0">
                <a:solidFill>
                  <a:srgbClr val="000000"/>
                </a:solidFill>
                <a:latin typeface="Comic Sans MS" pitchFamily="66" charset="0"/>
              </a:rPr>
              <a:t>chiral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symmetry</a:t>
            </a: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  <a:p>
            <a:pPr algn="l"/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            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 is one of key mesons bridging our 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            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understanding of low-energy </a:t>
            </a:r>
            <a:r>
              <a:rPr lang="en-US" dirty="0" err="1" smtClean="0">
                <a:solidFill>
                  <a:srgbClr val="000000"/>
                </a:solidFill>
                <a:latin typeface="Comic Sans MS" pitchFamily="66" charset="0"/>
              </a:rPr>
              <a:t>hadron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dynamics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             and underlying QCD  </a:t>
            </a:r>
          </a:p>
          <a:p>
            <a:pPr algn="l" eaLnBrk="1" hangingPunct="1">
              <a:buClr>
                <a:srgbClr val="FF0000"/>
              </a:buClr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            </a:t>
            </a: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2663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1447800"/>
            <a:ext cx="554038" cy="268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228600" y="4318337"/>
            <a:ext cx="8915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mic Sans MS" pitchFamily="66" charset="0"/>
              </a:rPr>
              <a:t>Eigenstate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of P,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C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, CP, and G:</a:t>
            </a:r>
            <a:b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            Study violations of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discrete symmetries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        </a:t>
            </a: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7306221"/>
              </p:ext>
            </p:extLst>
          </p:nvPr>
        </p:nvGraphicFramePr>
        <p:xfrm>
          <a:off x="4190999" y="4292600"/>
          <a:ext cx="1673225" cy="431800"/>
        </p:xfrm>
        <a:graphic>
          <a:graphicData uri="http://schemas.openxmlformats.org/presentationml/2006/ole">
            <p:oleObj spid="_x0000_s120834" name="Equation" r:id="rId7" imgW="787058" imgH="203112" progId="Equation.DSMT4">
              <p:embed/>
            </p:oleObj>
          </a:graphicData>
        </a:graphic>
      </p:graphicFrame>
      <p:sp>
        <p:nvSpPr>
          <p:cNvPr id="15" name="Right Arrow 14"/>
          <p:cNvSpPr/>
          <p:nvPr/>
        </p:nvSpPr>
        <p:spPr bwMode="auto">
          <a:xfrm>
            <a:off x="609600" y="4724400"/>
            <a:ext cx="533400" cy="2286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228600" y="5311914"/>
            <a:ext cx="8915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The </a:t>
            </a:r>
            <a:r>
              <a:rPr lang="el-GR" dirty="0" smtClean="0">
                <a:solidFill>
                  <a:srgbClr val="000000"/>
                </a:solidFill>
                <a:latin typeface="Comic Sans MS" pitchFamily="66" charset="0"/>
              </a:rPr>
              <a:t>η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decays are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flavor-conserving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reactions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effectively free of</a:t>
            </a:r>
          </a:p>
          <a:p>
            <a:pPr algn="l" eaLnBrk="1" hangingPunct="1">
              <a:buClr>
                <a:srgbClr val="FF0000"/>
              </a:buClr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  SM  backgrounds for new physics search.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E360-76BC-428B-8D18-AB7E4DA0EF51}" type="slidenum">
              <a:rPr lang="en-US" smtClean="0"/>
              <a:pPr/>
              <a:t>3</a:t>
            </a:fld>
            <a:endParaRPr lang="en-US"/>
          </a:p>
        </p:txBody>
      </p:sp>
    </p:spTree>
    <p:custDataLst>
      <p:tags r:id="rId2"/>
    </p:custDataLst>
  </p:cSld>
  <p:clrMapOvr>
    <a:masterClrMapping/>
  </p:clrMapOvr>
  <p:transition advTm="136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5" grpId="0" animBg="1"/>
      <p:bldP spid="26631" grpId="0"/>
      <p:bldP spid="10" grpId="0"/>
      <p:bldP spid="15" grpId="0" animBg="1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305800" cy="698500"/>
          </a:xfrm>
        </p:spPr>
        <p:txBody>
          <a:bodyPr/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Invariant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Mass and Elasticity Resolutions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59395" name="Picture 7" descr="invmass_pi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914400"/>
            <a:ext cx="2514600" cy="2514600"/>
          </a:xfrm>
          <a:solidFill>
            <a:schemeClr val="tx1"/>
          </a:solidFill>
        </p:spPr>
      </p:pic>
      <p:pic>
        <p:nvPicPr>
          <p:cNvPr id="59396" name="Picture 8" descr="invmass_e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838200"/>
            <a:ext cx="2514600" cy="2514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59397" name="Picture 9" descr="invmass_pi_glas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810000"/>
            <a:ext cx="2514600" cy="2514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59398" name="Picture 10" descr="invmass_eta_glas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3810000"/>
            <a:ext cx="2514600" cy="2514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59399" name="Text Box 11"/>
          <p:cNvSpPr txBox="1">
            <a:spLocks noChangeArrowheads="1"/>
          </p:cNvSpPr>
          <p:nvPr/>
        </p:nvSpPr>
        <p:spPr bwMode="auto">
          <a:xfrm>
            <a:off x="2438400" y="1600200"/>
            <a:ext cx="1708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cs typeface="Tahoma" pitchFamily="34" charset="0"/>
              </a:rPr>
              <a:t>PWO</a:t>
            </a:r>
            <a:endParaRPr lang="el-GR">
              <a:solidFill>
                <a:srgbClr val="FF0000"/>
              </a:solidFill>
              <a:cs typeface="Tahoma" pitchFamily="34" charset="0"/>
            </a:endParaRPr>
          </a:p>
        </p:txBody>
      </p:sp>
      <p:sp>
        <p:nvSpPr>
          <p:cNvPr id="59400" name="Text Box 12"/>
          <p:cNvSpPr txBox="1">
            <a:spLocks noChangeArrowheads="1"/>
          </p:cNvSpPr>
          <p:nvPr/>
        </p:nvSpPr>
        <p:spPr bwMode="auto">
          <a:xfrm>
            <a:off x="2482850" y="4572000"/>
            <a:ext cx="1708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cs typeface="Tahoma" pitchFamily="34" charset="0"/>
              </a:rPr>
              <a:t>Pb glass</a:t>
            </a:r>
            <a:endParaRPr lang="el-GR">
              <a:solidFill>
                <a:srgbClr val="FF0000"/>
              </a:solidFill>
              <a:cs typeface="Tahoma" pitchFamily="34" charset="0"/>
            </a:endParaRPr>
          </a:p>
        </p:txBody>
      </p:sp>
      <p:sp>
        <p:nvSpPr>
          <p:cNvPr id="59401" name="Text Box 14"/>
          <p:cNvSpPr txBox="1">
            <a:spLocks noChangeArrowheads="1"/>
          </p:cNvSpPr>
          <p:nvPr/>
        </p:nvSpPr>
        <p:spPr bwMode="auto">
          <a:xfrm>
            <a:off x="4921250" y="4492625"/>
            <a:ext cx="1708150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400" b="1">
                <a:solidFill>
                  <a:srgbClr val="000000"/>
                </a:solidFill>
                <a:cs typeface="Tahoma" pitchFamily="34" charset="0"/>
              </a:rPr>
              <a:t>σ</a:t>
            </a:r>
            <a:r>
              <a:rPr lang="en-US" sz="1400" b="1">
                <a:solidFill>
                  <a:srgbClr val="000000"/>
                </a:solidFill>
                <a:cs typeface="Tahoma" pitchFamily="34" charset="0"/>
              </a:rPr>
              <a:t>=15 MeV</a:t>
            </a:r>
            <a:endParaRPr lang="el-GR" sz="1400" b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59402" name="Text Box 15"/>
          <p:cNvSpPr txBox="1">
            <a:spLocks noChangeArrowheads="1"/>
          </p:cNvSpPr>
          <p:nvPr/>
        </p:nvSpPr>
        <p:spPr bwMode="auto">
          <a:xfrm>
            <a:off x="4724400" y="1797050"/>
            <a:ext cx="17081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 b="1">
                <a:solidFill>
                  <a:srgbClr val="000000"/>
                </a:solidFill>
                <a:cs typeface="Tahoma" pitchFamily="34" charset="0"/>
              </a:rPr>
              <a:t>σ</a:t>
            </a:r>
            <a:r>
              <a:rPr lang="en-US" sz="1600" b="1">
                <a:solidFill>
                  <a:srgbClr val="000000"/>
                </a:solidFill>
                <a:cs typeface="Tahoma" pitchFamily="34" charset="0"/>
              </a:rPr>
              <a:t>=6.9 MeV</a:t>
            </a:r>
            <a:endParaRPr lang="el-GR" sz="1600" b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59403" name="Text Box 16"/>
          <p:cNvSpPr txBox="1">
            <a:spLocks noChangeArrowheads="1"/>
          </p:cNvSpPr>
          <p:nvPr/>
        </p:nvSpPr>
        <p:spPr bwMode="auto">
          <a:xfrm>
            <a:off x="1263650" y="1825625"/>
            <a:ext cx="1708150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400" b="1">
                <a:solidFill>
                  <a:srgbClr val="000000"/>
                </a:solidFill>
                <a:cs typeface="Tahoma" pitchFamily="34" charset="0"/>
              </a:rPr>
              <a:t>σ</a:t>
            </a:r>
            <a:r>
              <a:rPr lang="en-US" sz="1400" b="1">
                <a:solidFill>
                  <a:srgbClr val="000000"/>
                </a:solidFill>
                <a:cs typeface="Tahoma" pitchFamily="34" charset="0"/>
              </a:rPr>
              <a:t>=3.2 MeV</a:t>
            </a:r>
            <a:endParaRPr lang="el-GR" sz="1400" b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59404" name="Text Box 17"/>
          <p:cNvSpPr txBox="1">
            <a:spLocks noChangeArrowheads="1"/>
          </p:cNvSpPr>
          <p:nvPr/>
        </p:nvSpPr>
        <p:spPr bwMode="auto">
          <a:xfrm>
            <a:off x="1339850" y="4721225"/>
            <a:ext cx="1708150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400" b="1">
                <a:solidFill>
                  <a:srgbClr val="000000"/>
                </a:solidFill>
                <a:cs typeface="Tahoma" pitchFamily="34" charset="0"/>
              </a:rPr>
              <a:t>σ</a:t>
            </a:r>
            <a:r>
              <a:rPr lang="en-US" sz="1400" b="1">
                <a:solidFill>
                  <a:srgbClr val="000000"/>
                </a:solidFill>
                <a:cs typeface="Tahoma" pitchFamily="34" charset="0"/>
              </a:rPr>
              <a:t>=6.6 MeV</a:t>
            </a:r>
            <a:endParaRPr lang="el-GR" sz="1400" b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310290" name="Text Box 18"/>
          <p:cNvSpPr txBox="1">
            <a:spLocks noChangeArrowheads="1"/>
          </p:cNvSpPr>
          <p:nvPr/>
        </p:nvSpPr>
        <p:spPr bwMode="auto">
          <a:xfrm>
            <a:off x="1371600" y="2133600"/>
            <a:ext cx="1708150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  <a:cs typeface="Tahoma" pitchFamily="34" charset="0"/>
              </a:rPr>
              <a:t>M</a:t>
            </a:r>
            <a:r>
              <a:rPr lang="el-GR"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</a:t>
            </a:r>
          </a:p>
        </p:txBody>
      </p:sp>
      <p:sp>
        <p:nvSpPr>
          <p:cNvPr id="310291" name="Text Box 19"/>
          <p:cNvSpPr txBox="1">
            <a:spLocks noChangeArrowheads="1"/>
          </p:cNvSpPr>
          <p:nvPr/>
        </p:nvSpPr>
        <p:spPr bwMode="auto">
          <a:xfrm>
            <a:off x="4648200" y="2117725"/>
            <a:ext cx="1708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cs typeface="Tahoma" pitchFamily="34" charset="0"/>
              </a:rPr>
              <a:t>M</a:t>
            </a:r>
            <a:r>
              <a:rPr lang="el-GR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</a:t>
            </a:r>
            <a:r>
              <a:rPr lang="en-US" baseline="30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0</a:t>
            </a:r>
            <a:endParaRPr lang="el-GR" baseline="30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sym typeface="Symbol" pitchFamily="18" charset="2"/>
            </a:endParaRPr>
          </a:p>
        </p:txBody>
      </p:sp>
      <p:sp>
        <p:nvSpPr>
          <p:cNvPr id="310292" name="Text Box 20"/>
          <p:cNvSpPr txBox="1">
            <a:spLocks noChangeArrowheads="1"/>
          </p:cNvSpPr>
          <p:nvPr/>
        </p:nvSpPr>
        <p:spPr bwMode="auto">
          <a:xfrm>
            <a:off x="4953000" y="4724400"/>
            <a:ext cx="1708150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  <a:cs typeface="Tahoma" pitchFamily="34" charset="0"/>
              </a:rPr>
              <a:t>M</a:t>
            </a:r>
            <a:r>
              <a:rPr lang="el-GR"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</a:t>
            </a:r>
            <a:r>
              <a:rPr lang="en-US" sz="1400" baseline="30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0</a:t>
            </a:r>
            <a:endParaRPr lang="el-GR" sz="1400" baseline="30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sym typeface="Symbol" pitchFamily="18" charset="2"/>
            </a:endParaRPr>
          </a:p>
        </p:txBody>
      </p:sp>
      <p:sp>
        <p:nvSpPr>
          <p:cNvPr id="310293" name="Text Box 21"/>
          <p:cNvSpPr txBox="1">
            <a:spLocks noChangeArrowheads="1"/>
          </p:cNvSpPr>
          <p:nvPr/>
        </p:nvSpPr>
        <p:spPr bwMode="auto">
          <a:xfrm>
            <a:off x="1371600" y="5026025"/>
            <a:ext cx="1708150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  <a:cs typeface="Tahoma" pitchFamily="34" charset="0"/>
              </a:rPr>
              <a:t>M</a:t>
            </a:r>
            <a:r>
              <a:rPr lang="el-GR"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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B11F-D547-4BD9-88A5-F82E949967F5}" type="slidenum">
              <a:rPr lang="en-US"/>
              <a:pPr/>
              <a:t>30</a:t>
            </a:fld>
            <a:endParaRPr lang="en-US"/>
          </a:p>
        </p:txBody>
      </p:sp>
      <p:pic>
        <p:nvPicPr>
          <p:cNvPr id="59410" name="Picture 17" descr="1d-elas-pigamma2-norm-pwo.eps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5334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1" name="Picture 19" descr="1d-elas-pi0gamma2-norm-pb.eps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35052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12" name="Text Box 15"/>
          <p:cNvSpPr txBox="1">
            <a:spLocks noChangeArrowheads="1"/>
          </p:cNvSpPr>
          <p:nvPr/>
        </p:nvSpPr>
        <p:spPr bwMode="auto">
          <a:xfrm>
            <a:off x="6477000" y="1949450"/>
            <a:ext cx="17081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 b="1">
                <a:solidFill>
                  <a:srgbClr val="000000"/>
                </a:solidFill>
                <a:cs typeface="Tahoma" pitchFamily="34" charset="0"/>
              </a:rPr>
              <a:t>σ</a:t>
            </a:r>
            <a:r>
              <a:rPr lang="en-US" sz="1600" b="1">
                <a:solidFill>
                  <a:srgbClr val="000000"/>
                </a:solidFill>
                <a:cs typeface="Tahoma" pitchFamily="34" charset="0"/>
              </a:rPr>
              <a:t>=0.0121</a:t>
            </a:r>
            <a:endParaRPr lang="el-GR" sz="1600" b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59413" name="Text Box 15"/>
          <p:cNvSpPr txBox="1">
            <a:spLocks noChangeArrowheads="1"/>
          </p:cNvSpPr>
          <p:nvPr/>
        </p:nvSpPr>
        <p:spPr bwMode="auto">
          <a:xfrm>
            <a:off x="6705600" y="4692650"/>
            <a:ext cx="17081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 b="1">
                <a:solidFill>
                  <a:srgbClr val="000000"/>
                </a:solidFill>
                <a:cs typeface="Tahoma" pitchFamily="34" charset="0"/>
              </a:rPr>
              <a:t>σ</a:t>
            </a:r>
            <a:r>
              <a:rPr lang="en-US" sz="1600" b="1">
                <a:solidFill>
                  <a:srgbClr val="000000"/>
                </a:solidFill>
                <a:cs typeface="Tahoma" pitchFamily="34" charset="0"/>
              </a:rPr>
              <a:t>=0.0257</a:t>
            </a:r>
            <a:endParaRPr lang="el-GR" sz="1600" b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59414" name="TextBox 17"/>
          <p:cNvSpPr txBox="1">
            <a:spLocks noChangeArrowheads="1"/>
          </p:cNvSpPr>
          <p:nvPr/>
        </p:nvSpPr>
        <p:spPr bwMode="auto">
          <a:xfrm>
            <a:off x="7010400" y="3349625"/>
            <a:ext cx="1447800" cy="307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Elasticity</a:t>
            </a:r>
          </a:p>
        </p:txBody>
      </p:sp>
      <p:sp>
        <p:nvSpPr>
          <p:cNvPr id="59415" name="TextBox 17"/>
          <p:cNvSpPr txBox="1">
            <a:spLocks noChangeArrowheads="1"/>
          </p:cNvSpPr>
          <p:nvPr/>
        </p:nvSpPr>
        <p:spPr bwMode="auto">
          <a:xfrm>
            <a:off x="6934200" y="6321425"/>
            <a:ext cx="1447800" cy="307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Elasticity</a:t>
            </a:r>
          </a:p>
        </p:txBody>
      </p:sp>
    </p:spTree>
  </p:cSld>
  <p:clrMapOvr>
    <a:masterClrMapping/>
  </p:clrMapOvr>
  <p:transition advTm="12979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92162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Figure of Merit</a:t>
            </a:r>
          </a:p>
        </p:txBody>
      </p:sp>
      <p:pic>
        <p:nvPicPr>
          <p:cNvPr id="10244" name="Picture 3" descr="merit-feb25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990600"/>
            <a:ext cx="5257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5867400" y="2057400"/>
          <a:ext cx="2220913" cy="1127125"/>
        </p:xfrm>
        <a:graphic>
          <a:graphicData uri="http://schemas.openxmlformats.org/presentationml/2006/ole">
            <p:oleObj spid="_x0000_s10242" name="Equation" r:id="rId5" imgW="901440" imgH="457200" progId="Equation.3">
              <p:embed/>
            </p:oleObj>
          </a:graphicData>
        </a:graphic>
      </p:graphicFrame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5638800" y="3657600"/>
            <a:ext cx="3124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Signal  is </a:t>
            </a:r>
            <a:r>
              <a:rPr lang="el-GR">
                <a:solidFill>
                  <a:srgbClr val="000000"/>
                </a:solidFill>
                <a:latin typeface="Comic Sans MS" pitchFamily="66" charset="0"/>
              </a:rPr>
              <a:t>η</a:t>
            </a:r>
            <a:r>
              <a:rPr lang="el-GR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→π</a:t>
            </a:r>
            <a:r>
              <a:rPr lang="en-US" baseline="3000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0</a:t>
            </a:r>
            <a:r>
              <a:rPr lang="el-GR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γγ</a:t>
            </a:r>
            <a:endParaRPr lang="en-US">
              <a:solidFill>
                <a:srgbClr val="000000"/>
              </a:solidFill>
              <a:latin typeface="Comic Sans MS" pitchFamily="66" charset="0"/>
              <a:cs typeface="Times New Roman" pitchFamily="18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Background is </a:t>
            </a:r>
            <a:r>
              <a:rPr lang="el-GR">
                <a:solidFill>
                  <a:srgbClr val="000000"/>
                </a:solidFill>
                <a:latin typeface="Comic Sans MS" pitchFamily="66" charset="0"/>
              </a:rPr>
              <a:t>η</a:t>
            </a:r>
            <a:r>
              <a:rPr lang="el-GR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→</a:t>
            </a:r>
            <a:r>
              <a:rPr lang="en-US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3</a:t>
            </a:r>
            <a:r>
              <a:rPr lang="el-GR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π</a:t>
            </a:r>
            <a:r>
              <a:rPr lang="en-US" baseline="3000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0</a:t>
            </a:r>
          </a:p>
          <a:p>
            <a:pPr algn="l">
              <a:buFont typeface="Wingdings" pitchFamily="2" charset="2"/>
              <a:buChar char="Ø"/>
            </a:pPr>
            <a:r>
              <a:rPr lang="en-US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Signal window is ±3</a:t>
            </a:r>
            <a:r>
              <a:rPr lang="el-GR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σ</a:t>
            </a: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46" name="TextBox 6"/>
          <p:cNvSpPr txBox="1">
            <a:spLocks noChangeArrowheads="1"/>
          </p:cNvSpPr>
          <p:nvPr/>
        </p:nvSpPr>
        <p:spPr bwMode="auto">
          <a:xfrm>
            <a:off x="2971800" y="4495800"/>
            <a:ext cx="251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Calibri" pitchFamily="34" charset="0"/>
              </a:rPr>
              <a:t>118x118 cm</a:t>
            </a:r>
            <a:r>
              <a:rPr lang="en-US" baseline="30000">
                <a:solidFill>
                  <a:srgbClr val="0000FF"/>
                </a:solidFill>
                <a:latin typeface="Calibri" pitchFamily="34" charset="0"/>
              </a:rPr>
              <a:t>2</a:t>
            </a:r>
            <a:r>
              <a:rPr lang="en-US">
                <a:solidFill>
                  <a:srgbClr val="0000FF"/>
                </a:solidFill>
                <a:latin typeface="Calibri" pitchFamily="34" charset="0"/>
              </a:rPr>
              <a:t> PWO Cal.</a:t>
            </a:r>
          </a:p>
        </p:txBody>
      </p:sp>
      <p:sp>
        <p:nvSpPr>
          <p:cNvPr id="10247" name="TextBox 7"/>
          <p:cNvSpPr txBox="1">
            <a:spLocks noChangeArrowheads="1"/>
          </p:cNvSpPr>
          <p:nvPr/>
        </p:nvSpPr>
        <p:spPr bwMode="auto">
          <a:xfrm>
            <a:off x="1600200" y="2286000"/>
            <a:ext cx="251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 pitchFamily="34" charset="0"/>
              </a:rPr>
              <a:t>150x150 cm</a:t>
            </a:r>
            <a:r>
              <a:rPr lang="en-US" baseline="30000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en-US">
                <a:solidFill>
                  <a:srgbClr val="FF0000"/>
                </a:solidFill>
                <a:latin typeface="Calibri" pitchFamily="34" charset="0"/>
              </a:rPr>
              <a:t> PWO Cal.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906BB-BA0B-45B1-83C7-C4739B51B56C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73100"/>
            <a:ext cx="8305800" cy="8509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 </a:t>
            </a:r>
            <a:r>
              <a:rPr lang="en-US" sz="3200" dirty="0" smtClean="0">
                <a:solidFill>
                  <a:schemeClr val="bg2"/>
                </a:solidFill>
                <a:latin typeface="Comic Sans MS" pitchFamily="66" charset="0"/>
              </a:rPr>
              <a:t>Acceptance of FCAL-II</a:t>
            </a:r>
            <a:endParaRPr lang="en-US" sz="32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133B-A64B-42E8-86F8-73AA787C0415}" type="slidenum">
              <a:rPr lang="en-US"/>
              <a:pPr/>
              <a:t>32</a:t>
            </a:fld>
            <a:endParaRPr lang="en-US"/>
          </a:p>
        </p:txBody>
      </p:sp>
      <p:pic>
        <p:nvPicPr>
          <p:cNvPr id="36868" name="Picture 7" descr="accp-3g-118cal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752600"/>
            <a:ext cx="4114800" cy="411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36869" name="Picture 8" descr="accp-4g-118cal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752600"/>
            <a:ext cx="4114800" cy="411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371600" y="1828800"/>
            <a:ext cx="21336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>
                <a:solidFill>
                  <a:srgbClr val="0086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3</a:t>
            </a:r>
            <a:r>
              <a:rPr lang="el-GR" b="1">
                <a:solidFill>
                  <a:srgbClr val="0086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</a:t>
            </a:r>
            <a:r>
              <a:rPr lang="en-US" b="1">
                <a:solidFill>
                  <a:srgbClr val="0086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 final state</a:t>
            </a:r>
            <a:endParaRPr lang="en-US">
              <a:solidFill>
                <a:srgbClr val="008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1828800"/>
            <a:ext cx="21336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>
                <a:solidFill>
                  <a:srgbClr val="0086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4</a:t>
            </a:r>
            <a:r>
              <a:rPr lang="el-GR" b="1">
                <a:solidFill>
                  <a:srgbClr val="0086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</a:t>
            </a:r>
            <a:r>
              <a:rPr lang="en-US" b="1">
                <a:solidFill>
                  <a:srgbClr val="0086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 final state</a:t>
            </a:r>
            <a:endParaRPr lang="en-US">
              <a:solidFill>
                <a:srgbClr val="008600"/>
              </a:solidFill>
            </a:endParaRPr>
          </a:p>
        </p:txBody>
      </p:sp>
      <p:sp>
        <p:nvSpPr>
          <p:cNvPr id="36872" name="TextBox 7"/>
          <p:cNvSpPr txBox="1">
            <a:spLocks noChangeArrowheads="1"/>
          </p:cNvSpPr>
          <p:nvPr/>
        </p:nvSpPr>
        <p:spPr bwMode="auto">
          <a:xfrm>
            <a:off x="1066800" y="3276600"/>
            <a:ext cx="1371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~30%</a:t>
            </a:r>
          </a:p>
        </p:txBody>
      </p:sp>
      <p:sp>
        <p:nvSpPr>
          <p:cNvPr id="36873" name="TextBox 8"/>
          <p:cNvSpPr txBox="1">
            <a:spLocks noChangeArrowheads="1"/>
          </p:cNvSpPr>
          <p:nvPr/>
        </p:nvSpPr>
        <p:spPr bwMode="auto">
          <a:xfrm>
            <a:off x="5791200" y="3352800"/>
            <a:ext cx="1371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~20%</a:t>
            </a:r>
          </a:p>
        </p:txBody>
      </p:sp>
    </p:spTree>
  </p:cSld>
  <p:clrMapOvr>
    <a:masterClrMapping/>
  </p:clrMapOvr>
  <p:transition advTm="11622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458200" cy="62230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Tests of C Violation  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00200"/>
            <a:ext cx="5446395" cy="500253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>
            <a:off x="381000" y="4495800"/>
            <a:ext cx="67056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133600" y="2209800"/>
            <a:ext cx="5029200" cy="22860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39000" y="5986046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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tot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(J/)=93 </a:t>
            </a:r>
            <a:r>
              <a:rPr lang="en-US" sz="1600" dirty="0" err="1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KeV</a:t>
            </a:r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62800" y="4538246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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tot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()=8.5 </a:t>
            </a:r>
            <a:r>
              <a:rPr lang="en-US" sz="1600" dirty="0" err="1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MeV</a:t>
            </a:r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62800" y="5376446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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tot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(’)=194 </a:t>
            </a:r>
            <a:r>
              <a:rPr lang="en-US" sz="1600" dirty="0" err="1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KeV</a:t>
            </a:r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2800" y="3014246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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tot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()=1.3 </a:t>
            </a:r>
            <a:r>
              <a:rPr lang="en-US" sz="1600" dirty="0" err="1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KeV</a:t>
            </a:r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762000"/>
            <a:ext cx="899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 C-violating η decays are among the few opportunities nature has </a:t>
            </a:r>
          </a:p>
          <a:p>
            <a:pPr algn="l" eaLnBrk="1" hangingPunct="1">
              <a:lnSpc>
                <a:spcPct val="80000"/>
              </a:lnSpc>
              <a:buClr>
                <a:srgbClr val="FF0000"/>
              </a:buClr>
            </a:pPr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    provided to directly test C invariance in the P conserving EM  </a:t>
            </a:r>
          </a:p>
          <a:p>
            <a:pPr algn="l" eaLnBrk="1" hangingPunct="1">
              <a:lnSpc>
                <a:spcPct val="80000"/>
              </a:lnSpc>
              <a:buClr>
                <a:srgbClr val="FF0000"/>
              </a:buClr>
            </a:pPr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    interaction (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class #4</a:t>
            </a:r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).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584369" y="1524000"/>
            <a:ext cx="13404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PDG 2012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28600" y="29526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 decays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3" name="Right Arrow 22"/>
          <p:cNvSpPr/>
          <p:nvPr/>
        </p:nvSpPr>
        <p:spPr bwMode="auto">
          <a:xfrm>
            <a:off x="1524000" y="3048000"/>
            <a:ext cx="381000" cy="2286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E360-76BC-428B-8D18-AB7E4DA0EF5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5900"/>
            <a:ext cx="8229600" cy="546100"/>
          </a:xfrm>
        </p:spPr>
        <p:txBody>
          <a:bodyPr/>
          <a:lstStyle/>
          <a:p>
            <a:pPr algn="ctr">
              <a:defRPr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S/N Ratio vs. Calorimeter Types</a:t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signal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:             ,   background: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              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6324600" y="533400"/>
          <a:ext cx="785813" cy="314325"/>
        </p:xfrm>
        <a:graphic>
          <a:graphicData uri="http://schemas.openxmlformats.org/presentationml/2006/ole">
            <p:oleObj spid="_x0000_s347138" name="Equation" r:id="rId4" imgW="571320" imgH="228600" progId="Equation.3">
              <p:embed/>
            </p:oleObj>
          </a:graphicData>
        </a:graphic>
      </p:graphicFrame>
      <p:graphicFrame>
        <p:nvGraphicFramePr>
          <p:cNvPr id="3075" name="Object 13"/>
          <p:cNvGraphicFramePr>
            <a:graphicFrameLocks noChangeAspect="1"/>
          </p:cNvGraphicFramePr>
          <p:nvPr/>
        </p:nvGraphicFramePr>
        <p:xfrm>
          <a:off x="3657600" y="533400"/>
          <a:ext cx="890588" cy="314325"/>
        </p:xfrm>
        <a:graphic>
          <a:graphicData uri="http://schemas.openxmlformats.org/presentationml/2006/ole">
            <p:oleObj spid="_x0000_s347139" name="Equation" r:id="rId5" imgW="647640" imgH="228600" progId="Equation.3">
              <p:embed/>
            </p:oleObj>
          </a:graphicData>
        </a:graphic>
      </p:graphicFrame>
      <p:sp>
        <p:nvSpPr>
          <p:cNvPr id="3078" name="TextBox 17"/>
          <p:cNvSpPr txBox="1">
            <a:spLocks noChangeArrowheads="1"/>
          </p:cNvSpPr>
          <p:nvPr/>
        </p:nvSpPr>
        <p:spPr bwMode="auto">
          <a:xfrm rot="-5400000">
            <a:off x="-569912" y="5218112"/>
            <a:ext cx="1447800" cy="307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Elasticity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5095875"/>
            <a:ext cx="3048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Comic Sans MS" pitchFamily="66" charset="0"/>
              </a:rPr>
              <a:t>Event selection</a:t>
            </a:r>
          </a:p>
          <a:p>
            <a:pPr marL="342900" indent="-342900" algn="l">
              <a:buFont typeface="+mj-lt"/>
              <a:buAutoNum type="arabicPeriod"/>
              <a:defRPr/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Elasticity=</a:t>
            </a:r>
            <a:r>
              <a:rPr lang="el-GR" sz="1800" dirty="0" smtClean="0">
                <a:solidFill>
                  <a:srgbClr val="000000"/>
                </a:solidFill>
                <a:latin typeface="Comic Sans MS" pitchFamily="66" charset="0"/>
              </a:rPr>
              <a:t>Σ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E</a:t>
            </a:r>
            <a:r>
              <a:rPr lang="en-US" sz="1800" baseline="-250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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/</a:t>
            </a:r>
            <a:r>
              <a:rPr lang="en-US" sz="1800" dirty="0" err="1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E</a:t>
            </a:r>
            <a:r>
              <a:rPr lang="en-US" sz="1800" baseline="-25000" dirty="0" err="1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tag</a:t>
            </a:r>
            <a:r>
              <a:rPr lang="en-US" sz="1800" baseline="-250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-</a:t>
            </a:r>
            <a:endParaRPr lang="en-US" sz="1800" baseline="-25000" dirty="0">
              <a:solidFill>
                <a:srgbClr val="000000"/>
              </a:solidFill>
              <a:latin typeface="Comic Sans MS" pitchFamily="66" charset="0"/>
            </a:endParaRPr>
          </a:p>
          <a:p>
            <a:pPr marL="342900" indent="-342900" algn="l">
              <a:buFont typeface="+mj-lt"/>
              <a:buAutoNum type="arabicPeriod"/>
              <a:defRPr/>
            </a:pP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Invariant mass.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48000" y="3810000"/>
            <a:ext cx="32004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336600"/>
                </a:solidFill>
                <a:latin typeface="Comic Sans MS" pitchFamily="66" charset="0"/>
              </a:rPr>
              <a:t>Major improvement:</a:t>
            </a:r>
          </a:p>
          <a:p>
            <a:pPr marL="342900" indent="-342900" algn="l">
              <a:buFont typeface="+mj-lt"/>
              <a:buAutoNum type="arabicPeriod"/>
              <a:defRPr/>
            </a:pPr>
            <a:r>
              <a:rPr lang="en-US" sz="1800" dirty="0">
                <a:solidFill>
                  <a:srgbClr val="336600"/>
                </a:solidFill>
                <a:latin typeface="Comic Sans MS" pitchFamily="66" charset="0"/>
              </a:rPr>
              <a:t>Granularity</a:t>
            </a:r>
          </a:p>
          <a:p>
            <a:pPr marL="342900" indent="-342900" algn="l">
              <a:buFont typeface="+mj-lt"/>
              <a:buAutoNum type="arabicPeriod"/>
              <a:defRPr/>
            </a:pPr>
            <a:r>
              <a:rPr lang="en-US" sz="1800" dirty="0">
                <a:solidFill>
                  <a:srgbClr val="336600"/>
                </a:solidFill>
                <a:latin typeface="Comic Sans MS" pitchFamily="66" charset="0"/>
              </a:rPr>
              <a:t>Energy  and position resolutions.</a:t>
            </a:r>
          </a:p>
        </p:txBody>
      </p:sp>
      <p:sp>
        <p:nvSpPr>
          <p:cNvPr id="3082" name="TextBox 17"/>
          <p:cNvSpPr txBox="1">
            <a:spLocks noChangeArrowheads="1"/>
          </p:cNvSpPr>
          <p:nvPr/>
        </p:nvSpPr>
        <p:spPr bwMode="auto">
          <a:xfrm rot="-5400000">
            <a:off x="5370512" y="5294313"/>
            <a:ext cx="1447800" cy="307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Elasticity</a:t>
            </a:r>
          </a:p>
        </p:txBody>
      </p:sp>
      <p:pic>
        <p:nvPicPr>
          <p:cNvPr id="3083" name="Picture 22" descr="2d-3pi-pi0g2-pwo-6m-norm.eps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657600"/>
            <a:ext cx="3054096" cy="3049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29" descr="2d-3pi-pi0g2-fc-6m-norm.eps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68774" y="3657600"/>
            <a:ext cx="3051426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2" name="TextBox 17"/>
          <p:cNvSpPr txBox="1">
            <a:spLocks noChangeArrowheads="1"/>
          </p:cNvSpPr>
          <p:nvPr/>
        </p:nvSpPr>
        <p:spPr bwMode="auto">
          <a:xfrm>
            <a:off x="304800" y="6550223"/>
            <a:ext cx="2819400" cy="30777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Invariant Mass of 4</a:t>
            </a:r>
            <a:r>
              <a:rPr lang="el-GR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093" name="Rectangle 16"/>
          <p:cNvSpPr>
            <a:spLocks noChangeArrowheads="1"/>
          </p:cNvSpPr>
          <p:nvPr/>
        </p:nvSpPr>
        <p:spPr bwMode="auto">
          <a:xfrm>
            <a:off x="7552533" y="4876800"/>
            <a:ext cx="111601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solidFill>
                  <a:schemeClr val="bg1"/>
                </a:solidFill>
                <a:latin typeface="Comic Sans MS" pitchFamily="66" charset="0"/>
              </a:rPr>
              <a:t>Pb</a:t>
            </a:r>
            <a:r>
              <a:rPr lang="en-US" sz="1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  <a:latin typeface="Comic Sans MS" pitchFamily="66" charset="0"/>
              </a:rPr>
              <a:t>Glass</a:t>
            </a:r>
          </a:p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bg1"/>
                </a:solidFill>
                <a:latin typeface="Comic Sans MS" pitchFamily="66" charset="0"/>
              </a:rPr>
              <a:t>FCAL-I</a:t>
            </a:r>
            <a:endParaRPr lang="en-US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2" name="Picture 21" descr="pwo_3pi_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" y="1066800"/>
            <a:ext cx="4371975" cy="2517608"/>
          </a:xfrm>
          <a:prstGeom prst="rect">
            <a:avLst/>
          </a:prstGeom>
        </p:spPr>
      </p:pic>
      <p:pic>
        <p:nvPicPr>
          <p:cNvPr id="23" name="Picture 22" descr="lg_3pi_all_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20768" y="1064450"/>
            <a:ext cx="4370832" cy="2516950"/>
          </a:xfrm>
          <a:prstGeom prst="rect">
            <a:avLst/>
          </a:prstGeom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762000" y="2819400"/>
            <a:ext cx="1524000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S/N=10:1</a:t>
            </a: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838200" y="2133600"/>
            <a:ext cx="1106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FCAL-II</a:t>
            </a: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5257800" y="2133600"/>
            <a:ext cx="981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FCAL-I</a:t>
            </a: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5029200" y="2743200"/>
            <a:ext cx="1600200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S/N=0.1:1</a:t>
            </a:r>
            <a:endParaRPr lang="en-US" sz="1600" baseline="30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1676400" y="4724400"/>
            <a:ext cx="120898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PWO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FCAL-II</a:t>
            </a:r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0" name="TextBox 17"/>
          <p:cNvSpPr txBox="1">
            <a:spLocks noChangeArrowheads="1"/>
          </p:cNvSpPr>
          <p:nvPr/>
        </p:nvSpPr>
        <p:spPr bwMode="auto">
          <a:xfrm>
            <a:off x="6324600" y="6550223"/>
            <a:ext cx="2819400" cy="30777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Invariant Mass of 4</a:t>
            </a:r>
            <a:r>
              <a:rPr lang="el-GR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2E68A-79C9-4CF0-A6EE-F4E4A33CA536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ransition advTm="36566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8305800" cy="4572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                 </a:t>
            </a:r>
            <a:r>
              <a:rPr lang="el-G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Neutral Decays </a:t>
            </a:r>
            <a:endParaRPr lang="en-US" sz="2000" dirty="0" smtClean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21765" y="457200"/>
          <a:ext cx="6188635" cy="6269797"/>
        </p:xfrm>
        <a:graphic>
          <a:graphicData uri="http://schemas.openxmlformats.org/drawingml/2006/table">
            <a:tbl>
              <a:tblPr/>
              <a:tblGrid>
                <a:gridCol w="916874"/>
                <a:gridCol w="2073214"/>
                <a:gridCol w="3198547"/>
              </a:tblGrid>
              <a:tr h="6347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Mode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Branching Ratio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(PDG)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Physics Highlight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0F1F1"/>
                        </a:gs>
                        <a:gs pos="50000">
                          <a:srgbClr val="BCF5F5"/>
                        </a:gs>
                        <a:gs pos="100000">
                          <a:srgbClr val="DFF9F9"/>
                        </a:gs>
                      </a:gsLst>
                      <a:lin ang="5400000"/>
                    </a:gradFill>
                  </a:tcPr>
                </a:tc>
              </a:tr>
              <a:tr h="5641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π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2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γ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2.7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0.5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×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−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χPTh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 @ Ο(p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4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γ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&lt;1.6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×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−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4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2π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&lt;3.5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×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-4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CP, P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4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γ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&lt;2.8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×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-4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Suppressed  (&lt;10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-11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4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2π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γ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&lt;5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×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−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4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π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γ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&lt;9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×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−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C, L, gauge inv.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4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3π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γ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&lt;6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×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−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4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4π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&lt;6.9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×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−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CP, P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π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(32.57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  <a:sym typeface="Symbol"/>
                        </a:rPr>
                        <a:t>0.23)%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Quark mass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d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-m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γ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(39.31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  <a:sym typeface="Symbol"/>
                        </a:rPr>
                        <a:t>0.20)%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Anomaly,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  <a:sym typeface="Symbol"/>
                        </a:rPr>
                        <a:t>’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  <a:sym typeface="Symbol"/>
                        </a:rPr>
                        <a:t>mixing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 bwMode="auto">
          <a:xfrm>
            <a:off x="838200" y="457200"/>
            <a:ext cx="6172200" cy="6248400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838200" y="1143000"/>
            <a:ext cx="6172200" cy="533400"/>
          </a:xfrm>
          <a:prstGeom prst="rect">
            <a:avLst/>
          </a:prstGeom>
          <a:solidFill>
            <a:srgbClr val="FF99CC">
              <a:alpha val="3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838200" y="1676400"/>
            <a:ext cx="6172200" cy="533400"/>
          </a:xfrm>
          <a:prstGeom prst="rect">
            <a:avLst/>
          </a:prstGeom>
          <a:solidFill>
            <a:srgbClr val="FFFF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838200" y="2209800"/>
            <a:ext cx="6172200" cy="533400"/>
          </a:xfrm>
          <a:prstGeom prst="rect">
            <a:avLst/>
          </a:prstGeom>
          <a:solidFill>
            <a:srgbClr val="FFFF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Left Arrow 10"/>
          <p:cNvSpPr/>
          <p:nvPr/>
        </p:nvSpPr>
        <p:spPr bwMode="auto">
          <a:xfrm>
            <a:off x="7010400" y="6400800"/>
            <a:ext cx="304800" cy="228600"/>
          </a:xfrm>
          <a:prstGeom prst="leftArrow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229350"/>
            <a:ext cx="2133600" cy="476250"/>
          </a:xfrm>
        </p:spPr>
        <p:txBody>
          <a:bodyPr/>
          <a:lstStyle/>
          <a:p>
            <a:pPr lvl="0" algn="ctr">
              <a:lnSpc>
                <a:spcPct val="115000"/>
              </a:lnSpc>
            </a:pPr>
            <a:r>
              <a:rPr lang="en-US" sz="1800" dirty="0" smtClean="0"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By PR12-10-011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838200" y="5638800"/>
            <a:ext cx="6172200" cy="533400"/>
          </a:xfrm>
          <a:prstGeom prst="rect">
            <a:avLst/>
          </a:prstGeom>
          <a:solidFill>
            <a:srgbClr val="FF99CC">
              <a:alpha val="3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advTm="865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839200" cy="1079500"/>
          </a:xfrm>
        </p:spPr>
        <p:txBody>
          <a:bodyPr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Comic Sans MS" pitchFamily="66" charset="0"/>
              </a:rPr>
              <a:t>The Four Classes of C, P, and T Violations </a:t>
            </a:r>
            <a:br>
              <a:rPr lang="en-US" sz="2400" dirty="0" smtClean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sz="2400" dirty="0" smtClean="0">
                <a:solidFill>
                  <a:srgbClr val="0000FF"/>
                </a:solidFill>
                <a:latin typeface="Comic Sans MS" pitchFamily="66" charset="0"/>
              </a:rPr>
              <a:t>Assuming CPT Invariance </a:t>
            </a:r>
            <a:r>
              <a:rPr lang="en-US" sz="2800" dirty="0" smtClean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en-US" sz="2800" dirty="0" smtClean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sz="2000" dirty="0" smtClean="0">
                <a:solidFill>
                  <a:srgbClr val="336600"/>
                </a:solidFill>
                <a:latin typeface="Comic Sans MS" pitchFamily="66" charset="0"/>
              </a:rPr>
              <a:t/>
            </a:r>
            <a:br>
              <a:rPr lang="en-US" sz="2000" dirty="0" smtClean="0">
                <a:solidFill>
                  <a:srgbClr val="336600"/>
                </a:solidFill>
                <a:latin typeface="Comic Sans MS" pitchFamily="66" charset="0"/>
              </a:rPr>
            </a:br>
            <a:endParaRPr lang="en-US" sz="2000" dirty="0">
              <a:solidFill>
                <a:srgbClr val="336600"/>
              </a:solidFill>
              <a:latin typeface="Comic Sans MS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352BD-A833-4C06-A2EA-66DDCC36625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249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0"/>
            <a:ext cx="585712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152400" y="2895600"/>
            <a:ext cx="5715000" cy="381000"/>
          </a:xfrm>
          <a:prstGeom prst="rect">
            <a:avLst/>
          </a:prstGeom>
          <a:solidFill>
            <a:srgbClr val="FF0000">
              <a:alpha val="2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038600"/>
            <a:ext cx="91440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accent2">
                  <a:lumMod val="75000"/>
                </a:schemeClr>
              </a:buClr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For class 4: </a:t>
            </a:r>
          </a:p>
          <a:p>
            <a:pPr algn="l">
              <a:buClr>
                <a:schemeClr val="accent2">
                  <a:lumMod val="75000"/>
                </a:schemeClr>
              </a:buClr>
              <a:buFont typeface="Wingdings" pitchFamily="2" charset="2"/>
              <a:buChar char="v"/>
            </a:pP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few tests available </a:t>
            </a:r>
          </a:p>
          <a:p>
            <a:pPr algn="l">
              <a:buClr>
                <a:schemeClr val="accent2">
                  <a:lumMod val="75000"/>
                </a:schemeClr>
              </a:buClr>
              <a:buFont typeface="Wingdings" pitchFamily="2" charset="2"/>
              <a:buChar char="v"/>
            </a:pP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not well tested experimentally for EM and strong interactions </a:t>
            </a:r>
          </a:p>
          <a:p>
            <a:pPr algn="l">
              <a:buClr>
                <a:schemeClr val="accent2">
                  <a:lumMod val="75000"/>
                </a:schemeClr>
              </a:buClr>
              <a:buFont typeface="Wingdings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 The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current constraint: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 1 </a:t>
            </a:r>
            <a:r>
              <a:rPr lang="en-US" dirty="0" err="1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GeV</a:t>
            </a:r>
            <a:endParaRPr lang="en-US" dirty="0" smtClean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l">
              <a:buClr>
                <a:schemeClr val="accent2">
                  <a:lumMod val="75000"/>
                </a:schemeClr>
              </a:buClr>
              <a:buFont typeface="Wingdings" pitchFamily="2" charset="2"/>
              <a:buChar char="v"/>
            </a:pP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EDMs place no constraint on the new T-violating and P-conserving  </a:t>
            </a:r>
          </a:p>
          <a:p>
            <a:pPr algn="l">
              <a:buClr>
                <a:schemeClr val="accent2">
                  <a:lumMod val="75000"/>
                </a:schemeClr>
              </a:buClr>
            </a:pP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physics;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“new TVPC physics could arise at scales as light as a few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GeV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” .</a:t>
            </a:r>
          </a:p>
          <a:p>
            <a:pPr algn="l">
              <a:buClr>
                <a:schemeClr val="accent2">
                  <a:lumMod val="75000"/>
                </a:schemeClr>
              </a:buClr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 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A.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Kurylov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, G.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Mclaughlin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and M. Ramsey-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Musolf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, phys. Rev., D63, 076007 (2001)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)</a:t>
            </a:r>
            <a:endParaRPr lang="en-US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800" y="1143000"/>
            <a:ext cx="541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6600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336600"/>
                </a:solidFill>
                <a:latin typeface="Comic Sans MS" pitchFamily="66" charset="0"/>
              </a:rPr>
              <a:t>B. </a:t>
            </a:r>
            <a:r>
              <a:rPr lang="en-US" sz="1600" dirty="0" err="1" smtClean="0">
                <a:solidFill>
                  <a:srgbClr val="336600"/>
                </a:solidFill>
                <a:latin typeface="Comic Sans MS" pitchFamily="66" charset="0"/>
              </a:rPr>
              <a:t>Nefkens</a:t>
            </a:r>
            <a:r>
              <a:rPr lang="en-US" sz="1600" dirty="0" smtClean="0">
                <a:solidFill>
                  <a:srgbClr val="336600"/>
                </a:solidFill>
                <a:latin typeface="Comic Sans MS" pitchFamily="66" charset="0"/>
              </a:rPr>
              <a:t> and J. Price, Phys. Scrip., T99, 114 (2002) 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6094023" y="1143000"/>
            <a:ext cx="3126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Comic Sans MS" pitchFamily="66" charset="0"/>
              </a:rPr>
              <a:t>Experimental tests </a:t>
            </a:r>
            <a:endParaRPr lang="en-US" sz="2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68537" y="2895600"/>
            <a:ext cx="23182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EDM,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even ’s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9800" y="2020431"/>
            <a:ext cx="30070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P-violating exp.,</a:t>
            </a:r>
          </a:p>
          <a:p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latin typeface="Comic Sans MS" pitchFamily="66" charset="0"/>
                <a:sym typeface="Symbol"/>
              </a:rPr>
              <a:t>-decays,</a:t>
            </a:r>
          </a:p>
          <a:p>
            <a:r>
              <a:rPr lang="en-US" dirty="0" smtClean="0">
                <a:solidFill>
                  <a:srgbClr val="7030A0"/>
                </a:solidFill>
                <a:latin typeface="Comic Sans MS" pitchFamily="66" charset="0"/>
                <a:sym typeface="Symbol"/>
              </a:rPr>
              <a:t>K-, B-, D-meson decays</a:t>
            </a:r>
          </a:p>
          <a:p>
            <a:endParaRPr lang="en-US" dirty="0" smtClean="0">
              <a:solidFill>
                <a:srgbClr val="7030A0"/>
              </a:solidFill>
              <a:latin typeface="Comic Sans MS" pitchFamily="66" charset="0"/>
              <a:sym typeface="Symbol"/>
            </a:endParaRPr>
          </a:p>
          <a:p>
            <a:endParaRPr lang="en-US" dirty="0" smtClean="0">
              <a:solidFill>
                <a:srgbClr val="7030A0"/>
              </a:solidFill>
              <a:latin typeface="Comic Sans MS" pitchFamily="66" charset="0"/>
              <a:sym typeface="Symbol"/>
            </a:endParaRPr>
          </a:p>
          <a:p>
            <a:endParaRPr lang="en-US" dirty="0" smtClean="0">
              <a:solidFill>
                <a:srgbClr val="7030A0"/>
              </a:solidFill>
              <a:latin typeface="Comic Sans MS" pitchFamily="66" charset="0"/>
              <a:sym typeface="Symbol"/>
            </a:endParaRPr>
          </a:p>
          <a:p>
            <a:endParaRPr lang="en-US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52400" y="2133600"/>
            <a:ext cx="5791200" cy="762000"/>
          </a:xfrm>
          <a:prstGeom prst="rect">
            <a:avLst/>
          </a:prstGeom>
          <a:solidFill>
            <a:srgbClr val="00B0F0">
              <a:alpha val="2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0" y="3254514"/>
            <a:ext cx="2895600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tests involving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, ’, , , J/ decays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52400" y="3276600"/>
            <a:ext cx="5715000" cy="457200"/>
          </a:xfrm>
          <a:prstGeom prst="rect">
            <a:avLst/>
          </a:prstGeom>
          <a:solidFill>
            <a:schemeClr val="accent2">
              <a:lumMod val="60000"/>
              <a:lumOff val="40000"/>
              <a:alpha val="2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4" grpId="0"/>
      <p:bldP spid="15" grpId="0"/>
      <p:bldP spid="16" grpId="0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305800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 Invariance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 pitchFamily="18" charset="2"/>
            </a:endParaRP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4800600" cy="6172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2000" dirty="0" smtClean="0">
                <a:latin typeface="Comic Sans MS" pitchFamily="66" charset="0"/>
              </a:rPr>
              <a:t>Maximally violated in the weak interaction and is well tested.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endParaRPr lang="en-US" sz="2000" i="1" dirty="0" smtClean="0">
              <a:latin typeface="Comic Sans MS" pitchFamily="66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2000" i="1" dirty="0" smtClean="0">
                <a:latin typeface="Comic Sans MS" pitchFamily="66" charset="0"/>
              </a:rPr>
              <a:t>Assumed in SM for both the electromagnetic (EM) and strong </a:t>
            </a:r>
            <a:r>
              <a:rPr lang="en-US" sz="2000" dirty="0" smtClean="0">
                <a:latin typeface="Comic Sans MS" pitchFamily="66" charset="0"/>
              </a:rPr>
              <a:t>interactions, but 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it is not experimentally well tested. </a:t>
            </a:r>
          </a:p>
          <a:p>
            <a:pPr>
              <a:buNone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C-violating </a:t>
            </a:r>
            <a:r>
              <a:rPr lang="el-GR" sz="2000" dirty="0" smtClean="0">
                <a:solidFill>
                  <a:srgbClr val="FF0000"/>
                </a:solidFill>
                <a:latin typeface="Comic Sans MS" pitchFamily="66" charset="0"/>
              </a:rPr>
              <a:t>η 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decays will provide unambiguous, direct constraints on new 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C-violating and P-conserving  physics.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endParaRPr lang="en-US" sz="2000" dirty="0" smtClean="0">
              <a:solidFill>
                <a:srgbClr val="FF0000"/>
              </a:solidFill>
              <a:effectLst/>
              <a:latin typeface="Comic Sans MS" pitchFamily="66" charset="0"/>
              <a:sym typeface="Symbol"/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2000" dirty="0" smtClean="0">
                <a:effectLst/>
                <a:latin typeface="Comic Sans MS" pitchFamily="66" charset="0"/>
              </a:rPr>
              <a:t>Testing C-invariance will provide a better understanding of</a:t>
            </a:r>
          </a:p>
          <a:p>
            <a:pPr lvl="1" eaLnBrk="1" hangingPunct="1">
              <a:lnSpc>
                <a:spcPct val="80000"/>
              </a:lnSpc>
              <a:buClrTx/>
              <a:buFont typeface="Wingdings" pitchFamily="2" charset="2"/>
              <a:buChar char="Ø"/>
            </a:pPr>
            <a:r>
              <a:rPr lang="en-US" sz="2000" dirty="0" smtClean="0">
                <a:effectLst/>
                <a:latin typeface="Comic Sans MS" pitchFamily="66" charset="0"/>
              </a:rPr>
              <a:t>origin of CP violation</a:t>
            </a:r>
          </a:p>
          <a:p>
            <a:pPr lvl="1" eaLnBrk="1" hangingPunct="1">
              <a:lnSpc>
                <a:spcPct val="80000"/>
              </a:lnSpc>
              <a:buClrTx/>
              <a:buFont typeface="Wingdings" pitchFamily="2" charset="2"/>
              <a:buChar char="Ø"/>
            </a:pPr>
            <a:r>
              <a:rPr lang="en-US" sz="2000" dirty="0" smtClean="0">
                <a:effectLst/>
                <a:latin typeface="Comic Sans MS" pitchFamily="66" charset="0"/>
              </a:rPr>
              <a:t>asymmetry in SM:</a:t>
            </a:r>
          </a:p>
          <a:p>
            <a:pPr lvl="1" eaLnBrk="1" hangingPunct="1">
              <a:lnSpc>
                <a:spcPct val="80000"/>
              </a:lnSpc>
              <a:buClrTx/>
              <a:buNone/>
            </a:pPr>
            <a:r>
              <a:rPr lang="en-US" sz="2000" dirty="0" smtClean="0">
                <a:effectLst/>
                <a:latin typeface="Comic Sans MS" pitchFamily="66" charset="0"/>
              </a:rPr>
              <a:t>    left handed doublets and right-handed </a:t>
            </a:r>
            <a:r>
              <a:rPr lang="en-US" sz="2000" dirty="0" err="1" smtClean="0">
                <a:effectLst/>
                <a:latin typeface="Comic Sans MS" pitchFamily="66" charset="0"/>
              </a:rPr>
              <a:t>singlets</a:t>
            </a:r>
            <a:r>
              <a:rPr lang="en-US" sz="2000" dirty="0" smtClean="0">
                <a:effectLst/>
                <a:latin typeface="Comic Sans MS" pitchFamily="66" charset="0"/>
              </a:rPr>
              <a:t>.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None/>
            </a:pPr>
            <a:endParaRPr lang="en-US" sz="1600" dirty="0" smtClean="0">
              <a:effectLst/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sz="2000" dirty="0" smtClean="0">
                <a:latin typeface="Comic Sans MS" pitchFamily="66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endParaRPr lang="en-US" sz="1800" dirty="0" smtClean="0">
              <a:latin typeface="Comic Sans MS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3E20-FC6A-4558-9A7C-7F26E329BC92}" type="slidenum">
              <a:rPr lang="en-US"/>
              <a:pPr/>
              <a:t>6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19181753"/>
              </p:ext>
            </p:extLst>
          </p:nvPr>
        </p:nvGraphicFramePr>
        <p:xfrm>
          <a:off x="5105400" y="1371600"/>
          <a:ext cx="3810000" cy="487395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59194"/>
                <a:gridCol w="1818737"/>
                <a:gridCol w="1132069"/>
              </a:tblGrid>
              <a:tr h="93411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Final State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Branching Ratio 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(upper limit)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Gammas in Final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 State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</a:tr>
              <a:tr h="4139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3</a:t>
                      </a:r>
                      <a:r>
                        <a:rPr lang="el-GR" sz="16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γ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&lt;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 1.6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•10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-5</a:t>
                      </a:r>
                      <a:endParaRPr lang="en-US" sz="1600" baseline="30000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1600" baseline="0" dirty="0" smtClean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3                       </a:t>
                      </a:r>
                      <a:endParaRPr lang="en-US" sz="1600" dirty="0" smtClean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noFill/>
                  </a:tcPr>
                </a:tc>
              </a:tr>
              <a:tr h="399027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π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0</a:t>
                      </a:r>
                      <a:r>
                        <a:rPr lang="el-GR" sz="1600" baseline="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γ</a:t>
                      </a:r>
                      <a:endParaRPr lang="en-US" sz="1600" baseline="30000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&lt; 9•10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-5</a:t>
                      </a:r>
                      <a:endParaRPr lang="en-US" sz="1600" baseline="30000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78133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2</a:t>
                      </a:r>
                      <a:r>
                        <a:rPr lang="el-GR" sz="16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π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0</a:t>
                      </a:r>
                      <a:r>
                        <a:rPr lang="el-GR" sz="1600" baseline="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γ</a:t>
                      </a:r>
                      <a:endParaRPr lang="en-US" sz="1600" baseline="0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&lt; 5•10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-4</a:t>
                      </a:r>
                      <a:endParaRPr lang="en-US" sz="1600" baseline="30000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 smtClean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 smtClean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5                       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noFill/>
                  </a:tcPr>
                </a:tc>
              </a:tr>
              <a:tr h="118097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3</a:t>
                      </a:r>
                      <a:r>
                        <a:rPr lang="el-GR" sz="16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γπ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0</a:t>
                      </a:r>
                      <a:endParaRPr lang="en-US" sz="1600" baseline="30000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Nothing published</a:t>
                      </a:r>
                      <a:endParaRPr lang="en-US" sz="1600" baseline="0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46987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3</a:t>
                      </a:r>
                      <a:r>
                        <a:rPr lang="el-GR" sz="16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π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0</a:t>
                      </a:r>
                      <a:r>
                        <a:rPr lang="el-GR" sz="16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γ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&lt; 6•10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-5</a:t>
                      </a:r>
                      <a:endParaRPr lang="en-US" sz="1600" baseline="30000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 smtClean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7                        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noFill/>
                  </a:tcPr>
                </a:tc>
              </a:tr>
              <a:tr h="6946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3</a:t>
                      </a:r>
                      <a:r>
                        <a:rPr lang="el-GR" sz="16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γ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2</a:t>
                      </a:r>
                      <a:r>
                        <a:rPr lang="el-GR" sz="16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π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  <a:p>
                      <a:pPr algn="ctr"/>
                      <a:endParaRPr lang="en-US" sz="1600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Nothing published</a:t>
                      </a:r>
                      <a:endParaRPr lang="en-US" sz="1600" baseline="0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257828" y="971490"/>
            <a:ext cx="36407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C Violating </a:t>
            </a:r>
            <a:r>
              <a:rPr lang="el-GR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 neutral decays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5105400" y="2286000"/>
            <a:ext cx="2743200" cy="457200"/>
          </a:xfrm>
          <a:prstGeom prst="rect">
            <a:avLst/>
          </a:prstGeom>
          <a:solidFill>
            <a:srgbClr val="FF0000">
              <a:alpha val="1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105400" y="1371600"/>
            <a:ext cx="3810000" cy="5029200"/>
          </a:xfrm>
          <a:prstGeom prst="rect">
            <a:avLst/>
          </a:pr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5105400" y="3124200"/>
            <a:ext cx="91440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5105400" y="3124200"/>
            <a:ext cx="3810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5105400" y="5105400"/>
            <a:ext cx="3810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</p:cSld>
  <p:clrMapOvr>
    <a:masterClrMapping/>
  </p:clrMapOvr>
  <p:transition advTm="7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4C3C-7098-4EAA-BD2D-E162BC641FAA}" type="slidenum">
              <a:rPr lang="en-US"/>
              <a:pPr/>
              <a:t>7</a:t>
            </a:fld>
            <a:endParaRPr lang="en-US" dirty="0"/>
          </a:p>
        </p:txBody>
      </p:sp>
      <p:pic>
        <p:nvPicPr>
          <p:cNvPr id="68611" name="Picture 7" descr="3GammaUpperLimits.pn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685800"/>
            <a:ext cx="4572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82000" cy="381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Experimental Improvement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on </a:t>
            </a:r>
            <a:r>
              <a:rPr lang="el-G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</a:t>
            </a:r>
            <a:r>
              <a:rPr lang="el-G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→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Symbol" pitchFamily="18" charset="2"/>
              </a:rPr>
              <a:t>3</a:t>
            </a:r>
            <a:r>
              <a:rPr lang="el-G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  <a:sym typeface="Symbol" pitchFamily="18" charset="2"/>
              </a:rPr>
              <a:t>γ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 pitchFamily="18" charset="2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724400" y="4635501"/>
            <a:ext cx="4495800" cy="927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upper limit 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for the branching ratio at ~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90% 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CL is estimated by:</a:t>
            </a: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  <a:p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aphicFrame>
        <p:nvGraphicFramePr>
          <p:cNvPr id="241665" name="Object 1"/>
          <p:cNvGraphicFramePr>
            <a:graphicFrameLocks noChangeAspect="1"/>
          </p:cNvGraphicFramePr>
          <p:nvPr/>
        </p:nvGraphicFramePr>
        <p:xfrm>
          <a:off x="6172200" y="5195074"/>
          <a:ext cx="2006600" cy="1358126"/>
        </p:xfrm>
        <a:graphic>
          <a:graphicData uri="http://schemas.openxmlformats.org/presentationml/2006/ole">
            <p:oleObj spid="_x0000_s648194" name="Equation" r:id="rId6" imgW="1079500" imgH="736600" progId="Equation.DSMT4">
              <p:embed/>
            </p:oleObj>
          </a:graphicData>
        </a:graphic>
      </p:graphicFrame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228600" y="914401"/>
            <a:ext cx="4495800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rgbClr val="000000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SM contribution: </a:t>
            </a:r>
          </a:p>
          <a:p>
            <a:pPr algn="l">
              <a:buClr>
                <a:srgbClr val="000000"/>
              </a:buClr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  BR(</a:t>
            </a:r>
            <a:r>
              <a:rPr lang="el-GR" dirty="0" smtClean="0">
                <a:solidFill>
                  <a:srgbClr val="000000"/>
                </a:solidFill>
                <a:latin typeface="Comic Sans MS" pitchFamily="66" charset="0"/>
              </a:rPr>
              <a:t>η</a:t>
            </a:r>
            <a:r>
              <a:rPr lang="el-GR" dirty="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→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3</a:t>
            </a:r>
            <a:r>
              <a:rPr lang="el-GR" dirty="0" smtClean="0">
                <a:solidFill>
                  <a:srgbClr val="000000"/>
                </a:solidFill>
                <a:latin typeface="Comic Sans MS" pitchFamily="66" charset="0"/>
                <a:cs typeface="Times New Roman"/>
                <a:sym typeface="Symbol" pitchFamily="18" charset="2"/>
              </a:rPr>
              <a:t>γ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cs typeface="Times New Roman"/>
                <a:sym typeface="Symbol" pitchFamily="18" charset="2"/>
              </a:rPr>
              <a:t>) &lt;10</a:t>
            </a:r>
            <a:r>
              <a:rPr lang="en-US" baseline="30000" dirty="0" smtClean="0">
                <a:solidFill>
                  <a:srgbClr val="000000"/>
                </a:solidFill>
                <a:latin typeface="Comic Sans MS" pitchFamily="66" charset="0"/>
                <a:cs typeface="Times New Roman"/>
                <a:sym typeface="Symbol" pitchFamily="18" charset="2"/>
              </a:rPr>
              <a:t>-19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cs typeface="Times New Roman"/>
                <a:sym typeface="Symbol" pitchFamily="18" charset="2"/>
              </a:rPr>
              <a:t>via P-violating</a:t>
            </a:r>
          </a:p>
          <a:p>
            <a:pPr algn="l">
              <a:buClr>
                <a:srgbClr val="000000"/>
              </a:buClr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cs typeface="Times New Roman"/>
                <a:sym typeface="Symbol" pitchFamily="18" charset="2"/>
              </a:rPr>
              <a:t>   weak interaction.</a:t>
            </a:r>
            <a:endParaRPr lang="en-US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l">
              <a:buClr>
                <a:srgbClr val="000000"/>
              </a:buClr>
            </a:pP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  <a:p>
            <a:pPr algn="l">
              <a:buClr>
                <a:srgbClr val="000000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A new C- and T-violating, and </a:t>
            </a:r>
          </a:p>
          <a:p>
            <a:pPr algn="l">
              <a:buClr>
                <a:srgbClr val="000000"/>
              </a:buClr>
            </a:pP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  P-conserving interaction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was </a:t>
            </a:r>
          </a:p>
          <a:p>
            <a:pPr algn="l">
              <a:buClr>
                <a:srgbClr val="000000"/>
              </a:buClr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  proposed by Bernstein, Feinberg</a:t>
            </a:r>
          </a:p>
          <a:p>
            <a:pPr algn="l">
              <a:buClr>
                <a:srgbClr val="000000"/>
              </a:buClr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  and Lee  </a:t>
            </a:r>
          </a:p>
          <a:p>
            <a:pPr algn="l">
              <a:buClr>
                <a:srgbClr val="000000"/>
              </a:buClr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  (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Phys. Rev.,B139,1650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).</a:t>
            </a:r>
            <a:endParaRPr lang="en-US" dirty="0" smtClean="0">
              <a:solidFill>
                <a:srgbClr val="000000"/>
              </a:solidFill>
            </a:endParaRPr>
          </a:p>
          <a:p>
            <a:pPr algn="l">
              <a:buClr>
                <a:srgbClr val="000000"/>
              </a:buClr>
              <a:buFont typeface="Wingdings" pitchFamily="2" charset="2"/>
              <a:buChar char="Ø"/>
            </a:pPr>
            <a:endParaRPr lang="en-US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l">
              <a:buClr>
                <a:srgbClr val="000000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A calculation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due to such new </a:t>
            </a:r>
          </a:p>
          <a:p>
            <a:pPr algn="l">
              <a:buClr>
                <a:srgbClr val="000000"/>
              </a:buClr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    physics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by </a:t>
            </a:r>
            <a:r>
              <a:rPr lang="en-US" dirty="0" err="1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Tarasov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 suggests: </a:t>
            </a:r>
          </a:p>
          <a:p>
            <a:pPr algn="l">
              <a:buClr>
                <a:srgbClr val="000000"/>
              </a:buClr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BR(3)&lt; 10</a:t>
            </a:r>
            <a:r>
              <a:rPr lang="en-US" baseline="30000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-2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 </a:t>
            </a:r>
          </a:p>
          <a:p>
            <a:pPr algn="l" eaLnBrk="1" hangingPunct="1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    (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Sov.J.Nucl.Phys.,5,445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 smtClean="0">
              <a:latin typeface="Comic Sans MS" pitchFamily="66" charset="0"/>
            </a:endParaRPr>
          </a:p>
          <a:p>
            <a:pPr algn="l">
              <a:buClr>
                <a:srgbClr val="000000"/>
              </a:buClr>
            </a:pPr>
            <a:endParaRPr lang="en-US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l">
              <a:buClr>
                <a:srgbClr val="000000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Improve BR upper limit by one </a:t>
            </a:r>
          </a:p>
          <a:p>
            <a:pPr algn="l">
              <a:buClr>
                <a:srgbClr val="000000"/>
              </a:buClr>
            </a:pP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  order of magnitude to tighten </a:t>
            </a:r>
          </a:p>
          <a:p>
            <a:pPr algn="l">
              <a:buClr>
                <a:srgbClr val="000000"/>
              </a:buClr>
            </a:pP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  the constraint on C-violating, </a:t>
            </a:r>
          </a:p>
          <a:p>
            <a:pPr algn="l">
              <a:buClr>
                <a:srgbClr val="000000"/>
              </a:buClr>
            </a:pP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  P-conserving new physics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400800" y="2895600"/>
            <a:ext cx="990600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2600" y="318129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Arial Rounded MT Bold" pitchFamily="34" charset="0"/>
              </a:rPr>
              <a:t>Proj</a:t>
            </a:r>
            <a:r>
              <a:rPr lang="en-US" dirty="0" smtClean="0">
                <a:solidFill>
                  <a:srgbClr val="FF0000"/>
                </a:solidFill>
                <a:latin typeface="Arial Rounded MT Bold" pitchFamily="34" charset="0"/>
              </a:rPr>
              <a:t>. JEF</a:t>
            </a:r>
            <a:endParaRPr lang="en-US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20323787">
            <a:off x="6723706" y="2931393"/>
            <a:ext cx="685800" cy="2286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81000"/>
          </a:xfrm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 and CP Violating</a:t>
            </a:r>
            <a:r>
              <a:rPr lang="en-US" sz="2400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el-GR" sz="2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</a:t>
            </a:r>
            <a:r>
              <a:rPr lang="el-GR" sz="2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→</a:t>
            </a:r>
            <a:r>
              <a:rPr lang="el-GR" sz="2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sz="2400" baseline="30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0 </a:t>
            </a:r>
            <a:r>
              <a:rPr lang="el-GR" sz="2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sz="2400" baseline="30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0 </a:t>
            </a:r>
            <a:endParaRPr lang="en-US" sz="24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2E68A-79C9-4CF0-A6EE-F4E4A33CA53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20834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790" y="914400"/>
            <a:ext cx="3931920" cy="2842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600" y="4445675"/>
            <a:ext cx="8686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The </a:t>
            </a:r>
            <a:r>
              <a:rPr lang="en-US" sz="1800" dirty="0" err="1" smtClean="0">
                <a:solidFill>
                  <a:srgbClr val="000000"/>
                </a:solidFill>
                <a:latin typeface="Comic Sans MS" pitchFamily="66" charset="0"/>
              </a:rPr>
              <a:t>nEDM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measurements access the static property of the particle.  A non-</a:t>
            </a:r>
          </a:p>
          <a:p>
            <a:pPr algn="l"/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  zero </a:t>
            </a:r>
            <a:r>
              <a:rPr lang="en-US" sz="1800" dirty="0" err="1" smtClean="0">
                <a:solidFill>
                  <a:srgbClr val="000000"/>
                </a:solidFill>
                <a:latin typeface="Comic Sans MS" pitchFamily="66" charset="0"/>
              </a:rPr>
              <a:t>nEDM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violates P and T directly, and indirectly violates CP under the </a:t>
            </a:r>
          </a:p>
          <a:p>
            <a:pPr algn="l"/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  assumption of CPT conservation.</a:t>
            </a:r>
          </a:p>
          <a:p>
            <a:pPr algn="l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The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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→2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</a:t>
            </a:r>
            <a:r>
              <a:rPr lang="en-US" sz="1800" baseline="30000" dirty="0" smtClean="0">
                <a:solidFill>
                  <a:srgbClr val="000000"/>
                </a:solidFill>
                <a:latin typeface="Comic Sans MS" pitchFamily="66" charset="0"/>
              </a:rPr>
              <a:t>0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decay is related to a dynamic process and it violates P and CP </a:t>
            </a:r>
          </a:p>
          <a:p>
            <a:pPr algn="l"/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  directly.</a:t>
            </a:r>
          </a:p>
          <a:p>
            <a:pPr algn="l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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→2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</a:t>
            </a:r>
            <a:r>
              <a:rPr lang="en-US" sz="1800" baseline="30000" dirty="0" smtClean="0">
                <a:solidFill>
                  <a:srgbClr val="000000"/>
                </a:solidFill>
                <a:latin typeface="Comic Sans MS" pitchFamily="66" charset="0"/>
              </a:rPr>
              <a:t>0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is flavor-conserving counterpart of the corresponding </a:t>
            </a:r>
          </a:p>
          <a:p>
            <a:pPr algn="l"/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  flavor-changing CP-violating K</a:t>
            </a:r>
            <a:r>
              <a:rPr lang="en-US" sz="1800" baseline="-25000" dirty="0" smtClean="0">
                <a:solidFill>
                  <a:srgbClr val="000000"/>
                </a:solidFill>
                <a:latin typeface="Comic Sans MS" pitchFamily="66" charset="0"/>
              </a:rPr>
              <a:t>L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→2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</a:t>
            </a:r>
            <a:r>
              <a:rPr lang="en-US" sz="1800" baseline="30000" dirty="0" smtClean="0">
                <a:solidFill>
                  <a:srgbClr val="000000"/>
                </a:solidFill>
                <a:latin typeface="Comic Sans MS" pitchFamily="66" charset="0"/>
              </a:rPr>
              <a:t>0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.</a:t>
            </a:r>
          </a:p>
          <a:p>
            <a:pPr algn="l"/>
            <a:endParaRPr lang="en-US" sz="18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l">
              <a:buFont typeface="Wingdings" pitchFamily="2" charset="2"/>
              <a:buChar char="Ø"/>
            </a:pPr>
            <a:endParaRPr lang="en-US" sz="1800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4800" y="533400"/>
            <a:ext cx="5029200" cy="39166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6705600" y="2438400"/>
            <a:ext cx="762000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57800" y="25146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Arial Rounded MT Bold" pitchFamily="34" charset="0"/>
              </a:rPr>
              <a:t>Proj</a:t>
            </a:r>
            <a:r>
              <a:rPr lang="en-US" dirty="0" smtClean="0">
                <a:solidFill>
                  <a:srgbClr val="FF0000"/>
                </a:solidFill>
                <a:latin typeface="Arial Rounded MT Bold" pitchFamily="34" charset="0"/>
              </a:rPr>
              <a:t>. JEF</a:t>
            </a:r>
            <a:endParaRPr lang="en-US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20884783">
            <a:off x="6700544" y="2472075"/>
            <a:ext cx="838200" cy="1524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790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382000" cy="381000"/>
          </a:xfrm>
        </p:spPr>
        <p:txBody>
          <a:bodyPr/>
          <a:lstStyle/>
          <a:p>
            <a:pPr algn="ctr" eaLnBrk="1" hangingPunct="1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Allowed Rare Decay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</a:t>
            </a:r>
            <a:r>
              <a:rPr lang="el-G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→</a:t>
            </a:r>
            <a:r>
              <a:rPr lang="el-G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Symbol" pitchFamily="18" charset="2"/>
              </a:rPr>
              <a:t></a:t>
            </a:r>
            <a:r>
              <a:rPr lang="en-US" sz="24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Symbol" pitchFamily="18" charset="2"/>
              </a:rPr>
              <a:t>0</a:t>
            </a:r>
            <a:r>
              <a:rPr lang="el-G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Symbol" pitchFamily="18" charset="2"/>
              </a:rPr>
              <a:t></a:t>
            </a:r>
            <a:r>
              <a:rPr lang="en-US" sz="2400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/>
            </a:r>
            <a:br>
              <a:rPr lang="en-US" sz="2400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endParaRPr lang="en-US" sz="2400" dirty="0" smtClean="0">
              <a:solidFill>
                <a:srgbClr val="33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28600" y="5190133"/>
            <a:ext cx="8915400" cy="174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1" hangingPunct="1">
              <a:buFont typeface="Tahoma" pitchFamily="34" charset="0"/>
              <a:buNone/>
            </a:pPr>
            <a:endParaRPr lang="en-US" dirty="0">
              <a:latin typeface="Comic Sans MS" pitchFamily="66" charset="0"/>
            </a:endParaRPr>
          </a:p>
          <a:p>
            <a:pPr algn="l" eaLnBrk="1" hangingPunct="1"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Precision measurements of both the branching ratio </a:t>
            </a:r>
            <a:r>
              <a:rPr lang="en-US" sz="1800" i="1" dirty="0" smtClean="0">
                <a:solidFill>
                  <a:srgbClr val="000000"/>
                </a:solidFill>
                <a:latin typeface="Comic Sans MS" pitchFamily="66" charset="0"/>
              </a:rPr>
              <a:t>and the </a:t>
            </a:r>
            <a:r>
              <a:rPr lang="en-US" sz="1800" i="1" dirty="0" err="1" smtClean="0">
                <a:solidFill>
                  <a:srgbClr val="000000"/>
                </a:solidFill>
                <a:latin typeface="Comic Sans MS" pitchFamily="66" charset="0"/>
              </a:rPr>
              <a:t>Dalitz</a:t>
            </a:r>
            <a:r>
              <a:rPr lang="en-US" sz="1800" i="1" dirty="0" smtClean="0">
                <a:solidFill>
                  <a:srgbClr val="000000"/>
                </a:solidFill>
                <a:latin typeface="Comic Sans MS" pitchFamily="66" charset="0"/>
              </a:rPr>
              <a:t> distribution </a:t>
            </a:r>
          </a:p>
          <a:p>
            <a:pPr algn="l" eaLnBrk="1" hangingPunct="1">
              <a:buClr>
                <a:srgbClr val="FF0000"/>
              </a:buClr>
            </a:pPr>
            <a:r>
              <a:rPr lang="en-US" sz="1800" i="1" dirty="0" smtClean="0">
                <a:solidFill>
                  <a:srgbClr val="000000"/>
                </a:solidFill>
                <a:latin typeface="Comic Sans MS" pitchFamily="66" charset="0"/>
              </a:rPr>
              <a:t>   of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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→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</a:t>
            </a:r>
            <a:r>
              <a:rPr lang="en-US" sz="1800" baseline="30000" dirty="0" smtClean="0">
                <a:solidFill>
                  <a:srgbClr val="000000"/>
                </a:solidFill>
                <a:latin typeface="Comic Sans MS" pitchFamily="66" charset="0"/>
              </a:rPr>
              <a:t>0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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are 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critical  to model-independently determine two Low Energy </a:t>
            </a:r>
          </a:p>
          <a:p>
            <a:pPr algn="l" eaLnBrk="1" hangingPunct="1">
              <a:buClr>
                <a:srgbClr val="FF0000"/>
              </a:buClr>
            </a:pP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   Constants (LEC’s)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of the O(p</a:t>
            </a:r>
            <a:r>
              <a:rPr lang="en-US" sz="1800" baseline="30000" dirty="0" smtClean="0">
                <a:solidFill>
                  <a:srgbClr val="000000"/>
                </a:solidFill>
                <a:latin typeface="Comic Sans MS" pitchFamily="66" charset="0"/>
              </a:rPr>
              <a:t>6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) counter-terms in the </a:t>
            </a:r>
            <a:r>
              <a:rPr lang="en-US" sz="1800" dirty="0" err="1" smtClean="0">
                <a:solidFill>
                  <a:srgbClr val="000000"/>
                </a:solidFill>
                <a:latin typeface="Comic Sans MS" pitchFamily="66" charset="0"/>
              </a:rPr>
              <a:t>chiral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omic Sans MS" pitchFamily="66" charset="0"/>
              </a:rPr>
              <a:t>Lagrangian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.</a:t>
            </a:r>
            <a:endParaRPr lang="en-US" sz="1800" dirty="0">
              <a:solidFill>
                <a:srgbClr val="000000"/>
              </a:solidFill>
              <a:latin typeface="Comic Sans MS" pitchFamily="66" charset="0"/>
            </a:endParaRPr>
          </a:p>
          <a:p>
            <a:pPr algn="l" eaLnBrk="1" hangingPunct="1"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  <a:p>
            <a:pPr algn="l" eaLnBrk="1" hangingPunct="1">
              <a:buClr>
                <a:srgbClr val="FF0000"/>
              </a:buClr>
            </a:pPr>
            <a:endParaRPr lang="en-US" baseline="30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228600" y="1085671"/>
            <a:ext cx="8915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1800" dirty="0" err="1" smtClean="0">
                <a:solidFill>
                  <a:srgbClr val="000000"/>
                </a:solidFill>
                <a:latin typeface="Comic Sans MS" pitchFamily="66" charset="0"/>
              </a:rPr>
              <a:t>ChPT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is highly developed and well-tested in the domain of </a:t>
            </a:r>
            <a:r>
              <a:rPr lang="en-US" sz="1800" dirty="0" err="1" smtClean="0">
                <a:solidFill>
                  <a:srgbClr val="000000"/>
                </a:solidFill>
                <a:latin typeface="Comic Sans MS" pitchFamily="66" charset="0"/>
              </a:rPr>
              <a:t>pionic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and </a:t>
            </a:r>
            <a:r>
              <a:rPr lang="en-US" sz="1800" dirty="0" err="1" smtClean="0">
                <a:solidFill>
                  <a:srgbClr val="000000"/>
                </a:solidFill>
                <a:latin typeface="Comic Sans MS" pitchFamily="66" charset="0"/>
              </a:rPr>
              <a:t>kaonic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</a:p>
          <a:p>
            <a:pPr algn="l">
              <a:buClr>
                <a:srgbClr val="FF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  reactions.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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→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</a:t>
            </a:r>
            <a:r>
              <a:rPr lang="en-US" sz="1800" baseline="30000" dirty="0" smtClean="0">
                <a:solidFill>
                  <a:srgbClr val="000000"/>
                </a:solidFill>
                <a:latin typeface="Comic Sans MS" pitchFamily="66" charset="0"/>
              </a:rPr>
              <a:t>0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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is one of a few important channels to benchmark the success</a:t>
            </a:r>
          </a:p>
          <a:p>
            <a:pPr algn="l">
              <a:buClr>
                <a:srgbClr val="FF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  of </a:t>
            </a:r>
            <a:r>
              <a:rPr lang="en-US" sz="1800" dirty="0" err="1" smtClean="0">
                <a:solidFill>
                  <a:srgbClr val="000000"/>
                </a:solidFill>
                <a:latin typeface="Comic Sans MS" pitchFamily="66" charset="0"/>
              </a:rPr>
              <a:t>ChPT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in the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-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sector.</a:t>
            </a:r>
          </a:p>
          <a:p>
            <a:pPr algn="l" eaLnBrk="1" hangingPunct="1">
              <a:buClr>
                <a:srgbClr val="FF0000"/>
              </a:buClr>
              <a:buFont typeface="Wingdings" pitchFamily="2" charset="2"/>
              <a:buChar char="q"/>
            </a:pPr>
            <a:endParaRPr lang="en-US" sz="1800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28600" y="2286000"/>
            <a:ext cx="891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The major contributions to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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→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</a:t>
            </a:r>
            <a:r>
              <a:rPr lang="en-US" sz="1800" baseline="30000" dirty="0" smtClean="0">
                <a:solidFill>
                  <a:srgbClr val="000000"/>
                </a:solidFill>
                <a:latin typeface="Comic Sans MS" pitchFamily="66" charset="0"/>
              </a:rPr>
              <a:t>0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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are 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two O(p</a:t>
            </a:r>
            <a:r>
              <a:rPr lang="en-US" sz="1800" baseline="30000" dirty="0" smtClean="0">
                <a:solidFill>
                  <a:srgbClr val="FF0000"/>
                </a:solidFill>
                <a:latin typeface="Comic Sans MS" pitchFamily="66" charset="0"/>
              </a:rPr>
              <a:t>6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)  counter-terms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in</a:t>
            </a:r>
          </a:p>
          <a:p>
            <a:pPr algn="l" eaLnBrk="1" hangingPunct="1">
              <a:buClr>
                <a:srgbClr val="FF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  the </a:t>
            </a:r>
            <a:r>
              <a:rPr lang="en-US" sz="1800" dirty="0" err="1" smtClean="0">
                <a:solidFill>
                  <a:srgbClr val="000000"/>
                </a:solidFill>
                <a:latin typeface="Comic Sans MS" pitchFamily="66" charset="0"/>
              </a:rPr>
              <a:t>chiral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omic Sans MS" pitchFamily="66" charset="0"/>
              </a:rPr>
              <a:t>Lagrangian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      a rare window for the high order </a:t>
            </a:r>
            <a:r>
              <a:rPr lang="en-US" sz="1800" dirty="0" err="1" smtClean="0">
                <a:solidFill>
                  <a:srgbClr val="000000"/>
                </a:solidFill>
                <a:latin typeface="Comic Sans MS" pitchFamily="66" charset="0"/>
              </a:rPr>
              <a:t>ChPT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 contributions. </a:t>
            </a:r>
            <a:endParaRPr lang="en-US" sz="18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116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4792" y="3381375"/>
            <a:ext cx="8040608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3505200" y="4267200"/>
            <a:ext cx="1828800" cy="11430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02119" y="4629090"/>
            <a:ext cx="17940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counter-term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Left Arrow 14"/>
          <p:cNvSpPr/>
          <p:nvPr/>
        </p:nvSpPr>
        <p:spPr bwMode="auto">
          <a:xfrm>
            <a:off x="5410200" y="4724400"/>
            <a:ext cx="533400" cy="15240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4583668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O(p</a:t>
            </a:r>
            <a:r>
              <a:rPr lang="en-US" sz="1800" baseline="300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6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)</a:t>
            </a: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2819400" y="2667000"/>
            <a:ext cx="304800" cy="152400"/>
          </a:xfrm>
          <a:prstGeom prst="rightArrow">
            <a:avLst/>
          </a:prstGeom>
          <a:solidFill>
            <a:srgbClr val="33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9800" y="3048000"/>
            <a:ext cx="49530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36600"/>
                </a:solidFill>
                <a:latin typeface="Comic Sans MS" pitchFamily="66" charset="0"/>
              </a:rPr>
              <a:t>L. </a:t>
            </a:r>
            <a:r>
              <a:rPr lang="en-US" sz="1400" dirty="0" err="1" smtClean="0">
                <a:solidFill>
                  <a:srgbClr val="336600"/>
                </a:solidFill>
                <a:latin typeface="Comic Sans MS" pitchFamily="66" charset="0"/>
              </a:rPr>
              <a:t>Ametller</a:t>
            </a:r>
            <a:r>
              <a:rPr lang="en-US" sz="1400" dirty="0" smtClean="0">
                <a:solidFill>
                  <a:srgbClr val="336600"/>
                </a:solidFill>
                <a:latin typeface="Comic Sans MS" pitchFamily="66" charset="0"/>
              </a:rPr>
              <a:t>, J. </a:t>
            </a:r>
            <a:r>
              <a:rPr lang="en-US" sz="1400" dirty="0" err="1" smtClean="0">
                <a:solidFill>
                  <a:srgbClr val="336600"/>
                </a:solidFill>
                <a:latin typeface="Comic Sans MS" pitchFamily="66" charset="0"/>
              </a:rPr>
              <a:t>Bijnens</a:t>
            </a:r>
            <a:r>
              <a:rPr lang="en-US" sz="1400" dirty="0" smtClean="0">
                <a:solidFill>
                  <a:srgbClr val="336600"/>
                </a:solidFill>
                <a:latin typeface="Comic Sans MS" pitchFamily="66" charset="0"/>
              </a:rPr>
              <a:t> et. al., Phys. </a:t>
            </a:r>
            <a:r>
              <a:rPr lang="en-US" sz="1400" dirty="0" err="1" smtClean="0">
                <a:solidFill>
                  <a:srgbClr val="336600"/>
                </a:solidFill>
                <a:latin typeface="Comic Sans MS" pitchFamily="66" charset="0"/>
              </a:rPr>
              <a:t>Lett</a:t>
            </a:r>
            <a:r>
              <a:rPr lang="en-US" sz="1400" dirty="0" smtClean="0">
                <a:solidFill>
                  <a:srgbClr val="336600"/>
                </a:solidFill>
                <a:latin typeface="Comic Sans MS" pitchFamily="66" charset="0"/>
              </a:rPr>
              <a:t>., B276,  185 </a:t>
            </a:r>
            <a:endParaRPr lang="en-US" sz="1400" dirty="0">
              <a:solidFill>
                <a:srgbClr val="336600"/>
              </a:solidFill>
              <a:latin typeface="Comic Sans MS" pitchFamily="66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2E68A-79C9-4CF0-A6EE-F4E4A33CA536}" type="slidenum">
              <a:rPr lang="en-US" smtClean="0"/>
              <a:pPr/>
              <a:t>9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ransition advTm="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  <p:bldP spid="10" grpId="0"/>
      <p:bldP spid="13" grpId="0" animBg="1"/>
      <p:bldP spid="14" grpId="0"/>
      <p:bldP spid="15" grpId="0" animBg="1"/>
      <p:bldP spid="18" grpId="0"/>
      <p:bldP spid="17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3.8|14.6|1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3|6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|2.5|10.2|12.2|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15|9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3|35.4|27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32.8|3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4|4.4|5.7|3.9|8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9.2|22.5|37.7|0.7"/>
</p:tagLst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10606</TotalTime>
  <Words>2630</Words>
  <Application>Microsoft Office PowerPoint</Application>
  <PresentationFormat>On-screen Show (4:3)</PresentationFormat>
  <Paragraphs>568</Paragraphs>
  <Slides>34</Slides>
  <Notes>28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Ocean</vt:lpstr>
      <vt:lpstr>Equation</vt:lpstr>
      <vt:lpstr> Symmetry Tests of SM via Light Meson Decays  </vt:lpstr>
      <vt:lpstr>Challenges in Physics</vt:lpstr>
      <vt:lpstr>Why η is a unique probe</vt:lpstr>
      <vt:lpstr>                      η Neutral Decays </vt:lpstr>
      <vt:lpstr>The Four Classes of C, P, and T Violations  Assuming CPT Invariance   </vt:lpstr>
      <vt:lpstr>C Invariance</vt:lpstr>
      <vt:lpstr>Experimental Improvement on η→3γ</vt:lpstr>
      <vt:lpstr>P and CP Violating η→0 0 </vt:lpstr>
      <vt:lpstr>Allowed Rare Decay η→0 </vt:lpstr>
      <vt:lpstr> η→0 and Other Rare Decays  </vt:lpstr>
      <vt:lpstr>Status of η→0: Partial Decay Width </vt:lpstr>
      <vt:lpstr>Slide 12</vt:lpstr>
      <vt:lpstr>Measurement of η→30 </vt:lpstr>
      <vt:lpstr>World Competition in η Decays </vt:lpstr>
      <vt:lpstr>Filter Background with η Energy Boost (0)  </vt:lpstr>
      <vt:lpstr>Proposed Experiment in Hall D </vt:lpstr>
      <vt:lpstr>New Equipment: FCAL-II</vt:lpstr>
      <vt:lpstr>Hadronic Backgrounds Reduction in 4 States </vt:lpstr>
      <vt:lpstr>Rate Estimation</vt:lpstr>
      <vt:lpstr>Beam Time Requirement</vt:lpstr>
      <vt:lpstr>Summary</vt:lpstr>
      <vt:lpstr>Slide 22</vt:lpstr>
      <vt:lpstr>EDM Indirect Constraints on New TV, PC Interactions  (equivalent to CV, PC under CPT)</vt:lpstr>
      <vt:lpstr>Detection of Recoil Proton with GlueX</vt:lpstr>
      <vt:lpstr>Slide 25</vt:lpstr>
      <vt:lpstr>Determination of O(p6) Low Energy Constants  </vt:lpstr>
      <vt:lpstr>Comparison of different crystals (From R. Y. Zhu)</vt:lpstr>
      <vt:lpstr>Probability of two-cluster separation vs. distance between hits   </vt:lpstr>
      <vt:lpstr>Can we use existing FCAL located at 10 m?</vt:lpstr>
      <vt:lpstr>Invariant Mass and Elasticity Resolutions</vt:lpstr>
      <vt:lpstr>Figure of Merit</vt:lpstr>
      <vt:lpstr> Acceptance of FCAL-II</vt:lpstr>
      <vt:lpstr>Tests of C Violation  </vt:lpstr>
      <vt:lpstr>S/N Ratio vs. Calorimeter Types signal:             ,   background:                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Precision Measurements of   Radiative Decay width  and Transition  Form Factor of  π0,η, and η׳</dc:title>
  <dc:creator>Lgan</dc:creator>
  <cp:lastModifiedBy>Lgan</cp:lastModifiedBy>
  <cp:revision>1292</cp:revision>
  <dcterms:created xsi:type="dcterms:W3CDTF">2004-05-10T07:00:35Z</dcterms:created>
  <dcterms:modified xsi:type="dcterms:W3CDTF">2013-07-03T02:34:23Z</dcterms:modified>
</cp:coreProperties>
</file>