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1" r:id="rId5"/>
    <p:sldId id="263" r:id="rId6"/>
    <p:sldId id="262" r:id="rId7"/>
    <p:sldId id="265" r:id="rId8"/>
    <p:sldId id="264" r:id="rId9"/>
    <p:sldId id="314" r:id="rId10"/>
    <p:sldId id="266" r:id="rId11"/>
    <p:sldId id="313" r:id="rId12"/>
    <p:sldId id="305" r:id="rId13"/>
    <p:sldId id="304" r:id="rId14"/>
    <p:sldId id="267" r:id="rId15"/>
    <p:sldId id="269" r:id="rId16"/>
    <p:sldId id="298" r:id="rId17"/>
    <p:sldId id="270" r:id="rId18"/>
    <p:sldId id="272" r:id="rId19"/>
    <p:sldId id="308" r:id="rId20"/>
    <p:sldId id="280" r:id="rId21"/>
    <p:sldId id="283" r:id="rId22"/>
    <p:sldId id="284" r:id="rId23"/>
    <p:sldId id="281" r:id="rId24"/>
    <p:sldId id="289" r:id="rId25"/>
    <p:sldId id="292" r:id="rId26"/>
    <p:sldId id="293" r:id="rId27"/>
    <p:sldId id="295" r:id="rId28"/>
    <p:sldId id="309" r:id="rId29"/>
    <p:sldId id="312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9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062C1-6E6A-5048-B5D2-F456B7E0D5CF}" type="datetime1">
              <a:rPr lang="en-US" smtClean="0"/>
              <a:t>7/3/13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2AAA-4731-6F45-8945-C4F29EB6D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4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B3AB-B464-7C42-96F7-CEDBBAB89251}" type="datetime1">
              <a:rPr lang="en-US" smtClean="0"/>
              <a:t>7/3/13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338C-9607-274F-8696-1BF010D7E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2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CDDE-1D56-5C40-9B83-3D925BC619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1CB4-71A9-FF49-B8B4-0F34E67CC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8.emf"/><Relationship Id="rId7" Type="http://schemas.openxmlformats.org/officeDocument/2006/relationships/image" Target="../media/image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6" Type="http://schemas.openxmlformats.org/officeDocument/2006/relationships/image" Target="../media/image22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1.emf"/><Relationship Id="rId9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7.wmf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gif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43.tif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52.emf"/><Relationship Id="rId8" Type="http://schemas.openxmlformats.org/officeDocument/2006/relationships/image" Target="../media/image1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4" Type="http://schemas.openxmlformats.org/officeDocument/2006/relationships/image" Target="../media/image57.emf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11" Type="http://schemas.openxmlformats.org/officeDocument/2006/relationships/image" Target="../media/image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5" Type="http://schemas.openxmlformats.org/officeDocument/2006/relationships/image" Target="../media/image1.jpeg"/><Relationship Id="rId6" Type="http://schemas.openxmlformats.org/officeDocument/2006/relationships/image" Target="../media/image8.png"/><Relationship Id="rId7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tiff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emf"/><Relationship Id="rId6" Type="http://schemas.openxmlformats.org/officeDocument/2006/relationships/image" Target="../media/image1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77333" y="2667000"/>
            <a:ext cx="8009467" cy="1447800"/>
          </a:xfrm>
          <a:prstGeom prst="roundRect">
            <a:avLst/>
          </a:prstGeom>
          <a:solidFill>
            <a:schemeClr val="accent6">
              <a:lumMod val="75000"/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26042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sz="3556" dirty="0" smtClean="0">
                <a:latin typeface="+mn-lt"/>
              </a:rPr>
              <a:t>Target Single Spin Asymmetries in </a:t>
            </a:r>
            <a:r>
              <a:rPr lang="en-US" sz="3556" baseline="30000" dirty="0" smtClean="0">
                <a:latin typeface="+mn-lt"/>
              </a:rPr>
              <a:t>3</a:t>
            </a:r>
            <a:r>
              <a:rPr lang="en-US" sz="3556" dirty="0" smtClean="0">
                <a:latin typeface="+mn-lt"/>
              </a:rPr>
              <a:t>He</a:t>
            </a:r>
            <a:r>
              <a:rPr lang="en-US" sz="3556" i="1" dirty="0" smtClean="0">
                <a:latin typeface="+mn-lt"/>
              </a:rPr>
              <a:t>(e,e’) </a:t>
            </a:r>
            <a:r>
              <a:rPr lang="en-US" sz="3556" dirty="0">
                <a:latin typeface="+mn-lt"/>
              </a:rPr>
              <a:t/>
            </a:r>
            <a:br>
              <a:rPr lang="en-US" sz="3556" dirty="0">
                <a:latin typeface="+mn-lt"/>
              </a:rPr>
            </a:br>
            <a:r>
              <a:rPr lang="en-US" sz="3556" dirty="0" smtClean="0">
                <a:latin typeface="+mn-lt"/>
              </a:rPr>
              <a:t/>
            </a:r>
            <a:br>
              <a:rPr lang="en-US" sz="3556" dirty="0" smtClean="0">
                <a:latin typeface="+mn-lt"/>
              </a:rPr>
            </a:br>
            <a:r>
              <a:rPr lang="en-US" sz="2200" dirty="0" smtClean="0">
                <a:solidFill>
                  <a:srgbClr val="FF0000"/>
                </a:solidFill>
              </a:rPr>
              <a:t>Nucleon and Nuclear structure studies using two photon exchange with </a:t>
            </a:r>
            <a:r>
              <a:rPr lang="en-US" sz="2200" dirty="0">
                <a:solidFill>
                  <a:srgbClr val="FF0000"/>
                </a:solidFill>
              </a:rPr>
              <a:t>a vertically polarized </a:t>
            </a:r>
            <a:r>
              <a:rPr lang="en-US" sz="2200" baseline="30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He target.</a:t>
            </a:r>
            <a:br>
              <a:rPr lang="en-US" sz="2200" dirty="0">
                <a:solidFill>
                  <a:srgbClr val="FF0000"/>
                </a:solidFill>
              </a:rPr>
            </a:b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229600" cy="1447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Program Goal:  Measure the “vertical”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arget single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pin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symmetry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1800" i="1" baseline="-25000" dirty="0" smtClean="0">
                <a:solidFill>
                  <a:schemeClr val="tx1"/>
                </a:solidFill>
                <a:latin typeface="+mn-lt"/>
              </a:rPr>
              <a:t>y</a:t>
            </a:r>
            <a:r>
              <a:rPr lang="en-US" sz="1800" baseline="-25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in: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algn="l">
              <a:buFont typeface="Arial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2" y="4587895"/>
            <a:ext cx="8466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8000"/>
                </a:solidFill>
                <a:cs typeface="Chalkboard"/>
              </a:rPr>
              <a:t>Todd Averett, College of William and Mary</a:t>
            </a:r>
          </a:p>
          <a:p>
            <a:pPr algn="ctr"/>
            <a:r>
              <a:rPr lang="en-US" sz="2000" i="1" dirty="0" smtClean="0">
                <a:solidFill>
                  <a:srgbClr val="008000"/>
                </a:solidFill>
                <a:cs typeface="Chalkboard"/>
              </a:rPr>
              <a:t>Williamsburg, VA</a:t>
            </a:r>
          </a:p>
          <a:p>
            <a:pPr algn="ctr"/>
            <a:endParaRPr lang="en-US" sz="1600" i="1" dirty="0" smtClean="0">
              <a:solidFill>
                <a:srgbClr val="008000"/>
              </a:solidFill>
              <a:cs typeface="Chalkboard"/>
            </a:endParaRP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cs typeface="Chalkboard"/>
              </a:rPr>
              <a:t>On behalf of the Jefferson Lab Hall A and polarized </a:t>
            </a:r>
            <a:r>
              <a:rPr lang="en-US" sz="1600" i="1" baseline="30000" dirty="0" smtClean="0">
                <a:solidFill>
                  <a:srgbClr val="FF0000"/>
                </a:solidFill>
                <a:cs typeface="Chalkboard"/>
              </a:rPr>
              <a:t>3</a:t>
            </a:r>
            <a:r>
              <a:rPr lang="en-US" sz="1600" i="1" dirty="0" smtClean="0">
                <a:solidFill>
                  <a:srgbClr val="FF0000"/>
                </a:solidFill>
                <a:cs typeface="Chalkboard"/>
              </a:rPr>
              <a:t>He collaborations</a:t>
            </a:r>
            <a:endParaRPr lang="en-US" sz="1600" i="1" baseline="30000" dirty="0">
              <a:solidFill>
                <a:srgbClr val="FF0000"/>
              </a:solidFill>
              <a:cs typeface="Chalkboar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1033355" y="5911334"/>
            <a:ext cx="693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Graduate Students: </a:t>
            </a:r>
            <a:r>
              <a:rPr lang="en-US" dirty="0" err="1" smtClean="0"/>
              <a:t>Yawei</a:t>
            </a:r>
            <a:r>
              <a:rPr lang="en-US" dirty="0" smtClean="0"/>
              <a:t> Zhang, Joe </a:t>
            </a:r>
            <a:r>
              <a:rPr lang="en-US" dirty="0" err="1" smtClean="0"/>
              <a:t>Katich</a:t>
            </a:r>
            <a:r>
              <a:rPr lang="en-US" dirty="0" smtClean="0"/>
              <a:t>,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r>
              <a:rPr lang="en-US" dirty="0" smtClean="0"/>
              <a:t>, Ellie Long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1906"/>
            <a:ext cx="8839200" cy="738188"/>
            <a:chOff x="0" y="0"/>
            <a:chExt cx="8839200" cy="738188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4200" y="3100738"/>
            <a:ext cx="2710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quasi</a:t>
            </a:r>
            <a:r>
              <a:rPr lang="en-US" dirty="0"/>
              <a:t>-elastic </a:t>
            </a:r>
            <a:r>
              <a:rPr lang="en-US" baseline="30000" dirty="0"/>
              <a:t>3</a:t>
            </a:r>
            <a:r>
              <a:rPr lang="en-US" dirty="0"/>
              <a:t>He</a:t>
            </a:r>
            <a:r>
              <a:rPr lang="en-US" i="1" dirty="0"/>
              <a:t>(</a:t>
            </a:r>
            <a:r>
              <a:rPr lang="en-US" i="1" dirty="0" err="1"/>
              <a:t>e,e</a:t>
            </a:r>
            <a:r>
              <a:rPr lang="en-US" i="1" dirty="0"/>
              <a:t>’)</a:t>
            </a:r>
            <a:r>
              <a:rPr lang="en-US" dirty="0"/>
              <a:t> </a:t>
            </a:r>
          </a:p>
          <a:p>
            <a:pPr>
              <a:buFont typeface="Arial"/>
              <a:buChar char="•"/>
            </a:pPr>
            <a:r>
              <a:rPr lang="en-US" dirty="0"/>
              <a:t> deep-inelastic </a:t>
            </a:r>
            <a:r>
              <a:rPr lang="en-US" baseline="30000" dirty="0"/>
              <a:t>3</a:t>
            </a:r>
            <a:r>
              <a:rPr lang="en-US" dirty="0"/>
              <a:t>He</a:t>
            </a:r>
            <a:r>
              <a:rPr lang="en-US" i="1" dirty="0"/>
              <a:t>(</a:t>
            </a:r>
            <a:r>
              <a:rPr lang="en-US" i="1" dirty="0" err="1"/>
              <a:t>e,e</a:t>
            </a:r>
            <a:r>
              <a:rPr lang="en-US" i="1" dirty="0"/>
              <a:t>’)</a:t>
            </a:r>
            <a:r>
              <a:rPr lang="en-US" dirty="0"/>
              <a:t> </a:t>
            </a:r>
          </a:p>
          <a:p>
            <a:pPr>
              <a:buFont typeface="Arial"/>
              <a:buChar char="•"/>
            </a:pPr>
            <a:r>
              <a:rPr lang="en-US" dirty="0"/>
              <a:t> quasi-elastic </a:t>
            </a:r>
            <a:r>
              <a:rPr lang="en-US" baseline="30000" dirty="0"/>
              <a:t>3</a:t>
            </a:r>
            <a:r>
              <a:rPr lang="en-US" dirty="0"/>
              <a:t>He</a:t>
            </a:r>
            <a:r>
              <a:rPr lang="en-US" i="1" dirty="0"/>
              <a:t>(</a:t>
            </a:r>
            <a:r>
              <a:rPr lang="en-US" i="1" dirty="0" err="1"/>
              <a:t>e,e’n</a:t>
            </a:r>
            <a:r>
              <a:rPr lang="en-US" i="1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597" y="0"/>
            <a:ext cx="5672667" cy="7381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Target Single Spin Asymmetry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10</a:t>
            </a:fld>
            <a:endParaRPr lang="en-US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0135"/>
              </p:ext>
            </p:extLst>
          </p:nvPr>
        </p:nvGraphicFramePr>
        <p:xfrm>
          <a:off x="660400" y="1510936"/>
          <a:ext cx="193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3" imgW="965200" imgH="469900" progId="Equation.3">
                  <p:embed/>
                </p:oleObj>
              </mc:Choice>
              <mc:Fallback>
                <p:oleObj name="Equation" r:id="rId3" imgW="965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510936"/>
                        <a:ext cx="1930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27814" y="1502859"/>
            <a:ext cx="4358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A. </a:t>
            </a:r>
            <a:r>
              <a:rPr lang="en-US" sz="1600" dirty="0" err="1" smtClean="0">
                <a:latin typeface="+mj-lt"/>
              </a:rPr>
              <a:t>DeRujula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i="1" dirty="0" smtClean="0">
                <a:latin typeface="+mj-lt"/>
              </a:rPr>
              <a:t>et al., </a:t>
            </a:r>
            <a:r>
              <a:rPr lang="en-US" sz="1600" i="1" dirty="0" err="1" smtClean="0">
                <a:latin typeface="+mj-lt"/>
              </a:rPr>
              <a:t>Nuc</a:t>
            </a:r>
            <a:r>
              <a:rPr lang="en-US" sz="1600" i="1" dirty="0" smtClean="0">
                <a:latin typeface="+mj-lt"/>
              </a:rPr>
              <a:t>. Phys. B35</a:t>
            </a:r>
            <a:r>
              <a:rPr lang="en-US" sz="1600" dirty="0" smtClean="0">
                <a:latin typeface="+mj-lt"/>
              </a:rPr>
              <a:t> (1971) 365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635088"/>
              </p:ext>
            </p:extLst>
          </p:nvPr>
        </p:nvGraphicFramePr>
        <p:xfrm>
          <a:off x="5300133" y="2689438"/>
          <a:ext cx="1112176" cy="454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5" imgW="558800" imgH="228600" progId="Equation.3">
                  <p:embed/>
                </p:oleObj>
              </mc:Choice>
              <mc:Fallback>
                <p:oleObj name="Equation" r:id="rId5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133" y="2689438"/>
                        <a:ext cx="1112176" cy="454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50959" y="903940"/>
            <a:ext cx="576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Absorptive part </a:t>
            </a:r>
            <a:r>
              <a:rPr lang="en-US" sz="2400" dirty="0" smtClean="0">
                <a:latin typeface="+mj-lt"/>
                <a:sym typeface="Wingdings"/>
              </a:rPr>
              <a:t> </a:t>
            </a:r>
            <a:r>
              <a:rPr lang="en-US" sz="2400" dirty="0" smtClean="0">
                <a:latin typeface="+mj-lt"/>
              </a:rPr>
              <a:t>Imaginary contribution</a:t>
            </a:r>
            <a:endParaRPr lang="en-US" sz="2400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708096" y="1510936"/>
            <a:ext cx="1295400" cy="284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6179" y="3987320"/>
            <a:ext cx="3943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N. Christ-T.D.-Lee, Phys. Rev. 143 (1966) 1310</a:t>
            </a:r>
            <a:endParaRPr lang="en-US" sz="1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8911" y="2744309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cs typeface="Chalkboard"/>
              </a:rPr>
              <a:t>For 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  <a:cs typeface="Chalkboard"/>
              </a:rPr>
              <a:t>inclusive</a:t>
            </a:r>
            <a:r>
              <a:rPr lang="en-US" sz="2000" dirty="0" smtClean="0">
                <a:latin typeface="+mj-lt"/>
                <a:cs typeface="Chalkboard"/>
              </a:rPr>
              <a:t> scattering </a:t>
            </a:r>
            <a:r>
              <a:rPr lang="en-US" sz="2000" i="1" dirty="0" err="1" smtClean="0">
                <a:latin typeface="+mj-lt"/>
                <a:cs typeface="Chalkboard"/>
              </a:rPr>
              <a:t>N(e,e</a:t>
            </a:r>
            <a:r>
              <a:rPr lang="en-US" sz="2000" i="1" dirty="0" smtClean="0">
                <a:latin typeface="+mj-lt"/>
                <a:cs typeface="Chalkboard"/>
              </a:rPr>
              <a:t>’)</a:t>
            </a:r>
            <a:r>
              <a:rPr lang="en-US" sz="2000" dirty="0" smtClean="0">
                <a:latin typeface="+mj-lt"/>
                <a:cs typeface="Chalkboard"/>
              </a:rPr>
              <a:t>, </a:t>
            </a:r>
            <a:endParaRPr lang="en-US" sz="2000" dirty="0">
              <a:latin typeface="+mj-lt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580" y="4734411"/>
            <a:ext cx="7301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  <a:cs typeface="Chalkboard"/>
              </a:rPr>
              <a:t>When we allow 2-photon exchange, the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halkboard"/>
              </a:rPr>
              <a:t>leading contribution </a:t>
            </a:r>
            <a:r>
              <a:rPr lang="en-US" dirty="0" smtClean="0">
                <a:latin typeface="+mj-lt"/>
                <a:cs typeface="Chalkboard"/>
              </a:rPr>
              <a:t>is from </a:t>
            </a:r>
          </a:p>
          <a:p>
            <a:r>
              <a:rPr lang="en-US" i="1" dirty="0" smtClean="0">
                <a:latin typeface="+mj-lt"/>
                <a:cs typeface="Chalkboard"/>
              </a:rPr>
              <a:t>1</a:t>
            </a:r>
            <a:r>
              <a:rPr lang="en-US" i="1" dirty="0" smtClean="0">
                <a:latin typeface="+mj-lt"/>
                <a:ea typeface="Lucida Grande"/>
                <a:cs typeface="Lucida Grande"/>
              </a:rPr>
              <a:t>γ</a:t>
            </a:r>
            <a:r>
              <a:rPr lang="en-US" i="1" dirty="0" smtClean="0">
                <a:latin typeface="+mj-lt"/>
                <a:cs typeface="Chalkboard"/>
              </a:rPr>
              <a:t> + 2</a:t>
            </a:r>
            <a:r>
              <a:rPr lang="en-US" i="1" dirty="0" smtClean="0">
                <a:latin typeface="+mj-lt"/>
                <a:ea typeface="Lucida Grande"/>
                <a:cs typeface="Lucida Grande"/>
              </a:rPr>
              <a:t>γ</a:t>
            </a:r>
            <a:r>
              <a:rPr lang="en-US" i="1" dirty="0" smtClean="0">
                <a:latin typeface="+mj-lt"/>
                <a:cs typeface="Chalkboard"/>
              </a:rPr>
              <a:t> </a:t>
            </a:r>
            <a:r>
              <a:rPr lang="en-US" dirty="0" smtClean="0">
                <a:latin typeface="+mj-lt"/>
                <a:cs typeface="Chalkboard"/>
              </a:rPr>
              <a:t>interference </a:t>
            </a:r>
            <a:endParaRPr lang="en-US" dirty="0">
              <a:latin typeface="+mj-lt"/>
              <a:cs typeface="Chalkboar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644" y="5547211"/>
            <a:ext cx="873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cs typeface="Chalkboard"/>
              </a:rPr>
              <a:t> Measurement of</a:t>
            </a:r>
            <a:r>
              <a:rPr lang="en-US" sz="2000" i="1" dirty="0" smtClean="0">
                <a:latin typeface="+mj-lt"/>
                <a:cs typeface="Chalkboard"/>
              </a:rPr>
              <a:t> A</a:t>
            </a:r>
            <a:r>
              <a:rPr lang="en-US" sz="2000" i="1" baseline="-25000" dirty="0" smtClean="0">
                <a:latin typeface="+mj-lt"/>
                <a:cs typeface="Chalkboard"/>
              </a:rPr>
              <a:t>y</a:t>
            </a:r>
            <a:r>
              <a:rPr lang="en-US" sz="2000" i="1" dirty="0" smtClean="0">
                <a:latin typeface="+mj-lt"/>
                <a:cs typeface="Chalkboard"/>
              </a:rPr>
              <a:t> </a:t>
            </a:r>
            <a:r>
              <a:rPr lang="en-US" sz="2000" dirty="0" smtClean="0">
                <a:latin typeface="+mj-lt"/>
                <a:cs typeface="Chalkboard"/>
              </a:rPr>
              <a:t>versus </a:t>
            </a:r>
            <a:r>
              <a:rPr lang="en-US" sz="2000" i="1" dirty="0" smtClean="0">
                <a:latin typeface="+mj-lt"/>
                <a:cs typeface="Chalkboard"/>
              </a:rPr>
              <a:t>Q</a:t>
            </a:r>
            <a:r>
              <a:rPr lang="en-US" sz="2000" i="1" baseline="30000" dirty="0" smtClean="0">
                <a:latin typeface="+mj-lt"/>
                <a:cs typeface="Chalkboard"/>
              </a:rPr>
              <a:t>2</a:t>
            </a:r>
            <a:r>
              <a:rPr lang="en-US" sz="2000" i="1" dirty="0" smtClean="0">
                <a:latin typeface="+mj-lt"/>
                <a:cs typeface="Chalkboard"/>
              </a:rPr>
              <a:t> </a:t>
            </a:r>
            <a:r>
              <a:rPr lang="en-US" sz="2000" dirty="0" smtClean="0">
                <a:latin typeface="+mj-lt"/>
                <a:cs typeface="Chalkboard"/>
              </a:rPr>
              <a:t>provides new constraints on nucleon models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cs typeface="Chalkboard"/>
              </a:rPr>
              <a:t> Useful check on GPD-model correction to elastic form factor data.</a:t>
            </a:r>
            <a:endParaRPr lang="en-US" sz="2000" dirty="0">
              <a:latin typeface="+mj-lt"/>
              <a:cs typeface="Chalkboar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06093" y="3294584"/>
            <a:ext cx="645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Time reversal invariance, parity conservation, and the </a:t>
            </a:r>
            <a:r>
              <a:rPr lang="en-US" dirty="0" err="1" smtClean="0">
                <a:latin typeface="+mj-lt"/>
              </a:rPr>
              <a:t>hermiticity</a:t>
            </a:r>
            <a:r>
              <a:rPr lang="en-US" dirty="0" smtClean="0">
                <a:latin typeface="+mj-lt"/>
              </a:rPr>
              <a:t> of the electromagnetic current operator</a:t>
            </a:r>
            <a:endParaRPr lang="en-US" dirty="0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20" name="Picture 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70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67" y="738188"/>
            <a:ext cx="7518400" cy="54932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4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17028" y="33867"/>
            <a:ext cx="38445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Existing </a:t>
            </a:r>
            <a:r>
              <a:rPr lang="en-US" sz="3200" i="1" dirty="0" smtClean="0"/>
              <a:t>A</a:t>
            </a:r>
            <a:r>
              <a:rPr lang="en-US" sz="3200" i="1" baseline="-25000" dirty="0" smtClean="0"/>
              <a:t>y</a:t>
            </a:r>
            <a:r>
              <a:rPr lang="en-US" sz="3200" dirty="0" smtClean="0"/>
              <a:t> QE data</a:t>
            </a:r>
            <a:endParaRPr lang="en-US" sz="3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52750" y="6123001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halkboard"/>
              </a:rPr>
              <a:t>Expect  </a:t>
            </a:r>
            <a:r>
              <a:rPr lang="en-US" i="1" dirty="0" smtClean="0">
                <a:latin typeface="+mj-lt"/>
                <a:cs typeface="Chalkboard"/>
              </a:rPr>
              <a:t>A</a:t>
            </a:r>
            <a:r>
              <a:rPr lang="en-US" i="1" baseline="-25000" dirty="0" smtClean="0">
                <a:latin typeface="+mj-lt"/>
                <a:cs typeface="Chalkboard"/>
              </a:rPr>
              <a:t>y</a:t>
            </a:r>
            <a:r>
              <a:rPr lang="en-US" i="1" dirty="0" smtClean="0">
                <a:latin typeface="+mj-lt"/>
                <a:cs typeface="Chalkboard"/>
              </a:rPr>
              <a:t> ~ -1.5% </a:t>
            </a:r>
            <a:r>
              <a:rPr lang="en-US" dirty="0" smtClean="0">
                <a:latin typeface="+mj-lt"/>
                <a:cs typeface="Chalkboard"/>
              </a:rPr>
              <a:t>at </a:t>
            </a:r>
            <a:r>
              <a:rPr lang="en-US" i="1" dirty="0" smtClean="0">
                <a:latin typeface="+mj-lt"/>
                <a:cs typeface="Chalkboard"/>
              </a:rPr>
              <a:t>Q</a:t>
            </a:r>
            <a:r>
              <a:rPr lang="en-US" i="1" baseline="30000" dirty="0" smtClean="0">
                <a:latin typeface="+mj-lt"/>
                <a:cs typeface="Chalkboard"/>
              </a:rPr>
              <a:t>2</a:t>
            </a:r>
            <a:r>
              <a:rPr lang="en-US" i="1" dirty="0" smtClean="0">
                <a:latin typeface="+mj-lt"/>
                <a:cs typeface="Chalkboard"/>
              </a:rPr>
              <a:t>=1</a:t>
            </a:r>
            <a:r>
              <a:rPr lang="en-US" dirty="0" smtClean="0">
                <a:latin typeface="+mj-lt"/>
                <a:cs typeface="Chalkboard"/>
              </a:rPr>
              <a:t> GeV</a:t>
            </a:r>
            <a:r>
              <a:rPr lang="en-US" baseline="30000" dirty="0" smtClean="0">
                <a:latin typeface="+mj-lt"/>
                <a:cs typeface="Chalkboard"/>
              </a:rPr>
              <a:t>2</a:t>
            </a:r>
            <a:endParaRPr lang="en-US" dirty="0">
              <a:latin typeface="+mj-lt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7379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49228" y="6413500"/>
            <a:ext cx="2133600" cy="365125"/>
          </a:xfrm>
        </p:spPr>
        <p:txBody>
          <a:bodyPr/>
          <a:lstStyle/>
          <a:p>
            <a:pPr>
              <a:defRPr/>
            </a:pPr>
            <a:fld id="{B5220BF6-CD17-0F4E-A999-9E9E8EBB823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34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533400" y="685800"/>
            <a:ext cx="8305800" cy="1588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507066" y="-296862"/>
            <a:ext cx="8229600" cy="1143000"/>
          </a:xfrm>
        </p:spPr>
        <p:txBody>
          <a:bodyPr rIns="132080">
            <a:normAutofit/>
          </a:bodyPr>
          <a:lstStyle/>
          <a:p>
            <a:pPr indent="0" eaLnBrk="1" hangingPunct="1">
              <a:defRPr/>
            </a:pPr>
            <a:r>
              <a:rPr lang="en-US" sz="3200" dirty="0" smtClean="0"/>
              <a:t>TPEX in Target SSA</a:t>
            </a:r>
            <a:endParaRPr lang="en-US" sz="3200" i="1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46061"/>
              </p:ext>
            </p:extLst>
          </p:nvPr>
        </p:nvGraphicFramePr>
        <p:xfrm>
          <a:off x="4495800" y="1828800"/>
          <a:ext cx="234445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4" imgW="1841500" imgH="800100" progId="Equation.3">
                  <p:embed/>
                </p:oleObj>
              </mc:Choice>
              <mc:Fallback>
                <p:oleObj name="Equation" r:id="rId4" imgW="1841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1828800"/>
                        <a:ext cx="2344455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762000"/>
            <a:ext cx="860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Target Single Spin Asymmetry (SSA) </a:t>
            </a:r>
            <a:r>
              <a:rPr lang="en-US" sz="1800" dirty="0" smtClean="0">
                <a:solidFill>
                  <a:srgbClr val="2D2D8A"/>
                </a:solidFill>
                <a:latin typeface="+mj-lt"/>
                <a:sym typeface="Wingdings"/>
              </a:rPr>
              <a:t> </a:t>
            </a:r>
            <a:r>
              <a:rPr lang="en-US" sz="1800" u="sng" dirty="0" err="1" smtClean="0">
                <a:solidFill>
                  <a:srgbClr val="2D2D8A"/>
                </a:solidFill>
                <a:latin typeface="+mj-lt"/>
              </a:rPr>
              <a:t>Unpolarized</a:t>
            </a:r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 electrons scattering from nucleons or nuclei </a:t>
            </a:r>
            <a:r>
              <a:rPr lang="en-US" sz="1800" u="sng" dirty="0" smtClean="0">
                <a:solidFill>
                  <a:srgbClr val="2D2D8A"/>
                </a:solidFill>
                <a:latin typeface="+mj-lt"/>
              </a:rPr>
              <a:t>polarized perpendicular </a:t>
            </a:r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to the incident electron </a:t>
            </a:r>
            <a:r>
              <a:rPr lang="en-US" sz="1800" dirty="0" err="1" smtClean="0">
                <a:solidFill>
                  <a:srgbClr val="2D2D8A"/>
                </a:solidFill>
                <a:latin typeface="+mj-lt"/>
              </a:rPr>
              <a:t>helicity</a:t>
            </a:r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.  Target spin vector at angle </a:t>
            </a:r>
            <a:r>
              <a:rPr lang="en-US" sz="1800" i="1" dirty="0" err="1" smtClean="0">
                <a:solidFill>
                  <a:srgbClr val="2D2D8A"/>
                </a:solidFill>
                <a:latin typeface="+mj-lt"/>
              </a:rPr>
              <a:t>ϕ</a:t>
            </a:r>
            <a:r>
              <a:rPr lang="en-US" sz="1800" i="1" baseline="-25000" dirty="0" err="1" smtClean="0">
                <a:solidFill>
                  <a:srgbClr val="2D2D8A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 relative to electron scattering plane</a:t>
            </a:r>
            <a:endParaRPr lang="en-US" sz="1800" dirty="0">
              <a:solidFill>
                <a:srgbClr val="2D2D8A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33800" y="3276598"/>
            <a:ext cx="5227638" cy="1298376"/>
            <a:chOff x="304800" y="3048000"/>
            <a:chExt cx="8656638" cy="1606654"/>
          </a:xfrm>
        </p:grpSpPr>
        <p:pic>
          <p:nvPicPr>
            <p:cNvPr id="14344" name="Picture 2" descr="Ay_TPEX_eq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48000"/>
              <a:ext cx="8656638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5867400" y="3886201"/>
              <a:ext cx="241790" cy="481894"/>
            </a:xfrm>
            <a:prstGeom prst="straightConnector1">
              <a:avLst/>
            </a:prstGeom>
            <a:solidFill>
              <a:srgbClr val="BBE0E3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730642" y="4273801"/>
              <a:ext cx="2217015" cy="380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D2D8A"/>
                  </a:solidFill>
                  <a:latin typeface="+mj-lt"/>
                </a:rPr>
                <a:t>Imaginary part</a:t>
              </a:r>
              <a:endParaRPr lang="en-US" sz="1400" dirty="0">
                <a:solidFill>
                  <a:srgbClr val="2D2D8A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458200" y="3048000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04800" y="3048000"/>
              <a:ext cx="1295400" cy="381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ffectLst/>
                <a:latin typeface="Times" charset="0"/>
                <a:ea typeface="ヒラギノ明朝 ProN W3" charset="0"/>
                <a:cs typeface="ヒラギノ明朝 ProN W3" charset="0"/>
                <a:sym typeface="Times" charset="0"/>
              </a:endParaRP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34916"/>
              </p:ext>
            </p:extLst>
          </p:nvPr>
        </p:nvGraphicFramePr>
        <p:xfrm>
          <a:off x="3581400" y="3657600"/>
          <a:ext cx="3206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7" imgW="190500" imgH="228600" progId="Equation.3">
                  <p:embed/>
                </p:oleObj>
              </mc:Choice>
              <mc:Fallback>
                <p:oleObj name="Equation" r:id="rId7" imgW="190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3657600"/>
                        <a:ext cx="3206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nglestrento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200400" cy="19375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99869" y="2743200"/>
            <a:ext cx="534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The Target SSA (</a:t>
            </a:r>
            <a:r>
              <a:rPr lang="en-US" sz="1800" i="1" dirty="0" err="1" smtClean="0">
                <a:solidFill>
                  <a:srgbClr val="2D2D8A"/>
                </a:solidFill>
              </a:rPr>
              <a:t>ϕ</a:t>
            </a:r>
            <a:r>
              <a:rPr lang="en-US" sz="1800" i="1" baseline="-25000" dirty="0" err="1" smtClean="0">
                <a:solidFill>
                  <a:srgbClr val="2D2D8A"/>
                </a:solidFill>
              </a:rPr>
              <a:t>S</a:t>
            </a:r>
            <a:r>
              <a:rPr lang="en-US" sz="1800" i="1" baseline="-25000" dirty="0" smtClean="0">
                <a:solidFill>
                  <a:srgbClr val="2D2D8A"/>
                </a:solidFill>
              </a:rPr>
              <a:t> </a:t>
            </a:r>
            <a:r>
              <a:rPr lang="en-US" sz="1800" i="1" dirty="0" smtClean="0">
                <a:solidFill>
                  <a:srgbClr val="2D2D8A"/>
                </a:solidFill>
              </a:rPr>
              <a:t>= π/2 ) </a:t>
            </a:r>
            <a:r>
              <a:rPr lang="en-US" sz="1800" dirty="0" smtClean="0">
                <a:solidFill>
                  <a:srgbClr val="2D2D8A"/>
                </a:solidFill>
                <a:latin typeface="+mj-lt"/>
              </a:rPr>
              <a:t>for elastic scattering is:</a:t>
            </a:r>
            <a:endParaRPr lang="en-US" sz="1800" dirty="0">
              <a:solidFill>
                <a:srgbClr val="2D2D8A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81400" y="3657600"/>
            <a:ext cx="304800" cy="381000"/>
          </a:xfrm>
          <a:prstGeom prst="roundRect">
            <a:avLst/>
          </a:prstGeom>
          <a:solidFill>
            <a:srgbClr val="BBE0E3">
              <a:alpha val="2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76800" y="2328332"/>
            <a:ext cx="228600" cy="304800"/>
          </a:xfrm>
          <a:prstGeom prst="roundRect">
            <a:avLst/>
          </a:prstGeom>
          <a:solidFill>
            <a:srgbClr val="BBE0E3">
              <a:alpha val="2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045201" y="1862668"/>
            <a:ext cx="228600" cy="304800"/>
          </a:xfrm>
          <a:prstGeom prst="roundRect">
            <a:avLst/>
          </a:prstGeom>
          <a:solidFill>
            <a:srgbClr val="BBE0E3">
              <a:alpha val="2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3800" y="3962400"/>
            <a:ext cx="80772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800" dirty="0" smtClean="0">
              <a:latin typeface="+mn-lt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-- </a:t>
            </a:r>
            <a:r>
              <a:rPr lang="en-US" sz="1600" i="1" dirty="0" smtClean="0">
                <a:solidFill>
                  <a:srgbClr val="2D2D8A"/>
                </a:solidFill>
                <a:latin typeface="+mn-lt"/>
              </a:rPr>
              <a:t>A</a:t>
            </a:r>
            <a:r>
              <a:rPr lang="en-US" sz="1600" i="1" baseline="-25000" dirty="0" smtClean="0">
                <a:solidFill>
                  <a:srgbClr val="2D2D8A"/>
                </a:solidFill>
                <a:latin typeface="+mn-lt"/>
              </a:rPr>
              <a:t>y</a:t>
            </a:r>
            <a:r>
              <a:rPr lang="en-US" sz="1600" i="1" dirty="0" smtClean="0">
                <a:solidFill>
                  <a:srgbClr val="2D2D8A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is </a:t>
            </a:r>
            <a:r>
              <a:rPr lang="en-US" sz="1600" u="sng" dirty="0" smtClean="0">
                <a:solidFill>
                  <a:srgbClr val="FF0000"/>
                </a:solidFill>
                <a:latin typeface="+mn-lt"/>
              </a:rPr>
              <a:t>zero for 1-photon exchange</a:t>
            </a:r>
          </a:p>
          <a:p>
            <a:pPr>
              <a:defRPr/>
            </a:pPr>
            <a:endParaRPr lang="en-US" sz="1600" dirty="0">
              <a:solidFill>
                <a:srgbClr val="2D2D8A"/>
              </a:solidFill>
              <a:latin typeface="+mn-lt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--  </a:t>
            </a:r>
            <a:r>
              <a:rPr lang="en-US" sz="1600" u="sng" dirty="0" smtClean="0">
                <a:solidFill>
                  <a:srgbClr val="2D2D8A"/>
                </a:solidFill>
                <a:latin typeface="+mn-lt"/>
              </a:rPr>
              <a:t>Leading contribution</a:t>
            </a: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 is </a:t>
            </a:r>
            <a:r>
              <a:rPr lang="en-US" sz="1600" i="1" u="sng" dirty="0" smtClean="0">
                <a:solidFill>
                  <a:srgbClr val="2D2D8A"/>
                </a:solidFill>
                <a:latin typeface="+mn-lt"/>
              </a:rPr>
              <a:t>1 x 2 </a:t>
            </a:r>
            <a:r>
              <a:rPr lang="en-US" sz="1600" u="sng" dirty="0" smtClean="0">
                <a:solidFill>
                  <a:srgbClr val="2D2D8A"/>
                </a:solidFill>
                <a:latin typeface="+mn-lt"/>
              </a:rPr>
              <a:t>photon exchange</a:t>
            </a:r>
            <a:endParaRPr lang="en-US" sz="1600" u="sng" dirty="0">
              <a:solidFill>
                <a:srgbClr val="2D2D8A"/>
              </a:solidFill>
              <a:latin typeface="+mn-lt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 </a:t>
            </a:r>
            <a:endParaRPr lang="en-US" sz="1600" dirty="0">
              <a:solidFill>
                <a:srgbClr val="2D2D8A"/>
              </a:solidFill>
              <a:latin typeface="+mn-lt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--  Direct access to details of TPEX formalism and models</a:t>
            </a:r>
          </a:p>
          <a:p>
            <a:pPr>
              <a:defRPr/>
            </a:pPr>
            <a:endParaRPr lang="en-US" sz="1600" dirty="0">
              <a:solidFill>
                <a:srgbClr val="2D2D8A"/>
              </a:solidFill>
              <a:latin typeface="+mn-lt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2D2D8A"/>
                </a:solidFill>
                <a:latin typeface="+mn-lt"/>
              </a:rPr>
              <a:t>--  New technique for studying nucleon substructure</a:t>
            </a:r>
          </a:p>
          <a:p>
            <a:pPr>
              <a:defRPr/>
            </a:pPr>
            <a:endParaRPr lang="en-US" sz="1600" dirty="0" smtClean="0">
              <a:solidFill>
                <a:srgbClr val="2D2D8A"/>
              </a:solidFill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" y="6413500"/>
            <a:ext cx="2133600" cy="365125"/>
          </a:xfrm>
        </p:spPr>
        <p:txBody>
          <a:bodyPr/>
          <a:lstStyle/>
          <a:p>
            <a:r>
              <a:rPr lang="en-US" dirty="0" smtClean="0"/>
              <a:t>7/1/13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1533" y="3133075"/>
            <a:ext cx="135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Trento </a:t>
            </a:r>
          </a:p>
          <a:p>
            <a:pPr algn="ctr"/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9974" y="6255335"/>
            <a:ext cx="39640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Afanasev</a:t>
            </a:r>
            <a:r>
              <a:rPr lang="en-US" sz="1400" dirty="0"/>
              <a:t> </a:t>
            </a:r>
            <a:r>
              <a:rPr lang="en-US" sz="1400" i="1" dirty="0"/>
              <a:t>et al., </a:t>
            </a:r>
            <a:r>
              <a:rPr lang="en-US" sz="1400" dirty="0"/>
              <a:t>Phys.Rev.D72:013008, 2005</a:t>
            </a:r>
          </a:p>
          <a:p>
            <a:endParaRPr lang="en-US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394999" y="3700149"/>
            <a:ext cx="147615" cy="265456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416007" y="3690624"/>
            <a:ext cx="147615" cy="265456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760677" y="3681315"/>
            <a:ext cx="261509" cy="292002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239000" y="3678170"/>
            <a:ext cx="261509" cy="292002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687388"/>
            <a:ext cx="7620001" cy="58997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454150" y="5943600"/>
            <a:ext cx="5854700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786"/>
            <a:ext cx="6985000" cy="334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GPD-based model prediction</a:t>
            </a:r>
            <a:endParaRPr lang="en-US" sz="3200" dirty="0"/>
          </a:p>
        </p:txBody>
      </p:sp>
      <p:pic>
        <p:nvPicPr>
          <p:cNvPr id="7" name="Content Placeholder 6" descr="Ay-n_55GeV_error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9221" r="-39221"/>
          <a:stretch>
            <a:fillRect/>
          </a:stretch>
        </p:blipFill>
        <p:spPr>
          <a:xfrm>
            <a:off x="-1676400" y="994747"/>
            <a:ext cx="8229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2999" y="2519065"/>
            <a:ext cx="4083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Elastic Contribution Known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Inelastic Contribution calculated from </a:t>
            </a:r>
          </a:p>
          <a:p>
            <a:r>
              <a:rPr lang="en-US" dirty="0" smtClean="0"/>
              <a:t>     GPD parameterization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 Neutron Dominated by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M</a:t>
            </a:r>
            <a:r>
              <a:rPr lang="en-US" i="1" baseline="30000" dirty="0" err="1" smtClean="0"/>
              <a:t>n</a:t>
            </a:r>
            <a:endParaRPr lang="en-US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89631" y="5464244"/>
            <a:ext cx="381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asymmetry at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=1</a:t>
            </a:r>
            <a:r>
              <a:rPr lang="en-US" dirty="0" smtClean="0"/>
              <a:t> </a:t>
            </a:r>
            <a:r>
              <a:rPr lang="en-US" dirty="0" smtClean="0"/>
              <a:t>GeV</a:t>
            </a:r>
            <a:r>
              <a:rPr lang="en-US" baseline="30000" dirty="0" smtClean="0"/>
              <a:t>2</a:t>
            </a:r>
            <a:endParaRPr lang="en-US" baseline="30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952999" y="1045547"/>
            <a:ext cx="400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Uses the same formalism, GPD moments, as those used for elastic form-factor corrections.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68503" y="6299200"/>
            <a:ext cx="3964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Afanasev</a:t>
            </a:r>
            <a:r>
              <a:rPr lang="en-US" sz="1400" dirty="0"/>
              <a:t> </a:t>
            </a:r>
            <a:r>
              <a:rPr lang="en-US" sz="1400" i="1" dirty="0"/>
              <a:t>et al., </a:t>
            </a:r>
            <a:r>
              <a:rPr lang="en-US" sz="1400" dirty="0"/>
              <a:t>Phys.Rev.D72:013008, 2005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81200" y="4133850"/>
            <a:ext cx="158750" cy="279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4552950"/>
            <a:ext cx="158750" cy="279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972954">
            <a:off x="1612413" y="4961344"/>
            <a:ext cx="3032266" cy="753923"/>
          </a:xfrm>
          <a:custGeom>
            <a:avLst/>
            <a:gdLst>
              <a:gd name="connsiteX0" fmla="*/ 247650 w 3105150"/>
              <a:gd name="connsiteY0" fmla="*/ 0 h 609600"/>
              <a:gd name="connsiteX1" fmla="*/ 476250 w 3105150"/>
              <a:gd name="connsiteY1" fmla="*/ 571500 h 609600"/>
              <a:gd name="connsiteX2" fmla="*/ 3105150 w 3105150"/>
              <a:gd name="connsiteY2" fmla="*/ 228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5150" h="609600">
                <a:moveTo>
                  <a:pt x="247650" y="0"/>
                </a:moveTo>
                <a:cubicBezTo>
                  <a:pt x="123825" y="266700"/>
                  <a:pt x="0" y="533400"/>
                  <a:pt x="476250" y="571500"/>
                </a:cubicBezTo>
                <a:cubicBezTo>
                  <a:pt x="952500" y="609600"/>
                  <a:pt x="3105150" y="228600"/>
                  <a:pt x="3105150" y="228600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9322"/>
            <a:ext cx="6781800" cy="6519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Experimental Design</a:t>
            </a:r>
            <a:endParaRPr lang="en-US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15</a:t>
            </a:fld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45720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181600"/>
            <a:ext cx="685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6504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Use two symmetric, independent spectrometers for singles electron detection.  Jefferson Lab Hall A HRS spectrometers.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/>
              <a:t>10</a:t>
            </a:r>
            <a:r>
              <a:rPr lang="en-US" sz="2400" dirty="0"/>
              <a:t>-15 </a:t>
            </a:r>
            <a:r>
              <a:rPr lang="en-US" sz="2400" dirty="0" err="1"/>
              <a:t>uA</a:t>
            </a:r>
            <a:r>
              <a:rPr lang="en-US" sz="2400" dirty="0"/>
              <a:t> </a:t>
            </a:r>
            <a:r>
              <a:rPr lang="en-US" sz="2400" dirty="0" smtClean="0"/>
              <a:t>beam</a:t>
            </a:r>
          </a:p>
          <a:p>
            <a:endParaRPr lang="en-US" sz="2400" dirty="0"/>
          </a:p>
          <a:p>
            <a:r>
              <a:rPr lang="en-US" sz="2400" dirty="0"/>
              <a:t>Luminosity </a:t>
            </a:r>
            <a:r>
              <a:rPr lang="en-US" sz="2400" i="1" dirty="0" smtClean="0"/>
              <a:t> </a:t>
            </a:r>
            <a:r>
              <a:rPr lang="en-US" sz="2400" i="1" dirty="0"/>
              <a:t>~ 10</a:t>
            </a:r>
            <a:r>
              <a:rPr lang="en-US" sz="2400" i="1" baseline="30000" dirty="0"/>
              <a:t>36</a:t>
            </a:r>
            <a:r>
              <a:rPr lang="en-US" sz="2400" i="1" dirty="0"/>
              <a:t> </a:t>
            </a:r>
            <a:r>
              <a:rPr lang="en-US" sz="2400" dirty="0"/>
              <a:t>/cm</a:t>
            </a:r>
            <a:r>
              <a:rPr lang="en-US" sz="2400" baseline="30000" dirty="0"/>
              <a:t>2</a:t>
            </a:r>
            <a:r>
              <a:rPr lang="en-US" sz="2400" dirty="0"/>
              <a:t>/</a:t>
            </a:r>
            <a:r>
              <a:rPr lang="en-US" sz="2400" dirty="0" smtClean="0"/>
              <a:t>s</a:t>
            </a:r>
          </a:p>
          <a:p>
            <a:endParaRPr lang="en-US" sz="2400" dirty="0" smtClean="0"/>
          </a:p>
          <a:p>
            <a:r>
              <a:rPr lang="en-US" sz="2400" dirty="0" smtClean="0"/>
              <a:t>Energy 2.2 - 5.5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7" name="Picture 6" descr="hallAfloorPlan_nofram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2603905"/>
            <a:ext cx="5384800" cy="4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9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52" y="3876943"/>
            <a:ext cx="3064933" cy="26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5200" y="6413500"/>
            <a:ext cx="2133600" cy="365125"/>
          </a:xfrm>
        </p:spPr>
        <p:txBody>
          <a:bodyPr/>
          <a:lstStyle/>
          <a:p>
            <a:pPr>
              <a:defRPr/>
            </a:pPr>
            <a:fld id="{A6D5EF2C-289B-3645-A15A-91D2AC6E0AE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533400" y="685800"/>
            <a:ext cx="8305800" cy="1588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878629" y="-286279"/>
            <a:ext cx="8229600" cy="1143000"/>
          </a:xfrm>
        </p:spPr>
        <p:txBody>
          <a:bodyPr rIns="132080">
            <a:normAutofit/>
          </a:bodyPr>
          <a:lstStyle/>
          <a:p>
            <a:pPr indent="0" eaLnBrk="1" hangingPunct="1">
              <a:defRPr/>
            </a:pPr>
            <a:r>
              <a:rPr lang="en-US" sz="3200" dirty="0" smtClean="0"/>
              <a:t>Hall A Polarized 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 Target</a:t>
            </a:r>
          </a:p>
        </p:txBody>
      </p:sp>
      <p:sp>
        <p:nvSpPr>
          <p:cNvPr id="15367" name="Rectangle 13"/>
          <p:cNvSpPr>
            <a:spLocks/>
          </p:cNvSpPr>
          <p:nvPr/>
        </p:nvSpPr>
        <p:spPr bwMode="auto">
          <a:xfrm>
            <a:off x="1739185" y="472032"/>
            <a:ext cx="5562600" cy="7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endParaRPr lang="en-US" sz="1800" dirty="0">
              <a:solidFill>
                <a:srgbClr val="40008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marL="39688"/>
            <a:r>
              <a:rPr lang="en-US" sz="1800" dirty="0" smtClean="0">
                <a:solidFill>
                  <a:srgbClr val="400080"/>
                </a:solidFill>
                <a:latin typeface="Arial" charset="0"/>
                <a:ea typeface="ＭＳ Ｐゴシック" charset="0"/>
                <a:sym typeface="Arial" charset="0"/>
              </a:rPr>
              <a:t>--  New </a:t>
            </a:r>
            <a:r>
              <a:rPr lang="en-US" sz="1800" u="sng" dirty="0" smtClean="0">
                <a:solidFill>
                  <a:srgbClr val="400080"/>
                </a:solidFill>
                <a:latin typeface="Arial" charset="0"/>
                <a:ea typeface="ＭＳ Ｐゴシック" charset="0"/>
                <a:sym typeface="Arial" charset="0"/>
              </a:rPr>
              <a:t>vertically polarized</a:t>
            </a:r>
            <a:r>
              <a:rPr lang="en-US" sz="1800" dirty="0" smtClean="0">
                <a:solidFill>
                  <a:srgbClr val="40008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sz="1800" baseline="30000" dirty="0" smtClean="0">
                <a:solidFill>
                  <a:srgbClr val="400080"/>
                </a:solidFill>
                <a:latin typeface="Arial" charset="0"/>
                <a:ea typeface="ＭＳ Ｐゴシック" charset="0"/>
                <a:sym typeface="Arial" charset="0"/>
              </a:rPr>
              <a:t>3</a:t>
            </a:r>
            <a:r>
              <a:rPr lang="en-US" sz="1800" dirty="0" smtClean="0">
                <a:solidFill>
                  <a:srgbClr val="400080"/>
                </a:solidFill>
                <a:latin typeface="Arial" charset="0"/>
                <a:ea typeface="ＭＳ Ｐゴシック" charset="0"/>
                <a:sym typeface="Arial" charset="0"/>
              </a:rPr>
              <a:t>He target was constructed</a:t>
            </a:r>
            <a:endParaRPr lang="en-US" sz="1800" dirty="0">
              <a:solidFill>
                <a:srgbClr val="400080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pic>
        <p:nvPicPr>
          <p:cNvPr id="15" name="Picture 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85" y="1241409"/>
            <a:ext cx="2819400" cy="17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57200" y="1363688"/>
            <a:ext cx="2133600" cy="1819779"/>
            <a:chOff x="3124200" y="2133600"/>
            <a:chExt cx="5486400" cy="3886200"/>
          </a:xfrm>
        </p:grpSpPr>
        <p:sp>
          <p:nvSpPr>
            <p:cNvPr id="18" name="Rectangle 17"/>
            <p:cNvSpPr/>
            <p:nvPr/>
          </p:nvSpPr>
          <p:spPr>
            <a:xfrm>
              <a:off x="3124200" y="2133600"/>
              <a:ext cx="5486400" cy="388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4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82963" y="2286000"/>
              <a:ext cx="4951828" cy="7174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" name="Picture 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21063" y="4986338"/>
              <a:ext cx="4951828" cy="7174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aphicFrame>
          <p:nvGraphicFramePr>
            <p:cNvPr id="2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563164"/>
                </p:ext>
              </p:extLst>
            </p:nvPr>
          </p:nvGraphicFramePr>
          <p:xfrm>
            <a:off x="3581400" y="3124200"/>
            <a:ext cx="610187" cy="53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Equation" r:id="rId7" imgW="254000" imgH="228600" progId="Equation.3">
                    <p:embed/>
                  </p:oleObj>
                </mc:Choice>
                <mc:Fallback>
                  <p:oleObj name="Equation" r:id="rId7" imgW="254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3124200"/>
                          <a:ext cx="610187" cy="53105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48"/>
            <p:cNvCxnSpPr>
              <a:cxnSpLocks noChangeShapeType="1"/>
            </p:cNvCxnSpPr>
            <p:nvPr/>
          </p:nvCxnSpPr>
          <p:spPr bwMode="auto">
            <a:xfrm rot="16200000" flipV="1">
              <a:off x="2636838" y="4068763"/>
              <a:ext cx="1606550" cy="2222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23" name="Picture 9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437" y="3352800"/>
              <a:ext cx="1914880" cy="123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877018" y="249978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Top view,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Jefferson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Lab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3-axis polarized target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1337565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Side view, Jefferson Lab vertical coils with target cell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3569166"/>
            <a:ext cx="2269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Polarization vs. time (</a:t>
            </a:r>
            <a:r>
              <a:rPr lang="en-US" sz="1400" dirty="0" err="1" smtClean="0">
                <a:solidFill>
                  <a:srgbClr val="0000FF"/>
                </a:solidFill>
                <a:latin typeface="+mj-lt"/>
              </a:rPr>
              <a:t>arb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.)</a:t>
            </a:r>
            <a:endParaRPr lang="en-US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04800" y="3399335"/>
            <a:ext cx="8406685" cy="0"/>
          </a:xfrm>
          <a:prstGeom prst="lin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6" name="Content Placeholder 7"/>
          <p:cNvPicPr>
            <a:picLocks noChangeAspect="1"/>
          </p:cNvPicPr>
          <p:nvPr/>
        </p:nvPicPr>
        <p:blipFill>
          <a:blip r:embed="rId10"/>
          <a:srcRect l="-13222" r="-13222"/>
          <a:stretch>
            <a:fillRect/>
          </a:stretch>
        </p:blipFill>
        <p:spPr>
          <a:xfrm>
            <a:off x="-189329" y="3399335"/>
            <a:ext cx="5560257" cy="305792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8" y="6430433"/>
            <a:ext cx="2133600" cy="365125"/>
          </a:xfrm>
        </p:spPr>
        <p:txBody>
          <a:bodyPr/>
          <a:lstStyle/>
          <a:p>
            <a:r>
              <a:rPr lang="en-US" dirty="0" smtClean="0"/>
              <a:t>7/1/13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132" y="-286281"/>
            <a:ext cx="47498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+mj-lt"/>
              </a:rPr>
              <a:t>Hall A polarized </a:t>
            </a:r>
            <a:r>
              <a:rPr lang="en-US" sz="2800" baseline="30000" dirty="0" smtClean="0">
                <a:latin typeface="+mj-lt"/>
              </a:rPr>
              <a:t>3</a:t>
            </a:r>
            <a:r>
              <a:rPr lang="en-US" sz="2800" dirty="0" smtClean="0">
                <a:latin typeface="+mj-lt"/>
              </a:rPr>
              <a:t>He target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724400" cy="38100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j-lt"/>
              </a:rPr>
              <a:t>Effective polarized neutron target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Spin Exchange Optical Pumping (SEOP) technology.  Polarized alkali atoms exchange spin with </a:t>
            </a:r>
            <a:r>
              <a:rPr lang="en-US" sz="1800" baseline="30000" dirty="0" smtClean="0">
                <a:latin typeface="+mj-lt"/>
              </a:rPr>
              <a:t>3</a:t>
            </a:r>
            <a:r>
              <a:rPr lang="en-US" sz="1800" dirty="0" smtClean="0">
                <a:latin typeface="+mj-lt"/>
              </a:rPr>
              <a:t>He nucleus during collisions</a:t>
            </a:r>
          </a:p>
          <a:p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5:1 ratio of </a:t>
            </a:r>
            <a:r>
              <a:rPr lang="en-US" sz="1800" dirty="0" err="1" smtClean="0">
                <a:latin typeface="+mj-lt"/>
              </a:rPr>
              <a:t>K:Rb</a:t>
            </a:r>
            <a:r>
              <a:rPr lang="en-US" sz="1800" dirty="0" smtClean="0">
                <a:latin typeface="+mj-lt"/>
              </a:rPr>
              <a:t> at 235</a:t>
            </a:r>
            <a:r>
              <a:rPr lang="en-US" sz="1800" baseline="30000" dirty="0" smtClean="0">
                <a:latin typeface="+mj-lt"/>
              </a:rPr>
              <a:t> </a:t>
            </a:r>
            <a:r>
              <a:rPr lang="en-US" sz="1800" baseline="30000" dirty="0" err="1" smtClean="0">
                <a:latin typeface="+mj-lt"/>
              </a:rPr>
              <a:t>o</a:t>
            </a:r>
            <a:r>
              <a:rPr lang="en-US" sz="1800" dirty="0" err="1" smtClean="0">
                <a:latin typeface="+mj-lt"/>
              </a:rPr>
              <a:t>C</a:t>
            </a:r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Spectrally narrowed diode lasers</a:t>
            </a:r>
          </a:p>
          <a:p>
            <a:endParaRPr lang="en-US" sz="1800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17</a:t>
            </a:fld>
            <a:endParaRPr lang="en-US">
              <a:latin typeface="+mj-lt"/>
            </a:endParaRPr>
          </a:p>
        </p:txBody>
      </p:sp>
      <p:pic>
        <p:nvPicPr>
          <p:cNvPr id="7" name="Picture 6" descr="target_setup_trans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71" y="990601"/>
            <a:ext cx="2727358" cy="2893721"/>
          </a:xfrm>
          <a:prstGeom prst="rect">
            <a:avLst/>
          </a:prstGeom>
        </p:spPr>
      </p:pic>
      <p:pic>
        <p:nvPicPr>
          <p:cNvPr id="8" name="Picture 7" descr="Gen_Cel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71" y="4019179"/>
            <a:ext cx="3713058" cy="2466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4279900"/>
            <a:ext cx="2768600" cy="2076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73200" y="3834513"/>
            <a:ext cx="183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 target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1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5" name="Picture 2" descr="https://userweb.jlab.org/~yawei/weeklymeeting/asymresults/allcuts_3pass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8" y="1075035"/>
            <a:ext cx="7795412" cy="56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30402" y="25748"/>
            <a:ext cx="334204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Events Selection</a:t>
            </a:r>
            <a:endParaRPr 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36316" y="2556933"/>
            <a:ext cx="18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Cherenkov ADC </a:t>
            </a:r>
          </a:p>
          <a:p>
            <a:pPr algn="ctr"/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51386" y="3996267"/>
            <a:ext cx="253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 calorimeter ADC</a:t>
            </a:r>
          </a:p>
          <a:p>
            <a:r>
              <a:rPr lang="en-US" dirty="0" smtClean="0"/>
              <a:t>Pre-shower vs. shower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0455" y="5760197"/>
            <a:ext cx="289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interaction</a:t>
            </a:r>
          </a:p>
          <a:p>
            <a:r>
              <a:rPr lang="en-US" dirty="0"/>
              <a:t>p</a:t>
            </a:r>
            <a:r>
              <a:rPr lang="en-US" dirty="0" smtClean="0"/>
              <a:t>osition in glass target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17467" y="6356350"/>
            <a:ext cx="2133600" cy="365125"/>
          </a:xfrm>
        </p:spPr>
        <p:txBody>
          <a:bodyPr/>
          <a:lstStyle/>
          <a:p>
            <a:pPr>
              <a:defRPr/>
            </a:pPr>
            <a:fld id="{B8F06B33-5B85-C043-9A89-EF031937D78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355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533400" y="685800"/>
            <a:ext cx="8305800" cy="1588"/>
          </a:xfrm>
          <a:prstGeom prst="line">
            <a:avLst/>
          </a:prstGeom>
          <a:noFill/>
          <a:ln w="38100">
            <a:solidFill>
              <a:srgbClr val="008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68669" y="-169334"/>
            <a:ext cx="7669598" cy="1007533"/>
          </a:xfrm>
        </p:spPr>
        <p:txBody>
          <a:bodyPr rIns="132080">
            <a:normAutofit/>
          </a:bodyPr>
          <a:lstStyle/>
          <a:p>
            <a:pPr indent="0" eaLnBrk="1" hangingPunct="1">
              <a:defRPr/>
            </a:pPr>
            <a:r>
              <a:rPr lang="en-US" sz="3200" dirty="0" smtClean="0"/>
              <a:t>New Results for </a:t>
            </a:r>
            <a:r>
              <a:rPr lang="en-US" sz="3200" i="1" dirty="0" smtClean="0"/>
              <a:t>A</a:t>
            </a:r>
            <a:r>
              <a:rPr lang="en-US" sz="3200" i="1" baseline="-25000" dirty="0" smtClean="0"/>
              <a:t>y</a:t>
            </a:r>
            <a:r>
              <a:rPr lang="en-US" sz="3200" dirty="0" smtClean="0"/>
              <a:t> QE</a:t>
            </a:r>
          </a:p>
        </p:txBody>
      </p:sp>
      <p:sp>
        <p:nvSpPr>
          <p:cNvPr id="23559" name="Rectangle 6"/>
          <p:cNvSpPr>
            <a:spLocks/>
          </p:cNvSpPr>
          <p:nvPr/>
        </p:nvSpPr>
        <p:spPr bwMode="auto">
          <a:xfrm>
            <a:off x="177800" y="1828800"/>
            <a:ext cx="878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endParaRPr lang="en-US" sz="2880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61" y="4014960"/>
            <a:ext cx="2379179" cy="26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3" y="838198"/>
            <a:ext cx="3992404" cy="319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195710"/>
            <a:ext cx="5486400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--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</a:rPr>
              <a:t>Q</a:t>
            </a:r>
            <a:r>
              <a:rPr lang="en-US" sz="1600" i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baseline="30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dependence in the quasi-elastic single spin asymmetry,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1600" i="1" baseline="-25000" dirty="0" smtClean="0">
                <a:solidFill>
                  <a:srgbClr val="000000"/>
                </a:solidFill>
                <a:latin typeface="+mj-lt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 </a:t>
            </a:r>
          </a:p>
          <a:p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--  Agrees with GPD model</a:t>
            </a:r>
            <a:r>
              <a:rPr lang="en-US" sz="1600" baseline="30000" dirty="0" smtClean="0">
                <a:solidFill>
                  <a:srgbClr val="000000"/>
                </a:solidFill>
                <a:latin typeface="+mj-lt"/>
              </a:rPr>
              <a:t>**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 at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</a:rPr>
              <a:t>Q</a:t>
            </a:r>
            <a:r>
              <a:rPr lang="en-US" sz="1600" i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</a:rPr>
              <a:t> = 1.0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GeV</a:t>
            </a:r>
            <a:r>
              <a:rPr lang="en-US" sz="1600" i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1600" i="1" baseline="30000" dirty="0" smtClean="0">
              <a:solidFill>
                <a:srgbClr val="000000"/>
              </a:solidFill>
              <a:latin typeface="+mj-lt"/>
            </a:endParaRPr>
          </a:p>
          <a:p>
            <a:endParaRPr lang="en-US" sz="1600" i="1" baseline="300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--  </a:t>
            </a:r>
            <a:r>
              <a:rPr lang="en-US" sz="1600" u="sng" dirty="0" smtClean="0">
                <a:solidFill>
                  <a:srgbClr val="000000"/>
                </a:solidFill>
                <a:latin typeface="+mj-lt"/>
              </a:rPr>
              <a:t>Asymmetry stays large at low </a:t>
            </a:r>
            <a:r>
              <a:rPr lang="en-US" sz="1600" i="1" u="sng" dirty="0" smtClean="0">
                <a:solidFill>
                  <a:srgbClr val="000000"/>
                </a:solidFill>
                <a:latin typeface="+mj-lt"/>
              </a:rPr>
              <a:t>Q</a:t>
            </a:r>
            <a:r>
              <a:rPr lang="en-US" sz="1600" i="1" u="sng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i="1" baseline="30000" dirty="0" smtClean="0">
                <a:solidFill>
                  <a:srgbClr val="000000"/>
                </a:solidFill>
                <a:latin typeface="+mj-lt"/>
              </a:rPr>
              <a:t>: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</a:rPr>
              <a:t>   WHY???</a:t>
            </a:r>
            <a:endParaRPr lang="en-US" sz="1600" i="1" u="sng" baseline="30000" dirty="0" smtClean="0">
              <a:solidFill>
                <a:srgbClr val="000000"/>
              </a:solidFill>
              <a:latin typeface="+mj-lt"/>
            </a:endParaRPr>
          </a:p>
          <a:p>
            <a:endParaRPr lang="en-US" sz="16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--  TPEX important at low 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</a:rPr>
              <a:t>Q</a:t>
            </a:r>
            <a:r>
              <a:rPr lang="en-US" sz="1600" i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-relevant for </a:t>
            </a:r>
            <a:r>
              <a:rPr lang="en-US" sz="1600" i="1" dirty="0" err="1" smtClean="0">
                <a:solidFill>
                  <a:srgbClr val="000000"/>
                </a:solidFill>
                <a:latin typeface="+mj-lt"/>
                <a:ea typeface="ＭＳ Ｐゴシック" charset="0"/>
              </a:rPr>
              <a:t>G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+mj-lt"/>
                <a:ea typeface="ＭＳ Ｐゴシック" charset="0"/>
              </a:rPr>
              <a:t>E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+mj-lt"/>
                <a:ea typeface="ＭＳ Ｐゴシック" charset="0"/>
              </a:rPr>
              <a:t>p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ＭＳ Ｐゴシック" charset="0"/>
              </a:rPr>
              <a:t>/</a:t>
            </a:r>
            <a:r>
              <a:rPr lang="en-US" sz="1600" i="1" dirty="0" err="1" smtClean="0">
                <a:solidFill>
                  <a:srgbClr val="000000"/>
                </a:solidFill>
                <a:latin typeface="+mj-lt"/>
                <a:ea typeface="ＭＳ Ｐゴシック" charset="0"/>
              </a:rPr>
              <a:t>G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+mj-lt"/>
                <a:ea typeface="ＭＳ Ｐゴシック" charset="0"/>
              </a:rPr>
              <a:t>M</a:t>
            </a:r>
            <a:r>
              <a:rPr lang="en-US" sz="1600" i="1" baseline="30000" dirty="0" err="1" smtClean="0">
                <a:solidFill>
                  <a:srgbClr val="000000"/>
                </a:solidFill>
                <a:latin typeface="+mj-lt"/>
                <a:ea typeface="ＭＳ Ｐゴシック" charset="0"/>
              </a:rPr>
              <a:t>p</a:t>
            </a:r>
            <a:r>
              <a:rPr lang="en-US" sz="1600" i="1" dirty="0" smtClean="0">
                <a:solidFill>
                  <a:srgbClr val="000000"/>
                </a:solidFill>
                <a:latin typeface="+mj-lt"/>
                <a:ea typeface="ＭＳ Ｐゴシック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  <a:ea typeface="ＭＳ Ｐゴシック" charset="0"/>
              </a:rPr>
              <a:t>at low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Q</a:t>
            </a:r>
            <a:r>
              <a:rPr lang="en-US" sz="1600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600" i="1" baseline="30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??</a:t>
            </a:r>
          </a:p>
          <a:p>
            <a:endParaRPr lang="en-US" sz="1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311400" y="1066800"/>
            <a:ext cx="558799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He</a:t>
            </a:r>
            <a:endParaRPr lang="en-US" sz="1800" baseline="300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53467" y="738187"/>
            <a:ext cx="3870427" cy="3457522"/>
            <a:chOff x="6019800" y="1066800"/>
            <a:chExt cx="2985313" cy="23622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066800"/>
              <a:ext cx="2985313" cy="236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239000" y="1260162"/>
              <a:ext cx="746291" cy="25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  <a:latin typeface="+mj-lt"/>
                </a:rPr>
                <a:t>neutron</a:t>
              </a:r>
              <a:endParaRPr lang="en-US" sz="1800" dirty="0">
                <a:solidFill>
                  <a:srgbClr val="0000FF"/>
                </a:solidFill>
                <a:latin typeface="+mj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8378190" y="1946224"/>
              <a:ext cx="228600" cy="0"/>
            </a:xfrm>
            <a:prstGeom prst="line">
              <a:avLst/>
            </a:prstGeom>
            <a:solidFill>
              <a:srgbClr val="BBE0E3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447788" y="2514471"/>
              <a:ext cx="148493" cy="0"/>
            </a:xfrm>
            <a:prstGeom prst="line">
              <a:avLst/>
            </a:prstGeom>
            <a:solidFill>
              <a:srgbClr val="BBE0E3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7571025" y="2434022"/>
              <a:ext cx="920244" cy="195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+mj-lt"/>
                </a:rPr>
                <a:t>GPD calculation</a:t>
              </a:r>
              <a:endParaRPr lang="en-US" sz="800" dirty="0">
                <a:latin typeface="+mj-lt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77800" y="6370109"/>
            <a:ext cx="2133600" cy="365125"/>
          </a:xfrm>
        </p:spPr>
        <p:txBody>
          <a:bodyPr/>
          <a:lstStyle/>
          <a:p>
            <a:r>
              <a:rPr lang="en-US" dirty="0" smtClean="0"/>
              <a:t>7/1/13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841067" cy="7381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Born scattering and beyond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0" y="1600201"/>
            <a:ext cx="3848100" cy="114299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latin typeface="+mj-lt"/>
              </a:rPr>
              <a:t>Irritating correction to favorite diagram.  </a:t>
            </a:r>
          </a:p>
          <a:p>
            <a:r>
              <a:rPr lang="en-US" sz="1800" dirty="0" smtClean="0">
                <a:latin typeface="+mj-lt"/>
              </a:rPr>
              <a:t>Suppressed by </a:t>
            </a:r>
            <a:r>
              <a:rPr lang="en-US" sz="1800" i="1" dirty="0" err="1" smtClean="0">
                <a:latin typeface="+mj-lt"/>
                <a:ea typeface="Lucida Grande"/>
                <a:cs typeface="Lucida Grande"/>
              </a:rPr>
              <a:t>α</a:t>
            </a:r>
            <a:r>
              <a:rPr lang="en-US" sz="1800" i="1" baseline="-25000" dirty="0" err="1" smtClean="0">
                <a:latin typeface="+mj-lt"/>
                <a:ea typeface="Lucida Grande"/>
                <a:cs typeface="Lucida Grande"/>
              </a:rPr>
              <a:t>em</a:t>
            </a:r>
            <a:r>
              <a:rPr lang="en-US" sz="1800" dirty="0" smtClean="0">
                <a:latin typeface="+mj-lt"/>
              </a:rPr>
              <a:t> relative to Born diagram</a:t>
            </a:r>
          </a:p>
          <a:p>
            <a:pPr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</a:t>
            </a:fld>
            <a:endParaRPr lang="en-US">
              <a:latin typeface="+mj-lt"/>
            </a:endParaRPr>
          </a:p>
        </p:txBody>
      </p:sp>
      <p:pic>
        <p:nvPicPr>
          <p:cNvPr id="7" name="Picture 6" descr="two_gamm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1400"/>
            <a:ext cx="7493000" cy="24003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1600201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halkboard"/>
              </a:rPr>
              <a:t>Jefferson Lab nuclear physicists’ favorite diagram (required for every talk):</a:t>
            </a:r>
          </a:p>
        </p:txBody>
      </p:sp>
      <p:sp>
        <p:nvSpPr>
          <p:cNvPr id="9" name="Down Arrow 8"/>
          <p:cNvSpPr/>
          <p:nvPr/>
        </p:nvSpPr>
        <p:spPr>
          <a:xfrm>
            <a:off x="6324600" y="2743200"/>
            <a:ext cx="228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362200" y="2857501"/>
            <a:ext cx="228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8659" y="5797034"/>
            <a:ext cx="160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Born scattering</a:t>
            </a:r>
            <a:endParaRPr lang="en-US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29467" y="882134"/>
            <a:ext cx="420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Unpolarized</a:t>
            </a:r>
            <a:r>
              <a:rPr lang="en-US" sz="2400" dirty="0" smtClean="0"/>
              <a:t> elastic scattering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934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732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Topic 2:  What about 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A</a:t>
            </a:r>
            <a:r>
              <a:rPr lang="en-US" sz="2400" i="1" baseline="-25000" dirty="0" smtClean="0">
                <a:solidFill>
                  <a:srgbClr val="0000FF"/>
                </a:solidFill>
                <a:latin typeface="+mj-lt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 for </a:t>
            </a:r>
            <a:r>
              <a:rPr lang="en-US" sz="2400" i="1" dirty="0" err="1" smtClean="0">
                <a:solidFill>
                  <a:srgbClr val="0000FF"/>
                </a:solidFill>
                <a:latin typeface="+mj-lt"/>
              </a:rPr>
              <a:t>n(e,e</a:t>
            </a:r>
            <a:r>
              <a:rPr lang="en-US" sz="2400" i="1" dirty="0" smtClean="0">
                <a:solidFill>
                  <a:srgbClr val="0000FF"/>
                </a:solidFill>
                <a:latin typeface="+mj-lt"/>
              </a:rPr>
              <a:t>’)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in DIS?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41022"/>
            <a:ext cx="8839200" cy="692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cs typeface="Chalkboard"/>
              </a:rPr>
              <a:t>The formalism remains the same:</a:t>
            </a:r>
          </a:p>
          <a:p>
            <a:r>
              <a:rPr lang="en-US" sz="2400" dirty="0" smtClean="0">
                <a:latin typeface="+mj-lt"/>
                <a:cs typeface="Chalkboard"/>
              </a:rPr>
              <a:t>	</a:t>
            </a:r>
            <a:r>
              <a:rPr lang="en-US" sz="2400" i="1" dirty="0" smtClean="0">
                <a:latin typeface="+mj-lt"/>
                <a:cs typeface="Chalkboard"/>
              </a:rPr>
              <a:t>A</a:t>
            </a:r>
            <a:r>
              <a:rPr lang="en-US" sz="2400" i="1" baseline="-25000" dirty="0" smtClean="0">
                <a:latin typeface="+mj-lt"/>
                <a:cs typeface="Chalkboard"/>
              </a:rPr>
              <a:t>y</a:t>
            </a:r>
            <a:r>
              <a:rPr lang="en-US" sz="2400" i="1" dirty="0" smtClean="0">
                <a:latin typeface="+mj-lt"/>
                <a:cs typeface="Chalkboard"/>
              </a:rPr>
              <a:t>=0 </a:t>
            </a:r>
            <a:r>
              <a:rPr lang="en-US" sz="2400" dirty="0" smtClean="0">
                <a:latin typeface="+mj-lt"/>
                <a:cs typeface="Chalkboard"/>
              </a:rPr>
              <a:t>for 1-photon exchange</a:t>
            </a:r>
          </a:p>
          <a:p>
            <a:endParaRPr lang="en-US" sz="2400" dirty="0">
              <a:latin typeface="+mj-lt"/>
              <a:cs typeface="Chalkboard"/>
            </a:endParaRPr>
          </a:p>
          <a:p>
            <a:endParaRPr lang="en-US" sz="2400" dirty="0" smtClean="0">
              <a:latin typeface="+mj-lt"/>
              <a:cs typeface="Chalkboard"/>
            </a:endParaRPr>
          </a:p>
          <a:p>
            <a:endParaRPr lang="en-US" sz="2400" dirty="0" smtClean="0">
              <a:latin typeface="+mj-lt"/>
              <a:cs typeface="Chalkboard"/>
            </a:endParaRPr>
          </a:p>
          <a:p>
            <a:r>
              <a:rPr lang="en-US" sz="2400" dirty="0" smtClean="0">
                <a:latin typeface="+mj-lt"/>
                <a:cs typeface="Chalkboard"/>
              </a:rPr>
              <a:t>	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+mj-lt"/>
                <a:cs typeface="Chalkboard"/>
              </a:rPr>
              <a:t> For DIS, one assumes that the scattering is dominated by two photon exchange with a single quark.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Scattering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from a single quark in the naïve QPM gives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2400" i="1" baseline="-25000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=0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at all orders in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α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sz="2400" i="1" baseline="-25000" dirty="0">
                <a:solidFill>
                  <a:srgbClr val="000000"/>
                </a:solidFill>
                <a:latin typeface="+mj-lt"/>
              </a:rPr>
              <a:t>y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 ≠ 0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arises from e.g. quark mass, gluon exchange (higher-twist effects)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+mj-lt"/>
              <a:cs typeface="Chalkboard"/>
            </a:endParaRPr>
          </a:p>
          <a:p>
            <a:pPr>
              <a:buFont typeface="Arial"/>
              <a:buChar char="•"/>
            </a:pPr>
            <a:endParaRPr lang="en-US" sz="2400" dirty="0" smtClean="0">
              <a:latin typeface="+mj-lt"/>
              <a:cs typeface="Chalkboard"/>
            </a:endParaRPr>
          </a:p>
          <a:p>
            <a:endParaRPr lang="en-US" sz="2400" dirty="0" smtClean="0">
              <a:latin typeface="+mj-lt"/>
              <a:cs typeface="Chalkboard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40753" y="10067"/>
            <a:ext cx="56032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/>
              <a:t>A</a:t>
            </a:r>
            <a:r>
              <a:rPr lang="en-US" sz="3200" i="1" baseline="-25000" dirty="0" smtClean="0"/>
              <a:t>y</a:t>
            </a:r>
            <a:r>
              <a:rPr lang="en-US" sz="3200" dirty="0" smtClean="0"/>
              <a:t> </a:t>
            </a:r>
            <a:r>
              <a:rPr lang="en-US" sz="3200" dirty="0"/>
              <a:t>in </a:t>
            </a:r>
            <a:r>
              <a:rPr lang="en-US" sz="3200" dirty="0" smtClean="0"/>
              <a:t>deep</a:t>
            </a:r>
            <a:r>
              <a:rPr lang="en-US" sz="3200" dirty="0"/>
              <a:t>-inelastic scattering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1200" y="1410355"/>
            <a:ext cx="2895600" cy="2115669"/>
            <a:chOff x="990600" y="4191000"/>
            <a:chExt cx="2895600" cy="2115669"/>
          </a:xfrm>
        </p:grpSpPr>
        <p:pic>
          <p:nvPicPr>
            <p:cNvPr id="11" name="Picture 10" descr="feynman_DI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4572000"/>
              <a:ext cx="2895600" cy="17346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76400" y="4191000"/>
              <a:ext cx="1377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+mj-lt"/>
                </a:rPr>
                <a:t>Naïve QPM</a:t>
              </a:r>
              <a:endParaRPr lang="en-US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6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tz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808" y="4027120"/>
            <a:ext cx="4976783" cy="25173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Metz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69496"/>
            <a:ext cx="5139267" cy="2322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332" y="153831"/>
            <a:ext cx="80524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dirty="0" smtClean="0"/>
              <a:t>Taken From:  A. Metz, INT Workshop on Orbital Angular Momentum in QCD</a:t>
            </a:r>
          </a:p>
          <a:p>
            <a:pPr marL="342900" indent="-342900" algn="ctr"/>
            <a:r>
              <a:rPr lang="en-US" dirty="0" smtClean="0"/>
              <a:t>		February 10, 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0255" y="969496"/>
            <a:ext cx="1395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Predict: 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dirty="0" smtClean="0"/>
              <a:t> ~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em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/Q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~10</a:t>
            </a:r>
            <a:r>
              <a:rPr lang="en-US" baseline="30000" dirty="0" smtClean="0"/>
              <a:t>-4</a:t>
            </a:r>
            <a:endParaRPr lang="en-US" dirty="0"/>
          </a:p>
        </p:txBody>
      </p:sp>
      <p:pic>
        <p:nvPicPr>
          <p:cNvPr id="13" name="Picture 12" descr="Metz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38600"/>
            <a:ext cx="3483204" cy="2193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4600" y="365296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Photons Coupling to Different Quarks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1000" y="3661422"/>
            <a:ext cx="1345391" cy="377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3292090"/>
            <a:ext cx="858019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11800" y="6359780"/>
            <a:ext cx="197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Predict:  A</a:t>
            </a:r>
            <a:r>
              <a:rPr lang="en-US" baseline="-25000" dirty="0" smtClean="0"/>
              <a:t>y</a:t>
            </a:r>
            <a:r>
              <a:rPr lang="en-US" dirty="0" smtClean="0"/>
              <a:t> ~ 10</a:t>
            </a:r>
            <a:r>
              <a:rPr lang="en-US" baseline="30000" dirty="0" smtClean="0"/>
              <a:t>-2</a:t>
            </a:r>
            <a:endParaRPr lang="en-US" dirty="0"/>
          </a:p>
        </p:txBody>
      </p:sp>
      <p:pic>
        <p:nvPicPr>
          <p:cNvPr id="16" name="Picture 15" descr="comp_xdep_neu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657" y="822511"/>
            <a:ext cx="2683934" cy="26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3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866" y="-29686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Kinematics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22</a:t>
            </a:fld>
            <a:endParaRPr lang="en-US">
              <a:latin typeface="+mj-lt"/>
            </a:endParaRPr>
          </a:p>
        </p:txBody>
      </p:sp>
      <p:grpSp>
        <p:nvGrpSpPr>
          <p:cNvPr id="7" name="组合 18"/>
          <p:cNvGrpSpPr/>
          <p:nvPr/>
        </p:nvGrpSpPr>
        <p:grpSpPr>
          <a:xfrm>
            <a:off x="439694" y="1100221"/>
            <a:ext cx="3640962" cy="4500265"/>
            <a:chOff x="5406410" y="1524000"/>
            <a:chExt cx="3640962" cy="4500265"/>
          </a:xfrm>
        </p:grpSpPr>
        <p:grpSp>
          <p:nvGrpSpPr>
            <p:cNvPr id="8" name="组合 17"/>
            <p:cNvGrpSpPr/>
            <p:nvPr/>
          </p:nvGrpSpPr>
          <p:grpSpPr>
            <a:xfrm>
              <a:off x="7166589" y="5562600"/>
              <a:ext cx="1567239" cy="461665"/>
              <a:chOff x="7166589" y="5486400"/>
              <a:chExt cx="1567239" cy="461665"/>
            </a:xfrm>
          </p:grpSpPr>
          <p:sp>
            <p:nvSpPr>
              <p:cNvPr id="15" name="矩形 15"/>
              <p:cNvSpPr/>
              <p:nvPr/>
            </p:nvSpPr>
            <p:spPr>
              <a:xfrm>
                <a:off x="7166589" y="5635113"/>
                <a:ext cx="148611" cy="2175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15200" y="5486400"/>
                <a:ext cx="14186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Beam Polarimetry</a:t>
                </a:r>
              </a:p>
              <a:p>
                <a:r>
                  <a:rPr lang="en-US" sz="12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(Møller + Compton)</a:t>
                </a:r>
                <a:endParaRPr lang="en-US" sz="1200" dirty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9" name="组合 14"/>
            <p:cNvGrpSpPr/>
            <p:nvPr/>
          </p:nvGrpSpPr>
          <p:grpSpPr>
            <a:xfrm>
              <a:off x="5406410" y="1524000"/>
              <a:ext cx="3640962" cy="4495800"/>
              <a:chOff x="5334000" y="1295400"/>
              <a:chExt cx="3733800" cy="4724400"/>
            </a:xfrm>
          </p:grpSpPr>
          <p:pic>
            <p:nvPicPr>
              <p:cNvPr id="10" name="Picture 9" descr="E:\My Documents\my file\JLab\meeting\2009.05.03 APS April Meeting\ExpSetup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34000" y="1596513"/>
                <a:ext cx="3733800" cy="4423287"/>
              </a:xfrm>
              <a:prstGeom prst="rect">
                <a:avLst/>
              </a:prstGeom>
              <a:noFill/>
            </p:spPr>
          </p:pic>
          <p:grpSp>
            <p:nvGrpSpPr>
              <p:cNvPr id="11" name="组合 13"/>
              <p:cNvGrpSpPr/>
              <p:nvPr/>
            </p:nvGrpSpPr>
            <p:grpSpPr>
              <a:xfrm>
                <a:off x="6978888" y="1295400"/>
                <a:ext cx="1388241" cy="485140"/>
                <a:chOff x="6978888" y="1371600"/>
                <a:chExt cx="1388241" cy="485140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7315200" y="1447800"/>
                  <a:ext cx="15240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467600" y="1371600"/>
                  <a:ext cx="899529" cy="4851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j-lt"/>
                    </a:rPr>
                    <a:t>Luminosity</a:t>
                  </a:r>
                </a:p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j-lt"/>
                    </a:rPr>
                    <a:t>Monitor</a:t>
                  </a:r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endParaRPr>
                </a:p>
              </p:txBody>
            </p:sp>
            <p:sp>
              <p:nvSpPr>
                <p:cNvPr id="14" name="矩形 10"/>
                <p:cNvSpPr/>
                <p:nvPr/>
              </p:nvSpPr>
              <p:spPr>
                <a:xfrm>
                  <a:off x="6978888" y="1447800"/>
                  <a:ext cx="15240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4558678" y="1068093"/>
            <a:ext cx="4106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Measured </a:t>
            </a:r>
            <a:r>
              <a:rPr lang="en-US" baseline="30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He(e,e’) SSA using </a:t>
            </a:r>
            <a:r>
              <a:rPr lang="en-US" dirty="0" err="1" smtClean="0">
                <a:latin typeface="+mj-lt"/>
              </a:rPr>
              <a:t>BigBite</a:t>
            </a: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and Left HRS in singles mode.</a:t>
            </a:r>
          </a:p>
        </p:txBody>
      </p:sp>
      <p:pic>
        <p:nvPicPr>
          <p:cNvPr id="20" name="Picture 19" descr="Kinematics_LHRS_BB.xlsx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1981200"/>
            <a:ext cx="9450287" cy="122304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9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8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Ay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4" y="807754"/>
            <a:ext cx="5842463" cy="419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897" y="799467"/>
            <a:ext cx="3014133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HERMES </a:t>
            </a:r>
            <a:r>
              <a:rPr lang="en-US" sz="2000" u="sng" dirty="0" smtClean="0"/>
              <a:t>proton</a:t>
            </a:r>
            <a:r>
              <a:rPr lang="en-US" sz="2000" dirty="0" smtClean="0"/>
              <a:t> data</a:t>
            </a:r>
            <a:endParaRPr lang="en-US" sz="2000" dirty="0"/>
          </a:p>
        </p:txBody>
      </p:sp>
      <p:pic>
        <p:nvPicPr>
          <p:cNvPr id="7" name="Content Placeholder 6" descr="thePlotVert.eps"/>
          <p:cNvPicPr>
            <a:picLocks noGrp="1" noChangeAspect="1"/>
          </p:cNvPicPr>
          <p:nvPr>
            <p:ph idx="1"/>
          </p:nvPr>
        </p:nvPicPr>
        <p:blipFill>
          <a:blip r:embed="rId3"/>
          <a:srcRect l="-75009" r="-75009"/>
          <a:stretch>
            <a:fillRect/>
          </a:stretch>
        </p:blipFill>
        <p:spPr>
          <a:xfrm>
            <a:off x="4099303" y="1807517"/>
            <a:ext cx="7142141" cy="39279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23</a:t>
            </a:fld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5764305"/>
            <a:ext cx="253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A. </a:t>
            </a:r>
            <a:r>
              <a:rPr lang="en-US" sz="1400" b="0" i="0" dirty="0" err="1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Airapetian</a:t>
            </a:r>
            <a:r>
              <a:rPr lang="en-US" sz="1400" b="0" i="0" dirty="0" smtClean="0">
                <a:solidFill>
                  <a:srgbClr val="000000"/>
                </a:solidFill>
                <a:latin typeface="+mj-lt"/>
                <a:ea typeface="Lucida Grande"/>
                <a:cs typeface="Lucida Grande"/>
              </a:rPr>
              <a:t> et al,</a:t>
            </a:r>
          </a:p>
          <a:p>
            <a:pPr marL="342900" indent="-342900" algn="ctr"/>
            <a:r>
              <a:rPr lang="en-US" sz="1400" b="1" dirty="0" smtClean="0">
                <a:latin typeface="+mj-lt"/>
              </a:rPr>
              <a:t>Phys. </a:t>
            </a:r>
            <a:r>
              <a:rPr lang="en-US" sz="1400" b="1" dirty="0" err="1" smtClean="0">
                <a:latin typeface="+mj-lt"/>
              </a:rPr>
              <a:t>Lett</a:t>
            </a:r>
            <a:r>
              <a:rPr lang="en-US" sz="1400" b="1" dirty="0" smtClean="0">
                <a:latin typeface="+mj-lt"/>
              </a:rPr>
              <a:t>. B682, 351 (2010)</a:t>
            </a:r>
            <a:endParaRPr lang="en-US" sz="1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40753" y="51813"/>
            <a:ext cx="45101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New Results: </a:t>
            </a:r>
            <a:r>
              <a:rPr lang="en-US" sz="3200" i="1" dirty="0" err="1" smtClean="0"/>
              <a:t>A</a:t>
            </a:r>
            <a:r>
              <a:rPr lang="en-US" sz="3200" i="1" baseline="-25000" dirty="0" err="1" smtClean="0"/>
              <a:t>y</a:t>
            </a:r>
            <a:r>
              <a:rPr lang="en-US" sz="3200" i="1" baseline="30000" dirty="0" err="1" smtClean="0"/>
              <a:t>n</a:t>
            </a:r>
            <a:r>
              <a:rPr lang="en-US" sz="3200" dirty="0" smtClean="0"/>
              <a:t> </a:t>
            </a:r>
            <a:r>
              <a:rPr lang="en-US" sz="3200" dirty="0"/>
              <a:t>in </a:t>
            </a:r>
            <a:r>
              <a:rPr lang="en-US" sz="3200" dirty="0" smtClean="0"/>
              <a:t>DIS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09364" y="5195426"/>
            <a:ext cx="322967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2D2D8A"/>
                </a:solidFill>
              </a:rPr>
              <a:t>Measured </a:t>
            </a:r>
            <a:r>
              <a:rPr lang="en-US" sz="2400" dirty="0" smtClean="0">
                <a:solidFill>
                  <a:srgbClr val="2D2D8A"/>
                </a:solidFill>
              </a:rPr>
              <a:t>average:</a:t>
            </a:r>
          </a:p>
          <a:p>
            <a:pPr>
              <a:defRPr/>
            </a:pPr>
            <a:r>
              <a:rPr lang="en-US" sz="2400" dirty="0" smtClean="0">
                <a:solidFill>
                  <a:srgbClr val="2D2D8A"/>
                </a:solidFill>
              </a:rPr>
              <a:t> 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2D2D8A"/>
                </a:solidFill>
              </a:rPr>
              <a:t>A</a:t>
            </a:r>
            <a:r>
              <a:rPr lang="en-US" sz="2400" i="1" baseline="-25000" dirty="0" smtClean="0">
                <a:solidFill>
                  <a:srgbClr val="2D2D8A"/>
                </a:solidFill>
              </a:rPr>
              <a:t>y </a:t>
            </a:r>
            <a:r>
              <a:rPr lang="en-US" sz="2400" i="1" dirty="0">
                <a:solidFill>
                  <a:srgbClr val="2D2D8A"/>
                </a:solidFill>
              </a:rPr>
              <a:t>= 0.94 ± 0.32 x 10</a:t>
            </a:r>
            <a:r>
              <a:rPr lang="en-US" sz="2400" i="1" baseline="30000" dirty="0">
                <a:solidFill>
                  <a:srgbClr val="2D2D8A"/>
                </a:solidFill>
              </a:rPr>
              <a:t>-2</a:t>
            </a:r>
            <a:endParaRPr lang="en-US" sz="2400" dirty="0">
              <a:solidFill>
                <a:srgbClr val="2D2D8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357691"/>
            <a:ext cx="1871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NEW </a:t>
            </a:r>
            <a:r>
              <a:rPr lang="en-US" sz="3200" i="1" dirty="0" err="1" smtClean="0">
                <a:solidFill>
                  <a:srgbClr val="FF0000"/>
                </a:solidFill>
              </a:rPr>
              <a:t>A</a:t>
            </a:r>
            <a:r>
              <a:rPr lang="en-US" sz="3200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3200" i="1" baseline="30000" dirty="0" err="1" smtClean="0">
                <a:solidFill>
                  <a:srgbClr val="FF0000"/>
                </a:solidFill>
              </a:rPr>
              <a:t>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4650" y="3219450"/>
            <a:ext cx="584431" cy="146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4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+mj-lt"/>
              </a:rPr>
              <a:t>Topic 3: SSA in quasi-elastic </a:t>
            </a:r>
            <a:r>
              <a:rPr lang="en-US" sz="3200" baseline="30000" dirty="0" smtClean="0">
                <a:solidFill>
                  <a:srgbClr val="3366FF"/>
                </a:solidFill>
                <a:latin typeface="+mj-lt"/>
              </a:rPr>
              <a:t>3</a:t>
            </a:r>
            <a:r>
              <a:rPr lang="en-US" sz="3200" dirty="0" smtClean="0">
                <a:solidFill>
                  <a:srgbClr val="3366FF"/>
                </a:solidFill>
                <a:latin typeface="+mj-lt"/>
              </a:rPr>
              <a:t>He</a:t>
            </a:r>
            <a:r>
              <a:rPr lang="en-US" sz="3200" i="1" dirty="0" smtClean="0">
                <a:solidFill>
                  <a:srgbClr val="3366FF"/>
                </a:solidFill>
                <a:latin typeface="+mj-lt"/>
              </a:rPr>
              <a:t>(e,e’n)</a:t>
            </a:r>
            <a:endParaRPr lang="en-US" sz="3200" i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830387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+mj-lt"/>
              </a:rPr>
              <a:t>Detect recoil neutron during QE scattering.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r>
              <a:rPr lang="en-US" dirty="0" smtClean="0">
                <a:latin typeface="+mj-lt"/>
              </a:rPr>
              <a:t>Christ-Lee theorem doesn’t apply for semi-inclusive scattering.  </a:t>
            </a:r>
          </a:p>
          <a:p>
            <a:pPr marL="0" indent="0">
              <a:buNone/>
            </a:pPr>
            <a:r>
              <a:rPr lang="en-US" i="1" dirty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                        </a:t>
            </a:r>
            <a:r>
              <a:rPr lang="en-US" sz="4600" b="1" i="1" u="sng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4600" b="1" i="1" u="sng" baseline="-25000" dirty="0" smtClean="0">
                <a:solidFill>
                  <a:srgbClr val="FF0000"/>
                </a:solidFill>
                <a:latin typeface="+mj-lt"/>
              </a:rPr>
              <a:t>y</a:t>
            </a:r>
            <a:r>
              <a:rPr lang="en-US" sz="4600" b="1" u="sng" dirty="0" smtClean="0">
                <a:solidFill>
                  <a:srgbClr val="FF0000"/>
                </a:solidFill>
                <a:latin typeface="+mj-lt"/>
              </a:rPr>
              <a:t> not necessarily zero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Sensitive to final state interactions</a:t>
            </a:r>
          </a:p>
          <a:p>
            <a:endParaRPr lang="en-US" dirty="0">
              <a:latin typeface="+mj-lt"/>
            </a:endParaRPr>
          </a:p>
          <a:p>
            <a:r>
              <a:rPr lang="en-US" dirty="0"/>
              <a:t>PWIA predicts </a:t>
            </a:r>
            <a:r>
              <a:rPr lang="en-US" i="1" dirty="0"/>
              <a:t>A</a:t>
            </a:r>
            <a:r>
              <a:rPr lang="en-US" i="1" baseline="-25000" dirty="0"/>
              <a:t>y</a:t>
            </a:r>
            <a:r>
              <a:rPr lang="en-US" i="1" dirty="0"/>
              <a:t>=</a:t>
            </a:r>
            <a:r>
              <a:rPr lang="en-US" i="1" dirty="0" smtClean="0"/>
              <a:t>0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Precise laboratory for studying details of </a:t>
            </a:r>
            <a:r>
              <a:rPr lang="en-US" baseline="30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He </a:t>
            </a:r>
            <a:r>
              <a:rPr lang="en-US" dirty="0" err="1" smtClean="0">
                <a:latin typeface="+mj-lt"/>
              </a:rPr>
              <a:t>wavefunction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/>
              <a:t>Unpublished NIKHEF result showed </a:t>
            </a:r>
            <a:r>
              <a:rPr lang="en-US" i="1" dirty="0"/>
              <a:t>A</a:t>
            </a:r>
            <a:r>
              <a:rPr lang="en-US" i="1" baseline="-25000" dirty="0"/>
              <a:t>y</a:t>
            </a:r>
            <a:r>
              <a:rPr lang="en-US" i="1" dirty="0"/>
              <a:t>=50</a:t>
            </a:r>
            <a:r>
              <a:rPr lang="en-US" i="1" dirty="0" smtClean="0"/>
              <a:t>%</a:t>
            </a:r>
            <a:r>
              <a:rPr lang="en-US" dirty="0" smtClean="0"/>
              <a:t> at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i="1" dirty="0" smtClean="0"/>
              <a:t>=0.1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endParaRPr lang="en-US" i="1" dirty="0"/>
          </a:p>
          <a:p>
            <a:pPr>
              <a:buNone/>
            </a:pPr>
            <a:endParaRPr lang="en-US" dirty="0"/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24</a:t>
            </a:fld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54653" y="101024"/>
            <a:ext cx="5032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Semi-Inclusive Target SSA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697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933" y="-21642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Preliminary Results </a:t>
            </a:r>
            <a:endParaRPr lang="en-US" sz="32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25</a:t>
            </a:fld>
            <a:endParaRPr lang="en-US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 descr="long_Ay_SIDIS_resul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19040"/>
            <a:ext cx="4466166" cy="3193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7266" y="1537662"/>
            <a:ext cx="31919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--</a:t>
            </a:r>
            <a:r>
              <a:rPr lang="en-US" sz="2000" dirty="0" smtClean="0">
                <a:latin typeface="+mn-lt"/>
              </a:rPr>
              <a:t>  Detect recoil neutron using Hall A Neutron Detector (HAND)</a:t>
            </a:r>
            <a:endParaRPr lang="en-US" sz="2000" i="1" dirty="0" smtClean="0">
              <a:latin typeface="+mn-lt"/>
            </a:endParaRPr>
          </a:p>
          <a:p>
            <a:endParaRPr lang="en-US" sz="2000" i="1" dirty="0"/>
          </a:p>
          <a:p>
            <a:r>
              <a:rPr lang="en-US" sz="2000" i="1" dirty="0" smtClean="0">
                <a:latin typeface="+mn-lt"/>
              </a:rPr>
              <a:t> --  A</a:t>
            </a:r>
            <a:r>
              <a:rPr lang="en-US" sz="2000" i="1" baseline="-25000" dirty="0" smtClean="0">
                <a:latin typeface="+mn-lt"/>
              </a:rPr>
              <a:t>y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changes by </a:t>
            </a:r>
            <a:r>
              <a:rPr lang="en-US" sz="2000" u="sng" dirty="0" smtClean="0">
                <a:latin typeface="+mn-lt"/>
              </a:rPr>
              <a:t>2 orders of magnitude</a:t>
            </a:r>
            <a:r>
              <a:rPr lang="en-US" sz="2000" dirty="0" smtClean="0">
                <a:latin typeface="+mn-lt"/>
              </a:rPr>
              <a:t> b</a:t>
            </a:r>
            <a:r>
              <a:rPr lang="en-US" sz="2000" i="1" dirty="0" smtClean="0">
                <a:latin typeface="+mn-lt"/>
              </a:rPr>
              <a:t>etween </a:t>
            </a:r>
          </a:p>
          <a:p>
            <a:r>
              <a:rPr lang="en-US" sz="2000" i="1" dirty="0" smtClean="0">
                <a:latin typeface="+mn-lt"/>
              </a:rPr>
              <a:t>Q</a:t>
            </a:r>
            <a:r>
              <a:rPr lang="en-US" sz="2000" i="1" baseline="30000" dirty="0" smtClean="0">
                <a:latin typeface="+mn-lt"/>
              </a:rPr>
              <a:t>2 </a:t>
            </a:r>
            <a:r>
              <a:rPr lang="en-US" sz="2000" i="1" dirty="0" smtClean="0">
                <a:latin typeface="+mn-lt"/>
              </a:rPr>
              <a:t>= 0.1 - 1.0 </a:t>
            </a:r>
            <a:r>
              <a:rPr lang="en-US" sz="2000" dirty="0" smtClean="0">
                <a:latin typeface="+mn-lt"/>
              </a:rPr>
              <a:t>GeV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.</a:t>
            </a:r>
          </a:p>
          <a:p>
            <a:endParaRPr lang="en-US" sz="2000" i="1" dirty="0">
              <a:latin typeface="+mn-lt"/>
            </a:endParaRPr>
          </a:p>
          <a:p>
            <a:r>
              <a:rPr lang="en-US" sz="2000" i="1" dirty="0" smtClean="0">
                <a:latin typeface="+mn-lt"/>
              </a:rPr>
              <a:t>-- </a:t>
            </a:r>
            <a:r>
              <a:rPr lang="en-US" sz="2000" dirty="0" smtClean="0">
                <a:latin typeface="+mn-lt"/>
              </a:rPr>
              <a:t>Agree with theory that includes FSI and MEC</a:t>
            </a:r>
          </a:p>
          <a:p>
            <a:endParaRPr lang="en-US" sz="2000" dirty="0"/>
          </a:p>
          <a:p>
            <a:r>
              <a:rPr lang="en-US" sz="2000" dirty="0" smtClean="0">
                <a:latin typeface="+mn-lt"/>
              </a:rPr>
              <a:t>--  Beautiful demonstration of transition from nucleus to nucleon degrees of freedom</a:t>
            </a:r>
          </a:p>
          <a:p>
            <a:endParaRPr lang="en-US" sz="2000" dirty="0" smtClean="0">
              <a:latin typeface="+mn-lt"/>
            </a:endParaRPr>
          </a:p>
        </p:txBody>
      </p:sp>
      <p:pic>
        <p:nvPicPr>
          <p:cNvPr id="13" name="Content Placeholder 8" descr="Hall-A-Layout-Slides-1.pdf"/>
          <p:cNvPicPr>
            <a:picLocks noGrp="1" noChangeAspect="1"/>
          </p:cNvPicPr>
          <p:nvPr>
            <p:ph idx="1"/>
          </p:nvPr>
        </p:nvPicPr>
        <p:blipFill>
          <a:blip r:embed="rId4"/>
          <a:srcRect l="-18187" r="-18187"/>
          <a:stretch>
            <a:fillRect/>
          </a:stretch>
        </p:blipFill>
        <p:spPr>
          <a:xfrm>
            <a:off x="14947" y="738188"/>
            <a:ext cx="5151706" cy="2833240"/>
          </a:xfrm>
        </p:spPr>
      </p:pic>
    </p:spTree>
    <p:extLst>
      <p:ext uri="{BB962C8B-B14F-4D97-AF65-F5344CB8AC3E}">
        <p14:creationId xmlns:p14="http://schemas.microsoft.com/office/powerpoint/2010/main" val="187623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6" y="-22012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Summary</a:t>
            </a:r>
            <a:endParaRPr lang="en-US" sz="3200" dirty="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26</a:t>
            </a:fld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71" y="951976"/>
            <a:ext cx="9039229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First measurements of the inclusive target SSA using vertically polarized </a:t>
            </a:r>
            <a:r>
              <a:rPr lang="en-US" sz="2200" baseline="30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He in QE, DIS scattering.</a:t>
            </a:r>
          </a:p>
          <a:p>
            <a:endParaRPr lang="en-US" sz="2200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+mj-lt"/>
              </a:rPr>
              <a:t> Large QE SSA observed at </a:t>
            </a:r>
            <a:r>
              <a:rPr lang="en-US" sz="2200" i="1" dirty="0" smtClean="0">
                <a:latin typeface="+mj-lt"/>
              </a:rPr>
              <a:t>Q</a:t>
            </a:r>
            <a:r>
              <a:rPr lang="en-US" sz="2200" i="1" baseline="30000" dirty="0" smtClean="0">
                <a:latin typeface="+mj-lt"/>
              </a:rPr>
              <a:t>2</a:t>
            </a:r>
            <a:r>
              <a:rPr lang="en-US" sz="2200" i="1" dirty="0" smtClean="0">
                <a:latin typeface="+mj-lt"/>
              </a:rPr>
              <a:t>=1 </a:t>
            </a:r>
            <a:r>
              <a:rPr lang="en-US" sz="2200" dirty="0" smtClean="0">
                <a:latin typeface="+mj-lt"/>
              </a:rPr>
              <a:t>GeV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; Predicted by GPD moment model.</a:t>
            </a:r>
          </a:p>
          <a:p>
            <a:pPr lvl="1"/>
            <a:r>
              <a:rPr lang="en-US" sz="2200" smtClean="0">
                <a:latin typeface="+mj-lt"/>
              </a:rPr>
              <a:t>-- </a:t>
            </a:r>
            <a:r>
              <a:rPr lang="en-US" sz="2200" smtClean="0">
                <a:latin typeface="+mj-lt"/>
              </a:rPr>
              <a:t>Remains </a:t>
            </a:r>
            <a:r>
              <a:rPr lang="en-US" sz="2200" dirty="0" smtClean="0">
                <a:latin typeface="+mj-lt"/>
              </a:rPr>
              <a:t>large down to </a:t>
            </a:r>
            <a:r>
              <a:rPr lang="en-US" sz="2200" i="1" dirty="0" smtClean="0">
                <a:latin typeface="+mj-lt"/>
              </a:rPr>
              <a:t>Q</a:t>
            </a:r>
            <a:r>
              <a:rPr lang="en-US" sz="2200" i="1" baseline="30000" dirty="0" smtClean="0">
                <a:latin typeface="+mj-lt"/>
              </a:rPr>
              <a:t>2</a:t>
            </a:r>
            <a:r>
              <a:rPr lang="en-US" sz="2200" i="1" dirty="0" smtClean="0">
                <a:latin typeface="+mj-lt"/>
              </a:rPr>
              <a:t>=0.14 </a:t>
            </a:r>
            <a:r>
              <a:rPr lang="en-US" sz="2200" dirty="0" smtClean="0">
                <a:latin typeface="+mj-lt"/>
              </a:rPr>
              <a:t>GeV</a:t>
            </a:r>
            <a:r>
              <a:rPr lang="en-US" sz="2200" baseline="30000" dirty="0" smtClean="0">
                <a:latin typeface="+mj-lt"/>
              </a:rPr>
              <a:t>2</a:t>
            </a:r>
            <a:endParaRPr lang="en-US" sz="2200" dirty="0" smtClean="0">
              <a:latin typeface="+mj-lt"/>
            </a:endParaRPr>
          </a:p>
          <a:p>
            <a:pPr>
              <a:buFont typeface="Arial"/>
              <a:buChar char="•"/>
            </a:pPr>
            <a:endParaRPr lang="en-US" sz="2200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+mj-lt"/>
              </a:rPr>
              <a:t> DIS SSA appears much larger than predicted by </a:t>
            </a:r>
            <a:r>
              <a:rPr lang="en-US" sz="2200" dirty="0" err="1" smtClean="0">
                <a:latin typeface="+mj-lt"/>
              </a:rPr>
              <a:t>Afanasev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et al</a:t>
            </a:r>
            <a:r>
              <a:rPr lang="en-US" sz="2200" dirty="0" smtClean="0">
                <a:latin typeface="+mj-lt"/>
              </a:rPr>
              <a:t>., </a:t>
            </a:r>
          </a:p>
          <a:p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    consistent with Metz </a:t>
            </a:r>
            <a:r>
              <a:rPr lang="en-US" sz="2200" i="1" dirty="0" smtClean="0">
                <a:latin typeface="+mj-lt"/>
              </a:rPr>
              <a:t>et al.</a:t>
            </a:r>
          </a:p>
          <a:p>
            <a:pPr>
              <a:buFont typeface="Arial"/>
              <a:buChar char="•"/>
            </a:pPr>
            <a:endParaRPr lang="en-US" sz="2200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+mj-lt"/>
              </a:rPr>
              <a:t> Measurements at high </a:t>
            </a:r>
            <a:r>
              <a:rPr lang="en-US" sz="2200" i="1" dirty="0" smtClean="0">
                <a:latin typeface="+mj-lt"/>
              </a:rPr>
              <a:t>Q</a:t>
            </a:r>
            <a:r>
              <a:rPr lang="en-US" sz="2200" i="1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possible with Jefferson Lab at 12 </a:t>
            </a:r>
            <a:r>
              <a:rPr lang="en-US" sz="2200" dirty="0" err="1" smtClean="0">
                <a:latin typeface="+mj-lt"/>
              </a:rPr>
              <a:t>GeV</a:t>
            </a:r>
            <a:r>
              <a:rPr lang="en-US" sz="2200" dirty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  <a:p>
            <a:endParaRPr lang="en-US" sz="2200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latin typeface="+mj-lt"/>
              </a:rPr>
              <a:t> Precision results for SSA in </a:t>
            </a:r>
            <a:r>
              <a:rPr lang="en-US" sz="2200" baseline="30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He</a:t>
            </a:r>
            <a:r>
              <a:rPr lang="en-US" sz="2200" i="1" dirty="0" smtClean="0">
                <a:latin typeface="+mj-lt"/>
              </a:rPr>
              <a:t>(e,e’n)</a:t>
            </a:r>
            <a:r>
              <a:rPr lang="en-US" sz="2200" dirty="0" smtClean="0">
                <a:latin typeface="+mj-lt"/>
              </a:rPr>
              <a:t>.  Strong Q</a:t>
            </a:r>
            <a:r>
              <a:rPr lang="en-US" sz="2200" baseline="30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 dependence. </a:t>
            </a:r>
          </a:p>
          <a:p>
            <a:r>
              <a:rPr lang="en-US" sz="2200" dirty="0" smtClean="0">
                <a:latin typeface="+mj-lt"/>
              </a:rPr>
              <a:t>         Sensitive to few body physics in </a:t>
            </a:r>
            <a:r>
              <a:rPr lang="en-US" sz="2200" baseline="30000" dirty="0" smtClean="0">
                <a:latin typeface="+mj-lt"/>
              </a:rPr>
              <a:t>3</a:t>
            </a:r>
            <a:r>
              <a:rPr lang="en-US" sz="2200" dirty="0" smtClean="0">
                <a:latin typeface="+mj-lt"/>
              </a:rPr>
              <a:t>He</a:t>
            </a:r>
          </a:p>
          <a:p>
            <a:endParaRPr lang="en-US" sz="22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+mj-lt"/>
              </a:rPr>
              <a:t>Must pay attention to TPEX as precision of experiments improve</a:t>
            </a:r>
            <a:endParaRPr lang="en-US" sz="2200" dirty="0" smtClean="0">
              <a:latin typeface="+mj-lt"/>
            </a:endParaRPr>
          </a:p>
          <a:p>
            <a:pPr>
              <a:buFont typeface="Arial"/>
              <a:buChar char="•"/>
            </a:pPr>
            <a:endParaRPr lang="en-US" sz="2200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07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47921" y="939800"/>
            <a:ext cx="5905946" cy="5550932"/>
            <a:chOff x="1510854" y="228600"/>
            <a:chExt cx="5905946" cy="5550932"/>
          </a:xfrm>
        </p:grpSpPr>
        <p:pic>
          <p:nvPicPr>
            <p:cNvPr id="6" name="Picture 5" descr="fig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228600"/>
              <a:ext cx="3206750" cy="159702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286000" y="2133600"/>
              <a:ext cx="4984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S, S’, D, </a:t>
              </a:r>
              <a:r>
                <a:rPr lang="en-US" dirty="0" err="1" smtClean="0"/>
                <a:t>Δ</a:t>
              </a:r>
              <a:r>
                <a:rPr lang="en-US" dirty="0" smtClean="0"/>
                <a:t>-isobar contributions to </a:t>
              </a:r>
              <a:r>
                <a:rPr lang="en-US" baseline="30000" dirty="0" smtClean="0"/>
                <a:t>3</a:t>
              </a:r>
              <a:r>
                <a:rPr lang="en-US" dirty="0" smtClean="0"/>
                <a:t>He </a:t>
              </a:r>
              <a:r>
                <a:rPr lang="en-US" dirty="0" err="1" smtClean="0"/>
                <a:t>wavefunction</a:t>
              </a:r>
              <a:endParaRPr lang="en-US" dirty="0" smtClean="0"/>
            </a:p>
            <a:p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259570"/>
                </p:ext>
              </p:extLst>
            </p:nvPr>
          </p:nvGraphicFramePr>
          <p:xfrm>
            <a:off x="1510854" y="2667000"/>
            <a:ext cx="5759278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7" name="Equation" r:id="rId4" imgW="3022600" imgH="469900" progId="Equation.3">
                    <p:embed/>
                  </p:oleObj>
                </mc:Choice>
                <mc:Fallback>
                  <p:oleObj name="Equation" r:id="rId4" imgW="30226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854" y="2667000"/>
                          <a:ext cx="5759278" cy="895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286000" y="5410200"/>
              <a:ext cx="2983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Phys. Rev. C65, 064317 (2002)</a:t>
              </a:r>
              <a:endParaRPr lang="en-US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8601309"/>
                </p:ext>
              </p:extLst>
            </p:nvPr>
          </p:nvGraphicFramePr>
          <p:xfrm>
            <a:off x="2133600" y="4131733"/>
            <a:ext cx="5283200" cy="677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Equation" r:id="rId6" imgW="1981200" imgH="254000" progId="Equation.3">
                    <p:embed/>
                  </p:oleObj>
                </mc:Choice>
                <mc:Fallback>
                  <p:oleObj name="Equation" r:id="rId6" imgW="19812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33600" y="4131733"/>
                          <a:ext cx="5283200" cy="6773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4" name="Picture 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96979" y="67733"/>
            <a:ext cx="3256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 as a neutron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32648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umiDa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438"/>
            <a:ext cx="7924800" cy="491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Check for False Asymmetries:  Luminosity Asymmetry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28</a:t>
            </a:fld>
            <a:endParaRPr lang="en-US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3276600"/>
            <a:ext cx="152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3212068"/>
            <a:ext cx="61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ppm</a:t>
            </a:r>
            <a:endParaRPr lang="en-US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01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6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Backgrounds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+mj-lt"/>
              </a:rPr>
              <a:t>BigBite</a:t>
            </a:r>
            <a:r>
              <a:rPr lang="en-US" dirty="0" smtClean="0">
                <a:latin typeface="+mj-lt"/>
              </a:rPr>
              <a:t>:  Pair produced </a:t>
            </a:r>
            <a:r>
              <a:rPr lang="en-US" dirty="0" err="1" smtClean="0">
                <a:latin typeface="+mj-lt"/>
              </a:rPr>
              <a:t>e</a:t>
            </a:r>
            <a:r>
              <a:rPr lang="en-US" baseline="30000" dirty="0" err="1" smtClean="0">
                <a:latin typeface="+mj-lt"/>
              </a:rPr>
              <a:t>+</a:t>
            </a:r>
            <a:r>
              <a:rPr lang="en-US" dirty="0" err="1" smtClean="0">
                <a:latin typeface="+mj-lt"/>
              </a:rPr>
              <a:t>/e</a:t>
            </a:r>
            <a:r>
              <a:rPr lang="en-US" baseline="30000" dirty="0" smtClean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 pairs from </a:t>
            </a:r>
            <a:r>
              <a:rPr lang="en-US" dirty="0" err="1" smtClean="0">
                <a:latin typeface="+mj-lt"/>
              </a:rPr>
              <a:t>π</a:t>
            </a:r>
            <a:r>
              <a:rPr lang="en-US" baseline="30000" dirty="0" err="1" smtClean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 decay.</a:t>
            </a:r>
          </a:p>
          <a:p>
            <a:pPr lvl="1"/>
            <a:r>
              <a:rPr lang="en-US" dirty="0" smtClean="0">
                <a:latin typeface="+mj-lt"/>
              </a:rPr>
              <a:t>Measure using positive polarity</a:t>
            </a:r>
          </a:p>
          <a:p>
            <a:pPr lvl="1"/>
            <a:r>
              <a:rPr lang="en-US" dirty="0" smtClean="0">
                <a:latin typeface="+mj-lt"/>
              </a:rPr>
              <a:t>&gt;50% contamination in lowest momentum bin</a:t>
            </a:r>
          </a:p>
          <a:p>
            <a:pPr lvl="1"/>
            <a:r>
              <a:rPr lang="en-US" dirty="0" smtClean="0">
                <a:latin typeface="+mj-lt"/>
              </a:rPr>
              <a:t>1% in largest momentum bin</a:t>
            </a:r>
          </a:p>
          <a:p>
            <a:pPr lvl="1"/>
            <a:r>
              <a:rPr lang="en-US" dirty="0" smtClean="0">
                <a:latin typeface="+mj-lt"/>
              </a:rPr>
              <a:t>Largest systematic uncertainty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BigBite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π</a:t>
            </a:r>
            <a:r>
              <a:rPr lang="en-US" baseline="30000" dirty="0" smtClean="0">
                <a:latin typeface="+mj-lt"/>
              </a:rPr>
              <a:t>-/+</a:t>
            </a:r>
            <a:r>
              <a:rPr lang="en-US" dirty="0" smtClean="0">
                <a:latin typeface="+mj-lt"/>
              </a:rPr>
              <a:t> in </a:t>
            </a:r>
            <a:r>
              <a:rPr lang="en-US" dirty="0" err="1" smtClean="0">
                <a:latin typeface="+mj-lt"/>
              </a:rPr>
              <a:t>e</a:t>
            </a:r>
            <a:r>
              <a:rPr lang="en-US" baseline="30000" dirty="0" smtClean="0">
                <a:latin typeface="+mj-lt"/>
              </a:rPr>
              <a:t>-/+</a:t>
            </a:r>
            <a:r>
              <a:rPr lang="en-US" dirty="0" smtClean="0">
                <a:latin typeface="+mj-lt"/>
              </a:rPr>
              <a:t> spectrum.  No Cherenkov detector.  EM pre-shower and shower calorimeter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LHRS spectrometer, virtually background free.</a:t>
            </a:r>
          </a:p>
          <a:p>
            <a:pPr lvl="1"/>
            <a:r>
              <a:rPr lang="en-US" dirty="0" smtClean="0">
                <a:latin typeface="+mj-lt"/>
              </a:rPr>
              <a:t>Good PID</a:t>
            </a:r>
          </a:p>
          <a:p>
            <a:pPr lvl="1"/>
            <a:r>
              <a:rPr lang="en-US" dirty="0" smtClean="0">
                <a:latin typeface="+mj-lt"/>
              </a:rPr>
              <a:t>Highest momentum = negligible pair-electron contamination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29</a:t>
            </a:fld>
            <a:endParaRPr lang="en-US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966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7" y="-18626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Born scattering and beyond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700" y="1600201"/>
            <a:ext cx="3848100" cy="114299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+mj-lt"/>
              </a:rPr>
              <a:t>How is it useful?</a:t>
            </a:r>
          </a:p>
          <a:p>
            <a:r>
              <a:rPr lang="en-US" sz="1800" dirty="0" smtClean="0">
                <a:latin typeface="+mj-lt"/>
              </a:rPr>
              <a:t>Loop integral contains </a:t>
            </a:r>
            <a:r>
              <a:rPr lang="en-US" sz="1800" i="1" dirty="0" smtClean="0">
                <a:solidFill>
                  <a:srgbClr val="FF0000"/>
                </a:solidFill>
                <a:latin typeface="+mj-lt"/>
              </a:rPr>
              <a:t>entire nucleon response</a:t>
            </a:r>
            <a:r>
              <a:rPr lang="en-US" sz="1800" dirty="0" smtClean="0">
                <a:latin typeface="+mj-lt"/>
              </a:rPr>
              <a:t>.</a:t>
            </a:r>
          </a:p>
          <a:p>
            <a:r>
              <a:rPr lang="en-US" sz="1800" dirty="0" smtClean="0">
                <a:latin typeface="+mj-lt"/>
              </a:rPr>
              <a:t>How do we observe this?</a:t>
            </a:r>
          </a:p>
          <a:p>
            <a:pPr>
              <a:buNone/>
            </a:pPr>
            <a:endParaRPr lang="en-US" sz="1800" dirty="0" smtClean="0">
              <a:latin typeface="+mj-lt"/>
            </a:endParaRPr>
          </a:p>
          <a:p>
            <a:pPr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3</a:t>
            </a:fld>
            <a:endParaRPr lang="en-US">
              <a:latin typeface="+mj-lt"/>
            </a:endParaRPr>
          </a:p>
        </p:txBody>
      </p:sp>
      <p:pic>
        <p:nvPicPr>
          <p:cNvPr id="7" name="Picture 6" descr="two_gamm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1400"/>
            <a:ext cx="7493000" cy="24003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1600201"/>
            <a:ext cx="4038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halkboard"/>
              </a:rPr>
              <a:t>Dominates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halkboard"/>
              </a:rPr>
              <a:t> </a:t>
            </a:r>
            <a:r>
              <a:rPr lang="en-US" dirty="0" err="1" smtClean="0">
                <a:latin typeface="+mj-lt"/>
                <a:cs typeface="Chalkboard"/>
              </a:rPr>
              <a:t>unpolarized</a:t>
            </a:r>
            <a:r>
              <a:rPr lang="en-US" dirty="0" smtClean="0">
                <a:latin typeface="+mj-lt"/>
                <a:cs typeface="Chalkboard"/>
              </a:rPr>
              <a:t> and most polarized </a:t>
            </a:r>
            <a:r>
              <a:rPr lang="en-US" i="1" dirty="0" err="1" smtClean="0">
                <a:latin typeface="+mj-lt"/>
                <a:cs typeface="Chalkboard"/>
              </a:rPr>
              <a:t>N(e,e</a:t>
            </a:r>
            <a:r>
              <a:rPr lang="en-US" i="1" dirty="0" smtClean="0">
                <a:latin typeface="+mj-lt"/>
                <a:cs typeface="Chalkboard"/>
              </a:rPr>
              <a:t>’) </a:t>
            </a:r>
            <a:r>
              <a:rPr lang="en-US" dirty="0" smtClean="0">
                <a:latin typeface="+mj-lt"/>
                <a:cs typeface="Chalkboard"/>
              </a:rPr>
              <a:t>scattering.</a:t>
            </a:r>
          </a:p>
        </p:txBody>
      </p:sp>
      <p:sp>
        <p:nvSpPr>
          <p:cNvPr id="9" name="Down Arrow 8"/>
          <p:cNvSpPr/>
          <p:nvPr/>
        </p:nvSpPr>
        <p:spPr>
          <a:xfrm>
            <a:off x="6324600" y="2743200"/>
            <a:ext cx="228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362200" y="2857501"/>
            <a:ext cx="228600" cy="990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527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pion_co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500042"/>
            <a:ext cx="5509944" cy="2574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438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Contaminations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 descr="pos_co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59" y="2657299"/>
            <a:ext cx="3513241" cy="252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5229067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Good Agreement among all trigger types for positron contaminations with </a:t>
            </a:r>
            <a:r>
              <a:rPr lang="en-US" dirty="0" err="1" smtClean="0">
                <a:latin typeface="+mj-lt"/>
              </a:rPr>
              <a:t>pion</a:t>
            </a:r>
            <a:r>
              <a:rPr lang="en-US" dirty="0" smtClean="0">
                <a:latin typeface="+mj-lt"/>
              </a:rPr>
              <a:t> contamination corrected (central results only)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785794"/>
            <a:ext cx="3643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Pion</a:t>
            </a:r>
            <a:r>
              <a:rPr lang="en-US" sz="2400" dirty="0" smtClean="0">
                <a:latin typeface="+mj-lt"/>
              </a:rPr>
              <a:t> contaminations dominated by systematic uncertainties. </a:t>
            </a:r>
            <a:endParaRPr lang="en-US" sz="2400" dirty="0">
              <a:latin typeface="+mj-lt"/>
            </a:endParaRPr>
          </a:p>
        </p:txBody>
      </p:sp>
      <p:pic>
        <p:nvPicPr>
          <p:cNvPr id="8" name="Content Placeholder 9" descr="t1_cont.eps"/>
          <p:cNvPicPr>
            <a:picLocks noGrp="1" noChangeAspect="1"/>
          </p:cNvPicPr>
          <p:nvPr>
            <p:ph idx="1"/>
          </p:nvPr>
        </p:nvPicPr>
        <p:blipFill>
          <a:blip r:embed="rId4"/>
          <a:srcRect t="49351" r="35512"/>
          <a:stretch>
            <a:fillRect/>
          </a:stretch>
        </p:blipFill>
        <p:spPr>
          <a:xfrm>
            <a:off x="0" y="4071918"/>
            <a:ext cx="5500726" cy="2786082"/>
          </a:xfrm>
        </p:spPr>
      </p:pic>
      <p:sp>
        <p:nvSpPr>
          <p:cNvPr id="9" name="TextBox 8"/>
          <p:cNvSpPr txBox="1"/>
          <p:nvPr/>
        </p:nvSpPr>
        <p:spPr>
          <a:xfrm>
            <a:off x="0" y="2943051"/>
            <a:ext cx="550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Pion</a:t>
            </a:r>
            <a:r>
              <a:rPr lang="en-US" dirty="0" smtClean="0">
                <a:latin typeface="+mj-lt"/>
              </a:rPr>
              <a:t> contamination are obtained by looking at the </a:t>
            </a:r>
            <a:r>
              <a:rPr lang="en-US" dirty="0" err="1" smtClean="0">
                <a:latin typeface="+mj-lt"/>
              </a:rPr>
              <a:t>preshower</a:t>
            </a:r>
            <a:r>
              <a:rPr lang="en-US" dirty="0" smtClean="0">
                <a:latin typeface="+mj-lt"/>
              </a:rPr>
              <a:t> energy deposition. Also compared with </a:t>
            </a:r>
            <a:r>
              <a:rPr lang="en-US" dirty="0" err="1" smtClean="0">
                <a:latin typeface="+mj-lt"/>
              </a:rPr>
              <a:t>BigBite</a:t>
            </a:r>
            <a:r>
              <a:rPr lang="en-US" dirty="0" smtClean="0">
                <a:latin typeface="+mj-lt"/>
              </a:rPr>
              <a:t> GEANT3 MC and checked with HRS </a:t>
            </a:r>
            <a:r>
              <a:rPr lang="en-US" dirty="0" err="1" smtClean="0">
                <a:latin typeface="+mj-lt"/>
              </a:rPr>
              <a:t>Pion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rejector</a:t>
            </a:r>
            <a:r>
              <a:rPr lang="en-US" dirty="0" smtClean="0">
                <a:latin typeface="+mj-lt"/>
              </a:rPr>
              <a:t> for systematic uncertainties  </a:t>
            </a:r>
            <a:endParaRPr lang="en-US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214810" y="1571612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1CB4-71A9-FF49-B8B4-0F34E67CCC2C}" type="slidenum">
              <a:rPr lang="en-US" smtClean="0"/>
              <a:t>30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15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67400" y="5134910"/>
            <a:ext cx="2514600" cy="13125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688" y="-293602"/>
            <a:ext cx="5497512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Two Photon Physics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0198"/>
            <a:ext cx="9144000" cy="519877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Topic 1:  </a:t>
            </a:r>
            <a:r>
              <a:rPr lang="en-US" u="sng" dirty="0" smtClean="0">
                <a:solidFill>
                  <a:srgbClr val="0000FF"/>
                </a:solidFill>
                <a:latin typeface="+mj-lt"/>
              </a:rPr>
              <a:t>Elastic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  <a:latin typeface="+mj-lt"/>
              </a:rPr>
              <a:t>N(e,e</a:t>
            </a:r>
            <a:r>
              <a:rPr lang="en-US" i="1" dirty="0" smtClean="0">
                <a:solidFill>
                  <a:srgbClr val="0000FF"/>
                </a:solidFill>
                <a:latin typeface="+mj-lt"/>
              </a:rPr>
              <a:t>’)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scattering with two photon exchange:</a:t>
            </a: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i="1" dirty="0" smtClean="0">
                <a:latin typeface="+mj-lt"/>
              </a:rPr>
              <a:t>h </a:t>
            </a:r>
            <a:r>
              <a:rPr lang="en-US" sz="2000" dirty="0" smtClean="0">
                <a:latin typeface="+mj-lt"/>
              </a:rPr>
              <a:t>= electron </a:t>
            </a:r>
            <a:r>
              <a:rPr lang="en-US" sz="2000" dirty="0" err="1" smtClean="0">
                <a:latin typeface="+mj-lt"/>
              </a:rPr>
              <a:t>helicity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i="1" dirty="0" err="1" smtClean="0">
                <a:latin typeface="+mj-lt"/>
                <a:ea typeface="Lucida Grande"/>
                <a:cs typeface="Lucida Grande"/>
              </a:rPr>
              <a:t>λ</a:t>
            </a:r>
            <a:r>
              <a:rPr lang="en-US" sz="2000" i="1" baseline="-25000" dirty="0" err="1" smtClean="0">
                <a:latin typeface="+mj-lt"/>
              </a:rPr>
              <a:t>N</a:t>
            </a:r>
            <a:r>
              <a:rPr lang="en-US" sz="2000" i="1" baseline="-25000" dirty="0" smtClean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(</a:t>
            </a:r>
            <a:r>
              <a:rPr lang="en-US" sz="2000" i="1" dirty="0" err="1" smtClean="0">
                <a:latin typeface="+mj-lt"/>
                <a:ea typeface="Lucida Grande"/>
                <a:cs typeface="Lucida Grande"/>
              </a:rPr>
              <a:t>λ’</a:t>
            </a:r>
            <a:r>
              <a:rPr lang="en-US" sz="2000" i="1" baseline="-25000" dirty="0" err="1" smtClean="0">
                <a:latin typeface="+mj-lt"/>
              </a:rPr>
              <a:t>N</a:t>
            </a:r>
            <a:r>
              <a:rPr lang="en-US" sz="2000" i="1" dirty="0" smtClean="0">
                <a:latin typeface="+mj-lt"/>
              </a:rPr>
              <a:t>) </a:t>
            </a:r>
            <a:r>
              <a:rPr lang="en-US" sz="2000" dirty="0" smtClean="0">
                <a:latin typeface="+mj-lt"/>
              </a:rPr>
              <a:t>= nucleon </a:t>
            </a:r>
            <a:r>
              <a:rPr lang="en-US" sz="2000" dirty="0" err="1" smtClean="0">
                <a:latin typeface="+mj-lt"/>
              </a:rPr>
              <a:t>helicity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i="1" dirty="0" smtClean="0">
                <a:latin typeface="+mj-lt"/>
              </a:rPr>
              <a:t>K=(k+k’)/2, P=(p+p’)/2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The functions                        are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complex</a:t>
            </a:r>
            <a:r>
              <a:rPr lang="en-US" sz="2000" dirty="0" smtClean="0">
                <a:latin typeface="+mj-lt"/>
              </a:rPr>
              <a:t> and reduce to the usual (real) structure functions and form factors in </a:t>
            </a:r>
            <a:r>
              <a:rPr lang="en-US" sz="2000" i="1" dirty="0" smtClean="0">
                <a:latin typeface="+mj-lt"/>
              </a:rPr>
              <a:t>1γ</a:t>
            </a:r>
            <a:r>
              <a:rPr lang="en-US" sz="2000" dirty="0" smtClean="0">
                <a:latin typeface="+mj-lt"/>
              </a:rPr>
              <a:t> exchange: </a:t>
            </a:r>
          </a:p>
          <a:p>
            <a:pPr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4</a:t>
            </a:fld>
            <a:endParaRPr lang="en-US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27242"/>
              </p:ext>
            </p:extLst>
          </p:nvPr>
        </p:nvGraphicFramePr>
        <p:xfrm>
          <a:off x="2088444" y="2057400"/>
          <a:ext cx="49895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3" imgW="2794000" imgH="177800" progId="Equation.3">
                  <p:embed/>
                </p:oleObj>
              </mc:Choice>
              <mc:Fallback>
                <p:oleObj name="Equation" r:id="rId3" imgW="279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444" y="2057400"/>
                        <a:ext cx="49895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87109"/>
              </p:ext>
            </p:extLst>
          </p:nvPr>
        </p:nvGraphicFramePr>
        <p:xfrm>
          <a:off x="6019800" y="5240621"/>
          <a:ext cx="2143324" cy="110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5" imgW="1384300" imgH="711200" progId="Equation.3">
                  <p:embed/>
                </p:oleObj>
              </mc:Choice>
              <mc:Fallback>
                <p:oleObj name="Equation" r:id="rId5" imgW="1384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40621"/>
                        <a:ext cx="2143324" cy="1101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08421"/>
              </p:ext>
            </p:extLst>
          </p:nvPr>
        </p:nvGraphicFramePr>
        <p:xfrm>
          <a:off x="2037644" y="4370388"/>
          <a:ext cx="14065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7" imgW="736600" imgH="203200" progId="Equation.3">
                  <p:embed/>
                </p:oleObj>
              </mc:Choice>
              <mc:Fallback>
                <p:oleObj name="Equation" r:id="rId7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644" y="4370388"/>
                        <a:ext cx="14065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791200"/>
            <a:ext cx="353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A. </a:t>
            </a:r>
            <a:r>
              <a:rPr lang="en-US" sz="1400" dirty="0" err="1" smtClean="0">
                <a:latin typeface="+mj-lt"/>
              </a:rPr>
              <a:t>Afanasev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et al., </a:t>
            </a:r>
            <a:r>
              <a:rPr lang="en-US" sz="1400" dirty="0" smtClean="0">
                <a:latin typeface="+mj-lt"/>
              </a:rPr>
              <a:t>Phys.Rev.D72:013008, 2005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62448"/>
              </p:ext>
            </p:extLst>
          </p:nvPr>
        </p:nvGraphicFramePr>
        <p:xfrm>
          <a:off x="141287" y="2520950"/>
          <a:ext cx="855842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9" imgW="4622800" imgH="469900" progId="Equation.3">
                  <p:embed/>
                </p:oleObj>
              </mc:Choice>
              <mc:Fallback>
                <p:oleObj name="Equation" r:id="rId9" imgW="4622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287" y="2520950"/>
                        <a:ext cx="8558427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5" name="Picture 3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6494407" y="2741743"/>
            <a:ext cx="261508" cy="388654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673963" y="2745976"/>
            <a:ext cx="287659" cy="388654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8201" y="2750209"/>
            <a:ext cx="421162" cy="388654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037643" y="4370388"/>
            <a:ext cx="1406525" cy="388654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9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-38629"/>
            <a:ext cx="5672667" cy="7244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Elastic form factor data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019" y="870845"/>
            <a:ext cx="4538181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Disagreement between recoil polarization and </a:t>
            </a:r>
            <a:r>
              <a:rPr lang="en-US" sz="2400" dirty="0" err="1" smtClean="0">
                <a:latin typeface="+mj-lt"/>
              </a:rPr>
              <a:t>Rosenbluth</a:t>
            </a:r>
            <a:r>
              <a:rPr lang="en-US" sz="2400" dirty="0" smtClean="0">
                <a:latin typeface="+mj-lt"/>
              </a:rPr>
              <a:t> separation measurements of </a:t>
            </a:r>
            <a:r>
              <a:rPr lang="en-US" sz="2400" dirty="0" smtClean="0">
                <a:latin typeface="+mj-lt"/>
              </a:rPr>
              <a:t>proton </a:t>
            </a:r>
            <a:r>
              <a:rPr lang="en-US" sz="2400" dirty="0" smtClean="0">
                <a:latin typeface="+mj-lt"/>
              </a:rPr>
              <a:t>form factors:  two-photon exchange?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+mj-lt"/>
              </a:rPr>
              <a:t>Depends on the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real</a:t>
            </a:r>
            <a:r>
              <a:rPr lang="en-US" sz="2400" dirty="0" smtClean="0">
                <a:latin typeface="+mj-lt"/>
              </a:rPr>
              <a:t> part of the interference: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latin typeface="+mj-lt"/>
            </a:endParaRPr>
          </a:p>
          <a:p>
            <a:pPr>
              <a:buClr>
                <a:srgbClr val="FF0000"/>
              </a:buClr>
            </a:pPr>
            <a:endParaRPr lang="en-US" sz="2400" dirty="0" smtClean="0">
              <a:latin typeface="+mj-lt"/>
            </a:endParaRPr>
          </a:p>
          <a:p>
            <a:pPr>
              <a:buClr>
                <a:srgbClr val="FF0000"/>
              </a:buClr>
            </a:pPr>
            <a:endParaRPr lang="en-US" sz="2400" dirty="0" smtClean="0">
              <a:latin typeface="+mj-lt"/>
            </a:endParaRPr>
          </a:p>
          <a:p>
            <a:pPr>
              <a:buClr>
                <a:srgbClr val="FF0000"/>
              </a:buClr>
            </a:pPr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  <p:graphicFrame>
        <p:nvGraphicFramePr>
          <p:cNvPr id="149506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316348"/>
              </p:ext>
            </p:extLst>
          </p:nvPr>
        </p:nvGraphicFramePr>
        <p:xfrm>
          <a:off x="5313821" y="3878477"/>
          <a:ext cx="2478758" cy="64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876300" imgH="228600" progId="Equation.3">
                  <p:embed/>
                </p:oleObj>
              </mc:Choice>
              <mc:Fallback>
                <p:oleObj name="Equation" r:id="rId3" imgW="87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821" y="3878477"/>
                        <a:ext cx="2478758" cy="6449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3" descr="unpol_TPEX_eq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" y="5219924"/>
            <a:ext cx="7290066" cy="84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1498210" y="5964866"/>
            <a:ext cx="1160223" cy="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470589" y="5964866"/>
            <a:ext cx="1624312" cy="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023079" y="5964866"/>
            <a:ext cx="1508290" cy="0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6211942" y="5394446"/>
            <a:ext cx="421161" cy="343685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76747" y="5349475"/>
            <a:ext cx="210949" cy="427519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74942" y="5349475"/>
            <a:ext cx="463278" cy="388654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pic>
        <p:nvPicPr>
          <p:cNvPr id="5" name="Picture 4" descr="fig1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0845"/>
            <a:ext cx="3680367" cy="35700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5692" y="4440866"/>
            <a:ext cx="25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A.J.R. Puckett, </a:t>
            </a:r>
          </a:p>
          <a:p>
            <a:pPr algn="ctr"/>
            <a:r>
              <a:rPr lang="en-US" sz="1400" dirty="0" err="1" smtClean="0"/>
              <a:t>Phys.Rev</a:t>
            </a:r>
            <a:r>
              <a:rPr lang="en-US" sz="1400" dirty="0"/>
              <a:t>. C85 (2012) 045203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92247" y="6550223"/>
            <a:ext cx="401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A. </a:t>
            </a:r>
            <a:r>
              <a:rPr lang="en-US" sz="1400" dirty="0" err="1" smtClean="0">
                <a:latin typeface="+mj-lt"/>
              </a:rPr>
              <a:t>Afanasev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et al., 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Phys.Rev.D72:013008, 2005</a:t>
            </a:r>
            <a:endParaRPr lang="en-US" sz="1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6743" y="6014966"/>
            <a:ext cx="85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+mj-lt"/>
              </a:rPr>
              <a:t>Born</a:t>
            </a:r>
            <a:endParaRPr lang="en-US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1224" y="6061433"/>
            <a:ext cx="85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TPEX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2691" y="6061433"/>
            <a:ext cx="85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TPEX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185514" y="5349475"/>
            <a:ext cx="210949" cy="427519"/>
          </a:xfrm>
          <a:prstGeom prst="roundRect">
            <a:avLst/>
          </a:prstGeom>
          <a:solidFill>
            <a:srgbClr val="FF0000">
              <a:alpha val="2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8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andba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299" y="2425700"/>
            <a:ext cx="2984501" cy="2095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532" y="926315"/>
            <a:ext cx="3945468" cy="143377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At large </a:t>
            </a:r>
            <a:r>
              <a:rPr lang="en-US" sz="2800" i="1" dirty="0" smtClean="0">
                <a:latin typeface="+mj-lt"/>
              </a:rPr>
              <a:t>Q</a:t>
            </a:r>
            <a:r>
              <a:rPr lang="en-US" sz="2800" i="1" baseline="30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, assume dominated by interaction with a single quark</a:t>
            </a:r>
            <a:endParaRPr lang="en-US" sz="2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6</a:t>
            </a:fld>
            <a:endParaRPr lang="en-US">
              <a:latin typeface="+mj-lt"/>
            </a:endParaRPr>
          </a:p>
        </p:txBody>
      </p:sp>
      <p:pic>
        <p:nvPicPr>
          <p:cNvPr id="11" name="Picture 10" descr="two_gamm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9300" y="2120480"/>
            <a:ext cx="7493000" cy="240030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2106168" y="4180671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4267199" y="3214116"/>
            <a:ext cx="1435100" cy="48463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199" y="782903"/>
            <a:ext cx="3124201" cy="157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At low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Q</a:t>
            </a:r>
            <a:r>
              <a:rPr kumimoji="0" lang="en-US" sz="2800" i="1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, entire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halkboard"/>
              </a:rPr>
              <a:t> nucleon is involved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Chalkboard"/>
            </a:endParaRPr>
          </a:p>
        </p:txBody>
      </p:sp>
      <p:pic>
        <p:nvPicPr>
          <p:cNvPr id="18" name="Picture 17" descr="boxandcros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99" y="4520780"/>
            <a:ext cx="3231235" cy="11606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9" name="Picture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91933" y="84668"/>
            <a:ext cx="6035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2-photon </a:t>
            </a:r>
            <a:r>
              <a:rPr lang="en-US" sz="3200" dirty="0" smtClean="0"/>
              <a:t>exchange </a:t>
            </a:r>
            <a:r>
              <a:rPr lang="en-US" sz="3200" dirty="0" smtClean="0"/>
              <a:t>calculations</a:t>
            </a:r>
            <a:endParaRPr lang="en-US" sz="3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86033" y="5813516"/>
            <a:ext cx="246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A. </a:t>
            </a:r>
            <a:r>
              <a:rPr lang="en-US" sz="1400" dirty="0" err="1" smtClean="0">
                <a:latin typeface="+mj-lt"/>
              </a:rPr>
              <a:t>Afanasev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et al., </a:t>
            </a:r>
          </a:p>
          <a:p>
            <a:r>
              <a:rPr lang="en-US" sz="1400" dirty="0" smtClean="0">
                <a:latin typeface="+mj-lt"/>
              </a:rPr>
              <a:t>Phys.Rev.D72:013008, 2005</a:t>
            </a:r>
            <a:endParaRPr lang="en-US" sz="1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32" y="5244147"/>
            <a:ext cx="4859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Elastic contribution to complex structure functions well known.  Inelastic contribution estimated</a:t>
            </a:r>
            <a:r>
              <a:rPr lang="en-US" i="1" dirty="0"/>
              <a:t> </a:t>
            </a:r>
            <a:r>
              <a:rPr lang="en-US" dirty="0"/>
              <a:t>using e.g. form factors, resonance contributions, moments of GPD’s, ….</a:t>
            </a:r>
          </a:p>
        </p:txBody>
      </p:sp>
    </p:spTree>
    <p:extLst>
      <p:ext uri="{BB962C8B-B14F-4D97-AF65-F5344CB8AC3E}">
        <p14:creationId xmlns:p14="http://schemas.microsoft.com/office/powerpoint/2010/main" val="226612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borisyu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02" y="2052784"/>
            <a:ext cx="6786652" cy="1881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929" y="876254"/>
            <a:ext cx="716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r>
              <a:rPr lang="en-US" b="1" dirty="0" smtClean="0">
                <a:solidFill>
                  <a:srgbClr val="FF0000"/>
                </a:solidFill>
              </a:rPr>
              <a:t> Calculation of TPE corrections to elastic form-factor data</a:t>
            </a:r>
          </a:p>
          <a:p>
            <a:pPr algn="ctr"/>
            <a:r>
              <a:rPr lang="en-US" dirty="0" smtClean="0"/>
              <a:t>D. </a:t>
            </a:r>
            <a:r>
              <a:rPr lang="en-US" dirty="0" err="1" smtClean="0"/>
              <a:t>Borisyuk</a:t>
            </a:r>
            <a:r>
              <a:rPr lang="en-US" dirty="0" smtClean="0"/>
              <a:t>, A. </a:t>
            </a:r>
            <a:r>
              <a:rPr lang="en-US" dirty="0" err="1" smtClean="0"/>
              <a:t>Kobushkin</a:t>
            </a:r>
            <a:r>
              <a:rPr lang="en-US" dirty="0" smtClean="0"/>
              <a:t>, </a:t>
            </a:r>
            <a:r>
              <a:rPr lang="en-US" dirty="0" err="1" smtClean="0"/>
              <a:t>Phys.Rev</a:t>
            </a:r>
            <a:r>
              <a:rPr lang="en-US" dirty="0" smtClean="0"/>
              <a:t>. D79 (2009) 034001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097129"/>
            <a:ext cx="5032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Delta-resonance Contribution to Elastic TPE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524000"/>
            <a:ext cx="191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Partonic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2929" y="4528016"/>
            <a:ext cx="4542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Kondratyuk</a:t>
            </a:r>
            <a:r>
              <a:rPr lang="en-US" sz="1400" dirty="0" smtClean="0"/>
              <a:t> et al., </a:t>
            </a:r>
            <a:r>
              <a:rPr lang="en-US" sz="1400" b="1" dirty="0" err="1" smtClean="0"/>
              <a:t>Phys.Rev.Lett</a:t>
            </a:r>
            <a:r>
              <a:rPr lang="en-US" sz="1400" b="1" dirty="0" smtClean="0"/>
              <a:t>. 95 (2005) 172503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41600" y="5360944"/>
            <a:ext cx="198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Approach</a:t>
            </a:r>
            <a:endParaRPr lang="en-US" dirty="0"/>
          </a:p>
        </p:txBody>
      </p:sp>
      <p:pic>
        <p:nvPicPr>
          <p:cNvPr id="13" name="Picture 12" descr="blunde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71" y="3934481"/>
            <a:ext cx="3533399" cy="242186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5002"/>
            <a:ext cx="8839200" cy="738188"/>
            <a:chOff x="0" y="0"/>
            <a:chExt cx="8839200" cy="738188"/>
          </a:xfrm>
        </p:grpSpPr>
        <p:pic>
          <p:nvPicPr>
            <p:cNvPr id="15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00466" y="97610"/>
            <a:ext cx="3879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Examples of models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36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959" y="-104775"/>
            <a:ext cx="5843171" cy="8260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Jefferson Lab </a:t>
            </a:r>
            <a:r>
              <a:rPr lang="en-US" sz="3200" i="1" dirty="0" err="1" smtClean="0">
                <a:latin typeface="+mj-lt"/>
              </a:rPr>
              <a:t>G</a:t>
            </a:r>
            <a:r>
              <a:rPr lang="en-US" sz="3200" i="1" baseline="-25000" dirty="0" err="1" smtClean="0">
                <a:latin typeface="+mj-lt"/>
              </a:rPr>
              <a:t>E</a:t>
            </a:r>
            <a:r>
              <a:rPr lang="en-US" sz="3200" i="1" baseline="30000" dirty="0" err="1" smtClean="0">
                <a:latin typeface="+mj-lt"/>
              </a:rPr>
              <a:t>p</a:t>
            </a:r>
            <a:r>
              <a:rPr lang="en-US" sz="3200" i="1" dirty="0" smtClean="0">
                <a:latin typeface="+mj-lt"/>
              </a:rPr>
              <a:t>/</a:t>
            </a:r>
            <a:r>
              <a:rPr lang="en-US" sz="3200" i="1" dirty="0" err="1" smtClean="0">
                <a:latin typeface="+mj-lt"/>
              </a:rPr>
              <a:t>G</a:t>
            </a:r>
            <a:r>
              <a:rPr lang="en-US" sz="3200" i="1" baseline="-25000" dirty="0" err="1" smtClean="0">
                <a:latin typeface="+mj-lt"/>
              </a:rPr>
              <a:t>M</a:t>
            </a:r>
            <a:r>
              <a:rPr lang="en-US" sz="3200" i="1" baseline="30000" dirty="0" err="1" smtClean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 vs. </a:t>
            </a:r>
            <a:r>
              <a:rPr lang="en-US" sz="3200" i="1" dirty="0" smtClean="0">
                <a:latin typeface="+mj-lt"/>
              </a:rPr>
              <a:t>Q</a:t>
            </a:r>
            <a:r>
              <a:rPr lang="en-US" sz="3200" i="1" baseline="30000" dirty="0" smtClean="0">
                <a:latin typeface="+mj-lt"/>
              </a:rPr>
              <a:t>2</a:t>
            </a:r>
            <a:endParaRPr lang="en-US" sz="3200" i="1" dirty="0">
              <a:latin typeface="+mj-lt"/>
            </a:endParaRPr>
          </a:p>
        </p:txBody>
      </p:sp>
      <p:pic>
        <p:nvPicPr>
          <p:cNvPr id="7" name="Content Placeholder 6" descr="Pol_vs_corrRosen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0747" r="-40747"/>
          <a:stretch>
            <a:fillRect/>
          </a:stretch>
        </p:blipFill>
        <p:spPr>
          <a:xfrm>
            <a:off x="-1728372" y="1417638"/>
            <a:ext cx="8028743" cy="44154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8</a:t>
            </a:fld>
            <a:endParaRPr lang="en-US">
              <a:latin typeface="+mj-lt"/>
            </a:endParaRPr>
          </a:p>
        </p:txBody>
      </p:sp>
      <p:pic>
        <p:nvPicPr>
          <p:cNvPr id="8" name="Picture 7" descr="GEM_er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247" y="1417638"/>
            <a:ext cx="4634753" cy="3581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38800" y="5309917"/>
            <a:ext cx="2636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Blunden </a:t>
            </a:r>
            <a:r>
              <a:rPr lang="en-US" sz="1400" i="1" dirty="0" smtClean="0">
                <a:latin typeface="+mj-lt"/>
              </a:rPr>
              <a:t> et al.</a:t>
            </a: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Phys. Rev. C72 (2005) 034612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434" y="5956247"/>
            <a:ext cx="353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A. </a:t>
            </a:r>
            <a:r>
              <a:rPr lang="en-US" sz="1400" dirty="0" err="1" smtClean="0">
                <a:latin typeface="+mj-lt"/>
              </a:rPr>
              <a:t>Afanasev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et al., </a:t>
            </a:r>
            <a:r>
              <a:rPr lang="en-US" sz="1400" dirty="0" smtClean="0">
                <a:latin typeface="+mj-lt"/>
              </a:rPr>
              <a:t>Phys.Rev.D72:013008, 2005</a:t>
            </a:r>
            <a:endParaRPr lang="en-US" sz="1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32000" y="999067"/>
            <a:ext cx="137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GPD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6667" y="982133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5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57200" y="1001037"/>
            <a:ext cx="8238153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+mj-lt"/>
                <a:cs typeface="Chalkboard"/>
              </a:rPr>
              <a:t> </a:t>
            </a:r>
            <a:r>
              <a:rPr lang="en-US" dirty="0" err="1" smtClean="0">
                <a:latin typeface="+mj-lt"/>
                <a:cs typeface="Chalkboard"/>
              </a:rPr>
              <a:t>Unpolarized</a:t>
            </a:r>
            <a:r>
              <a:rPr lang="en-US" dirty="0" smtClean="0">
                <a:latin typeface="+mj-lt"/>
                <a:cs typeface="Chalkboard"/>
              </a:rPr>
              <a:t> </a:t>
            </a:r>
            <a:r>
              <a:rPr lang="en-US" dirty="0" err="1" smtClean="0">
                <a:latin typeface="+mj-lt"/>
                <a:cs typeface="Chalkboard"/>
              </a:rPr>
              <a:t>e</a:t>
            </a:r>
            <a:r>
              <a:rPr lang="en-US" baseline="30000" dirty="0" smtClean="0">
                <a:latin typeface="+mj-lt"/>
                <a:cs typeface="Chalkboard"/>
              </a:rPr>
              <a:t>-</a:t>
            </a:r>
            <a:r>
              <a:rPr lang="en-US" dirty="0" smtClean="0">
                <a:latin typeface="+mj-lt"/>
                <a:cs typeface="Chalkboard"/>
              </a:rPr>
              <a:t> beam incident on </a:t>
            </a:r>
            <a:r>
              <a:rPr lang="en-US" baseline="30000" dirty="0" smtClean="0">
                <a:latin typeface="+mj-lt"/>
                <a:cs typeface="Chalkboard"/>
              </a:rPr>
              <a:t>3</a:t>
            </a:r>
            <a:r>
              <a:rPr lang="en-US" dirty="0" smtClean="0">
                <a:latin typeface="+mj-lt"/>
                <a:cs typeface="Chalkboard"/>
              </a:rPr>
              <a:t>He target polarized normal to the </a:t>
            </a:r>
          </a:p>
          <a:p>
            <a:r>
              <a:rPr lang="en-US" dirty="0" smtClean="0">
                <a:latin typeface="+mj-lt"/>
                <a:cs typeface="Chalkboard"/>
              </a:rPr>
              <a:t>   electron scattering plane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cs typeface="Chalkboard"/>
              </a:rPr>
              <a:t>Note that </a:t>
            </a:r>
            <a:r>
              <a:rPr lang="en-US" dirty="0" err="1" smtClean="0">
                <a:latin typeface="+mj-lt"/>
                <a:cs typeface="Chalkboard"/>
              </a:rPr>
              <a:t>unpolarized</a:t>
            </a:r>
            <a:r>
              <a:rPr lang="en-US" dirty="0" smtClean="0">
                <a:latin typeface="+mj-lt"/>
                <a:cs typeface="Chalkboard"/>
              </a:rPr>
              <a:t> </a:t>
            </a:r>
            <a:r>
              <a:rPr lang="en-US" dirty="0" err="1" smtClean="0">
                <a:latin typeface="+mj-lt"/>
                <a:cs typeface="Chalkboard"/>
              </a:rPr>
              <a:t>eN</a:t>
            </a:r>
            <a:r>
              <a:rPr lang="en-US" dirty="0" smtClean="0">
                <a:latin typeface="+mj-lt"/>
                <a:cs typeface="Chalkboard"/>
              </a:rPr>
              <a:t> scattering, and double spin asymmetries (DSA) with </a:t>
            </a:r>
          </a:p>
          <a:p>
            <a:r>
              <a:rPr lang="en-US" dirty="0" smtClean="0">
                <a:latin typeface="+mj-lt"/>
                <a:cs typeface="Chalkboard"/>
              </a:rPr>
              <a:t>  beam and target polarization in-plane are dominated by 1-photon exchange.</a:t>
            </a:r>
          </a:p>
          <a:p>
            <a:r>
              <a:rPr lang="en-US" dirty="0" smtClean="0">
                <a:latin typeface="+mj-lt"/>
                <a:cs typeface="Chalkboard"/>
              </a:rPr>
              <a:t>   e.g. measurements of </a:t>
            </a:r>
            <a:r>
              <a:rPr lang="en-US" i="1" dirty="0" err="1" smtClean="0">
                <a:latin typeface="+mj-lt"/>
                <a:cs typeface="Chalkboard"/>
              </a:rPr>
              <a:t>G</a:t>
            </a:r>
            <a:r>
              <a:rPr lang="en-US" i="1" baseline="-25000" dirty="0" err="1">
                <a:latin typeface="+mj-lt"/>
                <a:cs typeface="Chalkboard"/>
              </a:rPr>
              <a:t>E</a:t>
            </a:r>
            <a:r>
              <a:rPr lang="en-US" i="1" baseline="30000" dirty="0" err="1" smtClean="0">
                <a:latin typeface="+mj-lt"/>
                <a:cs typeface="Chalkboard"/>
              </a:rPr>
              <a:t>n</a:t>
            </a:r>
            <a:r>
              <a:rPr lang="en-US" i="1" dirty="0" smtClean="0">
                <a:latin typeface="+mj-lt"/>
                <a:cs typeface="Chalkboard"/>
              </a:rPr>
              <a:t>, </a:t>
            </a:r>
            <a:r>
              <a:rPr lang="en-US" i="1" dirty="0" err="1" smtClean="0">
                <a:latin typeface="+mj-lt"/>
                <a:cs typeface="Chalkboard"/>
              </a:rPr>
              <a:t>G</a:t>
            </a:r>
            <a:r>
              <a:rPr lang="en-US" i="1" baseline="-25000" dirty="0" err="1" smtClean="0">
                <a:latin typeface="+mj-lt"/>
                <a:cs typeface="Chalkboard"/>
              </a:rPr>
              <a:t>M</a:t>
            </a:r>
            <a:r>
              <a:rPr lang="en-US" i="1" baseline="30000" dirty="0" err="1" smtClean="0">
                <a:latin typeface="+mj-lt"/>
                <a:cs typeface="Chalkboard"/>
              </a:rPr>
              <a:t>n</a:t>
            </a:r>
            <a:r>
              <a:rPr lang="en-US" i="1" dirty="0" smtClean="0">
                <a:latin typeface="+mj-lt"/>
                <a:cs typeface="Chalkboard"/>
              </a:rPr>
              <a:t>, F</a:t>
            </a:r>
            <a:r>
              <a:rPr lang="en-US" i="1" baseline="-25000" dirty="0" smtClean="0">
                <a:latin typeface="+mj-lt"/>
                <a:cs typeface="Chalkboard"/>
              </a:rPr>
              <a:t>1</a:t>
            </a:r>
            <a:r>
              <a:rPr lang="en-US" i="1" dirty="0" smtClean="0">
                <a:latin typeface="+mj-lt"/>
                <a:cs typeface="Chalkboard"/>
              </a:rPr>
              <a:t>, F</a:t>
            </a:r>
            <a:r>
              <a:rPr lang="en-US" i="1" baseline="-25000" dirty="0" smtClean="0">
                <a:latin typeface="+mj-lt"/>
                <a:cs typeface="Chalkboard"/>
              </a:rPr>
              <a:t>2</a:t>
            </a:r>
            <a:r>
              <a:rPr lang="en-US" i="1" dirty="0" smtClean="0">
                <a:latin typeface="+mj-lt"/>
                <a:cs typeface="Chalkboard"/>
              </a:rPr>
              <a:t>, g</a:t>
            </a:r>
            <a:r>
              <a:rPr lang="en-US" i="1" baseline="-25000" dirty="0" smtClean="0">
                <a:latin typeface="+mj-lt"/>
                <a:cs typeface="Chalkboard"/>
              </a:rPr>
              <a:t>1</a:t>
            </a:r>
            <a:r>
              <a:rPr lang="en-US" i="1" dirty="0" smtClean="0">
                <a:latin typeface="+mj-lt"/>
                <a:cs typeface="Chalkboard"/>
              </a:rPr>
              <a:t>, g</a:t>
            </a:r>
            <a:r>
              <a:rPr lang="en-US" i="1" baseline="-25000" dirty="0" smtClean="0">
                <a:latin typeface="+mj-lt"/>
                <a:cs typeface="Chalkboard"/>
              </a:rPr>
              <a:t>2      </a:t>
            </a:r>
            <a:r>
              <a:rPr lang="en-US" dirty="0">
                <a:latin typeface="+mj-lt"/>
                <a:cs typeface="Chalkboard"/>
              </a:rPr>
              <a:t>&lt;</a:t>
            </a:r>
            <a:r>
              <a:rPr lang="en-US" dirty="0" smtClean="0">
                <a:latin typeface="+mj-lt"/>
                <a:cs typeface="Chalkboard"/>
              </a:rPr>
              <a:t>----(Born approximation)</a:t>
            </a:r>
          </a:p>
          <a:p>
            <a:pPr>
              <a:buFont typeface="Arial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halkboard"/>
              </a:rPr>
              <a:t>However, </a:t>
            </a:r>
            <a:r>
              <a:rPr lang="en-US" i="1" dirty="0" smtClean="0">
                <a:solidFill>
                  <a:srgbClr val="FF0000"/>
                </a:solidFill>
                <a:latin typeface="+mj-lt"/>
                <a:cs typeface="Chalkboard"/>
              </a:rPr>
              <a:t>A</a:t>
            </a:r>
            <a:r>
              <a:rPr lang="en-US" i="1" baseline="-25000" dirty="0" smtClean="0">
                <a:solidFill>
                  <a:srgbClr val="FF0000"/>
                </a:solidFill>
                <a:latin typeface="+mj-lt"/>
                <a:cs typeface="Chalkboard"/>
              </a:rPr>
              <a:t>y</a:t>
            </a:r>
            <a:r>
              <a:rPr lang="en-US" i="1" dirty="0" smtClean="0">
                <a:solidFill>
                  <a:srgbClr val="FF0000"/>
                </a:solidFill>
                <a:latin typeface="+mj-lt"/>
                <a:cs typeface="Chalkboard"/>
              </a:rPr>
              <a:t>=0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halkboard"/>
              </a:rPr>
              <a:t>at Born level</a:t>
            </a:r>
            <a:r>
              <a:rPr lang="en-US" dirty="0" smtClean="0">
                <a:latin typeface="+mj-lt"/>
                <a:cs typeface="Chalkboard"/>
              </a:rPr>
              <a:t>, </a:t>
            </a:r>
          </a:p>
          <a:p>
            <a:r>
              <a:rPr lang="en-US" dirty="0" smtClean="0">
                <a:latin typeface="+mj-lt"/>
                <a:cs typeface="Chalkboard"/>
                <a:sym typeface="Wingdings"/>
              </a:rPr>
              <a:t>       </a:t>
            </a:r>
            <a:r>
              <a:rPr lang="en-US" dirty="0" smtClean="0">
                <a:latin typeface="+mj-lt"/>
                <a:cs typeface="Chalkboard"/>
              </a:rPr>
              <a:t>sensitive to physics at order </a:t>
            </a:r>
            <a:r>
              <a:rPr lang="en-US" i="1" dirty="0" smtClean="0">
                <a:latin typeface="+mj-lt"/>
                <a:cs typeface="Chalkboard"/>
              </a:rPr>
              <a:t>α</a:t>
            </a:r>
            <a:r>
              <a:rPr lang="en-US" i="1" baseline="30000" dirty="0">
                <a:latin typeface="+mj-lt"/>
                <a:cs typeface="Chalkboard"/>
              </a:rPr>
              <a:t>3</a:t>
            </a:r>
            <a:r>
              <a:rPr lang="en-US" dirty="0" smtClean="0">
                <a:latin typeface="+mj-lt"/>
                <a:cs typeface="Chalkboard"/>
              </a:rPr>
              <a:t>; two-photon exchange.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Arial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367" y="-141963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Target Single Spin Asymmetry (SSA)</a:t>
            </a:r>
            <a:endParaRPr lang="en-US" sz="2400" dirty="0">
              <a:latin typeface="+mj-lt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933700" y="1766499"/>
            <a:ext cx="4114800" cy="2133600"/>
          </a:xfrm>
          <a:prstGeom prst="parallelogram">
            <a:avLst>
              <a:gd name="adj" fmla="val 389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783311"/>
            <a:ext cx="990600" cy="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flipV="1">
            <a:off x="4953000" y="2403899"/>
            <a:ext cx="76200" cy="876300"/>
          </a:xfrm>
          <a:custGeom>
            <a:avLst/>
            <a:gdLst>
              <a:gd name="connsiteX0" fmla="*/ 0 w 152400"/>
              <a:gd name="connsiteY0" fmla="*/ 76200 h 990600"/>
              <a:gd name="connsiteX1" fmla="*/ 76200 w 152400"/>
              <a:gd name="connsiteY1" fmla="*/ 0 h 990600"/>
              <a:gd name="connsiteX2" fmla="*/ 152400 w 152400"/>
              <a:gd name="connsiteY2" fmla="*/ 76200 h 990600"/>
              <a:gd name="connsiteX3" fmla="*/ 114300 w 152400"/>
              <a:gd name="connsiteY3" fmla="*/ 76200 h 990600"/>
              <a:gd name="connsiteX4" fmla="*/ 114300 w 152400"/>
              <a:gd name="connsiteY4" fmla="*/ 990600 h 990600"/>
              <a:gd name="connsiteX5" fmla="*/ 38100 w 152400"/>
              <a:gd name="connsiteY5" fmla="*/ 990600 h 990600"/>
              <a:gd name="connsiteX6" fmla="*/ 38100 w 152400"/>
              <a:gd name="connsiteY6" fmla="*/ 76200 h 990600"/>
              <a:gd name="connsiteX7" fmla="*/ 0 w 152400"/>
              <a:gd name="connsiteY7" fmla="*/ 762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" h="9906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990600"/>
                </a:lnTo>
                <a:lnTo>
                  <a:pt x="38100" y="990600"/>
                </a:lnTo>
                <a:lnTo>
                  <a:pt x="38100" y="76200"/>
                </a:lnTo>
                <a:lnTo>
                  <a:pt x="0" y="76200"/>
                </a:lnTo>
                <a:close/>
              </a:path>
            </a:pathLst>
          </a:cu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029200" y="2289599"/>
            <a:ext cx="76200" cy="8763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2783311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53000" y="2237599"/>
            <a:ext cx="1066800" cy="548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000" y="2783311"/>
            <a:ext cx="1600200" cy="3176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762500" y="2556299"/>
            <a:ext cx="47625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1074" y="2647987"/>
            <a:ext cx="447675" cy="276999"/>
          </a:xfrm>
          <a:custGeom>
            <a:avLst/>
            <a:gdLst>
              <a:gd name="connsiteX0" fmla="*/ 0 w 533400"/>
              <a:gd name="connsiteY0" fmla="*/ 0 h 276999"/>
              <a:gd name="connsiteX1" fmla="*/ 533400 w 533400"/>
              <a:gd name="connsiteY1" fmla="*/ 0 h 276999"/>
              <a:gd name="connsiteX2" fmla="*/ 533400 w 533400"/>
              <a:gd name="connsiteY2" fmla="*/ 276999 h 276999"/>
              <a:gd name="connsiteX3" fmla="*/ 0 w 533400"/>
              <a:gd name="connsiteY3" fmla="*/ 276999 h 276999"/>
              <a:gd name="connsiteX4" fmla="*/ 0 w 533400"/>
              <a:gd name="connsiteY4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276999">
                <a:moveTo>
                  <a:pt x="0" y="0"/>
                </a:moveTo>
                <a:lnTo>
                  <a:pt x="533400" y="0"/>
                </a:lnTo>
                <a:lnTo>
                  <a:pt x="53340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+mj-lt"/>
              </a:rPr>
              <a:t>3</a:t>
            </a:r>
            <a:r>
              <a:rPr lang="en-US" sz="1200" dirty="0" smtClean="0">
                <a:latin typeface="+mj-lt"/>
              </a:rPr>
              <a:t>He</a:t>
            </a:r>
            <a:endParaRPr lang="en-US" sz="1200" baseline="300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241779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θ</a:t>
            </a:r>
            <a:endParaRPr lang="en-US" sz="12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2828833"/>
            <a:ext cx="3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e</a:t>
            </a:r>
            <a:r>
              <a:rPr lang="en-US" baseline="30000" dirty="0" smtClean="0">
                <a:latin typeface="+mj-lt"/>
              </a:rPr>
              <a:t>-</a:t>
            </a:r>
            <a:endParaRPr lang="en-US" dirty="0">
              <a:latin typeface="+mj-lt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7/1/13</a:t>
            </a:r>
            <a:endParaRPr lang="en-US">
              <a:latin typeface="+mj-lt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>
                <a:latin typeface="+mj-lt"/>
              </a:rPr>
              <a:pPr/>
              <a:t>9</a:t>
            </a:fld>
            <a:endParaRPr lang="en-US">
              <a:latin typeface="+mj-lt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222855"/>
              </p:ext>
            </p:extLst>
          </p:nvPr>
        </p:nvGraphicFramePr>
        <p:xfrm>
          <a:off x="990600" y="2376099"/>
          <a:ext cx="1752600" cy="83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4" imgW="825500" imgH="393700" progId="Equation.3">
                  <p:embed/>
                </p:oleObj>
              </mc:Choice>
              <mc:Fallback>
                <p:oleObj name="Equation" r:id="rId4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76099"/>
                        <a:ext cx="1752600" cy="835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839200" cy="738188"/>
            <a:chOff x="0" y="0"/>
            <a:chExt cx="8839200" cy="738188"/>
          </a:xfrm>
        </p:grpSpPr>
        <p:pic>
          <p:nvPicPr>
            <p:cNvPr id="20" name="Picture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42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533400" y="685800"/>
              <a:ext cx="8305800" cy="1588"/>
            </a:xfrm>
            <a:prstGeom prst="line">
              <a:avLst/>
            </a:prstGeom>
            <a:noFill/>
            <a:ln w="38100">
              <a:solidFill>
                <a:srgbClr val="008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091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1805</Words>
  <Application>Microsoft Macintosh PowerPoint</Application>
  <PresentationFormat>On-screen Show (4:3)</PresentationFormat>
  <Paragraphs>324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Target Single Spin Asymmetries in 3He(e,e’)   Nucleon and Nuclear structure studies using two photon exchange with a vertically polarized 3He target. </vt:lpstr>
      <vt:lpstr>Born scattering and beyond</vt:lpstr>
      <vt:lpstr>Born scattering and beyond</vt:lpstr>
      <vt:lpstr>Two Photon Physics</vt:lpstr>
      <vt:lpstr>Elastic form factor data</vt:lpstr>
      <vt:lpstr>At large Q2, assume dominated by interaction with a single quark</vt:lpstr>
      <vt:lpstr>PowerPoint Presentation</vt:lpstr>
      <vt:lpstr>Jefferson Lab GEp/GMp vs. Q2</vt:lpstr>
      <vt:lpstr>Target Single Spin Asymmetry (SSA)</vt:lpstr>
      <vt:lpstr>Target Single Spin Asymmetry</vt:lpstr>
      <vt:lpstr>PowerPoint Presentation</vt:lpstr>
      <vt:lpstr>TPEX in Target SSA</vt:lpstr>
      <vt:lpstr>PowerPoint Presentation</vt:lpstr>
      <vt:lpstr>GPD-based model prediction</vt:lpstr>
      <vt:lpstr>Experimental Design</vt:lpstr>
      <vt:lpstr>Hall A Polarized 3He Target</vt:lpstr>
      <vt:lpstr>Hall A polarized 3He target</vt:lpstr>
      <vt:lpstr>PowerPoint Presentation</vt:lpstr>
      <vt:lpstr>New Results for Ay QE</vt:lpstr>
      <vt:lpstr>Topic 2:  What about Ay for n(e,e’) in DIS?</vt:lpstr>
      <vt:lpstr>PowerPoint Presentation</vt:lpstr>
      <vt:lpstr>Kinematics</vt:lpstr>
      <vt:lpstr>HERMES proton data</vt:lpstr>
      <vt:lpstr>Topic 3: SSA in quasi-elastic 3He(e,e’n)</vt:lpstr>
      <vt:lpstr>Preliminary Results </vt:lpstr>
      <vt:lpstr>Summary</vt:lpstr>
      <vt:lpstr>PowerPoint Presentation</vt:lpstr>
      <vt:lpstr>Check for False Asymmetries:  Luminosity Asymmetry</vt:lpstr>
      <vt:lpstr>Backgrounds</vt:lpstr>
      <vt:lpstr>Contaminations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Spin Asymmetries (SSA) in 3He(e,e’) from a vertically polarized 3He target.  Nucleon and Nuclear structure studies using two photon exchange</dc:title>
  <dc:creator>Todd Averett</dc:creator>
  <cp:lastModifiedBy>Todd Averett</cp:lastModifiedBy>
  <cp:revision>62</cp:revision>
  <dcterms:created xsi:type="dcterms:W3CDTF">2013-06-25T16:59:21Z</dcterms:created>
  <dcterms:modified xsi:type="dcterms:W3CDTF">2013-07-03T05:40:24Z</dcterms:modified>
</cp:coreProperties>
</file>