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57" r:id="rId3"/>
    <p:sldId id="258" r:id="rId4"/>
    <p:sldId id="259" r:id="rId5"/>
    <p:sldId id="275" r:id="rId6"/>
    <p:sldId id="261" r:id="rId7"/>
    <p:sldId id="260" r:id="rId8"/>
    <p:sldId id="277" r:id="rId9"/>
    <p:sldId id="278" r:id="rId10"/>
    <p:sldId id="276" r:id="rId11"/>
    <p:sldId id="279" r:id="rId12"/>
    <p:sldId id="280" r:id="rId13"/>
    <p:sldId id="292" r:id="rId14"/>
    <p:sldId id="293" r:id="rId15"/>
    <p:sldId id="294" r:id="rId16"/>
    <p:sldId id="295" r:id="rId17"/>
    <p:sldId id="298" r:id="rId18"/>
    <p:sldId id="296" r:id="rId19"/>
    <p:sldId id="262" r:id="rId20"/>
    <p:sldId id="282" r:id="rId21"/>
    <p:sldId id="283" r:id="rId22"/>
    <p:sldId id="284" r:id="rId23"/>
    <p:sldId id="299" r:id="rId24"/>
    <p:sldId id="285" r:id="rId25"/>
    <p:sldId id="288" r:id="rId26"/>
    <p:sldId id="287" r:id="rId27"/>
    <p:sldId id="297" r:id="rId28"/>
    <p:sldId id="29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7A0000"/>
    <a:srgbClr val="DAC4D7"/>
    <a:srgbClr val="3D7346"/>
    <a:srgbClr val="DAC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30" autoAdjust="0"/>
  </p:normalViewPr>
  <p:slideViewPr>
    <p:cSldViewPr>
      <p:cViewPr varScale="1">
        <p:scale>
          <a:sx n="70" d="100"/>
          <a:sy n="70" d="100"/>
        </p:scale>
        <p:origin x="-828" y="-78"/>
      </p:cViewPr>
      <p:guideLst>
        <p:guide orient="horz" pos="2160"/>
        <p:guide pos="2880"/>
      </p:guideLst>
    </p:cSldViewPr>
  </p:slideViewPr>
  <p:outlineViewPr>
    <p:cViewPr>
      <p:scale>
        <a:sx n="33" d="100"/>
        <a:sy n="33" d="100"/>
      </p:scale>
      <p:origin x="0" y="37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x</c:v>
          </c:tx>
          <c:spPr>
            <a:ln w="28575">
              <a:noFill/>
            </a:ln>
          </c:spPr>
          <c:marker>
            <c:symbol val="none"/>
          </c:marker>
          <c:xVal>
            <c:numRef>
              <c:f>Sheet1!$A$3:$A$7</c:f>
              <c:numCache>
                <c:formatCode>General</c:formatCode>
                <c:ptCount val="5"/>
                <c:pt idx="0">
                  <c:v>1E-4</c:v>
                </c:pt>
                <c:pt idx="1">
                  <c:v>1E-3</c:v>
                </c:pt>
                <c:pt idx="2">
                  <c:v>0.01</c:v>
                </c:pt>
                <c:pt idx="3">
                  <c:v>0.1</c:v>
                </c:pt>
                <c:pt idx="4">
                  <c:v>1</c:v>
                </c:pt>
              </c:numCache>
            </c:numRef>
          </c:xVal>
          <c:yVal>
            <c:numRef>
              <c:f>Sheet1!$B$3:$B$11</c:f>
              <c:numCache>
                <c:formatCode>0.00E+00</c:formatCode>
                <c:ptCount val="9"/>
                <c:pt idx="0">
                  <c:v>1E+30</c:v>
                </c:pt>
                <c:pt idx="1">
                  <c:v>9.9999999999999996E+30</c:v>
                </c:pt>
                <c:pt idx="2">
                  <c:v>1.0000000000000001E+32</c:v>
                </c:pt>
                <c:pt idx="3">
                  <c:v>9.9999999999999995E+32</c:v>
                </c:pt>
                <c:pt idx="4">
                  <c:v>9.9999999999999995E+33</c:v>
                </c:pt>
                <c:pt idx="5">
                  <c:v>9.9999999999999997E+34</c:v>
                </c:pt>
                <c:pt idx="6">
                  <c:v>1E+36</c:v>
                </c:pt>
                <c:pt idx="7">
                  <c:v>9.9999999999999995E+36</c:v>
                </c:pt>
                <c:pt idx="8">
                  <c:v>9.9999999999999998E+37</c:v>
                </c:pt>
              </c:numCache>
            </c:numRef>
          </c:yVal>
          <c:smooth val="0"/>
        </c:ser>
        <c:dLbls>
          <c:showLegendKey val="0"/>
          <c:showVal val="0"/>
          <c:showCatName val="0"/>
          <c:showSerName val="0"/>
          <c:showPercent val="0"/>
          <c:showBubbleSize val="0"/>
        </c:dLbls>
        <c:axId val="82303232"/>
        <c:axId val="82452480"/>
      </c:scatterChart>
      <c:valAx>
        <c:axId val="82303232"/>
        <c:scaling>
          <c:logBase val="10"/>
          <c:orientation val="minMax"/>
          <c:max val="1"/>
          <c:min val="1.0000000000000007E-4"/>
        </c:scaling>
        <c:delete val="0"/>
        <c:axPos val="b"/>
        <c:majorGridlines>
          <c:spPr>
            <a:ln w="0"/>
          </c:spPr>
        </c:majorGridlines>
        <c:numFmt formatCode="General" sourceLinked="1"/>
        <c:majorTickMark val="none"/>
        <c:minorTickMark val="none"/>
        <c:tickLblPos val="nextTo"/>
        <c:txPr>
          <a:bodyPr/>
          <a:lstStyle/>
          <a:p>
            <a:pPr>
              <a:defRPr sz="1600" b="1" i="0" baseline="0"/>
            </a:pPr>
            <a:endParaRPr lang="en-US"/>
          </a:p>
        </c:txPr>
        <c:crossAx val="82452480"/>
        <c:crosses val="autoZero"/>
        <c:crossBetween val="midCat"/>
      </c:valAx>
      <c:valAx>
        <c:axId val="82452480"/>
        <c:scaling>
          <c:logBase val="10"/>
          <c:orientation val="minMax"/>
          <c:max val="1.0000000000000002E+38"/>
          <c:min val="1E+30"/>
        </c:scaling>
        <c:delete val="0"/>
        <c:axPos val="l"/>
        <c:majorGridlines/>
        <c:numFmt formatCode="0.00E+00" sourceLinked="1"/>
        <c:majorTickMark val="none"/>
        <c:minorTickMark val="none"/>
        <c:tickLblPos val="nextTo"/>
        <c:txPr>
          <a:bodyPr/>
          <a:lstStyle/>
          <a:p>
            <a:pPr>
              <a:defRPr b="1" i="0" baseline="0"/>
            </a:pPr>
            <a:endParaRPr lang="en-US"/>
          </a:p>
        </c:txPr>
        <c:crossAx val="82303232"/>
        <c:crossesAt val="1.0000000000000007E-4"/>
        <c:crossBetween val="midCat"/>
      </c:valAx>
    </c:plotArea>
    <c:legend>
      <c:legendPos val="b"/>
      <c:legendEntry>
        <c:idx val="0"/>
        <c:txPr>
          <a:bodyPr/>
          <a:lstStyle/>
          <a:p>
            <a:pPr>
              <a:defRPr sz="1600" b="1" i="0" baseline="0"/>
            </a:pPr>
            <a:endParaRPr lang="en-US"/>
          </a:p>
        </c:txPr>
      </c:legendEntry>
      <c:layout/>
      <c:overlay val="0"/>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drawing1.xml><?xml version="1.0" encoding="utf-8"?>
<c:userShapes xmlns:c="http://schemas.openxmlformats.org/drawingml/2006/chart">
  <cdr:relSizeAnchor xmlns:cdr="http://schemas.openxmlformats.org/drawingml/2006/chartDrawing">
    <cdr:from>
      <cdr:x>0.15179</cdr:x>
      <cdr:y>0.64312</cdr:y>
    </cdr:from>
    <cdr:to>
      <cdr:x>0.17343</cdr:x>
      <cdr:y>0.79928</cdr:y>
    </cdr:to>
    <cdr:sp macro="" textlink="">
      <cdr:nvSpPr>
        <cdr:cNvPr id="2" name="TextBox 1"/>
        <cdr:cNvSpPr txBox="1"/>
      </cdr:nvSpPr>
      <cdr:spPr>
        <a:xfrm xmlns:a="http://schemas.openxmlformats.org/drawingml/2006/main">
          <a:off x="1295400" y="1647825"/>
          <a:ext cx="184731" cy="4001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en-US" sz="2000" b="1" dirty="0" smtClean="0">
            <a:solidFill>
              <a:srgbClr val="002060"/>
            </a:solidFill>
            <a:latin typeface="Arial" pitchFamily="34" charset="0"/>
            <a:cs typeface="Arial" pitchFamily="34" charset="0"/>
          </a:endParaRPr>
        </a:p>
      </cdr:txBody>
    </cdr:sp>
  </cdr:relSizeAnchor>
  <cdr:relSizeAnchor xmlns:cdr="http://schemas.openxmlformats.org/drawingml/2006/chartDrawing">
    <cdr:from>
      <cdr:x>0.11429</cdr:x>
      <cdr:y>0.69468</cdr:y>
    </cdr:from>
    <cdr:to>
      <cdr:x>0.29464</cdr:x>
      <cdr:y>0.8148</cdr:y>
    </cdr:to>
    <cdr:sp macro="" textlink="">
      <cdr:nvSpPr>
        <cdr:cNvPr id="3" name="TextBox 2"/>
        <cdr:cNvSpPr txBox="1"/>
      </cdr:nvSpPr>
      <cdr:spPr>
        <a:xfrm xmlns:a="http://schemas.openxmlformats.org/drawingml/2006/main">
          <a:off x="609600" y="2362200"/>
          <a:ext cx="962002" cy="40846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1400" dirty="0" smtClean="0">
              <a:solidFill>
                <a:srgbClr val="002060"/>
              </a:solidFill>
              <a:latin typeface="Arial" pitchFamily="34" charset="0"/>
              <a:cs typeface="Arial" pitchFamily="34" charset="0"/>
            </a:rPr>
            <a:t>HERA (no p pol.)</a:t>
          </a:r>
        </a:p>
      </cdr:txBody>
    </cdr:sp>
  </cdr:relSizeAnchor>
  <cdr:relSizeAnchor xmlns:cdr="http://schemas.openxmlformats.org/drawingml/2006/chartDrawing">
    <cdr:from>
      <cdr:x>0.42857</cdr:x>
      <cdr:y>0.58263</cdr:y>
    </cdr:from>
    <cdr:to>
      <cdr:x>0.96607</cdr:x>
      <cdr:y>0.67185</cdr:y>
    </cdr:to>
    <cdr:sp macro="" textlink="">
      <cdr:nvSpPr>
        <cdr:cNvPr id="4" name="Rectangle 3"/>
        <cdr:cNvSpPr/>
      </cdr:nvSpPr>
      <cdr:spPr bwMode="auto">
        <a:xfrm xmlns:a="http://schemas.openxmlformats.org/drawingml/2006/main">
          <a:off x="2286000" y="1981200"/>
          <a:ext cx="2867026" cy="303384"/>
        </a:xfrm>
        <a:prstGeom xmlns:a="http://schemas.openxmlformats.org/drawingml/2006/main" prst="rect">
          <a:avLst/>
        </a:prstGeom>
        <a:solidFill xmlns:a="http://schemas.openxmlformats.org/drawingml/2006/main">
          <a:srgbClr val="DAC4D7"/>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r>
            <a:rPr lang="en-US" sz="1400" dirty="0" smtClean="0">
              <a:solidFill>
                <a:srgbClr val="7A0000"/>
              </a:solidFill>
              <a:latin typeface="Arial" pitchFamily="34" charset="0"/>
              <a:cs typeface="Arial" pitchFamily="34" charset="0"/>
            </a:rPr>
            <a:t>COMPASS</a:t>
          </a:r>
          <a:endParaRPr lang="en-US" sz="1400" dirty="0">
            <a:solidFill>
              <a:srgbClr val="7A0000"/>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F10B6-E9A4-40A9-8EF0-7B145614C618}" type="datetimeFigureOut">
              <a:rPr lang="en-US" smtClean="0"/>
              <a:t>6/28/2013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514784-1F14-4432-8C7C-E73AE446BB86}" type="slidenum">
              <a:rPr lang="en-US" smtClean="0"/>
              <a:t>‹#›</a:t>
            </a:fld>
            <a:endParaRPr lang="en-US"/>
          </a:p>
        </p:txBody>
      </p:sp>
    </p:spTree>
    <p:extLst>
      <p:ext uri="{BB962C8B-B14F-4D97-AF65-F5344CB8AC3E}">
        <p14:creationId xmlns:p14="http://schemas.microsoft.com/office/powerpoint/2010/main" val="144931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a:solidFill>
                  <a:prstClr val="black"/>
                </a:solidFill>
              </a:rPr>
              <a:pPr>
                <a:def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DF9A8-A8E8-41EA-B260-D01AD0AE4FE4}"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latin typeface="Times" charset="0"/>
            </a:endParaRPr>
          </a:p>
        </p:txBody>
      </p:sp>
      <p:sp>
        <p:nvSpPr>
          <p:cNvPr id="38916" name="Slide Number Placeholder 3"/>
          <p:cNvSpPr>
            <a:spLocks noGrp="1"/>
          </p:cNvSpPr>
          <p:nvPr>
            <p:ph type="sldNum" sz="quarter" idx="5"/>
          </p:nvPr>
        </p:nvSpPr>
        <p:spPr>
          <a:noFill/>
        </p:spPr>
        <p:txBody>
          <a:bodyPr/>
          <a:lstStyle/>
          <a:p>
            <a:fld id="{D130AF08-E0CB-4FFC-A2FE-EF25C9C36828}" type="slidenum">
              <a:rPr lang="en-US" smtClean="0">
                <a:latin typeface="Times" charset="0"/>
              </a:rPr>
              <a:pPr/>
              <a:t>20</a:t>
            </a:fld>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C9AE877-5A93-4CCF-A51D-E0F29BB2DDD8}" type="slidenum">
              <a:rPr lang="en-US" smtClean="0">
                <a:solidFill>
                  <a:prstClr val="black"/>
                </a:solidFill>
              </a:rPr>
              <a:pPr/>
              <a:t>24</a:t>
            </a:fld>
            <a:endParaRPr lang="en-US" smtClean="0">
              <a:solidFill>
                <a:prstClr val="black"/>
              </a:solidFill>
            </a:endParaRPr>
          </a:p>
        </p:txBody>
      </p:sp>
      <p:sp>
        <p:nvSpPr>
          <p:cNvPr id="50179" name="Rectangle 24"/>
          <p:cNvSpPr txBox="1">
            <a:spLocks noGrp="1" noChangeArrowheads="1"/>
          </p:cNvSpPr>
          <p:nvPr/>
        </p:nvSpPr>
        <p:spPr bwMode="auto">
          <a:xfrm>
            <a:off x="3884319" y="8684916"/>
            <a:ext cx="2972115" cy="457515"/>
          </a:xfrm>
          <a:prstGeom prst="rect">
            <a:avLst/>
          </a:prstGeom>
          <a:noFill/>
          <a:ln w="9525">
            <a:noFill/>
            <a:miter lim="800000"/>
            <a:headEnd/>
            <a:tailEnd/>
          </a:ln>
        </p:spPr>
        <p:txBody>
          <a:bodyPr lIns="91399" tIns="45699" rIns="91399" bIns="45699" anchor="b"/>
          <a:lstStyle/>
          <a:p>
            <a:pPr algn="r" defTabSz="914088"/>
            <a:fld id="{1766B3B2-40CA-45FE-AB5F-B5C1573C217F}" type="slidenum">
              <a:rPr lang="en-US" sz="1200">
                <a:solidFill>
                  <a:srgbClr val="000000"/>
                </a:solidFill>
              </a:rPr>
              <a:pPr algn="r" defTabSz="914088"/>
              <a:t>24</a:t>
            </a:fld>
            <a:endParaRPr lang="en-US" sz="1200" dirty="0">
              <a:solidFill>
                <a:srgbClr val="000000"/>
              </a:solidFill>
            </a:endParaRPr>
          </a:p>
        </p:txBody>
      </p:sp>
      <p:sp>
        <p:nvSpPr>
          <p:cNvPr id="50180" name="Text Box 1"/>
          <p:cNvSpPr txBox="1">
            <a:spLocks noChangeArrowheads="1"/>
          </p:cNvSpPr>
          <p:nvPr/>
        </p:nvSpPr>
        <p:spPr bwMode="auto">
          <a:xfrm>
            <a:off x="3816806" y="8611023"/>
            <a:ext cx="2918732" cy="452798"/>
          </a:xfrm>
          <a:prstGeom prst="rect">
            <a:avLst/>
          </a:prstGeom>
          <a:noFill/>
          <a:ln w="9525">
            <a:noFill/>
            <a:round/>
            <a:headEnd/>
            <a:tailEnd/>
          </a:ln>
        </p:spPr>
        <p:txBody>
          <a:bodyPr lIns="88833" tIns="46193" rIns="88833" bIns="46193" anchor="b"/>
          <a:lstStyle/>
          <a:p>
            <a:pPr algn="r" defTabSz="914088">
              <a:tabLst>
                <a:tab pos="0" algn="l"/>
                <a:tab pos="450762" algn="l"/>
                <a:tab pos="901523" algn="l"/>
                <a:tab pos="1353854" algn="l"/>
                <a:tab pos="1804617" algn="l"/>
                <a:tab pos="2256948" algn="l"/>
                <a:tab pos="2707709" algn="l"/>
                <a:tab pos="3156902" algn="l"/>
                <a:tab pos="3609233" algn="l"/>
                <a:tab pos="4059995" algn="l"/>
                <a:tab pos="4512328" algn="l"/>
                <a:tab pos="4963087" algn="l"/>
                <a:tab pos="5413850" algn="l"/>
                <a:tab pos="5866183" algn="l"/>
                <a:tab pos="6316941" algn="l"/>
                <a:tab pos="6769275" algn="l"/>
                <a:tab pos="7220037" algn="l"/>
                <a:tab pos="7670798" algn="l"/>
                <a:tab pos="8123130" algn="l"/>
                <a:tab pos="8573892" algn="l"/>
                <a:tab pos="9026224" algn="l"/>
              </a:tabLst>
            </a:pPr>
            <a:fld id="{F1E9E5A7-CB50-40E1-88AB-776CE75A0614}" type="slidenum">
              <a:rPr lang="en-US" sz="1200">
                <a:solidFill>
                  <a:srgbClr val="000000"/>
                </a:solidFill>
              </a:rPr>
              <a:pPr algn="r" defTabSz="914088">
                <a:tabLst>
                  <a:tab pos="0" algn="l"/>
                  <a:tab pos="450762" algn="l"/>
                  <a:tab pos="901523" algn="l"/>
                  <a:tab pos="1353854" algn="l"/>
                  <a:tab pos="1804617" algn="l"/>
                  <a:tab pos="2256948" algn="l"/>
                  <a:tab pos="2707709" algn="l"/>
                  <a:tab pos="3156902" algn="l"/>
                  <a:tab pos="3609233" algn="l"/>
                  <a:tab pos="4059995" algn="l"/>
                  <a:tab pos="4512328" algn="l"/>
                  <a:tab pos="4963087" algn="l"/>
                  <a:tab pos="5413850" algn="l"/>
                  <a:tab pos="5866183" algn="l"/>
                  <a:tab pos="6316941" algn="l"/>
                  <a:tab pos="6769275" algn="l"/>
                  <a:tab pos="7220037" algn="l"/>
                  <a:tab pos="7670798" algn="l"/>
                  <a:tab pos="8123130" algn="l"/>
                  <a:tab pos="8573892" algn="l"/>
                  <a:tab pos="9026224" algn="l"/>
                </a:tabLst>
              </a:pPr>
              <a:t>24</a:t>
            </a:fld>
            <a:endParaRPr lang="en-US" sz="1200" dirty="0">
              <a:solidFill>
                <a:srgbClr val="000000"/>
              </a:solidFill>
            </a:endParaRPr>
          </a:p>
        </p:txBody>
      </p:sp>
      <p:sp>
        <p:nvSpPr>
          <p:cNvPr id="50181" name="Text Box 2"/>
          <p:cNvSpPr txBox="1">
            <a:spLocks noChangeArrowheads="1"/>
          </p:cNvSpPr>
          <p:nvPr/>
        </p:nvSpPr>
        <p:spPr bwMode="auto">
          <a:xfrm>
            <a:off x="1188533" y="687059"/>
            <a:ext cx="4361613" cy="3400700"/>
          </a:xfrm>
          <a:prstGeom prst="rect">
            <a:avLst/>
          </a:prstGeom>
          <a:solidFill>
            <a:srgbClr val="FFFFFF"/>
          </a:solidFill>
          <a:ln w="9360">
            <a:solidFill>
              <a:srgbClr val="000000"/>
            </a:solidFill>
            <a:miter lim="800000"/>
            <a:headEnd/>
            <a:tailEnd/>
          </a:ln>
        </p:spPr>
        <p:txBody>
          <a:bodyPr wrap="none" lIns="90256" tIns="45129" rIns="90256" bIns="45129" anchor="ctr"/>
          <a:lstStyle/>
          <a:p>
            <a:pPr defTabSz="914088"/>
            <a:endParaRPr lang="en-US" dirty="0">
              <a:solidFill>
                <a:srgbClr val="000000"/>
              </a:solidFill>
            </a:endParaRPr>
          </a:p>
        </p:txBody>
      </p:sp>
      <p:sp>
        <p:nvSpPr>
          <p:cNvPr id="50182" name="Rectangle 3"/>
          <p:cNvSpPr>
            <a:spLocks noGrp="1" noChangeArrowheads="1"/>
          </p:cNvSpPr>
          <p:nvPr>
            <p:ph type="body"/>
          </p:nvPr>
        </p:nvSpPr>
        <p:spPr>
          <a:xfrm>
            <a:off x="686116" y="4344031"/>
            <a:ext cx="5459081" cy="4087758"/>
          </a:xfrm>
          <a:noFill/>
          <a:ln>
            <a:solidFill>
              <a:srgbClr val="000000"/>
            </a:solid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6B360A77-A766-4C4B-AD23-F2C1A372AE3F}" type="slidenum">
              <a:rPr lang="en-US"/>
              <a:pPr>
                <a:defRPr/>
              </a:pPr>
              <a:t>25</a:t>
            </a:fld>
            <a:endParaRPr lang="en-US" dirty="0"/>
          </a:p>
        </p:txBody>
      </p:sp>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62468" name="Slide Number Placeholder 3"/>
          <p:cNvSpPr txBox="1">
            <a:spLocks noGrp="1"/>
          </p:cNvSpPr>
          <p:nvPr/>
        </p:nvSpPr>
        <p:spPr bwMode="auto">
          <a:xfrm>
            <a:off x="3884318" y="8684916"/>
            <a:ext cx="2972116" cy="457515"/>
          </a:xfrm>
          <a:prstGeom prst="rect">
            <a:avLst/>
          </a:prstGeom>
          <a:noFill/>
          <a:ln w="9525">
            <a:noFill/>
            <a:miter lim="800000"/>
            <a:headEnd/>
            <a:tailEnd/>
          </a:ln>
        </p:spPr>
        <p:txBody>
          <a:bodyPr lIns="92362" tIns="46181" rIns="92362" bIns="46181" anchor="b"/>
          <a:lstStyle/>
          <a:p>
            <a:pPr algn="r" eaLnBrk="0" hangingPunct="0"/>
            <a:fld id="{7BC0A497-4F8E-4AD3-A72B-87BE21E6215A}" type="slidenum">
              <a:rPr lang="en-US" sz="1200"/>
              <a:pPr algn="r" eaLnBrk="0" hangingPunct="0"/>
              <a:t>25</a:t>
            </a:fld>
            <a:endParaRPr lang="en-US" sz="1200" dirty="0"/>
          </a:p>
        </p:txBody>
      </p:sp>
      <p:sp>
        <p:nvSpPr>
          <p:cNvPr id="62469" name="Date Placeholder 4"/>
          <p:cNvSpPr>
            <a:spLocks noGrp="1"/>
          </p:cNvSpPr>
          <p:nvPr>
            <p:ph type="dt" sz="quarter" idx="1"/>
          </p:nvPr>
        </p:nvSpPr>
        <p:spPr>
          <a:noFill/>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D5FC8-5514-4D5E-9FCE-248C23E1BE17}" type="slidenum">
              <a:rPr lang="en-US" smtClean="0">
                <a:solidFill>
                  <a:prstClr val="black"/>
                </a:solidFill>
              </a:rPr>
              <a:pPr/>
              <a:t>26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3" name="Rectangle 2"/>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17463"/>
            <a:ext cx="7434262" cy="736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38250"/>
            <a:ext cx="4076700" cy="493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38250"/>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781425"/>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7" name="Rectangle 6"/>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a:prstGeom prst="rect">
            <a:avLst/>
          </a:prstGeom>
        </p:spPr>
        <p:txBody>
          <a:bodyPr/>
          <a:lstStyle/>
          <a:p>
            <a:r>
              <a:rPr lang="en-US" smtClean="0"/>
              <a:t>Click to edit Master title style</a:t>
            </a:r>
            <a:endParaRPr lang="en-US"/>
          </a:p>
        </p:txBody>
      </p:sp>
      <p:sp>
        <p:nvSpPr>
          <p:cNvPr id="3" name="Rectangle 2"/>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4" name="Rectangle 3"/>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Box 5"/>
          <p:cNvSpPr txBox="1">
            <a:spLocks noChangeArrowheads="1"/>
          </p:cNvSpPr>
          <p:nvPr userDrawn="1"/>
        </p:nvSpPr>
        <p:spPr bwMode="auto">
          <a:xfrm>
            <a:off x="1066800" y="6597134"/>
            <a:ext cx="3656202" cy="21544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800" i="1" dirty="0">
                <a:solidFill>
                  <a:srgbClr val="FFFFFF"/>
                </a:solidFill>
                <a:latin typeface="Arial" charset="0"/>
                <a:cs typeface="Arial" charset="0"/>
              </a:rPr>
              <a:t>Page </a:t>
            </a:r>
            <a:fld id="{90D66C53-FD60-4B76-87AB-8CA91569D26A}" type="slidenum">
              <a:rPr lang="en-US" sz="800" i="1">
                <a:solidFill>
                  <a:srgbClr val="FFFFFF"/>
                </a:solidFill>
                <a:latin typeface="Arial" charset="0"/>
                <a:cs typeface="Arial" charset="0"/>
              </a:rPr>
              <a:pPr algn="r" fontAlgn="base">
                <a:spcBef>
                  <a:spcPct val="50000"/>
                </a:spcBef>
                <a:spcAft>
                  <a:spcPct val="0"/>
                </a:spcAft>
                <a:defRPr/>
              </a:pPr>
              <a:t>‹#›</a:t>
            </a:fld>
            <a:endParaRPr lang="en-US" sz="800" dirty="0">
              <a:solidFill>
                <a:srgbClr val="FFFFFF"/>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Box 5"/>
          <p:cNvSpPr txBox="1">
            <a:spLocks noChangeArrowheads="1"/>
          </p:cNvSpPr>
          <p:nvPr/>
        </p:nvSpPr>
        <p:spPr bwMode="auto">
          <a:xfrm>
            <a:off x="3810000" y="6519446"/>
            <a:ext cx="1143000" cy="33855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fld id="{95C3ACB1-9D5B-4C50-8733-64C120A39E65}" type="slidenum">
              <a:rPr lang="en-US" sz="1600">
                <a:solidFill>
                  <a:srgbClr val="FFFFFF"/>
                </a:solidFill>
                <a:latin typeface="Arial" charset="0"/>
              </a:rPr>
              <a:pPr algn="r" fontAlgn="base">
                <a:spcBef>
                  <a:spcPct val="50000"/>
                </a:spcBef>
                <a:spcAft>
                  <a:spcPct val="0"/>
                </a:spcAft>
                <a:defRPr/>
              </a:pPr>
              <a:t>‹#›</a:t>
            </a:fld>
            <a:endParaRPr lang="en-US" sz="1600" dirty="0">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21.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4.wmf"/><Relationship Id="rId12" Type="http://schemas.openxmlformats.org/officeDocument/2006/relationships/image" Target="../media/image35.wmf"/><Relationship Id="rId17" Type="http://schemas.openxmlformats.org/officeDocument/2006/relationships/oleObject" Target="../embeddings/oleObject9.bin"/><Relationship Id="rId2" Type="http://schemas.openxmlformats.org/officeDocument/2006/relationships/slideLayout" Target="../slideLayouts/slideLayout13.xml"/><Relationship Id="rId16"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33.w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609600"/>
            <a:ext cx="9144000" cy="54102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4" name="Rectangle 2"/>
          <p:cNvSpPr txBox="1">
            <a:spLocks noChangeArrowheads="1"/>
          </p:cNvSpPr>
          <p:nvPr/>
        </p:nvSpPr>
        <p:spPr bwMode="auto">
          <a:xfrm>
            <a:off x="0" y="533400"/>
            <a:ext cx="9144000" cy="381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600" b="1" dirty="0"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MEIC:</a:t>
            </a:r>
          </a:p>
          <a:p>
            <a:pPr algn="ctr"/>
            <a:r>
              <a:rPr lang="en-US" sz="2800" b="1" dirty="0"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A Medium Energy Electron Ion Collider</a:t>
            </a:r>
          </a:p>
          <a:p>
            <a:pPr algn="ctr"/>
            <a:r>
              <a:rPr lang="en-US" sz="2800" b="1" dirty="0"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at Jefferson Lab</a:t>
            </a:r>
            <a:endParaRPr lang="en-US" sz="2800" b="1" dirty="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endParaRP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r>
              <a:rPr lang="en-US" sz="3600" b="1" dirty="0">
                <a:solidFill>
                  <a:srgbClr val="000000"/>
                </a:solidFill>
                <a:latin typeface="Arial" pitchFamily="34" charset="0"/>
                <a:cs typeface="Arial" pitchFamily="34" charset="0"/>
              </a:rPr>
              <a:t> </a:t>
            </a:r>
          </a:p>
        </p:txBody>
      </p:sp>
      <p:sp>
        <p:nvSpPr>
          <p:cNvPr id="7" name="TextBox 6"/>
          <p:cNvSpPr txBox="1"/>
          <p:nvPr/>
        </p:nvSpPr>
        <p:spPr>
          <a:xfrm>
            <a:off x="0" y="5867400"/>
            <a:ext cx="4998804" cy="1200329"/>
          </a:xfrm>
          <a:prstGeom prst="rect">
            <a:avLst/>
          </a:prstGeom>
          <a:noFill/>
        </p:spPr>
        <p:txBody>
          <a:bodyPr wrap="square" rtlCol="0">
            <a:spAutoFit/>
          </a:bodyPr>
          <a:lstStyle/>
          <a:p>
            <a:endParaRPr lang="en-US" dirty="0" smtClean="0">
              <a:solidFill>
                <a:srgbClr val="FFFFFF"/>
              </a:solidFill>
              <a:latin typeface="Arial" pitchFamily="34" charset="0"/>
              <a:cs typeface="Arial" pitchFamily="34" charset="0"/>
            </a:endParaRPr>
          </a:p>
          <a:p>
            <a:r>
              <a:rPr lang="en-US" dirty="0" smtClean="0">
                <a:solidFill>
                  <a:srgbClr val="FFFFFF"/>
                </a:solidFill>
                <a:latin typeface="Arial" pitchFamily="34" charset="0"/>
                <a:cs typeface="Arial" pitchFamily="34" charset="0"/>
              </a:rPr>
              <a:t>Hadron Workshop, </a:t>
            </a:r>
            <a:r>
              <a:rPr lang="en-US" dirty="0" err="1" smtClean="0">
                <a:solidFill>
                  <a:srgbClr val="FFFFFF"/>
                </a:solidFill>
                <a:latin typeface="Arial" pitchFamily="34" charset="0"/>
                <a:cs typeface="Arial" pitchFamily="34" charset="0"/>
              </a:rPr>
              <a:t>Huangshan</a:t>
            </a:r>
            <a:endParaRPr lang="en-US" dirty="0" smtClean="0">
              <a:solidFill>
                <a:srgbClr val="FFFFFF"/>
              </a:solidFill>
              <a:latin typeface="Arial" pitchFamily="34" charset="0"/>
              <a:cs typeface="Arial" pitchFamily="34" charset="0"/>
            </a:endParaRPr>
          </a:p>
          <a:p>
            <a:r>
              <a:rPr lang="en-US" dirty="0" smtClean="0">
                <a:solidFill>
                  <a:srgbClr val="FFFFFF"/>
                </a:solidFill>
                <a:latin typeface="Arial" pitchFamily="34" charset="0"/>
                <a:cs typeface="Arial" pitchFamily="34" charset="0"/>
              </a:rPr>
              <a:t>July 2</a:t>
            </a:r>
            <a:r>
              <a:rPr lang="en-US" dirty="0" smtClean="0">
                <a:solidFill>
                  <a:srgbClr val="FFFFFF"/>
                </a:solidFill>
                <a:latin typeface="Arial" pitchFamily="34" charset="0"/>
                <a:cs typeface="Arial" pitchFamily="34" charset="0"/>
              </a:rPr>
              <a:t>, </a:t>
            </a:r>
            <a:r>
              <a:rPr lang="en-US" dirty="0" smtClean="0">
                <a:solidFill>
                  <a:srgbClr val="FFFFFF"/>
                </a:solidFill>
                <a:latin typeface="Arial" pitchFamily="34" charset="0"/>
                <a:cs typeface="Arial" pitchFamily="34" charset="0"/>
              </a:rPr>
              <a:t>2013</a:t>
            </a:r>
            <a:endParaRPr lang="en-US" dirty="0">
              <a:solidFill>
                <a:srgbClr val="FFFFFF"/>
              </a:solidFill>
              <a:latin typeface="Arial" pitchFamily="34" charset="0"/>
              <a:cs typeface="Arial" pitchFamily="34" charset="0"/>
            </a:endParaRPr>
          </a:p>
          <a:p>
            <a:endParaRPr lang="en-US" dirty="0">
              <a:solidFill>
                <a:srgbClr val="000000"/>
              </a:solidFill>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7500" r="9167" b="22599"/>
          <a:stretch/>
        </p:blipFill>
        <p:spPr>
          <a:xfrm>
            <a:off x="0" y="2057400"/>
            <a:ext cx="9144000" cy="4114800"/>
          </a:xfrm>
          <a:prstGeom prst="rect">
            <a:avLst/>
          </a:prstGeom>
        </p:spPr>
      </p:pic>
      <p:sp>
        <p:nvSpPr>
          <p:cNvPr id="6" name="Rectangle 8"/>
          <p:cNvSpPr>
            <a:spLocks noChangeArrowheads="1"/>
          </p:cNvSpPr>
          <p:nvPr/>
        </p:nvSpPr>
        <p:spPr bwMode="auto">
          <a:xfrm>
            <a:off x="5638800" y="2043332"/>
            <a:ext cx="3505200" cy="1013098"/>
          </a:xfrm>
          <a:prstGeom prst="rect">
            <a:avLst/>
          </a:prstGeom>
          <a:gradFill>
            <a:gsLst>
              <a:gs pos="0">
                <a:srgbClr val="49701E"/>
              </a:gs>
              <a:gs pos="50000">
                <a:schemeClr val="accent1">
                  <a:shade val="67500"/>
                  <a:satMod val="115000"/>
                </a:schemeClr>
              </a:gs>
              <a:gs pos="100000">
                <a:schemeClr val="accent1">
                  <a:shade val="100000"/>
                  <a:satMod val="115000"/>
                </a:schemeClr>
              </a:gs>
            </a:gsLst>
            <a:lin ang="16200000" scaled="0"/>
          </a:gradFill>
          <a:ln w="12700">
            <a:noFill/>
            <a:miter lim="800000"/>
            <a:headEnd/>
            <a:tailEnd/>
          </a:ln>
        </p:spPr>
        <p:txBody>
          <a:bodyPr wrap="square" lIns="90487" tIns="44450" rIns="90487" bIns="44450">
            <a:spAutoFit/>
          </a:bodyPr>
          <a:lstStyle/>
          <a:p>
            <a:r>
              <a:rPr lang="en-US" sz="2400" b="1" dirty="0">
                <a:solidFill>
                  <a:srgbClr val="FFFFFF"/>
                </a:solidFill>
                <a:latin typeface="Arial" pitchFamily="34" charset="0"/>
                <a:cs typeface="Arial" pitchFamily="34" charset="0"/>
              </a:rPr>
              <a:t>R. D. </a:t>
            </a:r>
            <a:r>
              <a:rPr lang="en-US" sz="2400" b="1" dirty="0" err="1">
                <a:solidFill>
                  <a:srgbClr val="FFFFFF"/>
                </a:solidFill>
                <a:latin typeface="Arial" pitchFamily="34" charset="0"/>
                <a:cs typeface="Arial" pitchFamily="34" charset="0"/>
              </a:rPr>
              <a:t>McKeown</a:t>
            </a:r>
            <a:endParaRPr lang="en-US" sz="2400" b="1" dirty="0">
              <a:solidFill>
                <a:srgbClr val="FFFFFF"/>
              </a:solidFill>
              <a:latin typeface="Arial" pitchFamily="34" charset="0"/>
              <a:cs typeface="Arial" pitchFamily="34" charset="0"/>
            </a:endParaRPr>
          </a:p>
          <a:p>
            <a:r>
              <a:rPr lang="en-US" b="1" dirty="0">
                <a:solidFill>
                  <a:srgbClr val="FFFFFF"/>
                </a:solidFill>
                <a:latin typeface="Arial" pitchFamily="34" charset="0"/>
                <a:cs typeface="Arial" pitchFamily="34" charset="0"/>
              </a:rPr>
              <a:t>Jefferson Lab</a:t>
            </a:r>
          </a:p>
          <a:p>
            <a:r>
              <a:rPr lang="en-US" b="1" dirty="0">
                <a:solidFill>
                  <a:srgbClr val="FFFFFF"/>
                </a:solidFill>
                <a:latin typeface="Arial" pitchFamily="34" charset="0"/>
                <a:cs typeface="Arial" pitchFamily="34" charset="0"/>
              </a:rPr>
              <a:t>College of William and Mary</a:t>
            </a:r>
            <a:endParaRPr lang="en-US" sz="20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85800" y="4038600"/>
            <a:ext cx="3276600" cy="1371600"/>
            <a:chOff x="4495800" y="4114800"/>
            <a:chExt cx="3276600" cy="1371600"/>
          </a:xfrm>
        </p:grpSpPr>
        <p:sp>
          <p:nvSpPr>
            <p:cNvPr id="9" name="Rectangle 8"/>
            <p:cNvSpPr/>
            <p:nvPr/>
          </p:nvSpPr>
          <p:spPr bwMode="auto">
            <a:xfrm>
              <a:off x="4495800" y="4495800"/>
              <a:ext cx="3276600" cy="9906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p:txBody>
        </p:sp>
        <p:sp>
          <p:nvSpPr>
            <p:cNvPr id="10" name="TextBox 9"/>
            <p:cNvSpPr txBox="1"/>
            <p:nvPr/>
          </p:nvSpPr>
          <p:spPr>
            <a:xfrm>
              <a:off x="4495800" y="4114800"/>
              <a:ext cx="612668"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EIC</a:t>
              </a:r>
            </a:p>
          </p:txBody>
        </p:sp>
      </p:grpSp>
      <p:sp>
        <p:nvSpPr>
          <p:cNvPr id="8" name="Rectangle 7"/>
          <p:cNvSpPr/>
          <p:nvPr/>
        </p:nvSpPr>
        <p:spPr bwMode="auto">
          <a:xfrm>
            <a:off x="685800" y="5410200"/>
            <a:ext cx="3810000" cy="3048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3" name="Picture 2" descr="cteq-pdfs-10gev2-liny"/>
          <p:cNvPicPr>
            <a:picLocks noChangeAspect="1" noChangeArrowheads="1"/>
          </p:cNvPicPr>
          <p:nvPr/>
        </p:nvPicPr>
        <p:blipFill>
          <a:blip r:embed="rId2" cstate="print"/>
          <a:srcRect/>
          <a:stretch>
            <a:fillRect/>
          </a:stretch>
        </p:blipFill>
        <p:spPr bwMode="auto">
          <a:xfrm>
            <a:off x="0" y="762000"/>
            <a:ext cx="5257800" cy="29146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85800" y="76200"/>
            <a:ext cx="7772400" cy="609600"/>
          </a:xfrm>
        </p:spPr>
        <p:txBody>
          <a:bodyPr/>
          <a:lstStyle/>
          <a:p>
            <a:r>
              <a:rPr lang="en-US" sz="3600" dirty="0" smtClean="0"/>
              <a:t>The Reach of EIC</a:t>
            </a:r>
            <a:endParaRPr lang="en-US" sz="3600" dirty="0"/>
          </a:p>
        </p:txBody>
      </p:sp>
      <p:sp>
        <p:nvSpPr>
          <p:cNvPr id="5" name="Rectangle 4"/>
          <p:cNvSpPr/>
          <p:nvPr/>
        </p:nvSpPr>
        <p:spPr bwMode="auto">
          <a:xfrm>
            <a:off x="3581400" y="3886200"/>
            <a:ext cx="1600200" cy="1828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70C0"/>
                </a:solidFill>
                <a:effectLst/>
                <a:latin typeface="Arial" pitchFamily="34" charset="0"/>
                <a:cs typeface="Arial" pitchFamily="34" charset="0"/>
              </a:rPr>
              <a:t>Jlab</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70C0"/>
                </a:solidFill>
                <a:effectLst/>
                <a:latin typeface="Arial" pitchFamily="34" charset="0"/>
                <a:cs typeface="Arial" pitchFamily="34" charset="0"/>
              </a:rPr>
              <a:t>12</a:t>
            </a:r>
          </a:p>
        </p:txBody>
      </p:sp>
      <p:sp>
        <p:nvSpPr>
          <p:cNvPr id="6" name="Rectangle 5"/>
          <p:cNvSpPr/>
          <p:nvPr/>
        </p:nvSpPr>
        <p:spPr bwMode="auto">
          <a:xfrm>
            <a:off x="2209800" y="5410200"/>
            <a:ext cx="2667000" cy="304800"/>
          </a:xfrm>
          <a:prstGeom prst="rect">
            <a:avLst/>
          </a:prstGeom>
          <a:solidFill>
            <a:srgbClr val="DAC7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cs typeface="Arial" pitchFamily="34" charset="0"/>
              </a:rPr>
              <a:t>EMC</a:t>
            </a:r>
          </a:p>
        </p:txBody>
      </p:sp>
      <p:sp>
        <p:nvSpPr>
          <p:cNvPr id="7" name="Rectangle 6"/>
          <p:cNvSpPr/>
          <p:nvPr/>
        </p:nvSpPr>
        <p:spPr bwMode="auto">
          <a:xfrm>
            <a:off x="3200400" y="5410200"/>
            <a:ext cx="1981200" cy="304800"/>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D7346"/>
                </a:solidFill>
                <a:effectLst/>
                <a:latin typeface="Arial" pitchFamily="34" charset="0"/>
                <a:cs typeface="Arial" pitchFamily="34" charset="0"/>
              </a:rPr>
              <a:t>HERMES</a:t>
            </a:r>
          </a:p>
        </p:txBody>
      </p:sp>
      <p:sp>
        <p:nvSpPr>
          <p:cNvPr id="12" name="TextBox 11"/>
          <p:cNvSpPr txBox="1"/>
          <p:nvPr/>
        </p:nvSpPr>
        <p:spPr>
          <a:xfrm>
            <a:off x="5638800" y="990600"/>
            <a:ext cx="3340979" cy="954107"/>
          </a:xfrm>
          <a:prstGeom prst="rect">
            <a:avLst/>
          </a:prstGeom>
          <a:noFill/>
        </p:spPr>
        <p:txBody>
          <a:bodyPr wrap="none" rtlCol="0">
            <a:spAutoFit/>
          </a:bodyPr>
          <a:lstStyle/>
          <a:p>
            <a:pPr>
              <a:buClr>
                <a:srgbClr val="7A0000"/>
              </a:buClr>
              <a:buFont typeface="Arial" pitchFamily="34" charset="0"/>
              <a:buChar char="•"/>
            </a:pPr>
            <a:r>
              <a:rPr lang="en-US" sz="2800" b="1" dirty="0" smtClean="0">
                <a:solidFill>
                  <a:srgbClr val="0070C0"/>
                </a:solidFill>
                <a:latin typeface="Arial" pitchFamily="34" charset="0"/>
                <a:cs typeface="Arial" pitchFamily="34" charset="0"/>
              </a:rPr>
              <a:t> </a:t>
            </a:r>
            <a:r>
              <a:rPr lang="en-US" sz="2800" b="1" dirty="0" smtClean="0">
                <a:solidFill>
                  <a:srgbClr val="002060"/>
                </a:solidFill>
                <a:latin typeface="Arial" pitchFamily="34" charset="0"/>
                <a:cs typeface="Arial" pitchFamily="34" charset="0"/>
              </a:rPr>
              <a:t>High Luminosity </a:t>
            </a:r>
          </a:p>
          <a:p>
            <a:pPr>
              <a:buClr>
                <a:srgbClr val="7A0000"/>
              </a:buClr>
            </a:pPr>
            <a:r>
              <a:rPr lang="en-US" sz="2800" b="1" dirty="0">
                <a:solidFill>
                  <a:srgbClr val="002060"/>
                </a:solidFill>
                <a:latin typeface="Arial" pitchFamily="34" charset="0"/>
                <a:cs typeface="Arial" pitchFamily="34" charset="0"/>
                <a:sym typeface="Wingdings 3"/>
              </a:rPr>
              <a:t>	</a:t>
            </a:r>
            <a:r>
              <a:rPr lang="en-US" sz="2800" b="1" dirty="0" smtClean="0">
                <a:solidFill>
                  <a:srgbClr val="002060"/>
                </a:solidFill>
                <a:latin typeface="Arial" pitchFamily="34" charset="0"/>
                <a:cs typeface="Arial" pitchFamily="34" charset="0"/>
                <a:sym typeface="Wingdings 3"/>
              </a:rPr>
              <a:t> 10</a:t>
            </a:r>
            <a:r>
              <a:rPr lang="en-US" sz="2800" b="1" baseline="30000" dirty="0" smtClean="0">
                <a:solidFill>
                  <a:srgbClr val="002060"/>
                </a:solidFill>
                <a:latin typeface="Arial" pitchFamily="34" charset="0"/>
                <a:cs typeface="Arial" pitchFamily="34" charset="0"/>
                <a:sym typeface="Wingdings 3"/>
              </a:rPr>
              <a:t>34</a:t>
            </a:r>
            <a:r>
              <a:rPr lang="en-US" sz="2800" b="1" dirty="0" smtClean="0">
                <a:solidFill>
                  <a:srgbClr val="002060"/>
                </a:solidFill>
                <a:latin typeface="Arial" pitchFamily="34" charset="0"/>
                <a:cs typeface="Arial" pitchFamily="34" charset="0"/>
                <a:sym typeface="Wingdings 3"/>
              </a:rPr>
              <a:t>cm</a:t>
            </a:r>
            <a:r>
              <a:rPr lang="en-US" sz="2800" b="1" baseline="30000" dirty="0" smtClean="0">
                <a:solidFill>
                  <a:srgbClr val="002060"/>
                </a:solidFill>
                <a:latin typeface="Arial" pitchFamily="34" charset="0"/>
                <a:cs typeface="Arial" pitchFamily="34" charset="0"/>
                <a:sym typeface="Wingdings 3"/>
              </a:rPr>
              <a:t>-2</a:t>
            </a:r>
            <a:r>
              <a:rPr lang="en-US" sz="2800" b="1" dirty="0" smtClean="0">
                <a:solidFill>
                  <a:srgbClr val="002060"/>
                </a:solidFill>
                <a:latin typeface="Arial" pitchFamily="34" charset="0"/>
                <a:cs typeface="Arial" pitchFamily="34" charset="0"/>
                <a:sym typeface="Wingdings 3"/>
              </a:rPr>
              <a:t>s</a:t>
            </a:r>
            <a:r>
              <a:rPr lang="en-US" sz="2800" b="1" baseline="30000" dirty="0" smtClean="0">
                <a:solidFill>
                  <a:srgbClr val="002060"/>
                </a:solidFill>
                <a:latin typeface="Arial" pitchFamily="34" charset="0"/>
                <a:cs typeface="Arial" pitchFamily="34" charset="0"/>
                <a:sym typeface="Wingdings 3"/>
              </a:rPr>
              <a:t>-1</a:t>
            </a:r>
            <a:endParaRPr lang="en-US" sz="2800" b="1" dirty="0" smtClean="0">
              <a:solidFill>
                <a:srgbClr val="0070C0"/>
              </a:solidFill>
              <a:latin typeface="Arial" pitchFamily="34" charset="0"/>
              <a:cs typeface="Arial" pitchFamily="34" charset="0"/>
            </a:endParaRPr>
          </a:p>
        </p:txBody>
      </p:sp>
      <p:sp>
        <p:nvSpPr>
          <p:cNvPr id="13" name="TextBox 12"/>
          <p:cNvSpPr txBox="1"/>
          <p:nvPr/>
        </p:nvSpPr>
        <p:spPr>
          <a:xfrm>
            <a:off x="5766152" y="3429000"/>
            <a:ext cx="3441968" cy="954107"/>
          </a:xfrm>
          <a:prstGeom prst="rect">
            <a:avLst/>
          </a:prstGeom>
          <a:noFill/>
        </p:spPr>
        <p:txBody>
          <a:bodyPr wrap="none" rtlCol="0">
            <a:spAutoFit/>
          </a:bodyPr>
          <a:lstStyle/>
          <a:p>
            <a:pPr>
              <a:buClr>
                <a:srgbClr val="7A0000"/>
              </a:buClr>
              <a:buFont typeface="Arial" pitchFamily="34" charset="0"/>
              <a:buChar char="•"/>
            </a:pPr>
            <a:r>
              <a:rPr lang="en-US" sz="2800" b="1" dirty="0" smtClean="0">
                <a:solidFill>
                  <a:srgbClr val="0070C0"/>
                </a:solidFill>
                <a:latin typeface="Arial" pitchFamily="34" charset="0"/>
                <a:cs typeface="Arial" pitchFamily="34" charset="0"/>
              </a:rPr>
              <a:t> </a:t>
            </a:r>
            <a:r>
              <a:rPr lang="en-US" sz="2800" b="1" dirty="0" smtClean="0">
                <a:solidFill>
                  <a:srgbClr val="002060"/>
                </a:solidFill>
                <a:latin typeface="Arial" pitchFamily="34" charset="0"/>
                <a:cs typeface="Arial" pitchFamily="34" charset="0"/>
              </a:rPr>
              <a:t>High Polarization </a:t>
            </a:r>
          </a:p>
          <a:p>
            <a:pPr>
              <a:buClr>
                <a:srgbClr val="7A0000"/>
              </a:buClr>
              <a:tabLst>
                <a:tab pos="803275" algn="l"/>
              </a:tabLst>
            </a:pPr>
            <a:r>
              <a:rPr lang="en-US" sz="2800" b="1" dirty="0">
                <a:solidFill>
                  <a:srgbClr val="002060"/>
                </a:solidFill>
                <a:latin typeface="Arial" pitchFamily="34" charset="0"/>
                <a:cs typeface="Arial" pitchFamily="34" charset="0"/>
                <a:sym typeface="Wingdings 3"/>
              </a:rPr>
              <a:t>	</a:t>
            </a:r>
            <a:r>
              <a:rPr lang="en-US" sz="2800" b="1" dirty="0" smtClean="0">
                <a:solidFill>
                  <a:srgbClr val="002060"/>
                </a:solidFill>
                <a:latin typeface="Arial" pitchFamily="34" charset="0"/>
                <a:cs typeface="Arial" pitchFamily="34" charset="0"/>
                <a:sym typeface="Wingdings 3"/>
              </a:rPr>
              <a:t> 70%</a:t>
            </a:r>
            <a:endParaRPr lang="en-US" sz="2800" b="1" dirty="0" smtClean="0">
              <a:solidFill>
                <a:srgbClr val="0070C0"/>
              </a:solidFill>
              <a:latin typeface="Arial" pitchFamily="34" charset="0"/>
              <a:cs typeface="Arial" pitchFamily="34" charset="0"/>
            </a:endParaRPr>
          </a:p>
        </p:txBody>
      </p:sp>
      <p:sp>
        <p:nvSpPr>
          <p:cNvPr id="14" name="TextBox 13"/>
          <p:cNvSpPr txBox="1"/>
          <p:nvPr/>
        </p:nvSpPr>
        <p:spPr>
          <a:xfrm>
            <a:off x="5715000" y="2133600"/>
            <a:ext cx="2929007" cy="954107"/>
          </a:xfrm>
          <a:prstGeom prst="rect">
            <a:avLst/>
          </a:prstGeom>
          <a:noFill/>
        </p:spPr>
        <p:txBody>
          <a:bodyPr wrap="none" rtlCol="0">
            <a:spAutoFit/>
          </a:bodyPr>
          <a:lstStyle/>
          <a:p>
            <a:pPr>
              <a:buClr>
                <a:srgbClr val="7A0000"/>
              </a:buClr>
              <a:buFont typeface="Arial" pitchFamily="34" charset="0"/>
              <a:buChar char="•"/>
            </a:pPr>
            <a:r>
              <a:rPr lang="en-US" sz="2800" b="1" dirty="0" smtClean="0">
                <a:solidFill>
                  <a:srgbClr val="0070C0"/>
                </a:solidFill>
                <a:latin typeface="Arial" pitchFamily="34" charset="0"/>
                <a:cs typeface="Arial" pitchFamily="34" charset="0"/>
              </a:rPr>
              <a:t> </a:t>
            </a:r>
            <a:r>
              <a:rPr lang="en-US" sz="2800" b="1" dirty="0" smtClean="0">
                <a:solidFill>
                  <a:srgbClr val="002060"/>
                </a:solidFill>
                <a:latin typeface="Arial" pitchFamily="34" charset="0"/>
                <a:cs typeface="Arial" pitchFamily="34" charset="0"/>
              </a:rPr>
              <a:t>Low x regime</a:t>
            </a:r>
            <a:endParaRPr lang="en-US" sz="2000" b="1" dirty="0">
              <a:solidFill>
                <a:srgbClr val="0070C0"/>
              </a:solidFill>
              <a:latin typeface="Arial" pitchFamily="34" charset="0"/>
              <a:cs typeface="Arial" pitchFamily="34" charset="0"/>
            </a:endParaRPr>
          </a:p>
          <a:p>
            <a:pPr defTabSz="858838">
              <a:buClr>
                <a:srgbClr val="7A0000"/>
              </a:buClr>
            </a:pPr>
            <a:r>
              <a:rPr lang="en-US" sz="2800" b="1" dirty="0">
                <a:solidFill>
                  <a:srgbClr val="002060"/>
                </a:solidFill>
                <a:latin typeface="Arial" pitchFamily="34" charset="0"/>
                <a:cs typeface="Arial" pitchFamily="34" charset="0"/>
              </a:rPr>
              <a:t>	</a:t>
            </a:r>
            <a:r>
              <a:rPr lang="en-US" sz="2800" b="1" dirty="0" smtClean="0">
                <a:solidFill>
                  <a:srgbClr val="002060"/>
                </a:solidFill>
                <a:latin typeface="Arial" pitchFamily="34" charset="0"/>
                <a:cs typeface="Arial" pitchFamily="34" charset="0"/>
              </a:rPr>
              <a:t>x </a:t>
            </a:r>
            <a:r>
              <a:rPr lang="en-US" sz="2800" b="1" dirty="0" smtClean="0">
                <a:solidFill>
                  <a:srgbClr val="002060"/>
                </a:solidFill>
                <a:latin typeface="Arial" pitchFamily="34" charset="0"/>
                <a:cs typeface="Arial" pitchFamily="34" charset="0"/>
                <a:sym typeface="Wingdings 3"/>
              </a:rPr>
              <a:t> 0.0001</a:t>
            </a:r>
            <a:endParaRPr lang="en-US" sz="2800" b="1" dirty="0" smtClean="0">
              <a:solidFill>
                <a:srgbClr val="002060"/>
              </a:solidFill>
              <a:latin typeface="Arial" pitchFamily="34" charset="0"/>
              <a:cs typeface="Arial" pitchFamily="34" charset="0"/>
            </a:endParaRPr>
          </a:p>
        </p:txBody>
      </p:sp>
      <p:sp>
        <p:nvSpPr>
          <p:cNvPr id="15" name="TextBox 14"/>
          <p:cNvSpPr txBox="1"/>
          <p:nvPr/>
        </p:nvSpPr>
        <p:spPr>
          <a:xfrm>
            <a:off x="5715000" y="4648200"/>
            <a:ext cx="3041217" cy="1446550"/>
          </a:xfrm>
          <a:prstGeom prst="rect">
            <a:avLst/>
          </a:prstGeom>
          <a:noFill/>
        </p:spPr>
        <p:txBody>
          <a:bodyPr wrap="none" rtlCol="0">
            <a:spAutoFit/>
          </a:bodyPr>
          <a:lstStyle/>
          <a:p>
            <a:pPr>
              <a:buClr>
                <a:srgbClr val="7A0000"/>
              </a:buClr>
            </a:pPr>
            <a:r>
              <a:rPr lang="en-US" sz="4400" b="1" i="1" dirty="0" smtClean="0">
                <a:solidFill>
                  <a:srgbClr val="C00000"/>
                </a:solidFill>
                <a:latin typeface="Arial" pitchFamily="34" charset="0"/>
                <a:cs typeface="Arial" pitchFamily="34" charset="0"/>
              </a:rPr>
              <a:t>Discovery </a:t>
            </a:r>
          </a:p>
          <a:p>
            <a:pPr>
              <a:buClr>
                <a:srgbClr val="7A0000"/>
              </a:buClr>
            </a:pPr>
            <a:r>
              <a:rPr lang="en-US" sz="4400" b="1" i="1" dirty="0" smtClean="0">
                <a:solidFill>
                  <a:srgbClr val="C00000"/>
                </a:solidFill>
                <a:latin typeface="Arial" pitchFamily="34" charset="0"/>
                <a:cs typeface="Arial" pitchFamily="34" charset="0"/>
              </a:rPr>
              <a:t>Potential!</a:t>
            </a:r>
            <a:endParaRPr lang="en-US" sz="5400" b="1" i="1" dirty="0" smtClean="0">
              <a:solidFill>
                <a:srgbClr val="C00000"/>
              </a:solidFill>
              <a:latin typeface="Arial" pitchFamily="34" charset="0"/>
              <a:cs typeface="Arial" pitchFamily="34" charset="0"/>
            </a:endParaRPr>
          </a:p>
        </p:txBody>
      </p:sp>
      <p:graphicFrame>
        <p:nvGraphicFramePr>
          <p:cNvPr id="4" name="Chart 3"/>
          <p:cNvGraphicFramePr/>
          <p:nvPr/>
        </p:nvGraphicFramePr>
        <p:xfrm>
          <a:off x="0" y="3124200"/>
          <a:ext cx="5334000" cy="34004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1+#ppt_w/2"/>
                                          </p:val>
                                        </p:tav>
                                        <p:tav tm="100000">
                                          <p:val>
                                            <p:strVal val="#ppt_x"/>
                                          </p:val>
                                        </p:tav>
                                      </p:tavLst>
                                    </p:anim>
                                    <p:anim calcmode="lin" valueType="num">
                                      <p:cBhvr additive="base">
                                        <p:cTn id="13"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1+#ppt_w/2"/>
                                          </p:val>
                                        </p:tav>
                                        <p:tav tm="100000">
                                          <p:val>
                                            <p:strVal val="#ppt_x"/>
                                          </p:val>
                                        </p:tav>
                                      </p:tavLst>
                                    </p:anim>
                                    <p:anim calcmode="lin" valueType="num">
                                      <p:cBhvr additive="base">
                                        <p:cTn id="19"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2000" fill="hold"/>
                                        <p:tgtEl>
                                          <p:spTgt spid="13"/>
                                        </p:tgtEl>
                                        <p:attrNameLst>
                                          <p:attrName>ppt_x</p:attrName>
                                        </p:attrNameLst>
                                      </p:cBhvr>
                                      <p:tavLst>
                                        <p:tav tm="0">
                                          <p:val>
                                            <p:strVal val="1+#ppt_w/2"/>
                                          </p:val>
                                        </p:tav>
                                        <p:tav tm="100000">
                                          <p:val>
                                            <p:strVal val="#ppt_x"/>
                                          </p:val>
                                        </p:tav>
                                      </p:tavLst>
                                    </p:anim>
                                    <p:anim calcmode="lin" valueType="num">
                                      <p:cBhvr additive="base">
                                        <p:cTn id="2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47650" y="13856"/>
            <a:ext cx="8591550" cy="707886"/>
          </a:xfrm>
          <a:prstGeom prst="rect">
            <a:avLst/>
          </a:prstGeom>
          <a:noFill/>
          <a:ln w="9525">
            <a:noFill/>
            <a:miter lim="800000"/>
            <a:headEnd/>
            <a:tailEnd/>
          </a:ln>
        </p:spPr>
        <p:txBody>
          <a:bodyPr>
            <a:spAutoFit/>
          </a:bodyPr>
          <a:lstStyle/>
          <a:p>
            <a:pPr algn="ctr"/>
            <a:r>
              <a:rPr lang="en-US" sz="4000" b="1" i="1" dirty="0" smtClean="0">
                <a:latin typeface="Arial" pitchFamily="34" charset="0"/>
                <a:cs typeface="Arial" pitchFamily="34" charset="0"/>
              </a:rPr>
              <a:t>Polarized</a:t>
            </a:r>
            <a:r>
              <a:rPr lang="en-US" sz="4000" b="1" dirty="0" smtClean="0">
                <a:latin typeface="Arial" pitchFamily="34" charset="0"/>
                <a:cs typeface="Arial" pitchFamily="34" charset="0"/>
              </a:rPr>
              <a:t> Luminosity</a:t>
            </a:r>
            <a:endParaRPr lang="en-US" sz="4000" b="1" dirty="0">
              <a:latin typeface="Arial" pitchFamily="34" charset="0"/>
              <a:cs typeface="Arial" pitchFamily="34" charset="0"/>
            </a:endParaRPr>
          </a:p>
        </p:txBody>
      </p:sp>
      <p:sp>
        <p:nvSpPr>
          <p:cNvPr id="8" name="TextBox 4"/>
          <p:cNvSpPr txBox="1">
            <a:spLocks noChangeArrowheads="1"/>
          </p:cNvSpPr>
          <p:nvPr/>
        </p:nvSpPr>
        <p:spPr bwMode="auto">
          <a:xfrm>
            <a:off x="2971800" y="1447800"/>
            <a:ext cx="1461697" cy="461665"/>
          </a:xfrm>
          <a:prstGeom prst="rect">
            <a:avLst/>
          </a:prstGeom>
          <a:solidFill>
            <a:srgbClr val="FFFF00"/>
          </a:solidFill>
          <a:ln w="9525">
            <a:noFill/>
            <a:miter lim="800000"/>
            <a:headEnd/>
            <a:tailEnd/>
          </a:ln>
        </p:spPr>
        <p:txBody>
          <a:bodyPr wrap="square">
            <a:spAutoFit/>
          </a:bodyPr>
          <a:lstStyle/>
          <a:p>
            <a:r>
              <a:rPr lang="en-US" sz="2400" dirty="0">
                <a:latin typeface="Arial" pitchFamily="34" charset="0"/>
                <a:cs typeface="Arial" pitchFamily="34" charset="0"/>
              </a:rPr>
              <a:t>x = Q</a:t>
            </a:r>
            <a:r>
              <a:rPr lang="en-US" sz="2400" baseline="30000" dirty="0">
                <a:latin typeface="Arial" pitchFamily="34" charset="0"/>
                <a:cs typeface="Arial" pitchFamily="34" charset="0"/>
              </a:rPr>
              <a:t>2</a:t>
            </a:r>
            <a:r>
              <a:rPr lang="en-US" sz="2400" dirty="0">
                <a:latin typeface="Arial" pitchFamily="34" charset="0"/>
                <a:cs typeface="Arial" pitchFamily="34" charset="0"/>
              </a:rPr>
              <a:t>/</a:t>
            </a:r>
            <a:r>
              <a:rPr lang="en-US" sz="2400" dirty="0" err="1">
                <a:latin typeface="Arial" pitchFamily="34" charset="0"/>
                <a:cs typeface="Arial" pitchFamily="34" charset="0"/>
              </a:rPr>
              <a:t>ys</a:t>
            </a:r>
            <a:endParaRPr lang="en-US" sz="2400" dirty="0">
              <a:latin typeface="Arial" pitchFamily="34" charset="0"/>
              <a:cs typeface="Arial" pitchFamily="34" charset="0"/>
            </a:endParaRPr>
          </a:p>
        </p:txBody>
      </p:sp>
      <p:sp>
        <p:nvSpPr>
          <p:cNvPr id="9" name="TextBox 2"/>
          <p:cNvSpPr txBox="1">
            <a:spLocks noChangeArrowheads="1"/>
          </p:cNvSpPr>
          <p:nvPr/>
        </p:nvSpPr>
        <p:spPr bwMode="auto">
          <a:xfrm>
            <a:off x="4572001" y="879924"/>
            <a:ext cx="4288866" cy="1261884"/>
          </a:xfrm>
          <a:prstGeom prst="rect">
            <a:avLst/>
          </a:prstGeom>
          <a:noFill/>
          <a:ln w="38100">
            <a:solidFill>
              <a:srgbClr val="FF0000"/>
            </a:solidFill>
            <a:miter lim="800000"/>
            <a:headEnd/>
            <a:tailEnd/>
          </a:ln>
        </p:spPr>
        <p:txBody>
          <a:bodyPr wrap="square">
            <a:spAutoFit/>
          </a:bodyPr>
          <a:lstStyle/>
          <a:p>
            <a:r>
              <a:rPr lang="en-US" sz="2000" dirty="0">
                <a:latin typeface="Arial" pitchFamily="34" charset="0"/>
                <a:cs typeface="Arial" pitchFamily="34" charset="0"/>
              </a:rPr>
              <a:t>(x,Q</a:t>
            </a:r>
            <a:r>
              <a:rPr lang="en-US" sz="2000" baseline="30000" dirty="0">
                <a:latin typeface="Arial" pitchFamily="34" charset="0"/>
                <a:cs typeface="Arial" pitchFamily="34" charset="0"/>
              </a:rPr>
              <a:t>2</a:t>
            </a:r>
            <a:r>
              <a:rPr lang="en-US" sz="2000" dirty="0">
                <a:latin typeface="Arial" pitchFamily="34" charset="0"/>
                <a:cs typeface="Arial" pitchFamily="34" charset="0"/>
              </a:rPr>
              <a:t>) phase space directly correlated with s (=4E</a:t>
            </a:r>
            <a:r>
              <a:rPr lang="en-US" sz="2000" baseline="-25000" dirty="0">
                <a:latin typeface="Arial" pitchFamily="34" charset="0"/>
                <a:cs typeface="Arial" pitchFamily="34" charset="0"/>
              </a:rPr>
              <a:t>e</a:t>
            </a:r>
            <a:r>
              <a:rPr lang="en-US" sz="2000" dirty="0">
                <a:latin typeface="Arial" pitchFamily="34" charset="0"/>
                <a:cs typeface="Arial" pitchFamily="34" charset="0"/>
              </a:rPr>
              <a:t>E</a:t>
            </a:r>
            <a:r>
              <a:rPr lang="en-US" sz="2000" baseline="-25000" dirty="0">
                <a:latin typeface="Arial" pitchFamily="34" charset="0"/>
                <a:cs typeface="Arial" pitchFamily="34" charset="0"/>
              </a:rPr>
              <a:t>p</a:t>
            </a:r>
            <a:r>
              <a:rPr lang="en-US" sz="2000" dirty="0">
                <a:latin typeface="Arial" pitchFamily="34" charset="0"/>
                <a:cs typeface="Arial" pitchFamily="34" charset="0"/>
              </a:rPr>
              <a:t>) :</a:t>
            </a:r>
          </a:p>
          <a:p>
            <a:r>
              <a:rPr lang="en-US" sz="2000" dirty="0">
                <a:latin typeface="Arial" pitchFamily="34" charset="0"/>
                <a:cs typeface="Arial" pitchFamily="34" charset="0"/>
              </a:rPr>
              <a:t>	</a:t>
            </a:r>
            <a:r>
              <a:rPr lang="en-US" sz="1600" dirty="0">
                <a:latin typeface="Arial" pitchFamily="34" charset="0"/>
                <a:cs typeface="Arial" pitchFamily="34" charset="0"/>
              </a:rPr>
              <a:t>@ Q</a:t>
            </a:r>
            <a:r>
              <a:rPr lang="en-US" sz="1600" baseline="30000" dirty="0">
                <a:latin typeface="Arial" pitchFamily="34" charset="0"/>
                <a:cs typeface="Arial" pitchFamily="34" charset="0"/>
              </a:rPr>
              <a:t>2</a:t>
            </a:r>
            <a:r>
              <a:rPr lang="en-US" sz="1600" dirty="0">
                <a:latin typeface="Arial" pitchFamily="34" charset="0"/>
                <a:cs typeface="Arial" pitchFamily="34" charset="0"/>
              </a:rPr>
              <a:t> = 1   lowest x scales like s</a:t>
            </a:r>
            <a:r>
              <a:rPr lang="en-US" sz="1600" baseline="30000" dirty="0">
                <a:latin typeface="Arial" pitchFamily="34" charset="0"/>
                <a:cs typeface="Arial" pitchFamily="34" charset="0"/>
              </a:rPr>
              <a:t>-1</a:t>
            </a:r>
          </a:p>
          <a:p>
            <a:r>
              <a:rPr lang="en-US" sz="1600" dirty="0">
                <a:latin typeface="Arial" pitchFamily="34" charset="0"/>
                <a:cs typeface="Arial" pitchFamily="34" charset="0"/>
              </a:rPr>
              <a:t>	@ Q</a:t>
            </a:r>
            <a:r>
              <a:rPr lang="en-US" sz="1600" baseline="30000" dirty="0">
                <a:latin typeface="Arial" pitchFamily="34" charset="0"/>
                <a:cs typeface="Arial" pitchFamily="34" charset="0"/>
              </a:rPr>
              <a:t>2</a:t>
            </a:r>
            <a:r>
              <a:rPr lang="en-US" sz="1600" dirty="0">
                <a:latin typeface="Arial" pitchFamily="34" charset="0"/>
                <a:cs typeface="Arial" pitchFamily="34" charset="0"/>
              </a:rPr>
              <a:t> = 10 lowest x scales as 10s</a:t>
            </a:r>
            <a:r>
              <a:rPr lang="en-US" sz="1600" baseline="30000" dirty="0">
                <a:latin typeface="Arial" pitchFamily="34" charset="0"/>
                <a:cs typeface="Arial" pitchFamily="34" charset="0"/>
              </a:rPr>
              <a:t>-1</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0"/>
            <a:ext cx="573708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458200" cy="3743325"/>
          </a:xfrm>
          <a:prstGeom prst="rect">
            <a:avLst/>
          </a:prstGeom>
          <a:noFill/>
          <a:ln>
            <a:noFill/>
          </a:ln>
          <a:effectLst>
            <a:outerShdw blurRad="139700" dist="1778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Gluon Contribution to Proton Spin</a:t>
            </a:r>
            <a:endParaRPr lang="en-US" dirty="0"/>
          </a:p>
        </p:txBody>
      </p:sp>
      <p:sp>
        <p:nvSpPr>
          <p:cNvPr id="16" name="Slide Number Placeholder 15"/>
          <p:cNvSpPr>
            <a:spLocks noGrp="1"/>
          </p:cNvSpPr>
          <p:nvPr>
            <p:ph type="sldNum" sz="quarter" idx="4294967295"/>
          </p:nvPr>
        </p:nvSpPr>
        <p:spPr>
          <a:xfrm>
            <a:off x="7010400" y="6521450"/>
            <a:ext cx="2133600" cy="336550"/>
          </a:xfrm>
          <a:prstGeom prst="rect">
            <a:avLst/>
          </a:prstGeom>
        </p:spPr>
        <p:txBody>
          <a:bodyPr lIns="82058" tIns="41029" rIns="82058" bIns="41029"/>
          <a:lstStyle/>
          <a:p>
            <a:pPr>
              <a:defRPr/>
            </a:pPr>
            <a:fld id="{663965D6-BDF6-B148-993F-4DA70ADE2AD2}" type="slidenum">
              <a:rPr lang="en-US" smtClean="0"/>
              <a:pPr>
                <a:defRPr/>
              </a:pPr>
              <a:t>12</a:t>
            </a:fld>
            <a:endParaRPr lang="en-US" dirty="0"/>
          </a:p>
        </p:txBody>
      </p:sp>
      <p:pic>
        <p:nvPicPr>
          <p:cNvPr id="11" name="Picture 10" descr="Screen shot 2012-07-14 at 8.29.57 PM.png"/>
          <p:cNvPicPr>
            <a:picLocks noChangeAspect="1"/>
          </p:cNvPicPr>
          <p:nvPr/>
        </p:nvPicPr>
        <p:blipFill rotWithShape="1">
          <a:blip r:embed="rId3">
            <a:extLst>
              <a:ext uri="{28A0092B-C50C-407E-A947-70E740481C1C}">
                <a14:useLocalDpi xmlns:a14="http://schemas.microsoft.com/office/drawing/2010/main" val="0"/>
              </a:ext>
            </a:extLst>
          </a:blip>
          <a:srcRect r="2954"/>
          <a:stretch/>
        </p:blipFill>
        <p:spPr>
          <a:xfrm>
            <a:off x="4191000" y="838200"/>
            <a:ext cx="4849304" cy="4572000"/>
          </a:xfrm>
          <a:prstGeom prst="rect">
            <a:avLst/>
          </a:prstGeom>
          <a:effectLst>
            <a:outerShdw blurRad="177800" dist="177800" dir="2700000" algn="tl" rotWithShape="0">
              <a:prstClr val="black">
                <a:alpha val="40000"/>
              </a:prstClr>
            </a:outerShdw>
          </a:effectLst>
        </p:spPr>
      </p:pic>
      <p:sp>
        <p:nvSpPr>
          <p:cNvPr id="12" name="TextBox 11"/>
          <p:cNvSpPr txBox="1"/>
          <p:nvPr/>
        </p:nvSpPr>
        <p:spPr>
          <a:xfrm>
            <a:off x="0" y="5410200"/>
            <a:ext cx="8613448" cy="707886"/>
          </a:xfrm>
          <a:prstGeom prst="rect">
            <a:avLst/>
          </a:prstGeom>
          <a:noFill/>
        </p:spPr>
        <p:txBody>
          <a:bodyPr wrap="none" rtlCol="0">
            <a:spAutoFit/>
          </a:bodyPr>
          <a:lstStyle/>
          <a:p>
            <a:pPr marL="342900" indent="-342900">
              <a:buClr>
                <a:srgbClr val="C00000"/>
              </a:buClr>
              <a:buFont typeface="Arial" pitchFamily="34" charset="0"/>
              <a:buChar char="•"/>
            </a:pPr>
            <a:r>
              <a:rPr lang="en-US" sz="2000" b="1" dirty="0" smtClean="0">
                <a:solidFill>
                  <a:srgbClr val="002060"/>
                </a:solidFill>
                <a:latin typeface="Arial" pitchFamily="34" charset="0"/>
                <a:cs typeface="Arial" pitchFamily="34" charset="0"/>
              </a:rPr>
              <a:t>We need to measure all possible contributions to the nucleon spin</a:t>
            </a:r>
          </a:p>
          <a:p>
            <a:pPr marL="342900" indent="-342900">
              <a:buClr>
                <a:srgbClr val="C00000"/>
              </a:buClr>
              <a:buFont typeface="Arial" pitchFamily="34" charset="0"/>
              <a:buChar char="•"/>
            </a:pPr>
            <a:r>
              <a:rPr lang="en-US" sz="2000" b="1" dirty="0" smtClean="0">
                <a:solidFill>
                  <a:srgbClr val="002060"/>
                </a:solidFill>
                <a:latin typeface="Arial" pitchFamily="34" charset="0"/>
                <a:cs typeface="Arial" pitchFamily="34" charset="0"/>
              </a:rPr>
              <a:t>Reach of EIC is required to pin down the gluon contribution</a:t>
            </a:r>
            <a:endParaRPr lang="en-US" sz="2000" b="1" dirty="0" smtClean="0">
              <a:solidFill>
                <a:srgbClr val="002060"/>
              </a:solidFill>
              <a:latin typeface="Arial" pitchFamily="34" charset="0"/>
              <a:cs typeface="Arial" pitchFamily="34" charset="0"/>
            </a:endParaRPr>
          </a:p>
        </p:txBody>
      </p:sp>
      <p:sp>
        <p:nvSpPr>
          <p:cNvPr id="14" name="TextBox 13"/>
          <p:cNvSpPr txBox="1"/>
          <p:nvPr/>
        </p:nvSpPr>
        <p:spPr>
          <a:xfrm>
            <a:off x="152400" y="1064638"/>
            <a:ext cx="4020844"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Study DGLAP evolution of g</a:t>
            </a:r>
            <a:r>
              <a:rPr lang="en-US" sz="2000" b="1" baseline="-25000" dirty="0" smtClean="0">
                <a:solidFill>
                  <a:srgbClr val="002060"/>
                </a:solidFill>
                <a:latin typeface="Arial" pitchFamily="34" charset="0"/>
                <a:cs typeface="Arial" pitchFamily="34" charset="0"/>
              </a:rPr>
              <a:t>1</a:t>
            </a:r>
            <a:r>
              <a:rPr lang="en-US" sz="2000" b="1" dirty="0" smtClean="0">
                <a:solidFill>
                  <a:srgbClr val="002060"/>
                </a:solidFill>
                <a:latin typeface="Arial" pitchFamily="34" charset="0"/>
                <a:cs typeface="Arial" pitchFamily="34" charset="0"/>
              </a:rPr>
              <a:t>(x)</a:t>
            </a:r>
            <a:endParaRPr lang="en-US" sz="2000" b="1" dirty="0" smtClean="0">
              <a:solidFill>
                <a:srgbClr val="002060"/>
              </a:solidFill>
              <a:latin typeface="Arial" pitchFamily="34" charset="0"/>
              <a:cs typeface="Arial" pitchFamily="34" charset="0"/>
            </a:endParaRPr>
          </a:p>
        </p:txBody>
      </p:sp>
      <p:sp>
        <p:nvSpPr>
          <p:cNvPr id="24" name="Rectangle 23"/>
          <p:cNvSpPr/>
          <p:nvPr/>
        </p:nvSpPr>
        <p:spPr>
          <a:xfrm>
            <a:off x="6324600" y="6031468"/>
            <a:ext cx="2698175" cy="369332"/>
          </a:xfrm>
          <a:prstGeom prst="rect">
            <a:avLst/>
          </a:prstGeom>
        </p:spPr>
        <p:txBody>
          <a:bodyPr wrap="none">
            <a:spAutoFit/>
          </a:bodyPr>
          <a:lstStyle/>
          <a:p>
            <a:pPr algn="ctr"/>
            <a:r>
              <a:rPr lang="en-US" b="1" dirty="0" smtClean="0">
                <a:solidFill>
                  <a:srgbClr val="002060"/>
                </a:solidFill>
                <a:latin typeface="Arial" pitchFamily="34" charset="0"/>
                <a:cs typeface="Arial" pitchFamily="34" charset="0"/>
              </a:rPr>
              <a:t>(from EIC White Paper)</a:t>
            </a:r>
          </a:p>
        </p:txBody>
      </p:sp>
    </p:spTree>
    <p:extLst>
      <p:ext uri="{BB962C8B-B14F-4D97-AF65-F5344CB8AC3E}">
        <p14:creationId xmlns:p14="http://schemas.microsoft.com/office/powerpoint/2010/main" val="407989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 y="1060555"/>
            <a:ext cx="8944846" cy="4414838"/>
          </a:xfrm>
          <a:prstGeom prst="rect">
            <a:avLst/>
          </a:prstGeom>
          <a:noFill/>
          <a:ln>
            <a:noFill/>
          </a:ln>
          <a:effectLst>
            <a:outerShdw blurRad="228600" dist="152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72897" y="-152400"/>
            <a:ext cx="7772400" cy="914400"/>
          </a:xfrm>
        </p:spPr>
        <p:txBody>
          <a:bodyPr/>
          <a:lstStyle/>
          <a:p>
            <a:r>
              <a:rPr lang="en-US" dirty="0" smtClean="0"/>
              <a:t>TMD studies at EIC</a:t>
            </a:r>
            <a:endParaRPr lang="en-US" dirty="0"/>
          </a:p>
        </p:txBody>
      </p:sp>
      <p:sp>
        <p:nvSpPr>
          <p:cNvPr id="6" name="Rectangle 5"/>
          <p:cNvSpPr/>
          <p:nvPr/>
        </p:nvSpPr>
        <p:spPr>
          <a:xfrm>
            <a:off x="3048000" y="6031468"/>
            <a:ext cx="2698175" cy="369332"/>
          </a:xfrm>
          <a:prstGeom prst="rect">
            <a:avLst/>
          </a:prstGeom>
        </p:spPr>
        <p:txBody>
          <a:bodyPr wrap="none">
            <a:spAutoFit/>
          </a:bodyPr>
          <a:lstStyle/>
          <a:p>
            <a:pPr algn="ctr"/>
            <a:r>
              <a:rPr lang="en-US" b="1" dirty="0" smtClean="0">
                <a:solidFill>
                  <a:srgbClr val="002060"/>
                </a:solidFill>
                <a:latin typeface="Arial" pitchFamily="34" charset="0"/>
                <a:cs typeface="Arial" pitchFamily="34" charset="0"/>
              </a:rPr>
              <a:t>(from EIC White Paper)</a:t>
            </a:r>
          </a:p>
        </p:txBody>
      </p:sp>
      <p:sp>
        <p:nvSpPr>
          <p:cNvPr id="3" name="TextBox 2"/>
          <p:cNvSpPr txBox="1"/>
          <p:nvPr/>
        </p:nvSpPr>
        <p:spPr>
          <a:xfrm>
            <a:off x="2368326" y="5485458"/>
            <a:ext cx="4057521"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Nucleon polarized in y direction</a:t>
            </a:r>
            <a:endParaRPr lang="en-US" sz="2000" b="1" dirty="0" smtClean="0">
              <a:solidFill>
                <a:srgbClr val="002060"/>
              </a:solidFill>
              <a:latin typeface="Arial" pitchFamily="34" charset="0"/>
              <a:cs typeface="Arial" pitchFamily="34" charset="0"/>
            </a:endParaRPr>
          </a:p>
        </p:txBody>
      </p:sp>
      <p:sp>
        <p:nvSpPr>
          <p:cNvPr id="4" name="TextBox 3"/>
          <p:cNvSpPr txBox="1"/>
          <p:nvPr/>
        </p:nvSpPr>
        <p:spPr>
          <a:xfrm>
            <a:off x="4228531" y="4976996"/>
            <a:ext cx="861133"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X=0.1</a:t>
            </a:r>
            <a:endParaRPr lang="en-US" sz="20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949347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Sivers</a:t>
            </a:r>
            <a:r>
              <a:rPr lang="en-US" sz="3600" dirty="0" smtClean="0"/>
              <a:t> </a:t>
            </a:r>
            <a:r>
              <a:rPr lang="en-US" sz="3600" dirty="0" smtClean="0"/>
              <a:t>Tomography</a:t>
            </a:r>
            <a:endParaRPr lang="en-US" sz="3600" dirty="0"/>
          </a:p>
        </p:txBody>
      </p:sp>
      <p:grpSp>
        <p:nvGrpSpPr>
          <p:cNvPr id="5" name="Group 4"/>
          <p:cNvGrpSpPr/>
          <p:nvPr/>
        </p:nvGrpSpPr>
        <p:grpSpPr>
          <a:xfrm>
            <a:off x="95250" y="1060555"/>
            <a:ext cx="6991350" cy="4972050"/>
            <a:chOff x="95250" y="1060555"/>
            <a:chExt cx="6991350" cy="4972050"/>
          </a:xfrm>
        </p:grpSpPr>
        <p:pic>
          <p:nvPicPr>
            <p:cNvPr id="6" name="Picture 2"/>
            <p:cNvPicPr>
              <a:picLocks noChangeAspect="1" noChangeArrowheads="1"/>
            </p:cNvPicPr>
            <p:nvPr/>
          </p:nvPicPr>
          <p:blipFill>
            <a:blip r:embed="rId2" cstate="print"/>
            <a:srcRect/>
            <a:stretch>
              <a:fillRect/>
            </a:stretch>
          </p:blipFill>
          <p:spPr bwMode="auto">
            <a:xfrm>
              <a:off x="95250" y="1060555"/>
              <a:ext cx="6991350" cy="4972050"/>
            </a:xfrm>
            <a:prstGeom prst="rect">
              <a:avLst/>
            </a:prstGeom>
            <a:noFill/>
            <a:ln w="9525">
              <a:noFill/>
              <a:miter lim="800000"/>
              <a:headEnd/>
              <a:tailEnd/>
            </a:ln>
            <a:effectLst>
              <a:outerShdw blurRad="165100" dist="127000" dir="2700000" algn="tl" rotWithShape="0">
                <a:prstClr val="black">
                  <a:alpha val="40000"/>
                </a:prstClr>
              </a:outerShdw>
            </a:effectLst>
          </p:spPr>
        </p:pic>
        <p:sp>
          <p:nvSpPr>
            <p:cNvPr id="7" name="TextBox 6"/>
            <p:cNvSpPr txBox="1"/>
            <p:nvPr/>
          </p:nvSpPr>
          <p:spPr>
            <a:xfrm>
              <a:off x="5181600" y="5516236"/>
              <a:ext cx="1689886" cy="338554"/>
            </a:xfrm>
            <a:prstGeom prst="rect">
              <a:avLst/>
            </a:prstGeom>
            <a:noFill/>
          </p:spPr>
          <p:txBody>
            <a:bodyPr wrap="none" rtlCol="0">
              <a:spAutoFit/>
            </a:bodyPr>
            <a:lstStyle/>
            <a:p>
              <a:r>
                <a:rPr lang="en-US" sz="1600" dirty="0" smtClean="0">
                  <a:solidFill>
                    <a:srgbClr val="002060"/>
                  </a:solidFill>
                  <a:latin typeface="Arial" pitchFamily="34" charset="0"/>
                  <a:cs typeface="Arial" pitchFamily="34" charset="0"/>
                </a:rPr>
                <a:t>10 fb</a:t>
              </a:r>
              <a:r>
                <a:rPr lang="en-US" sz="1600" baseline="30000" dirty="0" smtClean="0">
                  <a:solidFill>
                    <a:srgbClr val="002060"/>
                  </a:solidFill>
                  <a:latin typeface="Arial" pitchFamily="34" charset="0"/>
                  <a:cs typeface="Arial" pitchFamily="34" charset="0"/>
                </a:rPr>
                <a:t>-1</a:t>
              </a:r>
              <a:r>
                <a:rPr lang="en-US" sz="1600" dirty="0" smtClean="0">
                  <a:solidFill>
                    <a:srgbClr val="002060"/>
                  </a:solidFill>
                  <a:latin typeface="Arial" pitchFamily="34" charset="0"/>
                  <a:cs typeface="Arial" pitchFamily="34" charset="0"/>
                </a:rPr>
                <a:t> @ each s</a:t>
              </a:r>
            </a:p>
          </p:txBody>
        </p:sp>
      </p:grpSp>
      <p:pic>
        <p:nvPicPr>
          <p:cNvPr id="9" name="Picture 8" descr="angle.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800600" y="701715"/>
            <a:ext cx="4597000" cy="2501839"/>
          </a:xfrm>
          <a:prstGeom prst="rect">
            <a:avLst/>
          </a:prstGeom>
          <a:noFill/>
          <a:ln w="9525">
            <a:noFill/>
            <a:miter lim="800000"/>
            <a:headEnd/>
            <a:tailEnd/>
          </a:ln>
        </p:spPr>
      </p:pic>
      <p:grpSp>
        <p:nvGrpSpPr>
          <p:cNvPr id="3" name="Group 2"/>
          <p:cNvGrpSpPr/>
          <p:nvPr/>
        </p:nvGrpSpPr>
        <p:grpSpPr>
          <a:xfrm>
            <a:off x="366931" y="1066800"/>
            <a:ext cx="8243669" cy="4886325"/>
            <a:chOff x="366931" y="1066800"/>
            <a:chExt cx="8243669" cy="4886325"/>
          </a:xfrm>
        </p:grpSpPr>
        <p:pic>
          <p:nvPicPr>
            <p:cNvPr id="284674" name="Picture 2"/>
            <p:cNvPicPr>
              <a:picLocks noChangeAspect="1" noChangeArrowheads="1"/>
            </p:cNvPicPr>
            <p:nvPr/>
          </p:nvPicPr>
          <p:blipFill>
            <a:blip r:embed="rId4" cstate="print"/>
            <a:srcRect t="66022" r="18842"/>
            <a:stretch>
              <a:fillRect/>
            </a:stretch>
          </p:blipFill>
          <p:spPr bwMode="auto">
            <a:xfrm>
              <a:off x="366931" y="1066800"/>
              <a:ext cx="8243669" cy="488632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TextBox 3"/>
            <p:cNvSpPr txBox="1"/>
            <p:nvPr/>
          </p:nvSpPr>
          <p:spPr>
            <a:xfrm>
              <a:off x="6833955" y="1676400"/>
              <a:ext cx="1624163"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A. </a:t>
              </a:r>
              <a:r>
                <a:rPr lang="en-US" sz="2000" b="1" dirty="0" err="1" smtClean="0">
                  <a:solidFill>
                    <a:srgbClr val="002060"/>
                  </a:solidFill>
                  <a:latin typeface="Arial" pitchFamily="34" charset="0"/>
                  <a:cs typeface="Arial" pitchFamily="34" charset="0"/>
                </a:rPr>
                <a:t>Prokudin</a:t>
              </a:r>
              <a:endParaRPr lang="en-US" sz="2000" b="1" dirty="0" smtClean="0">
                <a:solidFill>
                  <a:srgbClr val="002060"/>
                </a:solidFill>
                <a:latin typeface="Arial" pitchFamily="34" charset="0"/>
                <a:cs typeface="Arial" pitchFamily="34" charset="0"/>
              </a:endParaRPr>
            </a:p>
          </p:txBody>
        </p:sp>
      </p:grpSp>
    </p:spTree>
    <p:extLst>
      <p:ext uri="{BB962C8B-B14F-4D97-AF65-F5344CB8AC3E}">
        <p14:creationId xmlns:p14="http://schemas.microsoft.com/office/powerpoint/2010/main" val="285350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Gluon Tomography</a:t>
            </a:r>
            <a:endParaRPr lang="en-US" sz="3600" dirty="0"/>
          </a:p>
        </p:txBody>
      </p:sp>
      <p:sp>
        <p:nvSpPr>
          <p:cNvPr id="4" name="TextBox 3"/>
          <p:cNvSpPr txBox="1"/>
          <p:nvPr/>
        </p:nvSpPr>
        <p:spPr>
          <a:xfrm>
            <a:off x="347333" y="5904231"/>
            <a:ext cx="8458200" cy="400110"/>
          </a:xfrm>
          <a:prstGeom prst="rect">
            <a:avLst/>
          </a:prstGeom>
          <a:noFill/>
        </p:spPr>
        <p:txBody>
          <a:bodyPr wrap="square" rtlCol="0">
            <a:spAutoFit/>
          </a:bodyPr>
          <a:lstStyle/>
          <a:p>
            <a:pPr algn="ctr"/>
            <a:r>
              <a:rPr lang="en-US" sz="2000" b="1" dirty="0" smtClean="0">
                <a:solidFill>
                  <a:srgbClr val="002060"/>
                </a:solidFill>
                <a:latin typeface="Arial" pitchFamily="34" charset="0"/>
                <a:cs typeface="Arial" pitchFamily="34" charset="0"/>
              </a:rPr>
              <a:t>DV J/</a:t>
            </a:r>
            <a:r>
              <a:rPr lang="en-US" sz="2000" b="1" dirty="0" smtClean="0">
                <a:solidFill>
                  <a:srgbClr val="002060"/>
                </a:solidFill>
                <a:latin typeface="Symbol" pitchFamily="18" charset="2"/>
                <a:cs typeface="Arial" pitchFamily="34" charset="0"/>
              </a:rPr>
              <a:t>Y </a:t>
            </a:r>
            <a:r>
              <a:rPr lang="en-US" sz="2000" b="1" dirty="0" smtClean="0">
                <a:solidFill>
                  <a:srgbClr val="002060"/>
                </a:solidFill>
                <a:latin typeface="Arial" pitchFamily="34" charset="0"/>
                <a:cs typeface="Arial" pitchFamily="34" charset="0"/>
              </a:rPr>
              <a:t>Production (from EIC White Paper)</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1" y="914400"/>
            <a:ext cx="8805533" cy="4781870"/>
          </a:xfrm>
          <a:prstGeom prst="rect">
            <a:avLst/>
          </a:prstGeom>
          <a:noFill/>
          <a:ln>
            <a:noFill/>
          </a:ln>
          <a:effectLst>
            <a:outerShdw blurRad="152400" dist="1270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91000"/>
            <a:ext cx="2393576" cy="139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138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13 at 7.17.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44706"/>
            <a:ext cx="3315501" cy="2485577"/>
          </a:xfrm>
          <a:prstGeom prst="rect">
            <a:avLst/>
          </a:prstGeom>
          <a:effectLst>
            <a:outerShdw blurRad="203200" dist="177800" dir="2700000" algn="tl" rotWithShape="0">
              <a:prstClr val="black">
                <a:alpha val="40000"/>
              </a:prstClr>
            </a:outerShdw>
          </a:effectLst>
        </p:spPr>
      </p:pic>
      <p:sp>
        <p:nvSpPr>
          <p:cNvPr id="2" name="Rectangle 2"/>
          <p:cNvSpPr txBox="1">
            <a:spLocks noChangeArrowheads="1"/>
          </p:cNvSpPr>
          <p:nvPr/>
        </p:nvSpPr>
        <p:spPr bwMode="auto">
          <a:xfrm>
            <a:off x="0" y="1"/>
            <a:ext cx="9144000" cy="831861"/>
          </a:xfrm>
          <a:prstGeom prst="rect">
            <a:avLst/>
          </a:prstGeom>
          <a:noFill/>
          <a:ln w="9525">
            <a:noFill/>
            <a:miter lim="800000"/>
            <a:headEnd/>
            <a:tailEnd/>
          </a:ln>
        </p:spPr>
        <p:txBody>
          <a:bodyPr lIns="91311" tIns="45657" rIns="91311" bIns="45657" anchor="ctr">
            <a:prstTxWarp prst="textNoShape">
              <a:avLst/>
            </a:prstTxWarp>
          </a:bodyPr>
          <a:lstStyle/>
          <a:p>
            <a:pPr algn="ctr"/>
            <a:r>
              <a:rPr lang="en-US" sz="2800" b="1" dirty="0" smtClean="0">
                <a:latin typeface="Arial" pitchFamily="34" charset="0"/>
                <a:ea typeface="ＭＳ Ｐゴシック" pitchFamily="-107" charset="-128"/>
                <a:cs typeface="Arial" pitchFamily="34" charset="0"/>
              </a:rPr>
              <a:t>Gluon Saturation</a:t>
            </a:r>
            <a:endParaRPr lang="en-US" sz="2800" b="1" dirty="0">
              <a:latin typeface="Arial" pitchFamily="34" charset="0"/>
              <a:ea typeface="ＭＳ Ｐゴシック" pitchFamily="-107" charset="-128"/>
              <a:cs typeface="Arial" pitchFamily="34" charset="0"/>
            </a:endParaRPr>
          </a:p>
        </p:txBody>
      </p:sp>
      <p:sp>
        <p:nvSpPr>
          <p:cNvPr id="6" name="TextBox 5"/>
          <p:cNvSpPr txBox="1"/>
          <p:nvPr/>
        </p:nvSpPr>
        <p:spPr>
          <a:xfrm>
            <a:off x="277091" y="874060"/>
            <a:ext cx="6936418" cy="421414"/>
          </a:xfrm>
          <a:prstGeom prst="rect">
            <a:avLst/>
          </a:prstGeom>
          <a:noFill/>
        </p:spPr>
        <p:txBody>
          <a:bodyPr wrap="none" lIns="82058" tIns="41029" rIns="82058" bIns="41029" rtlCol="0">
            <a:spAutoFit/>
          </a:bodyPr>
          <a:lstStyle/>
          <a:p>
            <a:pPr marL="342900" indent="-342900">
              <a:buClr>
                <a:srgbClr val="C00000"/>
              </a:buClr>
              <a:buFont typeface="Arial" pitchFamily="34" charset="0"/>
              <a:buChar char="•"/>
            </a:pPr>
            <a:r>
              <a:rPr lang="en-US" sz="2200" dirty="0">
                <a:solidFill>
                  <a:srgbClr val="006600"/>
                </a:solidFill>
                <a:latin typeface="Arial Rounded MT Bold"/>
                <a:cs typeface="Arial Rounded MT Bold"/>
              </a:rPr>
              <a:t> HERA’s discovery:  proliferation of soft gluons:</a:t>
            </a:r>
            <a:endParaRPr lang="en-US" sz="2200" dirty="0">
              <a:solidFill>
                <a:srgbClr val="006600"/>
              </a:solidFill>
              <a:latin typeface="Arial Rounded MT Bold"/>
              <a:cs typeface="Arial Rounded MT Bold"/>
            </a:endParaRPr>
          </a:p>
        </p:txBody>
      </p:sp>
      <p:sp>
        <p:nvSpPr>
          <p:cNvPr id="5" name="Slide Number Placeholder 4"/>
          <p:cNvSpPr>
            <a:spLocks noGrp="1"/>
          </p:cNvSpPr>
          <p:nvPr>
            <p:ph type="sldNum" sz="quarter" idx="4294967295"/>
          </p:nvPr>
        </p:nvSpPr>
        <p:spPr>
          <a:xfrm>
            <a:off x="7010400" y="6521824"/>
            <a:ext cx="2133600" cy="336176"/>
          </a:xfrm>
          <a:prstGeom prst="rect">
            <a:avLst/>
          </a:prstGeom>
        </p:spPr>
        <p:txBody>
          <a:bodyPr lIns="82058" tIns="41029" rIns="82058" bIns="41029"/>
          <a:lstStyle/>
          <a:p>
            <a:pPr>
              <a:defRPr/>
            </a:pPr>
            <a:fld id="{663965D6-BDF6-B148-993F-4DA70ADE2AD2}" type="slidenum">
              <a:rPr lang="en-US" smtClean="0"/>
              <a:pPr>
                <a:defRPr/>
              </a:pPr>
              <a:t>16</a:t>
            </a:fld>
            <a:endParaRPr lang="en-US" dirty="0"/>
          </a:p>
        </p:txBody>
      </p:sp>
      <p:grpSp>
        <p:nvGrpSpPr>
          <p:cNvPr id="19" name="Group 18"/>
          <p:cNvGrpSpPr/>
          <p:nvPr/>
        </p:nvGrpSpPr>
        <p:grpSpPr>
          <a:xfrm>
            <a:off x="138546" y="3916305"/>
            <a:ext cx="4323432" cy="1546412"/>
            <a:chOff x="152400" y="4419600"/>
            <a:chExt cx="4755776" cy="1752600"/>
          </a:xfrm>
        </p:grpSpPr>
        <p:sp>
          <p:nvSpPr>
            <p:cNvPr id="14" name="TextBox 13"/>
            <p:cNvSpPr txBox="1"/>
            <p:nvPr/>
          </p:nvSpPr>
          <p:spPr>
            <a:xfrm>
              <a:off x="152400" y="4419600"/>
              <a:ext cx="3143971" cy="488339"/>
            </a:xfrm>
            <a:prstGeom prst="rect">
              <a:avLst/>
            </a:prstGeom>
            <a:noFill/>
          </p:spPr>
          <p:txBody>
            <a:bodyPr wrap="none" rtlCol="0">
              <a:spAutoFit/>
            </a:bodyPr>
            <a:lstStyle/>
            <a:p>
              <a:pPr marL="342900" indent="-342900">
                <a:buClr>
                  <a:srgbClr val="C00000"/>
                </a:buClr>
                <a:buFont typeface="Arial" pitchFamily="34" charset="0"/>
                <a:buChar char="•"/>
              </a:pPr>
              <a:r>
                <a:rPr lang="en-US" sz="2200" dirty="0">
                  <a:solidFill>
                    <a:srgbClr val="006600"/>
                  </a:solidFill>
                  <a:latin typeface="Arial Rounded MT Bold"/>
                  <a:cs typeface="Arial Rounded MT Bold"/>
                </a:rPr>
                <a:t> Gluon </a:t>
              </a:r>
              <a:r>
                <a:rPr lang="en-US" sz="2200" dirty="0" smtClean="0">
                  <a:solidFill>
                    <a:srgbClr val="006600"/>
                  </a:solidFill>
                  <a:latin typeface="Arial Rounded MT Bold"/>
                  <a:cs typeface="Arial Rounded MT Bold"/>
                </a:rPr>
                <a:t>saturation</a:t>
              </a:r>
              <a:endParaRPr lang="en-US" sz="2200" dirty="0">
                <a:solidFill>
                  <a:srgbClr val="006600"/>
                </a:solidFill>
                <a:latin typeface="Arial Rounded MT Bold"/>
                <a:cs typeface="Arial Rounded MT Bold"/>
              </a:endParaRPr>
            </a:p>
          </p:txBody>
        </p:sp>
        <p:pic>
          <p:nvPicPr>
            <p:cNvPr id="47" name="Picture 46"/>
            <p:cNvPicPr>
              <a:picLocks noChangeAspect="1"/>
            </p:cNvPicPr>
            <p:nvPr/>
          </p:nvPicPr>
          <p:blipFill>
            <a:blip r:embed="rId3"/>
            <a:stretch>
              <a:fillRect/>
            </a:stretch>
          </p:blipFill>
          <p:spPr>
            <a:xfrm>
              <a:off x="533400" y="4953000"/>
              <a:ext cx="4374776" cy="1219200"/>
            </a:xfrm>
            <a:prstGeom prst="rect">
              <a:avLst/>
            </a:prstGeom>
            <a:effectLst>
              <a:outerShdw blurRad="152400" dist="177800" dir="2700000" algn="tl" rotWithShape="0">
                <a:prstClr val="black">
                  <a:alpha val="40000"/>
                </a:prstClr>
              </a:outerShdw>
            </a:effectLst>
          </p:spPr>
        </p:pic>
      </p:grpSp>
      <p:sp>
        <p:nvSpPr>
          <p:cNvPr id="16" name="Rectangle 15"/>
          <p:cNvSpPr/>
          <p:nvPr/>
        </p:nvSpPr>
        <p:spPr>
          <a:xfrm>
            <a:off x="4502727" y="1344706"/>
            <a:ext cx="4156364" cy="1301655"/>
          </a:xfrm>
          <a:prstGeom prst="rect">
            <a:avLst/>
          </a:prstGeom>
        </p:spPr>
        <p:txBody>
          <a:bodyPr wrap="square" lIns="82058" tIns="41029" rIns="82058" bIns="41029">
            <a:spAutoFit/>
          </a:bodyPr>
          <a:lstStyle/>
          <a:p>
            <a:pPr>
              <a:lnSpc>
                <a:spcPct val="110000"/>
              </a:lnSpc>
            </a:pPr>
            <a:r>
              <a:rPr lang="en-US" dirty="0">
                <a:solidFill>
                  <a:srgbClr val="0000FF"/>
                </a:solidFill>
                <a:latin typeface="Arial" pitchFamily="34" charset="0"/>
                <a:cs typeface="Arial" pitchFamily="34" charset="0"/>
              </a:rPr>
              <a:t>How does the </a:t>
            </a:r>
            <a:r>
              <a:rPr lang="en-US" dirty="0" err="1">
                <a:solidFill>
                  <a:srgbClr val="0000FF"/>
                </a:solidFill>
                <a:latin typeface="Arial" pitchFamily="34" charset="0"/>
                <a:cs typeface="Arial" pitchFamily="34" charset="0"/>
              </a:rPr>
              <a:t>unitarity</a:t>
            </a:r>
            <a:r>
              <a:rPr lang="en-US" dirty="0">
                <a:solidFill>
                  <a:srgbClr val="0000FF"/>
                </a:solidFill>
                <a:latin typeface="Arial" pitchFamily="34" charset="0"/>
                <a:cs typeface="Arial" pitchFamily="34" charset="0"/>
              </a:rPr>
              <a:t> bound </a:t>
            </a:r>
            <a:r>
              <a:rPr lang="en-US" dirty="0">
                <a:solidFill>
                  <a:srgbClr val="0000FF"/>
                </a:solidFill>
                <a:latin typeface="Arial" pitchFamily="34" charset="0"/>
                <a:cs typeface="Arial" pitchFamily="34" charset="0"/>
              </a:rPr>
              <a:t>of </a:t>
            </a:r>
          </a:p>
          <a:p>
            <a:pPr>
              <a:lnSpc>
                <a:spcPct val="110000"/>
              </a:lnSpc>
            </a:pPr>
            <a:r>
              <a:rPr lang="en-US" dirty="0">
                <a:solidFill>
                  <a:srgbClr val="0000FF"/>
                </a:solidFill>
                <a:latin typeface="Arial" pitchFamily="34" charset="0"/>
                <a:cs typeface="Arial" pitchFamily="34" charset="0"/>
              </a:rPr>
              <a:t>the </a:t>
            </a:r>
            <a:r>
              <a:rPr lang="en-US" dirty="0" err="1">
                <a:solidFill>
                  <a:srgbClr val="0000FF"/>
                </a:solidFill>
                <a:latin typeface="Arial" pitchFamily="34" charset="0"/>
                <a:cs typeface="Arial" pitchFamily="34" charset="0"/>
              </a:rPr>
              <a:t>hadronic</a:t>
            </a:r>
            <a:r>
              <a:rPr lang="en-US" dirty="0">
                <a:solidFill>
                  <a:srgbClr val="0000FF"/>
                </a:solidFill>
                <a:latin typeface="Arial" pitchFamily="34" charset="0"/>
                <a:cs typeface="Arial" pitchFamily="34" charset="0"/>
              </a:rPr>
              <a:t> </a:t>
            </a:r>
            <a:r>
              <a:rPr lang="en-US" dirty="0">
                <a:solidFill>
                  <a:srgbClr val="0000FF"/>
                </a:solidFill>
                <a:latin typeface="Arial" pitchFamily="34" charset="0"/>
                <a:cs typeface="Arial" pitchFamily="34" charset="0"/>
              </a:rPr>
              <a:t>cross </a:t>
            </a:r>
            <a:r>
              <a:rPr lang="en-US" dirty="0">
                <a:solidFill>
                  <a:srgbClr val="0000FF"/>
                </a:solidFill>
                <a:latin typeface="Arial" pitchFamily="34" charset="0"/>
                <a:cs typeface="Arial" pitchFamily="34" charset="0"/>
              </a:rPr>
              <a:t>section survive </a:t>
            </a:r>
            <a:endParaRPr lang="en-US" dirty="0">
              <a:solidFill>
                <a:srgbClr val="0000FF"/>
              </a:solidFill>
              <a:latin typeface="Arial" pitchFamily="34" charset="0"/>
              <a:cs typeface="Arial" pitchFamily="34" charset="0"/>
            </a:endParaRPr>
          </a:p>
          <a:p>
            <a:pPr>
              <a:lnSpc>
                <a:spcPct val="110000"/>
              </a:lnSpc>
            </a:pPr>
            <a:r>
              <a:rPr lang="en-US" dirty="0">
                <a:solidFill>
                  <a:srgbClr val="0000FF"/>
                </a:solidFill>
                <a:latin typeface="Arial" pitchFamily="34" charset="0"/>
                <a:cs typeface="Arial" pitchFamily="34" charset="0"/>
              </a:rPr>
              <a:t>if </a:t>
            </a:r>
            <a:r>
              <a:rPr lang="en-US" dirty="0">
                <a:solidFill>
                  <a:srgbClr val="0000FF"/>
                </a:solidFill>
                <a:latin typeface="Arial" pitchFamily="34" charset="0"/>
                <a:cs typeface="Arial" pitchFamily="34" charset="0"/>
              </a:rPr>
              <a:t>soft gluons in a proton or nucleus continue to grow in numbers?</a:t>
            </a:r>
          </a:p>
        </p:txBody>
      </p:sp>
      <p:sp>
        <p:nvSpPr>
          <p:cNvPr id="18" name="TextBox 17"/>
          <p:cNvSpPr txBox="1"/>
          <p:nvPr/>
        </p:nvSpPr>
        <p:spPr>
          <a:xfrm>
            <a:off x="4502728" y="2689412"/>
            <a:ext cx="3846213" cy="636857"/>
          </a:xfrm>
          <a:prstGeom prst="rect">
            <a:avLst/>
          </a:prstGeom>
          <a:noFill/>
        </p:spPr>
        <p:txBody>
          <a:bodyPr wrap="none" lIns="82058" tIns="41029" rIns="82058" bIns="41029" rtlCol="0">
            <a:spAutoFit/>
          </a:bodyPr>
          <a:lstStyle/>
          <a:p>
            <a:r>
              <a:rPr lang="en-US" dirty="0">
                <a:solidFill>
                  <a:srgbClr val="006600"/>
                </a:solidFill>
                <a:latin typeface="Arial" pitchFamily="34" charset="0"/>
                <a:cs typeface="Arial" pitchFamily="34" charset="0"/>
              </a:rPr>
              <a:t>QCD:  Dynamical balance between </a:t>
            </a:r>
          </a:p>
          <a:p>
            <a:r>
              <a:rPr lang="en-US" dirty="0">
                <a:solidFill>
                  <a:srgbClr val="006600"/>
                </a:solidFill>
                <a:latin typeface="Arial" pitchFamily="34" charset="0"/>
                <a:cs typeface="Arial" pitchFamily="34" charset="0"/>
              </a:rPr>
              <a:t>             radiation and recombination</a:t>
            </a:r>
            <a:endParaRPr lang="en-US" dirty="0">
              <a:solidFill>
                <a:srgbClr val="006600"/>
              </a:solidFill>
              <a:latin typeface="Arial" pitchFamily="34" charset="0"/>
              <a:cs typeface="Arial" pitchFamily="34" charset="0"/>
            </a:endParaRPr>
          </a:p>
        </p:txBody>
      </p:sp>
      <p:pic>
        <p:nvPicPr>
          <p:cNvPr id="49" name="Picture 48"/>
          <p:cNvPicPr>
            <a:picLocks noChangeAspect="1"/>
          </p:cNvPicPr>
          <p:nvPr/>
        </p:nvPicPr>
        <p:blipFill>
          <a:blip r:embed="rId4"/>
          <a:stretch>
            <a:fillRect/>
          </a:stretch>
        </p:blipFill>
        <p:spPr>
          <a:xfrm>
            <a:off x="3241850" y="2218766"/>
            <a:ext cx="872293" cy="470646"/>
          </a:xfrm>
          <a:prstGeom prst="rect">
            <a:avLst/>
          </a:prstGeom>
        </p:spPr>
      </p:pic>
      <p:sp>
        <p:nvSpPr>
          <p:cNvPr id="42" name="Donut 41"/>
          <p:cNvSpPr/>
          <p:nvPr/>
        </p:nvSpPr>
        <p:spPr>
          <a:xfrm>
            <a:off x="2563091" y="1479176"/>
            <a:ext cx="1177636" cy="874059"/>
          </a:xfrm>
          <a:prstGeom prst="donut">
            <a:avLst>
              <a:gd name="adj" fmla="val 3383"/>
            </a:avLst>
          </a:prstGeom>
          <a:solidFill>
            <a:srgbClr val="09AB37"/>
          </a:solidFill>
          <a:ln>
            <a:solidFill>
              <a:srgbClr val="09AB37"/>
            </a:solid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a:solidFill>
                <a:schemeClr val="tx1"/>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799" y="3310347"/>
            <a:ext cx="3909537" cy="2992251"/>
          </a:xfrm>
          <a:prstGeom prst="rect">
            <a:avLst/>
          </a:prstGeom>
          <a:noFill/>
          <a:ln>
            <a:noFill/>
          </a:ln>
          <a:effectLst>
            <a:outerShdw blurRad="114300" dist="1270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9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p:cTn id="13" dur="2000" fill="hold"/>
                                        <p:tgtEl>
                                          <p:spTgt spid="8194"/>
                                        </p:tgtEl>
                                        <p:attrNameLst>
                                          <p:attrName>ppt_w</p:attrName>
                                        </p:attrNameLst>
                                      </p:cBhvr>
                                      <p:tavLst>
                                        <p:tav tm="0">
                                          <p:val>
                                            <p:fltVal val="0"/>
                                          </p:val>
                                        </p:tav>
                                        <p:tav tm="100000">
                                          <p:val>
                                            <p:strVal val="#ppt_w"/>
                                          </p:val>
                                        </p:tav>
                                      </p:tavLst>
                                    </p:anim>
                                    <p:anim calcmode="lin" valueType="num">
                                      <p:cBhvr>
                                        <p:cTn id="14" dur="2000" fill="hold"/>
                                        <p:tgtEl>
                                          <p:spTgt spid="8194"/>
                                        </p:tgtEl>
                                        <p:attrNameLst>
                                          <p:attrName>ppt_h</p:attrName>
                                        </p:attrNameLst>
                                      </p:cBhvr>
                                      <p:tavLst>
                                        <p:tav tm="0">
                                          <p:val>
                                            <p:fltVal val="0"/>
                                          </p:val>
                                        </p:tav>
                                        <p:tav tm="100000">
                                          <p:val>
                                            <p:strVal val="#ppt_h"/>
                                          </p:val>
                                        </p:tav>
                                      </p:tavLst>
                                    </p:anim>
                                    <p:animEffect transition="in" filter="fade">
                                      <p:cBhvr>
                                        <p:cTn id="15"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04800" y="0"/>
            <a:ext cx="90678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3333FF"/>
                </a:solidFill>
                <a:effectLst/>
                <a:uLnTx/>
                <a:uFillTx/>
                <a:latin typeface="Arial" charset="0"/>
                <a:ea typeface="+mj-ea"/>
                <a:cs typeface="+mj-cs"/>
              </a:rPr>
              <a:t>          </a:t>
            </a:r>
            <a:r>
              <a:rPr kumimoji="0" lang="en-US" sz="4000" b="1" i="0" u="none" strike="noStrike" kern="1200" cap="none" spc="0" normalizeH="0" baseline="0" noProof="0" dirty="0" smtClean="0">
                <a:ln>
                  <a:noFill/>
                </a:ln>
                <a:effectLst/>
                <a:uLnTx/>
                <a:uFillTx/>
                <a:latin typeface="Arial" charset="0"/>
                <a:ea typeface="+mj-ea"/>
                <a:cs typeface="+mj-cs"/>
              </a:rPr>
              <a:t>Medium Energy </a:t>
            </a:r>
            <a:r>
              <a:rPr kumimoji="0" lang="en-US" sz="4000" b="1" i="0" u="none" strike="noStrike" kern="1200" cap="none" spc="0" normalizeH="0" baseline="0" noProof="0" dirty="0" err="1" smtClean="0">
                <a:ln>
                  <a:noFill/>
                </a:ln>
                <a:effectLst/>
                <a:uLnTx/>
                <a:uFillTx/>
                <a:latin typeface="Arial" charset="0"/>
                <a:ea typeface="+mj-ea"/>
                <a:cs typeface="+mj-cs"/>
              </a:rPr>
              <a:t>EIC@JLab</a:t>
            </a:r>
            <a:endParaRPr kumimoji="0" lang="en-US" sz="4000" b="1" i="0" u="none" strike="noStrike" kern="1200" cap="none" spc="0" normalizeH="0" baseline="0" noProof="0" dirty="0" smtClean="0">
              <a:ln>
                <a:noFill/>
              </a:ln>
              <a:effectLst/>
              <a:uLnTx/>
              <a:uFillTx/>
              <a:latin typeface="Arial" charset="0"/>
              <a:ea typeface="+mj-ea"/>
              <a:cs typeface="+mj-cs"/>
            </a:endParaRPr>
          </a:p>
        </p:txBody>
      </p:sp>
      <p:pic>
        <p:nvPicPr>
          <p:cNvPr id="21" name="Picture 1"/>
          <p:cNvPicPr>
            <a:picLocks noChangeAspect="1" noChangeArrowheads="1"/>
          </p:cNvPicPr>
          <p:nvPr/>
        </p:nvPicPr>
        <p:blipFill>
          <a:blip r:embed="rId2" cstate="print"/>
          <a:srcRect/>
          <a:stretch>
            <a:fillRect/>
          </a:stretch>
        </p:blipFill>
        <p:spPr bwMode="auto">
          <a:xfrm>
            <a:off x="0" y="0"/>
            <a:ext cx="1905000" cy="645530"/>
          </a:xfrm>
          <a:prstGeom prst="rect">
            <a:avLst/>
          </a:prstGeom>
          <a:gradFill>
            <a:gsLst>
              <a:gs pos="0">
                <a:srgbClr val="FFEFD1"/>
              </a:gs>
              <a:gs pos="64999">
                <a:srgbClr val="F0EBD5"/>
              </a:gs>
              <a:gs pos="100000">
                <a:srgbClr val="D1C39F"/>
              </a:gs>
            </a:gsLst>
            <a:lin ang="16200000" scaled="0"/>
          </a:gradFill>
          <a:ln w="9525">
            <a:noFill/>
            <a:miter lim="800000"/>
            <a:headEnd/>
            <a:tailEnd/>
          </a:ln>
        </p:spPr>
      </p:pic>
      <p:sp>
        <p:nvSpPr>
          <p:cNvPr id="23" name="TextBox 2"/>
          <p:cNvSpPr txBox="1">
            <a:spLocks noChangeArrowheads="1"/>
          </p:cNvSpPr>
          <p:nvPr/>
        </p:nvSpPr>
        <p:spPr bwMode="auto">
          <a:xfrm>
            <a:off x="10633" y="3962400"/>
            <a:ext cx="5410200" cy="2616101"/>
          </a:xfrm>
          <a:prstGeom prst="rect">
            <a:avLst/>
          </a:prstGeom>
          <a:noFill/>
          <a:ln w="9525">
            <a:noFill/>
            <a:miter lim="800000"/>
            <a:headEnd/>
            <a:tailEnd/>
          </a:ln>
        </p:spPr>
        <p:txBody>
          <a:bodyPr wrap="square">
            <a:spAutoFit/>
          </a:bodyPr>
          <a:lstStyle/>
          <a:p>
            <a:pPr>
              <a:defRPr/>
            </a:pPr>
            <a:r>
              <a:rPr lang="en-US" b="1" dirty="0" err="1" smtClean="0">
                <a:solidFill>
                  <a:srgbClr val="002060"/>
                </a:solidFill>
                <a:latin typeface="Arial" pitchFamily="34" charset="0"/>
                <a:ea typeface="ＭＳ Ｐゴシック" pitchFamily="1" charset="-128"/>
                <a:cs typeface="Arial" pitchFamily="34" charset="0"/>
              </a:rPr>
              <a:t>JLab</a:t>
            </a:r>
            <a:r>
              <a:rPr lang="en-US" b="1" dirty="0" smtClean="0">
                <a:solidFill>
                  <a:srgbClr val="002060"/>
                </a:solidFill>
                <a:latin typeface="Arial" pitchFamily="34" charset="0"/>
                <a:ea typeface="ＭＳ Ｐゴシック" pitchFamily="1" charset="-128"/>
                <a:cs typeface="Arial" pitchFamily="34" charset="0"/>
              </a:rPr>
              <a:t> Concept</a:t>
            </a:r>
          </a:p>
          <a:p>
            <a:pPr>
              <a:defRPr/>
            </a:pPr>
            <a:endParaRPr lang="en-US" sz="1000" b="1" dirty="0" smtClean="0">
              <a:solidFill>
                <a:srgbClr val="002060"/>
              </a:solidFill>
              <a:latin typeface="Arial" pitchFamily="34" charset="0"/>
              <a:ea typeface="ＭＳ Ｐゴシック" pitchFamily="1" charset="-128"/>
              <a:cs typeface="Arial" pitchFamily="34" charset="0"/>
            </a:endParaRPr>
          </a:p>
          <a:p>
            <a:pPr>
              <a:buBlip>
                <a:blip r:embed="rId3"/>
              </a:buBlip>
              <a:defRPr/>
            </a:pPr>
            <a:r>
              <a:rPr lang="en-US" sz="1700" dirty="0" smtClean="0">
                <a:latin typeface="Arial" pitchFamily="34" charset="0"/>
                <a:ea typeface="ＭＳ Ｐゴシック" pitchFamily="1" charset="-128"/>
                <a:cs typeface="Arial" pitchFamily="34" charset="0"/>
              </a:rPr>
              <a:t>  Initial configuration (MEIC):</a:t>
            </a:r>
          </a:p>
          <a:p>
            <a:pPr marL="461963" lvl="1" indent="-176213">
              <a:buFont typeface="Arial" pitchFamily="34" charset="0"/>
              <a:buChar char="•"/>
              <a:defRPr/>
            </a:pPr>
            <a:r>
              <a:rPr lang="en-US" sz="1700" dirty="0" smtClean="0">
                <a:latin typeface="Arial" pitchFamily="34" charset="0"/>
                <a:ea typeface="ＭＳ Ｐゴシック" pitchFamily="1" charset="-128"/>
                <a:cs typeface="Arial" pitchFamily="34" charset="0"/>
              </a:rPr>
              <a:t>3-12 </a:t>
            </a:r>
            <a:r>
              <a:rPr lang="en-US" sz="1700" dirty="0" err="1">
                <a:latin typeface="Arial" pitchFamily="34" charset="0"/>
                <a:ea typeface="ＭＳ Ｐゴシック" pitchFamily="1" charset="-128"/>
                <a:cs typeface="Arial" pitchFamily="34" charset="0"/>
              </a:rPr>
              <a:t>GeV</a:t>
            </a:r>
            <a:r>
              <a:rPr lang="en-US" sz="1700" dirty="0">
                <a:latin typeface="Arial" pitchFamily="34" charset="0"/>
                <a:ea typeface="ＭＳ Ｐゴシック" pitchFamily="1" charset="-128"/>
                <a:cs typeface="Arial" pitchFamily="34" charset="0"/>
              </a:rPr>
              <a:t> on </a:t>
            </a:r>
            <a:r>
              <a:rPr lang="en-US" sz="1700" dirty="0" smtClean="0">
                <a:latin typeface="Arial" pitchFamily="34" charset="0"/>
                <a:ea typeface="ＭＳ Ｐゴシック" pitchFamily="1" charset="-128"/>
                <a:cs typeface="Arial" pitchFamily="34" charset="0"/>
              </a:rPr>
              <a:t>20-100 </a:t>
            </a:r>
            <a:r>
              <a:rPr lang="en-US" sz="1700" dirty="0" err="1">
                <a:latin typeface="Arial" pitchFamily="34" charset="0"/>
                <a:ea typeface="ＭＳ Ｐゴシック" pitchFamily="1" charset="-128"/>
                <a:cs typeface="Arial" pitchFamily="34" charset="0"/>
              </a:rPr>
              <a:t>GeV</a:t>
            </a:r>
            <a:r>
              <a:rPr lang="en-US" sz="1700" dirty="0">
                <a:latin typeface="Arial" pitchFamily="34" charset="0"/>
                <a:ea typeface="ＭＳ Ｐゴシック" pitchFamily="1" charset="-128"/>
                <a:cs typeface="Arial" pitchFamily="34" charset="0"/>
              </a:rPr>
              <a:t> </a:t>
            </a:r>
            <a:r>
              <a:rPr lang="en-US" sz="1700" dirty="0" err="1">
                <a:latin typeface="Arial" pitchFamily="34" charset="0"/>
                <a:ea typeface="ＭＳ Ｐゴシック" pitchFamily="1" charset="-128"/>
                <a:cs typeface="Arial" pitchFamily="34" charset="0"/>
              </a:rPr>
              <a:t>ep</a:t>
            </a:r>
            <a:r>
              <a:rPr lang="en-US" sz="1700" dirty="0">
                <a:latin typeface="Arial" pitchFamily="34" charset="0"/>
                <a:ea typeface="ＭＳ Ｐゴシック" pitchFamily="1" charset="-128"/>
                <a:cs typeface="Arial" pitchFamily="34" charset="0"/>
              </a:rPr>
              <a:t>/</a:t>
            </a:r>
            <a:r>
              <a:rPr lang="en-US" sz="1700" dirty="0" err="1">
                <a:latin typeface="Arial" pitchFamily="34" charset="0"/>
                <a:ea typeface="ＭＳ Ｐゴシック" pitchFamily="1" charset="-128"/>
                <a:cs typeface="Arial" pitchFamily="34" charset="0"/>
              </a:rPr>
              <a:t>eA</a:t>
            </a:r>
            <a:r>
              <a:rPr lang="en-US" sz="1700" dirty="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collider</a:t>
            </a:r>
          </a:p>
          <a:p>
            <a:pPr marL="461963" lvl="1" indent="-176213">
              <a:buFont typeface="Arial" pitchFamily="34" charset="0"/>
              <a:buChar char="•"/>
              <a:defRPr/>
            </a:pPr>
            <a:r>
              <a:rPr lang="en-US" sz="1700" dirty="0" smtClean="0">
                <a:latin typeface="Arial" pitchFamily="34" charset="0"/>
                <a:ea typeface="ＭＳ Ｐゴシック" pitchFamily="1" charset="-128"/>
                <a:cs typeface="Arial" pitchFamily="34" charset="0"/>
              </a:rPr>
              <a:t>Fully-polarized</a:t>
            </a:r>
            <a:r>
              <a:rPr lang="en-US" sz="1700" dirty="0">
                <a:latin typeface="Arial" pitchFamily="34" charset="0"/>
                <a:ea typeface="ＭＳ Ｐゴシック" pitchFamily="1" charset="-128"/>
                <a:cs typeface="Arial" pitchFamily="34" charset="0"/>
              </a:rPr>
              <a:t>, longitudinal and </a:t>
            </a:r>
            <a:r>
              <a:rPr lang="en-US" sz="1700" dirty="0" smtClean="0">
                <a:latin typeface="Arial" pitchFamily="34" charset="0"/>
                <a:ea typeface="ＭＳ Ｐゴシック" pitchFamily="1" charset="-128"/>
                <a:cs typeface="Arial" pitchFamily="34" charset="0"/>
              </a:rPr>
              <a:t>transverse</a:t>
            </a:r>
          </a:p>
          <a:p>
            <a:pPr marL="461963" lvl="1" indent="-176213">
              <a:buFont typeface="Arial" pitchFamily="34" charset="0"/>
              <a:buChar char="•"/>
              <a:defRPr/>
            </a:pPr>
            <a:r>
              <a:rPr lang="en-US" sz="1700" dirty="0" smtClean="0">
                <a:latin typeface="Arial" pitchFamily="34" charset="0"/>
                <a:ea typeface="ＭＳ Ｐゴシック" pitchFamily="1" charset="-128"/>
                <a:cs typeface="Arial" pitchFamily="34" charset="0"/>
              </a:rPr>
              <a:t>Luminosity</a:t>
            </a:r>
            <a:r>
              <a:rPr lang="en-US" sz="1700" dirty="0">
                <a:latin typeface="Arial" pitchFamily="34" charset="0"/>
                <a:ea typeface="ＭＳ Ｐゴシック" pitchFamily="1" charset="-128"/>
                <a:cs typeface="Arial" pitchFamily="34" charset="0"/>
              </a:rPr>
              <a:t>: up to few x 10</a:t>
            </a:r>
            <a:r>
              <a:rPr lang="en-US" sz="1700" baseline="30000" dirty="0">
                <a:latin typeface="Arial" pitchFamily="34" charset="0"/>
                <a:ea typeface="ＭＳ Ｐゴシック" pitchFamily="1" charset="-128"/>
                <a:cs typeface="Arial" pitchFamily="34" charset="0"/>
              </a:rPr>
              <a:t>34</a:t>
            </a:r>
            <a:r>
              <a:rPr lang="en-US" sz="1700" dirty="0">
                <a:latin typeface="Arial" pitchFamily="34" charset="0"/>
                <a:ea typeface="ＭＳ Ｐゴシック" pitchFamily="1" charset="-128"/>
                <a:cs typeface="Arial" pitchFamily="34" charset="0"/>
              </a:rPr>
              <a:t> e-nucleons cm</a:t>
            </a:r>
            <a:r>
              <a:rPr lang="en-US" sz="1700" baseline="30000" dirty="0">
                <a:latin typeface="Arial" pitchFamily="34" charset="0"/>
                <a:ea typeface="ＭＳ Ｐゴシック" pitchFamily="1" charset="-128"/>
                <a:cs typeface="Arial" pitchFamily="34" charset="0"/>
              </a:rPr>
              <a:t>-2</a:t>
            </a:r>
            <a:r>
              <a:rPr lang="en-US" sz="1700" dirty="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s</a:t>
            </a:r>
            <a:r>
              <a:rPr lang="en-US" sz="1700" baseline="30000" dirty="0" smtClean="0">
                <a:latin typeface="Arial" pitchFamily="34" charset="0"/>
                <a:ea typeface="ＭＳ Ｐゴシック" pitchFamily="1" charset="-128"/>
                <a:cs typeface="Arial" pitchFamily="34" charset="0"/>
              </a:rPr>
              <a:t>-1</a:t>
            </a:r>
          </a:p>
          <a:p>
            <a:pPr marL="461963" lvl="1" indent="-176213">
              <a:defRPr/>
            </a:pPr>
            <a:endParaRPr lang="en-US" sz="1000" dirty="0">
              <a:latin typeface="Arial" pitchFamily="34" charset="0"/>
              <a:ea typeface="ＭＳ Ｐゴシック" pitchFamily="1" charset="-128"/>
              <a:cs typeface="Arial" pitchFamily="34" charset="0"/>
            </a:endParaRPr>
          </a:p>
          <a:p>
            <a:pPr marL="0" lvl="2">
              <a:buBlip>
                <a:blip r:embed="rId3"/>
              </a:buBlip>
              <a:defRPr/>
            </a:pPr>
            <a:r>
              <a:rPr lang="en-US" dirty="0">
                <a:latin typeface="Arial" pitchFamily="34" charset="0"/>
                <a:ea typeface="ＭＳ Ｐゴシック" pitchFamily="1" charset="-128"/>
                <a:cs typeface="Arial" pitchFamily="34" charset="0"/>
              </a:rPr>
              <a:t> </a:t>
            </a:r>
            <a:r>
              <a:rPr lang="en-US" dirty="0" smtClean="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Upgradable </a:t>
            </a:r>
            <a:r>
              <a:rPr lang="en-US" sz="1700" dirty="0">
                <a:latin typeface="Arial" pitchFamily="34" charset="0"/>
                <a:ea typeface="ＭＳ Ｐゴシック" pitchFamily="1" charset="-128"/>
                <a:cs typeface="Arial" pitchFamily="34" charset="0"/>
              </a:rPr>
              <a:t>to higher energies </a:t>
            </a:r>
            <a:endParaRPr lang="en-US" sz="1700" dirty="0" smtClean="0">
              <a:latin typeface="Arial" pitchFamily="34" charset="0"/>
              <a:ea typeface="ＭＳ Ｐゴシック" pitchFamily="1" charset="-128"/>
              <a:cs typeface="Arial" pitchFamily="34" charset="0"/>
            </a:endParaRPr>
          </a:p>
          <a:p>
            <a:pPr marL="0" lvl="2">
              <a:defRPr/>
            </a:pPr>
            <a:r>
              <a:rPr lang="en-US" sz="1700" dirty="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250 </a:t>
            </a:r>
            <a:r>
              <a:rPr lang="en-US" sz="1700" dirty="0" err="1">
                <a:latin typeface="Arial" pitchFamily="34" charset="0"/>
                <a:ea typeface="ＭＳ Ｐゴシック" pitchFamily="1" charset="-128"/>
                <a:cs typeface="Arial" pitchFamily="34" charset="0"/>
              </a:rPr>
              <a:t>GeV</a:t>
            </a:r>
            <a:r>
              <a:rPr lang="en-US" sz="1700" dirty="0">
                <a:latin typeface="Arial" pitchFamily="34" charset="0"/>
                <a:ea typeface="ＭＳ Ｐゴシック" pitchFamily="1" charset="-128"/>
                <a:cs typeface="Arial" pitchFamily="34" charset="0"/>
              </a:rPr>
              <a:t> </a:t>
            </a:r>
            <a:r>
              <a:rPr lang="en-US" sz="1700" dirty="0" smtClean="0">
                <a:latin typeface="Arial" pitchFamily="34" charset="0"/>
                <a:ea typeface="ＭＳ Ｐゴシック" pitchFamily="1" charset="-128"/>
                <a:cs typeface="Arial" pitchFamily="34" charset="0"/>
              </a:rPr>
              <a:t>protons + 20 </a:t>
            </a:r>
            <a:r>
              <a:rPr lang="en-US" sz="1700" dirty="0" err="1" smtClean="0">
                <a:latin typeface="Arial" pitchFamily="34" charset="0"/>
                <a:ea typeface="ＭＳ Ｐゴシック" pitchFamily="1" charset="-128"/>
                <a:cs typeface="Arial" pitchFamily="34" charset="0"/>
              </a:rPr>
              <a:t>GeV</a:t>
            </a:r>
            <a:r>
              <a:rPr lang="en-US" sz="1700" dirty="0" smtClean="0">
                <a:latin typeface="Arial" pitchFamily="34" charset="0"/>
                <a:ea typeface="ＭＳ Ｐゴシック" pitchFamily="1" charset="-128"/>
                <a:cs typeface="Arial" pitchFamily="34" charset="0"/>
              </a:rPr>
              <a:t> electrons</a:t>
            </a:r>
            <a:endParaRPr lang="en-US" sz="1700" dirty="0">
              <a:latin typeface="Arial" pitchFamily="34" charset="0"/>
              <a:ea typeface="ＭＳ Ｐゴシック" pitchFamily="1" charset="-128"/>
              <a:cs typeface="Arial" pitchFamily="34" charset="0"/>
            </a:endParaRPr>
          </a:p>
          <a:p>
            <a:pPr lvl="2">
              <a:defRPr/>
            </a:pPr>
            <a:r>
              <a:rPr lang="en-US" dirty="0" smtClean="0">
                <a:latin typeface="Arial" pitchFamily="34" charset="0"/>
                <a:ea typeface="ＭＳ Ｐゴシック" pitchFamily="1" charset="-128"/>
                <a:cs typeface="Arial" pitchFamily="34" charset="0"/>
              </a:rPr>
              <a:t> </a:t>
            </a:r>
            <a:endParaRPr lang="en-US" dirty="0">
              <a:latin typeface="Arial" pitchFamily="34" charset="0"/>
              <a:ea typeface="ＭＳ Ｐゴシック" pitchFamily="1" charset="-128"/>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5181600" cy="264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8061" t="29935" r="6791" b="2615"/>
          <a:stretch/>
        </p:blipFill>
        <p:spPr>
          <a:xfrm>
            <a:off x="5128099" y="1426534"/>
            <a:ext cx="3939701" cy="4669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0144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l="31570" t="15289" r="31157" b="4961"/>
          <a:stretch/>
        </p:blipFill>
        <p:spPr>
          <a:xfrm rot="1324130">
            <a:off x="4272658" y="1132655"/>
            <a:ext cx="3722686" cy="4812253"/>
          </a:xfrm>
          <a:prstGeom prst="rect">
            <a:avLst/>
          </a:prstGeom>
          <a:noFill/>
          <a:ln>
            <a:noFill/>
          </a:ln>
          <a:effectLst>
            <a:outerShdw blurRad="292100" dist="139700" dir="2700000" algn="tl" rotWithShape="0">
              <a:srgbClr val="333333">
                <a:alpha val="65000"/>
              </a:srgbClr>
            </a:outerShdw>
          </a:effectLst>
        </p:spPr>
      </p:pic>
      <p:sp>
        <p:nvSpPr>
          <p:cNvPr id="4" name="TextBox 3"/>
          <p:cNvSpPr txBox="1"/>
          <p:nvPr/>
        </p:nvSpPr>
        <p:spPr>
          <a:xfrm>
            <a:off x="76200" y="1143000"/>
            <a:ext cx="4227439" cy="2308324"/>
          </a:xfrm>
          <a:prstGeom prst="rect">
            <a:avLst/>
          </a:prstGeom>
          <a:noFill/>
        </p:spPr>
        <p:txBody>
          <a:bodyPr wrap="none" rtlCol="0">
            <a:spAutoFit/>
          </a:bodyPr>
          <a:lstStyle/>
          <a:p>
            <a:pPr>
              <a:buClr>
                <a:srgbClr val="C00000"/>
              </a:buClr>
              <a:buFont typeface="Arial" pitchFamily="34" charset="0"/>
              <a:buChar char="•"/>
              <a:tabLst>
                <a:tab pos="396875" algn="l"/>
              </a:tabLst>
            </a:pPr>
            <a:r>
              <a:rPr lang="en-US" sz="32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ArXiv</a:t>
            </a:r>
            <a:r>
              <a:rPr lang="en-US" sz="2400" b="1" dirty="0">
                <a:solidFill>
                  <a:srgbClr val="002060"/>
                </a:solidFill>
                <a:latin typeface="Arial" pitchFamily="34" charset="0"/>
                <a:cs typeface="Arial" pitchFamily="34" charset="0"/>
              </a:rPr>
              <a:t>: 1209.0757</a:t>
            </a:r>
          </a:p>
          <a:p>
            <a:pPr>
              <a:buClr>
                <a:srgbClr val="C00000"/>
              </a:buClr>
              <a:buFont typeface="Arial" pitchFamily="34" charset="0"/>
              <a:buChar char="•"/>
              <a:tabLst>
                <a:tab pos="396875" algn="l"/>
              </a:tabLst>
            </a:pPr>
            <a:endParaRPr lang="en-US" sz="2400" b="1" dirty="0">
              <a:solidFill>
                <a:srgbClr val="002060"/>
              </a:solidFill>
              <a:latin typeface="Arial" pitchFamily="34" charset="0"/>
              <a:cs typeface="Arial" pitchFamily="34" charset="0"/>
            </a:endParaRPr>
          </a:p>
          <a:p>
            <a:pPr>
              <a:buClr>
                <a:srgbClr val="C00000"/>
              </a:buClr>
              <a:buFont typeface="Arial" pitchFamily="34" charset="0"/>
              <a:buChar char="•"/>
              <a:tabLst>
                <a:tab pos="396875" algn="l"/>
              </a:tabLst>
            </a:pPr>
            <a:endParaRPr lang="en-US" sz="2400" b="1" dirty="0">
              <a:solidFill>
                <a:srgbClr val="002060"/>
              </a:solidFill>
              <a:latin typeface="Arial" pitchFamily="34" charset="0"/>
              <a:cs typeface="Arial" pitchFamily="34" charset="0"/>
            </a:endParaRPr>
          </a:p>
          <a:p>
            <a:pPr>
              <a:buClr>
                <a:srgbClr val="C00000"/>
              </a:buClr>
              <a:buFont typeface="Arial" pitchFamily="34" charset="0"/>
              <a:buChar char="•"/>
              <a:tabLst>
                <a:tab pos="396875" algn="l"/>
              </a:tabLst>
            </a:pPr>
            <a:r>
              <a:rPr lang="en-US" sz="3200" b="1" dirty="0">
                <a:solidFill>
                  <a:srgbClr val="002060"/>
                </a:solidFill>
                <a:latin typeface="Arial" pitchFamily="34" charset="0"/>
                <a:cs typeface="Arial" pitchFamily="34" charset="0"/>
              </a:rPr>
              <a:t> </a:t>
            </a:r>
            <a:r>
              <a:rPr lang="en-US" sz="3200" b="1" dirty="0" smtClean="0">
                <a:solidFill>
                  <a:srgbClr val="00206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Stable </a:t>
            </a:r>
            <a:r>
              <a:rPr lang="en-US" sz="2400" b="1" dirty="0">
                <a:solidFill>
                  <a:srgbClr val="002060"/>
                </a:solidFill>
                <a:latin typeface="Arial" pitchFamily="34" charset="0"/>
                <a:cs typeface="Arial" pitchFamily="34" charset="0"/>
              </a:rPr>
              <a:t>design for 3 years</a:t>
            </a:r>
          </a:p>
          <a:p>
            <a:pPr>
              <a:buClr>
                <a:srgbClr val="C00000"/>
              </a:buClr>
              <a:buFont typeface="Arial" pitchFamily="34" charset="0"/>
              <a:buChar char="•"/>
            </a:pPr>
            <a:endParaRPr lang="en-US" sz="3200" b="1" dirty="0">
              <a:solidFill>
                <a:srgbClr val="002060"/>
              </a:solidFill>
              <a:latin typeface="Arial" pitchFamily="34" charset="0"/>
              <a:cs typeface="Arial" pitchFamily="34" charset="0"/>
            </a:endParaRPr>
          </a:p>
        </p:txBody>
      </p:sp>
      <p:sp>
        <p:nvSpPr>
          <p:cNvPr id="3" name="Title 2"/>
          <p:cNvSpPr>
            <a:spLocks noGrp="1"/>
          </p:cNvSpPr>
          <p:nvPr>
            <p:ph type="title"/>
          </p:nvPr>
        </p:nvSpPr>
        <p:spPr>
          <a:xfrm>
            <a:off x="685800" y="58782"/>
            <a:ext cx="7772400" cy="609600"/>
          </a:xfrm>
        </p:spPr>
        <p:txBody>
          <a:bodyPr/>
          <a:lstStyle/>
          <a:p>
            <a:r>
              <a:rPr lang="en-US" dirty="0" smtClean="0"/>
              <a:t>MEIC Design Report</a:t>
            </a:r>
            <a:endParaRPr lang="en-US" dirty="0"/>
          </a:p>
        </p:txBody>
      </p:sp>
    </p:spTree>
    <p:extLst>
      <p:ext uri="{BB962C8B-B14F-4D97-AF65-F5344CB8AC3E}">
        <p14:creationId xmlns:p14="http://schemas.microsoft.com/office/powerpoint/2010/main" val="2993505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0" y="0"/>
            <a:ext cx="9144000" cy="762000"/>
          </a:xfrm>
        </p:spPr>
        <p:txBody>
          <a:bodyPr/>
          <a:lstStyle/>
          <a:p>
            <a:r>
              <a:rPr lang="en-US" sz="3200" b="1" dirty="0" smtClean="0">
                <a:latin typeface="Arial" pitchFamily="34" charset="0"/>
                <a:cs typeface="Arial" pitchFamily="34" charset="0"/>
              </a:rPr>
              <a:t>Design Features: </a:t>
            </a:r>
            <a:r>
              <a:rPr lang="en-US" sz="3200" dirty="0" smtClean="0">
                <a:latin typeface="Arial" pitchFamily="34" charset="0"/>
                <a:cs typeface="Arial" pitchFamily="34" charset="0"/>
              </a:rPr>
              <a:t>High Polarization</a:t>
            </a:r>
            <a:endParaRPr lang="en-US" sz="2400" b="1" dirty="0">
              <a:latin typeface="Arial" pitchFamily="34" charset="0"/>
              <a:cs typeface="Arial" pitchFamily="34" charset="0"/>
            </a:endParaRPr>
          </a:p>
        </p:txBody>
      </p:sp>
      <p:sp>
        <p:nvSpPr>
          <p:cNvPr id="3" name="Content Placeholder 2"/>
          <p:cNvSpPr>
            <a:spLocks noGrp="1"/>
          </p:cNvSpPr>
          <p:nvPr>
            <p:ph idx="1"/>
          </p:nvPr>
        </p:nvSpPr>
        <p:spPr>
          <a:xfrm>
            <a:off x="76200" y="838200"/>
            <a:ext cx="8937217" cy="3200400"/>
          </a:xfrm>
        </p:spPr>
        <p:txBody>
          <a:bodyPr/>
          <a:lstStyle/>
          <a:p>
            <a:pPr marL="228600" indent="-228600">
              <a:spcBef>
                <a:spcPts val="300"/>
              </a:spcBef>
              <a:buNone/>
            </a:pPr>
            <a:r>
              <a:rPr lang="en-US" sz="2000" b="1" dirty="0" smtClean="0">
                <a:solidFill>
                  <a:schemeClr val="tx1"/>
                </a:solidFill>
                <a:latin typeface="Arial" pitchFamily="34" charset="0"/>
                <a:cs typeface="Arial" pitchFamily="34" charset="0"/>
              </a:rPr>
              <a:t>All ion rings (</a:t>
            </a:r>
            <a:r>
              <a:rPr lang="en-US" sz="2000" b="1" dirty="0" smtClean="0">
                <a:latin typeface="Arial" pitchFamily="34" charset="0"/>
                <a:cs typeface="Arial" pitchFamily="34" charset="0"/>
              </a:rPr>
              <a:t>two </a:t>
            </a:r>
            <a:r>
              <a:rPr lang="en-US" sz="2000" b="1" dirty="0" smtClean="0">
                <a:solidFill>
                  <a:schemeClr val="tx1"/>
                </a:solidFill>
                <a:latin typeface="Arial" pitchFamily="34" charset="0"/>
                <a:cs typeface="Arial" pitchFamily="34" charset="0"/>
              </a:rPr>
              <a:t>boosters, collider) have a figure-8 shape </a:t>
            </a:r>
          </a:p>
          <a:p>
            <a:pPr marL="509588" lvl="1" indent="-220663">
              <a:spcBef>
                <a:spcPts val="300"/>
              </a:spcBef>
              <a:buFont typeface="Arial" pitchFamily="34" charset="0"/>
              <a:buChar char="•"/>
            </a:pPr>
            <a:r>
              <a:rPr lang="en-US" sz="1600" b="0" dirty="0" smtClean="0">
                <a:solidFill>
                  <a:schemeClr val="tx1"/>
                </a:solidFill>
                <a:latin typeface="Arial" pitchFamily="34" charset="0"/>
                <a:cs typeface="Arial" pitchFamily="34" charset="0"/>
              </a:rPr>
              <a:t>Spin precession in the left </a:t>
            </a:r>
            <a:r>
              <a:rPr lang="en-US" sz="1600" dirty="0" smtClean="0">
                <a:latin typeface="Arial" pitchFamily="34" charset="0"/>
                <a:cs typeface="Arial" pitchFamily="34" charset="0"/>
              </a:rPr>
              <a:t>&amp;</a:t>
            </a:r>
            <a:r>
              <a:rPr lang="en-US" sz="1600" b="0" dirty="0" smtClean="0">
                <a:solidFill>
                  <a:schemeClr val="tx1"/>
                </a:solidFill>
                <a:latin typeface="Arial" pitchFamily="34" charset="0"/>
                <a:cs typeface="Arial" pitchFamily="34" charset="0"/>
              </a:rPr>
              <a:t> </a:t>
            </a:r>
            <a:r>
              <a:rPr lang="en-US" sz="1600" dirty="0" smtClean="0">
                <a:latin typeface="Arial" pitchFamily="34" charset="0"/>
                <a:cs typeface="Arial" pitchFamily="34" charset="0"/>
              </a:rPr>
              <a:t>right</a:t>
            </a:r>
            <a:r>
              <a:rPr lang="en-US" sz="1600" b="0" dirty="0" smtClean="0">
                <a:solidFill>
                  <a:schemeClr val="tx1"/>
                </a:solidFill>
                <a:latin typeface="Arial" pitchFamily="34" charset="0"/>
                <a:cs typeface="Arial" pitchFamily="34" charset="0"/>
              </a:rPr>
              <a:t> parts of the ring are exactly cancelled</a:t>
            </a:r>
          </a:p>
          <a:p>
            <a:pPr marL="509588" lvl="1" indent="-220663">
              <a:spcBef>
                <a:spcPts val="300"/>
              </a:spcBef>
              <a:spcAft>
                <a:spcPts val="1200"/>
              </a:spcAft>
              <a:buFont typeface="Arial" pitchFamily="34" charset="0"/>
              <a:buChar char="•"/>
            </a:pPr>
            <a:r>
              <a:rPr lang="en-US" sz="1600" b="0" dirty="0" smtClean="0">
                <a:solidFill>
                  <a:schemeClr val="tx1"/>
                </a:solidFill>
                <a:latin typeface="Arial" pitchFamily="34" charset="0"/>
                <a:cs typeface="Arial" pitchFamily="34" charset="0"/>
              </a:rPr>
              <a:t>Net spin precession (spin tune) is zero, thus energy independent</a:t>
            </a:r>
            <a:endParaRPr lang="en-US" sz="1600" dirty="0" smtClean="0">
              <a:latin typeface="Arial" pitchFamily="34" charset="0"/>
              <a:cs typeface="Arial" pitchFamily="34" charset="0"/>
            </a:endParaRPr>
          </a:p>
          <a:p>
            <a:pPr marL="509588" lvl="1" indent="-220663">
              <a:spcBef>
                <a:spcPts val="0"/>
              </a:spcBef>
              <a:spcAft>
                <a:spcPts val="0"/>
              </a:spcAft>
              <a:buFont typeface="Arial" pitchFamily="34" charset="0"/>
              <a:buChar char="•"/>
            </a:pPr>
            <a:r>
              <a:rPr lang="en-US" sz="1600" b="0" dirty="0" smtClean="0">
                <a:latin typeface="Arial" pitchFamily="34" charset="0"/>
                <a:cs typeface="Arial" pitchFamily="34" charset="0"/>
              </a:rPr>
              <a:t>Ensures spin preservation and ease of spin manipulation </a:t>
            </a:r>
          </a:p>
          <a:p>
            <a:pPr marL="509588" lvl="1" indent="-220663">
              <a:spcBef>
                <a:spcPts val="300"/>
              </a:spcBef>
              <a:spcAft>
                <a:spcPts val="0"/>
              </a:spcAft>
              <a:buFont typeface="Arial" pitchFamily="34" charset="0"/>
              <a:buChar char="•"/>
            </a:pPr>
            <a:r>
              <a:rPr lang="en-US" sz="1600" b="0" dirty="0" smtClean="0">
                <a:latin typeface="Arial" pitchFamily="34" charset="0"/>
                <a:cs typeface="Arial" pitchFamily="34" charset="0"/>
              </a:rPr>
              <a:t>Avoids energy-dependent spin sensitivity for ion all species</a:t>
            </a:r>
          </a:p>
          <a:p>
            <a:pPr marL="509588" lvl="1" indent="-220663">
              <a:spcBef>
                <a:spcPts val="300"/>
              </a:spcBef>
              <a:spcAft>
                <a:spcPts val="600"/>
              </a:spcAft>
              <a:buFont typeface="Arial" pitchFamily="34" charset="0"/>
              <a:buChar char="•"/>
            </a:pPr>
            <a:r>
              <a:rPr lang="en-US" sz="1600" b="1" i="1" dirty="0" smtClean="0">
                <a:solidFill>
                  <a:srgbClr val="3333FF"/>
                </a:solidFill>
                <a:latin typeface="Arial" pitchFamily="34" charset="0"/>
                <a:cs typeface="Arial" pitchFamily="34" charset="0"/>
              </a:rPr>
              <a:t>The only practical way to accommodate medium energy polarized deuterons</a:t>
            </a:r>
          </a:p>
          <a:p>
            <a:pPr marL="509588" lvl="1" indent="-220663">
              <a:spcBef>
                <a:spcPts val="300"/>
              </a:spcBef>
              <a:spcAft>
                <a:spcPts val="600"/>
              </a:spcAft>
              <a:buNone/>
            </a:pPr>
            <a:r>
              <a:rPr lang="en-US" sz="1600" b="1" i="1" dirty="0" smtClean="0">
                <a:solidFill>
                  <a:srgbClr val="3333FF"/>
                </a:solidFill>
              </a:rPr>
              <a:t>			which allows for “clean” neutron measurements</a:t>
            </a:r>
            <a:endParaRPr lang="en-US" sz="1600" b="1" i="1" dirty="0" smtClean="0">
              <a:solidFill>
                <a:srgbClr val="3333FF"/>
              </a:solidFill>
              <a:latin typeface="Arial" pitchFamily="34" charset="0"/>
              <a:cs typeface="Arial" pitchFamily="34" charset="0"/>
            </a:endParaRPr>
          </a:p>
          <a:p>
            <a:pPr marL="457200" lvl="1" indent="-228600">
              <a:spcBef>
                <a:spcPts val="300"/>
              </a:spcBef>
              <a:buNone/>
            </a:pPr>
            <a:r>
              <a:rPr lang="en-US" sz="1800" dirty="0" smtClean="0">
                <a:latin typeface="Arial" pitchFamily="34" charset="0"/>
                <a:cs typeface="Arial" pitchFamily="34" charset="0"/>
              </a:rPr>
              <a:t>T</a:t>
            </a:r>
            <a:r>
              <a:rPr lang="en-US" sz="1800" b="0" dirty="0" smtClean="0">
                <a:solidFill>
                  <a:schemeClr val="tx1"/>
                </a:solidFill>
                <a:latin typeface="Arial" pitchFamily="34" charset="0"/>
                <a:cs typeface="Arial" pitchFamily="34" charset="0"/>
              </a:rPr>
              <a:t>his design feature </a:t>
            </a:r>
            <a:r>
              <a:rPr lang="en-US" sz="1800" dirty="0" smtClean="0"/>
              <a:t>permit</a:t>
            </a:r>
            <a:r>
              <a:rPr lang="en-US" sz="1800" dirty="0" smtClean="0">
                <a:latin typeface="Arial" pitchFamily="34" charset="0"/>
                <a:cs typeface="Arial" pitchFamily="34" charset="0"/>
              </a:rPr>
              <a:t>s</a:t>
            </a:r>
            <a:r>
              <a:rPr lang="en-US" sz="1800" b="0" dirty="0" smtClean="0">
                <a:solidFill>
                  <a:schemeClr val="tx1"/>
                </a:solidFill>
                <a:latin typeface="Arial" pitchFamily="34" charset="0"/>
                <a:cs typeface="Arial" pitchFamily="34" charset="0"/>
              </a:rPr>
              <a:t> a </a:t>
            </a:r>
            <a:r>
              <a:rPr lang="en-US" sz="1800" b="1" dirty="0" smtClean="0">
                <a:solidFill>
                  <a:srgbClr val="0033CC"/>
                </a:solidFill>
                <a:latin typeface="Arial" pitchFamily="34" charset="0"/>
                <a:cs typeface="Arial" pitchFamily="34" charset="0"/>
              </a:rPr>
              <a:t>high polarization </a:t>
            </a:r>
            <a:r>
              <a:rPr lang="en-US" sz="1800" b="0" dirty="0" smtClean="0">
                <a:solidFill>
                  <a:schemeClr val="tx1"/>
                </a:solidFill>
                <a:latin typeface="Arial" pitchFamily="34" charset="0"/>
                <a:cs typeface="Arial" pitchFamily="34" charset="0"/>
              </a:rPr>
              <a:t>for all light ion beams </a:t>
            </a:r>
            <a:endParaRPr lang="en-US" sz="800" b="0" dirty="0" smtClean="0">
              <a:solidFill>
                <a:schemeClr val="tx1"/>
              </a:solidFill>
              <a:latin typeface="Arial" pitchFamily="34" charset="0"/>
              <a:cs typeface="Arial" pitchFamily="34" charset="0"/>
            </a:endParaRPr>
          </a:p>
          <a:p>
            <a:pPr marL="228600" indent="-228600">
              <a:spcBef>
                <a:spcPts val="300"/>
              </a:spcBef>
              <a:buNone/>
            </a:pPr>
            <a:r>
              <a:rPr lang="en-US" sz="2000" b="0" dirty="0" smtClean="0">
                <a:solidFill>
                  <a:schemeClr val="tx1"/>
                </a:solidFill>
                <a:latin typeface="Arial" pitchFamily="34" charset="0"/>
                <a:cs typeface="Arial" pitchFamily="34" charset="0"/>
              </a:rPr>
              <a:t>	</a:t>
            </a:r>
            <a:r>
              <a:rPr lang="en-US" sz="1600" b="0" dirty="0" smtClean="0">
                <a:solidFill>
                  <a:schemeClr val="tx1"/>
                </a:solidFill>
                <a:latin typeface="Arial" pitchFamily="34" charset="0"/>
                <a:cs typeface="Arial" pitchFamily="34" charset="0"/>
              </a:rPr>
              <a:t>(The electron ring has a similar shape since it shares a tunnel with the ion ring)  </a:t>
            </a:r>
          </a:p>
          <a:p>
            <a:pPr marL="228600" indent="-228600">
              <a:spcBef>
                <a:spcPts val="300"/>
              </a:spcBef>
              <a:buNone/>
            </a:pPr>
            <a:endParaRPr lang="en-US" sz="200" b="0" dirty="0" smtClean="0">
              <a:solidFill>
                <a:schemeClr val="tx1"/>
              </a:solidFill>
              <a:latin typeface="Arial" pitchFamily="34" charset="0"/>
              <a:cs typeface="Arial" pitchFamily="34" charset="0"/>
            </a:endParaRPr>
          </a:p>
          <a:p>
            <a:pPr marL="228600" indent="-228600">
              <a:spcBef>
                <a:spcPts val="300"/>
              </a:spcBef>
              <a:buNone/>
            </a:pPr>
            <a:r>
              <a:rPr lang="en-US" sz="2000" b="1" dirty="0" smtClean="0">
                <a:solidFill>
                  <a:schemeClr val="tx1"/>
                </a:solidFill>
                <a:latin typeface="Arial" pitchFamily="34" charset="0"/>
                <a:cs typeface="Arial" pitchFamily="34" charset="0"/>
              </a:rPr>
              <a:t>Use Siberian Snakes/solenoids to arrange polarization at IPs  </a:t>
            </a:r>
          </a:p>
        </p:txBody>
      </p:sp>
      <p:grpSp>
        <p:nvGrpSpPr>
          <p:cNvPr id="4" name="Group 55"/>
          <p:cNvGrpSpPr/>
          <p:nvPr/>
        </p:nvGrpSpPr>
        <p:grpSpPr>
          <a:xfrm>
            <a:off x="0" y="5231671"/>
            <a:ext cx="2282944" cy="1034799"/>
            <a:chOff x="654404" y="982980"/>
            <a:chExt cx="3262276" cy="1472515"/>
          </a:xfrm>
        </p:grpSpPr>
        <p:pic>
          <p:nvPicPr>
            <p:cNvPr id="35" name="Picture 7" descr="snake_01 May. 01 21.08.gif"/>
            <p:cNvPicPr>
              <a:picLocks noChangeAspect="1"/>
            </p:cNvPicPr>
            <p:nvPr/>
          </p:nvPicPr>
          <p:blipFill>
            <a:blip r:embed="rId3" cstate="print"/>
            <a:srcRect/>
            <a:stretch>
              <a:fillRect/>
            </a:stretch>
          </p:blipFill>
          <p:spPr bwMode="auto">
            <a:xfrm>
              <a:off x="805193" y="982980"/>
              <a:ext cx="3025420" cy="1417320"/>
            </a:xfrm>
            <a:prstGeom prst="rect">
              <a:avLst/>
            </a:prstGeom>
            <a:noFill/>
            <a:ln w="9525">
              <a:noFill/>
              <a:miter lim="800000"/>
              <a:headEnd/>
              <a:tailEnd/>
            </a:ln>
          </p:spPr>
        </p:pic>
        <p:grpSp>
          <p:nvGrpSpPr>
            <p:cNvPr id="5" name="Group 35"/>
            <p:cNvGrpSpPr/>
            <p:nvPr/>
          </p:nvGrpSpPr>
          <p:grpSpPr>
            <a:xfrm>
              <a:off x="733605" y="1112521"/>
              <a:ext cx="3183075" cy="1026679"/>
              <a:chOff x="352605" y="1135381"/>
              <a:chExt cx="3183075" cy="1026679"/>
            </a:xfrm>
          </p:grpSpPr>
          <p:cxnSp>
            <p:nvCxnSpPr>
              <p:cNvPr id="37" name="Straight Arrow Connector 36"/>
              <p:cNvCxnSpPr/>
              <p:nvPr/>
            </p:nvCxnSpPr>
            <p:spPr>
              <a:xfrm rot="16200000" flipH="1">
                <a:off x="1508173" y="1247376"/>
                <a:ext cx="229327" cy="2383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3329494" y="1469363"/>
                <a:ext cx="143020" cy="275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9" name="Curved Down Arrow 38"/>
              <p:cNvSpPr/>
              <p:nvPr/>
            </p:nvSpPr>
            <p:spPr bwMode="auto">
              <a:xfrm>
                <a:off x="3344986" y="1267928"/>
                <a:ext cx="190694" cy="137596"/>
              </a:xfrm>
              <a:prstGeom prst="curved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40" name="Straight Arrow Connector 39"/>
              <p:cNvCxnSpPr/>
              <p:nvPr/>
            </p:nvCxnSpPr>
            <p:spPr bwMode="auto">
              <a:xfrm rot="5400000">
                <a:off x="2056296" y="1285201"/>
                <a:ext cx="229327" cy="2244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Curved Down Arrow 40"/>
              <p:cNvSpPr/>
              <p:nvPr/>
            </p:nvSpPr>
            <p:spPr bwMode="auto">
              <a:xfrm rot="19320000">
                <a:off x="2305261" y="1871528"/>
                <a:ext cx="190693" cy="137596"/>
              </a:xfrm>
              <a:prstGeom prst="curved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42" name="Object 2"/>
              <p:cNvGraphicFramePr>
                <a:graphicFrameLocks noChangeAspect="1"/>
              </p:cNvGraphicFramePr>
              <p:nvPr/>
            </p:nvGraphicFramePr>
            <p:xfrm>
              <a:off x="1345015" y="1342596"/>
              <a:ext cx="254258" cy="290482"/>
            </p:xfrm>
            <a:graphic>
              <a:graphicData uri="http://schemas.openxmlformats.org/presentationml/2006/ole">
                <mc:AlternateContent xmlns:mc="http://schemas.openxmlformats.org/markup-compatibility/2006">
                  <mc:Choice xmlns:v="urn:schemas-microsoft-com:vml" Requires="v">
                    <p:oleObj spid="_x0000_s4251" name="Equation" r:id="rId4" imgW="203112" imgH="241195" progId="Equation.3">
                      <p:embed/>
                    </p:oleObj>
                  </mc:Choice>
                  <mc:Fallback>
                    <p:oleObj name="Equation" r:id="rId4" imgW="203112" imgH="241195"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5015" y="1342596"/>
                            <a:ext cx="254258" cy="290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1"/>
              <p:cNvGraphicFramePr>
                <a:graphicFrameLocks noChangeAspect="1"/>
              </p:cNvGraphicFramePr>
              <p:nvPr/>
            </p:nvGraphicFramePr>
            <p:xfrm>
              <a:off x="2289429" y="1328452"/>
              <a:ext cx="206584" cy="290482"/>
            </p:xfrm>
            <a:graphic>
              <a:graphicData uri="http://schemas.openxmlformats.org/presentationml/2006/ole">
                <mc:AlternateContent xmlns:mc="http://schemas.openxmlformats.org/markup-compatibility/2006">
                  <mc:Choice xmlns:v="urn:schemas-microsoft-com:vml" Requires="v">
                    <p:oleObj spid="_x0000_s4252" name="Equation" r:id="rId6" imgW="164957" imgH="241091" progId="Equation.3">
                      <p:embed/>
                    </p:oleObj>
                  </mc:Choice>
                  <mc:Fallback>
                    <p:oleObj name="Equation" r:id="rId6" imgW="164957" imgH="241091"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9429" y="1328452"/>
                            <a:ext cx="206584" cy="290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 name="Picture 3" descr="spin1_12-99.jpg.gif"/>
              <p:cNvPicPr>
                <a:picLocks noChangeAspect="1"/>
              </p:cNvPicPr>
              <p:nvPr/>
            </p:nvPicPr>
            <p:blipFill>
              <a:blip r:embed="rId8" cstate="print"/>
              <a:srcRect/>
              <a:stretch>
                <a:fillRect/>
              </a:stretch>
            </p:blipFill>
            <p:spPr bwMode="auto">
              <a:xfrm>
                <a:off x="1763778" y="1798241"/>
                <a:ext cx="314076" cy="363819"/>
              </a:xfrm>
              <a:prstGeom prst="rect">
                <a:avLst/>
              </a:prstGeom>
              <a:noFill/>
              <a:ln w="9525">
                <a:noFill/>
                <a:miter lim="800000"/>
                <a:headEnd/>
                <a:tailEnd/>
              </a:ln>
            </p:spPr>
          </p:pic>
          <p:sp>
            <p:nvSpPr>
              <p:cNvPr id="46" name="Rectangle 45"/>
              <p:cNvSpPr/>
              <p:nvPr/>
            </p:nvSpPr>
            <p:spPr bwMode="auto">
              <a:xfrm rot="19200000">
                <a:off x="2054448" y="1708239"/>
                <a:ext cx="143020" cy="275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47" name="Picture 3" descr="spin1_12-99.jpg.gif"/>
              <p:cNvPicPr>
                <a:picLocks noChangeAspect="1"/>
              </p:cNvPicPr>
              <p:nvPr/>
            </p:nvPicPr>
            <p:blipFill>
              <a:blip r:embed="rId8" cstate="print"/>
              <a:srcRect/>
              <a:stretch>
                <a:fillRect/>
              </a:stretch>
            </p:blipFill>
            <p:spPr bwMode="auto">
              <a:xfrm>
                <a:off x="3006967" y="1432716"/>
                <a:ext cx="318186" cy="368581"/>
              </a:xfrm>
              <a:prstGeom prst="rect">
                <a:avLst/>
              </a:prstGeom>
              <a:noFill/>
              <a:ln w="9525">
                <a:noFill/>
                <a:miter lim="800000"/>
                <a:headEnd/>
                <a:tailEnd/>
              </a:ln>
            </p:spPr>
          </p:pic>
          <p:pic>
            <p:nvPicPr>
              <p:cNvPr id="48" name="Picture 3" descr="spin1_12-99.jpg.gif"/>
              <p:cNvPicPr>
                <a:picLocks noChangeAspect="1"/>
              </p:cNvPicPr>
              <p:nvPr/>
            </p:nvPicPr>
            <p:blipFill>
              <a:blip r:embed="rId8" cstate="print"/>
              <a:srcRect/>
              <a:stretch>
                <a:fillRect/>
              </a:stretch>
            </p:blipFill>
            <p:spPr bwMode="auto">
              <a:xfrm>
                <a:off x="568946" y="1404450"/>
                <a:ext cx="315265" cy="365197"/>
              </a:xfrm>
              <a:prstGeom prst="rect">
                <a:avLst/>
              </a:prstGeom>
              <a:noFill/>
              <a:ln w="9525">
                <a:noFill/>
                <a:miter lim="800000"/>
                <a:headEnd/>
                <a:tailEnd/>
              </a:ln>
            </p:spPr>
          </p:pic>
          <p:sp>
            <p:nvSpPr>
              <p:cNvPr id="49" name="Rectangle 48"/>
              <p:cNvSpPr/>
              <p:nvPr/>
            </p:nvSpPr>
            <p:spPr bwMode="auto">
              <a:xfrm>
                <a:off x="398185" y="1478911"/>
                <a:ext cx="143020" cy="275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0" name="Curved Down Arrow 49"/>
              <p:cNvSpPr/>
              <p:nvPr/>
            </p:nvSpPr>
            <p:spPr bwMode="auto">
              <a:xfrm>
                <a:off x="352605" y="1946161"/>
                <a:ext cx="190694" cy="137596"/>
              </a:xfrm>
              <a:prstGeom prst="curved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51" name="Straight Connector 28"/>
              <p:cNvCxnSpPr>
                <a:cxnSpLocks noChangeShapeType="1"/>
              </p:cNvCxnSpPr>
              <p:nvPr/>
            </p:nvCxnSpPr>
            <p:spPr bwMode="auto">
              <a:xfrm rot="16200000" flipV="1">
                <a:off x="2983234" y="1565910"/>
                <a:ext cx="868679" cy="7621"/>
              </a:xfrm>
              <a:prstGeom prst="line">
                <a:avLst/>
              </a:prstGeom>
              <a:noFill/>
              <a:ln w="38100" algn="ctr">
                <a:solidFill>
                  <a:srgbClr val="FF0000"/>
                </a:solidFill>
                <a:prstDash val="sysDash"/>
                <a:round/>
                <a:headEnd/>
                <a:tailEnd/>
              </a:ln>
            </p:spPr>
          </p:cxnSp>
          <p:cxnSp>
            <p:nvCxnSpPr>
              <p:cNvPr id="52" name="Straight Connector 28"/>
              <p:cNvCxnSpPr>
                <a:cxnSpLocks noChangeShapeType="1"/>
              </p:cNvCxnSpPr>
              <p:nvPr/>
            </p:nvCxnSpPr>
            <p:spPr bwMode="auto">
              <a:xfrm rot="16200000" flipV="1">
                <a:off x="41914" y="1588770"/>
                <a:ext cx="868679" cy="7621"/>
              </a:xfrm>
              <a:prstGeom prst="line">
                <a:avLst/>
              </a:prstGeom>
              <a:noFill/>
              <a:ln w="38100" algn="ctr">
                <a:solidFill>
                  <a:srgbClr val="FF0000"/>
                </a:solidFill>
                <a:prstDash val="sysDash"/>
                <a:round/>
                <a:headEnd/>
                <a:tailEnd/>
              </a:ln>
            </p:spPr>
          </p:cxnSp>
        </p:grpSp>
        <p:sp>
          <p:nvSpPr>
            <p:cNvPr id="53" name="Rectangle 52"/>
            <p:cNvSpPr/>
            <p:nvPr/>
          </p:nvSpPr>
          <p:spPr>
            <a:xfrm>
              <a:off x="654404" y="1973734"/>
              <a:ext cx="1290595" cy="481761"/>
            </a:xfrm>
            <a:prstGeom prst="rect">
              <a:avLst/>
            </a:prstGeom>
          </p:spPr>
          <p:txBody>
            <a:bodyPr wrap="square">
              <a:spAutoFit/>
            </a:bodyPr>
            <a:lstStyle/>
            <a:p>
              <a:pPr algn="ctr"/>
              <a:r>
                <a:rPr lang="en-US" sz="800" b="1" dirty="0" smtClean="0">
                  <a:solidFill>
                    <a:srgbClr val="0000FF"/>
                  </a:solidFill>
                  <a:latin typeface="Arial" charset="0"/>
                </a:rPr>
                <a:t>longitudinal axis</a:t>
              </a:r>
              <a:endParaRPr lang="en-US" sz="800" b="1" dirty="0">
                <a:solidFill>
                  <a:srgbClr val="0000FF"/>
                </a:solidFill>
              </a:endParaRPr>
            </a:p>
          </p:txBody>
        </p:sp>
      </p:grpSp>
      <p:grpSp>
        <p:nvGrpSpPr>
          <p:cNvPr id="6" name="Group 72"/>
          <p:cNvGrpSpPr/>
          <p:nvPr/>
        </p:nvGrpSpPr>
        <p:grpSpPr>
          <a:xfrm>
            <a:off x="2478405" y="5270203"/>
            <a:ext cx="2101215" cy="996267"/>
            <a:chOff x="664845" y="2844801"/>
            <a:chExt cx="3122295" cy="1422399"/>
          </a:xfrm>
        </p:grpSpPr>
        <p:grpSp>
          <p:nvGrpSpPr>
            <p:cNvPr id="7" name="Group 57"/>
            <p:cNvGrpSpPr/>
            <p:nvPr/>
          </p:nvGrpSpPr>
          <p:grpSpPr>
            <a:xfrm>
              <a:off x="664845" y="2844801"/>
              <a:ext cx="3122295" cy="1422399"/>
              <a:chOff x="2066925" y="3378200"/>
              <a:chExt cx="4562475" cy="2189163"/>
            </a:xfrm>
          </p:grpSpPr>
          <p:pic>
            <p:nvPicPr>
              <p:cNvPr id="59" name="Picture 7" descr="snake_01 May. 01 21.08.gif"/>
              <p:cNvPicPr>
                <a:picLocks noChangeAspect="1"/>
              </p:cNvPicPr>
              <p:nvPr/>
            </p:nvPicPr>
            <p:blipFill>
              <a:blip r:embed="rId3" cstate="print"/>
              <a:srcRect/>
              <a:stretch>
                <a:fillRect/>
              </a:stretch>
            </p:blipFill>
            <p:spPr bwMode="auto">
              <a:xfrm>
                <a:off x="2133600" y="3378200"/>
                <a:ext cx="4495800" cy="2189163"/>
              </a:xfrm>
              <a:prstGeom prst="rect">
                <a:avLst/>
              </a:prstGeom>
              <a:noFill/>
              <a:ln w="9525">
                <a:noFill/>
                <a:miter lim="800000"/>
                <a:headEnd/>
                <a:tailEnd/>
              </a:ln>
            </p:spPr>
          </p:pic>
          <p:sp>
            <p:nvSpPr>
              <p:cNvPr id="60" name="Rectangle 59"/>
              <p:cNvSpPr/>
              <p:nvPr/>
            </p:nvSpPr>
            <p:spPr>
              <a:xfrm>
                <a:off x="6400800" y="4140200"/>
                <a:ext cx="228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1" name="Rectangle 60"/>
              <p:cNvSpPr/>
              <p:nvPr/>
            </p:nvSpPr>
            <p:spPr>
              <a:xfrm>
                <a:off x="2066925" y="4140200"/>
                <a:ext cx="228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2" name="Curved Down Arrow 61"/>
              <p:cNvSpPr/>
              <p:nvPr/>
            </p:nvSpPr>
            <p:spPr>
              <a:xfrm rot="-2580000">
                <a:off x="5980113" y="3908425"/>
                <a:ext cx="304800" cy="228600"/>
              </a:xfrm>
              <a:prstGeom prst="curved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3" name="Curved Down Arrow 62"/>
              <p:cNvSpPr>
                <a:spLocks noChangeArrowheads="1"/>
              </p:cNvSpPr>
              <p:nvPr/>
            </p:nvSpPr>
            <p:spPr bwMode="auto">
              <a:xfrm rot="3180000">
                <a:off x="2316163" y="3987800"/>
                <a:ext cx="304800" cy="228600"/>
              </a:xfrm>
              <a:prstGeom prst="curvedDownArrow">
                <a:avLst>
                  <a:gd name="adj1" fmla="val 25000"/>
                  <a:gd name="adj2" fmla="val 50000"/>
                  <a:gd name="adj3" fmla="val 25000"/>
                </a:avLst>
              </a:prstGeom>
              <a:solidFill>
                <a:srgbClr val="7575D1"/>
              </a:solidFill>
              <a:ln w="25400" algn="ctr">
                <a:solidFill>
                  <a:srgbClr val="89A4A7"/>
                </a:solidFill>
                <a:miter lim="800000"/>
                <a:headEnd/>
                <a:tailEnd/>
              </a:ln>
            </p:spPr>
            <p:txBody>
              <a:bodyPr rot="10800000" vert="eaVert"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64" name="Picture 3" descr="spin1_12-99.jpg.gif"/>
              <p:cNvPicPr>
                <a:picLocks noChangeAspect="1"/>
              </p:cNvPicPr>
              <p:nvPr/>
            </p:nvPicPr>
            <p:blipFill>
              <a:blip r:embed="rId8" cstate="print"/>
              <a:srcRect/>
              <a:stretch>
                <a:fillRect/>
              </a:stretch>
            </p:blipFill>
            <p:spPr bwMode="auto">
              <a:xfrm>
                <a:off x="2415540" y="4246880"/>
                <a:ext cx="501649" cy="620597"/>
              </a:xfrm>
              <a:prstGeom prst="rect">
                <a:avLst/>
              </a:prstGeom>
              <a:noFill/>
              <a:ln w="9525">
                <a:noFill/>
                <a:miter lim="800000"/>
                <a:headEnd/>
                <a:tailEnd/>
              </a:ln>
            </p:spPr>
          </p:pic>
          <p:pic>
            <p:nvPicPr>
              <p:cNvPr id="65" name="Picture 3" descr="spin1_12-99.jpg.gif"/>
              <p:cNvPicPr>
                <a:picLocks noChangeAspect="1"/>
              </p:cNvPicPr>
              <p:nvPr/>
            </p:nvPicPr>
            <p:blipFill>
              <a:blip r:embed="rId8" cstate="print"/>
              <a:srcRect/>
              <a:stretch>
                <a:fillRect/>
              </a:stretch>
            </p:blipFill>
            <p:spPr bwMode="auto">
              <a:xfrm>
                <a:off x="5897880" y="4269740"/>
                <a:ext cx="478388" cy="591820"/>
              </a:xfrm>
              <a:prstGeom prst="rect">
                <a:avLst/>
              </a:prstGeom>
              <a:noFill/>
              <a:ln w="9525">
                <a:noFill/>
                <a:miter lim="800000"/>
                <a:headEnd/>
                <a:tailEnd/>
              </a:ln>
            </p:spPr>
          </p:pic>
          <p:graphicFrame>
            <p:nvGraphicFramePr>
              <p:cNvPr id="66" name="Object 2"/>
              <p:cNvGraphicFramePr>
                <a:graphicFrameLocks noChangeAspect="1"/>
              </p:cNvGraphicFramePr>
              <p:nvPr/>
            </p:nvGraphicFramePr>
            <p:xfrm>
              <a:off x="4099560" y="3629660"/>
              <a:ext cx="406400" cy="482600"/>
            </p:xfrm>
            <a:graphic>
              <a:graphicData uri="http://schemas.openxmlformats.org/presentationml/2006/ole">
                <mc:AlternateContent xmlns:mc="http://schemas.openxmlformats.org/markup-compatibility/2006">
                  <mc:Choice xmlns:v="urn:schemas-microsoft-com:vml" Requires="v">
                    <p:oleObj spid="_x0000_s4253" name="Equation" r:id="rId9" imgW="203112" imgH="241195" progId="Equation.3">
                      <p:embed/>
                    </p:oleObj>
                  </mc:Choice>
                  <mc:Fallback>
                    <p:oleObj name="Equation" r:id="rId9" imgW="203112" imgH="241195"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560" y="3629660"/>
                            <a:ext cx="406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1"/>
              <p:cNvGraphicFramePr>
                <a:graphicFrameLocks noChangeAspect="1"/>
              </p:cNvGraphicFramePr>
              <p:nvPr/>
            </p:nvGraphicFramePr>
            <p:xfrm>
              <a:off x="5052060" y="4536440"/>
              <a:ext cx="330200" cy="482600"/>
            </p:xfrm>
            <a:graphic>
              <a:graphicData uri="http://schemas.openxmlformats.org/presentationml/2006/ole">
                <mc:AlternateContent xmlns:mc="http://schemas.openxmlformats.org/markup-compatibility/2006">
                  <mc:Choice xmlns:v="urn:schemas-microsoft-com:vml" Requires="v">
                    <p:oleObj spid="_x0000_s4254" name="Equation" r:id="rId10" imgW="164957" imgH="241091" progId="Equation.3">
                      <p:embed/>
                    </p:oleObj>
                  </mc:Choice>
                  <mc:Fallback>
                    <p:oleObj name="Equation" r:id="rId10" imgW="164957" imgH="241091"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2060" y="4536440"/>
                            <a:ext cx="330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4"/>
              <p:cNvGraphicFramePr>
                <a:graphicFrameLocks noChangeAspect="1"/>
              </p:cNvGraphicFramePr>
              <p:nvPr/>
            </p:nvGraphicFramePr>
            <p:xfrm>
              <a:off x="4724400" y="4559300"/>
              <a:ext cx="354013" cy="381000"/>
            </p:xfrm>
            <a:graphic>
              <a:graphicData uri="http://schemas.openxmlformats.org/presentationml/2006/ole">
                <mc:AlternateContent xmlns:mc="http://schemas.openxmlformats.org/markup-compatibility/2006">
                  <mc:Choice xmlns:v="urn:schemas-microsoft-com:vml" Requires="v">
                    <p:oleObj spid="_x0000_s4255" name="Equation" r:id="rId11" imgW="164880" imgH="177480" progId="Equation.3">
                      <p:embed/>
                    </p:oleObj>
                  </mc:Choice>
                  <mc:Fallback>
                    <p:oleObj name="Equation" r:id="rId11" imgW="164880" imgH="17748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4559300"/>
                            <a:ext cx="354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cxnSp>
            <p:nvCxnSpPr>
              <p:cNvPr id="69" name="Straight Connector 20"/>
              <p:cNvCxnSpPr>
                <a:cxnSpLocks noChangeShapeType="1"/>
              </p:cNvCxnSpPr>
              <p:nvPr/>
            </p:nvCxnSpPr>
            <p:spPr bwMode="auto">
              <a:xfrm rot="10800000">
                <a:off x="5867400" y="3835400"/>
                <a:ext cx="609600" cy="533400"/>
              </a:xfrm>
              <a:prstGeom prst="line">
                <a:avLst/>
              </a:prstGeom>
              <a:noFill/>
              <a:ln w="38100" algn="ctr">
                <a:solidFill>
                  <a:srgbClr val="FF0000"/>
                </a:solidFill>
                <a:prstDash val="sysDash"/>
                <a:round/>
                <a:headEnd/>
                <a:tailEnd/>
              </a:ln>
            </p:spPr>
          </p:cxnSp>
          <p:pic>
            <p:nvPicPr>
              <p:cNvPr id="70" name="Picture 27" descr="snake_09 Jul. 22 17.33.gif"/>
              <p:cNvPicPr>
                <a:picLocks noChangeAspect="1"/>
              </p:cNvPicPr>
              <p:nvPr/>
            </p:nvPicPr>
            <p:blipFill>
              <a:blip r:embed="rId13" cstate="print"/>
              <a:srcRect/>
              <a:stretch>
                <a:fillRect/>
              </a:stretch>
            </p:blipFill>
            <p:spPr bwMode="auto">
              <a:xfrm>
                <a:off x="4427220" y="3804920"/>
                <a:ext cx="293688" cy="280988"/>
              </a:xfrm>
              <a:prstGeom prst="rect">
                <a:avLst/>
              </a:prstGeom>
              <a:noFill/>
              <a:ln w="9525">
                <a:noFill/>
                <a:miter lim="800000"/>
                <a:headEnd/>
                <a:tailEnd/>
              </a:ln>
            </p:spPr>
          </p:pic>
          <p:cxnSp>
            <p:nvCxnSpPr>
              <p:cNvPr id="71" name="Straight Connector 28"/>
              <p:cNvCxnSpPr>
                <a:cxnSpLocks noChangeShapeType="1"/>
              </p:cNvCxnSpPr>
              <p:nvPr/>
            </p:nvCxnSpPr>
            <p:spPr bwMode="auto">
              <a:xfrm flipV="1">
                <a:off x="2133600" y="3835400"/>
                <a:ext cx="609600" cy="533400"/>
              </a:xfrm>
              <a:prstGeom prst="line">
                <a:avLst/>
              </a:prstGeom>
              <a:noFill/>
              <a:ln w="38100" algn="ctr">
                <a:solidFill>
                  <a:srgbClr val="FF0000"/>
                </a:solidFill>
                <a:prstDash val="sysDash"/>
                <a:round/>
                <a:headEnd/>
                <a:tailEnd/>
              </a:ln>
            </p:spPr>
          </p:cxnSp>
        </p:grpSp>
        <p:sp>
          <p:nvSpPr>
            <p:cNvPr id="72" name="Rectangle 71"/>
            <p:cNvSpPr/>
            <p:nvPr/>
          </p:nvSpPr>
          <p:spPr>
            <a:xfrm>
              <a:off x="871456" y="2964689"/>
              <a:ext cx="1004704" cy="449020"/>
            </a:xfrm>
            <a:prstGeom prst="rect">
              <a:avLst/>
            </a:prstGeom>
          </p:spPr>
          <p:txBody>
            <a:bodyPr wrap="square">
              <a:spAutoFit/>
            </a:bodyPr>
            <a:lstStyle/>
            <a:p>
              <a:pPr algn="ctr"/>
              <a:r>
                <a:rPr lang="en-US" sz="800" b="1" dirty="0" smtClean="0">
                  <a:solidFill>
                    <a:srgbClr val="0000FF"/>
                  </a:solidFill>
                  <a:latin typeface="Arial" charset="0"/>
                </a:rPr>
                <a:t>Vertical axis</a:t>
              </a:r>
              <a:endParaRPr lang="en-US" sz="800" b="1" dirty="0">
                <a:solidFill>
                  <a:srgbClr val="0000FF"/>
                </a:solidFill>
              </a:endParaRPr>
            </a:p>
          </p:txBody>
        </p:sp>
      </p:grpSp>
      <p:grpSp>
        <p:nvGrpSpPr>
          <p:cNvPr id="8" name="Group 73"/>
          <p:cNvGrpSpPr/>
          <p:nvPr/>
        </p:nvGrpSpPr>
        <p:grpSpPr>
          <a:xfrm>
            <a:off x="4809173" y="5257800"/>
            <a:ext cx="2079307" cy="1037589"/>
            <a:chOff x="587693" y="1423670"/>
            <a:chExt cx="4495800" cy="2265363"/>
          </a:xfrm>
        </p:grpSpPr>
        <p:pic>
          <p:nvPicPr>
            <p:cNvPr id="75" name="Picture 7" descr="snake_01 May. 01 21.08.gif"/>
            <p:cNvPicPr>
              <a:picLocks noChangeAspect="1"/>
            </p:cNvPicPr>
            <p:nvPr/>
          </p:nvPicPr>
          <p:blipFill>
            <a:blip r:embed="rId3" cstate="print"/>
            <a:srcRect/>
            <a:stretch>
              <a:fillRect/>
            </a:stretch>
          </p:blipFill>
          <p:spPr bwMode="auto">
            <a:xfrm>
              <a:off x="587693" y="1499870"/>
              <a:ext cx="4495800" cy="2189163"/>
            </a:xfrm>
            <a:prstGeom prst="rect">
              <a:avLst/>
            </a:prstGeom>
            <a:noFill/>
            <a:ln w="9525">
              <a:noFill/>
              <a:miter lim="800000"/>
              <a:headEnd/>
              <a:tailEnd/>
            </a:ln>
          </p:spPr>
        </p:pic>
        <p:graphicFrame>
          <p:nvGraphicFramePr>
            <p:cNvPr id="76" name="Object 1"/>
            <p:cNvGraphicFramePr>
              <a:graphicFrameLocks noChangeAspect="1"/>
            </p:cNvGraphicFramePr>
            <p:nvPr/>
          </p:nvGraphicFramePr>
          <p:xfrm>
            <a:off x="3301343" y="2467289"/>
            <a:ext cx="330200" cy="482599"/>
          </p:xfrm>
          <a:graphic>
            <a:graphicData uri="http://schemas.openxmlformats.org/presentationml/2006/ole">
              <mc:AlternateContent xmlns:mc="http://schemas.openxmlformats.org/markup-compatibility/2006">
                <mc:Choice xmlns:v="urn:schemas-microsoft-com:vml" Requires="v">
                  <p:oleObj spid="_x0000_s4256" name="Equation" r:id="rId14" imgW="164957" imgH="241091" progId="Equation.3">
                    <p:embed/>
                  </p:oleObj>
                </mc:Choice>
                <mc:Fallback>
                  <p:oleObj name="Equation" r:id="rId14" imgW="164957" imgH="241091"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1343" y="2467289"/>
                          <a:ext cx="330200" cy="482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Object 2"/>
            <p:cNvGraphicFramePr>
              <a:graphicFrameLocks noChangeAspect="1"/>
            </p:cNvGraphicFramePr>
            <p:nvPr/>
          </p:nvGraphicFramePr>
          <p:xfrm>
            <a:off x="2888933" y="1423670"/>
            <a:ext cx="406400" cy="482600"/>
          </p:xfrm>
          <a:graphic>
            <a:graphicData uri="http://schemas.openxmlformats.org/presentationml/2006/ole">
              <mc:AlternateContent xmlns:mc="http://schemas.openxmlformats.org/markup-compatibility/2006">
                <mc:Choice xmlns:v="urn:schemas-microsoft-com:vml" Requires="v">
                  <p:oleObj spid="_x0000_s4257" name="Equation" r:id="rId15" imgW="203112" imgH="241195" progId="Equation.3">
                    <p:embed/>
                  </p:oleObj>
                </mc:Choice>
                <mc:Fallback>
                  <p:oleObj name="Equation" r:id="rId15" imgW="203112" imgH="241195"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8933" y="1423670"/>
                          <a:ext cx="406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 name="Text Box 11"/>
            <p:cNvSpPr txBox="1">
              <a:spLocks noChangeArrowheads="1"/>
            </p:cNvSpPr>
            <p:nvPr/>
          </p:nvSpPr>
          <p:spPr bwMode="auto">
            <a:xfrm>
              <a:off x="1516711" y="2237882"/>
              <a:ext cx="993890" cy="41545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FF"/>
                  </a:solidFill>
                  <a:effectLst/>
                  <a:latin typeface="Arial Narrow" pitchFamily="34" charset="0"/>
                </a:rPr>
                <a:t>Solenoid</a:t>
              </a:r>
              <a:endParaRPr kumimoji="0" lang="en-US" sz="800" b="0" i="0" u="none" strike="noStrike" cap="none" normalizeH="0" baseline="0" dirty="0" smtClean="0">
                <a:ln>
                  <a:noFill/>
                </a:ln>
                <a:solidFill>
                  <a:srgbClr val="0000FF"/>
                </a:solidFill>
                <a:effectLst/>
                <a:latin typeface="Arial" pitchFamily="34" charset="0"/>
              </a:endParaRPr>
            </a:p>
          </p:txBody>
        </p:sp>
        <p:cxnSp>
          <p:nvCxnSpPr>
            <p:cNvPr id="79" name="Straight Arrow Connector 13"/>
            <p:cNvCxnSpPr/>
            <p:nvPr/>
          </p:nvCxnSpPr>
          <p:spPr>
            <a:xfrm rot="16200000" flipH="1">
              <a:off x="3095752" y="2727727"/>
              <a:ext cx="381001" cy="38099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16"/>
            <p:cNvCxnSpPr/>
            <p:nvPr/>
          </p:nvCxnSpPr>
          <p:spPr>
            <a:xfrm rot="10800000" flipV="1">
              <a:off x="2740387" y="1949450"/>
              <a:ext cx="587375" cy="0"/>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1" name="Rectangle 15"/>
            <p:cNvSpPr/>
            <p:nvPr/>
          </p:nvSpPr>
          <p:spPr>
            <a:xfrm rot="19006794">
              <a:off x="2439035" y="2031999"/>
              <a:ext cx="228600" cy="457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9" name="Group 81"/>
          <p:cNvGrpSpPr/>
          <p:nvPr/>
        </p:nvGrpSpPr>
        <p:grpSpPr>
          <a:xfrm>
            <a:off x="6941820" y="5280661"/>
            <a:ext cx="2202180" cy="967739"/>
            <a:chOff x="171450" y="3693477"/>
            <a:chExt cx="3806190" cy="1698995"/>
          </a:xfrm>
        </p:grpSpPr>
        <p:pic>
          <p:nvPicPr>
            <p:cNvPr id="83" name="Picture 7" descr="snake_01 May. 01 21.08.gif"/>
            <p:cNvPicPr>
              <a:picLocks noChangeAspect="1"/>
            </p:cNvPicPr>
            <p:nvPr/>
          </p:nvPicPr>
          <p:blipFill>
            <a:blip r:embed="rId3" cstate="print"/>
            <a:srcRect b="8339"/>
            <a:stretch>
              <a:fillRect/>
            </a:stretch>
          </p:blipFill>
          <p:spPr bwMode="auto">
            <a:xfrm>
              <a:off x="171450" y="3693665"/>
              <a:ext cx="3806190" cy="1698807"/>
            </a:xfrm>
            <a:prstGeom prst="rect">
              <a:avLst/>
            </a:prstGeom>
            <a:noFill/>
            <a:ln w="9525">
              <a:noFill/>
              <a:miter lim="800000"/>
              <a:headEnd/>
              <a:tailEnd/>
            </a:ln>
          </p:spPr>
        </p:pic>
        <p:graphicFrame>
          <p:nvGraphicFramePr>
            <p:cNvPr id="84" name="Object 1"/>
            <p:cNvGraphicFramePr>
              <a:graphicFrameLocks noChangeAspect="1"/>
            </p:cNvGraphicFramePr>
            <p:nvPr/>
          </p:nvGraphicFramePr>
          <p:xfrm>
            <a:off x="3083242" y="4937760"/>
            <a:ext cx="309563" cy="449898"/>
          </p:xfrm>
          <a:graphic>
            <a:graphicData uri="http://schemas.openxmlformats.org/presentationml/2006/ole">
              <mc:AlternateContent xmlns:mc="http://schemas.openxmlformats.org/markup-compatibility/2006">
                <mc:Choice xmlns:v="urn:schemas-microsoft-com:vml" Requires="v">
                  <p:oleObj spid="_x0000_s4258" name="Equation" r:id="rId16" imgW="164957" imgH="241091" progId="Equation.3">
                    <p:embed/>
                  </p:oleObj>
                </mc:Choice>
                <mc:Fallback>
                  <p:oleObj name="Equation" r:id="rId16" imgW="164957" imgH="241091"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3242" y="4937760"/>
                          <a:ext cx="309563" cy="4498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 name="Object 2"/>
            <p:cNvGraphicFramePr>
              <a:graphicFrameLocks noChangeAspect="1"/>
            </p:cNvGraphicFramePr>
            <p:nvPr/>
          </p:nvGraphicFramePr>
          <p:xfrm>
            <a:off x="1860550" y="3693477"/>
            <a:ext cx="381000" cy="452438"/>
          </p:xfrm>
          <a:graphic>
            <a:graphicData uri="http://schemas.openxmlformats.org/presentationml/2006/ole">
              <mc:AlternateContent xmlns:mc="http://schemas.openxmlformats.org/markup-compatibility/2006">
                <mc:Choice xmlns:v="urn:schemas-microsoft-com:vml" Requires="v">
                  <p:oleObj spid="_x0000_s4259" name="Equation" r:id="rId17" imgW="203112" imgH="241195" progId="Equation.3">
                    <p:embed/>
                  </p:oleObj>
                </mc:Choice>
                <mc:Fallback>
                  <p:oleObj name="Equation" r:id="rId17" imgW="203112" imgH="241195"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0550" y="3693477"/>
                          <a:ext cx="38100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Rectangle 15"/>
            <p:cNvSpPr/>
            <p:nvPr/>
          </p:nvSpPr>
          <p:spPr>
            <a:xfrm rot="19200000">
              <a:off x="1695133" y="4132898"/>
              <a:ext cx="228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7" name="Text Box 16"/>
            <p:cNvSpPr txBox="1">
              <a:spLocks noChangeArrowheads="1"/>
            </p:cNvSpPr>
            <p:nvPr/>
          </p:nvSpPr>
          <p:spPr bwMode="auto">
            <a:xfrm>
              <a:off x="818228" y="4314956"/>
              <a:ext cx="1008154" cy="3563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FF"/>
                  </a:solidFill>
                  <a:effectLst/>
                  <a:latin typeface="Arial Narrow" pitchFamily="34" charset="0"/>
                </a:rPr>
                <a:t>Insertion</a:t>
              </a:r>
              <a:endParaRPr kumimoji="0" lang="en-US" sz="800" b="0" i="0" u="none" strike="noStrike" cap="none" normalizeH="0" baseline="0" dirty="0" smtClean="0">
                <a:ln>
                  <a:noFill/>
                </a:ln>
                <a:solidFill>
                  <a:srgbClr val="0000FF"/>
                </a:solidFill>
                <a:effectLst/>
                <a:latin typeface="Arial" pitchFamily="34" charset="0"/>
              </a:endParaRPr>
            </a:p>
          </p:txBody>
        </p:sp>
        <p:pic>
          <p:nvPicPr>
            <p:cNvPr id="88" name="Picture 27" descr="snake_09 Jul. 22 17.33.gif"/>
            <p:cNvPicPr>
              <a:picLocks noChangeAspect="1"/>
            </p:cNvPicPr>
            <p:nvPr/>
          </p:nvPicPr>
          <p:blipFill>
            <a:blip r:embed="rId13" cstate="print"/>
            <a:srcRect/>
            <a:stretch>
              <a:fillRect/>
            </a:stretch>
          </p:blipFill>
          <p:spPr bwMode="auto">
            <a:xfrm>
              <a:off x="2762249" y="5010884"/>
              <a:ext cx="275333" cy="263426"/>
            </a:xfrm>
            <a:prstGeom prst="rect">
              <a:avLst/>
            </a:prstGeom>
            <a:noFill/>
            <a:ln w="9525">
              <a:noFill/>
              <a:miter lim="800000"/>
              <a:headEnd/>
              <a:tailEnd/>
            </a:ln>
          </p:spPr>
        </p:pic>
        <p:pic>
          <p:nvPicPr>
            <p:cNvPr id="89" name="Picture 27" descr="snake_09 Jul. 22 17.33.gif"/>
            <p:cNvPicPr>
              <a:picLocks noChangeAspect="1"/>
            </p:cNvPicPr>
            <p:nvPr/>
          </p:nvPicPr>
          <p:blipFill>
            <a:blip r:embed="rId13" cstate="print"/>
            <a:srcRect/>
            <a:stretch>
              <a:fillRect/>
            </a:stretch>
          </p:blipFill>
          <p:spPr bwMode="auto">
            <a:xfrm>
              <a:off x="2154554" y="3943449"/>
              <a:ext cx="275333" cy="263426"/>
            </a:xfrm>
            <a:prstGeom prst="rect">
              <a:avLst/>
            </a:prstGeom>
            <a:noFill/>
            <a:ln w="9525">
              <a:noFill/>
              <a:miter lim="800000"/>
              <a:headEnd/>
              <a:tailEnd/>
            </a:ln>
          </p:spPr>
        </p:pic>
      </p:grpSp>
      <p:sp>
        <p:nvSpPr>
          <p:cNvPr id="90" name="Rounded Rectangle 89"/>
          <p:cNvSpPr/>
          <p:nvPr/>
        </p:nvSpPr>
        <p:spPr bwMode="auto">
          <a:xfrm>
            <a:off x="152400" y="4728751"/>
            <a:ext cx="1958340" cy="50139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cs typeface="Arial" pitchFamily="34" charset="0"/>
              </a:rPr>
              <a:t>Longitudinal polarization at both IPs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91" name="Rounded Rectangle 90"/>
          <p:cNvSpPr/>
          <p:nvPr/>
        </p:nvSpPr>
        <p:spPr bwMode="auto">
          <a:xfrm>
            <a:off x="2522220" y="4728751"/>
            <a:ext cx="1920240" cy="47091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cs typeface="Arial" pitchFamily="34" charset="0"/>
              </a:rPr>
              <a:t>Transverse polarization at both IPs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92" name="Rounded Rectangle 91"/>
          <p:cNvSpPr/>
          <p:nvPr/>
        </p:nvSpPr>
        <p:spPr bwMode="auto">
          <a:xfrm>
            <a:off x="4876800" y="4716780"/>
            <a:ext cx="1973580" cy="46482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cs typeface="Arial" pitchFamily="34" charset="0"/>
              </a:rPr>
              <a:t>Longitudinal  polarization at one IP</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93" name="Rounded Rectangle 92"/>
          <p:cNvSpPr/>
          <p:nvPr/>
        </p:nvSpPr>
        <p:spPr bwMode="auto">
          <a:xfrm>
            <a:off x="7162800" y="4724400"/>
            <a:ext cx="1889760" cy="46482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cs typeface="Arial" pitchFamily="34" charset="0"/>
              </a:rPr>
              <a:t>Transverse  polarization at one IP</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94" name="TextBox 93"/>
          <p:cNvSpPr txBox="1"/>
          <p:nvPr/>
        </p:nvSpPr>
        <p:spPr>
          <a:xfrm>
            <a:off x="228600" y="4290232"/>
            <a:ext cx="4038600" cy="461665"/>
          </a:xfrm>
          <a:prstGeom prst="rect">
            <a:avLst/>
          </a:prstGeom>
          <a:noFill/>
        </p:spPr>
        <p:txBody>
          <a:bodyPr wrap="square" rtlCol="0">
            <a:spAutoFit/>
          </a:bodyPr>
          <a:lstStyle/>
          <a:p>
            <a:pPr algn="ctr"/>
            <a:r>
              <a:rPr lang="en-US" b="1" dirty="0" smtClean="0">
                <a:solidFill>
                  <a:srgbClr val="FF0000"/>
                </a:solidFill>
                <a:latin typeface="Arial" pitchFamily="34" charset="0"/>
                <a:cs typeface="Arial" pitchFamily="34" charset="0"/>
              </a:rPr>
              <a:t>Proton or Helium-3 beams</a:t>
            </a:r>
            <a:endParaRPr lang="en-US" b="1" dirty="0">
              <a:solidFill>
                <a:srgbClr val="FF0000"/>
              </a:solidFill>
              <a:latin typeface="Arial" pitchFamily="34" charset="0"/>
              <a:cs typeface="Arial" pitchFamily="34" charset="0"/>
            </a:endParaRPr>
          </a:p>
        </p:txBody>
      </p:sp>
      <p:sp>
        <p:nvSpPr>
          <p:cNvPr id="95" name="TextBox 94"/>
          <p:cNvSpPr txBox="1"/>
          <p:nvPr/>
        </p:nvSpPr>
        <p:spPr>
          <a:xfrm>
            <a:off x="5486400" y="4294697"/>
            <a:ext cx="3200400" cy="461665"/>
          </a:xfrm>
          <a:prstGeom prst="rect">
            <a:avLst/>
          </a:prstGeom>
          <a:noFill/>
        </p:spPr>
        <p:txBody>
          <a:bodyPr wrap="square" rtlCol="0">
            <a:spAutoFit/>
          </a:bodyPr>
          <a:lstStyle/>
          <a:p>
            <a:pPr algn="ctr"/>
            <a:r>
              <a:rPr lang="en-US" b="1" dirty="0" smtClean="0">
                <a:solidFill>
                  <a:srgbClr val="FF0000"/>
                </a:solidFill>
                <a:latin typeface="Arial" pitchFamily="34" charset="0"/>
                <a:cs typeface="Arial" pitchFamily="34" charset="0"/>
              </a:rPr>
              <a:t>Deuteron beam</a:t>
            </a:r>
            <a:endParaRPr lang="en-US" b="1" dirty="0">
              <a:solidFill>
                <a:srgbClr val="FF0000"/>
              </a:solidFill>
              <a:latin typeface="Arial" pitchFamily="34" charset="0"/>
              <a:cs typeface="Arial" pitchFamily="34" charset="0"/>
            </a:endParaRPr>
          </a:p>
        </p:txBody>
      </p:sp>
      <p:sp>
        <p:nvSpPr>
          <p:cNvPr id="73" name="Slide Number Placeholder 3"/>
          <p:cNvSpPr txBox="1">
            <a:spLocks/>
          </p:cNvSpPr>
          <p:nvPr/>
        </p:nvSpPr>
        <p:spPr>
          <a:xfrm>
            <a:off x="6876288" y="6400800"/>
            <a:ext cx="1180274" cy="3651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smtClean="0">
                <a:ln>
                  <a:noFill/>
                </a:ln>
                <a:solidFill>
                  <a:schemeClr val="tx1"/>
                </a:solidFill>
                <a:effectLst/>
                <a:uLnTx/>
                <a:uFillTx/>
                <a:latin typeface="Arial" pitchFamily="34" charset="0"/>
                <a:cs typeface="Arial" pitchFamily="34" charset="0"/>
              </a:rPr>
              <a:t>Slide </a:t>
            </a:r>
            <a:fld id="{B5E47D7C-B137-49F3-BD18-1398058B6AEC}" type="slidenum">
              <a:rPr kumimoji="0" lang="en-US" sz="20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62000" y="1295400"/>
            <a:ext cx="7772400" cy="3962400"/>
          </a:xfrm>
        </p:spPr>
        <p:txBody>
          <a:bodyPr/>
          <a:lstStyle/>
          <a:p>
            <a:pPr marL="0" indent="0">
              <a:buClr>
                <a:srgbClr val="C00000"/>
              </a:buClr>
              <a:buNone/>
            </a:pPr>
            <a:endParaRPr lang="en-US" b="1" dirty="0" smtClean="0">
              <a:solidFill>
                <a:srgbClr val="002060"/>
              </a:solidFill>
            </a:endParaRPr>
          </a:p>
          <a:p>
            <a:pPr>
              <a:buClr>
                <a:srgbClr val="C00000"/>
              </a:buClr>
            </a:pPr>
            <a:endParaRPr lang="en-US" b="1" dirty="0" smtClean="0">
              <a:solidFill>
                <a:srgbClr val="002060"/>
              </a:solidFill>
            </a:endParaRPr>
          </a:p>
          <a:p>
            <a:pPr>
              <a:buClr>
                <a:srgbClr val="C00000"/>
              </a:buClr>
            </a:pPr>
            <a:r>
              <a:rPr lang="en-US" b="1" dirty="0" smtClean="0">
                <a:solidFill>
                  <a:srgbClr val="002060"/>
                </a:solidFill>
              </a:rPr>
              <a:t>Motivation for Electron Ion Collider</a:t>
            </a:r>
          </a:p>
          <a:p>
            <a:pPr marL="1090613" indent="-461963">
              <a:buClr>
                <a:srgbClr val="C00000"/>
              </a:buClr>
              <a:buNone/>
            </a:pPr>
            <a:r>
              <a:rPr lang="en-US" b="1" dirty="0" smtClean="0">
                <a:solidFill>
                  <a:srgbClr val="002060"/>
                </a:solidFill>
              </a:rPr>
              <a:t>-</a:t>
            </a:r>
            <a:r>
              <a:rPr lang="en-US" b="1" dirty="0">
                <a:solidFill>
                  <a:srgbClr val="002060"/>
                </a:solidFill>
              </a:rPr>
              <a:t>	</a:t>
            </a:r>
            <a:r>
              <a:rPr lang="en-US" b="1" dirty="0" smtClean="0">
                <a:solidFill>
                  <a:srgbClr val="002060"/>
                </a:solidFill>
              </a:rPr>
              <a:t>Science goals</a:t>
            </a:r>
          </a:p>
          <a:p>
            <a:pPr marL="1090613" indent="-461963">
              <a:buClr>
                <a:srgbClr val="C00000"/>
              </a:buClr>
              <a:buNone/>
              <a:tabLst>
                <a:tab pos="1376363" algn="l"/>
              </a:tabLst>
            </a:pPr>
            <a:r>
              <a:rPr lang="en-US" b="1" dirty="0" smtClean="0">
                <a:solidFill>
                  <a:srgbClr val="002060"/>
                </a:solidFill>
              </a:rPr>
              <a:t>-	Requirements and specifications</a:t>
            </a:r>
          </a:p>
          <a:p>
            <a:pPr>
              <a:buClr>
                <a:srgbClr val="C00000"/>
              </a:buClr>
              <a:buNone/>
            </a:pPr>
            <a:endParaRPr lang="en-US" b="1" dirty="0" smtClean="0">
              <a:solidFill>
                <a:srgbClr val="002060"/>
              </a:solidFill>
            </a:endParaRPr>
          </a:p>
          <a:p>
            <a:pPr>
              <a:buClr>
                <a:srgbClr val="C00000"/>
              </a:buClr>
            </a:pPr>
            <a:endParaRPr lang="en-US" b="1" dirty="0" smtClean="0">
              <a:solidFill>
                <a:srgbClr val="002060"/>
              </a:solidFill>
            </a:endParaRPr>
          </a:p>
          <a:p>
            <a:pPr>
              <a:buClr>
                <a:srgbClr val="C00000"/>
              </a:buClr>
            </a:pPr>
            <a:r>
              <a:rPr lang="en-US" b="1" dirty="0" smtClean="0">
                <a:solidFill>
                  <a:srgbClr val="002060"/>
                </a:solidFill>
              </a:rPr>
              <a:t> MEIC design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310"/>
            <a:ext cx="9067800" cy="609600"/>
          </a:xfrm>
        </p:spPr>
        <p:txBody>
          <a:bodyPr/>
          <a:lstStyle/>
          <a:p>
            <a:pPr algn="ctr" eaLnBrk="1" hangingPunct="1"/>
            <a:r>
              <a:rPr lang="en-US" b="1" dirty="0" smtClean="0">
                <a:latin typeface="Arial" pitchFamily="34" charset="0"/>
                <a:cs typeface="Arial" pitchFamily="34" charset="0"/>
              </a:rPr>
              <a:t>Design Features: High Luminosity</a:t>
            </a:r>
          </a:p>
        </p:txBody>
      </p:sp>
      <p:sp>
        <p:nvSpPr>
          <p:cNvPr id="11267" name="Content Placeholder 2"/>
          <p:cNvSpPr>
            <a:spLocks noGrp="1"/>
          </p:cNvSpPr>
          <p:nvPr>
            <p:ph idx="1"/>
          </p:nvPr>
        </p:nvSpPr>
        <p:spPr bwMode="auto">
          <a:xfrm>
            <a:off x="208800" y="923129"/>
            <a:ext cx="8697600" cy="1018794"/>
          </a:xfrm>
          <a:noFill/>
          <a:ln>
            <a:miter lim="800000"/>
            <a:headEnd/>
            <a:tailEnd/>
          </a:ln>
        </p:spPr>
        <p:txBody>
          <a:bodyPr vert="horz" wrap="square" lIns="91440" tIns="45720" rIns="91440" bIns="45720" numCol="1" anchor="t" anchorCtr="0" compatLnSpc="1">
            <a:prstTxWarp prst="textNoShape">
              <a:avLst/>
            </a:prstTxWarp>
          </a:bodyPr>
          <a:lstStyle/>
          <a:p>
            <a:pPr marL="227013" indent="-227013">
              <a:spcBef>
                <a:spcPts val="400"/>
              </a:spcBef>
            </a:pPr>
            <a:r>
              <a:rPr lang="en-US" sz="2200" dirty="0" smtClean="0"/>
              <a:t>Follow a proven concept:</a:t>
            </a:r>
            <a:r>
              <a:rPr lang="en-US" sz="2200" dirty="0" smtClean="0">
                <a:sym typeface="Wingdings" pitchFamily="2" charset="2"/>
              </a:rPr>
              <a:t> KEK-B @</a:t>
            </a:r>
            <a:r>
              <a:rPr lang="en-US" sz="2200" dirty="0" smtClean="0">
                <a:solidFill>
                  <a:srgbClr val="002060"/>
                </a:solidFill>
              </a:rPr>
              <a:t> </a:t>
            </a:r>
            <a:r>
              <a:rPr lang="en-US" sz="2200" dirty="0" smtClean="0"/>
              <a:t>2x10</a:t>
            </a:r>
            <a:r>
              <a:rPr lang="en-US" sz="2200" baseline="30000" dirty="0" smtClean="0"/>
              <a:t>34</a:t>
            </a:r>
            <a:r>
              <a:rPr lang="en-US" sz="2200" dirty="0" smtClean="0">
                <a:solidFill>
                  <a:srgbClr val="FF0000"/>
                </a:solidFill>
              </a:rPr>
              <a:t> </a:t>
            </a:r>
            <a:r>
              <a:rPr lang="en-US" sz="2200" dirty="0" smtClean="0"/>
              <a:t>/cm</a:t>
            </a:r>
            <a:r>
              <a:rPr lang="en-US" sz="2200" baseline="30000" dirty="0" smtClean="0"/>
              <a:t>2</a:t>
            </a:r>
            <a:r>
              <a:rPr lang="en-US" sz="2200" dirty="0" smtClean="0"/>
              <a:t>/s</a:t>
            </a:r>
          </a:p>
          <a:p>
            <a:pPr marL="684213" lvl="1" indent="-227013">
              <a:spcBef>
                <a:spcPts val="400"/>
              </a:spcBef>
              <a:defRPr/>
            </a:pPr>
            <a:r>
              <a:rPr lang="en-US" sz="2200" dirty="0" smtClean="0"/>
              <a:t>  Based on </a:t>
            </a:r>
            <a:r>
              <a:rPr lang="en-US" sz="2200" i="1" dirty="0" smtClean="0">
                <a:solidFill>
                  <a:srgbClr val="0000FF"/>
                </a:solidFill>
              </a:rPr>
              <a:t>high bunch repetition rate CW colliding beams</a:t>
            </a:r>
            <a:endParaRPr lang="en-US" sz="2200" dirty="0" smtClean="0"/>
          </a:p>
          <a:p>
            <a:pPr marL="684213" lvl="1" indent="-227013">
              <a:spcBef>
                <a:spcPts val="400"/>
              </a:spcBef>
              <a:defRPr/>
            </a:pPr>
            <a:r>
              <a:rPr lang="en-US" sz="2200" dirty="0" smtClean="0"/>
              <a:t>  Uses crab crossing</a:t>
            </a:r>
          </a:p>
          <a:p>
            <a:pPr marL="684213" lvl="1" indent="-227013">
              <a:spcBef>
                <a:spcPts val="400"/>
              </a:spcBef>
            </a:pPr>
            <a:endParaRPr lang="en-US" sz="2200" dirty="0" smtClean="0"/>
          </a:p>
          <a:p>
            <a:pPr marL="227013" indent="-227013">
              <a:spcBef>
                <a:spcPts val="400"/>
              </a:spcBef>
            </a:pPr>
            <a:endParaRPr lang="en-US" sz="2200" dirty="0" smtClean="0"/>
          </a:p>
          <a:p>
            <a:pPr marL="227013" indent="-227013">
              <a:spcBef>
                <a:spcPts val="400"/>
              </a:spcBef>
            </a:pPr>
            <a:endParaRPr lang="en-US" sz="2200" dirty="0" smtClean="0"/>
          </a:p>
          <a:p>
            <a:pPr marL="227013" indent="-227013">
              <a:spcBef>
                <a:spcPts val="400"/>
              </a:spcBef>
            </a:pPr>
            <a:endParaRPr lang="en-US" sz="2200" dirty="0" smtClean="0"/>
          </a:p>
          <a:p>
            <a:pPr marL="227013" indent="-227013">
              <a:spcBef>
                <a:spcPts val="400"/>
              </a:spcBef>
            </a:pPr>
            <a:endParaRPr lang="en-US" sz="2200" dirty="0" smtClean="0"/>
          </a:p>
          <a:p>
            <a:pPr marL="227013" indent="-227013">
              <a:spcBef>
                <a:spcPts val="400"/>
              </a:spcBef>
            </a:pPr>
            <a:endParaRPr lang="en-US" sz="2200" dirty="0" smtClean="0"/>
          </a:p>
          <a:p>
            <a:pPr marL="227013" indent="-227013">
              <a:spcBef>
                <a:spcPts val="400"/>
              </a:spcBef>
            </a:pPr>
            <a:endParaRPr lang="en-US" sz="2200" dirty="0" smtClean="0"/>
          </a:p>
          <a:p>
            <a:pPr marL="227013" indent="-227013">
              <a:spcBef>
                <a:spcPts val="400"/>
              </a:spcBef>
              <a:buNone/>
            </a:pPr>
            <a:endParaRPr lang="en-US" sz="400" b="1" dirty="0" smtClean="0"/>
          </a:p>
          <a:p>
            <a:pPr marL="227013" indent="-227013">
              <a:spcBef>
                <a:spcPts val="400"/>
              </a:spcBef>
              <a:buNone/>
            </a:pPr>
            <a:endParaRPr lang="en-US" sz="400" b="1" dirty="0" smtClean="0"/>
          </a:p>
          <a:p>
            <a:pPr marL="227013" indent="-227013">
              <a:spcBef>
                <a:spcPts val="300"/>
              </a:spcBef>
            </a:pPr>
            <a:r>
              <a:rPr lang="en-US" sz="2200" dirty="0" smtClean="0"/>
              <a:t>MEIC aims to replicate this concept in colliders w/ hadron beams</a:t>
            </a:r>
          </a:p>
          <a:p>
            <a:pPr marL="574675" lvl="1" indent="-234950">
              <a:spcBef>
                <a:spcPts val="300"/>
              </a:spcBef>
              <a:buFont typeface="Arial" pitchFamily="34" charset="0"/>
              <a:buChar char="•"/>
            </a:pPr>
            <a:r>
              <a:rPr lang="en-US" sz="1800" dirty="0" smtClean="0"/>
              <a:t>The CEBAF electron beam already possesses a high bunch repetition rate </a:t>
            </a:r>
          </a:p>
          <a:p>
            <a:pPr marL="574675" lvl="1" indent="-234950">
              <a:spcBef>
                <a:spcPts val="300"/>
              </a:spcBef>
              <a:buFont typeface="Arial" pitchFamily="34" charset="0"/>
              <a:buChar char="•"/>
            </a:pPr>
            <a:r>
              <a:rPr lang="en-US" sz="1800" b="1" dirty="0" smtClean="0">
                <a:solidFill>
                  <a:srgbClr val="008000"/>
                </a:solidFill>
              </a:rPr>
              <a:t>Add ion beams from a new ion complex to match the CEBAF electron beam</a:t>
            </a:r>
            <a:endParaRPr lang="en-US" sz="2200" dirty="0" smtClean="0"/>
          </a:p>
        </p:txBody>
      </p:sp>
      <p:graphicFrame>
        <p:nvGraphicFramePr>
          <p:cNvPr id="12" name="Table 11"/>
          <p:cNvGraphicFramePr>
            <a:graphicFrameLocks noGrp="1"/>
          </p:cNvGraphicFramePr>
          <p:nvPr>
            <p:extLst>
              <p:ext uri="{D42A27DB-BD31-4B8C-83A1-F6EECF244321}">
                <p14:modId xmlns:p14="http://schemas.microsoft.com/office/powerpoint/2010/main" val="2620076935"/>
              </p:ext>
            </p:extLst>
          </p:nvPr>
        </p:nvGraphicFramePr>
        <p:xfrm>
          <a:off x="243388" y="2208187"/>
          <a:ext cx="6572361" cy="2682240"/>
        </p:xfrm>
        <a:graphic>
          <a:graphicData uri="http://schemas.openxmlformats.org/drawingml/2006/table">
            <a:tbl>
              <a:tblPr firstRow="1" bandRow="1">
                <a:tableStyleId>{21E4AEA4-8DFA-4A89-87EB-49C32662AFE0}</a:tableStyleId>
              </a:tblPr>
              <a:tblGrid>
                <a:gridCol w="3299262"/>
                <a:gridCol w="829462"/>
                <a:gridCol w="1022135"/>
                <a:gridCol w="1421502"/>
              </a:tblGrid>
              <a:tr h="301520">
                <a:tc>
                  <a:txBody>
                    <a:bodyPr/>
                    <a:lstStyle/>
                    <a:p>
                      <a:endParaRPr lang="en-US" sz="1600" b="0" dirty="0">
                        <a:latin typeface="Arial" pitchFamily="34" charset="0"/>
                        <a:cs typeface="Arial" pitchFamily="34" charset="0"/>
                      </a:endParaRPr>
                    </a:p>
                  </a:txBody>
                  <a:tcPr/>
                </a:tc>
                <a:tc>
                  <a:txBody>
                    <a:bodyPr/>
                    <a:lstStyle/>
                    <a:p>
                      <a:pPr algn="ctr"/>
                      <a:endParaRPr lang="en-US" sz="1600" b="0"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KEK</a:t>
                      </a:r>
                      <a:r>
                        <a:rPr lang="en-US" sz="1600" b="1" baseline="0" dirty="0" smtClean="0">
                          <a:latin typeface="Arial" pitchFamily="34" charset="0"/>
                          <a:cs typeface="Arial" pitchFamily="34" charset="0"/>
                        </a:rPr>
                        <a:t>-B</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MEIC</a:t>
                      </a:r>
                      <a:endParaRPr lang="en-US" sz="1600" b="1" dirty="0">
                        <a:latin typeface="Arial" pitchFamily="34" charset="0"/>
                        <a:cs typeface="Arial" pitchFamily="34" charset="0"/>
                      </a:endParaRPr>
                    </a:p>
                  </a:txBody>
                  <a:tcPr/>
                </a:tc>
              </a:tr>
              <a:tr h="301520">
                <a:tc>
                  <a:txBody>
                    <a:bodyPr/>
                    <a:lstStyle/>
                    <a:p>
                      <a:r>
                        <a:rPr lang="en-US" sz="1600" b="0" dirty="0" smtClean="0">
                          <a:latin typeface="Arial" pitchFamily="34" charset="0"/>
                          <a:cs typeface="Arial" pitchFamily="34" charset="0"/>
                        </a:rPr>
                        <a:t>Repetition rate</a:t>
                      </a:r>
                      <a:endParaRPr lang="en-US" sz="1600" b="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MHz</a:t>
                      </a:r>
                      <a:endParaRPr lang="en-US" sz="1600" b="0" dirty="0">
                        <a:latin typeface="Arial" pitchFamily="34" charset="0"/>
                        <a:cs typeface="Arial" pitchFamily="34" charset="0"/>
                      </a:endParaRPr>
                    </a:p>
                  </a:txBody>
                  <a:tcPr/>
                </a:tc>
                <a:tc>
                  <a:txBody>
                    <a:bodyPr/>
                    <a:lstStyle/>
                    <a:p>
                      <a:pPr algn="ctr"/>
                      <a:r>
                        <a:rPr lang="en-US" sz="1600" b="1" dirty="0" smtClean="0">
                          <a:solidFill>
                            <a:srgbClr val="0033CC"/>
                          </a:solidFill>
                          <a:latin typeface="Arial" pitchFamily="34" charset="0"/>
                          <a:cs typeface="Arial" pitchFamily="34" charset="0"/>
                        </a:rPr>
                        <a:t>509</a:t>
                      </a:r>
                      <a:endParaRPr lang="en-US" sz="1600" b="1" dirty="0">
                        <a:solidFill>
                          <a:srgbClr val="0033CC"/>
                        </a:solidFill>
                        <a:latin typeface="Arial" pitchFamily="34" charset="0"/>
                        <a:cs typeface="Arial" pitchFamily="34" charset="0"/>
                      </a:endParaRPr>
                    </a:p>
                  </a:txBody>
                  <a:tcPr/>
                </a:tc>
                <a:tc>
                  <a:txBody>
                    <a:bodyPr/>
                    <a:lstStyle/>
                    <a:p>
                      <a:pPr algn="ctr"/>
                      <a:r>
                        <a:rPr lang="en-US" sz="1600" b="1" dirty="0" smtClean="0">
                          <a:solidFill>
                            <a:srgbClr val="0033CC"/>
                          </a:solidFill>
                          <a:latin typeface="Arial" pitchFamily="34" charset="0"/>
                          <a:cs typeface="Arial" pitchFamily="34" charset="0"/>
                        </a:rPr>
                        <a:t>748.5</a:t>
                      </a:r>
                      <a:endParaRPr lang="en-US" sz="1600" b="1" dirty="0">
                        <a:solidFill>
                          <a:srgbClr val="0033CC"/>
                        </a:solidFill>
                        <a:latin typeface="Arial" pitchFamily="34" charset="0"/>
                        <a:cs typeface="Arial" pitchFamily="34" charset="0"/>
                      </a:endParaRPr>
                    </a:p>
                  </a:txBody>
                  <a:tcPr/>
                </a:tc>
              </a:tr>
              <a:tr h="143040">
                <a:tc>
                  <a:txBody>
                    <a:bodyPr/>
                    <a:lstStyle/>
                    <a:p>
                      <a:r>
                        <a:rPr lang="en-US" sz="1600" b="0" dirty="0" smtClean="0">
                          <a:latin typeface="Arial" pitchFamily="34" charset="0"/>
                          <a:cs typeface="Arial" pitchFamily="34" charset="0"/>
                        </a:rPr>
                        <a:t>Particles per</a:t>
                      </a:r>
                      <a:r>
                        <a:rPr lang="en-US" sz="1600" b="0" baseline="0" dirty="0" smtClean="0">
                          <a:latin typeface="Arial" pitchFamily="34" charset="0"/>
                          <a:cs typeface="Arial" pitchFamily="34" charset="0"/>
                        </a:rPr>
                        <a:t> b</a:t>
                      </a:r>
                      <a:r>
                        <a:rPr lang="en-US" sz="1600" b="0" dirty="0" smtClean="0">
                          <a:latin typeface="Arial" pitchFamily="34" charset="0"/>
                          <a:cs typeface="Arial" pitchFamily="34" charset="0"/>
                        </a:rPr>
                        <a:t>unch (e</a:t>
                      </a:r>
                      <a:r>
                        <a:rPr lang="en-US" sz="1600" b="0" baseline="30000" dirty="0" smtClean="0">
                          <a:latin typeface="Arial" pitchFamily="34" charset="0"/>
                          <a:cs typeface="Arial" pitchFamily="34" charset="0"/>
                        </a:rPr>
                        <a:t>-</a:t>
                      </a:r>
                      <a:r>
                        <a:rPr lang="en-US" sz="1600" b="0" dirty="0" smtClean="0">
                          <a:latin typeface="Arial" pitchFamily="34" charset="0"/>
                          <a:cs typeface="Arial" pitchFamily="34" charset="0"/>
                        </a:rPr>
                        <a:t>/e</a:t>
                      </a:r>
                      <a:r>
                        <a:rPr lang="en-US" sz="1600" b="0" baseline="30000" dirty="0" smtClean="0">
                          <a:latin typeface="Arial" pitchFamily="34" charset="0"/>
                          <a:cs typeface="Arial" pitchFamily="34" charset="0"/>
                        </a:rPr>
                        <a:t>+</a:t>
                      </a:r>
                      <a:r>
                        <a:rPr lang="en-US" sz="1600" b="0" dirty="0" smtClean="0">
                          <a:latin typeface="Arial" pitchFamily="34" charset="0"/>
                          <a:cs typeface="Arial" pitchFamily="34" charset="0"/>
                        </a:rPr>
                        <a:t>)</a:t>
                      </a:r>
                      <a:r>
                        <a:rPr lang="en-US" sz="1600" b="0" baseline="0" dirty="0" smtClean="0">
                          <a:latin typeface="Arial" pitchFamily="34" charset="0"/>
                          <a:cs typeface="Arial" pitchFamily="34" charset="0"/>
                        </a:rPr>
                        <a:t> or (</a:t>
                      </a:r>
                      <a:r>
                        <a:rPr lang="en-US" sz="1600" b="1" baseline="0" dirty="0" smtClean="0">
                          <a:solidFill>
                            <a:srgbClr val="00B050"/>
                          </a:solidFill>
                          <a:latin typeface="Arial" pitchFamily="34" charset="0"/>
                          <a:cs typeface="Arial" pitchFamily="34" charset="0"/>
                        </a:rPr>
                        <a:t>p</a:t>
                      </a:r>
                      <a:r>
                        <a:rPr lang="en-US" sz="1600" b="0" baseline="0" dirty="0" smtClean="0">
                          <a:latin typeface="Arial" pitchFamily="34" charset="0"/>
                          <a:cs typeface="Arial" pitchFamily="34" charset="0"/>
                        </a:rPr>
                        <a:t>/e</a:t>
                      </a:r>
                      <a:r>
                        <a:rPr lang="en-US" sz="1600" b="0" baseline="30000" dirty="0" smtClean="0">
                          <a:latin typeface="Arial" pitchFamily="34" charset="0"/>
                          <a:cs typeface="Arial" pitchFamily="34" charset="0"/>
                        </a:rPr>
                        <a:t>-</a:t>
                      </a:r>
                      <a:r>
                        <a:rPr lang="en-US" sz="1600" b="0" baseline="0" dirty="0" smtClean="0">
                          <a:latin typeface="Arial" pitchFamily="34" charset="0"/>
                          <a:cs typeface="Arial" pitchFamily="34" charset="0"/>
                        </a:rPr>
                        <a:t>)</a:t>
                      </a:r>
                      <a:endParaRPr lang="en-US" sz="1600" b="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10</a:t>
                      </a:r>
                      <a:r>
                        <a:rPr lang="en-US" sz="1600" b="0" baseline="30000" dirty="0" smtClean="0">
                          <a:latin typeface="Arial" pitchFamily="34" charset="0"/>
                          <a:cs typeface="Arial" pitchFamily="34" charset="0"/>
                        </a:rPr>
                        <a:t>10</a:t>
                      </a:r>
                      <a:endParaRPr lang="en-US" sz="1600" b="0" baseline="3000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3.3 / 1.4</a:t>
                      </a:r>
                      <a:endParaRPr lang="en-US" sz="1600" b="0" dirty="0">
                        <a:latin typeface="Arial" pitchFamily="34" charset="0"/>
                        <a:cs typeface="Arial" pitchFamily="34" charset="0"/>
                      </a:endParaRPr>
                    </a:p>
                  </a:txBody>
                  <a:tcPr/>
                </a:tc>
                <a:tc>
                  <a:txBody>
                    <a:bodyPr/>
                    <a:lstStyle/>
                    <a:p>
                      <a:pPr algn="ctr"/>
                      <a:r>
                        <a:rPr lang="en-US" sz="1600" b="1" dirty="0" smtClean="0">
                          <a:solidFill>
                            <a:srgbClr val="008000"/>
                          </a:solidFill>
                          <a:latin typeface="Arial" pitchFamily="34" charset="0"/>
                          <a:cs typeface="Arial" pitchFamily="34" charset="0"/>
                        </a:rPr>
                        <a:t>0.42</a:t>
                      </a:r>
                      <a:r>
                        <a:rPr lang="en-US" sz="1600" b="0" dirty="0" smtClean="0">
                          <a:solidFill>
                            <a:srgbClr val="FF0000"/>
                          </a:solidFill>
                          <a:latin typeface="Arial" pitchFamily="34" charset="0"/>
                          <a:cs typeface="Arial" pitchFamily="34" charset="0"/>
                        </a:rPr>
                        <a:t> </a:t>
                      </a:r>
                      <a:r>
                        <a:rPr lang="en-US" sz="1600" b="0" dirty="0" smtClean="0">
                          <a:solidFill>
                            <a:schemeClr val="tx1"/>
                          </a:solidFill>
                          <a:latin typeface="Arial" pitchFamily="34" charset="0"/>
                          <a:cs typeface="Arial" pitchFamily="34" charset="0"/>
                        </a:rPr>
                        <a:t>/ 2.5</a:t>
                      </a:r>
                      <a:endParaRPr lang="en-US" sz="1600" b="0" dirty="0">
                        <a:solidFill>
                          <a:schemeClr val="tx1"/>
                        </a:solidFill>
                        <a:latin typeface="Arial" pitchFamily="34" charset="0"/>
                        <a:cs typeface="Arial" pitchFamily="34" charset="0"/>
                      </a:endParaRPr>
                    </a:p>
                  </a:txBody>
                  <a:tcPr/>
                </a:tc>
              </a:tr>
              <a:tr h="0">
                <a:tc>
                  <a:txBody>
                    <a:bodyPr/>
                    <a:lstStyle/>
                    <a:p>
                      <a:r>
                        <a:rPr lang="en-US" sz="1600" b="0" dirty="0" smtClean="0">
                          <a:latin typeface="Arial" pitchFamily="34" charset="0"/>
                          <a:cs typeface="Arial" pitchFamily="34" charset="0"/>
                        </a:rPr>
                        <a:t>Beam current</a:t>
                      </a:r>
                      <a:endParaRPr lang="en-US" sz="1600" b="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A</a:t>
                      </a:r>
                      <a:endParaRPr lang="en-US" sz="1600" b="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1.2 / 1.8</a:t>
                      </a:r>
                      <a:endParaRPr lang="en-US" sz="1600" b="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0.5 / 3</a:t>
                      </a:r>
                      <a:endParaRPr lang="en-US" sz="1600" b="0" dirty="0">
                        <a:latin typeface="Arial" pitchFamily="34" charset="0"/>
                        <a:cs typeface="Arial" pitchFamily="34" charset="0"/>
                      </a:endParaRPr>
                    </a:p>
                  </a:txBody>
                  <a:tcPr/>
                </a:tc>
              </a:tr>
              <a:tr h="301520">
                <a:tc>
                  <a:txBody>
                    <a:bodyPr/>
                    <a:lstStyle/>
                    <a:p>
                      <a:r>
                        <a:rPr lang="en-US" sz="1600" b="0" dirty="0" smtClean="0">
                          <a:latin typeface="Arial" pitchFamily="34" charset="0"/>
                          <a:cs typeface="Arial" pitchFamily="34" charset="0"/>
                        </a:rPr>
                        <a:t>Bunch length</a:t>
                      </a:r>
                      <a:endParaRPr lang="en-US" sz="1600" b="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cm</a:t>
                      </a:r>
                      <a:endParaRPr lang="en-US" sz="1600" b="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0.6</a:t>
                      </a:r>
                      <a:endParaRPr lang="en-US" sz="1600" b="0" dirty="0">
                        <a:latin typeface="Arial" pitchFamily="34" charset="0"/>
                        <a:cs typeface="Arial" pitchFamily="34" charset="0"/>
                      </a:endParaRPr>
                    </a:p>
                  </a:txBody>
                  <a:tcPr/>
                </a:tc>
                <a:tc>
                  <a:txBody>
                    <a:bodyPr/>
                    <a:lstStyle/>
                    <a:p>
                      <a:pPr algn="ctr"/>
                      <a:r>
                        <a:rPr lang="en-US" sz="1600" b="0" dirty="0" smtClean="0">
                          <a:solidFill>
                            <a:schemeClr val="tx1"/>
                          </a:solidFill>
                          <a:latin typeface="Arial" pitchFamily="34" charset="0"/>
                          <a:cs typeface="Arial" pitchFamily="34" charset="0"/>
                        </a:rPr>
                        <a:t>1</a:t>
                      </a:r>
                      <a:r>
                        <a:rPr lang="en-US" sz="1600" b="0" dirty="0" smtClean="0">
                          <a:latin typeface="Arial" pitchFamily="34" charset="0"/>
                          <a:cs typeface="Arial" pitchFamily="34" charset="0"/>
                        </a:rPr>
                        <a:t> / 0.75</a:t>
                      </a:r>
                      <a:endParaRPr lang="en-US" sz="1600" b="0" dirty="0">
                        <a:latin typeface="Arial" pitchFamily="34" charset="0"/>
                        <a:cs typeface="Arial" pitchFamily="34" charset="0"/>
                      </a:endParaRPr>
                    </a:p>
                  </a:txBody>
                  <a:tcPr/>
                </a:tc>
              </a:tr>
              <a:tr h="306413">
                <a:tc>
                  <a:txBody>
                    <a:bodyPr/>
                    <a:lstStyle/>
                    <a:p>
                      <a:r>
                        <a:rPr lang="en-US" sz="1600" b="0" dirty="0" smtClean="0">
                          <a:latin typeface="Arial" pitchFamily="34" charset="0"/>
                          <a:cs typeface="Arial" pitchFamily="34" charset="0"/>
                        </a:rPr>
                        <a:t>Horizontal &amp; vertical </a:t>
                      </a:r>
                      <a:r>
                        <a:rPr lang="el-GR" sz="1600" b="0" dirty="0" smtClean="0">
                          <a:latin typeface="Arial" pitchFamily="34" charset="0"/>
                          <a:cs typeface="Arial" pitchFamily="34" charset="0"/>
                        </a:rPr>
                        <a:t>β</a:t>
                      </a:r>
                      <a:r>
                        <a:rPr lang="en-US" sz="1600" b="0" dirty="0" smtClean="0">
                          <a:latin typeface="Arial" pitchFamily="34" charset="0"/>
                          <a:cs typeface="Arial" pitchFamily="34" charset="0"/>
                        </a:rPr>
                        <a:t>*</a:t>
                      </a:r>
                      <a:endParaRPr lang="en-US" sz="1600" b="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cm</a:t>
                      </a:r>
                      <a:endParaRPr lang="en-US" sz="1600" b="0" dirty="0">
                        <a:latin typeface="Arial" pitchFamily="34" charset="0"/>
                        <a:cs typeface="Arial" pitchFamily="34" charset="0"/>
                      </a:endParaRPr>
                    </a:p>
                  </a:txBody>
                  <a:tcPr/>
                </a:tc>
                <a:tc>
                  <a:txBody>
                    <a:bodyPr/>
                    <a:lstStyle/>
                    <a:p>
                      <a:pPr algn="ctr"/>
                      <a:r>
                        <a:rPr lang="en-US" sz="1600" b="0" dirty="0" smtClean="0">
                          <a:solidFill>
                            <a:schemeClr val="tx1"/>
                          </a:solidFill>
                          <a:latin typeface="Arial" pitchFamily="34" charset="0"/>
                          <a:cs typeface="Arial" pitchFamily="34" charset="0"/>
                        </a:rPr>
                        <a:t>56 / 0.56</a:t>
                      </a:r>
                      <a:endParaRPr lang="en-US" sz="1600" b="0" dirty="0">
                        <a:solidFill>
                          <a:schemeClr val="tx1"/>
                        </a:solidFill>
                        <a:latin typeface="Arial" pitchFamily="34" charset="0"/>
                        <a:cs typeface="Arial" pitchFamily="34" charset="0"/>
                      </a:endParaRPr>
                    </a:p>
                  </a:txBody>
                  <a:tcPr/>
                </a:tc>
                <a:tc>
                  <a:txBody>
                    <a:bodyPr/>
                    <a:lstStyle/>
                    <a:p>
                      <a:pPr algn="ctr"/>
                      <a:r>
                        <a:rPr lang="en-US" sz="1600" b="0" dirty="0" smtClean="0">
                          <a:solidFill>
                            <a:schemeClr val="tx1"/>
                          </a:solidFill>
                          <a:latin typeface="Arial" pitchFamily="34" charset="0"/>
                          <a:cs typeface="Arial" pitchFamily="34" charset="0"/>
                        </a:rPr>
                        <a:t>10/2 to 4</a:t>
                      </a:r>
                      <a:r>
                        <a:rPr lang="en-US" sz="1600" b="0" baseline="0" dirty="0" smtClean="0">
                          <a:solidFill>
                            <a:schemeClr val="tx1"/>
                          </a:solidFill>
                          <a:latin typeface="Arial" pitchFamily="34" charset="0"/>
                          <a:cs typeface="Arial" pitchFamily="34" charset="0"/>
                        </a:rPr>
                        <a:t>/0.8</a:t>
                      </a:r>
                      <a:endParaRPr lang="en-US" sz="1600" b="0" dirty="0">
                        <a:solidFill>
                          <a:schemeClr val="tx1"/>
                        </a:solidFill>
                        <a:latin typeface="Arial" pitchFamily="34" charset="0"/>
                        <a:cs typeface="Arial" pitchFamily="34" charset="0"/>
                      </a:endParaRPr>
                    </a:p>
                  </a:txBody>
                  <a:tcPr/>
                </a:tc>
              </a:tr>
              <a:tr h="0">
                <a:tc>
                  <a:txBody>
                    <a:bodyPr/>
                    <a:lstStyle/>
                    <a:p>
                      <a:r>
                        <a:rPr lang="en-US" sz="1600" b="0" baseline="0" dirty="0" smtClean="0">
                          <a:latin typeface="Arial" pitchFamily="34" charset="0"/>
                          <a:cs typeface="Arial" pitchFamily="34" charset="0"/>
                        </a:rPr>
                        <a:t>Beam energy (</a:t>
                      </a:r>
                      <a:r>
                        <a:rPr lang="en-US" sz="1600" b="0" kern="1200" dirty="0" smtClean="0">
                          <a:solidFill>
                            <a:schemeClr val="dk1"/>
                          </a:solidFill>
                          <a:latin typeface="Arial" pitchFamily="34" charset="0"/>
                          <a:ea typeface="+mn-ea"/>
                          <a:cs typeface="Arial" pitchFamily="34" charset="0"/>
                        </a:rPr>
                        <a:t>e</a:t>
                      </a:r>
                      <a:r>
                        <a:rPr lang="en-US" sz="1600" b="0" kern="1200" baseline="30000" dirty="0" smtClean="0">
                          <a:solidFill>
                            <a:schemeClr val="dk1"/>
                          </a:solidFill>
                          <a:latin typeface="Arial" pitchFamily="34" charset="0"/>
                          <a:ea typeface="+mn-ea"/>
                          <a:cs typeface="Arial" pitchFamily="34" charset="0"/>
                        </a:rPr>
                        <a:t>-</a:t>
                      </a:r>
                      <a:r>
                        <a:rPr lang="en-US" sz="1600" b="0" kern="1200" dirty="0" smtClean="0">
                          <a:solidFill>
                            <a:schemeClr val="dk1"/>
                          </a:solidFill>
                          <a:latin typeface="Arial" pitchFamily="34" charset="0"/>
                          <a:ea typeface="+mn-ea"/>
                          <a:cs typeface="Arial" pitchFamily="34" charset="0"/>
                        </a:rPr>
                        <a:t>/e</a:t>
                      </a:r>
                      <a:r>
                        <a:rPr lang="en-US" sz="1600" b="0" kern="1200" baseline="30000" dirty="0" smtClean="0">
                          <a:solidFill>
                            <a:schemeClr val="dk1"/>
                          </a:solidFill>
                          <a:latin typeface="Arial" pitchFamily="34" charset="0"/>
                          <a:ea typeface="+mn-ea"/>
                          <a:cs typeface="Arial" pitchFamily="34" charset="0"/>
                        </a:rPr>
                        <a:t>+</a:t>
                      </a:r>
                      <a:r>
                        <a:rPr lang="en-US" sz="1600" b="0" kern="1200" dirty="0" smtClean="0">
                          <a:solidFill>
                            <a:schemeClr val="dk1"/>
                          </a:solidFill>
                          <a:latin typeface="Arial" pitchFamily="34" charset="0"/>
                          <a:ea typeface="+mn-ea"/>
                          <a:cs typeface="Arial" pitchFamily="34" charset="0"/>
                        </a:rPr>
                        <a:t>)</a:t>
                      </a:r>
                      <a:r>
                        <a:rPr lang="en-US" sz="1600" b="0" baseline="0" dirty="0" smtClean="0">
                          <a:latin typeface="Arial" pitchFamily="34" charset="0"/>
                          <a:cs typeface="Arial" pitchFamily="34" charset="0"/>
                        </a:rPr>
                        <a:t> or </a:t>
                      </a:r>
                      <a:r>
                        <a:rPr lang="en-US" sz="1600" b="0" kern="1200" baseline="0" dirty="0" smtClean="0">
                          <a:solidFill>
                            <a:schemeClr val="dk1"/>
                          </a:solidFill>
                          <a:latin typeface="Arial" pitchFamily="34" charset="0"/>
                          <a:ea typeface="+mn-ea"/>
                          <a:cs typeface="Arial" pitchFamily="34" charset="0"/>
                        </a:rPr>
                        <a:t>(p/e</a:t>
                      </a:r>
                      <a:r>
                        <a:rPr lang="en-US" sz="1600" b="0" kern="1200" baseline="30000" dirty="0" smtClean="0">
                          <a:solidFill>
                            <a:schemeClr val="dk1"/>
                          </a:solidFill>
                          <a:latin typeface="Arial" pitchFamily="34" charset="0"/>
                          <a:ea typeface="+mn-ea"/>
                          <a:cs typeface="Arial" pitchFamily="34" charset="0"/>
                        </a:rPr>
                        <a:t>-</a:t>
                      </a:r>
                      <a:r>
                        <a:rPr lang="en-US" sz="1600" b="0" kern="1200" baseline="0" dirty="0" smtClean="0">
                          <a:solidFill>
                            <a:schemeClr val="dk1"/>
                          </a:solidFill>
                          <a:latin typeface="Arial" pitchFamily="34" charset="0"/>
                          <a:ea typeface="+mn-ea"/>
                          <a:cs typeface="Arial" pitchFamily="34" charset="0"/>
                        </a:rPr>
                        <a:t>)</a:t>
                      </a:r>
                      <a:endParaRPr lang="en-US" sz="1600" b="0" baseline="0" dirty="0">
                        <a:latin typeface="Arial" pitchFamily="34" charset="0"/>
                        <a:cs typeface="Arial" pitchFamily="34" charset="0"/>
                      </a:endParaRPr>
                    </a:p>
                  </a:txBody>
                  <a:tcPr/>
                </a:tc>
                <a:tc>
                  <a:txBody>
                    <a:bodyPr/>
                    <a:lstStyle/>
                    <a:p>
                      <a:pPr algn="ctr"/>
                      <a:r>
                        <a:rPr lang="en-US" sz="1600" b="0" baseline="0" dirty="0" err="1" smtClean="0">
                          <a:latin typeface="Arial" pitchFamily="34" charset="0"/>
                          <a:cs typeface="Arial" pitchFamily="34" charset="0"/>
                        </a:rPr>
                        <a:t>GeV</a:t>
                      </a:r>
                      <a:endParaRPr lang="en-US" sz="1600" b="0" baseline="0" dirty="0">
                        <a:latin typeface="Arial" pitchFamily="34" charset="0"/>
                        <a:cs typeface="Arial" pitchFamily="34" charset="0"/>
                      </a:endParaRPr>
                    </a:p>
                  </a:txBody>
                  <a:tcPr/>
                </a:tc>
                <a:tc>
                  <a:txBody>
                    <a:bodyPr/>
                    <a:lstStyle/>
                    <a:p>
                      <a:pPr algn="ctr"/>
                      <a:r>
                        <a:rPr lang="en-US" sz="1600" b="0" baseline="0" dirty="0" smtClean="0">
                          <a:latin typeface="Arial" pitchFamily="34" charset="0"/>
                          <a:cs typeface="Arial" pitchFamily="34" charset="0"/>
                        </a:rPr>
                        <a:t>8 / 3.5</a:t>
                      </a:r>
                      <a:endParaRPr lang="en-US" sz="1600" b="0" baseline="0" dirty="0">
                        <a:latin typeface="Arial" pitchFamily="34" charset="0"/>
                        <a:cs typeface="Arial" pitchFamily="34" charset="0"/>
                      </a:endParaRPr>
                    </a:p>
                  </a:txBody>
                  <a:tcPr/>
                </a:tc>
                <a:tc>
                  <a:txBody>
                    <a:bodyPr/>
                    <a:lstStyle/>
                    <a:p>
                      <a:pPr algn="ctr"/>
                      <a:r>
                        <a:rPr lang="en-US" sz="1600" b="0" baseline="0" dirty="0" smtClean="0">
                          <a:latin typeface="Arial" pitchFamily="34" charset="0"/>
                          <a:cs typeface="Arial" pitchFamily="34" charset="0"/>
                        </a:rPr>
                        <a:t>60 / 5</a:t>
                      </a:r>
                      <a:endParaRPr lang="en-US" sz="1600" b="0" baseline="0" dirty="0">
                        <a:latin typeface="Arial" pitchFamily="34" charset="0"/>
                        <a:cs typeface="Arial" pitchFamily="34" charset="0"/>
                      </a:endParaRPr>
                    </a:p>
                  </a:txBody>
                  <a:tcPr/>
                </a:tc>
              </a:tr>
              <a:tr h="0">
                <a:tc>
                  <a:txBody>
                    <a:bodyPr/>
                    <a:lstStyle/>
                    <a:p>
                      <a:r>
                        <a:rPr lang="en-US" sz="1600" b="0" dirty="0" smtClean="0">
                          <a:latin typeface="Arial" pitchFamily="34" charset="0"/>
                          <a:cs typeface="Arial" pitchFamily="34" charset="0"/>
                        </a:rPr>
                        <a:t>Luminosity per IP,</a:t>
                      </a:r>
                      <a:r>
                        <a:rPr lang="en-US" sz="1600" b="0" baseline="0" dirty="0" smtClean="0">
                          <a:latin typeface="Arial" pitchFamily="34" charset="0"/>
                          <a:cs typeface="Arial" pitchFamily="34" charset="0"/>
                        </a:rPr>
                        <a:t> 10</a:t>
                      </a:r>
                      <a:r>
                        <a:rPr lang="en-US" sz="1600" b="0" baseline="30000" dirty="0" smtClean="0">
                          <a:latin typeface="Arial" pitchFamily="34" charset="0"/>
                          <a:cs typeface="Arial" pitchFamily="34" charset="0"/>
                        </a:rPr>
                        <a:t>34</a:t>
                      </a:r>
                      <a:endParaRPr lang="en-US" sz="1600" b="0" baseline="3000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cm</a:t>
                      </a:r>
                      <a:r>
                        <a:rPr lang="en-US" sz="1600" b="0" baseline="30000" dirty="0" smtClean="0">
                          <a:latin typeface="Arial" pitchFamily="34" charset="0"/>
                          <a:cs typeface="Arial" pitchFamily="34" charset="0"/>
                        </a:rPr>
                        <a:t>-2</a:t>
                      </a:r>
                      <a:r>
                        <a:rPr lang="en-US" sz="1600" b="0" dirty="0" smtClean="0">
                          <a:latin typeface="Arial" pitchFamily="34" charset="0"/>
                          <a:cs typeface="Arial" pitchFamily="34" charset="0"/>
                        </a:rPr>
                        <a:t>s</a:t>
                      </a:r>
                      <a:r>
                        <a:rPr lang="en-US" sz="1600" b="0" baseline="30000" dirty="0" smtClean="0">
                          <a:latin typeface="Arial" pitchFamily="34" charset="0"/>
                          <a:cs typeface="Arial" pitchFamily="34" charset="0"/>
                        </a:rPr>
                        <a:t>-1</a:t>
                      </a:r>
                      <a:endParaRPr lang="en-US" sz="1600" b="0" baseline="3000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2</a:t>
                      </a:r>
                      <a:endParaRPr lang="en-US" sz="1600" b="0" dirty="0">
                        <a:latin typeface="Arial" pitchFamily="34" charset="0"/>
                        <a:cs typeface="Arial" pitchFamily="34" charset="0"/>
                      </a:endParaRPr>
                    </a:p>
                  </a:txBody>
                  <a:tcPr/>
                </a:tc>
                <a:tc>
                  <a:txBody>
                    <a:bodyPr/>
                    <a:lstStyle/>
                    <a:p>
                      <a:pPr algn="ctr"/>
                      <a:r>
                        <a:rPr lang="en-US" sz="1600" b="0" dirty="0" smtClean="0">
                          <a:latin typeface="Arial" pitchFamily="34" charset="0"/>
                          <a:cs typeface="Arial" pitchFamily="34" charset="0"/>
                        </a:rPr>
                        <a:t>0.56 ~ 1.4</a:t>
                      </a:r>
                      <a:endParaRPr lang="en-US" sz="1600" b="0" dirty="0">
                        <a:latin typeface="Arial" pitchFamily="34" charset="0"/>
                        <a:cs typeface="Arial" pitchFamily="34" charset="0"/>
                      </a:endParaRPr>
                    </a:p>
                  </a:txBody>
                  <a:tcPr/>
                </a:tc>
              </a:tr>
            </a:tbl>
          </a:graphicData>
        </a:graphic>
      </p:graphicFrame>
      <p:sp>
        <p:nvSpPr>
          <p:cNvPr id="10" name="Content Placeholder 2"/>
          <p:cNvSpPr txBox="1">
            <a:spLocks/>
          </p:cNvSpPr>
          <p:nvPr/>
        </p:nvSpPr>
        <p:spPr bwMode="auto">
          <a:xfrm>
            <a:off x="210368" y="5081066"/>
            <a:ext cx="8697600" cy="7352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100000"/>
              </a:lnSpc>
              <a:spcBef>
                <a:spcPts val="400"/>
              </a:spcBef>
              <a:spcAft>
                <a:spcPct val="0"/>
              </a:spcAft>
              <a:buClrTx/>
              <a:buSzTx/>
              <a:buFontTx/>
              <a:buChar char="•"/>
              <a:tabLst/>
              <a:defRPr/>
            </a:pPr>
            <a:endParaRPr kumimoji="0" lang="en-US" sz="2200" b="0" u="none" strike="noStrike" kern="0" cap="none" spc="0" normalizeH="0" baseline="0" noProof="0" dirty="0" smtClean="0">
              <a:ln>
                <a:noFill/>
              </a:ln>
              <a:effectLst/>
              <a:uLnTx/>
              <a:uFillTx/>
              <a:latin typeface="Arial" pitchFamily="34" charset="0"/>
              <a:ea typeface="+mn-ea"/>
              <a:cs typeface="Arial" pitchFamily="34" charset="0"/>
            </a:endParaRPr>
          </a:p>
        </p:txBody>
      </p:sp>
      <p:sp>
        <p:nvSpPr>
          <p:cNvPr id="11" name="TextBox 10"/>
          <p:cNvSpPr txBox="1"/>
          <p:nvPr/>
        </p:nvSpPr>
        <p:spPr>
          <a:xfrm>
            <a:off x="6788600" y="2541675"/>
            <a:ext cx="2364750" cy="307777"/>
          </a:xfrm>
          <a:prstGeom prst="rect">
            <a:avLst/>
          </a:prstGeom>
          <a:noFill/>
        </p:spPr>
        <p:txBody>
          <a:bodyPr wrap="none" rtlCol="0">
            <a:spAutoFit/>
          </a:bodyPr>
          <a:lstStyle/>
          <a:p>
            <a:pPr>
              <a:buFont typeface="Arial" pitchFamily="34" charset="0"/>
              <a:buChar char="•"/>
            </a:pPr>
            <a:r>
              <a:rPr lang="en-US" sz="1400" dirty="0" smtClean="0">
                <a:latin typeface="Arial" pitchFamily="34" charset="0"/>
                <a:cs typeface="Arial" pitchFamily="34" charset="0"/>
              </a:rPr>
              <a:t> high bunch repetition rate </a:t>
            </a:r>
            <a:endParaRPr lang="en-US" sz="1400" dirty="0">
              <a:latin typeface="Arial" pitchFamily="34" charset="0"/>
              <a:cs typeface="Arial" pitchFamily="34" charset="0"/>
            </a:endParaRPr>
          </a:p>
        </p:txBody>
      </p:sp>
      <p:sp>
        <p:nvSpPr>
          <p:cNvPr id="13" name="TextBox 12"/>
          <p:cNvSpPr txBox="1"/>
          <p:nvPr/>
        </p:nvSpPr>
        <p:spPr>
          <a:xfrm>
            <a:off x="6787000" y="2886575"/>
            <a:ext cx="1898277" cy="307777"/>
          </a:xfrm>
          <a:prstGeom prst="rect">
            <a:avLst/>
          </a:prstGeom>
          <a:noFill/>
        </p:spPr>
        <p:txBody>
          <a:bodyPr wrap="none" rtlCol="0">
            <a:spAutoFit/>
          </a:bodyPr>
          <a:lstStyle/>
          <a:p>
            <a:pPr>
              <a:buFont typeface="Arial" pitchFamily="34" charset="0"/>
              <a:buChar char="•"/>
            </a:pPr>
            <a:r>
              <a:rPr lang="en-US" sz="1400" dirty="0" smtClean="0">
                <a:latin typeface="Arial" pitchFamily="34" charset="0"/>
                <a:cs typeface="Arial" pitchFamily="34" charset="0"/>
              </a:rPr>
              <a:t> small bunch charge </a:t>
            </a:r>
            <a:endParaRPr lang="en-US" sz="1400" dirty="0">
              <a:latin typeface="Arial" pitchFamily="34" charset="0"/>
              <a:cs typeface="Arial" pitchFamily="34" charset="0"/>
            </a:endParaRPr>
          </a:p>
        </p:txBody>
      </p:sp>
      <p:sp>
        <p:nvSpPr>
          <p:cNvPr id="15" name="TextBox 14"/>
          <p:cNvSpPr txBox="1"/>
          <p:nvPr/>
        </p:nvSpPr>
        <p:spPr>
          <a:xfrm>
            <a:off x="6783800" y="3576375"/>
            <a:ext cx="2188420" cy="307777"/>
          </a:xfrm>
          <a:prstGeom prst="rect">
            <a:avLst/>
          </a:prstGeom>
          <a:noFill/>
        </p:spPr>
        <p:txBody>
          <a:bodyPr wrap="none" rtlCol="0">
            <a:spAutoFit/>
          </a:bodyPr>
          <a:lstStyle/>
          <a:p>
            <a:pPr>
              <a:buFont typeface="Arial" pitchFamily="34" charset="0"/>
              <a:buChar char="•"/>
            </a:pPr>
            <a:r>
              <a:rPr lang="en-US" sz="1400" dirty="0" smtClean="0">
                <a:latin typeface="Arial" pitchFamily="34" charset="0"/>
                <a:cs typeface="Arial" pitchFamily="34" charset="0"/>
              </a:rPr>
              <a:t> short bunch length</a:t>
            </a:r>
            <a:r>
              <a:rPr lang="en-US" sz="1400" dirty="0" smtClean="0"/>
              <a:t> (</a:t>
            </a:r>
            <a:r>
              <a:rPr lang="en-US" sz="1400" dirty="0" err="1" smtClean="0">
                <a:latin typeface="Symbol" pitchFamily="18" charset="2"/>
              </a:rPr>
              <a:t>s</a:t>
            </a:r>
            <a:r>
              <a:rPr lang="en-US" sz="1400" baseline="-25000" dirty="0" err="1" smtClean="0"/>
              <a:t>z</a:t>
            </a:r>
            <a:r>
              <a:rPr lang="en-US" sz="1400" dirty="0" smtClean="0"/>
              <a:t> )</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16" name="TextBox 15"/>
          <p:cNvSpPr txBox="1"/>
          <p:nvPr/>
        </p:nvSpPr>
        <p:spPr>
          <a:xfrm>
            <a:off x="6782200" y="3921275"/>
            <a:ext cx="1802096" cy="307777"/>
          </a:xfrm>
          <a:prstGeom prst="rect">
            <a:avLst/>
          </a:prstGeom>
          <a:noFill/>
        </p:spPr>
        <p:txBody>
          <a:bodyPr wrap="none" rtlCol="0">
            <a:spAutoFit/>
          </a:bodyPr>
          <a:lstStyle/>
          <a:p>
            <a:pPr>
              <a:buFont typeface="Arial" pitchFamily="34" charset="0"/>
              <a:buChar char="•"/>
            </a:pPr>
            <a:r>
              <a:rPr lang="en-US" sz="1400" dirty="0" smtClean="0">
                <a:latin typeface="Arial" pitchFamily="34" charset="0"/>
                <a:cs typeface="Arial" pitchFamily="34" charset="0"/>
              </a:rPr>
              <a:t> small </a:t>
            </a:r>
            <a:r>
              <a:rPr lang="en-US" sz="1400" dirty="0" smtClean="0">
                <a:latin typeface="Symbol" pitchFamily="18" charset="2"/>
              </a:rPr>
              <a:t>b</a:t>
            </a:r>
            <a:r>
              <a:rPr lang="en-US" sz="1400" dirty="0" smtClean="0"/>
              <a:t>*</a:t>
            </a:r>
            <a:r>
              <a:rPr lang="en-US" sz="1400" dirty="0" smtClean="0">
                <a:latin typeface="Arial" pitchFamily="34" charset="0"/>
                <a:cs typeface="Arial" pitchFamily="34" charset="0"/>
              </a:rPr>
              <a:t> ( </a:t>
            </a:r>
            <a:r>
              <a:rPr lang="en-US" sz="1400" dirty="0" smtClean="0">
                <a:latin typeface="Symbol" pitchFamily="18" charset="2"/>
              </a:rPr>
              <a:t>b</a:t>
            </a:r>
            <a:r>
              <a:rPr lang="en-US" sz="1400" dirty="0" smtClean="0"/>
              <a:t>* ~ </a:t>
            </a:r>
            <a:r>
              <a:rPr lang="en-US" sz="1400" dirty="0" err="1" smtClean="0">
                <a:latin typeface="Symbol" pitchFamily="18" charset="2"/>
              </a:rPr>
              <a:t>s</a:t>
            </a:r>
            <a:r>
              <a:rPr lang="en-US" sz="1400" baseline="-25000" dirty="0" err="1" smtClean="0"/>
              <a:t>z</a:t>
            </a:r>
            <a:r>
              <a:rPr lang="en-US" sz="1400" dirty="0" smtClean="0">
                <a:latin typeface="Arial" pitchFamily="34" charset="0"/>
                <a:cs typeface="Arial" pitchFamily="34" charset="0"/>
              </a:rPr>
              <a:t> )</a:t>
            </a:r>
            <a:r>
              <a:rPr lang="en-US" sz="1400" dirty="0" smtClean="0"/>
              <a:t> </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0" y="103697"/>
            <a:ext cx="9144000" cy="457200"/>
          </a:xfrm>
        </p:spPr>
        <p:txBody>
          <a:bodyPr>
            <a:normAutofit fontScale="90000"/>
          </a:bodyPr>
          <a:lstStyle/>
          <a:p>
            <a:r>
              <a:rPr lang="en-US" sz="3200" b="1" dirty="0" smtClean="0">
                <a:latin typeface="Arial" charset="0"/>
                <a:cs typeface="Arial" charset="0"/>
              </a:rPr>
              <a:t>MEIC Accelerator R&amp;D: </a:t>
            </a:r>
            <a:r>
              <a:rPr lang="en-US" dirty="0" smtClean="0">
                <a:latin typeface="Arial" charset="0"/>
                <a:cs typeface="Arial" charset="0"/>
              </a:rPr>
              <a:t>Electron Cooling</a:t>
            </a:r>
            <a:endParaRPr lang="en-US" sz="3200" b="1" dirty="0" smtClean="0">
              <a:latin typeface="Arial" charset="0"/>
              <a:cs typeface="Arial" charset="0"/>
            </a:endParaRPr>
          </a:p>
        </p:txBody>
      </p:sp>
      <p:sp>
        <p:nvSpPr>
          <p:cNvPr id="2" name="Content Placeholder 2"/>
          <p:cNvSpPr>
            <a:spLocks noGrp="1"/>
          </p:cNvSpPr>
          <p:nvPr>
            <p:ph idx="1"/>
          </p:nvPr>
        </p:nvSpPr>
        <p:spPr>
          <a:xfrm>
            <a:off x="0" y="854702"/>
            <a:ext cx="9021452" cy="6248400"/>
          </a:xfrm>
        </p:spPr>
        <p:txBody>
          <a:bodyPr>
            <a:normAutofit/>
          </a:bodyPr>
          <a:lstStyle/>
          <a:p>
            <a:pPr marL="231775" indent="-173038">
              <a:defRPr/>
            </a:pPr>
            <a:r>
              <a:rPr lang="en-US" sz="1900" b="1" dirty="0">
                <a:latin typeface="Arial" pitchFamily="34" charset="0"/>
                <a:cs typeface="Arial" pitchFamily="34" charset="0"/>
              </a:rPr>
              <a:t>Electron Cooling in </a:t>
            </a:r>
            <a:r>
              <a:rPr lang="en-US" sz="1900" b="1" dirty="0" smtClean="0">
                <a:latin typeface="Arial" pitchFamily="34" charset="0"/>
                <a:cs typeface="Arial" pitchFamily="34" charset="0"/>
              </a:rPr>
              <a:t>Collider – proof of principle of concept &amp; techniques </a:t>
            </a:r>
          </a:p>
          <a:p>
            <a:pPr marL="631825" lvl="1" indent="-173038">
              <a:buFont typeface="Wingdings" pitchFamily="2" charset="2"/>
              <a:buChar char="§"/>
              <a:defRPr/>
            </a:pPr>
            <a:r>
              <a:rPr lang="en-US" sz="1600" dirty="0" smtClean="0">
                <a:latin typeface="Arial" pitchFamily="34" charset="0"/>
                <a:cs typeface="Arial" pitchFamily="34" charset="0"/>
              </a:rPr>
              <a:t>Cooling simulations are in progress </a:t>
            </a:r>
            <a:r>
              <a:rPr lang="en-US" sz="1400" dirty="0" smtClean="0">
                <a:latin typeface="Arial" pitchFamily="34" charset="0"/>
                <a:cs typeface="Arial" pitchFamily="34" charset="0"/>
              </a:rPr>
              <a:t>(collaboration with Tech-X established through an SBIR grant)</a:t>
            </a:r>
          </a:p>
          <a:p>
            <a:pPr marL="631825" lvl="1" indent="-173038">
              <a:buFont typeface="Wingdings" pitchFamily="2" charset="2"/>
              <a:buChar char="§"/>
              <a:defRPr/>
            </a:pPr>
            <a:r>
              <a:rPr lang="en-US" sz="1600" dirty="0" smtClean="0">
                <a:latin typeface="Arial" charset="0"/>
                <a:cs typeface="Arial" charset="0"/>
              </a:rPr>
              <a:t>ERL circulator cooler (linear optics and ERL) design has been completed</a:t>
            </a:r>
          </a:p>
          <a:p>
            <a:pPr marL="631825" lvl="1" indent="-173038">
              <a:buFont typeface="Wingdings" pitchFamily="2" charset="2"/>
              <a:buChar char="§"/>
              <a:defRPr/>
            </a:pPr>
            <a:r>
              <a:rPr lang="en-US" sz="1600" dirty="0" smtClean="0">
                <a:latin typeface="Arial" charset="0"/>
                <a:cs typeface="Arial" charset="0"/>
              </a:rPr>
              <a:t>Fast RF kicker concept has been developed, plan to test with two kickers from SLAC</a:t>
            </a:r>
          </a:p>
          <a:p>
            <a:pPr marL="631825" lvl="1" indent="-173038">
              <a:buFont typeface="Wingdings" pitchFamily="2" charset="2"/>
              <a:buChar char="§"/>
              <a:defRPr/>
            </a:pPr>
            <a:r>
              <a:rPr lang="en-US" sz="1600" dirty="0" smtClean="0">
                <a:latin typeface="Arial" charset="0"/>
                <a:cs typeface="Arial" charset="0"/>
              </a:rPr>
              <a:t>Test of beam-beam kicker concept at FNAL/ASTA facility and collaboration are in planning </a:t>
            </a:r>
          </a:p>
          <a:p>
            <a:pPr marL="631825" lvl="1" indent="-173038">
              <a:buFont typeface="Wingdings" pitchFamily="2" charset="2"/>
              <a:buChar char="§"/>
              <a:defRPr/>
            </a:pPr>
            <a:r>
              <a:rPr lang="en-US" sz="1600" dirty="0" smtClean="0">
                <a:latin typeface="Arial" charset="0"/>
                <a:cs typeface="Arial" charset="0"/>
              </a:rPr>
              <a:t>Optics design of a cooler test facility based on </a:t>
            </a:r>
            <a:r>
              <a:rPr lang="en-US" sz="1600" dirty="0" err="1" smtClean="0">
                <a:latin typeface="Arial" charset="0"/>
                <a:cs typeface="Arial" charset="0"/>
              </a:rPr>
              <a:t>JLab</a:t>
            </a:r>
            <a:r>
              <a:rPr lang="en-US" sz="1600" dirty="0" smtClean="0">
                <a:latin typeface="Arial" charset="0"/>
                <a:cs typeface="Arial" charset="0"/>
              </a:rPr>
              <a:t> FEL ERL has been completed</a:t>
            </a:r>
            <a:endParaRPr lang="en-US" sz="1600" dirty="0">
              <a:latin typeface="Arial" pitchFamily="34" charset="0"/>
              <a:cs typeface="Arial" pitchFamily="34" charset="0"/>
            </a:endParaRPr>
          </a:p>
        </p:txBody>
      </p:sp>
      <p:grpSp>
        <p:nvGrpSpPr>
          <p:cNvPr id="4" name="Group 123"/>
          <p:cNvGrpSpPr/>
          <p:nvPr/>
        </p:nvGrpSpPr>
        <p:grpSpPr>
          <a:xfrm>
            <a:off x="642509" y="3675401"/>
            <a:ext cx="3624918" cy="1404391"/>
            <a:chOff x="715699" y="871725"/>
            <a:chExt cx="8269028" cy="3410716"/>
          </a:xfrm>
        </p:grpSpPr>
        <p:cxnSp>
          <p:nvCxnSpPr>
            <p:cNvPr id="5" name="Straight Connector 4"/>
            <p:cNvCxnSpPr/>
            <p:nvPr/>
          </p:nvCxnSpPr>
          <p:spPr>
            <a:xfrm flipH="1">
              <a:off x="715699" y="871725"/>
              <a:ext cx="5817665" cy="3410716"/>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715699" y="871725"/>
              <a:ext cx="5817665" cy="3410716"/>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1813969">
              <a:off x="1567956" y="1828406"/>
              <a:ext cx="2016790" cy="232549"/>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000" b="1" dirty="0">
                <a:solidFill>
                  <a:prstClr val="white"/>
                </a:solidFill>
                <a:latin typeface="Arial" pitchFamily="34" charset="0"/>
                <a:cs typeface="Arial" pitchFamily="34" charset="0"/>
              </a:endParaRPr>
            </a:p>
          </p:txBody>
        </p:sp>
        <p:sp>
          <p:nvSpPr>
            <p:cNvPr id="8" name="Rectangle 7"/>
            <p:cNvSpPr/>
            <p:nvPr/>
          </p:nvSpPr>
          <p:spPr>
            <a:xfrm rot="1813969">
              <a:off x="3664316" y="3068666"/>
              <a:ext cx="2016790" cy="232549"/>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000" b="1" dirty="0">
                <a:solidFill>
                  <a:prstClr val="white"/>
                </a:solidFill>
                <a:latin typeface="Arial" pitchFamily="34" charset="0"/>
                <a:cs typeface="Arial" pitchFamily="34" charset="0"/>
              </a:endParaRPr>
            </a:p>
          </p:txBody>
        </p:sp>
        <p:sp>
          <p:nvSpPr>
            <p:cNvPr id="9" name="Rectangle 8"/>
            <p:cNvSpPr/>
            <p:nvPr/>
          </p:nvSpPr>
          <p:spPr>
            <a:xfrm rot="19789720">
              <a:off x="1490824" y="3145311"/>
              <a:ext cx="2016790" cy="232549"/>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000" b="1" dirty="0">
                <a:solidFill>
                  <a:prstClr val="white"/>
                </a:solidFill>
                <a:latin typeface="Arial" pitchFamily="34" charset="0"/>
                <a:cs typeface="Arial" pitchFamily="34" charset="0"/>
              </a:endParaRPr>
            </a:p>
          </p:txBody>
        </p:sp>
        <p:sp>
          <p:nvSpPr>
            <p:cNvPr id="10" name="Rectangle 9"/>
            <p:cNvSpPr/>
            <p:nvPr/>
          </p:nvSpPr>
          <p:spPr>
            <a:xfrm rot="19789720">
              <a:off x="3740319" y="1827533"/>
              <a:ext cx="2016790" cy="232549"/>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000" b="1" dirty="0">
                <a:solidFill>
                  <a:prstClr val="white"/>
                </a:solidFill>
                <a:latin typeface="Arial" pitchFamily="34" charset="0"/>
                <a:cs typeface="Arial" pitchFamily="34" charset="0"/>
              </a:endParaRPr>
            </a:p>
          </p:txBody>
        </p:sp>
        <p:sp>
          <p:nvSpPr>
            <p:cNvPr id="11" name="Arc 10"/>
            <p:cNvSpPr/>
            <p:nvPr/>
          </p:nvSpPr>
          <p:spPr>
            <a:xfrm>
              <a:off x="4749280" y="1414339"/>
              <a:ext cx="1861653" cy="775163"/>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en-US" sz="1000" b="1" dirty="0">
                <a:solidFill>
                  <a:prstClr val="black"/>
                </a:solidFill>
                <a:latin typeface="Arial" pitchFamily="34" charset="0"/>
                <a:cs typeface="Arial" pitchFamily="34" charset="0"/>
              </a:endParaRPr>
            </a:p>
          </p:txBody>
        </p:sp>
        <p:sp>
          <p:nvSpPr>
            <p:cNvPr id="12" name="Arc 11"/>
            <p:cNvSpPr/>
            <p:nvPr/>
          </p:nvSpPr>
          <p:spPr>
            <a:xfrm flipV="1">
              <a:off x="4594142" y="2964664"/>
              <a:ext cx="2016790" cy="697646"/>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en-US" sz="1000" b="1" dirty="0">
                <a:solidFill>
                  <a:prstClr val="black"/>
                </a:solidFill>
                <a:latin typeface="Arial" pitchFamily="34" charset="0"/>
                <a:cs typeface="Arial" pitchFamily="34" charset="0"/>
              </a:endParaRPr>
            </a:p>
          </p:txBody>
        </p:sp>
        <p:cxnSp>
          <p:nvCxnSpPr>
            <p:cNvPr id="13" name="Straight Arrow Connector 12"/>
            <p:cNvCxnSpPr>
              <a:stCxn id="21" idx="2"/>
            </p:cNvCxnSpPr>
            <p:nvPr/>
          </p:nvCxnSpPr>
          <p:spPr>
            <a:xfrm rot="5400000">
              <a:off x="5311306" y="2635220"/>
              <a:ext cx="1357342" cy="80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flipH="1">
              <a:off x="1258681" y="1414339"/>
              <a:ext cx="930826" cy="930195"/>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en-US" sz="1000" b="1" dirty="0">
                <a:solidFill>
                  <a:prstClr val="black"/>
                </a:solidFill>
                <a:latin typeface="Arial" pitchFamily="34" charset="0"/>
                <a:cs typeface="Arial" pitchFamily="34" charset="0"/>
              </a:endParaRPr>
            </a:p>
          </p:txBody>
        </p:sp>
        <p:sp>
          <p:nvSpPr>
            <p:cNvPr id="15" name="Arc 14"/>
            <p:cNvSpPr/>
            <p:nvPr/>
          </p:nvSpPr>
          <p:spPr>
            <a:xfrm flipH="1" flipV="1">
              <a:off x="1258681" y="2964664"/>
              <a:ext cx="698120" cy="775162"/>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en-US" sz="1000" b="1" dirty="0">
                <a:solidFill>
                  <a:prstClr val="black"/>
                </a:solidFill>
                <a:latin typeface="Arial" pitchFamily="34" charset="0"/>
                <a:cs typeface="Arial" pitchFamily="34" charset="0"/>
              </a:endParaRPr>
            </a:p>
          </p:txBody>
        </p:sp>
        <p:cxnSp>
          <p:nvCxnSpPr>
            <p:cNvPr id="16" name="Straight Arrow Connector 15"/>
            <p:cNvCxnSpPr>
              <a:stCxn id="14" idx="2"/>
            </p:cNvCxnSpPr>
            <p:nvPr/>
          </p:nvCxnSpPr>
          <p:spPr>
            <a:xfrm rot="5400000">
              <a:off x="483518" y="2654599"/>
              <a:ext cx="1550325" cy="161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8407" y="1026758"/>
              <a:ext cx="542981" cy="310065"/>
            </a:xfrm>
            <a:prstGeom prst="line">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715699" y="3972376"/>
              <a:ext cx="542981" cy="310065"/>
            </a:xfrm>
            <a:prstGeom prst="line">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57676" y="3831754"/>
              <a:ext cx="542981" cy="310065"/>
            </a:xfrm>
            <a:prstGeom prst="line">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5757675" y="1026758"/>
              <a:ext cx="542982" cy="310065"/>
            </a:xfrm>
            <a:prstGeom prst="line">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5292262" y="1414339"/>
              <a:ext cx="698120" cy="1085228"/>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en-US" sz="1000" b="1" dirty="0">
                <a:solidFill>
                  <a:prstClr val="black"/>
                </a:solidFill>
                <a:latin typeface="Arial" pitchFamily="34" charset="0"/>
                <a:cs typeface="Arial" pitchFamily="34" charset="0"/>
              </a:endParaRPr>
            </a:p>
          </p:txBody>
        </p:sp>
        <p:sp>
          <p:nvSpPr>
            <p:cNvPr id="22" name="Arc 21"/>
            <p:cNvSpPr/>
            <p:nvPr/>
          </p:nvSpPr>
          <p:spPr>
            <a:xfrm flipV="1">
              <a:off x="5137124" y="2654599"/>
              <a:ext cx="853257" cy="1007712"/>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en-US" sz="1000" b="1" dirty="0">
                <a:solidFill>
                  <a:prstClr val="black"/>
                </a:solidFill>
                <a:latin typeface="Arial" pitchFamily="34" charset="0"/>
                <a:cs typeface="Arial" pitchFamily="34" charset="0"/>
              </a:endParaRPr>
            </a:p>
          </p:txBody>
        </p:sp>
        <p:cxnSp>
          <p:nvCxnSpPr>
            <p:cNvPr id="23" name="Straight Arrow Connector 22"/>
            <p:cNvCxnSpPr>
              <a:stCxn id="11" idx="2"/>
            </p:cNvCxnSpPr>
            <p:nvPr/>
          </p:nvCxnSpPr>
          <p:spPr>
            <a:xfrm rot="5400000">
              <a:off x="5816391" y="2596462"/>
              <a:ext cx="1589084" cy="161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533364" y="1956953"/>
              <a:ext cx="155138" cy="930195"/>
            </a:xfrm>
            <a:prstGeom prst="rect">
              <a:avLst/>
            </a:prstGeom>
            <a:solidFill>
              <a:srgbClr val="FF00FF"/>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000" b="1" dirty="0">
                <a:solidFill>
                  <a:prstClr val="white"/>
                </a:solidFill>
                <a:latin typeface="Arial" pitchFamily="34" charset="0"/>
                <a:cs typeface="Arial" pitchFamily="34" charset="0"/>
              </a:endParaRPr>
            </a:p>
          </p:txBody>
        </p:sp>
        <p:cxnSp>
          <p:nvCxnSpPr>
            <p:cNvPr id="25" name="Straight Arrow Connector 24"/>
            <p:cNvCxnSpPr>
              <a:stCxn id="8" idx="3"/>
            </p:cNvCxnSpPr>
            <p:nvPr/>
          </p:nvCxnSpPr>
          <p:spPr>
            <a:xfrm flipH="1" flipV="1">
              <a:off x="1646525" y="1414339"/>
              <a:ext cx="3897426" cy="22780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1568958" y="1322059"/>
              <a:ext cx="4072366" cy="236505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rot="3610161">
              <a:off x="4381043" y="689379"/>
              <a:ext cx="320619" cy="191517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en-US" sz="1000" b="1" dirty="0">
                <a:solidFill>
                  <a:prstClr val="black"/>
                </a:solidFill>
                <a:latin typeface="Arial" pitchFamily="34" charset="0"/>
                <a:cs typeface="Arial" pitchFamily="34" charset="0"/>
              </a:endParaRPr>
            </a:p>
          </p:txBody>
        </p:sp>
        <p:sp>
          <p:nvSpPr>
            <p:cNvPr id="28" name="TextBox 27"/>
            <p:cNvSpPr txBox="1"/>
            <p:nvPr/>
          </p:nvSpPr>
          <p:spPr>
            <a:xfrm rot="19850309">
              <a:off x="3164192" y="903307"/>
              <a:ext cx="3020417" cy="597974"/>
            </a:xfrm>
            <a:prstGeom prst="rect">
              <a:avLst/>
            </a:prstGeom>
            <a:noFill/>
            <a:ln w="38100">
              <a:noFill/>
            </a:ln>
          </p:spPr>
          <p:txBody>
            <a:bodyPr wrap="square" rtlCol="0">
              <a:spAutoFit/>
            </a:bodyPr>
            <a:lstStyle/>
            <a:p>
              <a:pPr algn="ctr" defTabSz="457200" fontAlgn="auto">
                <a:spcBef>
                  <a:spcPts val="0"/>
                </a:spcBef>
                <a:spcAft>
                  <a:spcPts val="0"/>
                </a:spcAft>
              </a:pPr>
              <a:r>
                <a:rPr lang="en-US" sz="1000" b="1" dirty="0" smtClean="0">
                  <a:solidFill>
                    <a:prstClr val="black"/>
                  </a:solidFill>
                  <a:latin typeface="Arial" pitchFamily="34" charset="0"/>
                  <a:cs typeface="Arial" pitchFamily="34" charset="0"/>
                </a:rPr>
                <a:t>Solenoid  (15 m)</a:t>
              </a:r>
              <a:endParaRPr lang="en-US" sz="1000" b="1" dirty="0">
                <a:solidFill>
                  <a:prstClr val="black"/>
                </a:solidFill>
                <a:latin typeface="Arial" pitchFamily="34" charset="0"/>
                <a:cs typeface="Arial" pitchFamily="34" charset="0"/>
              </a:endParaRPr>
            </a:p>
          </p:txBody>
        </p:sp>
        <p:sp>
          <p:nvSpPr>
            <p:cNvPr id="29" name="TextBox 28"/>
            <p:cNvSpPr txBox="1"/>
            <p:nvPr/>
          </p:nvSpPr>
          <p:spPr>
            <a:xfrm>
              <a:off x="6477829" y="2284602"/>
              <a:ext cx="1229745" cy="597974"/>
            </a:xfrm>
            <a:prstGeom prst="rect">
              <a:avLst/>
            </a:prstGeom>
            <a:noFill/>
            <a:ln w="38100">
              <a:noFill/>
            </a:ln>
          </p:spPr>
          <p:txBody>
            <a:bodyPr wrap="square" rtlCol="0">
              <a:spAutoFit/>
            </a:bodyPr>
            <a:lstStyle/>
            <a:p>
              <a:pPr algn="ctr" defTabSz="457200" fontAlgn="auto">
                <a:spcBef>
                  <a:spcPts val="0"/>
                </a:spcBef>
                <a:spcAft>
                  <a:spcPts val="0"/>
                </a:spcAft>
              </a:pPr>
              <a:r>
                <a:rPr lang="en-US" sz="1000" b="1" dirty="0" smtClean="0">
                  <a:solidFill>
                    <a:prstClr val="black"/>
                  </a:solidFill>
                  <a:latin typeface="Arial" pitchFamily="34" charset="0"/>
                  <a:cs typeface="Arial" pitchFamily="34" charset="0"/>
                </a:rPr>
                <a:t>SRF</a:t>
              </a:r>
              <a:endParaRPr lang="en-US" sz="1000" b="1" dirty="0">
                <a:solidFill>
                  <a:prstClr val="black"/>
                </a:solidFill>
                <a:latin typeface="Arial" pitchFamily="34" charset="0"/>
                <a:cs typeface="Arial" pitchFamily="34" charset="0"/>
              </a:endParaRPr>
            </a:p>
          </p:txBody>
        </p:sp>
        <p:sp>
          <p:nvSpPr>
            <p:cNvPr id="30" name="Arc 29"/>
            <p:cNvSpPr/>
            <p:nvPr/>
          </p:nvSpPr>
          <p:spPr>
            <a:xfrm flipH="1">
              <a:off x="6610933" y="1491855"/>
              <a:ext cx="775689" cy="852679"/>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en-US" sz="1000" b="1" dirty="0">
                <a:solidFill>
                  <a:prstClr val="black"/>
                </a:solidFill>
                <a:latin typeface="Arial" pitchFamily="34" charset="0"/>
                <a:cs typeface="Arial" pitchFamily="34" charset="0"/>
              </a:endParaRPr>
            </a:p>
          </p:txBody>
        </p:sp>
        <p:sp>
          <p:nvSpPr>
            <p:cNvPr id="31" name="Rectangle 30"/>
            <p:cNvSpPr/>
            <p:nvPr/>
          </p:nvSpPr>
          <p:spPr>
            <a:xfrm>
              <a:off x="7231483" y="1879437"/>
              <a:ext cx="155138" cy="310065"/>
            </a:xfrm>
            <a:prstGeom prst="rect">
              <a:avLst/>
            </a:prstGeom>
            <a:solidFill>
              <a:srgbClr val="FF00FF"/>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000" b="1" dirty="0">
                <a:solidFill>
                  <a:prstClr val="white"/>
                </a:solidFill>
                <a:latin typeface="Arial" pitchFamily="34" charset="0"/>
                <a:cs typeface="Arial" pitchFamily="34" charset="0"/>
              </a:endParaRPr>
            </a:p>
          </p:txBody>
        </p:sp>
        <p:sp>
          <p:nvSpPr>
            <p:cNvPr id="32" name="TextBox 31"/>
            <p:cNvSpPr txBox="1"/>
            <p:nvPr/>
          </p:nvSpPr>
          <p:spPr>
            <a:xfrm>
              <a:off x="7237792" y="1781613"/>
              <a:ext cx="1635874" cy="597974"/>
            </a:xfrm>
            <a:prstGeom prst="rect">
              <a:avLst/>
            </a:prstGeom>
            <a:noFill/>
            <a:ln w="38100">
              <a:noFill/>
            </a:ln>
          </p:spPr>
          <p:txBody>
            <a:bodyPr wrap="square" rtlCol="0">
              <a:spAutoFit/>
            </a:bodyPr>
            <a:lstStyle/>
            <a:p>
              <a:pPr algn="ctr" defTabSz="457200" fontAlgn="auto">
                <a:spcBef>
                  <a:spcPts val="0"/>
                </a:spcBef>
                <a:spcAft>
                  <a:spcPts val="0"/>
                </a:spcAft>
              </a:pPr>
              <a:r>
                <a:rPr lang="en-US" sz="1000" b="1" dirty="0" smtClean="0">
                  <a:solidFill>
                    <a:prstClr val="black"/>
                  </a:solidFill>
                  <a:latin typeface="Arial" pitchFamily="34" charset="0"/>
                  <a:cs typeface="Arial" pitchFamily="34" charset="0"/>
                </a:rPr>
                <a:t>injector</a:t>
              </a:r>
              <a:endParaRPr lang="en-US" sz="1000" b="1" dirty="0">
                <a:solidFill>
                  <a:prstClr val="black"/>
                </a:solidFill>
                <a:latin typeface="Arial" pitchFamily="34" charset="0"/>
                <a:cs typeface="Arial" pitchFamily="34" charset="0"/>
              </a:endParaRPr>
            </a:p>
          </p:txBody>
        </p:sp>
        <p:sp>
          <p:nvSpPr>
            <p:cNvPr id="33" name="Arc 32"/>
            <p:cNvSpPr/>
            <p:nvPr/>
          </p:nvSpPr>
          <p:spPr>
            <a:xfrm>
              <a:off x="6533364" y="1491855"/>
              <a:ext cx="775689" cy="852679"/>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en-US" sz="1000" b="1" dirty="0">
                <a:solidFill>
                  <a:prstClr val="black"/>
                </a:solidFill>
                <a:latin typeface="Arial" pitchFamily="34" charset="0"/>
                <a:cs typeface="Arial" pitchFamily="34" charset="0"/>
              </a:endParaRPr>
            </a:p>
          </p:txBody>
        </p:sp>
        <p:sp>
          <p:nvSpPr>
            <p:cNvPr id="34" name="Arc 33"/>
            <p:cNvSpPr/>
            <p:nvPr/>
          </p:nvSpPr>
          <p:spPr>
            <a:xfrm flipH="1" flipV="1">
              <a:off x="6610933" y="2809632"/>
              <a:ext cx="775689" cy="852679"/>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en-US" sz="1000" b="1" dirty="0">
                <a:solidFill>
                  <a:prstClr val="black"/>
                </a:solidFill>
                <a:latin typeface="Arial" pitchFamily="34" charset="0"/>
                <a:cs typeface="Arial" pitchFamily="34" charset="0"/>
              </a:endParaRPr>
            </a:p>
          </p:txBody>
        </p:sp>
        <p:sp>
          <p:nvSpPr>
            <p:cNvPr id="35" name="Rectangle 34"/>
            <p:cNvSpPr/>
            <p:nvPr/>
          </p:nvSpPr>
          <p:spPr>
            <a:xfrm>
              <a:off x="6998777" y="3507278"/>
              <a:ext cx="232707" cy="232549"/>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000" b="1" dirty="0">
                <a:solidFill>
                  <a:prstClr val="white"/>
                </a:solidFill>
                <a:latin typeface="Arial" pitchFamily="34" charset="0"/>
                <a:cs typeface="Arial" pitchFamily="34" charset="0"/>
              </a:endParaRPr>
            </a:p>
          </p:txBody>
        </p:sp>
        <p:sp>
          <p:nvSpPr>
            <p:cNvPr id="36" name="TextBox 35"/>
            <p:cNvSpPr txBox="1"/>
            <p:nvPr/>
          </p:nvSpPr>
          <p:spPr>
            <a:xfrm>
              <a:off x="7098335" y="3368925"/>
              <a:ext cx="1886392" cy="597974"/>
            </a:xfrm>
            <a:prstGeom prst="rect">
              <a:avLst/>
            </a:prstGeom>
            <a:noFill/>
            <a:ln w="38100">
              <a:noFill/>
            </a:ln>
          </p:spPr>
          <p:txBody>
            <a:bodyPr wrap="square" rtlCol="0">
              <a:spAutoFit/>
            </a:bodyPr>
            <a:lstStyle/>
            <a:p>
              <a:pPr algn="ctr" defTabSz="457200" fontAlgn="auto">
                <a:spcBef>
                  <a:spcPts val="0"/>
                </a:spcBef>
                <a:spcAft>
                  <a:spcPts val="0"/>
                </a:spcAft>
              </a:pPr>
              <a:r>
                <a:rPr lang="en-US" sz="1000" b="1" dirty="0" smtClean="0">
                  <a:solidFill>
                    <a:prstClr val="black"/>
                  </a:solidFill>
                  <a:latin typeface="Arial" pitchFamily="34" charset="0"/>
                  <a:cs typeface="Arial" pitchFamily="34" charset="0"/>
                </a:rPr>
                <a:t>dumper</a:t>
              </a:r>
              <a:endParaRPr lang="en-US" sz="1000" b="1" dirty="0">
                <a:solidFill>
                  <a:prstClr val="black"/>
                </a:solidFill>
                <a:latin typeface="Arial" pitchFamily="34" charset="0"/>
                <a:cs typeface="Arial" pitchFamily="34" charset="0"/>
              </a:endParaRPr>
            </a:p>
          </p:txBody>
        </p:sp>
        <p:sp>
          <p:nvSpPr>
            <p:cNvPr id="37" name="Oval 36"/>
            <p:cNvSpPr/>
            <p:nvPr/>
          </p:nvSpPr>
          <p:spPr bwMode="auto">
            <a:xfrm>
              <a:off x="5843882" y="1912491"/>
              <a:ext cx="355281" cy="677364"/>
            </a:xfrm>
            <a:prstGeom prst="ellipse">
              <a:avLst/>
            </a:prstGeom>
            <a:solidFill>
              <a:srgbClr val="FFC000"/>
            </a:solid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000" b="1" dirty="0" smtClean="0">
                <a:solidFill>
                  <a:prstClr val="black"/>
                </a:solidFill>
                <a:latin typeface="Arial" pitchFamily="34" charset="0"/>
                <a:cs typeface="Arial" pitchFamily="34" charset="0"/>
              </a:endParaRPr>
            </a:p>
          </p:txBody>
        </p:sp>
        <p:sp>
          <p:nvSpPr>
            <p:cNvPr id="38" name="Oval 37"/>
            <p:cNvSpPr/>
            <p:nvPr/>
          </p:nvSpPr>
          <p:spPr bwMode="auto">
            <a:xfrm rot="18112050">
              <a:off x="6123589" y="3791079"/>
              <a:ext cx="228600" cy="591207"/>
            </a:xfrm>
            <a:prstGeom prst="ellipse">
              <a:avLst/>
            </a:prstGeom>
            <a:solidFill>
              <a:srgbClr val="0000FF"/>
            </a:solid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000" b="1" dirty="0" smtClean="0">
                <a:solidFill>
                  <a:prstClr val="black"/>
                </a:solidFill>
                <a:latin typeface="Arial" pitchFamily="34" charset="0"/>
                <a:cs typeface="Arial" pitchFamily="34" charset="0"/>
              </a:endParaRPr>
            </a:p>
          </p:txBody>
        </p:sp>
      </p:grpSp>
      <p:sp>
        <p:nvSpPr>
          <p:cNvPr id="39" name="Rectangle 38"/>
          <p:cNvSpPr/>
          <p:nvPr/>
        </p:nvSpPr>
        <p:spPr>
          <a:xfrm>
            <a:off x="604800" y="2876205"/>
            <a:ext cx="2210267"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sz="1400" b="1" dirty="0" smtClean="0">
                <a:solidFill>
                  <a:schemeClr val="tx1"/>
                </a:solidFill>
                <a:latin typeface="Arial" pitchFamily="34" charset="0"/>
                <a:cs typeface="Arial" pitchFamily="34" charset="0"/>
              </a:rPr>
              <a:t>MEIC Electron cooler</a:t>
            </a:r>
            <a:endParaRPr lang="en-US" sz="1400" b="1" dirty="0">
              <a:solidFill>
                <a:schemeClr val="tx1"/>
              </a:solidFill>
              <a:latin typeface="Arial" pitchFamily="34" charset="0"/>
              <a:cs typeface="Arial" pitchFamily="34" charset="0"/>
            </a:endParaRPr>
          </a:p>
        </p:txBody>
      </p:sp>
      <p:grpSp>
        <p:nvGrpSpPr>
          <p:cNvPr id="40" name="Group 9"/>
          <p:cNvGrpSpPr/>
          <p:nvPr/>
        </p:nvGrpSpPr>
        <p:grpSpPr>
          <a:xfrm>
            <a:off x="4193352" y="4340778"/>
            <a:ext cx="4724400" cy="1295400"/>
            <a:chOff x="3962400" y="1905000"/>
            <a:chExt cx="5029200" cy="1219200"/>
          </a:xfrm>
        </p:grpSpPr>
        <p:pic>
          <p:nvPicPr>
            <p:cNvPr id="4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661"/>
            <a:stretch/>
          </p:blipFill>
          <p:spPr bwMode="auto">
            <a:xfrm>
              <a:off x="3962400" y="1905000"/>
              <a:ext cx="5029200" cy="12192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Donut 41"/>
            <p:cNvSpPr/>
            <p:nvPr/>
          </p:nvSpPr>
          <p:spPr>
            <a:xfrm>
              <a:off x="4936565" y="2528000"/>
              <a:ext cx="127065" cy="136540"/>
            </a:xfrm>
            <a:prstGeom prst="donu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black"/>
                </a:solidFill>
                <a:latin typeface="Arial" pitchFamily="34" charset="0"/>
                <a:cs typeface="Arial" pitchFamily="34" charset="0"/>
              </a:endParaRPr>
            </a:p>
          </p:txBody>
        </p:sp>
        <p:sp>
          <p:nvSpPr>
            <p:cNvPr id="43" name="Donut 42"/>
            <p:cNvSpPr/>
            <p:nvPr/>
          </p:nvSpPr>
          <p:spPr>
            <a:xfrm>
              <a:off x="8070835" y="2528000"/>
              <a:ext cx="127065" cy="136540"/>
            </a:xfrm>
            <a:prstGeom prst="donu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black"/>
                </a:solidFill>
                <a:latin typeface="Arial" pitchFamily="34" charset="0"/>
                <a:cs typeface="Arial" pitchFamily="34" charset="0"/>
              </a:endParaRPr>
            </a:p>
          </p:txBody>
        </p:sp>
        <p:sp>
          <p:nvSpPr>
            <p:cNvPr id="44" name="TextBox 43"/>
            <p:cNvSpPr txBox="1"/>
            <p:nvPr/>
          </p:nvSpPr>
          <p:spPr>
            <a:xfrm>
              <a:off x="4286865" y="2590800"/>
              <a:ext cx="894735" cy="231737"/>
            </a:xfrm>
            <a:prstGeom prst="rect">
              <a:avLst/>
            </a:prstGeom>
            <a:noFill/>
            <a:scene3d>
              <a:camera prst="orthographicFront"/>
              <a:lightRig rig="threePt" dir="t"/>
            </a:scene3d>
            <a:sp3d>
              <a:bevelT/>
            </a:sp3d>
          </p:spPr>
          <p:txBody>
            <a:bodyPr wrap="square" rtlCol="0">
              <a:spAutoFit/>
            </a:bodyPr>
            <a:lstStyle/>
            <a:p>
              <a:pPr defTabSz="457200" fontAlgn="auto">
                <a:spcBef>
                  <a:spcPts val="0"/>
                </a:spcBef>
                <a:spcAft>
                  <a:spcPts val="0"/>
                </a:spcAft>
              </a:pPr>
              <a:r>
                <a:rPr lang="en-US" sz="1000" dirty="0" smtClean="0">
                  <a:solidFill>
                    <a:prstClr val="black"/>
                  </a:solidFill>
                  <a:latin typeface="Arial" pitchFamily="34" charset="0"/>
                  <a:cs typeface="Arial" pitchFamily="34" charset="0"/>
                </a:rPr>
                <a:t>Dechirper</a:t>
              </a:r>
              <a:endParaRPr lang="en-US" sz="1000" dirty="0">
                <a:solidFill>
                  <a:prstClr val="black"/>
                </a:solidFill>
                <a:latin typeface="Arial" pitchFamily="34" charset="0"/>
                <a:cs typeface="Arial" pitchFamily="34" charset="0"/>
              </a:endParaRPr>
            </a:p>
          </p:txBody>
        </p:sp>
        <p:sp>
          <p:nvSpPr>
            <p:cNvPr id="45" name="TextBox 44"/>
            <p:cNvSpPr txBox="1"/>
            <p:nvPr/>
          </p:nvSpPr>
          <p:spPr>
            <a:xfrm>
              <a:off x="8001000" y="2590800"/>
              <a:ext cx="909484" cy="231737"/>
            </a:xfrm>
            <a:prstGeom prst="rect">
              <a:avLst/>
            </a:prstGeom>
            <a:noFill/>
            <a:scene3d>
              <a:camera prst="orthographicFront"/>
              <a:lightRig rig="threePt" dir="t"/>
            </a:scene3d>
            <a:sp3d>
              <a:bevelT/>
            </a:sp3d>
          </p:spPr>
          <p:txBody>
            <a:bodyPr wrap="square" rtlCol="0">
              <a:spAutoFit/>
            </a:bodyPr>
            <a:lstStyle/>
            <a:p>
              <a:pPr defTabSz="457200" fontAlgn="auto">
                <a:spcBef>
                  <a:spcPts val="0"/>
                </a:spcBef>
                <a:spcAft>
                  <a:spcPts val="0"/>
                </a:spcAft>
              </a:pPr>
              <a:r>
                <a:rPr lang="en-US" sz="1000" dirty="0" smtClean="0">
                  <a:solidFill>
                    <a:prstClr val="black"/>
                  </a:solidFill>
                  <a:latin typeface="Arial" pitchFamily="34" charset="0"/>
                  <a:cs typeface="Arial" pitchFamily="34" charset="0"/>
                </a:rPr>
                <a:t>Rechirper</a:t>
              </a:r>
              <a:endParaRPr lang="en-US" sz="1000" dirty="0">
                <a:solidFill>
                  <a:prstClr val="black"/>
                </a:solidFill>
                <a:latin typeface="Arial" pitchFamily="34" charset="0"/>
                <a:cs typeface="Arial" pitchFamily="34" charset="0"/>
              </a:endParaRPr>
            </a:p>
          </p:txBody>
        </p:sp>
      </p:grpSp>
      <p:sp>
        <p:nvSpPr>
          <p:cNvPr id="46" name="Rectangle 45"/>
          <p:cNvSpPr/>
          <p:nvPr/>
        </p:nvSpPr>
        <p:spPr>
          <a:xfrm>
            <a:off x="7165152" y="3705052"/>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sz="1400" b="1" dirty="0" smtClean="0">
                <a:solidFill>
                  <a:schemeClr val="tx1"/>
                </a:solidFill>
                <a:latin typeface="Arial" pitchFamily="34" charset="0"/>
                <a:cs typeface="Arial" pitchFamily="34" charset="0"/>
              </a:rPr>
              <a:t>e-Cooler Test Facility @ FEL</a:t>
            </a:r>
            <a:endParaRPr lang="en-US" sz="1400" b="1" dirty="0">
              <a:solidFill>
                <a:schemeClr val="tx1"/>
              </a:solidFill>
              <a:latin typeface="Arial" pitchFamily="34" charset="0"/>
              <a:cs typeface="Arial" pitchFamily="34" charset="0"/>
            </a:endParaRPr>
          </a:p>
        </p:txBody>
      </p:sp>
      <p:sp>
        <p:nvSpPr>
          <p:cNvPr id="47" name="TextBox 46"/>
          <p:cNvSpPr txBox="1"/>
          <p:nvPr/>
        </p:nvSpPr>
        <p:spPr>
          <a:xfrm>
            <a:off x="4290758" y="2846242"/>
            <a:ext cx="4831655" cy="769441"/>
          </a:xfrm>
          <a:prstGeom prst="rect">
            <a:avLst/>
          </a:prstGeom>
          <a:noFill/>
        </p:spPr>
        <p:txBody>
          <a:bodyPr wrap="square" rtlCol="0">
            <a:spAutoFit/>
          </a:bodyPr>
          <a:lstStyle/>
          <a:p>
            <a:pPr algn="ctr"/>
            <a:r>
              <a:rPr lang="en-US" sz="2200" dirty="0" smtClean="0">
                <a:solidFill>
                  <a:srgbClr val="0000FF"/>
                </a:solidFill>
                <a:latin typeface="Arial" pitchFamily="34" charset="0"/>
                <a:cs typeface="Arial" pitchFamily="34" charset="0"/>
              </a:rPr>
              <a:t>A technology demonstration</a:t>
            </a:r>
          </a:p>
          <a:p>
            <a:pPr algn="ctr"/>
            <a:r>
              <a:rPr lang="en-US" sz="2200" dirty="0" smtClean="0">
                <a:solidFill>
                  <a:srgbClr val="0000FF"/>
                </a:solidFill>
                <a:latin typeface="Arial" pitchFamily="34" charset="0"/>
                <a:cs typeface="Arial" pitchFamily="34" charset="0"/>
              </a:rPr>
              <a:t>        possible using JLab FEL facility</a:t>
            </a:r>
            <a:endParaRPr lang="en-US" sz="2200" dirty="0">
              <a:solidFill>
                <a:srgbClr val="0000FF"/>
              </a:solidFill>
              <a:latin typeface="Arial" pitchFamily="34" charset="0"/>
              <a:cs typeface="Arial" pitchFamily="34" charset="0"/>
            </a:endParaRPr>
          </a:p>
        </p:txBody>
      </p:sp>
      <p:sp>
        <p:nvSpPr>
          <p:cNvPr id="48" name="TextBox 47"/>
          <p:cNvSpPr txBox="1"/>
          <p:nvPr/>
        </p:nvSpPr>
        <p:spPr>
          <a:xfrm>
            <a:off x="479548" y="5202484"/>
            <a:ext cx="4153520" cy="923330"/>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 eliminating a long return path  </a:t>
            </a:r>
          </a:p>
          <a:p>
            <a:r>
              <a:rPr lang="en-US" dirty="0" smtClean="0">
                <a:latin typeface="Arial" pitchFamily="34" charset="0"/>
                <a:cs typeface="Arial" pitchFamily="34" charset="0"/>
              </a:rPr>
              <a:t>  could double the cooling rate</a:t>
            </a:r>
          </a:p>
          <a:p>
            <a:endParaRPr lang="en-US" dirty="0">
              <a:latin typeface="Arial" pitchFamily="34" charset="0"/>
              <a:cs typeface="Arial" pitchFamily="34" charset="0"/>
            </a:endParaRPr>
          </a:p>
        </p:txBody>
      </p:sp>
      <p:sp>
        <p:nvSpPr>
          <p:cNvPr id="49" name="TextBox 48"/>
          <p:cNvSpPr txBox="1"/>
          <p:nvPr/>
        </p:nvSpPr>
        <p:spPr>
          <a:xfrm>
            <a:off x="2904515" y="2806370"/>
            <a:ext cx="1329681" cy="646331"/>
          </a:xfrm>
          <a:prstGeom prst="rect">
            <a:avLst/>
          </a:prstGeom>
          <a:noFill/>
        </p:spPr>
        <p:txBody>
          <a:bodyPr wrap="square" rtlCol="0">
            <a:spAutoFit/>
          </a:bodyPr>
          <a:lstStyle/>
          <a:p>
            <a:r>
              <a:rPr lang="en-US" i="1" dirty="0" smtClean="0">
                <a:latin typeface="Arial" pitchFamily="34" charset="0"/>
                <a:cs typeface="Arial" pitchFamily="34" charset="0"/>
              </a:rPr>
              <a:t>(in center of figure-8)</a:t>
            </a:r>
            <a:endParaRPr lang="en-US" i="1" dirty="0">
              <a:latin typeface="Arial" pitchFamily="34" charset="0"/>
              <a:cs typeface="Arial" pitchFamily="34" charset="0"/>
            </a:endParaRPr>
          </a:p>
        </p:txBody>
      </p:sp>
      <p:sp>
        <p:nvSpPr>
          <p:cNvPr id="3" name="TextBox 2"/>
          <p:cNvSpPr txBox="1"/>
          <p:nvPr/>
        </p:nvSpPr>
        <p:spPr>
          <a:xfrm>
            <a:off x="-46183" y="5969058"/>
            <a:ext cx="9383723" cy="369332"/>
          </a:xfrm>
          <a:prstGeom prst="rect">
            <a:avLst/>
          </a:prstGeom>
          <a:noFill/>
        </p:spPr>
        <p:txBody>
          <a:bodyPr wrap="none" rtlCol="0">
            <a:spAutoFit/>
          </a:bodyPr>
          <a:lstStyle/>
          <a:p>
            <a:r>
              <a:rPr lang="en-US" dirty="0" smtClean="0">
                <a:solidFill>
                  <a:srgbClr val="FF0000"/>
                </a:solidFill>
                <a:latin typeface="Arial" pitchFamily="34" charset="0"/>
                <a:cs typeface="Arial" pitchFamily="34" charset="0"/>
              </a:rPr>
              <a:t>Required R&amp;D: demonstrate ERL-based cooler concept by 2016  (at FEL/ERL conditions)</a:t>
            </a:r>
            <a:endParaRPr lang="en-US"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latin typeface="Arial" pitchFamily="34" charset="0"/>
                <a:cs typeface="Arial" pitchFamily="34" charset="0"/>
              </a:rPr>
              <a:t>Proposed Cooling Experiments at IMP</a:t>
            </a:r>
            <a:endParaRPr lang="en-US" dirty="0">
              <a:latin typeface="Arial" pitchFamily="34" charset="0"/>
              <a:cs typeface="Arial" pitchFamily="34" charset="0"/>
            </a:endParaRPr>
          </a:p>
        </p:txBody>
      </p:sp>
      <p:sp>
        <p:nvSpPr>
          <p:cNvPr id="3" name="Content Placeholder 2"/>
          <p:cNvSpPr>
            <a:spLocks noGrp="1"/>
          </p:cNvSpPr>
          <p:nvPr>
            <p:ph idx="1"/>
          </p:nvPr>
        </p:nvSpPr>
        <p:spPr>
          <a:xfrm>
            <a:off x="3733800" y="2660210"/>
            <a:ext cx="5334000" cy="3620632"/>
          </a:xfrm>
        </p:spPr>
        <p:txBody>
          <a:bodyPr/>
          <a:lstStyle/>
          <a:p>
            <a:pPr marL="227013" indent="-227013">
              <a:buFont typeface="Arial" pitchFamily="34" charset="0"/>
              <a:buChar char="•"/>
            </a:pPr>
            <a:r>
              <a:rPr lang="en-US" sz="1800" b="1" i="1" dirty="0"/>
              <a:t>I</a:t>
            </a:r>
            <a:r>
              <a:rPr lang="en-US" sz="1800" b="1" i="1" dirty="0" smtClean="0"/>
              <a:t>dea</a:t>
            </a:r>
            <a:r>
              <a:rPr lang="en-US" sz="1800" dirty="0" smtClean="0"/>
              <a:t>: pulse </a:t>
            </a:r>
            <a:r>
              <a:rPr lang="en-US" sz="1800" dirty="0"/>
              <a:t>the beam from the existing thermionic gun using the grid (</a:t>
            </a:r>
            <a:r>
              <a:rPr lang="en-US" sz="1800" dirty="0" err="1"/>
              <a:t>Hongwei</a:t>
            </a:r>
            <a:r>
              <a:rPr lang="en-US" sz="1800" dirty="0"/>
              <a:t> </a:t>
            </a:r>
            <a:r>
              <a:rPr lang="en-US" sz="1800" dirty="0" smtClean="0"/>
              <a:t>Zhao)</a:t>
            </a:r>
            <a:endParaRPr lang="en-US" sz="1800" dirty="0" smtClean="0">
              <a:latin typeface="Arial" pitchFamily="34" charset="0"/>
              <a:cs typeface="Arial" pitchFamily="34" charset="0"/>
            </a:endParaRPr>
          </a:p>
          <a:p>
            <a:pPr marL="227013" indent="-227013">
              <a:buFont typeface="Arial" pitchFamily="34" charset="0"/>
              <a:buChar char="•"/>
            </a:pPr>
            <a:r>
              <a:rPr lang="en-US" sz="1800" dirty="0" smtClean="0"/>
              <a:t>Non</a:t>
            </a:r>
            <a:r>
              <a:rPr lang="en-US" sz="1800" dirty="0"/>
              <a:t>-</a:t>
            </a:r>
            <a:r>
              <a:rPr lang="en-US" sz="1800" dirty="0" smtClean="0">
                <a:latin typeface="Arial" pitchFamily="34" charset="0"/>
                <a:cs typeface="Arial" pitchFamily="34" charset="0"/>
              </a:rPr>
              <a:t>invasive experiment to a user facility</a:t>
            </a:r>
          </a:p>
          <a:p>
            <a:pPr marL="0" indent="0">
              <a:spcBef>
                <a:spcPts val="1200"/>
              </a:spcBef>
              <a:buNone/>
            </a:pPr>
            <a:r>
              <a:rPr lang="en-US" b="1" dirty="0" smtClean="0">
                <a:latin typeface="Arial" pitchFamily="34" charset="0"/>
                <a:cs typeface="Arial" pitchFamily="34" charset="0"/>
              </a:rPr>
              <a:t>Proposed experiments</a:t>
            </a:r>
          </a:p>
          <a:p>
            <a:pPr marL="228600" indent="-228600">
              <a:spcBef>
                <a:spcPts val="600"/>
              </a:spcBef>
            </a:pPr>
            <a:r>
              <a:rPr lang="en-US" sz="1800" dirty="0" smtClean="0"/>
              <a:t>Demonstrate</a:t>
            </a:r>
            <a:r>
              <a:rPr lang="en-US" sz="1800" dirty="0" smtClean="0">
                <a:latin typeface="Arial" pitchFamily="34" charset="0"/>
                <a:cs typeface="Arial" pitchFamily="34" charset="0"/>
              </a:rPr>
              <a:t> cooling of a DC ion beam by a bunched electron cooling (Hutton)</a:t>
            </a:r>
            <a:endParaRPr lang="en-US" sz="1800" dirty="0"/>
          </a:p>
          <a:p>
            <a:pPr marL="228600" indent="-228600">
              <a:spcBef>
                <a:spcPts val="600"/>
              </a:spcBef>
            </a:pPr>
            <a:r>
              <a:rPr lang="en-US" sz="1800" dirty="0" smtClean="0"/>
              <a:t>Demonstrate</a:t>
            </a:r>
            <a:r>
              <a:rPr lang="en-US" sz="1800" dirty="0" smtClean="0">
                <a:latin typeface="Arial" pitchFamily="34" charset="0"/>
                <a:cs typeface="Arial" pitchFamily="34" charset="0"/>
              </a:rPr>
              <a:t> a new phenomena: longitudinal bunching of a bunched electron cooling (Hutton)</a:t>
            </a:r>
          </a:p>
          <a:p>
            <a:pPr marL="228600" indent="-228600"/>
            <a:r>
              <a:rPr lang="en-US" sz="1800" dirty="0" smtClean="0">
                <a:latin typeface="Arial" pitchFamily="34" charset="0"/>
                <a:cs typeface="Arial" pitchFamily="34" charset="0"/>
              </a:rPr>
              <a:t>(</a:t>
            </a:r>
            <a:r>
              <a:rPr lang="en-US" sz="1800" b="1" i="1" dirty="0" smtClean="0"/>
              <a:t>Next phase</a:t>
            </a:r>
            <a:r>
              <a:rPr lang="en-US" sz="1800" dirty="0" smtClean="0"/>
              <a:t>) Demonstrate cooling of bunched ion beams by a </a:t>
            </a:r>
            <a:r>
              <a:rPr lang="en-US" sz="1800" dirty="0"/>
              <a:t>b</a:t>
            </a:r>
            <a:r>
              <a:rPr lang="en-US" sz="1800" dirty="0" smtClean="0">
                <a:latin typeface="Arial" pitchFamily="34" charset="0"/>
                <a:cs typeface="Arial" pitchFamily="34" charset="0"/>
              </a:rPr>
              <a:t>unched electron beam</a:t>
            </a:r>
            <a:r>
              <a:rPr lang="en-US" sz="1800" dirty="0"/>
              <a:t> </a:t>
            </a:r>
            <a:r>
              <a:rPr lang="en-US" sz="1800" dirty="0" smtClean="0"/>
              <a:t>                 </a:t>
            </a:r>
            <a:r>
              <a:rPr lang="en-US" sz="1800" dirty="0" smtClean="0">
                <a:latin typeface="Arial" pitchFamily="34" charset="0"/>
                <a:cs typeface="Arial" pitchFamily="34" charset="0"/>
              </a:rPr>
              <a:t>(need </a:t>
            </a:r>
            <a:r>
              <a:rPr lang="en-US" sz="1800" dirty="0" smtClean="0"/>
              <a:t>an </a:t>
            </a:r>
            <a:r>
              <a:rPr lang="en-US" sz="1800" dirty="0" smtClean="0">
                <a:latin typeface="Arial" pitchFamily="34" charset="0"/>
                <a:cs typeface="Arial" pitchFamily="34" charset="0"/>
              </a:rPr>
              <a:t>RF cavity for bunching the ion beams)</a:t>
            </a:r>
            <a:endParaRPr lang="en-US" sz="1800" dirty="0">
              <a:latin typeface="Arial" pitchFamily="34" charset="0"/>
              <a:cs typeface="Arial" pitchFamily="34" charset="0"/>
            </a:endParaRPr>
          </a:p>
        </p:txBody>
      </p:sp>
      <p:pic>
        <p:nvPicPr>
          <p:cNvPr id="1026" name="Picture 2" descr="http://www.imp.cas.cn/kyzb/HIRFL/201112/W020111226372298334098.jpg"/>
          <p:cNvPicPr>
            <a:picLocks noChangeAspect="1" noChangeArrowheads="1"/>
          </p:cNvPicPr>
          <p:nvPr/>
        </p:nvPicPr>
        <p:blipFill>
          <a:blip r:embed="rId2" cstate="print"/>
          <a:srcRect l="21875" r="16666"/>
          <a:stretch>
            <a:fillRect/>
          </a:stretch>
        </p:blipFill>
        <p:spPr bwMode="auto">
          <a:xfrm>
            <a:off x="119204" y="1034110"/>
            <a:ext cx="3309409" cy="40386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028" name="Picture 4" descr="Electron-cooler of CSRe1"/>
          <p:cNvPicPr>
            <a:picLocks noChangeAspect="1" noChangeArrowheads="1"/>
          </p:cNvPicPr>
          <p:nvPr/>
        </p:nvPicPr>
        <p:blipFill>
          <a:blip r:embed="rId3" cstate="print"/>
          <a:srcRect/>
          <a:stretch>
            <a:fillRect/>
          </a:stretch>
        </p:blipFill>
        <p:spPr bwMode="auto">
          <a:xfrm>
            <a:off x="4572000" y="810285"/>
            <a:ext cx="2540000" cy="19050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6" name="TextBox 5"/>
          <p:cNvSpPr txBox="1"/>
          <p:nvPr/>
        </p:nvSpPr>
        <p:spPr>
          <a:xfrm>
            <a:off x="6858000" y="1019776"/>
            <a:ext cx="1927932" cy="400110"/>
          </a:xfrm>
          <a:prstGeom prst="rect">
            <a:avLst/>
          </a:prstGeom>
          <a:noFill/>
        </p:spPr>
        <p:txBody>
          <a:bodyPr wrap="square" rtlCol="0">
            <a:spAutoFit/>
          </a:bodyPr>
          <a:lstStyle/>
          <a:p>
            <a:pPr algn="ctr"/>
            <a:r>
              <a:rPr lang="en-US" sz="2000" b="1" dirty="0" smtClean="0">
                <a:solidFill>
                  <a:srgbClr val="C00000"/>
                </a:solidFill>
                <a:latin typeface="Arial" pitchFamily="34" charset="0"/>
                <a:cs typeface="Arial" pitchFamily="34" charset="0"/>
              </a:rPr>
              <a:t>DC cooler</a:t>
            </a:r>
            <a:endParaRPr lang="en-US" sz="2000" b="1" dirty="0">
              <a:solidFill>
                <a:srgbClr val="C00000"/>
              </a:solidFill>
              <a:latin typeface="Arial" pitchFamily="34" charset="0"/>
              <a:cs typeface="Arial" pitchFamily="34" charset="0"/>
            </a:endParaRPr>
          </a:p>
        </p:txBody>
      </p:sp>
      <p:sp>
        <p:nvSpPr>
          <p:cNvPr id="7" name="TextBox 6"/>
          <p:cNvSpPr txBox="1"/>
          <p:nvPr/>
        </p:nvSpPr>
        <p:spPr>
          <a:xfrm>
            <a:off x="0" y="5181600"/>
            <a:ext cx="3581400" cy="707886"/>
          </a:xfrm>
          <a:prstGeom prst="rect">
            <a:avLst/>
          </a:prstGeom>
          <a:noFill/>
        </p:spPr>
        <p:txBody>
          <a:bodyPr wrap="square" rtlCol="0">
            <a:spAutoFit/>
          </a:bodyPr>
          <a:lstStyle/>
          <a:p>
            <a:pPr algn="ctr"/>
            <a:r>
              <a:rPr lang="en-US" sz="2000" b="1" dirty="0" smtClean="0">
                <a:solidFill>
                  <a:srgbClr val="C00000"/>
                </a:solidFill>
                <a:latin typeface="Arial" pitchFamily="34" charset="0"/>
                <a:cs typeface="Arial" pitchFamily="34" charset="0"/>
              </a:rPr>
              <a:t>Two storage rings for Heavy ion coasting beam</a:t>
            </a:r>
            <a:endParaRPr lang="en-U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579203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0" y="0"/>
            <a:ext cx="9144000" cy="705393"/>
          </a:xfrm>
        </p:spPr>
        <p:txBody>
          <a:bodyPr>
            <a:normAutofit/>
          </a:bodyPr>
          <a:lstStyle/>
          <a:p>
            <a:r>
              <a:rPr lang="en-US" sz="3200" b="1" dirty="0" smtClean="0">
                <a:latin typeface="Arial" charset="0"/>
                <a:cs typeface="Arial" charset="0"/>
              </a:rPr>
              <a:t>Further ongoing MEIC Accelerator R&amp;D</a:t>
            </a:r>
            <a:endParaRPr lang="en-US" sz="3200" b="1" dirty="0" smtClean="0">
              <a:solidFill>
                <a:srgbClr val="0033CC"/>
              </a:solidFill>
              <a:latin typeface="Arial" charset="0"/>
              <a:cs typeface="Arial" charset="0"/>
            </a:endParaRPr>
          </a:p>
        </p:txBody>
      </p:sp>
      <p:sp>
        <p:nvSpPr>
          <p:cNvPr id="2" name="Content Placeholder 2"/>
          <p:cNvSpPr>
            <a:spLocks noGrp="1"/>
          </p:cNvSpPr>
          <p:nvPr>
            <p:ph idx="1"/>
          </p:nvPr>
        </p:nvSpPr>
        <p:spPr>
          <a:xfrm>
            <a:off x="0" y="810696"/>
            <a:ext cx="9144000" cy="5915325"/>
          </a:xfrm>
        </p:spPr>
        <p:txBody>
          <a:bodyPr>
            <a:normAutofit lnSpcReduction="10000"/>
          </a:bodyPr>
          <a:lstStyle/>
          <a:p>
            <a:pPr marL="231775" indent="-173038">
              <a:spcBef>
                <a:spcPts val="1200"/>
              </a:spcBef>
              <a:defRPr/>
            </a:pPr>
            <a:r>
              <a:rPr lang="en-US" sz="1900" b="1" dirty="0" smtClean="0">
                <a:latin typeface="Arial" pitchFamily="34" charset="0"/>
                <a:cs typeface="Arial" pitchFamily="34" charset="0"/>
              </a:rPr>
              <a:t>Space </a:t>
            </a:r>
            <a:r>
              <a:rPr lang="en-US" sz="1900" b="1" dirty="0">
                <a:latin typeface="Arial" pitchFamily="34" charset="0"/>
                <a:cs typeface="Arial" pitchFamily="34" charset="0"/>
              </a:rPr>
              <a:t>Charge Dominated Ion Beam in the </a:t>
            </a:r>
            <a:r>
              <a:rPr lang="en-US" sz="1900" b="1" dirty="0" smtClean="0">
                <a:latin typeface="Arial" pitchFamily="34" charset="0"/>
                <a:cs typeface="Arial" pitchFamily="34" charset="0"/>
              </a:rPr>
              <a:t>Pre-booster</a:t>
            </a:r>
          </a:p>
          <a:p>
            <a:pPr marL="631825" lvl="1" indent="-173038">
              <a:spcBef>
                <a:spcPts val="384"/>
              </a:spcBef>
              <a:buFont typeface="Wingdings" pitchFamily="2" charset="2"/>
              <a:buChar char="§"/>
              <a:defRPr/>
            </a:pPr>
            <a:r>
              <a:rPr lang="en-US" sz="1600" dirty="0" smtClean="0">
                <a:latin typeface="Arial" pitchFamily="34" charset="0"/>
                <a:cs typeface="Arial" pitchFamily="34" charset="0"/>
              </a:rPr>
              <a:t>Simulation study is in progress by Argonne-NIU collaborators</a:t>
            </a:r>
            <a:endParaRPr lang="en-US" sz="1600" dirty="0">
              <a:latin typeface="Arial" pitchFamily="34" charset="0"/>
              <a:cs typeface="Arial" pitchFamily="34" charset="0"/>
            </a:endParaRPr>
          </a:p>
          <a:p>
            <a:pPr marL="231775" indent="-173038">
              <a:spcBef>
                <a:spcPts val="1200"/>
              </a:spcBef>
              <a:defRPr/>
            </a:pPr>
            <a:r>
              <a:rPr lang="en-US" sz="1900" b="1" dirty="0">
                <a:latin typeface="Arial" pitchFamily="34" charset="0"/>
                <a:cs typeface="Arial" pitchFamily="34" charset="0"/>
              </a:rPr>
              <a:t>Beam </a:t>
            </a:r>
            <a:r>
              <a:rPr lang="en-US" sz="1900" b="1" dirty="0" smtClean="0">
                <a:latin typeface="Arial" pitchFamily="34" charset="0"/>
                <a:cs typeface="Arial" pitchFamily="34" charset="0"/>
              </a:rPr>
              <a:t>Synchronization</a:t>
            </a:r>
          </a:p>
          <a:p>
            <a:pPr marL="631825" lvl="1" indent="-173038">
              <a:spcBef>
                <a:spcPts val="384"/>
              </a:spcBef>
              <a:buFont typeface="Wingdings" pitchFamily="2" charset="2"/>
              <a:buChar char="§"/>
              <a:defRPr/>
            </a:pPr>
            <a:r>
              <a:rPr lang="en-US" sz="1600" dirty="0" smtClean="0">
                <a:latin typeface="Arial" pitchFamily="34" charset="0"/>
                <a:cs typeface="Arial" pitchFamily="34" charset="0"/>
              </a:rPr>
              <a:t>A scheme has been developed; </a:t>
            </a:r>
            <a:r>
              <a:rPr lang="en-US" sz="1600" dirty="0">
                <a:latin typeface="Arial" charset="0"/>
                <a:cs typeface="Arial" charset="0"/>
              </a:rPr>
              <a:t>SRF cavity frequency </a:t>
            </a:r>
            <a:r>
              <a:rPr lang="en-US" sz="1600" dirty="0" err="1">
                <a:latin typeface="Arial" charset="0"/>
                <a:cs typeface="Arial" charset="0"/>
              </a:rPr>
              <a:t>tunability</a:t>
            </a:r>
            <a:r>
              <a:rPr lang="en-US" sz="1600" dirty="0">
                <a:latin typeface="Arial" charset="0"/>
                <a:cs typeface="Arial" charset="0"/>
              </a:rPr>
              <a:t> study </a:t>
            </a:r>
            <a:r>
              <a:rPr lang="en-US" sz="1600" dirty="0" smtClean="0">
                <a:latin typeface="Arial" charset="0"/>
                <a:cs typeface="Arial" charset="0"/>
              </a:rPr>
              <a:t>is in progress</a:t>
            </a:r>
            <a:endParaRPr lang="en-US" sz="1600" dirty="0">
              <a:latin typeface="Arial" pitchFamily="34" charset="0"/>
              <a:cs typeface="Arial" pitchFamily="34" charset="0"/>
            </a:endParaRPr>
          </a:p>
          <a:p>
            <a:pPr marL="231775" indent="-173038">
              <a:spcBef>
                <a:spcPts val="1200"/>
              </a:spcBef>
              <a:defRPr/>
            </a:pPr>
            <a:r>
              <a:rPr lang="en-US" sz="1900" b="1" dirty="0">
                <a:latin typeface="Arial" pitchFamily="34" charset="0"/>
                <a:cs typeface="Arial" pitchFamily="34" charset="0"/>
              </a:rPr>
              <a:t>Beam-Beam </a:t>
            </a:r>
            <a:r>
              <a:rPr lang="en-US" sz="1900" b="1" dirty="0" smtClean="0">
                <a:latin typeface="Arial" pitchFamily="34" charset="0"/>
                <a:cs typeface="Arial" pitchFamily="34" charset="0"/>
              </a:rPr>
              <a:t>Interaction</a:t>
            </a:r>
          </a:p>
          <a:p>
            <a:pPr marL="631825" lvl="1" indent="-173038">
              <a:spcBef>
                <a:spcPts val="384"/>
              </a:spcBef>
              <a:buFont typeface="Wingdings" pitchFamily="2" charset="2"/>
              <a:buChar char="§"/>
              <a:defRPr/>
            </a:pPr>
            <a:r>
              <a:rPr lang="en-US" sz="1600" dirty="0" smtClean="0">
                <a:solidFill>
                  <a:srgbClr val="0033CC"/>
                </a:solidFill>
                <a:latin typeface="Arial" pitchFamily="34" charset="0"/>
                <a:cs typeface="Arial" pitchFamily="34" charset="0"/>
              </a:rPr>
              <a:t>Phase 1 simulation study was completed</a:t>
            </a:r>
            <a:endParaRPr lang="en-US" sz="1600" dirty="0">
              <a:solidFill>
                <a:srgbClr val="0033CC"/>
              </a:solidFill>
              <a:latin typeface="Arial" pitchFamily="34" charset="0"/>
              <a:cs typeface="Arial" pitchFamily="34" charset="0"/>
            </a:endParaRPr>
          </a:p>
          <a:p>
            <a:pPr marL="231775" indent="-173038">
              <a:spcBef>
                <a:spcPts val="1200"/>
              </a:spcBef>
              <a:defRPr/>
            </a:pPr>
            <a:r>
              <a:rPr lang="en-US" sz="1900" b="1" dirty="0" smtClean="0">
                <a:latin typeface="Arial" pitchFamily="34" charset="0"/>
                <a:cs typeface="Arial" pitchFamily="34" charset="0"/>
              </a:rPr>
              <a:t>Interaction Region, Chromaticity </a:t>
            </a:r>
            <a:r>
              <a:rPr lang="en-US" sz="1900" b="1" dirty="0">
                <a:latin typeface="Arial" pitchFamily="34" charset="0"/>
                <a:cs typeface="Arial" pitchFamily="34" charset="0"/>
              </a:rPr>
              <a:t>Compensation and Dynamic </a:t>
            </a:r>
            <a:r>
              <a:rPr lang="en-US" sz="1900" b="1" dirty="0" smtClean="0">
                <a:latin typeface="Arial" pitchFamily="34" charset="0"/>
                <a:cs typeface="Arial" pitchFamily="34" charset="0"/>
              </a:rPr>
              <a:t>Aperture</a:t>
            </a:r>
          </a:p>
          <a:p>
            <a:pPr marL="631825" lvl="1" indent="-173038">
              <a:spcBef>
                <a:spcPts val="384"/>
              </a:spcBef>
              <a:buFont typeface="Wingdings" pitchFamily="2" charset="2"/>
              <a:buChar char="§"/>
              <a:defRPr/>
            </a:pPr>
            <a:r>
              <a:rPr lang="en-US" sz="1600" dirty="0" smtClean="0">
                <a:latin typeface="Arial" pitchFamily="34" charset="0"/>
                <a:cs typeface="Arial" pitchFamily="34" charset="0"/>
              </a:rPr>
              <a:t>Detector integration with </a:t>
            </a:r>
            <a:r>
              <a:rPr lang="en-US" sz="1600" dirty="0" smtClean="0"/>
              <a:t>IR</a:t>
            </a:r>
            <a:r>
              <a:rPr lang="en-US" sz="1600" dirty="0" smtClean="0">
                <a:latin typeface="Arial" pitchFamily="34" charset="0"/>
                <a:cs typeface="Arial" pitchFamily="34" charset="0"/>
              </a:rPr>
              <a:t> design has been completed, offering excellent acceptance</a:t>
            </a:r>
          </a:p>
          <a:p>
            <a:pPr marL="631825" lvl="1" indent="-173038">
              <a:spcBef>
                <a:spcPts val="384"/>
              </a:spcBef>
              <a:buFont typeface="Wingdings" pitchFamily="2" charset="2"/>
              <a:buChar char="§"/>
              <a:defRPr/>
            </a:pPr>
            <a:r>
              <a:rPr lang="en-US" sz="1600" dirty="0" smtClean="0">
                <a:latin typeface="Arial" pitchFamily="34" charset="0"/>
                <a:cs typeface="Arial" pitchFamily="34" charset="0"/>
              </a:rPr>
              <a:t>Correction scheme has been developed, and incorporated into the IR design</a:t>
            </a:r>
          </a:p>
          <a:p>
            <a:pPr marL="631825" lvl="1" indent="-173038">
              <a:spcBef>
                <a:spcPts val="384"/>
              </a:spcBef>
              <a:buFont typeface="Wingdings" pitchFamily="2" charset="2"/>
              <a:buChar char="§"/>
              <a:defRPr/>
            </a:pPr>
            <a:r>
              <a:rPr lang="en-US" sz="1600" dirty="0" smtClean="0">
                <a:latin typeface="Arial" pitchFamily="34" charset="0"/>
                <a:cs typeface="Arial" pitchFamily="34" charset="0"/>
              </a:rPr>
              <a:t>Tracking simulations show excellent momentum acceptance; dynamic aperture is increased</a:t>
            </a:r>
          </a:p>
          <a:p>
            <a:pPr marL="631825" lvl="1" indent="-173038">
              <a:spcBef>
                <a:spcPts val="384"/>
              </a:spcBef>
              <a:buFont typeface="Wingdings" pitchFamily="2" charset="2"/>
              <a:buChar char="§"/>
              <a:defRPr/>
            </a:pPr>
            <a:r>
              <a:rPr lang="en-US" sz="1600" dirty="0" smtClean="0">
                <a:solidFill>
                  <a:srgbClr val="0033CC"/>
                </a:solidFill>
                <a:latin typeface="Arial" pitchFamily="34" charset="0"/>
                <a:cs typeface="Arial" pitchFamily="34" charset="0"/>
              </a:rPr>
              <a:t>Further optimization in progress </a:t>
            </a:r>
            <a:r>
              <a:rPr lang="en-US" sz="1600" dirty="0" smtClean="0"/>
              <a:t>(</a:t>
            </a:r>
            <a:r>
              <a:rPr lang="en-US" sz="1600" i="1" dirty="0" smtClean="0"/>
              <a:t>e.g</a:t>
            </a:r>
            <a:r>
              <a:rPr lang="en-US" sz="1600" dirty="0" smtClean="0"/>
              <a:t>., all magnet spaces/sizes defined for IR +/- 100 m)</a:t>
            </a:r>
            <a:endParaRPr lang="en-US" sz="1600" dirty="0">
              <a:solidFill>
                <a:srgbClr val="0033CC"/>
              </a:solidFill>
              <a:latin typeface="Arial" pitchFamily="34" charset="0"/>
              <a:cs typeface="Arial" pitchFamily="34" charset="0"/>
            </a:endParaRPr>
          </a:p>
          <a:p>
            <a:pPr marL="231775" indent="-173038">
              <a:spcBef>
                <a:spcPts val="1200"/>
              </a:spcBef>
              <a:defRPr/>
            </a:pPr>
            <a:r>
              <a:rPr lang="en-US" sz="1900" b="1" dirty="0">
                <a:latin typeface="Arial" pitchFamily="34" charset="0"/>
                <a:cs typeface="Arial" pitchFamily="34" charset="0"/>
              </a:rPr>
              <a:t>Beam </a:t>
            </a:r>
            <a:r>
              <a:rPr lang="en-US" sz="1900" b="1" dirty="0" smtClean="0">
                <a:latin typeface="Arial" pitchFamily="34" charset="0"/>
                <a:cs typeface="Arial" pitchFamily="34" charset="0"/>
              </a:rPr>
              <a:t>Polarization</a:t>
            </a:r>
          </a:p>
          <a:p>
            <a:pPr marL="631825" lvl="1" indent="-173038">
              <a:spcBef>
                <a:spcPts val="340"/>
              </a:spcBef>
              <a:buFont typeface="Wingdings" pitchFamily="2" charset="2"/>
              <a:buChar char="§"/>
              <a:defRPr/>
            </a:pPr>
            <a:r>
              <a:rPr lang="en-US" sz="1600" dirty="0" smtClean="0">
                <a:latin typeface="Arial" pitchFamily="34" charset="0"/>
                <a:cs typeface="Arial" pitchFamily="34" charset="0"/>
              </a:rPr>
              <a:t>Electron spin matching and tracking simulations are in progress, achieving acceptable equilibrium polarization and lifetime (collaboration with DESY)</a:t>
            </a:r>
          </a:p>
          <a:p>
            <a:pPr marL="631825" lvl="1" indent="-173038">
              <a:spcBef>
                <a:spcPts val="340"/>
              </a:spcBef>
              <a:buFont typeface="Wingdings" pitchFamily="2" charset="2"/>
              <a:buChar char="§"/>
              <a:defRPr/>
            </a:pPr>
            <a:r>
              <a:rPr lang="en-US" sz="1600" dirty="0" smtClean="0">
                <a:latin typeface="Arial" pitchFamily="34" charset="0"/>
                <a:cs typeface="Arial" pitchFamily="34" charset="0"/>
              </a:rPr>
              <a:t>New ion polarization scheme and spin rotators have been developed (collaboration with Russian group) – </a:t>
            </a:r>
            <a:r>
              <a:rPr lang="en-US" sz="1600" dirty="0" smtClean="0">
                <a:solidFill>
                  <a:srgbClr val="0033CC"/>
                </a:solidFill>
              </a:rPr>
              <a:t>numerical demonstration</a:t>
            </a:r>
            <a:r>
              <a:rPr lang="en-US" sz="1600" dirty="0" smtClean="0">
                <a:solidFill>
                  <a:srgbClr val="0033CC"/>
                </a:solidFill>
                <a:latin typeface="Arial" pitchFamily="34" charset="0"/>
                <a:cs typeface="Arial" pitchFamily="34" charset="0"/>
              </a:rPr>
              <a:t> of figure-8 concept with misalignments ongoing</a:t>
            </a:r>
            <a:endParaRPr lang="en-US" sz="1600" dirty="0">
              <a:solidFill>
                <a:srgbClr val="0033CC"/>
              </a:solidFill>
              <a:latin typeface="Arial" pitchFamily="34" charset="0"/>
              <a:cs typeface="Arial" pitchFamily="34" charset="0"/>
            </a:endParaRPr>
          </a:p>
          <a:p>
            <a:pPr marL="231775" indent="-173038">
              <a:spcBef>
                <a:spcPts val="1200"/>
              </a:spcBef>
              <a:defRPr/>
            </a:pPr>
            <a:r>
              <a:rPr lang="en-US" sz="1900" b="1" dirty="0">
                <a:latin typeface="Arial" pitchFamily="34" charset="0"/>
                <a:cs typeface="Arial" pitchFamily="34" charset="0"/>
              </a:rPr>
              <a:t>Electron </a:t>
            </a:r>
            <a:r>
              <a:rPr lang="en-US" sz="1900" b="1" dirty="0" smtClean="0">
                <a:latin typeface="Arial" pitchFamily="34" charset="0"/>
                <a:cs typeface="Arial" pitchFamily="34" charset="0"/>
              </a:rPr>
              <a:t>Cloud in Ion Ring</a:t>
            </a:r>
            <a:endParaRPr lang="en-US" sz="1900" b="1" dirty="0">
              <a:latin typeface="Arial" pitchFamily="34" charset="0"/>
              <a:cs typeface="Arial" pitchFamily="34" charset="0"/>
            </a:endParaRPr>
          </a:p>
          <a:p>
            <a:pPr marL="231775" indent="-173038">
              <a:spcBef>
                <a:spcPts val="1200"/>
              </a:spcBef>
              <a:defRPr/>
            </a:pPr>
            <a:r>
              <a:rPr lang="en-US" sz="1900" b="1" dirty="0">
                <a:latin typeface="Arial" pitchFamily="34" charset="0"/>
                <a:cs typeface="Arial" pitchFamily="34" charset="0"/>
              </a:rPr>
              <a:t>Ion </a:t>
            </a:r>
            <a:r>
              <a:rPr lang="en-US" sz="1900" b="1" dirty="0" smtClean="0">
                <a:latin typeface="Arial" pitchFamily="34" charset="0"/>
                <a:cs typeface="Arial" pitchFamily="34" charset="0"/>
              </a:rPr>
              <a:t>Sources (Polarized and Universal)</a:t>
            </a:r>
            <a:endParaRPr lang="en-US" sz="1900" b="1" dirty="0" smtClean="0">
              <a:latin typeface="Arial" charset="0"/>
              <a:cs typeface="Arial" charset="0"/>
            </a:endParaRPr>
          </a:p>
        </p:txBody>
      </p:sp>
      <p:sp>
        <p:nvSpPr>
          <p:cNvPr id="4" name="TextBox 3"/>
          <p:cNvSpPr txBox="1"/>
          <p:nvPr/>
        </p:nvSpPr>
        <p:spPr>
          <a:xfrm>
            <a:off x="8596716" y="3304906"/>
            <a:ext cx="644728" cy="584775"/>
          </a:xfrm>
          <a:prstGeom prst="rect">
            <a:avLst/>
          </a:prstGeom>
          <a:noFill/>
        </p:spPr>
        <p:txBody>
          <a:bodyPr wrap="none" rtlCol="0">
            <a:spAutoFit/>
          </a:bodyPr>
          <a:lstStyle/>
          <a:p>
            <a:pPr marL="342900" indent="-342900">
              <a:buFont typeface="Wingdings" pitchFamily="2" charset="2"/>
              <a:buChar char="ü"/>
            </a:pPr>
            <a:r>
              <a:rPr lang="en-US" sz="3200" dirty="0" smtClean="0">
                <a:solidFill>
                  <a:srgbClr val="008000"/>
                </a:solidFill>
                <a:latin typeface="Arial" pitchFamily="34" charset="0"/>
                <a:cs typeface="Arial" pitchFamily="34" charset="0"/>
              </a:rPr>
              <a:t> </a:t>
            </a:r>
            <a:endParaRPr lang="en-US" sz="3200" dirty="0">
              <a:solidFill>
                <a:srgbClr val="008000"/>
              </a:solidFill>
              <a:latin typeface="Arial" pitchFamily="34" charset="0"/>
              <a:cs typeface="Arial" pitchFamily="34" charset="0"/>
            </a:endParaRPr>
          </a:p>
        </p:txBody>
      </p:sp>
      <p:sp>
        <p:nvSpPr>
          <p:cNvPr id="5" name="TextBox 4"/>
          <p:cNvSpPr txBox="1"/>
          <p:nvPr/>
        </p:nvSpPr>
        <p:spPr>
          <a:xfrm>
            <a:off x="8618486" y="4998740"/>
            <a:ext cx="644728" cy="584775"/>
          </a:xfrm>
          <a:prstGeom prst="rect">
            <a:avLst/>
          </a:prstGeom>
          <a:noFill/>
        </p:spPr>
        <p:txBody>
          <a:bodyPr wrap="none" rtlCol="0">
            <a:spAutoFit/>
          </a:bodyPr>
          <a:lstStyle/>
          <a:p>
            <a:pPr marL="342900" indent="-342900">
              <a:buFont typeface="Wingdings" pitchFamily="2" charset="2"/>
              <a:buChar char="ü"/>
            </a:pPr>
            <a:r>
              <a:rPr lang="en-US" sz="3200" dirty="0" smtClean="0">
                <a:solidFill>
                  <a:srgbClr val="008000"/>
                </a:solidFill>
                <a:latin typeface="Arial" pitchFamily="34" charset="0"/>
                <a:cs typeface="Arial" pitchFamily="34" charset="0"/>
              </a:rPr>
              <a:t> </a:t>
            </a:r>
            <a:endParaRPr lang="en-US" sz="3200" dirty="0">
              <a:solidFill>
                <a:srgbClr val="008000"/>
              </a:solidFill>
              <a:latin typeface="Arial" pitchFamily="34" charset="0"/>
              <a:cs typeface="Arial" pitchFamily="34" charset="0"/>
            </a:endParaRPr>
          </a:p>
        </p:txBody>
      </p:sp>
      <p:sp>
        <p:nvSpPr>
          <p:cNvPr id="6" name="TextBox 5"/>
          <p:cNvSpPr txBox="1"/>
          <p:nvPr/>
        </p:nvSpPr>
        <p:spPr>
          <a:xfrm>
            <a:off x="8627193" y="4628620"/>
            <a:ext cx="644728" cy="584775"/>
          </a:xfrm>
          <a:prstGeom prst="rect">
            <a:avLst/>
          </a:prstGeom>
          <a:noFill/>
        </p:spPr>
        <p:txBody>
          <a:bodyPr wrap="none" rtlCol="0">
            <a:spAutoFit/>
          </a:bodyPr>
          <a:lstStyle/>
          <a:p>
            <a:pPr marL="342900" indent="-342900">
              <a:buFont typeface="Wingdings" pitchFamily="2" charset="2"/>
              <a:buChar char="ü"/>
            </a:pPr>
            <a:r>
              <a:rPr lang="en-US" sz="3200" dirty="0" smtClean="0">
                <a:solidFill>
                  <a:srgbClr val="008000"/>
                </a:solidFill>
                <a:latin typeface="Arial" pitchFamily="34" charset="0"/>
                <a:cs typeface="Arial" pitchFamily="34" charset="0"/>
              </a:rPr>
              <a:t> </a:t>
            </a:r>
            <a:endParaRPr lang="en-US" sz="3200" dirty="0">
              <a:solidFill>
                <a:srgbClr val="008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5"/>
          <p:cNvSpPr>
            <a:spLocks noChangeShapeType="1"/>
          </p:cNvSpPr>
          <p:nvPr/>
        </p:nvSpPr>
        <p:spPr bwMode="auto">
          <a:xfrm>
            <a:off x="3124200" y="3415719"/>
            <a:ext cx="11113" cy="2990850"/>
          </a:xfrm>
          <a:prstGeom prst="line">
            <a:avLst/>
          </a:prstGeom>
          <a:noFill/>
          <a:ln w="9525">
            <a:solidFill>
              <a:srgbClr val="000000"/>
            </a:solidFill>
            <a:round/>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483" name="AutoShape 8"/>
          <p:cNvSpPr>
            <a:spLocks noChangeArrowheads="1"/>
          </p:cNvSpPr>
          <p:nvPr/>
        </p:nvSpPr>
        <p:spPr bwMode="auto">
          <a:xfrm>
            <a:off x="3381375" y="1367844"/>
            <a:ext cx="1096963" cy="1633538"/>
          </a:xfrm>
          <a:prstGeom prst="roundRect">
            <a:avLst>
              <a:gd name="adj" fmla="val 231"/>
            </a:avLst>
          </a:prstGeom>
          <a:solidFill>
            <a:srgbClr val="CC6633">
              <a:alpha val="29803"/>
            </a:srgbClr>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84" name="AutoShape 9"/>
          <p:cNvSpPr>
            <a:spLocks noChangeArrowheads="1"/>
          </p:cNvSpPr>
          <p:nvPr/>
        </p:nvSpPr>
        <p:spPr bwMode="auto">
          <a:xfrm>
            <a:off x="998538" y="1501194"/>
            <a:ext cx="2286000" cy="1371600"/>
          </a:xfrm>
          <a:prstGeom prst="roundRect">
            <a:avLst>
              <a:gd name="adj" fmla="val 116"/>
            </a:avLst>
          </a:prstGeom>
          <a:solidFill>
            <a:srgbClr val="47B8B8">
              <a:alpha val="79999"/>
            </a:srgbClr>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36868" name="Line 10"/>
          <p:cNvSpPr>
            <a:spLocks noChangeShapeType="1"/>
          </p:cNvSpPr>
          <p:nvPr/>
        </p:nvSpPr>
        <p:spPr bwMode="auto">
          <a:xfrm>
            <a:off x="825500" y="2156832"/>
            <a:ext cx="6615113" cy="1587"/>
          </a:xfrm>
          <a:prstGeom prst="line">
            <a:avLst/>
          </a:prstGeom>
          <a:noFill/>
          <a:ln w="18360">
            <a:solidFill>
              <a:srgbClr val="800000"/>
            </a:solidFill>
            <a:miter lim="800000"/>
            <a:headEnd/>
            <a:tailEnd/>
          </a:ln>
        </p:spPr>
        <p:txBody>
          <a:bodyPr/>
          <a:lstStyle/>
          <a:p>
            <a:pPr defTabSz="457200" eaLnBrk="1" fontAlgn="auto" hangingPunct="1">
              <a:spcBef>
                <a:spcPts val="0"/>
              </a:spcBef>
              <a:spcAft>
                <a:spcPts val="0"/>
              </a:spcAft>
              <a:defRPr/>
            </a:pPr>
            <a:endParaRPr lang="en-US" sz="1800">
              <a:solidFill>
                <a:prstClr val="black"/>
              </a:solidFill>
              <a:latin typeface="Comic Sans MS"/>
            </a:endParaRPr>
          </a:p>
        </p:txBody>
      </p:sp>
      <p:sp>
        <p:nvSpPr>
          <p:cNvPr id="20486" name="AutoShape 11"/>
          <p:cNvSpPr>
            <a:spLocks noChangeArrowheads="1"/>
          </p:cNvSpPr>
          <p:nvPr/>
        </p:nvSpPr>
        <p:spPr bwMode="auto">
          <a:xfrm rot="-180000">
            <a:off x="4575175" y="1721857"/>
            <a:ext cx="1079500" cy="374650"/>
          </a:xfrm>
          <a:prstGeom prst="roundRect">
            <a:avLst>
              <a:gd name="adj" fmla="val 579"/>
            </a:avLst>
          </a:prstGeom>
          <a:solidFill>
            <a:srgbClr val="FFFF99"/>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87" name="Line 12"/>
          <p:cNvSpPr>
            <a:spLocks noChangeShapeType="1"/>
          </p:cNvSpPr>
          <p:nvPr/>
        </p:nvSpPr>
        <p:spPr bwMode="auto">
          <a:xfrm flipV="1">
            <a:off x="804863" y="1991732"/>
            <a:ext cx="3824287" cy="254000"/>
          </a:xfrm>
          <a:prstGeom prst="line">
            <a:avLst/>
          </a:prstGeom>
          <a:noFill/>
          <a:ln w="18360">
            <a:solidFill>
              <a:srgbClr val="000080"/>
            </a:solidFill>
            <a:miter lim="800000"/>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488" name="AutoShape 13"/>
          <p:cNvSpPr>
            <a:spLocks noChangeArrowheads="1"/>
          </p:cNvSpPr>
          <p:nvPr/>
        </p:nvSpPr>
        <p:spPr bwMode="auto">
          <a:xfrm>
            <a:off x="3713163" y="2117144"/>
            <a:ext cx="225425" cy="79375"/>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89" name="AutoShape 14"/>
          <p:cNvSpPr>
            <a:spLocks noChangeArrowheads="1"/>
          </p:cNvSpPr>
          <p:nvPr/>
        </p:nvSpPr>
        <p:spPr bwMode="auto">
          <a:xfrm rot="-300000">
            <a:off x="5843588" y="1701219"/>
            <a:ext cx="446087" cy="207963"/>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90" name="Text Box 15"/>
          <p:cNvSpPr txBox="1">
            <a:spLocks noChangeArrowheads="1"/>
          </p:cNvSpPr>
          <p:nvPr/>
        </p:nvSpPr>
        <p:spPr bwMode="auto">
          <a:xfrm>
            <a:off x="1492250" y="1131888"/>
            <a:ext cx="1222375" cy="315912"/>
          </a:xfrm>
          <a:prstGeom prst="rect">
            <a:avLst/>
          </a:prstGeom>
          <a:noFill/>
          <a:ln w="9525">
            <a:noFill/>
            <a:round/>
            <a:headEnd/>
            <a:tailEnd/>
          </a:ln>
        </p:spPr>
        <p:txBody>
          <a:bodyPr wrap="none" lIns="81720" tIns="50400" rIns="81720" bIns="40680"/>
          <a:lstStyle/>
          <a:p>
            <a:pPr algn="ct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solenoid</a:t>
            </a:r>
          </a:p>
        </p:txBody>
      </p:sp>
      <p:sp>
        <p:nvSpPr>
          <p:cNvPr id="20491" name="Text Box 16"/>
          <p:cNvSpPr txBox="1">
            <a:spLocks noChangeArrowheads="1"/>
          </p:cNvSpPr>
          <p:nvPr/>
        </p:nvSpPr>
        <p:spPr bwMode="auto">
          <a:xfrm>
            <a:off x="4602163" y="2245732"/>
            <a:ext cx="1041400" cy="236537"/>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electron FFQs</a:t>
            </a:r>
          </a:p>
        </p:txBody>
      </p:sp>
      <p:sp>
        <p:nvSpPr>
          <p:cNvPr id="20492" name="Text Box 17"/>
          <p:cNvSpPr txBox="1">
            <a:spLocks noChangeArrowheads="1"/>
          </p:cNvSpPr>
          <p:nvPr/>
        </p:nvSpPr>
        <p:spPr bwMode="auto">
          <a:xfrm>
            <a:off x="187325" y="2263194"/>
            <a:ext cx="422275" cy="392113"/>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2300DC"/>
                </a:solidFill>
                <a:cs typeface="Arial" charset="0"/>
              </a:rPr>
              <a:t>50 mrad</a:t>
            </a:r>
          </a:p>
        </p:txBody>
      </p:sp>
      <p:sp>
        <p:nvSpPr>
          <p:cNvPr id="20493" name="Text Box 18"/>
          <p:cNvSpPr txBox="1">
            <a:spLocks noChangeArrowheads="1"/>
          </p:cNvSpPr>
          <p:nvPr/>
        </p:nvSpPr>
        <p:spPr bwMode="auto">
          <a:xfrm>
            <a:off x="304800" y="1831394"/>
            <a:ext cx="422275" cy="392113"/>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B84747"/>
                </a:solidFill>
                <a:cs typeface="Arial" charset="0"/>
              </a:rPr>
              <a:t>0</a:t>
            </a:r>
            <a:r>
              <a:rPr lang="en-US" sz="1400">
                <a:solidFill>
                  <a:srgbClr val="B84747"/>
                </a:solidFill>
              </a:rPr>
              <a:t> mrad</a:t>
            </a:r>
          </a:p>
        </p:txBody>
      </p:sp>
      <p:sp>
        <p:nvSpPr>
          <p:cNvPr id="20494" name="Text Box 19"/>
          <p:cNvSpPr txBox="1">
            <a:spLocks noChangeArrowheads="1"/>
          </p:cNvSpPr>
          <p:nvPr/>
        </p:nvSpPr>
        <p:spPr bwMode="auto">
          <a:xfrm>
            <a:off x="4732338" y="1321807"/>
            <a:ext cx="1549400" cy="328612"/>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ion dipole w/ detectors</a:t>
            </a:r>
          </a:p>
        </p:txBody>
      </p:sp>
      <p:sp>
        <p:nvSpPr>
          <p:cNvPr id="20495" name="Line 21"/>
          <p:cNvSpPr>
            <a:spLocks noChangeShapeType="1"/>
          </p:cNvSpPr>
          <p:nvPr/>
        </p:nvSpPr>
        <p:spPr bwMode="auto">
          <a:xfrm flipV="1">
            <a:off x="4659313" y="1826632"/>
            <a:ext cx="1346200" cy="171450"/>
          </a:xfrm>
          <a:prstGeom prst="line">
            <a:avLst/>
          </a:prstGeom>
          <a:noFill/>
          <a:ln w="18360">
            <a:solidFill>
              <a:srgbClr val="000080"/>
            </a:solidFill>
            <a:prstDash val="sysDot"/>
            <a:miter lim="800000"/>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496" name="AutoShape 22"/>
          <p:cNvSpPr>
            <a:spLocks noChangeArrowheads="1"/>
          </p:cNvSpPr>
          <p:nvPr/>
        </p:nvSpPr>
        <p:spPr bwMode="auto">
          <a:xfrm rot="-300000">
            <a:off x="6524625" y="1637719"/>
            <a:ext cx="446088" cy="207963"/>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97" name="AutoShape 23"/>
          <p:cNvSpPr>
            <a:spLocks noChangeArrowheads="1"/>
          </p:cNvSpPr>
          <p:nvPr/>
        </p:nvSpPr>
        <p:spPr bwMode="auto">
          <a:xfrm rot="-300000">
            <a:off x="7208838" y="1566282"/>
            <a:ext cx="446087" cy="207962"/>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98" name="AutoShape 24"/>
          <p:cNvSpPr>
            <a:spLocks noChangeArrowheads="1"/>
          </p:cNvSpPr>
          <p:nvPr/>
        </p:nvSpPr>
        <p:spPr bwMode="auto">
          <a:xfrm>
            <a:off x="5119688" y="2113969"/>
            <a:ext cx="225425" cy="92075"/>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99" name="AutoShape 25"/>
          <p:cNvSpPr>
            <a:spLocks noChangeArrowheads="1"/>
          </p:cNvSpPr>
          <p:nvPr/>
        </p:nvSpPr>
        <p:spPr bwMode="auto">
          <a:xfrm>
            <a:off x="5695950" y="2113969"/>
            <a:ext cx="225425" cy="92075"/>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500" name="AutoShape 26"/>
          <p:cNvSpPr>
            <a:spLocks noChangeArrowheads="1"/>
          </p:cNvSpPr>
          <p:nvPr/>
        </p:nvSpPr>
        <p:spPr bwMode="auto">
          <a:xfrm rot="-60000">
            <a:off x="4108450" y="2117144"/>
            <a:ext cx="454025" cy="77788"/>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501" name="Line 27"/>
          <p:cNvSpPr>
            <a:spLocks noChangeShapeType="1"/>
          </p:cNvSpPr>
          <p:nvPr/>
        </p:nvSpPr>
        <p:spPr bwMode="auto">
          <a:xfrm flipV="1">
            <a:off x="7904163" y="1596444"/>
            <a:ext cx="371475" cy="41275"/>
          </a:xfrm>
          <a:prstGeom prst="line">
            <a:avLst/>
          </a:prstGeom>
          <a:noFill/>
          <a:ln w="9360">
            <a:solidFill>
              <a:srgbClr val="000000"/>
            </a:solidFill>
            <a:miter lim="800000"/>
            <a:headEnd/>
            <a:tailEnd type="triangle" w="med" len="me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02" name="Text Box 28"/>
          <p:cNvSpPr txBox="1">
            <a:spLocks noChangeArrowheads="1"/>
          </p:cNvSpPr>
          <p:nvPr/>
        </p:nvSpPr>
        <p:spPr bwMode="auto">
          <a:xfrm rot="-180000">
            <a:off x="7918450" y="1701219"/>
            <a:ext cx="417513" cy="236538"/>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80"/>
                </a:solidFill>
                <a:cs typeface="Arial" charset="0"/>
              </a:rPr>
              <a:t>ions</a:t>
            </a:r>
          </a:p>
        </p:txBody>
      </p:sp>
      <p:sp>
        <p:nvSpPr>
          <p:cNvPr id="20503" name="Line 29"/>
          <p:cNvSpPr>
            <a:spLocks noChangeShapeType="1"/>
          </p:cNvSpPr>
          <p:nvPr/>
        </p:nvSpPr>
        <p:spPr bwMode="auto">
          <a:xfrm flipH="1">
            <a:off x="7691438" y="2175882"/>
            <a:ext cx="612775" cy="1587"/>
          </a:xfrm>
          <a:prstGeom prst="line">
            <a:avLst/>
          </a:prstGeom>
          <a:noFill/>
          <a:ln w="9360">
            <a:solidFill>
              <a:srgbClr val="000000"/>
            </a:solidFill>
            <a:miter lim="800000"/>
            <a:headEnd/>
            <a:tailEnd type="triangle" w="med" len="me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04" name="Text Box 30"/>
          <p:cNvSpPr txBox="1">
            <a:spLocks noChangeArrowheads="1"/>
          </p:cNvSpPr>
          <p:nvPr/>
        </p:nvSpPr>
        <p:spPr bwMode="auto">
          <a:xfrm>
            <a:off x="7685088" y="2185407"/>
            <a:ext cx="1041400" cy="236537"/>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800000"/>
                </a:solidFill>
                <a:cs typeface="Arial" charset="0"/>
              </a:rPr>
              <a:t>electrons</a:t>
            </a:r>
          </a:p>
        </p:txBody>
      </p:sp>
      <p:sp>
        <p:nvSpPr>
          <p:cNvPr id="20505" name="Text Box 31"/>
          <p:cNvSpPr txBox="1">
            <a:spLocks noChangeArrowheads="1"/>
          </p:cNvSpPr>
          <p:nvPr/>
        </p:nvSpPr>
        <p:spPr bwMode="auto">
          <a:xfrm>
            <a:off x="1949450" y="1718682"/>
            <a:ext cx="417513" cy="236537"/>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IP</a:t>
            </a:r>
          </a:p>
        </p:txBody>
      </p:sp>
      <p:sp>
        <p:nvSpPr>
          <p:cNvPr id="20506" name="Text Box 33"/>
          <p:cNvSpPr txBox="1">
            <a:spLocks noChangeArrowheads="1"/>
          </p:cNvSpPr>
          <p:nvPr/>
        </p:nvSpPr>
        <p:spPr bwMode="auto">
          <a:xfrm rot="-300000">
            <a:off x="6688138" y="1263069"/>
            <a:ext cx="733425" cy="236538"/>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ion FFQs</a:t>
            </a:r>
          </a:p>
        </p:txBody>
      </p:sp>
      <p:sp>
        <p:nvSpPr>
          <p:cNvPr id="20507" name="Text Box 34"/>
          <p:cNvSpPr txBox="1">
            <a:spLocks noChangeArrowheads="1"/>
          </p:cNvSpPr>
          <p:nvPr/>
        </p:nvSpPr>
        <p:spPr bwMode="auto">
          <a:xfrm>
            <a:off x="1781175" y="2509257"/>
            <a:ext cx="850900" cy="315912"/>
          </a:xfrm>
          <a:prstGeom prst="rect">
            <a:avLst/>
          </a:prstGeom>
          <a:noFill/>
          <a:ln w="9525">
            <a:noFill/>
            <a:round/>
            <a:headEnd/>
            <a:tailEnd/>
          </a:ln>
        </p:spPr>
        <p:txBody>
          <a:bodyPr wrap="none" lIns="81720" tIns="50400" rIns="81720" bIns="40680"/>
          <a:lstStyle/>
          <a:p>
            <a:pPr algn="ct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2+3 m</a:t>
            </a:r>
          </a:p>
        </p:txBody>
      </p:sp>
      <p:sp>
        <p:nvSpPr>
          <p:cNvPr id="20508" name="Text Box 35"/>
          <p:cNvSpPr txBox="1">
            <a:spLocks noChangeArrowheads="1"/>
          </p:cNvSpPr>
          <p:nvPr/>
        </p:nvSpPr>
        <p:spPr bwMode="auto">
          <a:xfrm>
            <a:off x="3508375" y="2545769"/>
            <a:ext cx="850900" cy="315913"/>
          </a:xfrm>
          <a:prstGeom prst="rect">
            <a:avLst/>
          </a:prstGeom>
          <a:noFill/>
          <a:ln w="9525">
            <a:noFill/>
            <a:round/>
            <a:headEnd/>
            <a:tailEnd/>
          </a:ln>
        </p:spPr>
        <p:txBody>
          <a:bodyPr wrap="none" lIns="81720" tIns="50400" rIns="81720" bIns="40680"/>
          <a:lstStyle/>
          <a:p>
            <a:pPr algn="ct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2 m</a:t>
            </a:r>
          </a:p>
        </p:txBody>
      </p:sp>
      <p:sp>
        <p:nvSpPr>
          <p:cNvPr id="20509" name="Text Box 36"/>
          <p:cNvSpPr txBox="1">
            <a:spLocks noChangeArrowheads="1"/>
          </p:cNvSpPr>
          <p:nvPr/>
        </p:nvSpPr>
        <p:spPr bwMode="auto">
          <a:xfrm>
            <a:off x="4732338" y="2545769"/>
            <a:ext cx="850900" cy="315913"/>
          </a:xfrm>
          <a:prstGeom prst="rect">
            <a:avLst/>
          </a:prstGeom>
          <a:noFill/>
          <a:ln w="9525">
            <a:noFill/>
            <a:round/>
            <a:headEnd/>
            <a:tailEnd/>
          </a:ln>
        </p:spPr>
        <p:txBody>
          <a:bodyPr wrap="none" lIns="81720" tIns="50400" rIns="81720" bIns="40680"/>
          <a:lstStyle/>
          <a:p>
            <a:pPr algn="ct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2 m</a:t>
            </a:r>
          </a:p>
        </p:txBody>
      </p:sp>
      <p:sp>
        <p:nvSpPr>
          <p:cNvPr id="20510" name="TextBox 33"/>
          <p:cNvSpPr txBox="1">
            <a:spLocks noChangeArrowheads="1"/>
          </p:cNvSpPr>
          <p:nvPr/>
        </p:nvSpPr>
        <p:spPr bwMode="auto">
          <a:xfrm>
            <a:off x="6858000" y="3260522"/>
            <a:ext cx="2133600" cy="1569660"/>
          </a:xfrm>
          <a:prstGeom prst="rect">
            <a:avLst/>
          </a:prstGeom>
          <a:noFill/>
          <a:ln w="9525">
            <a:noFill/>
            <a:miter lim="800000"/>
            <a:headEnd/>
            <a:tailEnd/>
          </a:ln>
        </p:spPr>
        <p:txBody>
          <a:bodyPr wrap="square">
            <a:spAutoFit/>
          </a:bodyPr>
          <a:lstStyle/>
          <a:p>
            <a:pPr defTabSz="457200" eaLnBrk="1" fontAlgn="auto" hangingPunct="1">
              <a:spcBef>
                <a:spcPts val="0"/>
              </a:spcBef>
              <a:spcAft>
                <a:spcPts val="0"/>
              </a:spcAft>
            </a:pPr>
            <a:r>
              <a:rPr lang="en-US" sz="1600" dirty="0">
                <a:solidFill>
                  <a:prstClr val="black"/>
                </a:solidFill>
                <a:latin typeface="+mn-lt"/>
              </a:rPr>
              <a:t>Detect particles with angles </a:t>
            </a:r>
            <a:r>
              <a:rPr lang="en-US" sz="1600" dirty="0">
                <a:solidFill>
                  <a:srgbClr val="FF0000"/>
                </a:solidFill>
                <a:latin typeface="+mn-lt"/>
              </a:rPr>
              <a:t>below 0.5</a:t>
            </a:r>
            <a:r>
              <a:rPr lang="en-US" sz="1600" baseline="30000" dirty="0">
                <a:solidFill>
                  <a:srgbClr val="FF0000"/>
                </a:solidFill>
                <a:latin typeface="+mn-lt"/>
              </a:rPr>
              <a:t>o</a:t>
            </a:r>
            <a:r>
              <a:rPr lang="en-US" sz="1600" dirty="0">
                <a:solidFill>
                  <a:srgbClr val="FF0000"/>
                </a:solidFill>
                <a:latin typeface="+mn-lt"/>
              </a:rPr>
              <a:t> </a:t>
            </a:r>
            <a:r>
              <a:rPr lang="en-US" sz="1600" dirty="0">
                <a:solidFill>
                  <a:prstClr val="black"/>
                </a:solidFill>
                <a:latin typeface="+mn-lt"/>
              </a:rPr>
              <a:t>beyond ion FFQs and in arcs</a:t>
            </a:r>
            <a:r>
              <a:rPr lang="en-US" sz="1600" dirty="0" smtClean="0">
                <a:solidFill>
                  <a:prstClr val="black"/>
                </a:solidFill>
                <a:latin typeface="+mn-lt"/>
              </a:rPr>
              <a:t>.</a:t>
            </a:r>
          </a:p>
          <a:p>
            <a:pPr defTabSz="457200" eaLnBrk="1" fontAlgn="auto" hangingPunct="1">
              <a:spcBef>
                <a:spcPts val="0"/>
              </a:spcBef>
              <a:spcAft>
                <a:spcPts val="0"/>
              </a:spcAft>
            </a:pPr>
            <a:r>
              <a:rPr lang="en-US" sz="1600" b="1" dirty="0" smtClean="0">
                <a:solidFill>
                  <a:srgbClr val="CC0099"/>
                </a:solidFill>
                <a:latin typeface="+mn-lt"/>
              </a:rPr>
              <a:t>Need 4 m machine element free region</a:t>
            </a:r>
            <a:endParaRPr lang="en-US" sz="1600" b="1" dirty="0">
              <a:solidFill>
                <a:srgbClr val="CC0099"/>
              </a:solidFill>
              <a:latin typeface="+mn-lt"/>
            </a:endParaRPr>
          </a:p>
        </p:txBody>
      </p:sp>
      <p:sp>
        <p:nvSpPr>
          <p:cNvPr id="20511" name="Text Box 32"/>
          <p:cNvSpPr txBox="1">
            <a:spLocks noChangeArrowheads="1"/>
          </p:cNvSpPr>
          <p:nvPr/>
        </p:nvSpPr>
        <p:spPr bwMode="auto">
          <a:xfrm>
            <a:off x="3492500" y="1033463"/>
            <a:ext cx="850900" cy="303212"/>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detectors</a:t>
            </a:r>
          </a:p>
        </p:txBody>
      </p:sp>
      <p:sp>
        <p:nvSpPr>
          <p:cNvPr id="20512" name="TextBox 33"/>
          <p:cNvSpPr txBox="1">
            <a:spLocks noChangeArrowheads="1"/>
          </p:cNvSpPr>
          <p:nvPr/>
        </p:nvSpPr>
        <p:spPr bwMode="auto">
          <a:xfrm>
            <a:off x="1447800" y="2972807"/>
            <a:ext cx="1905000" cy="366712"/>
          </a:xfrm>
          <a:prstGeom prst="rect">
            <a:avLst/>
          </a:prstGeom>
          <a:noFill/>
          <a:ln w="9525">
            <a:noFill/>
            <a:miter lim="800000"/>
            <a:headEnd/>
            <a:tailEnd/>
          </a:ln>
        </p:spPr>
        <p:txBody>
          <a:bodyPr>
            <a:spAutoFit/>
          </a:bodyPr>
          <a:lstStyle/>
          <a:p>
            <a:pPr defTabSz="457200" eaLnBrk="1" fontAlgn="auto" hangingPunct="1">
              <a:spcBef>
                <a:spcPts val="0"/>
              </a:spcBef>
              <a:spcAft>
                <a:spcPts val="0"/>
              </a:spcAft>
            </a:pPr>
            <a:r>
              <a:rPr lang="en-US" sz="1800" b="1">
                <a:solidFill>
                  <a:srgbClr val="FF0000"/>
                </a:solidFill>
                <a:latin typeface="Candara" pitchFamily="34" charset="0"/>
              </a:rPr>
              <a:t>Central detector</a:t>
            </a:r>
            <a:endParaRPr lang="en-US" sz="1800" b="1">
              <a:solidFill>
                <a:prstClr val="black"/>
              </a:solidFill>
              <a:latin typeface="Candara" pitchFamily="34" charset="0"/>
            </a:endParaRPr>
          </a:p>
        </p:txBody>
      </p:sp>
      <p:sp>
        <p:nvSpPr>
          <p:cNvPr id="20513" name="TextBox 41"/>
          <p:cNvSpPr txBox="1">
            <a:spLocks noChangeArrowheads="1"/>
          </p:cNvSpPr>
          <p:nvPr/>
        </p:nvSpPr>
        <p:spPr bwMode="auto">
          <a:xfrm>
            <a:off x="4572000" y="3306182"/>
            <a:ext cx="2133600" cy="1077218"/>
          </a:xfrm>
          <a:prstGeom prst="rect">
            <a:avLst/>
          </a:prstGeom>
          <a:noFill/>
          <a:ln w="9525">
            <a:noFill/>
            <a:miter lim="800000"/>
            <a:headEnd/>
            <a:tailEnd/>
          </a:ln>
        </p:spPr>
        <p:txBody>
          <a:bodyPr wrap="square">
            <a:spAutoFit/>
          </a:bodyPr>
          <a:lstStyle/>
          <a:p>
            <a:pPr defTabSz="457200" eaLnBrk="1" fontAlgn="auto" hangingPunct="1">
              <a:spcBef>
                <a:spcPts val="0"/>
              </a:spcBef>
              <a:spcAft>
                <a:spcPts val="0"/>
              </a:spcAft>
            </a:pPr>
            <a:r>
              <a:rPr lang="en-US" sz="1600" dirty="0">
                <a:solidFill>
                  <a:prstClr val="black"/>
                </a:solidFill>
                <a:latin typeface="+mn-lt"/>
              </a:rPr>
              <a:t>Detect particles with angles </a:t>
            </a:r>
            <a:r>
              <a:rPr lang="en-US" sz="1600" dirty="0">
                <a:solidFill>
                  <a:srgbClr val="FF0000"/>
                </a:solidFill>
                <a:latin typeface="+mn-lt"/>
              </a:rPr>
              <a:t>down to 0.5</a:t>
            </a:r>
            <a:r>
              <a:rPr lang="en-US" sz="1600" baseline="30000" dirty="0">
                <a:solidFill>
                  <a:srgbClr val="FF0000"/>
                </a:solidFill>
                <a:latin typeface="+mn-lt"/>
              </a:rPr>
              <a:t>o</a:t>
            </a:r>
            <a:r>
              <a:rPr lang="en-US" sz="1600" dirty="0">
                <a:solidFill>
                  <a:srgbClr val="FF0000"/>
                </a:solidFill>
                <a:latin typeface="+mn-lt"/>
              </a:rPr>
              <a:t> </a:t>
            </a:r>
            <a:r>
              <a:rPr lang="en-US" sz="1600" dirty="0">
                <a:solidFill>
                  <a:prstClr val="black"/>
                </a:solidFill>
                <a:latin typeface="+mn-lt"/>
              </a:rPr>
              <a:t>before ion FFQs.</a:t>
            </a:r>
          </a:p>
          <a:p>
            <a:pPr defTabSz="457200" eaLnBrk="1" fontAlgn="auto" hangingPunct="1">
              <a:spcBef>
                <a:spcPts val="0"/>
              </a:spcBef>
              <a:spcAft>
                <a:spcPts val="0"/>
              </a:spcAft>
            </a:pPr>
            <a:r>
              <a:rPr lang="en-US" sz="1600" b="1" dirty="0">
                <a:solidFill>
                  <a:srgbClr val="CC0099"/>
                </a:solidFill>
                <a:latin typeface="+mn-lt"/>
              </a:rPr>
              <a:t>Need 1-2 Tm dipole</a:t>
            </a:r>
            <a:r>
              <a:rPr lang="en-US" sz="1600" dirty="0">
                <a:solidFill>
                  <a:prstClr val="black"/>
                </a:solidFill>
                <a:latin typeface="+mn-lt"/>
              </a:rPr>
              <a:t>.</a:t>
            </a:r>
          </a:p>
        </p:txBody>
      </p:sp>
      <p:sp>
        <p:nvSpPr>
          <p:cNvPr id="20514" name="Line 5"/>
          <p:cNvSpPr>
            <a:spLocks noChangeShapeType="1"/>
          </p:cNvSpPr>
          <p:nvPr/>
        </p:nvSpPr>
        <p:spPr bwMode="auto">
          <a:xfrm flipH="1">
            <a:off x="1981200" y="3382382"/>
            <a:ext cx="20638" cy="3016250"/>
          </a:xfrm>
          <a:prstGeom prst="line">
            <a:avLst/>
          </a:prstGeom>
          <a:noFill/>
          <a:ln w="9525">
            <a:solidFill>
              <a:srgbClr val="000000"/>
            </a:solidFill>
            <a:round/>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15" name="AutoShape 1"/>
          <p:cNvSpPr>
            <a:spLocks noChangeArrowheads="1"/>
          </p:cNvSpPr>
          <p:nvPr/>
        </p:nvSpPr>
        <p:spPr bwMode="auto">
          <a:xfrm>
            <a:off x="1217613" y="3942769"/>
            <a:ext cx="1909762" cy="1477963"/>
          </a:xfrm>
          <a:prstGeom prst="roundRect">
            <a:avLst>
              <a:gd name="adj" fmla="val 116"/>
            </a:avLst>
          </a:prstGeom>
          <a:solidFill>
            <a:srgbClr val="CCFFFF">
              <a:alpha val="98038"/>
            </a:srgbClr>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16" name="Line 2"/>
          <p:cNvSpPr>
            <a:spLocks noChangeShapeType="1"/>
          </p:cNvSpPr>
          <p:nvPr/>
        </p:nvSpPr>
        <p:spPr bwMode="auto">
          <a:xfrm flipV="1">
            <a:off x="533400" y="4682544"/>
            <a:ext cx="4267200" cy="9525"/>
          </a:xfrm>
          <a:prstGeom prst="line">
            <a:avLst/>
          </a:prstGeom>
          <a:noFill/>
          <a:ln w="9525">
            <a:solidFill>
              <a:srgbClr val="000000"/>
            </a:solidFill>
            <a:round/>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46" name="Line 3"/>
          <p:cNvSpPr>
            <a:spLocks noChangeShapeType="1"/>
          </p:cNvSpPr>
          <p:nvPr/>
        </p:nvSpPr>
        <p:spPr bwMode="auto">
          <a:xfrm>
            <a:off x="1981200" y="4680957"/>
            <a:ext cx="2293938" cy="1477962"/>
          </a:xfrm>
          <a:prstGeom prst="line">
            <a:avLst/>
          </a:prstGeom>
          <a:noFill/>
          <a:ln w="9525">
            <a:solidFill>
              <a:srgbClr val="000000"/>
            </a:solidFill>
            <a:round/>
            <a:headEnd/>
            <a:tailEnd/>
          </a:ln>
          <a:effectLst/>
        </p:spPr>
        <p:txBody>
          <a:bodyPr/>
          <a:lstStyle/>
          <a:p>
            <a:pPr defTabSz="457200" eaLnBrk="1" fontAlgn="auto" hangingPunct="1">
              <a:spcBef>
                <a:spcPts val="0"/>
              </a:spcBef>
              <a:spcAft>
                <a:spcPts val="0"/>
              </a:spcAft>
              <a:defRPr/>
            </a:pPr>
            <a:endParaRPr lang="en-US" sz="1800">
              <a:solidFill>
                <a:prstClr val="black"/>
              </a:solidFill>
              <a:latin typeface="Comic Sans MS"/>
            </a:endParaRPr>
          </a:p>
        </p:txBody>
      </p:sp>
      <p:sp>
        <p:nvSpPr>
          <p:cNvPr id="20518" name="Line 4"/>
          <p:cNvSpPr>
            <a:spLocks noChangeShapeType="1"/>
          </p:cNvSpPr>
          <p:nvPr/>
        </p:nvSpPr>
        <p:spPr bwMode="auto">
          <a:xfrm flipV="1">
            <a:off x="1981200" y="3202994"/>
            <a:ext cx="2293938" cy="1479550"/>
          </a:xfrm>
          <a:prstGeom prst="line">
            <a:avLst/>
          </a:prstGeom>
          <a:noFill/>
          <a:ln w="9525">
            <a:solidFill>
              <a:srgbClr val="000000"/>
            </a:solidFill>
            <a:round/>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19" name="AutoShape 6"/>
          <p:cNvSpPr>
            <a:spLocks noChangeArrowheads="1"/>
          </p:cNvSpPr>
          <p:nvPr/>
        </p:nvSpPr>
        <p:spPr bwMode="auto">
          <a:xfrm>
            <a:off x="1035050" y="3760207"/>
            <a:ext cx="2417763" cy="184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6 w 21600"/>
              <a:gd name="T13" fmla="*/ 2646 h 21600"/>
              <a:gd name="T14" fmla="*/ 18954 w 21600"/>
              <a:gd name="T15" fmla="*/ 18954 h 21600"/>
            </a:gdLst>
            <a:ahLst/>
            <a:cxnLst>
              <a:cxn ang="T8">
                <a:pos x="T0" y="T1"/>
              </a:cxn>
              <a:cxn ang="T9">
                <a:pos x="T2" y="T3"/>
              </a:cxn>
              <a:cxn ang="T10">
                <a:pos x="T4" y="T5"/>
              </a:cxn>
              <a:cxn ang="T11">
                <a:pos x="T6" y="T7"/>
              </a:cxn>
            </a:cxnLst>
            <a:rect l="T12" t="T13" r="T14" b="T15"/>
            <a:pathLst>
              <a:path w="21600" h="21600">
                <a:moveTo>
                  <a:pt x="0" y="0"/>
                </a:moveTo>
                <a:lnTo>
                  <a:pt x="1692" y="21600"/>
                </a:lnTo>
                <a:lnTo>
                  <a:pt x="19908" y="21600"/>
                </a:lnTo>
                <a:lnTo>
                  <a:pt x="21600" y="0"/>
                </a:lnTo>
                <a:close/>
              </a:path>
            </a:pathLst>
          </a:custGeom>
          <a:solidFill>
            <a:srgbClr val="C0C0C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20" name="AutoShape 14"/>
          <p:cNvSpPr>
            <a:spLocks noChangeArrowheads="1"/>
          </p:cNvSpPr>
          <p:nvPr/>
        </p:nvSpPr>
        <p:spPr bwMode="auto">
          <a:xfrm>
            <a:off x="1517650" y="4341232"/>
            <a:ext cx="938213" cy="679450"/>
          </a:xfrm>
          <a:prstGeom prst="roundRect">
            <a:avLst>
              <a:gd name="adj" fmla="val 579"/>
            </a:avLst>
          </a:prstGeom>
          <a:solidFill>
            <a:srgbClr val="FF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1" name="AutoShape 15"/>
          <p:cNvSpPr>
            <a:spLocks noChangeArrowheads="1"/>
          </p:cNvSpPr>
          <p:nvPr/>
        </p:nvSpPr>
        <p:spPr bwMode="auto">
          <a:xfrm>
            <a:off x="3005138" y="3972932"/>
            <a:ext cx="114300" cy="1401762"/>
          </a:xfrm>
          <a:prstGeom prst="roundRect">
            <a:avLst>
              <a:gd name="adj" fmla="val 579"/>
            </a:avLst>
          </a:prstGeom>
          <a:solidFill>
            <a:srgbClr val="FF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2" name="AutoShape 16"/>
          <p:cNvSpPr>
            <a:spLocks noChangeArrowheads="1"/>
          </p:cNvSpPr>
          <p:nvPr/>
        </p:nvSpPr>
        <p:spPr bwMode="auto">
          <a:xfrm>
            <a:off x="1295400" y="3944357"/>
            <a:ext cx="1711325" cy="109537"/>
          </a:xfrm>
          <a:prstGeom prst="roundRect">
            <a:avLst>
              <a:gd name="adj" fmla="val 579"/>
            </a:avLst>
          </a:prstGeom>
          <a:solidFill>
            <a:srgbClr val="CC6633"/>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3" name="AutoShape 17"/>
          <p:cNvSpPr>
            <a:spLocks noChangeArrowheads="1"/>
          </p:cNvSpPr>
          <p:nvPr/>
        </p:nvSpPr>
        <p:spPr bwMode="auto">
          <a:xfrm>
            <a:off x="1890713" y="4593644"/>
            <a:ext cx="192087" cy="185738"/>
          </a:xfrm>
          <a:prstGeom prst="irregularSeal2">
            <a:avLst/>
          </a:prstGeom>
          <a:solidFill>
            <a:srgbClr val="800000"/>
          </a:solidFill>
          <a:ln w="9525">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4" name="AutoShape 18"/>
          <p:cNvSpPr>
            <a:spLocks noChangeArrowheads="1"/>
          </p:cNvSpPr>
          <p:nvPr/>
        </p:nvSpPr>
        <p:spPr bwMode="auto">
          <a:xfrm>
            <a:off x="1295400" y="5303257"/>
            <a:ext cx="1711325" cy="111125"/>
          </a:xfrm>
          <a:prstGeom prst="roundRect">
            <a:avLst>
              <a:gd name="adj" fmla="val 579"/>
            </a:avLst>
          </a:prstGeom>
          <a:solidFill>
            <a:srgbClr val="CC6633"/>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5" name="AutoShape 19"/>
          <p:cNvSpPr>
            <a:spLocks noChangeArrowheads="1"/>
          </p:cNvSpPr>
          <p:nvPr/>
        </p:nvSpPr>
        <p:spPr bwMode="auto">
          <a:xfrm>
            <a:off x="2690813" y="4225344"/>
            <a:ext cx="114300" cy="922338"/>
          </a:xfrm>
          <a:prstGeom prst="roundRect">
            <a:avLst>
              <a:gd name="adj" fmla="val 579"/>
            </a:avLst>
          </a:prstGeom>
          <a:solidFill>
            <a:srgbClr val="FF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6" name="AutoShape 20"/>
          <p:cNvSpPr>
            <a:spLocks noChangeArrowheads="1"/>
          </p:cNvSpPr>
          <p:nvPr/>
        </p:nvSpPr>
        <p:spPr bwMode="auto">
          <a:xfrm>
            <a:off x="1779588" y="4098344"/>
            <a:ext cx="1146175" cy="2587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023 w 21600"/>
              <a:gd name="T13" fmla="*/ 6023 h 21600"/>
              <a:gd name="T14" fmla="*/ 15577 w 21600"/>
              <a:gd name="T15" fmla="*/ 15577 h 21600"/>
            </a:gdLst>
            <a:ahLst/>
            <a:cxnLst>
              <a:cxn ang="T8">
                <a:pos x="T0" y="T1"/>
              </a:cxn>
              <a:cxn ang="T9">
                <a:pos x="T2" y="T3"/>
              </a:cxn>
              <a:cxn ang="T10">
                <a:pos x="T4" y="T5"/>
              </a:cxn>
              <a:cxn ang="T11">
                <a:pos x="T6" y="T7"/>
              </a:cxn>
            </a:cxnLst>
            <a:rect l="T12" t="T13" r="T14" b="T15"/>
            <a:pathLst>
              <a:path w="21600" h="21600">
                <a:moveTo>
                  <a:pt x="0" y="0"/>
                </a:moveTo>
                <a:lnTo>
                  <a:pt x="8445" y="21600"/>
                </a:lnTo>
                <a:lnTo>
                  <a:pt x="13155" y="21600"/>
                </a:lnTo>
                <a:lnTo>
                  <a:pt x="21600" y="0"/>
                </a:lnTo>
                <a:close/>
              </a:path>
            </a:pathLst>
          </a:custGeom>
          <a:solidFill>
            <a:srgbClr val="00808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27" name="AutoShape 21"/>
          <p:cNvSpPr>
            <a:spLocks noChangeArrowheads="1"/>
          </p:cNvSpPr>
          <p:nvPr/>
        </p:nvSpPr>
        <p:spPr bwMode="auto">
          <a:xfrm flipV="1">
            <a:off x="1785938" y="5017507"/>
            <a:ext cx="1146175" cy="258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023 w 21600"/>
              <a:gd name="T13" fmla="*/ 6023 h 21600"/>
              <a:gd name="T14" fmla="*/ 15577 w 21600"/>
              <a:gd name="T15" fmla="*/ 15577 h 21600"/>
            </a:gdLst>
            <a:ahLst/>
            <a:cxnLst>
              <a:cxn ang="T8">
                <a:pos x="T0" y="T1"/>
              </a:cxn>
              <a:cxn ang="T9">
                <a:pos x="T2" y="T3"/>
              </a:cxn>
              <a:cxn ang="T10">
                <a:pos x="T4" y="T5"/>
              </a:cxn>
              <a:cxn ang="T11">
                <a:pos x="T6" y="T7"/>
              </a:cxn>
            </a:cxnLst>
            <a:rect l="T12" t="T13" r="T14" b="T15"/>
            <a:pathLst>
              <a:path w="21600" h="21600">
                <a:moveTo>
                  <a:pt x="0" y="0"/>
                </a:moveTo>
                <a:lnTo>
                  <a:pt x="8445" y="21600"/>
                </a:lnTo>
                <a:lnTo>
                  <a:pt x="13155" y="21600"/>
                </a:lnTo>
                <a:lnTo>
                  <a:pt x="21600" y="0"/>
                </a:lnTo>
                <a:close/>
              </a:path>
            </a:pathLst>
          </a:custGeom>
          <a:solidFill>
            <a:srgbClr val="00808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28" name="AutoShape 22"/>
          <p:cNvSpPr>
            <a:spLocks noChangeArrowheads="1"/>
          </p:cNvSpPr>
          <p:nvPr/>
        </p:nvSpPr>
        <p:spPr bwMode="auto">
          <a:xfrm>
            <a:off x="3763963" y="3476044"/>
            <a:ext cx="190500" cy="2400300"/>
          </a:xfrm>
          <a:prstGeom prst="roundRect">
            <a:avLst>
              <a:gd name="adj" fmla="val 579"/>
            </a:avLst>
          </a:prstGeom>
          <a:solidFill>
            <a:srgbClr val="FF6633"/>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9" name="AutoShape 23"/>
          <p:cNvSpPr>
            <a:spLocks noChangeArrowheads="1"/>
          </p:cNvSpPr>
          <p:nvPr/>
        </p:nvSpPr>
        <p:spPr bwMode="auto">
          <a:xfrm>
            <a:off x="3975100" y="3301419"/>
            <a:ext cx="190500" cy="2770188"/>
          </a:xfrm>
          <a:prstGeom prst="roundRect">
            <a:avLst>
              <a:gd name="adj" fmla="val 579"/>
            </a:avLst>
          </a:prstGeom>
          <a:solidFill>
            <a:srgbClr val="E6E6FF"/>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30" name="AutoShape 24"/>
          <p:cNvSpPr>
            <a:spLocks noChangeArrowheads="1"/>
          </p:cNvSpPr>
          <p:nvPr/>
        </p:nvSpPr>
        <p:spPr bwMode="auto">
          <a:xfrm>
            <a:off x="4186238" y="3758619"/>
            <a:ext cx="190500" cy="1846263"/>
          </a:xfrm>
          <a:prstGeom prst="roundRect">
            <a:avLst>
              <a:gd name="adj" fmla="val 579"/>
            </a:avLst>
          </a:prstGeom>
          <a:solidFill>
            <a:srgbClr val="E6E6E6"/>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31" name="AutoShape 25"/>
          <p:cNvSpPr>
            <a:spLocks noChangeArrowheads="1"/>
          </p:cNvSpPr>
          <p:nvPr/>
        </p:nvSpPr>
        <p:spPr bwMode="auto">
          <a:xfrm>
            <a:off x="3717925" y="3545894"/>
            <a:ext cx="39688" cy="2274888"/>
          </a:xfrm>
          <a:prstGeom prst="roundRect">
            <a:avLst>
              <a:gd name="adj" fmla="val 579"/>
            </a:avLst>
          </a:prstGeom>
          <a:solidFill>
            <a:srgbClr val="00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32" name="AutoShape 26"/>
          <p:cNvSpPr>
            <a:spLocks noChangeArrowheads="1"/>
          </p:cNvSpPr>
          <p:nvPr/>
        </p:nvSpPr>
        <p:spPr bwMode="auto">
          <a:xfrm>
            <a:off x="720725" y="3698294"/>
            <a:ext cx="38100" cy="1993900"/>
          </a:xfrm>
          <a:prstGeom prst="roundRect">
            <a:avLst>
              <a:gd name="adj" fmla="val 579"/>
            </a:avLst>
          </a:prstGeom>
          <a:solidFill>
            <a:srgbClr val="00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33" name="Text Box 27"/>
          <p:cNvSpPr txBox="1">
            <a:spLocks noChangeArrowheads="1"/>
          </p:cNvSpPr>
          <p:nvPr/>
        </p:nvSpPr>
        <p:spPr bwMode="auto">
          <a:xfrm rot="-5400000">
            <a:off x="3253581" y="4556338"/>
            <a:ext cx="1239838"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EM Calorimeter</a:t>
            </a:r>
          </a:p>
        </p:txBody>
      </p:sp>
      <p:sp>
        <p:nvSpPr>
          <p:cNvPr id="20534" name="Text Box 28"/>
          <p:cNvSpPr txBox="1">
            <a:spLocks noChangeArrowheads="1"/>
          </p:cNvSpPr>
          <p:nvPr/>
        </p:nvSpPr>
        <p:spPr bwMode="auto">
          <a:xfrm rot="-5400000">
            <a:off x="3338513" y="4466644"/>
            <a:ext cx="1511300"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Hadron Calorimeter</a:t>
            </a:r>
          </a:p>
        </p:txBody>
      </p:sp>
      <p:sp>
        <p:nvSpPr>
          <p:cNvPr id="20535" name="Text Box 29"/>
          <p:cNvSpPr txBox="1">
            <a:spLocks noChangeArrowheads="1"/>
          </p:cNvSpPr>
          <p:nvPr/>
        </p:nvSpPr>
        <p:spPr bwMode="auto">
          <a:xfrm rot="-5400000">
            <a:off x="3716338" y="4431719"/>
            <a:ext cx="1181100"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Muon Detector</a:t>
            </a:r>
          </a:p>
        </p:txBody>
      </p:sp>
      <p:sp>
        <p:nvSpPr>
          <p:cNvPr id="20536" name="AutoShape 30"/>
          <p:cNvSpPr>
            <a:spLocks noChangeArrowheads="1"/>
          </p:cNvSpPr>
          <p:nvPr/>
        </p:nvSpPr>
        <p:spPr bwMode="auto">
          <a:xfrm rot="16200000" flipH="1">
            <a:off x="-873125" y="4585707"/>
            <a:ext cx="2954337" cy="192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505 w 21600"/>
              <a:gd name="T13" fmla="*/ 2505 h 21600"/>
              <a:gd name="T14" fmla="*/ 19095 w 21600"/>
              <a:gd name="T15" fmla="*/ 19095 h 21600"/>
            </a:gdLst>
            <a:ahLst/>
            <a:cxnLst>
              <a:cxn ang="T8">
                <a:pos x="T0" y="T1"/>
              </a:cxn>
              <a:cxn ang="T9">
                <a:pos x="T2" y="T3"/>
              </a:cxn>
              <a:cxn ang="T10">
                <a:pos x="T4" y="T5"/>
              </a:cxn>
              <a:cxn ang="T11">
                <a:pos x="T6" y="T7"/>
              </a:cxn>
            </a:cxnLst>
            <a:rect l="T12" t="T13" r="T14" b="T15"/>
            <a:pathLst>
              <a:path w="21600" h="21600">
                <a:moveTo>
                  <a:pt x="0" y="0"/>
                </a:moveTo>
                <a:lnTo>
                  <a:pt x="1409" y="21600"/>
                </a:lnTo>
                <a:lnTo>
                  <a:pt x="20191" y="21600"/>
                </a:lnTo>
                <a:lnTo>
                  <a:pt x="21600" y="0"/>
                </a:lnTo>
                <a:close/>
              </a:path>
            </a:pathLst>
          </a:custGeom>
          <a:solidFill>
            <a:srgbClr val="FF6633"/>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37" name="Text Box 31"/>
          <p:cNvSpPr txBox="1">
            <a:spLocks noChangeArrowheads="1"/>
          </p:cNvSpPr>
          <p:nvPr/>
        </p:nvSpPr>
        <p:spPr bwMode="auto">
          <a:xfrm rot="-5400000">
            <a:off x="15081" y="4365838"/>
            <a:ext cx="1239838"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EM Calorimeter</a:t>
            </a:r>
          </a:p>
        </p:txBody>
      </p:sp>
      <p:sp>
        <p:nvSpPr>
          <p:cNvPr id="20538" name="AutoShape 33"/>
          <p:cNvSpPr>
            <a:spLocks noChangeArrowheads="1"/>
          </p:cNvSpPr>
          <p:nvPr/>
        </p:nvSpPr>
        <p:spPr bwMode="auto">
          <a:xfrm>
            <a:off x="1041400" y="3390319"/>
            <a:ext cx="2370138" cy="369888"/>
          </a:xfrm>
          <a:prstGeom prst="roundRect">
            <a:avLst>
              <a:gd name="adj" fmla="val 579"/>
            </a:avLst>
          </a:prstGeom>
          <a:solidFill>
            <a:srgbClr val="CCCCCC"/>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39" name="Text Box 34"/>
          <p:cNvSpPr txBox="1">
            <a:spLocks noChangeArrowheads="1"/>
          </p:cNvSpPr>
          <p:nvPr/>
        </p:nvSpPr>
        <p:spPr bwMode="auto">
          <a:xfrm>
            <a:off x="1074738" y="3455407"/>
            <a:ext cx="2311400"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Solenoid yoke + Muon Detector</a:t>
            </a:r>
          </a:p>
        </p:txBody>
      </p:sp>
      <p:sp>
        <p:nvSpPr>
          <p:cNvPr id="20540" name="Text Box 35"/>
          <p:cNvSpPr txBox="1">
            <a:spLocks noChangeArrowheads="1"/>
          </p:cNvSpPr>
          <p:nvPr/>
        </p:nvSpPr>
        <p:spPr bwMode="auto">
          <a:xfrm>
            <a:off x="3400425" y="3229982"/>
            <a:ext cx="485775"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TOF</a:t>
            </a:r>
          </a:p>
        </p:txBody>
      </p:sp>
      <p:sp>
        <p:nvSpPr>
          <p:cNvPr id="20541" name="AutoShape 36"/>
          <p:cNvSpPr>
            <a:spLocks noChangeArrowheads="1"/>
          </p:cNvSpPr>
          <p:nvPr/>
        </p:nvSpPr>
        <p:spPr bwMode="auto">
          <a:xfrm>
            <a:off x="1181100" y="4107869"/>
            <a:ext cx="114300" cy="1165225"/>
          </a:xfrm>
          <a:prstGeom prst="roundRect">
            <a:avLst>
              <a:gd name="adj" fmla="val 579"/>
            </a:avLst>
          </a:prstGeom>
          <a:solidFill>
            <a:srgbClr val="FF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42" name="AutoShape 37"/>
          <p:cNvSpPr>
            <a:spLocks noChangeArrowheads="1"/>
          </p:cNvSpPr>
          <p:nvPr/>
        </p:nvSpPr>
        <p:spPr bwMode="auto">
          <a:xfrm rot="16200000" flipH="1">
            <a:off x="60325" y="4490457"/>
            <a:ext cx="1846263" cy="3825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85 w 21600"/>
              <a:gd name="T13" fmla="*/ 3485 h 21600"/>
              <a:gd name="T14" fmla="*/ 18115 w 21600"/>
              <a:gd name="T15" fmla="*/ 18115 h 21600"/>
            </a:gdLst>
            <a:ahLst/>
            <a:cxnLst>
              <a:cxn ang="T8">
                <a:pos x="T0" y="T1"/>
              </a:cxn>
              <a:cxn ang="T9">
                <a:pos x="T2" y="T3"/>
              </a:cxn>
              <a:cxn ang="T10">
                <a:pos x="T4" y="T5"/>
              </a:cxn>
              <a:cxn ang="T11">
                <a:pos x="T6" y="T7"/>
              </a:cxn>
            </a:cxnLst>
            <a:rect l="T12" t="T13" r="T14" b="T15"/>
            <a:pathLst>
              <a:path w="21600" h="21600">
                <a:moveTo>
                  <a:pt x="0" y="0"/>
                </a:moveTo>
                <a:lnTo>
                  <a:pt x="3369" y="21600"/>
                </a:lnTo>
                <a:lnTo>
                  <a:pt x="18231" y="21600"/>
                </a:lnTo>
                <a:lnTo>
                  <a:pt x="21600" y="0"/>
                </a:lnTo>
                <a:close/>
              </a:path>
            </a:pathLst>
          </a:custGeom>
          <a:solidFill>
            <a:srgbClr val="9999FF"/>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43" name="Text Box 38"/>
          <p:cNvSpPr txBox="1">
            <a:spLocks noChangeArrowheads="1"/>
          </p:cNvSpPr>
          <p:nvPr/>
        </p:nvSpPr>
        <p:spPr bwMode="auto">
          <a:xfrm rot="-5400000">
            <a:off x="692944" y="4373776"/>
            <a:ext cx="604837"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HTCC</a:t>
            </a:r>
          </a:p>
        </p:txBody>
      </p:sp>
      <p:sp>
        <p:nvSpPr>
          <p:cNvPr id="20544" name="AutoShape 39"/>
          <p:cNvSpPr>
            <a:spLocks noChangeArrowheads="1"/>
          </p:cNvSpPr>
          <p:nvPr/>
        </p:nvSpPr>
        <p:spPr bwMode="auto">
          <a:xfrm flipV="1">
            <a:off x="1036638" y="5414382"/>
            <a:ext cx="2417762" cy="185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6 w 21600"/>
              <a:gd name="T13" fmla="*/ 2646 h 21600"/>
              <a:gd name="T14" fmla="*/ 18954 w 21600"/>
              <a:gd name="T15" fmla="*/ 18954 h 21600"/>
            </a:gdLst>
            <a:ahLst/>
            <a:cxnLst>
              <a:cxn ang="T8">
                <a:pos x="T0" y="T1"/>
              </a:cxn>
              <a:cxn ang="T9">
                <a:pos x="T2" y="T3"/>
              </a:cxn>
              <a:cxn ang="T10">
                <a:pos x="T4" y="T5"/>
              </a:cxn>
              <a:cxn ang="T11">
                <a:pos x="T6" y="T7"/>
              </a:cxn>
            </a:cxnLst>
            <a:rect l="T12" t="T13" r="T14" b="T15"/>
            <a:pathLst>
              <a:path w="21600" h="21600">
                <a:moveTo>
                  <a:pt x="0" y="0"/>
                </a:moveTo>
                <a:lnTo>
                  <a:pt x="1692" y="21600"/>
                </a:lnTo>
                <a:lnTo>
                  <a:pt x="19908" y="21600"/>
                </a:lnTo>
                <a:lnTo>
                  <a:pt x="21600" y="0"/>
                </a:lnTo>
                <a:close/>
              </a:path>
            </a:pathLst>
          </a:custGeom>
          <a:solidFill>
            <a:srgbClr val="C0C0C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45" name="AutoShape 40"/>
          <p:cNvSpPr>
            <a:spLocks noChangeArrowheads="1"/>
          </p:cNvSpPr>
          <p:nvPr/>
        </p:nvSpPr>
        <p:spPr bwMode="auto">
          <a:xfrm>
            <a:off x="1041400" y="5600119"/>
            <a:ext cx="2370138" cy="369888"/>
          </a:xfrm>
          <a:prstGeom prst="roundRect">
            <a:avLst>
              <a:gd name="adj" fmla="val 579"/>
            </a:avLst>
          </a:prstGeom>
          <a:solidFill>
            <a:srgbClr val="CCCCCC"/>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46" name="AutoShape 41"/>
          <p:cNvSpPr>
            <a:spLocks noChangeArrowheads="1"/>
          </p:cNvSpPr>
          <p:nvPr/>
        </p:nvSpPr>
        <p:spPr bwMode="auto">
          <a:xfrm rot="5400000">
            <a:off x="2309812" y="4395207"/>
            <a:ext cx="2214563" cy="573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60 w 21600"/>
              <a:gd name="T13" fmla="*/ 3560 h 21600"/>
              <a:gd name="T14" fmla="*/ 18040 w 21600"/>
              <a:gd name="T15" fmla="*/ 18040 h 21600"/>
            </a:gdLst>
            <a:ahLst/>
            <a:cxnLst>
              <a:cxn ang="T8">
                <a:pos x="T0" y="T1"/>
              </a:cxn>
              <a:cxn ang="T9">
                <a:pos x="T2" y="T3"/>
              </a:cxn>
              <a:cxn ang="T10">
                <a:pos x="T4" y="T5"/>
              </a:cxn>
              <a:cxn ang="T11">
                <a:pos x="T6" y="T7"/>
              </a:cxn>
            </a:cxnLst>
            <a:rect l="T12" t="T13" r="T14" b="T15"/>
            <a:pathLst>
              <a:path w="21600" h="21600">
                <a:moveTo>
                  <a:pt x="0" y="0"/>
                </a:moveTo>
                <a:lnTo>
                  <a:pt x="3519" y="21600"/>
                </a:lnTo>
                <a:lnTo>
                  <a:pt x="18081" y="21600"/>
                </a:lnTo>
                <a:lnTo>
                  <a:pt x="21600" y="0"/>
                </a:lnTo>
                <a:close/>
              </a:path>
            </a:pathLst>
          </a:custGeom>
          <a:solidFill>
            <a:srgbClr val="9966CC"/>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47" name="Text Box 42"/>
          <p:cNvSpPr txBox="1">
            <a:spLocks noChangeArrowheads="1"/>
          </p:cNvSpPr>
          <p:nvPr/>
        </p:nvSpPr>
        <p:spPr bwMode="auto">
          <a:xfrm rot="-5400000">
            <a:off x="3185319" y="4362663"/>
            <a:ext cx="554038"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RICH</a:t>
            </a:r>
          </a:p>
        </p:txBody>
      </p:sp>
      <p:sp>
        <p:nvSpPr>
          <p:cNvPr id="20548" name="AutoShape 43"/>
          <p:cNvSpPr>
            <a:spLocks noChangeArrowheads="1"/>
          </p:cNvSpPr>
          <p:nvPr/>
        </p:nvSpPr>
        <p:spPr bwMode="auto">
          <a:xfrm rot="3300000">
            <a:off x="3190875" y="3598282"/>
            <a:ext cx="36513" cy="611187"/>
          </a:xfrm>
          <a:prstGeom prst="roundRect">
            <a:avLst>
              <a:gd name="adj" fmla="val 579"/>
            </a:avLst>
          </a:prstGeom>
          <a:solidFill>
            <a:srgbClr val="00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49" name="AutoShape 44"/>
          <p:cNvSpPr>
            <a:spLocks noChangeArrowheads="1"/>
          </p:cNvSpPr>
          <p:nvPr/>
        </p:nvSpPr>
        <p:spPr bwMode="auto">
          <a:xfrm>
            <a:off x="1173163" y="4041194"/>
            <a:ext cx="1803400" cy="58738"/>
          </a:xfrm>
          <a:prstGeom prst="roundRect">
            <a:avLst>
              <a:gd name="adj" fmla="val 579"/>
            </a:avLst>
          </a:prstGeom>
          <a:solidFill>
            <a:srgbClr val="0080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50" name="AutoShape 45"/>
          <p:cNvSpPr>
            <a:spLocks noChangeArrowheads="1"/>
          </p:cNvSpPr>
          <p:nvPr/>
        </p:nvSpPr>
        <p:spPr bwMode="auto">
          <a:xfrm rot="-3300000">
            <a:off x="3188494" y="5162763"/>
            <a:ext cx="36513" cy="612775"/>
          </a:xfrm>
          <a:prstGeom prst="roundRect">
            <a:avLst>
              <a:gd name="adj" fmla="val 579"/>
            </a:avLst>
          </a:prstGeom>
          <a:solidFill>
            <a:srgbClr val="00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51" name="AutoShape 46"/>
          <p:cNvSpPr>
            <a:spLocks noChangeArrowheads="1"/>
          </p:cNvSpPr>
          <p:nvPr/>
        </p:nvSpPr>
        <p:spPr bwMode="auto">
          <a:xfrm flipV="1">
            <a:off x="1211263" y="5020682"/>
            <a:ext cx="1435100" cy="260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295 w 21600"/>
              <a:gd name="T13" fmla="*/ 4295 h 21600"/>
              <a:gd name="T14" fmla="*/ 17305 w 21600"/>
              <a:gd name="T15" fmla="*/ 17305 h 21600"/>
            </a:gdLst>
            <a:ahLst/>
            <a:cxnLst>
              <a:cxn ang="T8">
                <a:pos x="T0" y="T1"/>
              </a:cxn>
              <a:cxn ang="T9">
                <a:pos x="T2" y="T3"/>
              </a:cxn>
              <a:cxn ang="T10">
                <a:pos x="T4" y="T5"/>
              </a:cxn>
              <a:cxn ang="T11">
                <a:pos x="T6" y="T7"/>
              </a:cxn>
            </a:cxnLst>
            <a:rect l="T12" t="T13" r="T14" b="T15"/>
            <a:pathLst>
              <a:path w="21600" h="21600">
                <a:moveTo>
                  <a:pt x="0" y="0"/>
                </a:moveTo>
                <a:lnTo>
                  <a:pt x="4989" y="21600"/>
                </a:lnTo>
                <a:lnTo>
                  <a:pt x="16611" y="21600"/>
                </a:lnTo>
                <a:lnTo>
                  <a:pt x="21600" y="0"/>
                </a:lnTo>
                <a:close/>
              </a:path>
            </a:pathLst>
          </a:custGeom>
          <a:solidFill>
            <a:srgbClr val="00808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52" name="AutoShape 47"/>
          <p:cNvSpPr>
            <a:spLocks noChangeArrowheads="1"/>
          </p:cNvSpPr>
          <p:nvPr/>
        </p:nvSpPr>
        <p:spPr bwMode="auto">
          <a:xfrm>
            <a:off x="1173163" y="5266744"/>
            <a:ext cx="1803400" cy="58738"/>
          </a:xfrm>
          <a:prstGeom prst="roundRect">
            <a:avLst>
              <a:gd name="adj" fmla="val 579"/>
            </a:avLst>
          </a:prstGeom>
          <a:solidFill>
            <a:srgbClr val="0080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53" name="AutoShape 48"/>
          <p:cNvSpPr>
            <a:spLocks noChangeArrowheads="1"/>
          </p:cNvSpPr>
          <p:nvPr/>
        </p:nvSpPr>
        <p:spPr bwMode="auto">
          <a:xfrm>
            <a:off x="1208088" y="4099932"/>
            <a:ext cx="1433512" cy="258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295 w 21600"/>
              <a:gd name="T13" fmla="*/ 4295 h 21600"/>
              <a:gd name="T14" fmla="*/ 17305 w 21600"/>
              <a:gd name="T15" fmla="*/ 17305 h 21600"/>
            </a:gdLst>
            <a:ahLst/>
            <a:cxnLst>
              <a:cxn ang="T8">
                <a:pos x="T0" y="T1"/>
              </a:cxn>
              <a:cxn ang="T9">
                <a:pos x="T2" y="T3"/>
              </a:cxn>
              <a:cxn ang="T10">
                <a:pos x="T4" y="T5"/>
              </a:cxn>
              <a:cxn ang="T11">
                <a:pos x="T6" y="T7"/>
              </a:cxn>
            </a:cxnLst>
            <a:rect l="T12" t="T13" r="T14" b="T15"/>
            <a:pathLst>
              <a:path w="21600" h="21600">
                <a:moveTo>
                  <a:pt x="0" y="0"/>
                </a:moveTo>
                <a:lnTo>
                  <a:pt x="4989" y="21600"/>
                </a:lnTo>
                <a:lnTo>
                  <a:pt x="16611" y="21600"/>
                </a:lnTo>
                <a:lnTo>
                  <a:pt x="21600" y="0"/>
                </a:lnTo>
                <a:close/>
              </a:path>
            </a:pathLst>
          </a:custGeom>
          <a:solidFill>
            <a:srgbClr val="00808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54" name="Text Box 49"/>
          <p:cNvSpPr txBox="1">
            <a:spLocks noChangeArrowheads="1"/>
          </p:cNvSpPr>
          <p:nvPr/>
        </p:nvSpPr>
        <p:spPr bwMode="auto">
          <a:xfrm>
            <a:off x="1227138" y="4095169"/>
            <a:ext cx="1585912"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RICH or DIRC/LTCC</a:t>
            </a:r>
          </a:p>
        </p:txBody>
      </p:sp>
      <p:sp>
        <p:nvSpPr>
          <p:cNvPr id="20555" name="Text Box 50"/>
          <p:cNvSpPr txBox="1">
            <a:spLocks noChangeArrowheads="1"/>
          </p:cNvSpPr>
          <p:nvPr/>
        </p:nvSpPr>
        <p:spPr bwMode="auto">
          <a:xfrm>
            <a:off x="1608138" y="4360282"/>
            <a:ext cx="765175"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Tracking</a:t>
            </a:r>
          </a:p>
        </p:txBody>
      </p:sp>
      <p:sp>
        <p:nvSpPr>
          <p:cNvPr id="20556" name="AutoShape 51"/>
          <p:cNvSpPr>
            <a:spLocks noChangeArrowheads="1"/>
          </p:cNvSpPr>
          <p:nvPr/>
        </p:nvSpPr>
        <p:spPr bwMode="auto">
          <a:xfrm>
            <a:off x="1219200" y="3885619"/>
            <a:ext cx="1901825" cy="42863"/>
          </a:xfrm>
          <a:prstGeom prst="roundRect">
            <a:avLst>
              <a:gd name="adj" fmla="val 579"/>
            </a:avLst>
          </a:prstGeom>
          <a:solidFill>
            <a:srgbClr val="0000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57" name="AutoShape 52"/>
          <p:cNvSpPr>
            <a:spLocks noChangeArrowheads="1"/>
          </p:cNvSpPr>
          <p:nvPr/>
        </p:nvSpPr>
        <p:spPr bwMode="auto">
          <a:xfrm>
            <a:off x="1219200" y="5436607"/>
            <a:ext cx="1901825" cy="44450"/>
          </a:xfrm>
          <a:prstGeom prst="roundRect">
            <a:avLst>
              <a:gd name="adj" fmla="val 579"/>
            </a:avLst>
          </a:prstGeom>
          <a:solidFill>
            <a:srgbClr val="0000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cxnSp>
        <p:nvCxnSpPr>
          <p:cNvPr id="88" name="Straight Arrow Connector 87"/>
          <p:cNvCxnSpPr/>
          <p:nvPr/>
        </p:nvCxnSpPr>
        <p:spPr>
          <a:xfrm>
            <a:off x="1217613" y="6352594"/>
            <a:ext cx="763587" cy="11113"/>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559" name="Straight Arrow Connector 88"/>
          <p:cNvCxnSpPr>
            <a:cxnSpLocks noChangeShapeType="1"/>
          </p:cNvCxnSpPr>
          <p:nvPr/>
        </p:nvCxnSpPr>
        <p:spPr bwMode="auto">
          <a:xfrm flipV="1">
            <a:off x="1981200" y="6352594"/>
            <a:ext cx="1146175" cy="9525"/>
          </a:xfrm>
          <a:prstGeom prst="straightConnector1">
            <a:avLst/>
          </a:prstGeom>
          <a:noFill/>
          <a:ln w="28575">
            <a:solidFill>
              <a:schemeClr val="tx1"/>
            </a:solidFill>
            <a:round/>
            <a:headEnd type="triangle" w="med" len="med"/>
            <a:tailEnd type="triangle" w="med" len="med"/>
          </a:ln>
        </p:spPr>
      </p:cxnSp>
      <p:cxnSp>
        <p:nvCxnSpPr>
          <p:cNvPr id="20560" name="Straight Arrow Connector 89"/>
          <p:cNvCxnSpPr>
            <a:cxnSpLocks noChangeShapeType="1"/>
          </p:cNvCxnSpPr>
          <p:nvPr/>
        </p:nvCxnSpPr>
        <p:spPr bwMode="auto">
          <a:xfrm flipV="1">
            <a:off x="3127375" y="6352594"/>
            <a:ext cx="765175" cy="9525"/>
          </a:xfrm>
          <a:prstGeom prst="straightConnector1">
            <a:avLst/>
          </a:prstGeom>
          <a:noFill/>
          <a:ln w="28575">
            <a:solidFill>
              <a:schemeClr val="tx1"/>
            </a:solidFill>
            <a:round/>
            <a:headEnd type="triangle" w="med" len="med"/>
            <a:tailEnd type="triangle" w="med" len="med"/>
          </a:ln>
        </p:spPr>
      </p:cxnSp>
      <p:sp>
        <p:nvSpPr>
          <p:cNvPr id="20561" name="TextBox 90"/>
          <p:cNvSpPr txBox="1">
            <a:spLocks noChangeArrowheads="1"/>
          </p:cNvSpPr>
          <p:nvPr/>
        </p:nvSpPr>
        <p:spPr bwMode="auto">
          <a:xfrm>
            <a:off x="1431925" y="6063669"/>
            <a:ext cx="501650" cy="366713"/>
          </a:xfrm>
          <a:prstGeom prst="rect">
            <a:avLst/>
          </a:prstGeom>
          <a:noFill/>
          <a:ln w="9525">
            <a:noFill/>
            <a:miter lim="800000"/>
            <a:headEnd/>
            <a:tailEnd/>
          </a:ln>
        </p:spPr>
        <p:txBody>
          <a:bodyPr wrap="none">
            <a:spAutoFit/>
          </a:bodyPr>
          <a:lstStyle/>
          <a:p>
            <a:pPr defTabSz="457200" eaLnBrk="1" fontAlgn="auto" hangingPunct="1">
              <a:spcBef>
                <a:spcPts val="0"/>
              </a:spcBef>
              <a:spcAft>
                <a:spcPts val="0"/>
              </a:spcAft>
            </a:pPr>
            <a:r>
              <a:rPr lang="en-US" sz="1800">
                <a:solidFill>
                  <a:prstClr val="black"/>
                </a:solidFill>
              </a:rPr>
              <a:t>2m</a:t>
            </a:r>
          </a:p>
        </p:txBody>
      </p:sp>
      <p:sp>
        <p:nvSpPr>
          <p:cNvPr id="20562" name="TextBox 91"/>
          <p:cNvSpPr txBox="1">
            <a:spLocks noChangeArrowheads="1"/>
          </p:cNvSpPr>
          <p:nvPr/>
        </p:nvSpPr>
        <p:spPr bwMode="auto">
          <a:xfrm>
            <a:off x="2363788" y="6054144"/>
            <a:ext cx="501650" cy="366713"/>
          </a:xfrm>
          <a:prstGeom prst="rect">
            <a:avLst/>
          </a:prstGeom>
          <a:noFill/>
          <a:ln w="9525">
            <a:noFill/>
            <a:miter lim="800000"/>
            <a:headEnd/>
            <a:tailEnd/>
          </a:ln>
        </p:spPr>
        <p:txBody>
          <a:bodyPr wrap="none">
            <a:spAutoFit/>
          </a:bodyPr>
          <a:lstStyle/>
          <a:p>
            <a:pPr defTabSz="457200" eaLnBrk="1" fontAlgn="auto" hangingPunct="1">
              <a:spcBef>
                <a:spcPts val="0"/>
              </a:spcBef>
              <a:spcAft>
                <a:spcPts val="0"/>
              </a:spcAft>
            </a:pPr>
            <a:r>
              <a:rPr lang="en-US" sz="1800">
                <a:solidFill>
                  <a:prstClr val="black"/>
                </a:solidFill>
              </a:rPr>
              <a:t>3m</a:t>
            </a:r>
          </a:p>
        </p:txBody>
      </p:sp>
      <p:sp>
        <p:nvSpPr>
          <p:cNvPr id="20563" name="TextBox 92"/>
          <p:cNvSpPr txBox="1">
            <a:spLocks noChangeArrowheads="1"/>
          </p:cNvSpPr>
          <p:nvPr/>
        </p:nvSpPr>
        <p:spPr bwMode="auto">
          <a:xfrm>
            <a:off x="3255963" y="6046207"/>
            <a:ext cx="501650" cy="366712"/>
          </a:xfrm>
          <a:prstGeom prst="rect">
            <a:avLst/>
          </a:prstGeom>
          <a:noFill/>
          <a:ln w="9525">
            <a:noFill/>
            <a:miter lim="800000"/>
            <a:headEnd/>
            <a:tailEnd/>
          </a:ln>
        </p:spPr>
        <p:txBody>
          <a:bodyPr wrap="none">
            <a:spAutoFit/>
          </a:bodyPr>
          <a:lstStyle/>
          <a:p>
            <a:pPr defTabSz="457200" eaLnBrk="1" fontAlgn="auto" hangingPunct="1">
              <a:spcBef>
                <a:spcPts val="0"/>
              </a:spcBef>
              <a:spcAft>
                <a:spcPts val="0"/>
              </a:spcAft>
            </a:pPr>
            <a:r>
              <a:rPr lang="en-US" sz="1800">
                <a:solidFill>
                  <a:prstClr val="black"/>
                </a:solidFill>
              </a:rPr>
              <a:t>2m</a:t>
            </a:r>
          </a:p>
        </p:txBody>
      </p:sp>
      <p:cxnSp>
        <p:nvCxnSpPr>
          <p:cNvPr id="20564" name="Straight Arrow Connector 94"/>
          <p:cNvCxnSpPr>
            <a:cxnSpLocks noChangeShapeType="1"/>
          </p:cNvCxnSpPr>
          <p:nvPr/>
        </p:nvCxnSpPr>
        <p:spPr bwMode="auto">
          <a:xfrm rot="5400000" flipH="1" flipV="1">
            <a:off x="-444500" y="4660319"/>
            <a:ext cx="1538288" cy="1588"/>
          </a:xfrm>
          <a:prstGeom prst="straightConnector1">
            <a:avLst/>
          </a:prstGeom>
          <a:noFill/>
          <a:ln w="28575">
            <a:solidFill>
              <a:schemeClr val="tx1"/>
            </a:solidFill>
            <a:round/>
            <a:headEnd type="triangle" w="med" len="med"/>
            <a:tailEnd type="triangle" w="med" len="med"/>
          </a:ln>
        </p:spPr>
      </p:cxnSp>
      <p:sp>
        <p:nvSpPr>
          <p:cNvPr id="20565" name="TextBox 95"/>
          <p:cNvSpPr txBox="1">
            <a:spLocks noChangeArrowheads="1"/>
          </p:cNvSpPr>
          <p:nvPr/>
        </p:nvSpPr>
        <p:spPr bwMode="auto">
          <a:xfrm rot="-5400000">
            <a:off x="-138906" y="4375363"/>
            <a:ext cx="704850" cy="366712"/>
          </a:xfrm>
          <a:prstGeom prst="rect">
            <a:avLst/>
          </a:prstGeom>
          <a:noFill/>
          <a:ln w="9525">
            <a:noFill/>
            <a:miter lim="800000"/>
            <a:headEnd/>
            <a:tailEnd/>
          </a:ln>
        </p:spPr>
        <p:txBody>
          <a:bodyPr wrap="none">
            <a:spAutoFit/>
          </a:bodyPr>
          <a:lstStyle/>
          <a:p>
            <a:pPr defTabSz="457200" eaLnBrk="1" fontAlgn="auto" hangingPunct="1">
              <a:spcBef>
                <a:spcPts val="0"/>
              </a:spcBef>
              <a:spcAft>
                <a:spcPts val="0"/>
              </a:spcAft>
            </a:pPr>
            <a:r>
              <a:rPr lang="en-US" sz="1800">
                <a:solidFill>
                  <a:prstClr val="black"/>
                </a:solidFill>
              </a:rPr>
              <a:t>4-5m</a:t>
            </a:r>
          </a:p>
        </p:txBody>
      </p:sp>
      <p:sp>
        <p:nvSpPr>
          <p:cNvPr id="20566" name="Text Box 32"/>
          <p:cNvSpPr txBox="1">
            <a:spLocks noChangeArrowheads="1"/>
          </p:cNvSpPr>
          <p:nvPr/>
        </p:nvSpPr>
        <p:spPr bwMode="auto">
          <a:xfrm>
            <a:off x="1096196" y="5415969"/>
            <a:ext cx="2324100" cy="257175"/>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dirty="0">
                <a:solidFill>
                  <a:srgbClr val="000000"/>
                </a:solidFill>
              </a:rPr>
              <a:t>Solenoid yoke + </a:t>
            </a:r>
            <a:r>
              <a:rPr lang="en-US" sz="1000" dirty="0" err="1">
                <a:solidFill>
                  <a:srgbClr val="000000"/>
                </a:solidFill>
              </a:rPr>
              <a:t>Hadronic</a:t>
            </a:r>
            <a:r>
              <a:rPr lang="en-US" sz="1000" dirty="0">
                <a:solidFill>
                  <a:srgbClr val="000000"/>
                </a:solidFill>
              </a:rPr>
              <a:t> Calorimeter</a:t>
            </a:r>
          </a:p>
        </p:txBody>
      </p:sp>
      <p:sp>
        <p:nvSpPr>
          <p:cNvPr id="20567" name="TextBox 98"/>
          <p:cNvSpPr txBox="1">
            <a:spLocks noChangeArrowheads="1"/>
          </p:cNvSpPr>
          <p:nvPr/>
        </p:nvSpPr>
        <p:spPr bwMode="auto">
          <a:xfrm>
            <a:off x="4495800" y="4802143"/>
            <a:ext cx="4495800" cy="1323439"/>
          </a:xfrm>
          <a:prstGeom prst="rect">
            <a:avLst/>
          </a:prstGeom>
          <a:noFill/>
          <a:ln w="9525">
            <a:noFill/>
            <a:miter lim="800000"/>
            <a:headEnd/>
            <a:tailEnd/>
          </a:ln>
        </p:spPr>
        <p:txBody>
          <a:bodyPr>
            <a:spAutoFit/>
          </a:bodyPr>
          <a:lstStyle/>
          <a:p>
            <a:pPr algn="ctr" defTabSz="457200" eaLnBrk="1" fontAlgn="auto" hangingPunct="1">
              <a:spcBef>
                <a:spcPts val="0"/>
              </a:spcBef>
              <a:spcAft>
                <a:spcPts val="0"/>
              </a:spcAft>
            </a:pPr>
            <a:r>
              <a:rPr lang="en-US" sz="1600" dirty="0">
                <a:solidFill>
                  <a:srgbClr val="FF0000"/>
                </a:solidFill>
                <a:latin typeface="+mn-lt"/>
              </a:rPr>
              <a:t>Very-forward detector</a:t>
            </a:r>
          </a:p>
          <a:p>
            <a:pPr defTabSz="457200" eaLnBrk="1" fontAlgn="auto" hangingPunct="1">
              <a:spcBef>
                <a:spcPts val="0"/>
              </a:spcBef>
              <a:spcAft>
                <a:spcPts val="0"/>
              </a:spcAft>
            </a:pPr>
            <a:r>
              <a:rPr lang="en-US" sz="1600" dirty="0">
                <a:solidFill>
                  <a:prstClr val="black"/>
                </a:solidFill>
                <a:latin typeface="+mn-lt"/>
              </a:rPr>
              <a:t>Large dipole bend @ 20 meter from IP </a:t>
            </a:r>
            <a:r>
              <a:rPr lang="en-US" sz="1600" dirty="0" smtClean="0">
                <a:solidFill>
                  <a:prstClr val="black"/>
                </a:solidFill>
                <a:latin typeface="+mn-lt"/>
              </a:rPr>
              <a:t> (</a:t>
            </a:r>
            <a:r>
              <a:rPr lang="en-US" sz="1600" dirty="0">
                <a:solidFill>
                  <a:prstClr val="black"/>
                </a:solidFill>
                <a:latin typeface="+mn-lt"/>
              </a:rPr>
              <a:t>to correct the 50 </a:t>
            </a:r>
            <a:r>
              <a:rPr lang="en-US" sz="1600" dirty="0" err="1">
                <a:solidFill>
                  <a:prstClr val="black"/>
                </a:solidFill>
                <a:latin typeface="+mn-lt"/>
              </a:rPr>
              <a:t>mr</a:t>
            </a:r>
            <a:r>
              <a:rPr lang="en-US" sz="1600" dirty="0">
                <a:solidFill>
                  <a:prstClr val="black"/>
                </a:solidFill>
                <a:latin typeface="+mn-lt"/>
              </a:rPr>
              <a:t> ion horizontal crossing angle) allows for </a:t>
            </a:r>
            <a:r>
              <a:rPr lang="en-US" sz="1600" dirty="0">
                <a:solidFill>
                  <a:srgbClr val="FF0000"/>
                </a:solidFill>
                <a:latin typeface="+mn-lt"/>
              </a:rPr>
              <a:t>very-small angle detection (&lt;0.3</a:t>
            </a:r>
            <a:r>
              <a:rPr lang="en-US" sz="1600" baseline="30000" dirty="0">
                <a:solidFill>
                  <a:srgbClr val="FF0000"/>
                </a:solidFill>
                <a:latin typeface="+mn-lt"/>
              </a:rPr>
              <a:t>o</a:t>
            </a:r>
            <a:r>
              <a:rPr lang="en-US" sz="1600" dirty="0" smtClean="0">
                <a:solidFill>
                  <a:srgbClr val="FF0000"/>
                </a:solidFill>
                <a:latin typeface="+mn-lt"/>
              </a:rPr>
              <a:t>).</a:t>
            </a:r>
          </a:p>
          <a:p>
            <a:pPr defTabSz="457200" eaLnBrk="1" fontAlgn="auto" hangingPunct="1">
              <a:spcBef>
                <a:spcPts val="0"/>
              </a:spcBef>
              <a:spcAft>
                <a:spcPts val="0"/>
              </a:spcAft>
            </a:pPr>
            <a:r>
              <a:rPr lang="en-US" sz="1600" b="1" dirty="0" smtClean="0">
                <a:solidFill>
                  <a:srgbClr val="CC0099"/>
                </a:solidFill>
                <a:latin typeface="+mn-lt"/>
              </a:rPr>
              <a:t>Need 20 m machine element free region</a:t>
            </a:r>
            <a:endParaRPr lang="en-US" sz="1600" b="1" dirty="0">
              <a:solidFill>
                <a:srgbClr val="CC0099"/>
              </a:solidFill>
              <a:latin typeface="+mn-lt"/>
            </a:endParaRPr>
          </a:p>
        </p:txBody>
      </p:sp>
      <p:sp>
        <p:nvSpPr>
          <p:cNvPr id="20568" name="Rectangle 88"/>
          <p:cNvSpPr>
            <a:spLocks noGrp="1" noChangeArrowheads="1"/>
          </p:cNvSpPr>
          <p:nvPr>
            <p:ph type="title" idx="4294967295"/>
          </p:nvPr>
        </p:nvSpPr>
        <p:spPr>
          <a:xfrm>
            <a:off x="213519" y="76200"/>
            <a:ext cx="8610600" cy="533400"/>
          </a:xfrm>
        </p:spPr>
        <p:txBody>
          <a:bodyPr>
            <a:normAutofit fontScale="90000"/>
          </a:bodyPr>
          <a:lstStyle/>
          <a:p>
            <a:pPr eaLnBrk="1" hangingPunct="1"/>
            <a:r>
              <a:rPr lang="en-US" sz="4000" b="1" dirty="0" smtClean="0">
                <a:solidFill>
                  <a:schemeClr val="tx1"/>
                </a:solidFill>
                <a:ea typeface="ＭＳ Ｐゴシック" pitchFamily="34" charset="-128"/>
              </a:rPr>
              <a:t>MEIC: </a:t>
            </a:r>
            <a:r>
              <a:rPr lang="en-US" sz="6000" b="1" dirty="0" smtClean="0">
                <a:solidFill>
                  <a:schemeClr val="tx1"/>
                </a:solidFill>
                <a:effectLst>
                  <a:outerShdw blurRad="38100" dist="38100" dir="2700000" algn="tl">
                    <a:srgbClr val="000000">
                      <a:alpha val="43137"/>
                    </a:srgbClr>
                  </a:outerShdw>
                </a:effectLst>
                <a:ea typeface="ＭＳ Ｐゴシック" pitchFamily="34" charset="-128"/>
              </a:rPr>
              <a:t>Full</a:t>
            </a:r>
            <a:r>
              <a:rPr lang="en-US" b="1" dirty="0" smtClean="0">
                <a:solidFill>
                  <a:schemeClr val="tx1"/>
                </a:solidFill>
                <a:ea typeface="ＭＳ Ｐゴシック" pitchFamily="34" charset="-128"/>
              </a:rPr>
              <a:t> </a:t>
            </a:r>
            <a:r>
              <a:rPr lang="en-US" sz="4000" b="1" dirty="0" smtClean="0">
                <a:solidFill>
                  <a:schemeClr val="tx1"/>
                </a:solidFill>
                <a:ea typeface="ＭＳ Ｐゴシック" pitchFamily="34" charset="-128"/>
              </a:rPr>
              <a:t>Acceptance Detector</a:t>
            </a:r>
          </a:p>
        </p:txBody>
      </p:sp>
      <p:grpSp>
        <p:nvGrpSpPr>
          <p:cNvPr id="2" name="Group 92"/>
          <p:cNvGrpSpPr>
            <a:grpSpLocks/>
          </p:cNvGrpSpPr>
          <p:nvPr/>
        </p:nvGrpSpPr>
        <p:grpSpPr bwMode="auto">
          <a:xfrm>
            <a:off x="2133600" y="702556"/>
            <a:ext cx="3733800" cy="400050"/>
            <a:chOff x="2133600" y="434274"/>
            <a:chExt cx="3733800" cy="400110"/>
          </a:xfrm>
        </p:grpSpPr>
        <p:cxnSp>
          <p:nvCxnSpPr>
            <p:cNvPr id="20571" name="Straight Arrow Connector 90"/>
            <p:cNvCxnSpPr>
              <a:cxnSpLocks noChangeShapeType="1"/>
            </p:cNvCxnSpPr>
            <p:nvPr/>
          </p:nvCxnSpPr>
          <p:spPr bwMode="auto">
            <a:xfrm>
              <a:off x="2133600" y="762000"/>
              <a:ext cx="3733800" cy="1588"/>
            </a:xfrm>
            <a:prstGeom prst="straightConnector1">
              <a:avLst/>
            </a:prstGeom>
            <a:noFill/>
            <a:ln w="44450">
              <a:solidFill>
                <a:srgbClr val="FF0000"/>
              </a:solidFill>
              <a:round/>
              <a:headEnd type="arrow" w="lg" len="lg"/>
              <a:tailEnd type="arrow" w="lg" len="lg"/>
            </a:ln>
          </p:spPr>
        </p:cxnSp>
        <p:sp>
          <p:nvSpPr>
            <p:cNvPr id="20572" name="TextBox 91"/>
            <p:cNvSpPr txBox="1">
              <a:spLocks noChangeArrowheads="1"/>
            </p:cNvSpPr>
            <p:nvPr/>
          </p:nvSpPr>
          <p:spPr bwMode="auto">
            <a:xfrm>
              <a:off x="3352800" y="434274"/>
              <a:ext cx="1182410" cy="400110"/>
            </a:xfrm>
            <a:prstGeom prst="rect">
              <a:avLst/>
            </a:prstGeom>
            <a:noFill/>
            <a:ln w="9525">
              <a:noFill/>
              <a:miter lim="800000"/>
              <a:headEnd/>
              <a:tailEnd/>
            </a:ln>
          </p:spPr>
          <p:txBody>
            <a:bodyPr wrap="none">
              <a:spAutoFit/>
            </a:bodyPr>
            <a:lstStyle/>
            <a:p>
              <a:pPr defTabSz="457200" eaLnBrk="1" fontAlgn="auto" hangingPunct="1">
                <a:spcBef>
                  <a:spcPts val="0"/>
                </a:spcBef>
                <a:spcAft>
                  <a:spcPts val="0"/>
                </a:spcAft>
              </a:pPr>
              <a:r>
                <a:rPr lang="en-US" sz="2000" dirty="0">
                  <a:solidFill>
                    <a:srgbClr val="0000FF"/>
                  </a:solidFill>
                  <a:cs typeface="Arial" charset="0"/>
                </a:rPr>
                <a:t>7 meters</a:t>
              </a:r>
            </a:p>
          </p:txBody>
        </p:sp>
      </p:grpSp>
      <p:sp>
        <p:nvSpPr>
          <p:cNvPr id="92" name="Oval 91"/>
          <p:cNvSpPr/>
          <p:nvPr/>
        </p:nvSpPr>
        <p:spPr>
          <a:xfrm>
            <a:off x="4724400" y="1232907"/>
            <a:ext cx="838200" cy="457200"/>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srgbClr val="CC0099"/>
              </a:solidFill>
            </a:endParaRPr>
          </a:p>
        </p:txBody>
      </p:sp>
      <p:sp>
        <p:nvSpPr>
          <p:cNvPr id="94" name="TextBox 93"/>
          <p:cNvSpPr txBox="1"/>
          <p:nvPr/>
        </p:nvSpPr>
        <p:spPr>
          <a:xfrm>
            <a:off x="5105400" y="2848982"/>
            <a:ext cx="3382657" cy="461665"/>
          </a:xfrm>
          <a:prstGeom prst="rect">
            <a:avLst/>
          </a:prstGeom>
          <a:noFill/>
        </p:spPr>
        <p:txBody>
          <a:bodyPr wrap="none" rtlCol="0">
            <a:spAutoFit/>
          </a:bodyPr>
          <a:lstStyle/>
          <a:p>
            <a:r>
              <a:rPr lang="en-US" b="1" u="sng" dirty="0" smtClean="0">
                <a:solidFill>
                  <a:srgbClr val="CC0099"/>
                </a:solidFill>
              </a:rPr>
              <a:t>Three-stage detection</a:t>
            </a:r>
            <a:endParaRPr lang="en-US" b="1" u="sng" dirty="0">
              <a:solidFill>
                <a:srgbClr val="CC0099"/>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176" y="12174"/>
            <a:ext cx="9144000" cy="796412"/>
          </a:xfrm>
        </p:spPr>
        <p:txBody>
          <a:bodyPr/>
          <a:lstStyle/>
          <a:p>
            <a:pPr algn="ctr"/>
            <a:r>
              <a:rPr lang="en-US" dirty="0" smtClean="0"/>
              <a:t>MEIC Point</a:t>
            </a:r>
            <a:r>
              <a:rPr lang="en-US" b="1" dirty="0" smtClean="0"/>
              <a:t> Design Parameters</a:t>
            </a:r>
            <a:endParaRPr lang="en-US" b="1" dirty="0" smtClean="0">
              <a:solidFill>
                <a:srgbClr val="0033CC"/>
              </a:solidFill>
            </a:endParaRPr>
          </a:p>
        </p:txBody>
      </p:sp>
      <p:graphicFrame>
        <p:nvGraphicFramePr>
          <p:cNvPr id="15451" name="Group 91"/>
          <p:cNvGraphicFramePr>
            <a:graphicFrameLocks noGrp="1"/>
          </p:cNvGraphicFramePr>
          <p:nvPr>
            <p:extLst>
              <p:ext uri="{D42A27DB-BD31-4B8C-83A1-F6EECF244321}">
                <p14:modId xmlns:p14="http://schemas.microsoft.com/office/powerpoint/2010/main" val="3782258720"/>
              </p:ext>
            </p:extLst>
          </p:nvPr>
        </p:nvGraphicFramePr>
        <p:xfrm>
          <a:off x="537333" y="930493"/>
          <a:ext cx="8036395" cy="5364480"/>
        </p:xfrm>
        <a:graphic>
          <a:graphicData uri="http://schemas.openxmlformats.org/drawingml/2006/table">
            <a:tbl>
              <a:tblPr/>
              <a:tblGrid>
                <a:gridCol w="2793093"/>
                <a:gridCol w="857215"/>
                <a:gridCol w="1000085"/>
                <a:gridCol w="1050089"/>
                <a:gridCol w="1214389"/>
                <a:gridCol w="1121524"/>
              </a:tblGrid>
              <a:tr h="568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cs typeface="Arial" pitchFamily="34" charset="0"/>
                        </a:rPr>
                        <a:t>Detector type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cs typeface="Arial" pitchFamily="34" charset="0"/>
                        </a:rPr>
                        <a:t>Full acceptance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cs typeface="Arial" pitchFamily="34" charset="0"/>
                        </a:rPr>
                        <a:t>high luminosity &amp; Large Acceptance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mn-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Proton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Electron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Proton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Electron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Beam energy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GeV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Collision frequency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MHz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750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750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750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750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Particles per bunch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10</a:t>
                      </a:r>
                      <a:r>
                        <a:rPr kumimoji="0" lang="en-US" sz="1400" b="0" i="0" u="none" strike="noStrike" cap="none" normalizeH="0" baseline="30000" dirty="0" smtClean="0">
                          <a:ln>
                            <a:noFill/>
                          </a:ln>
                          <a:solidFill>
                            <a:srgbClr val="000000"/>
                          </a:solidFill>
                          <a:effectLst/>
                          <a:latin typeface="Arial" pitchFamily="34" charset="0"/>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33CC"/>
                          </a:solidFill>
                          <a:effectLst/>
                          <a:latin typeface="Arial" pitchFamily="34" charset="0"/>
                          <a:cs typeface="Arial" pitchFamily="34" charset="0"/>
                        </a:rPr>
                        <a:t>0.416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33CC"/>
                          </a:solidFill>
                          <a:effectLst/>
                          <a:latin typeface="Arial" pitchFamily="34" charset="0"/>
                          <a:cs typeface="Arial" pitchFamily="34" charset="0"/>
                        </a:rPr>
                        <a:t>0.416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Beam Current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33CC"/>
                          </a:solidFill>
                          <a:effectLst/>
                          <a:latin typeface="Arial" pitchFamily="34" charset="0"/>
                          <a:cs typeface="Arial" pitchFamily="34" charset="0"/>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33CC"/>
                          </a:solidFill>
                          <a:effectLst/>
                          <a:latin typeface="Arial" pitchFamily="34" charset="0"/>
                          <a:cs typeface="Arial" pitchFamily="34" charset="0"/>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Polarization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&gt; 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 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&gt; 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 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Energy spread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10</a:t>
                      </a:r>
                      <a:r>
                        <a:rPr kumimoji="0" lang="en-US" sz="1400" b="0" i="0" u="none" strike="noStrike" cap="none" normalizeH="0" baseline="30000" dirty="0" smtClean="0">
                          <a:ln>
                            <a:noFill/>
                          </a:ln>
                          <a:solidFill>
                            <a:srgbClr val="000000"/>
                          </a:solidFill>
                          <a:effectLst/>
                          <a:latin typeface="Arial" pitchFamily="34" charset="0"/>
                          <a:cs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RMS bunch length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mm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Horizontal emittance, normalized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µm rad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Vertical emittance, normalized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µm rad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Horizontal and vertical </a:t>
                      </a:r>
                      <a:r>
                        <a:rPr kumimoji="0" lang="el-GR" sz="1400" b="0" i="0" u="none" strike="noStrike" cap="none" normalizeH="0" baseline="0" dirty="0" smtClean="0">
                          <a:ln>
                            <a:noFill/>
                          </a:ln>
                          <a:solidFill>
                            <a:srgbClr val="000000"/>
                          </a:solidFill>
                          <a:effectLst/>
                          <a:latin typeface="Arial" pitchFamily="34" charset="0"/>
                          <a:cs typeface="Arial" pitchFamily="34" charset="0"/>
                        </a:rPr>
                        <a:t>β</a:t>
                      </a:r>
                      <a:r>
                        <a:rPr kumimoji="0" lang="en-US" sz="1400" b="0" i="0" u="none" strike="noStrike" cap="none" normalizeH="0" baseline="0" dirty="0" smtClean="0">
                          <a:ln>
                            <a:noFill/>
                          </a:ln>
                          <a:solidFill>
                            <a:srgbClr val="000000"/>
                          </a:solidFill>
                          <a:effectLst/>
                          <a:latin typeface="Arial" pitchFamily="34" charset="0"/>
                          <a:cs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cm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33CC"/>
                          </a:solidFill>
                          <a:effectLst/>
                          <a:latin typeface="Arial" pitchFamily="34" charset="0"/>
                          <a:cs typeface="Arial" pitchFamily="34" charset="0"/>
                        </a:rPr>
                        <a:t>10</a:t>
                      </a:r>
                      <a:r>
                        <a:rPr kumimoji="0" lang="en-US" sz="1400" b="0" i="0" u="none" strike="noStrike" cap="none" normalizeH="0" baseline="0" dirty="0" smtClean="0">
                          <a:ln>
                            <a:noFill/>
                          </a:ln>
                          <a:solidFill>
                            <a:srgbClr val="FF0000"/>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and</a:t>
                      </a:r>
                      <a:r>
                        <a:rPr kumimoji="0" lang="en-US" sz="1400" b="0" i="0" u="none" strike="noStrike" cap="none" normalizeH="0" baseline="0" dirty="0" smtClean="0">
                          <a:ln>
                            <a:noFill/>
                          </a:ln>
                          <a:solidFill>
                            <a:srgbClr val="FF0000"/>
                          </a:solidFill>
                          <a:effectLst/>
                          <a:latin typeface="Arial" pitchFamily="34" charset="0"/>
                          <a:cs typeface="Arial" pitchFamily="34" charset="0"/>
                        </a:rPr>
                        <a:t> </a:t>
                      </a:r>
                      <a:r>
                        <a:rPr kumimoji="0" lang="en-US" sz="1400" b="0" i="0" u="none" strike="noStrike" cap="none" normalizeH="0" baseline="0" dirty="0" smtClean="0">
                          <a:ln>
                            <a:noFill/>
                          </a:ln>
                          <a:solidFill>
                            <a:srgbClr val="0033CC"/>
                          </a:solidFill>
                          <a:effectLst/>
                          <a:latin typeface="Arial" pitchFamily="34"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33CC"/>
                          </a:solidFill>
                          <a:effectLst/>
                          <a:latin typeface="Arial" pitchFamily="34" charset="0"/>
                          <a:cs typeface="Arial" pitchFamily="34" charset="0"/>
                        </a:rPr>
                        <a:t>10</a:t>
                      </a:r>
                      <a:r>
                        <a:rPr kumimoji="0" lang="en-US" sz="1400" b="0" i="0" u="none" strike="noStrike" cap="none" normalizeH="0" baseline="0" dirty="0" smtClean="0">
                          <a:ln>
                            <a:noFill/>
                          </a:ln>
                          <a:solidFill>
                            <a:srgbClr val="FF0000"/>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and</a:t>
                      </a:r>
                      <a:r>
                        <a:rPr kumimoji="0" lang="en-US" sz="1400" b="0" i="0" u="none" strike="noStrike" cap="none" normalizeH="0" baseline="0" dirty="0" smtClean="0">
                          <a:ln>
                            <a:noFill/>
                          </a:ln>
                          <a:solidFill>
                            <a:srgbClr val="FF0000"/>
                          </a:solidFill>
                          <a:effectLst/>
                          <a:latin typeface="Arial" pitchFamily="34" charset="0"/>
                          <a:cs typeface="Arial" pitchFamily="34" charset="0"/>
                        </a:rPr>
                        <a:t> </a:t>
                      </a:r>
                      <a:r>
                        <a:rPr kumimoji="0" lang="en-US" sz="1400" b="0" i="0" u="none" strike="noStrike" cap="none" normalizeH="0" baseline="0" dirty="0" smtClean="0">
                          <a:ln>
                            <a:noFill/>
                          </a:ln>
                          <a:solidFill>
                            <a:srgbClr val="0033CC"/>
                          </a:solidFill>
                          <a:effectLst/>
                          <a:latin typeface="Arial" pitchFamily="34" charset="0"/>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33CC"/>
                          </a:solidFill>
                          <a:effectLst/>
                          <a:latin typeface="Arial" pitchFamily="34" charset="0"/>
                          <a:cs typeface="Arial" pitchFamily="34" charset="0"/>
                        </a:rPr>
                        <a:t>4</a:t>
                      </a:r>
                      <a:r>
                        <a:rPr kumimoji="0" lang="en-US" sz="1400" b="0" i="0" u="none" strike="noStrike" cap="none" normalizeH="0" baseline="0" dirty="0" smtClean="0">
                          <a:ln>
                            <a:noFill/>
                          </a:ln>
                          <a:solidFill>
                            <a:srgbClr val="FF0000"/>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and</a:t>
                      </a:r>
                      <a:r>
                        <a:rPr kumimoji="0" lang="en-US" sz="1400" b="0" i="0" u="none" strike="noStrike" cap="none" normalizeH="0" baseline="0" dirty="0" smtClean="0">
                          <a:ln>
                            <a:noFill/>
                          </a:ln>
                          <a:solidFill>
                            <a:srgbClr val="FF0000"/>
                          </a:solidFill>
                          <a:effectLst/>
                          <a:latin typeface="Arial" pitchFamily="34" charset="0"/>
                          <a:cs typeface="Arial" pitchFamily="34" charset="0"/>
                        </a:rPr>
                        <a:t> </a:t>
                      </a:r>
                      <a:r>
                        <a:rPr kumimoji="0" lang="en-US" sz="1400" b="0" i="0" u="none" strike="noStrike" cap="none" normalizeH="0" baseline="0" dirty="0" smtClean="0">
                          <a:ln>
                            <a:noFill/>
                          </a:ln>
                          <a:solidFill>
                            <a:srgbClr val="0033CC"/>
                          </a:solidFill>
                          <a:effectLst/>
                          <a:latin typeface="Arial" pitchFamily="34" charset="0"/>
                          <a:cs typeface="Arial" pitchFamily="34" charset="0"/>
                        </a:rPr>
                        <a:t>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33CC"/>
                          </a:solidFill>
                          <a:effectLst/>
                          <a:latin typeface="Arial" pitchFamily="34" charset="0"/>
                          <a:cs typeface="Arial" pitchFamily="34" charset="0"/>
                        </a:rPr>
                        <a:t>4</a:t>
                      </a:r>
                      <a:r>
                        <a:rPr kumimoji="0" lang="en-US" sz="1500" b="0" i="0" u="none" strike="noStrike" cap="none" normalizeH="0" baseline="0" dirty="0" smtClean="0">
                          <a:ln>
                            <a:noFill/>
                          </a:ln>
                          <a:solidFill>
                            <a:srgbClr val="FF0000"/>
                          </a:solidFill>
                          <a:effectLst/>
                          <a:latin typeface="Arial" pitchFamily="34" charset="0"/>
                          <a:cs typeface="Arial" pitchFamily="34" charset="0"/>
                        </a:rPr>
                        <a:t> </a:t>
                      </a:r>
                      <a:r>
                        <a:rPr kumimoji="0" lang="en-US" sz="1500" b="0" i="0" u="none" strike="noStrike" cap="none" normalizeH="0" baseline="0" dirty="0" smtClean="0">
                          <a:ln>
                            <a:noFill/>
                          </a:ln>
                          <a:solidFill>
                            <a:schemeClr val="tx1"/>
                          </a:solidFill>
                          <a:effectLst/>
                          <a:latin typeface="Arial" pitchFamily="34" charset="0"/>
                          <a:cs typeface="Arial" pitchFamily="34" charset="0"/>
                        </a:rPr>
                        <a:t>and</a:t>
                      </a:r>
                      <a:r>
                        <a:rPr kumimoji="0" lang="en-US" sz="1500" b="0" i="0" u="none" strike="noStrike" cap="none" normalizeH="0" baseline="0" dirty="0" smtClean="0">
                          <a:ln>
                            <a:noFill/>
                          </a:ln>
                          <a:solidFill>
                            <a:srgbClr val="FF0000"/>
                          </a:solidFill>
                          <a:effectLst/>
                          <a:latin typeface="Arial" pitchFamily="34" charset="0"/>
                          <a:cs typeface="Arial" pitchFamily="34" charset="0"/>
                        </a:rPr>
                        <a:t> </a:t>
                      </a:r>
                      <a:r>
                        <a:rPr kumimoji="0" lang="en-US" sz="1500" b="0" i="0" u="none" strike="noStrike" cap="none" normalizeH="0" baseline="0" dirty="0" smtClean="0">
                          <a:ln>
                            <a:noFill/>
                          </a:ln>
                          <a:solidFill>
                            <a:srgbClr val="0033CC"/>
                          </a:solidFill>
                          <a:effectLst/>
                          <a:latin typeface="Arial" pitchFamily="34" charset="0"/>
                          <a:cs typeface="Arial" pitchFamily="34" charset="0"/>
                        </a:rPr>
                        <a:t>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Vertical beam-beam tune shift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0.03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Laslett tune shift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Very small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0.06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Very small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4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Distance from IP to 1</a:t>
                      </a:r>
                      <a:r>
                        <a:rPr kumimoji="0" lang="en-US" sz="1400" b="0" i="0" u="none" strike="noStrike" cap="none" normalizeH="0" baseline="30000" dirty="0" smtClean="0">
                          <a:ln>
                            <a:noFill/>
                          </a:ln>
                          <a:solidFill>
                            <a:srgbClr val="000000"/>
                          </a:solidFill>
                          <a:effectLst/>
                          <a:latin typeface="Arial" pitchFamily="34" charset="0"/>
                          <a:cs typeface="Arial" pitchFamily="34" charset="0"/>
                        </a:rPr>
                        <a:t>st</a:t>
                      </a:r>
                      <a:r>
                        <a:rPr kumimoji="0" lang="en-US" sz="1400" b="0" i="0" u="none" strike="noStrike" cap="none" normalizeH="0" baseline="0" dirty="0" smtClean="0">
                          <a:ln>
                            <a:noFill/>
                          </a:ln>
                          <a:solidFill>
                            <a:srgbClr val="000000"/>
                          </a:solidFill>
                          <a:effectLst/>
                          <a:latin typeface="Arial" pitchFamily="34" charset="0"/>
                          <a:cs typeface="Arial" pitchFamily="34" charset="0"/>
                        </a:rPr>
                        <a:t> FF quad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33CC"/>
                          </a:solidFill>
                          <a:effectLst/>
                          <a:latin typeface="Arial" pitchFamily="34" charset="0"/>
                          <a:cs typeface="Arial"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33CC"/>
                          </a:solidFill>
                          <a:effectLst/>
                          <a:latin typeface="Arial" pitchFamily="34" charset="0"/>
                          <a:cs typeface="Arial" pitchFamily="34"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cs typeface="Arial" pitchFamily="34"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16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Luminosity per IP, 10</a:t>
                      </a:r>
                      <a:r>
                        <a:rPr kumimoji="0" lang="en-US" sz="1400" b="0" i="0" u="none" strike="noStrike" cap="none" normalizeH="0" baseline="30000" dirty="0" smtClean="0">
                          <a:ln>
                            <a:noFill/>
                          </a:ln>
                          <a:solidFill>
                            <a:srgbClr val="000000"/>
                          </a:solidFill>
                          <a:effectLst/>
                          <a:latin typeface="Arial" pitchFamily="34" charset="0"/>
                          <a:cs typeface="Arial" pitchFamily="34" charset="0"/>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cm</a:t>
                      </a:r>
                      <a:r>
                        <a:rPr kumimoji="0" lang="en-US" sz="1400" b="0" i="0" u="none" strike="noStrike" cap="none" normalizeH="0" baseline="30000" dirty="0" smtClean="0">
                          <a:ln>
                            <a:noFill/>
                          </a:ln>
                          <a:solidFill>
                            <a:srgbClr val="000000"/>
                          </a:solidFill>
                          <a:effectLst/>
                          <a:latin typeface="Arial" pitchFamily="34" charset="0"/>
                          <a:cs typeface="Arial" pitchFamily="34" charset="0"/>
                        </a:rPr>
                        <a:t>-2</a:t>
                      </a:r>
                      <a:r>
                        <a:rPr kumimoji="0" lang="en-US" sz="1400" b="0" i="0" u="none" strike="noStrike" cap="none" normalizeH="0" baseline="0" dirty="0" smtClean="0">
                          <a:ln>
                            <a:noFill/>
                          </a:ln>
                          <a:solidFill>
                            <a:srgbClr val="000000"/>
                          </a:solidFill>
                          <a:effectLst/>
                          <a:latin typeface="Arial" pitchFamily="34" charset="0"/>
                          <a:cs typeface="Arial" pitchFamily="34" charset="0"/>
                        </a:rPr>
                        <a:t>s</a:t>
                      </a:r>
                      <a:r>
                        <a:rPr kumimoji="0" lang="en-US" sz="1400" b="0" i="0" u="none" strike="noStrike" cap="none" normalizeH="0" baseline="30000" dirty="0" smtClean="0">
                          <a:ln>
                            <a:noFill/>
                          </a:ln>
                          <a:solidFill>
                            <a:srgbClr val="000000"/>
                          </a:solidFill>
                          <a:effectLst/>
                          <a:latin typeface="Arial" pitchFamily="34" charset="0"/>
                          <a:cs typeface="Arial"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4" name="Rectangle 3"/>
          <p:cNvSpPr/>
          <p:nvPr/>
        </p:nvSpPr>
        <p:spPr bwMode="auto">
          <a:xfrm>
            <a:off x="6206613" y="927787"/>
            <a:ext cx="121920" cy="5367186"/>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988"/>
            <a:ext cx="9144000" cy="685801"/>
          </a:xfrm>
        </p:spPr>
        <p:txBody>
          <a:bodyPr>
            <a:normAutofit/>
          </a:bodyPr>
          <a:lstStyle/>
          <a:p>
            <a:r>
              <a:rPr lang="en-US" dirty="0" smtClean="0"/>
              <a:t>EIC Realization Imagined</a:t>
            </a:r>
            <a:endParaRPr lang="en-US" dirty="0"/>
          </a:p>
        </p:txBody>
      </p:sp>
      <p:sp>
        <p:nvSpPr>
          <p:cNvPr id="20" name="TextBox 7"/>
          <p:cNvSpPr txBox="1">
            <a:spLocks noChangeArrowheads="1"/>
          </p:cNvSpPr>
          <p:nvPr/>
        </p:nvSpPr>
        <p:spPr bwMode="auto">
          <a:xfrm>
            <a:off x="319663" y="5709382"/>
            <a:ext cx="8135560" cy="646331"/>
          </a:xfrm>
          <a:prstGeom prst="rect">
            <a:avLst/>
          </a:prstGeom>
          <a:noFill/>
          <a:ln w="9525">
            <a:noFill/>
            <a:miter lim="800000"/>
            <a:headEnd/>
            <a:tailEnd/>
          </a:ln>
        </p:spPr>
        <p:txBody>
          <a:bodyPr wrap="none">
            <a:spAutoFit/>
          </a:bodyPr>
          <a:lstStyle/>
          <a:p>
            <a:r>
              <a:rPr lang="en-US" i="1" dirty="0">
                <a:solidFill>
                  <a:srgbClr val="000000"/>
                </a:solidFill>
                <a:latin typeface="Arial" pitchFamily="34" charset="0"/>
                <a:cs typeface="Arial" pitchFamily="34" charset="0"/>
              </a:rPr>
              <a:t>Assumes endorsement for an EIC at the next </a:t>
            </a:r>
            <a:r>
              <a:rPr lang="en-US" i="1" dirty="0" smtClean="0">
                <a:solidFill>
                  <a:srgbClr val="000000"/>
                </a:solidFill>
                <a:latin typeface="Arial" pitchFamily="34" charset="0"/>
                <a:cs typeface="Arial" pitchFamily="34" charset="0"/>
              </a:rPr>
              <a:t>NSAC </a:t>
            </a:r>
            <a:r>
              <a:rPr lang="en-US" i="1" dirty="0">
                <a:solidFill>
                  <a:srgbClr val="000000"/>
                </a:solidFill>
                <a:latin typeface="Arial" pitchFamily="34" charset="0"/>
                <a:cs typeface="Arial" pitchFamily="34" charset="0"/>
              </a:rPr>
              <a:t>Long Range </a:t>
            </a:r>
            <a:r>
              <a:rPr lang="en-US" i="1" dirty="0" smtClean="0">
                <a:solidFill>
                  <a:srgbClr val="000000"/>
                </a:solidFill>
                <a:latin typeface="Arial" pitchFamily="34" charset="0"/>
                <a:cs typeface="Arial" pitchFamily="34" charset="0"/>
              </a:rPr>
              <a:t>Plan</a:t>
            </a:r>
          </a:p>
          <a:p>
            <a:r>
              <a:rPr lang="en-US" i="1" dirty="0" smtClean="0">
                <a:solidFill>
                  <a:srgbClr val="000000"/>
                </a:solidFill>
                <a:latin typeface="Arial" pitchFamily="34" charset="0"/>
                <a:cs typeface="Arial" pitchFamily="34" charset="0"/>
              </a:rPr>
              <a:t>Assumes relevant accelerator R&amp;D for down-select process done around 2016</a:t>
            </a:r>
            <a:endParaRPr lang="en-US" i="1" dirty="0">
              <a:solidFill>
                <a:srgbClr val="000000"/>
              </a:solidFill>
              <a:latin typeface="Arial" pitchFamily="34" charset="0"/>
              <a:cs typeface="Arial"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68280902"/>
              </p:ext>
            </p:extLst>
          </p:nvPr>
        </p:nvGraphicFramePr>
        <p:xfrm>
          <a:off x="121907" y="1106805"/>
          <a:ext cx="8945893" cy="4532779"/>
        </p:xfrm>
        <a:graphic>
          <a:graphicData uri="http://schemas.openxmlformats.org/drawingml/2006/table">
            <a:tbl>
              <a:tblPr firstRow="1" bandRow="1">
                <a:tableStyleId>{91EBBBCC-DAD2-459C-BE2E-F6DE35CF9A28}</a:tableStyleId>
              </a:tblPr>
              <a:tblGrid>
                <a:gridCol w="1944757"/>
                <a:gridCol w="437571"/>
                <a:gridCol w="437571"/>
                <a:gridCol w="437571"/>
                <a:gridCol w="437571"/>
                <a:gridCol w="437571"/>
                <a:gridCol w="437571"/>
                <a:gridCol w="437571"/>
                <a:gridCol w="437571"/>
                <a:gridCol w="437571"/>
                <a:gridCol w="437571"/>
                <a:gridCol w="437571"/>
                <a:gridCol w="437571"/>
                <a:gridCol w="437571"/>
                <a:gridCol w="437571"/>
                <a:gridCol w="437571"/>
                <a:gridCol w="437571"/>
              </a:tblGrid>
              <a:tr h="271749">
                <a:tc>
                  <a:txBody>
                    <a:bodyPr/>
                    <a:lstStyle/>
                    <a:p>
                      <a:pPr algn="l" fontAlgn="b"/>
                      <a:r>
                        <a:rPr lang="en-US" sz="1400" u="none" strike="noStrike" dirty="0" smtClean="0">
                          <a:latin typeface="Arial" pitchFamily="34" charset="0"/>
                          <a:cs typeface="Arial" pitchFamily="34" charset="0"/>
                        </a:rPr>
                        <a:t>   Activity Name                                                              </a:t>
                      </a:r>
                      <a:endParaRPr lang="en-US"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2016</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2017</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2018</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2019</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12 GeV Upgrade</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FRIB</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EIC Physics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NSAC LRP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 EIC CD0</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53638">
                <a:tc>
                  <a:txBody>
                    <a:bodyPr/>
                    <a:lstStyle/>
                    <a:p>
                      <a:r>
                        <a:rPr lang="en-US" sz="1600" b="1" dirty="0" smtClean="0">
                          <a:latin typeface="Arial" pitchFamily="34" charset="0"/>
                          <a:cs typeface="Arial" pitchFamily="34" charset="0"/>
                        </a:rPr>
                        <a:t>EIC Machine Design/R&amp;D</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 EIC CD1/</a:t>
                      </a:r>
                      <a:r>
                        <a:rPr lang="en-US" sz="1600" b="1" dirty="0" err="1" smtClean="0">
                          <a:latin typeface="Arial" pitchFamily="34" charset="0"/>
                          <a:cs typeface="Arial" pitchFamily="34" charset="0"/>
                        </a:rPr>
                        <a:t>Downsel</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EIC CD2/CD3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EIC Construction</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cxnSp>
        <p:nvCxnSpPr>
          <p:cNvPr id="28" name="Straight Connector 27"/>
          <p:cNvCxnSpPr/>
          <p:nvPr/>
        </p:nvCxnSpPr>
        <p:spPr bwMode="auto">
          <a:xfrm>
            <a:off x="3581400" y="3135870"/>
            <a:ext cx="914400" cy="0"/>
          </a:xfrm>
          <a:prstGeom prst="line">
            <a:avLst/>
          </a:prstGeom>
          <a:solidFill>
            <a:schemeClr val="accent1"/>
          </a:solidFill>
          <a:ln w="152400" cap="flat" cmpd="sng" algn="ctr">
            <a:solidFill>
              <a:srgbClr val="FFC000"/>
            </a:solidFill>
            <a:prstDash val="solid"/>
            <a:round/>
            <a:headEnd type="none" w="med" len="med"/>
            <a:tailEnd type="none" w="med" len="med"/>
          </a:ln>
          <a:effectLst/>
        </p:spPr>
      </p:cxnSp>
      <p:cxnSp>
        <p:nvCxnSpPr>
          <p:cNvPr id="29" name="Straight Connector 28"/>
          <p:cNvCxnSpPr/>
          <p:nvPr/>
        </p:nvCxnSpPr>
        <p:spPr bwMode="auto">
          <a:xfrm>
            <a:off x="4114800" y="3508705"/>
            <a:ext cx="5334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0" name="Straight Connector 29"/>
          <p:cNvCxnSpPr/>
          <p:nvPr/>
        </p:nvCxnSpPr>
        <p:spPr bwMode="auto">
          <a:xfrm>
            <a:off x="6172200" y="5410984"/>
            <a:ext cx="2667000" cy="0"/>
          </a:xfrm>
          <a:prstGeom prst="line">
            <a:avLst/>
          </a:prstGeom>
          <a:solidFill>
            <a:schemeClr val="accent1"/>
          </a:solidFill>
          <a:ln w="152400" cap="flat" cmpd="sng" algn="ctr">
            <a:solidFill>
              <a:srgbClr val="00B050"/>
            </a:solidFill>
            <a:prstDash val="solid"/>
            <a:round/>
            <a:headEnd type="none" w="med" len="med"/>
            <a:tailEnd type="none" w="med" len="med"/>
          </a:ln>
          <a:effectLst/>
        </p:spPr>
      </p:cxnSp>
      <p:cxnSp>
        <p:nvCxnSpPr>
          <p:cNvPr id="34" name="Straight Connector 33"/>
          <p:cNvCxnSpPr/>
          <p:nvPr/>
        </p:nvCxnSpPr>
        <p:spPr bwMode="auto">
          <a:xfrm>
            <a:off x="4590142" y="4572784"/>
            <a:ext cx="6858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5" name="Straight Connector 34"/>
          <p:cNvCxnSpPr/>
          <p:nvPr/>
        </p:nvCxnSpPr>
        <p:spPr bwMode="auto">
          <a:xfrm>
            <a:off x="5257800" y="5029984"/>
            <a:ext cx="8382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6" name="Straight Connector 35"/>
          <p:cNvCxnSpPr/>
          <p:nvPr/>
        </p:nvCxnSpPr>
        <p:spPr bwMode="auto">
          <a:xfrm>
            <a:off x="2075543" y="4101070"/>
            <a:ext cx="2648857" cy="14514"/>
          </a:xfrm>
          <a:prstGeom prst="line">
            <a:avLst/>
          </a:prstGeom>
          <a:solidFill>
            <a:schemeClr val="accent1"/>
          </a:solidFill>
          <a:ln w="152400" cap="flat" cmpd="sng" algn="ctr">
            <a:solidFill>
              <a:srgbClr val="7030A0"/>
            </a:solidFill>
            <a:prstDash val="solid"/>
            <a:round/>
            <a:headEnd type="none" w="med" len="med"/>
            <a:tailEnd type="none" w="med" len="med"/>
          </a:ln>
          <a:effectLst/>
        </p:spPr>
      </p:cxnSp>
      <p:cxnSp>
        <p:nvCxnSpPr>
          <p:cNvPr id="37" name="Straight Connector 36"/>
          <p:cNvCxnSpPr/>
          <p:nvPr/>
        </p:nvCxnSpPr>
        <p:spPr bwMode="auto">
          <a:xfrm>
            <a:off x="4419600" y="1905784"/>
            <a:ext cx="4648200" cy="0"/>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38" name="Straight Connector 37"/>
          <p:cNvCxnSpPr/>
          <p:nvPr/>
        </p:nvCxnSpPr>
        <p:spPr bwMode="auto">
          <a:xfrm flipV="1">
            <a:off x="6553200" y="2272270"/>
            <a:ext cx="2489200" cy="14514"/>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39" name="Straight Connector 38"/>
          <p:cNvCxnSpPr/>
          <p:nvPr/>
        </p:nvCxnSpPr>
        <p:spPr bwMode="auto">
          <a:xfrm rot="120000" flipV="1">
            <a:off x="2046514" y="2667784"/>
            <a:ext cx="1001486" cy="39914"/>
          </a:xfrm>
          <a:prstGeom prst="line">
            <a:avLst/>
          </a:prstGeom>
          <a:solidFill>
            <a:schemeClr val="accent1"/>
          </a:solidFill>
          <a:ln w="152400" cap="flat" cmpd="sng" algn="ctr">
            <a:solidFill>
              <a:srgbClr val="7030A0"/>
            </a:solidFill>
            <a:prstDash val="solid"/>
            <a:round/>
            <a:headEnd type="none" w="med" len="med"/>
            <a:tailEnd type="none" w="med" len="med"/>
          </a:ln>
          <a:effectLst/>
        </p:spPr>
      </p:cxnSp>
      <p:cxnSp>
        <p:nvCxnSpPr>
          <p:cNvPr id="40" name="Straight Connector 39"/>
          <p:cNvCxnSpPr/>
          <p:nvPr/>
        </p:nvCxnSpPr>
        <p:spPr bwMode="auto">
          <a:xfrm>
            <a:off x="2057400" y="2286784"/>
            <a:ext cx="13716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41" name="Straight Connector 40"/>
          <p:cNvCxnSpPr/>
          <p:nvPr/>
        </p:nvCxnSpPr>
        <p:spPr bwMode="auto">
          <a:xfrm>
            <a:off x="3429000" y="2286784"/>
            <a:ext cx="3505200" cy="0"/>
          </a:xfrm>
          <a:prstGeom prst="line">
            <a:avLst/>
          </a:prstGeom>
          <a:solidFill>
            <a:schemeClr val="accent1"/>
          </a:solidFill>
          <a:ln w="152400" cap="flat" cmpd="sng" algn="ctr">
            <a:solidFill>
              <a:srgbClr val="0070C0"/>
            </a:solidFill>
            <a:prstDash val="solid"/>
            <a:round/>
            <a:headEnd type="none" w="med" len="med"/>
            <a:tailEnd type="none" w="med" len="med"/>
          </a:ln>
          <a:effectLst/>
        </p:spPr>
      </p:cxnSp>
      <p:cxnSp>
        <p:nvCxnSpPr>
          <p:cNvPr id="42" name="Straight Connector 41"/>
          <p:cNvCxnSpPr/>
          <p:nvPr/>
        </p:nvCxnSpPr>
        <p:spPr bwMode="auto">
          <a:xfrm>
            <a:off x="2057400" y="1905784"/>
            <a:ext cx="2895600" cy="0"/>
          </a:xfrm>
          <a:prstGeom prst="line">
            <a:avLst/>
          </a:prstGeom>
          <a:solidFill>
            <a:schemeClr val="accent1"/>
          </a:solidFill>
          <a:ln w="152400"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1855387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685800"/>
          </a:xfrm>
        </p:spPr>
        <p:txBody>
          <a:bodyPr/>
          <a:lstStyle/>
          <a:p>
            <a:r>
              <a:rPr lang="en-US" dirty="0" smtClean="0"/>
              <a:t>Summary</a:t>
            </a:r>
            <a:endParaRPr lang="en-US" dirty="0"/>
          </a:p>
        </p:txBody>
      </p:sp>
      <p:sp>
        <p:nvSpPr>
          <p:cNvPr id="3" name="Content Placeholder 2"/>
          <p:cNvSpPr>
            <a:spLocks noGrp="1"/>
          </p:cNvSpPr>
          <p:nvPr>
            <p:ph idx="1"/>
          </p:nvPr>
        </p:nvSpPr>
        <p:spPr>
          <a:xfrm>
            <a:off x="152400" y="1020936"/>
            <a:ext cx="8839200" cy="5334000"/>
          </a:xfrm>
        </p:spPr>
        <p:txBody>
          <a:bodyPr/>
          <a:lstStyle/>
          <a:p>
            <a:pPr>
              <a:spcAft>
                <a:spcPts val="1000"/>
              </a:spcAft>
              <a:buClr>
                <a:srgbClr val="C00000"/>
              </a:buClr>
            </a:pPr>
            <a:r>
              <a:rPr lang="en-US" dirty="0" smtClean="0"/>
              <a:t>There has been excellent progress on developing the EIC science case over the last 2 years, with important contributions from both the BNL and </a:t>
            </a:r>
            <a:r>
              <a:rPr lang="en-US" dirty="0" err="1" smtClean="0"/>
              <a:t>JLab</a:t>
            </a:r>
            <a:r>
              <a:rPr lang="en-US" dirty="0" smtClean="0"/>
              <a:t> communities. White paper now available.</a:t>
            </a:r>
          </a:p>
          <a:p>
            <a:pPr>
              <a:spcAft>
                <a:spcPts val="1000"/>
              </a:spcAft>
              <a:buClr>
                <a:srgbClr val="C00000"/>
              </a:buClr>
            </a:pPr>
            <a:r>
              <a:rPr lang="en-US" dirty="0" smtClean="0"/>
              <a:t>We anticipate an NSAC Long Range Plan in the next 2-3 years – need to realize a recommendation for EIC construction.</a:t>
            </a:r>
          </a:p>
          <a:p>
            <a:pPr>
              <a:spcAft>
                <a:spcPts val="1000"/>
              </a:spcAft>
              <a:buClr>
                <a:srgbClr val="C00000"/>
              </a:buClr>
            </a:pPr>
            <a:r>
              <a:rPr lang="en-US" dirty="0" smtClean="0"/>
              <a:t>MEIC design is stable and mature. R&amp;D planning in progress, with good opportunities for collaboration. </a:t>
            </a:r>
          </a:p>
          <a:p>
            <a:pPr>
              <a:spcAft>
                <a:spcPts val="1000"/>
              </a:spcAft>
              <a:buClr>
                <a:srgbClr val="C00000"/>
              </a:buClr>
            </a:pPr>
            <a:r>
              <a:rPr lang="en-US" dirty="0" smtClean="0"/>
              <a:t>We are hopeful that an international collaboration can develop to advance the science and technology of electron ion colliders.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762000"/>
          </a:xfrm>
        </p:spPr>
        <p:txBody>
          <a:bodyPr>
            <a:normAutofit/>
          </a:bodyPr>
          <a:lstStyle/>
          <a:p>
            <a:r>
              <a:rPr lang="en-US" sz="3600" b="1" dirty="0" smtClean="0">
                <a:solidFill>
                  <a:schemeClr val="tx1"/>
                </a:solidFill>
                <a:latin typeface="Arial" pitchFamily="34" charset="0"/>
                <a:cs typeface="Arial" pitchFamily="34" charset="0"/>
              </a:rPr>
              <a:t>Electron Ion Collider</a:t>
            </a:r>
            <a:endParaRPr lang="en-US" sz="3600" b="1"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4294967295"/>
          </p:nvPr>
        </p:nvSpPr>
        <p:spPr>
          <a:xfrm>
            <a:off x="7848600" y="6356350"/>
            <a:ext cx="1295400" cy="365125"/>
          </a:xfrm>
          <a:prstGeom prst="rect">
            <a:avLst/>
          </a:prstGeom>
        </p:spPr>
        <p:txBody>
          <a:bodyPr/>
          <a:lstStyle/>
          <a:p>
            <a:fld id="{B6BC4B22-FC1C-4CBE-A968-9078E69B637D}" type="slidenum">
              <a:rPr lang="en-US">
                <a:solidFill>
                  <a:srgbClr val="000000"/>
                </a:solidFill>
              </a:rPr>
              <a:pPr/>
              <a:t>3</a:t>
            </a:fld>
            <a:endParaRPr lang="en-US" dirty="0">
              <a:solidFill>
                <a:srgbClr val="000000"/>
              </a:solidFill>
            </a:endParaRPr>
          </a:p>
        </p:txBody>
      </p:sp>
      <p:sp>
        <p:nvSpPr>
          <p:cNvPr id="7" name="Rectangle 3"/>
          <p:cNvSpPr txBox="1">
            <a:spLocks noChangeArrowheads="1"/>
          </p:cNvSpPr>
          <p:nvPr/>
        </p:nvSpPr>
        <p:spPr>
          <a:xfrm>
            <a:off x="609600" y="1219200"/>
            <a:ext cx="5005387" cy="3048000"/>
          </a:xfrm>
          <a:prstGeom prst="rect">
            <a:avLst/>
          </a:prstGeom>
          <a:ln w="38100">
            <a:solidFill>
              <a:srgbClr val="00B050"/>
            </a:solidFill>
          </a:ln>
        </p:spPr>
        <p:txBody>
          <a:bodyPr/>
          <a:lstStyle/>
          <a:p>
            <a:pPr marL="342900" indent="-342900" eaLnBrk="0" hangingPunct="0">
              <a:lnSpc>
                <a:spcPct val="90000"/>
              </a:lnSpc>
              <a:spcBef>
                <a:spcPts val="600"/>
              </a:spcBef>
              <a:spcAft>
                <a:spcPct val="30000"/>
              </a:spcAft>
              <a:buFont typeface="Wingdings" pitchFamily="2" charset="2"/>
              <a:buNone/>
              <a:defRPr/>
            </a:pPr>
            <a:r>
              <a:rPr lang="en-US" b="1" kern="0" dirty="0">
                <a:solidFill>
                  <a:srgbClr val="C00000"/>
                </a:solidFill>
                <a:latin typeface="Arial" pitchFamily="34" charset="0"/>
                <a:ea typeface="ＭＳ Ｐゴシック" pitchFamily="1" charset="-128"/>
                <a:cs typeface="Arial" pitchFamily="34" charset="0"/>
              </a:rPr>
              <a:t>NSAC 2007 Long-Range Plan:</a:t>
            </a:r>
          </a:p>
          <a:p>
            <a:pPr marL="342900" indent="-342900" eaLnBrk="0" hangingPunct="0">
              <a:lnSpc>
                <a:spcPct val="90000"/>
              </a:lnSpc>
              <a:spcBef>
                <a:spcPts val="600"/>
              </a:spcBef>
              <a:spcAft>
                <a:spcPct val="30000"/>
              </a:spcAft>
              <a:buFont typeface="Wingdings" pitchFamily="2" charset="2"/>
              <a:buNone/>
              <a:defRPr/>
            </a:pPr>
            <a:r>
              <a:rPr lang="en-US" kern="0" dirty="0">
                <a:solidFill>
                  <a:srgbClr val="000000"/>
                </a:solidFill>
                <a:latin typeface="Arial" pitchFamily="34" charset="0"/>
                <a:ea typeface="ＭＳ Ｐゴシック" pitchFamily="1" charset="-128"/>
                <a:cs typeface="Arial" pitchFamily="34" charset="0"/>
              </a:rPr>
              <a:t>   “An </a:t>
            </a:r>
            <a:r>
              <a:rPr lang="en-US" b="1" kern="0" dirty="0">
                <a:solidFill>
                  <a:srgbClr val="0B2CB7"/>
                </a:solidFill>
                <a:latin typeface="Arial" pitchFamily="34" charset="0"/>
                <a:ea typeface="ＭＳ Ｐゴシック" pitchFamily="1" charset="-128"/>
                <a:cs typeface="Arial" pitchFamily="34" charset="0"/>
              </a:rPr>
              <a:t>Electron-Ion Collider (EIC)</a:t>
            </a:r>
            <a:r>
              <a:rPr lang="en-US" kern="0" dirty="0">
                <a:solidFill>
                  <a:srgbClr val="0B2CB7"/>
                </a:solidFill>
                <a:latin typeface="Arial" pitchFamily="34" charset="0"/>
                <a:ea typeface="ＭＳ Ｐゴシック" pitchFamily="1" charset="-128"/>
                <a:cs typeface="Arial" pitchFamily="34" charset="0"/>
              </a:rPr>
              <a:t> </a:t>
            </a:r>
            <a:r>
              <a:rPr lang="en-US" kern="0" dirty="0">
                <a:solidFill>
                  <a:srgbClr val="000000"/>
                </a:solidFill>
                <a:latin typeface="Arial" pitchFamily="34" charset="0"/>
                <a:ea typeface="ＭＳ Ｐゴシック" pitchFamily="1" charset="-128"/>
                <a:cs typeface="Arial" pitchFamily="34" charset="0"/>
              </a:rPr>
              <a:t>with </a:t>
            </a:r>
            <a:r>
              <a:rPr lang="en-US" b="1" kern="0" dirty="0">
                <a:solidFill>
                  <a:srgbClr val="C00000"/>
                </a:solidFill>
                <a:latin typeface="Arial" pitchFamily="34" charset="0"/>
                <a:ea typeface="ＭＳ Ｐゴシック" pitchFamily="1" charset="-128"/>
                <a:cs typeface="Arial" pitchFamily="34" charset="0"/>
              </a:rPr>
              <a:t>polarized</a:t>
            </a:r>
            <a:r>
              <a:rPr lang="en-US" kern="0" dirty="0">
                <a:solidFill>
                  <a:srgbClr val="000000"/>
                </a:solidFill>
                <a:latin typeface="Arial" pitchFamily="34" charset="0"/>
                <a:ea typeface="ＭＳ Ｐゴシック" pitchFamily="1" charset="-128"/>
                <a:cs typeface="Arial" pitchFamily="34" charset="0"/>
              </a:rPr>
              <a:t> beams has been </a:t>
            </a:r>
            <a:r>
              <a:rPr lang="en-US" b="1" kern="0" dirty="0">
                <a:solidFill>
                  <a:srgbClr val="0B2CB7"/>
                </a:solidFill>
                <a:latin typeface="Arial" pitchFamily="34" charset="0"/>
                <a:ea typeface="ＭＳ Ｐゴシック" pitchFamily="1" charset="-128"/>
                <a:cs typeface="Arial" pitchFamily="34" charset="0"/>
              </a:rPr>
              <a:t>embraced by the U.S. nuclear science community</a:t>
            </a:r>
            <a:r>
              <a:rPr lang="en-US" kern="0" dirty="0">
                <a:solidFill>
                  <a:srgbClr val="000000"/>
                </a:solidFill>
                <a:latin typeface="Arial" pitchFamily="34" charset="0"/>
                <a:ea typeface="ＭＳ Ｐゴシック" pitchFamily="1" charset="-128"/>
                <a:cs typeface="Arial" pitchFamily="34" charset="0"/>
              </a:rPr>
              <a:t> as embodying the vision for </a:t>
            </a:r>
            <a:r>
              <a:rPr lang="en-US" b="1" kern="0" dirty="0">
                <a:solidFill>
                  <a:srgbClr val="0B2CB7"/>
                </a:solidFill>
                <a:latin typeface="Arial" pitchFamily="34" charset="0"/>
                <a:ea typeface="ＭＳ Ｐゴシック" pitchFamily="1" charset="-128"/>
                <a:cs typeface="Arial" pitchFamily="34" charset="0"/>
              </a:rPr>
              <a:t>reaching the next QCD frontier</a:t>
            </a:r>
            <a:r>
              <a:rPr lang="en-US" kern="0" dirty="0">
                <a:solidFill>
                  <a:srgbClr val="000000"/>
                </a:solidFill>
                <a:latin typeface="Arial" pitchFamily="34" charset="0"/>
                <a:ea typeface="ＭＳ Ｐゴシック" pitchFamily="1" charset="-128"/>
                <a:cs typeface="Arial" pitchFamily="34" charset="0"/>
              </a:rPr>
              <a:t>.  EIC would provide unique capabilities for the study of QCD well beyond those available at existing facilities worldwide and complementary to those planned for the next generation of accelerators in Europe and Asia.”</a:t>
            </a:r>
          </a:p>
        </p:txBody>
      </p:sp>
      <p:pic>
        <p:nvPicPr>
          <p:cNvPr id="8" name="Picture 4"/>
          <p:cNvPicPr>
            <a:picLocks noChangeAspect="1" noChangeArrowheads="1"/>
          </p:cNvPicPr>
          <p:nvPr/>
        </p:nvPicPr>
        <p:blipFill>
          <a:blip r:embed="rId3" cstate="print"/>
          <a:srcRect/>
          <a:stretch>
            <a:fillRect/>
          </a:stretch>
        </p:blipFill>
        <p:spPr bwMode="auto">
          <a:xfrm>
            <a:off x="5791200" y="965506"/>
            <a:ext cx="2811462" cy="345898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9" name="TextBox 8"/>
          <p:cNvSpPr txBox="1"/>
          <p:nvPr/>
        </p:nvSpPr>
        <p:spPr>
          <a:xfrm>
            <a:off x="200526" y="4876800"/>
            <a:ext cx="8943474" cy="1015663"/>
          </a:xfrm>
          <a:prstGeom prst="rect">
            <a:avLst/>
          </a:prstGeom>
          <a:noFill/>
        </p:spPr>
        <p:txBody>
          <a:bodyPr wrap="none" rtlCol="0">
            <a:spAutoFit/>
          </a:bodyPr>
          <a:lstStyle/>
          <a:p>
            <a:pPr>
              <a:buClr>
                <a:srgbClr val="C00000"/>
              </a:buClr>
              <a:buFont typeface="Arial" pitchFamily="34" charset="0"/>
              <a:buChar char="•"/>
            </a:pPr>
            <a:r>
              <a:rPr lang="en-US" sz="2000" b="1" dirty="0" smtClean="0">
                <a:solidFill>
                  <a:srgbClr val="002060"/>
                </a:solidFill>
                <a:latin typeface="Arial" pitchFamily="34" charset="0"/>
                <a:cs typeface="Arial" pitchFamily="34" charset="0"/>
              </a:rPr>
              <a:t>  Jefferson Lab and BNL developing facility designs</a:t>
            </a:r>
          </a:p>
          <a:p>
            <a:pPr>
              <a:buClr>
                <a:srgbClr val="C00000"/>
              </a:buClr>
              <a:buFont typeface="Arial" pitchFamily="34" charset="0"/>
              <a:buChar char="•"/>
            </a:pPr>
            <a:endParaRPr lang="en-US" sz="2000" b="1" dirty="0" smtClean="0">
              <a:solidFill>
                <a:srgbClr val="002060"/>
              </a:solidFill>
              <a:latin typeface="Arial" pitchFamily="34" charset="0"/>
              <a:cs typeface="Arial" pitchFamily="34" charset="0"/>
            </a:endParaRPr>
          </a:p>
          <a:p>
            <a:pPr>
              <a:buClr>
                <a:srgbClr val="C00000"/>
              </a:buClr>
              <a:buFont typeface="Arial" pitchFamily="34" charset="0"/>
              <a:buChar char="•"/>
            </a:pPr>
            <a:r>
              <a:rPr lang="en-US" sz="2000" b="1" dirty="0" smtClean="0">
                <a:solidFill>
                  <a:srgbClr val="002060"/>
                </a:solidFill>
                <a:latin typeface="Arial" pitchFamily="34" charset="0"/>
                <a:cs typeface="Arial" pitchFamily="34" charset="0"/>
              </a:rPr>
              <a:t>  Joint community efforts to develop science case </a:t>
            </a:r>
            <a:r>
              <a:rPr lang="en-US" sz="2000" b="1" dirty="0" smtClean="0">
                <a:solidFill>
                  <a:srgbClr val="002060"/>
                </a:solidFill>
                <a:latin typeface="Arial" pitchFamily="34" charset="0"/>
                <a:cs typeface="Arial" pitchFamily="34" charset="0"/>
                <a:sym typeface="Wingdings 3"/>
              </a:rPr>
              <a:t> white paper (2013)</a:t>
            </a:r>
            <a:endParaRPr lang="en-US" sz="2000" b="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2010 NRC Decadal Study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562600" y="1333500"/>
            <a:ext cx="3609975" cy="50673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0225" y="838201"/>
            <a:ext cx="5979575"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Recent Documents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410200" y="762000"/>
            <a:ext cx="3975298" cy="5153657"/>
          </a:xfrm>
          <a:prstGeom prst="rect">
            <a:avLst/>
          </a:prstGeom>
          <a:ln>
            <a:noFill/>
          </a:ln>
          <a:effectLst>
            <a:outerShdw blurRad="292100" dist="139700" dir="2700000" algn="tl" rotWithShape="0">
              <a:srgbClr val="333333">
                <a:alpha val="65000"/>
              </a:srgbClr>
            </a:outerShdw>
          </a:effectLst>
        </p:spPr>
      </p:pic>
      <p:pic>
        <p:nvPicPr>
          <p:cNvPr id="285700" name="Picture 4"/>
          <p:cNvPicPr>
            <a:picLocks noChangeAspect="1" noChangeArrowheads="1"/>
          </p:cNvPicPr>
          <p:nvPr/>
        </p:nvPicPr>
        <p:blipFill>
          <a:blip r:embed="rId3" cstate="print"/>
          <a:srcRect/>
          <a:stretch>
            <a:fillRect/>
          </a:stretch>
        </p:blipFill>
        <p:spPr bwMode="auto">
          <a:xfrm>
            <a:off x="5638800" y="3505200"/>
            <a:ext cx="3505200" cy="2903954"/>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4" cstate="print"/>
          <a:srcRect/>
          <a:stretch>
            <a:fillRect/>
          </a:stretch>
        </p:blipFill>
        <p:spPr bwMode="auto">
          <a:xfrm>
            <a:off x="1833528" y="1447800"/>
            <a:ext cx="3881472" cy="5022406"/>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b="37778"/>
          <a:stretch>
            <a:fillRect/>
          </a:stretch>
        </p:blipFill>
        <p:spPr bwMode="auto">
          <a:xfrm>
            <a:off x="0" y="838200"/>
            <a:ext cx="2997222"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4415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81000" y="838200"/>
            <a:ext cx="8528050" cy="3686175"/>
            <a:chOff x="381000" y="1447800"/>
            <a:chExt cx="8528050" cy="3686175"/>
          </a:xfrm>
        </p:grpSpPr>
        <p:pic>
          <p:nvPicPr>
            <p:cNvPr id="14" name="Picture 2" descr="cteq-pdfs-10gev2-liny"/>
            <p:cNvPicPr>
              <a:picLocks noChangeAspect="1" noChangeArrowheads="1"/>
            </p:cNvPicPr>
            <p:nvPr/>
          </p:nvPicPr>
          <p:blipFill>
            <a:blip r:embed="rId2" cstate="print"/>
            <a:srcRect/>
            <a:stretch>
              <a:fillRect/>
            </a:stretch>
          </p:blipFill>
          <p:spPr bwMode="auto">
            <a:xfrm>
              <a:off x="381000" y="2209800"/>
              <a:ext cx="4403725" cy="2914650"/>
            </a:xfrm>
            <a:prstGeom prst="rect">
              <a:avLst/>
            </a:prstGeom>
            <a:ln>
              <a:noFill/>
            </a:ln>
            <a:effectLst>
              <a:outerShdw blurRad="292100" dist="139700" dir="2700000" algn="tl" rotWithShape="0">
                <a:srgbClr val="333333">
                  <a:alpha val="65000"/>
                </a:srgbClr>
              </a:outerShdw>
            </a:effectLst>
          </p:spPr>
        </p:pic>
        <p:pic>
          <p:nvPicPr>
            <p:cNvPr id="8" name="Picture 5"/>
            <p:cNvPicPr>
              <a:picLocks noChangeAspect="1" noChangeArrowheads="1"/>
            </p:cNvPicPr>
            <p:nvPr/>
          </p:nvPicPr>
          <p:blipFill>
            <a:blip r:embed="rId3" cstate="print"/>
            <a:srcRect/>
            <a:stretch>
              <a:fillRect/>
            </a:stretch>
          </p:blipFill>
          <p:spPr bwMode="auto">
            <a:xfrm>
              <a:off x="5943600" y="2209800"/>
              <a:ext cx="2719387" cy="2924175"/>
            </a:xfrm>
            <a:prstGeom prst="rect">
              <a:avLst/>
            </a:prstGeom>
            <a:ln>
              <a:noFill/>
            </a:ln>
            <a:effectLst>
              <a:outerShdw blurRad="292100" dist="139700" dir="2700000" algn="tl" rotWithShape="0">
                <a:srgbClr val="333333">
                  <a:alpha val="65000"/>
                </a:srgbClr>
              </a:outerShdw>
            </a:effectLst>
          </p:spPr>
        </p:pic>
        <p:sp>
          <p:nvSpPr>
            <p:cNvPr id="9" name="Text Box 14"/>
            <p:cNvSpPr txBox="1">
              <a:spLocks noChangeArrowheads="1"/>
            </p:cNvSpPr>
            <p:nvPr/>
          </p:nvSpPr>
          <p:spPr bwMode="auto">
            <a:xfrm>
              <a:off x="7467600" y="3886200"/>
              <a:ext cx="1053494" cy="400110"/>
            </a:xfrm>
            <a:prstGeom prst="rect">
              <a:avLst/>
            </a:prstGeom>
            <a:noFill/>
            <a:ln w="12700">
              <a:noFill/>
              <a:miter lim="800000"/>
              <a:headEnd/>
              <a:tailEnd/>
            </a:ln>
            <a:effectLst/>
          </p:spPr>
          <p:txBody>
            <a:bodyPr wrap="none">
              <a:spAutoFit/>
            </a:bodyPr>
            <a:lstStyle/>
            <a:p>
              <a:pPr>
                <a:defRPr/>
              </a:pPr>
              <a:r>
                <a:rPr lang="en-US" sz="2000" b="1" dirty="0">
                  <a:solidFill>
                    <a:srgbClr val="0070C0"/>
                  </a:solidFill>
                  <a:latin typeface="Arial" pitchFamily="34" charset="0"/>
                  <a:ea typeface="ＭＳ Ｐゴシック" pitchFamily="1" charset="-128"/>
                  <a:cs typeface="Arial" pitchFamily="34" charset="0"/>
                </a:rPr>
                <a:t>12 </a:t>
              </a:r>
              <a:r>
                <a:rPr lang="en-US" sz="2000" b="1" dirty="0" err="1">
                  <a:solidFill>
                    <a:srgbClr val="0070C0"/>
                  </a:solidFill>
                  <a:latin typeface="Arial" pitchFamily="34" charset="0"/>
                  <a:ea typeface="ＭＳ Ｐゴシック" pitchFamily="1" charset="-128"/>
                  <a:cs typeface="Arial" pitchFamily="34" charset="0"/>
                </a:rPr>
                <a:t>GeV</a:t>
              </a:r>
              <a:endParaRPr lang="en-US" sz="2000" b="1" dirty="0">
                <a:solidFill>
                  <a:srgbClr val="0070C0"/>
                </a:solidFill>
                <a:latin typeface="Arial" pitchFamily="34" charset="0"/>
                <a:ea typeface="ＭＳ Ｐゴシック" pitchFamily="1" charset="-128"/>
                <a:cs typeface="Arial" pitchFamily="34" charset="0"/>
              </a:endParaRPr>
            </a:p>
          </p:txBody>
        </p:sp>
        <p:sp>
          <p:nvSpPr>
            <p:cNvPr id="10" name="Line 11"/>
            <p:cNvSpPr>
              <a:spLocks noChangeShapeType="1"/>
            </p:cNvSpPr>
            <p:nvPr/>
          </p:nvSpPr>
          <p:spPr bwMode="auto">
            <a:xfrm rot="21480000">
              <a:off x="6705891" y="3763094"/>
              <a:ext cx="1679575" cy="46038"/>
            </a:xfrm>
            <a:prstGeom prst="line">
              <a:avLst/>
            </a:prstGeom>
            <a:noFill/>
            <a:ln w="76200">
              <a:solidFill>
                <a:srgbClr val="0070C0"/>
              </a:solidFill>
              <a:round/>
              <a:headEnd type="triangle"/>
              <a:tailEnd type="triangle" w="med" len="med"/>
            </a:ln>
          </p:spPr>
          <p:txBody>
            <a:bodyPr/>
            <a:lstStyle/>
            <a:p>
              <a:endParaRPr lang="en-US">
                <a:solidFill>
                  <a:srgbClr val="000000"/>
                </a:solidFill>
              </a:endParaRPr>
            </a:p>
          </p:txBody>
        </p:sp>
        <p:sp>
          <p:nvSpPr>
            <p:cNvPr id="12" name="TextBox 3"/>
            <p:cNvSpPr txBox="1">
              <a:spLocks noChangeArrowheads="1"/>
            </p:cNvSpPr>
            <p:nvPr/>
          </p:nvSpPr>
          <p:spPr bwMode="auto">
            <a:xfrm>
              <a:off x="5410200" y="1447800"/>
              <a:ext cx="3498850" cy="646331"/>
            </a:xfrm>
            <a:prstGeom prst="rect">
              <a:avLst/>
            </a:prstGeom>
            <a:noFill/>
            <a:ln w="9525">
              <a:noFill/>
              <a:miter lim="800000"/>
              <a:headEnd/>
              <a:tailEnd/>
            </a:ln>
          </p:spPr>
          <p:txBody>
            <a:bodyPr>
              <a:spAutoFit/>
            </a:bodyPr>
            <a:lstStyle/>
            <a:p>
              <a:pPr marL="233363" indent="-233363">
                <a:buFont typeface="Arial" pitchFamily="34" charset="0"/>
                <a:buChar char="•"/>
                <a:defRPr/>
              </a:pPr>
              <a:r>
                <a:rPr lang="en-US" dirty="0">
                  <a:solidFill>
                    <a:srgbClr val="262FE6"/>
                  </a:solidFill>
                  <a:latin typeface="Arial" pitchFamily="34" charset="0"/>
                  <a:ea typeface="ＭＳ Ｐゴシック" pitchFamily="-107" charset="-128"/>
                  <a:cs typeface="Arial" pitchFamily="34" charset="0"/>
                </a:rPr>
                <a:t>With 12 </a:t>
              </a:r>
              <a:r>
                <a:rPr lang="en-US" dirty="0" err="1">
                  <a:solidFill>
                    <a:srgbClr val="262FE6"/>
                  </a:solidFill>
                  <a:latin typeface="Arial" pitchFamily="34" charset="0"/>
                  <a:ea typeface="ＭＳ Ｐゴシック" pitchFamily="-107" charset="-128"/>
                  <a:cs typeface="Arial" pitchFamily="34" charset="0"/>
                </a:rPr>
                <a:t>GeV</a:t>
              </a:r>
              <a:r>
                <a:rPr lang="en-US" dirty="0">
                  <a:solidFill>
                    <a:srgbClr val="262FE6"/>
                  </a:solidFill>
                  <a:latin typeface="Arial" pitchFamily="34" charset="0"/>
                  <a:ea typeface="ＭＳ Ｐゴシック" pitchFamily="-107" charset="-128"/>
                  <a:cs typeface="Arial" pitchFamily="34" charset="0"/>
                </a:rPr>
                <a:t> we study mostly the </a:t>
              </a:r>
              <a:r>
                <a:rPr lang="en-US" u="sng" dirty="0">
                  <a:solidFill>
                    <a:srgbClr val="262FE6"/>
                  </a:solidFill>
                  <a:latin typeface="Arial" pitchFamily="34" charset="0"/>
                  <a:ea typeface="ＭＳ Ｐゴシック" pitchFamily="-107" charset="-128"/>
                  <a:cs typeface="Arial" pitchFamily="34" charset="0"/>
                </a:rPr>
                <a:t>valence quark component</a:t>
              </a:r>
              <a:endParaRPr lang="en-US" dirty="0">
                <a:solidFill>
                  <a:srgbClr val="262FE6"/>
                </a:solidFill>
                <a:latin typeface="Arial" pitchFamily="34" charset="0"/>
                <a:ea typeface="ＭＳ Ｐゴシック" pitchFamily="-107" charset="-128"/>
                <a:cs typeface="Arial" pitchFamily="34" charset="0"/>
              </a:endParaRPr>
            </a:p>
          </p:txBody>
        </p:sp>
        <p:sp>
          <p:nvSpPr>
            <p:cNvPr id="13" name="TextBox 3"/>
            <p:cNvSpPr txBox="1">
              <a:spLocks noChangeArrowheads="1"/>
            </p:cNvSpPr>
            <p:nvPr/>
          </p:nvSpPr>
          <p:spPr bwMode="auto">
            <a:xfrm>
              <a:off x="381000" y="1447800"/>
              <a:ext cx="5056188" cy="646331"/>
            </a:xfrm>
            <a:prstGeom prst="rect">
              <a:avLst/>
            </a:prstGeom>
            <a:noFill/>
            <a:ln w="9525">
              <a:noFill/>
              <a:miter lim="800000"/>
              <a:headEnd/>
              <a:tailEnd/>
            </a:ln>
          </p:spPr>
          <p:txBody>
            <a:bodyPr>
              <a:spAutoFit/>
            </a:bodyPr>
            <a:lstStyle/>
            <a:p>
              <a:pPr marL="233363" indent="-233363">
                <a:buFont typeface="Arial" pitchFamily="34" charset="0"/>
                <a:buChar char="•"/>
                <a:defRPr/>
              </a:pPr>
              <a:r>
                <a:rPr lang="en-US" dirty="0">
                  <a:solidFill>
                    <a:srgbClr val="C00000"/>
                  </a:solidFill>
                  <a:latin typeface="Arial" pitchFamily="34" charset="0"/>
                  <a:ea typeface="ＭＳ Ｐゴシック" pitchFamily="-107" charset="-128"/>
                  <a:cs typeface="Arial" pitchFamily="34" charset="0"/>
                </a:rPr>
                <a:t>An EIC aims to study </a:t>
              </a:r>
              <a:r>
                <a:rPr lang="en-US" u="sng" dirty="0">
                  <a:solidFill>
                    <a:srgbClr val="C00000"/>
                  </a:solidFill>
                  <a:latin typeface="Arial" pitchFamily="34" charset="0"/>
                  <a:ea typeface="ＭＳ Ｐゴシック" pitchFamily="-107" charset="-128"/>
                  <a:cs typeface="Arial" pitchFamily="34" charset="0"/>
                </a:rPr>
                <a:t>gluon dominated </a:t>
              </a:r>
              <a:r>
                <a:rPr lang="en-US" dirty="0">
                  <a:solidFill>
                    <a:srgbClr val="C00000"/>
                  </a:solidFill>
                  <a:latin typeface="Arial" pitchFamily="34" charset="0"/>
                  <a:ea typeface="ＭＳ Ｐゴシック" pitchFamily="-107" charset="-128"/>
                  <a:cs typeface="Arial" pitchFamily="34" charset="0"/>
                </a:rPr>
                <a:t>matter.  </a:t>
              </a:r>
            </a:p>
          </p:txBody>
        </p:sp>
      </p:grpSp>
      <p:sp>
        <p:nvSpPr>
          <p:cNvPr id="6" name="Title 5"/>
          <p:cNvSpPr>
            <a:spLocks noGrp="1"/>
          </p:cNvSpPr>
          <p:nvPr>
            <p:ph type="title"/>
          </p:nvPr>
        </p:nvSpPr>
        <p:spPr>
          <a:xfrm>
            <a:off x="2057400" y="0"/>
            <a:ext cx="5105400" cy="762000"/>
          </a:xfrm>
        </p:spPr>
        <p:txBody>
          <a:bodyPr>
            <a:noAutofit/>
          </a:bodyPr>
          <a:lstStyle/>
          <a:p>
            <a:r>
              <a:rPr lang="en-US" b="1" dirty="0" smtClean="0">
                <a:solidFill>
                  <a:schemeClr val="tx1"/>
                </a:solidFill>
                <a:latin typeface="Arial" pitchFamily="34" charset="0"/>
                <a:cs typeface="Arial" pitchFamily="34" charset="0"/>
              </a:rPr>
              <a:t>  The Landscape of EIC</a:t>
            </a:r>
            <a:endParaRPr lang="en-US" dirty="0">
              <a:solidFill>
                <a:schemeClr val="tx1"/>
              </a:solidFill>
            </a:endParaRPr>
          </a:p>
        </p:txBody>
      </p:sp>
      <p:sp>
        <p:nvSpPr>
          <p:cNvPr id="15" name="Line 11"/>
          <p:cNvSpPr>
            <a:spLocks noChangeShapeType="1"/>
          </p:cNvSpPr>
          <p:nvPr/>
        </p:nvSpPr>
        <p:spPr bwMode="auto">
          <a:xfrm rot="21480000">
            <a:off x="2057934" y="2773745"/>
            <a:ext cx="1751532" cy="61165"/>
          </a:xfrm>
          <a:prstGeom prst="line">
            <a:avLst/>
          </a:prstGeom>
          <a:noFill/>
          <a:ln w="76200">
            <a:solidFill>
              <a:srgbClr val="C00000"/>
            </a:solidFill>
            <a:round/>
            <a:headEnd type="triangle"/>
            <a:tailEnd type="triangle" w="med" len="med"/>
          </a:ln>
        </p:spPr>
        <p:txBody>
          <a:bodyPr/>
          <a:lstStyle/>
          <a:p>
            <a:endParaRPr lang="en-US">
              <a:solidFill>
                <a:srgbClr val="000000"/>
              </a:solidFill>
            </a:endParaRPr>
          </a:p>
        </p:txBody>
      </p:sp>
      <p:sp>
        <p:nvSpPr>
          <p:cNvPr id="16" name="Line 11"/>
          <p:cNvSpPr>
            <a:spLocks noChangeShapeType="1"/>
          </p:cNvSpPr>
          <p:nvPr/>
        </p:nvSpPr>
        <p:spPr bwMode="auto">
          <a:xfrm rot="21480000">
            <a:off x="1067110" y="3248303"/>
            <a:ext cx="2746338" cy="65696"/>
          </a:xfrm>
          <a:prstGeom prst="line">
            <a:avLst/>
          </a:prstGeom>
          <a:noFill/>
          <a:ln w="76200">
            <a:solidFill>
              <a:schemeClr val="accent2">
                <a:lumMod val="75000"/>
              </a:schemeClr>
            </a:solidFill>
            <a:round/>
            <a:headEnd type="triangle"/>
            <a:tailEnd type="triangle" w="med" len="med"/>
          </a:ln>
        </p:spPr>
        <p:txBody>
          <a:bodyPr/>
          <a:lstStyle/>
          <a:p>
            <a:endParaRPr lang="en-US">
              <a:solidFill>
                <a:srgbClr val="000000"/>
              </a:solidFill>
            </a:endParaRPr>
          </a:p>
        </p:txBody>
      </p:sp>
      <p:sp>
        <p:nvSpPr>
          <p:cNvPr id="17" name="TextBox 16"/>
          <p:cNvSpPr txBox="1"/>
          <p:nvPr/>
        </p:nvSpPr>
        <p:spPr>
          <a:xfrm>
            <a:off x="3810000" y="2514600"/>
            <a:ext cx="840295" cy="400110"/>
          </a:xfrm>
          <a:prstGeom prst="rect">
            <a:avLst/>
          </a:prstGeom>
          <a:noFill/>
        </p:spPr>
        <p:txBody>
          <a:bodyPr wrap="none" rtlCol="0">
            <a:spAutoFit/>
          </a:bodyPr>
          <a:lstStyle/>
          <a:p>
            <a:pPr>
              <a:buClr>
                <a:srgbClr val="FF0000"/>
              </a:buClr>
            </a:pPr>
            <a:r>
              <a:rPr lang="en-US" sz="2000" b="1" dirty="0" err="1">
                <a:solidFill>
                  <a:srgbClr val="C00000"/>
                </a:solidFill>
                <a:latin typeface="Arial" pitchFamily="34" charset="0"/>
                <a:cs typeface="Arial" pitchFamily="34" charset="0"/>
              </a:rPr>
              <a:t>mEIC</a:t>
            </a:r>
            <a:endParaRPr lang="en-US" sz="2000" b="1" dirty="0">
              <a:solidFill>
                <a:srgbClr val="C00000"/>
              </a:solidFill>
              <a:latin typeface="Arial" pitchFamily="34" charset="0"/>
              <a:cs typeface="Arial" pitchFamily="34" charset="0"/>
            </a:endParaRPr>
          </a:p>
        </p:txBody>
      </p:sp>
      <p:sp>
        <p:nvSpPr>
          <p:cNvPr id="18" name="TextBox 17"/>
          <p:cNvSpPr txBox="1"/>
          <p:nvPr/>
        </p:nvSpPr>
        <p:spPr>
          <a:xfrm>
            <a:off x="3883132" y="3048000"/>
            <a:ext cx="612668" cy="400110"/>
          </a:xfrm>
          <a:prstGeom prst="rect">
            <a:avLst/>
          </a:prstGeom>
          <a:noFill/>
        </p:spPr>
        <p:txBody>
          <a:bodyPr wrap="none" rtlCol="0">
            <a:spAutoFit/>
          </a:bodyPr>
          <a:lstStyle/>
          <a:p>
            <a:pPr>
              <a:buClr>
                <a:srgbClr val="FF0000"/>
              </a:buClr>
            </a:pPr>
            <a:r>
              <a:rPr lang="en-US" sz="2000" b="1" dirty="0">
                <a:solidFill>
                  <a:srgbClr val="333399">
                    <a:lumMod val="75000"/>
                  </a:srgbClr>
                </a:solidFill>
                <a:latin typeface="Arial" pitchFamily="34" charset="0"/>
                <a:cs typeface="Arial" pitchFamily="34" charset="0"/>
              </a:rPr>
              <a:t>EIC</a:t>
            </a:r>
          </a:p>
        </p:txBody>
      </p:sp>
      <p:pic>
        <p:nvPicPr>
          <p:cNvPr id="20" name="Picture 3"/>
          <p:cNvPicPr>
            <a:picLocks noChangeAspect="1" noChangeArrowheads="1"/>
          </p:cNvPicPr>
          <p:nvPr/>
        </p:nvPicPr>
        <p:blipFill>
          <a:blip r:embed="rId4" cstate="print"/>
          <a:srcRect l="6720" t="3174" b="3487"/>
          <a:stretch>
            <a:fillRect/>
          </a:stretch>
        </p:blipFill>
        <p:spPr bwMode="auto">
          <a:xfrm>
            <a:off x="1981200" y="3048000"/>
            <a:ext cx="5105400" cy="3352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sz="3600" dirty="0" smtClean="0">
                <a:solidFill>
                  <a:schemeClr val="tx1"/>
                </a:solidFill>
              </a:rPr>
              <a:t>EIC Science (I)</a:t>
            </a:r>
            <a:endParaRPr lang="en-US" sz="3600" dirty="0">
              <a:solidFill>
                <a:schemeClr val="tx1"/>
              </a:solidFill>
            </a:endParaRPr>
          </a:p>
        </p:txBody>
      </p:sp>
      <p:sp>
        <p:nvSpPr>
          <p:cNvPr id="3" name="Content Placeholder 2"/>
          <p:cNvSpPr>
            <a:spLocks noGrp="1"/>
          </p:cNvSpPr>
          <p:nvPr>
            <p:ph idx="1"/>
          </p:nvPr>
        </p:nvSpPr>
        <p:spPr>
          <a:xfrm>
            <a:off x="152400" y="1066800"/>
            <a:ext cx="8991600" cy="5181600"/>
          </a:xfrm>
        </p:spPr>
        <p:txBody>
          <a:bodyPr/>
          <a:lstStyle/>
          <a:p>
            <a:pPr marL="0" indent="0">
              <a:buClr>
                <a:srgbClr val="C00000"/>
              </a:buClr>
              <a:buNone/>
            </a:pPr>
            <a:r>
              <a:rPr lang="en-US" sz="3000" b="1" dirty="0" smtClean="0">
                <a:solidFill>
                  <a:srgbClr val="7030A0"/>
                </a:solidFill>
              </a:rPr>
              <a:t>EIC will </a:t>
            </a:r>
            <a:r>
              <a:rPr lang="en-US" sz="3000" b="1" u="sng" dirty="0" smtClean="0">
                <a:solidFill>
                  <a:srgbClr val="7030A0"/>
                </a:solidFill>
              </a:rPr>
              <a:t>complete </a:t>
            </a:r>
            <a:r>
              <a:rPr lang="en-US" sz="3000" b="1" dirty="0" smtClean="0">
                <a:solidFill>
                  <a:srgbClr val="7030A0"/>
                </a:solidFill>
              </a:rPr>
              <a:t>our knowledge of the nucleon through exploration of the gluon-dominated regime at low x.</a:t>
            </a:r>
          </a:p>
          <a:p>
            <a:pPr>
              <a:buClr>
                <a:srgbClr val="C00000"/>
              </a:buClr>
            </a:pPr>
            <a:endParaRPr lang="en-US" sz="3200" b="1" dirty="0" smtClean="0">
              <a:solidFill>
                <a:srgbClr val="002060"/>
              </a:solidFill>
            </a:endParaRPr>
          </a:p>
          <a:p>
            <a:pPr>
              <a:buClr>
                <a:srgbClr val="C00000"/>
              </a:buClr>
            </a:pPr>
            <a:r>
              <a:rPr lang="en-US" b="1" dirty="0" smtClean="0">
                <a:solidFill>
                  <a:srgbClr val="002060"/>
                </a:solidFill>
              </a:rPr>
              <a:t>How much spin is carried by gluons?</a:t>
            </a:r>
          </a:p>
          <a:p>
            <a:pPr>
              <a:buClr>
                <a:srgbClr val="C00000"/>
              </a:buClr>
            </a:pPr>
            <a:r>
              <a:rPr lang="en-US" b="1" dirty="0" smtClean="0">
                <a:solidFill>
                  <a:srgbClr val="002060"/>
                </a:solidFill>
              </a:rPr>
              <a:t>Does orbital motion of sea quarks contribute to spin?</a:t>
            </a:r>
          </a:p>
          <a:p>
            <a:pPr marL="914400" indent="-454025">
              <a:buClr>
                <a:srgbClr val="C00000"/>
              </a:buClr>
              <a:buNone/>
              <a:tabLst>
                <a:tab pos="461963" algn="l"/>
              </a:tabLst>
            </a:pPr>
            <a:r>
              <a:rPr lang="en-US" b="1" dirty="0" smtClean="0">
                <a:solidFill>
                  <a:srgbClr val="002060"/>
                </a:solidFill>
              </a:rPr>
              <a:t>	-	Generalized </a:t>
            </a:r>
            <a:r>
              <a:rPr lang="en-US" b="1" dirty="0" err="1" smtClean="0">
                <a:solidFill>
                  <a:srgbClr val="002060"/>
                </a:solidFill>
              </a:rPr>
              <a:t>parton</a:t>
            </a:r>
            <a:r>
              <a:rPr lang="en-US" b="1" dirty="0" smtClean="0">
                <a:solidFill>
                  <a:srgbClr val="002060"/>
                </a:solidFill>
              </a:rPr>
              <a:t> distributions (GPD) </a:t>
            </a:r>
          </a:p>
          <a:p>
            <a:pPr marL="914400" indent="-454025">
              <a:buClr>
                <a:srgbClr val="C00000"/>
              </a:buClr>
              <a:buNone/>
              <a:tabLst>
                <a:tab pos="461963" algn="l"/>
              </a:tabLst>
            </a:pPr>
            <a:r>
              <a:rPr lang="en-US" b="1" dirty="0" smtClean="0">
                <a:solidFill>
                  <a:srgbClr val="002060"/>
                </a:solidFill>
              </a:rPr>
              <a:t>-	Transverse momentum dependent (TMD) distributions</a:t>
            </a:r>
          </a:p>
          <a:p>
            <a:pPr>
              <a:buClr>
                <a:srgbClr val="C00000"/>
              </a:buClr>
            </a:pPr>
            <a:r>
              <a:rPr lang="en-US" b="1" dirty="0" smtClean="0">
                <a:solidFill>
                  <a:srgbClr val="002060"/>
                </a:solidFill>
              </a:rPr>
              <a:t>What do the </a:t>
            </a:r>
            <a:r>
              <a:rPr lang="en-US" b="1" dirty="0" err="1" smtClean="0">
                <a:solidFill>
                  <a:srgbClr val="002060"/>
                </a:solidFill>
              </a:rPr>
              <a:t>parton</a:t>
            </a:r>
            <a:r>
              <a:rPr lang="en-US" b="1" dirty="0" smtClean="0">
                <a:solidFill>
                  <a:srgbClr val="002060"/>
                </a:solidFill>
              </a:rPr>
              <a:t> distributions reveal in transverse momentum and coordinate space?</a:t>
            </a:r>
            <a:endParaRPr lang="en-US" sz="2800" b="1" dirty="0" smtClean="0">
              <a:solidFill>
                <a:srgbClr val="002060"/>
              </a:solidFill>
            </a:endParaRPr>
          </a:p>
          <a:p>
            <a:pPr>
              <a:buClr>
                <a:srgbClr val="C00000"/>
              </a:buClr>
              <a:buNone/>
            </a:pPr>
            <a:endParaRPr lang="en-US"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z="3600" dirty="0" smtClean="0">
                <a:solidFill>
                  <a:schemeClr val="tx1"/>
                </a:solidFill>
              </a:rPr>
              <a:t>EIC Science (II)</a:t>
            </a:r>
            <a:endParaRPr lang="en-US" sz="3600" dirty="0">
              <a:solidFill>
                <a:schemeClr val="tx1"/>
              </a:solidFill>
            </a:endParaRPr>
          </a:p>
        </p:txBody>
      </p:sp>
      <p:sp>
        <p:nvSpPr>
          <p:cNvPr id="3" name="Content Placeholder 2"/>
          <p:cNvSpPr>
            <a:spLocks noGrp="1"/>
          </p:cNvSpPr>
          <p:nvPr>
            <p:ph idx="1"/>
          </p:nvPr>
        </p:nvSpPr>
        <p:spPr>
          <a:xfrm>
            <a:off x="228600" y="990600"/>
            <a:ext cx="8686800" cy="5181600"/>
          </a:xfrm>
        </p:spPr>
        <p:txBody>
          <a:bodyPr/>
          <a:lstStyle/>
          <a:p>
            <a:pPr>
              <a:buClr>
                <a:srgbClr val="C00000"/>
              </a:buClr>
              <a:buNone/>
            </a:pPr>
            <a:r>
              <a:rPr lang="en-US" sz="3000" b="1" dirty="0" smtClean="0">
                <a:solidFill>
                  <a:srgbClr val="7030A0"/>
                </a:solidFill>
              </a:rPr>
              <a:t>Map the gluon field in nuclei</a:t>
            </a:r>
          </a:p>
          <a:p>
            <a:pPr>
              <a:buClr>
                <a:srgbClr val="C00000"/>
              </a:buClr>
            </a:pPr>
            <a:r>
              <a:rPr lang="en-US" b="1" dirty="0" smtClean="0">
                <a:solidFill>
                  <a:srgbClr val="002060"/>
                </a:solidFill>
              </a:rPr>
              <a:t>What is the distribution of glue in nuclei?</a:t>
            </a:r>
          </a:p>
          <a:p>
            <a:pPr>
              <a:buClr>
                <a:srgbClr val="C00000"/>
              </a:buClr>
            </a:pPr>
            <a:r>
              <a:rPr lang="en-US" b="1" dirty="0" smtClean="0">
                <a:solidFill>
                  <a:srgbClr val="002060"/>
                </a:solidFill>
              </a:rPr>
              <a:t>Are there modifications as for quarks?</a:t>
            </a:r>
          </a:p>
          <a:p>
            <a:pPr>
              <a:buClr>
                <a:srgbClr val="C00000"/>
              </a:buClr>
            </a:pPr>
            <a:r>
              <a:rPr lang="en-US" b="1" dirty="0" smtClean="0">
                <a:solidFill>
                  <a:srgbClr val="002060"/>
                </a:solidFill>
              </a:rPr>
              <a:t> Can we observe gluon saturation effects?</a:t>
            </a:r>
          </a:p>
          <a:p>
            <a:pPr marL="0" indent="0">
              <a:buClr>
                <a:srgbClr val="C00000"/>
              </a:buClr>
              <a:buNone/>
            </a:pPr>
            <a:endParaRPr lang="en-US" sz="1200" b="1" dirty="0" smtClean="0">
              <a:solidFill>
                <a:srgbClr val="002060"/>
              </a:solidFill>
            </a:endParaRPr>
          </a:p>
          <a:p>
            <a:pPr marL="0" indent="0">
              <a:buClr>
                <a:srgbClr val="C00000"/>
              </a:buClr>
              <a:buNone/>
            </a:pPr>
            <a:r>
              <a:rPr lang="en-US" sz="3000" b="1" dirty="0" smtClean="0">
                <a:solidFill>
                  <a:srgbClr val="7030A0"/>
                </a:solidFill>
              </a:rPr>
              <a:t>Study </a:t>
            </a:r>
            <a:r>
              <a:rPr lang="en-US" sz="3000" b="1" dirty="0" err="1" smtClean="0">
                <a:solidFill>
                  <a:srgbClr val="7030A0"/>
                </a:solidFill>
              </a:rPr>
              <a:t>spacetime</a:t>
            </a:r>
            <a:r>
              <a:rPr lang="en-US" sz="3000" b="1" dirty="0" smtClean="0">
                <a:solidFill>
                  <a:srgbClr val="7030A0"/>
                </a:solidFill>
              </a:rPr>
              <a:t> evolution of color charges in nuclei</a:t>
            </a:r>
          </a:p>
          <a:p>
            <a:pPr>
              <a:buClr>
                <a:srgbClr val="C00000"/>
              </a:buClr>
            </a:pPr>
            <a:r>
              <a:rPr lang="en-US" b="1" dirty="0" smtClean="0">
                <a:solidFill>
                  <a:srgbClr val="002060"/>
                </a:solidFill>
              </a:rPr>
              <a:t>How do color charges evolve in space and time?</a:t>
            </a:r>
          </a:p>
          <a:p>
            <a:pPr>
              <a:buClr>
                <a:srgbClr val="C00000"/>
              </a:buClr>
            </a:pPr>
            <a:r>
              <a:rPr lang="en-US" b="1" dirty="0" smtClean="0">
                <a:solidFill>
                  <a:srgbClr val="002060"/>
                </a:solidFill>
              </a:rPr>
              <a:t>How do </a:t>
            </a:r>
            <a:r>
              <a:rPr lang="en-US" b="1" dirty="0" err="1" smtClean="0">
                <a:solidFill>
                  <a:srgbClr val="002060"/>
                </a:solidFill>
              </a:rPr>
              <a:t>partons</a:t>
            </a:r>
            <a:r>
              <a:rPr lang="en-US" b="1" dirty="0" smtClean="0">
                <a:solidFill>
                  <a:srgbClr val="002060"/>
                </a:solidFill>
              </a:rPr>
              <a:t> propagate in nuclear matter?</a:t>
            </a:r>
          </a:p>
          <a:p>
            <a:pPr>
              <a:buClr>
                <a:srgbClr val="C00000"/>
              </a:buClr>
            </a:pPr>
            <a:r>
              <a:rPr lang="en-US" b="1" dirty="0" smtClean="0">
                <a:solidFill>
                  <a:srgbClr val="002060"/>
                </a:solidFill>
              </a:rPr>
              <a:t>Can nuclei help reveal the dynamics of fragmentation?</a:t>
            </a:r>
          </a:p>
          <a:p>
            <a:pPr marL="0" indent="0">
              <a:buClr>
                <a:srgbClr val="C00000"/>
              </a:buClr>
              <a:buNone/>
            </a:pPr>
            <a:endParaRPr lang="en-US" sz="1200" b="1" dirty="0" smtClean="0">
              <a:solidFill>
                <a:srgbClr val="002060"/>
              </a:solidFill>
            </a:endParaRPr>
          </a:p>
          <a:p>
            <a:pPr marL="0" indent="0">
              <a:buClr>
                <a:srgbClr val="C00000"/>
              </a:buClr>
              <a:buNone/>
            </a:pPr>
            <a:r>
              <a:rPr lang="en-US" sz="3000" b="1" dirty="0" smtClean="0">
                <a:solidFill>
                  <a:srgbClr val="7030A0"/>
                </a:solidFill>
              </a:rPr>
              <a:t>Search for physics beyond the standard model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EIC Requirements</a:t>
            </a:r>
            <a:endParaRPr lang="en-US" dirty="0"/>
          </a:p>
        </p:txBody>
      </p:sp>
      <p:pic>
        <p:nvPicPr>
          <p:cNvPr id="2050" name="Picture 2"/>
          <p:cNvPicPr>
            <a:picLocks noChangeAspect="1" noChangeArrowheads="1"/>
          </p:cNvPicPr>
          <p:nvPr/>
        </p:nvPicPr>
        <p:blipFill rotWithShape="1">
          <a:blip r:embed="rId2" cstate="print"/>
          <a:srcRect r="1078"/>
          <a:stretch/>
        </p:blipFill>
        <p:spPr bwMode="auto">
          <a:xfrm>
            <a:off x="-1" y="2705100"/>
            <a:ext cx="9144001" cy="2476500"/>
          </a:xfrm>
          <a:prstGeom prst="rect">
            <a:avLst/>
          </a:prstGeom>
          <a:noFill/>
          <a:ln w="9525">
            <a:noFill/>
            <a:miter lim="800000"/>
            <a:headEnd/>
            <a:tailEnd/>
          </a:ln>
        </p:spPr>
      </p:pic>
      <p:sp>
        <p:nvSpPr>
          <p:cNvPr id="4" name="TextBox 3"/>
          <p:cNvSpPr txBox="1"/>
          <p:nvPr/>
        </p:nvSpPr>
        <p:spPr>
          <a:xfrm>
            <a:off x="838200" y="1295400"/>
            <a:ext cx="5615640" cy="523220"/>
          </a:xfrm>
          <a:prstGeom prst="rect">
            <a:avLst/>
          </a:prstGeom>
          <a:noFill/>
        </p:spPr>
        <p:txBody>
          <a:bodyPr wrap="none" rtlCol="0">
            <a:spAutoFit/>
          </a:bodyPr>
          <a:lstStyle/>
          <a:p>
            <a:r>
              <a:rPr lang="en-US" sz="2800" b="1" dirty="0" smtClean="0">
                <a:solidFill>
                  <a:srgbClr val="C00000"/>
                </a:solidFill>
                <a:latin typeface="Arial" pitchFamily="34" charset="0"/>
                <a:cs typeface="Arial" pitchFamily="34" charset="0"/>
              </a:rPr>
              <a:t>From the 2013 EIC White Paper: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0070C0"/>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sz="2000" b="1" dirty="0" smtClean="0">
            <a:solidFill>
              <a:srgbClr val="002060"/>
            </a:solidFill>
            <a:latin typeface="Arial" pitchFamily="34" charset="0"/>
            <a:cs typeface="Arial"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14151</TotalTime>
  <Words>1659</Words>
  <Application>Microsoft Office PowerPoint</Application>
  <PresentationFormat>On-screen Show (4:3)</PresentationFormat>
  <Paragraphs>414</Paragraphs>
  <Slides>27</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3_JLab_PowerPoint1</vt:lpstr>
      <vt:lpstr>2_JLab_PowerPoint1</vt:lpstr>
      <vt:lpstr>Equation</vt:lpstr>
      <vt:lpstr>PowerPoint Presentation</vt:lpstr>
      <vt:lpstr>Outline</vt:lpstr>
      <vt:lpstr>Electron Ion Collider</vt:lpstr>
      <vt:lpstr>2010 NRC Decadal Study</vt:lpstr>
      <vt:lpstr>Recent Documents</vt:lpstr>
      <vt:lpstr>  The Landscape of EIC</vt:lpstr>
      <vt:lpstr>EIC Science (I)</vt:lpstr>
      <vt:lpstr>EIC Science (II)</vt:lpstr>
      <vt:lpstr>EIC Requirements</vt:lpstr>
      <vt:lpstr>The Reach of EIC</vt:lpstr>
      <vt:lpstr>PowerPoint Presentation</vt:lpstr>
      <vt:lpstr>Gluon Contribution to Proton Spin</vt:lpstr>
      <vt:lpstr>TMD studies at EIC</vt:lpstr>
      <vt:lpstr>Sivers Tomography</vt:lpstr>
      <vt:lpstr>Gluon Tomography</vt:lpstr>
      <vt:lpstr>PowerPoint Presentation</vt:lpstr>
      <vt:lpstr>PowerPoint Presentation</vt:lpstr>
      <vt:lpstr>MEIC Design Report</vt:lpstr>
      <vt:lpstr>Design Features: High Polarization</vt:lpstr>
      <vt:lpstr>Design Features: High Luminosity</vt:lpstr>
      <vt:lpstr>MEIC Accelerator R&amp;D: Electron Cooling</vt:lpstr>
      <vt:lpstr>Proposed Cooling Experiments at IMP</vt:lpstr>
      <vt:lpstr>Further ongoing MEIC Accelerator R&amp;D</vt:lpstr>
      <vt:lpstr>MEIC: Full Acceptance Detector</vt:lpstr>
      <vt:lpstr>MEIC Point Design Parameters</vt:lpstr>
      <vt:lpstr>EIC Realization Imagined</vt:lpstr>
      <vt:lpstr>Summary</vt:lpstr>
    </vt:vector>
  </TitlesOfParts>
  <Company>Jefferson Science Associates,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bmck</dc:creator>
  <cp:lastModifiedBy>Robert McKeown</cp:lastModifiedBy>
  <cp:revision>26</cp:revision>
  <dcterms:created xsi:type="dcterms:W3CDTF">2013-03-17T15:08:34Z</dcterms:created>
  <dcterms:modified xsi:type="dcterms:W3CDTF">2013-06-30T13:42:59Z</dcterms:modified>
</cp:coreProperties>
</file>