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256" r:id="rId2"/>
    <p:sldId id="327" r:id="rId3"/>
    <p:sldId id="636" r:id="rId4"/>
    <p:sldId id="452" r:id="rId5"/>
    <p:sldId id="385" r:id="rId6"/>
    <p:sldId id="335" r:id="rId7"/>
    <p:sldId id="749" r:id="rId8"/>
    <p:sldId id="732" r:id="rId9"/>
    <p:sldId id="408" r:id="rId10"/>
    <p:sldId id="416" r:id="rId11"/>
    <p:sldId id="744" r:id="rId12"/>
    <p:sldId id="409" r:id="rId13"/>
    <p:sldId id="410" r:id="rId14"/>
    <p:sldId id="279" r:id="rId15"/>
    <p:sldId id="719" r:id="rId16"/>
    <p:sldId id="720" r:id="rId17"/>
    <p:sldId id="413" r:id="rId18"/>
    <p:sldId id="579" r:id="rId19"/>
    <p:sldId id="400" r:id="rId20"/>
    <p:sldId id="722" r:id="rId21"/>
    <p:sldId id="723" r:id="rId22"/>
    <p:sldId id="724" r:id="rId23"/>
    <p:sldId id="725" r:id="rId24"/>
    <p:sldId id="726" r:id="rId25"/>
    <p:sldId id="727" r:id="rId26"/>
    <p:sldId id="741" r:id="rId27"/>
    <p:sldId id="705"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101FF"/>
    <a:srgbClr val="996633"/>
    <a:srgbClr val="CCCC00"/>
    <a:srgbClr val="6F8200"/>
    <a:srgbClr val="683600"/>
    <a:srgbClr val="CC3399"/>
    <a:srgbClr val="565656"/>
    <a:srgbClr val="3333CC"/>
    <a:srgbClr val="D67000"/>
    <a:srgbClr val="C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282" autoAdjust="0"/>
  </p:normalViewPr>
  <p:slideViewPr>
    <p:cSldViewPr>
      <p:cViewPr varScale="1">
        <p:scale>
          <a:sx n="62" d="100"/>
          <a:sy n="62" d="100"/>
        </p:scale>
        <p:origin x="-74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456"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日期占位符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DED6FA-3620-42DE-A214-F363622CAC83}" type="datetimeFigureOut">
              <a:rPr lang="en-US" smtClean="0"/>
              <a:pPr/>
              <a:t>7/2/2013</a:t>
            </a:fld>
            <a:endParaRPr lang="en-US"/>
          </a:p>
        </p:txBody>
      </p:sp>
      <p:sp>
        <p:nvSpPr>
          <p:cNvPr id="4" name="幻灯片图像占位符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备注占位符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灯片编号占位符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1D27BB4-7507-496B-A596-4501E78419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Extraction …</a:t>
            </a:r>
          </a:p>
          <a:p>
            <a:r>
              <a:rPr lang="en-US" dirty="0" smtClean="0"/>
              <a:t>Higher</a:t>
            </a:r>
            <a:r>
              <a:rPr lang="en-US" baseline="0" dirty="0" smtClean="0"/>
              <a:t> twist …</a:t>
            </a:r>
          </a:p>
          <a:p>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36 institutes</a:t>
            </a:r>
            <a:r>
              <a:rPr lang="en-US" baseline="0" dirty="0" smtClean="0"/>
              <a:t>, 115 collaboration members around world, including co spokes person, graduate student and leading PD</a:t>
            </a:r>
          </a:p>
          <a:p>
            <a:r>
              <a:rPr lang="en-US" dirty="0" smtClean="0"/>
              <a:t>We also received excellent</a:t>
            </a:r>
            <a:r>
              <a:rPr lang="en-US" baseline="0" dirty="0" smtClean="0"/>
              <a:t> </a:t>
            </a:r>
            <a:r>
              <a:rPr lang="en-US" dirty="0" smtClean="0"/>
              <a:t>theory supports</a:t>
            </a:r>
            <a:r>
              <a:rPr lang="en-US" baseline="0" dirty="0" smtClean="0"/>
              <a:t> from leading theorist in this field, especially from the </a:t>
            </a:r>
            <a:r>
              <a:rPr lang="en-US" dirty="0" smtClean="0"/>
              <a:t>theory center at Jefferson</a:t>
            </a:r>
            <a:r>
              <a:rPr lang="en-US" baseline="0" dirty="0" smtClean="0"/>
              <a:t> Lab, including Dr. </a:t>
            </a:r>
            <a:r>
              <a:rPr lang="en-US" sz="1200" kern="1200" baseline="0" dirty="0" smtClean="0">
                <a:solidFill>
                  <a:schemeClr val="tx1"/>
                </a:solidFill>
                <a:latin typeface="+mn-lt"/>
                <a:ea typeface="+mn-ea"/>
                <a:cs typeface="+mn-cs"/>
              </a:rPr>
              <a:t>A. Prokudin, Dr. A. Bacchetta, Dr. B. Musch.</a:t>
            </a:r>
            <a:endParaRPr lang="en-US" dirty="0"/>
          </a:p>
        </p:txBody>
      </p:sp>
      <p:sp>
        <p:nvSpPr>
          <p:cNvPr id="4" name="Slide Number Placeholder 3"/>
          <p:cNvSpPr>
            <a:spLocks noGrp="1"/>
          </p:cNvSpPr>
          <p:nvPr>
            <p:ph type="sldNum" sz="quarter" idx="10"/>
          </p:nvPr>
        </p:nvSpPr>
        <p:spPr/>
        <p:txBody>
          <a:bodyPr/>
          <a:lstStyle/>
          <a:p>
            <a:fld id="{81D27BB4-7507-496B-A596-4501E78419B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 break through</a:t>
            </a:r>
            <a:r>
              <a:rPr lang="en-US" baseline="0" dirty="0" smtClean="0"/>
              <a:t> 1: hybrid cell</a:t>
            </a: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81D27BB4-7507-496B-A596-4501E78419B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Finite Acceptance, But w/ Spin Flip -&gt; Larger one</a:t>
            </a:r>
            <a:endParaRPr lang="en-US" baseline="0" dirty="0" smtClean="0"/>
          </a:p>
        </p:txBody>
      </p:sp>
      <p:sp>
        <p:nvSpPr>
          <p:cNvPr id="4" name="灯片编号占位符 3"/>
          <p:cNvSpPr>
            <a:spLocks noGrp="1"/>
          </p:cNvSpPr>
          <p:nvPr>
            <p:ph type="sldNum" sz="quarter" idx="10"/>
          </p:nvPr>
        </p:nvSpPr>
        <p:spPr/>
        <p:txBody>
          <a:bodyPr/>
          <a:lstStyle/>
          <a:p>
            <a:fld id="{81D27BB4-7507-496B-A596-4501E78419B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theorist</a:t>
            </a:r>
            <a:r>
              <a:rPr lang="en-US" baseline="0" dirty="0" smtClean="0"/>
              <a:t> for supports</a:t>
            </a:r>
            <a:endParaRPr lang="en-US" dirty="0"/>
          </a:p>
        </p:txBody>
      </p:sp>
      <p:sp>
        <p:nvSpPr>
          <p:cNvPr id="4" name="Slide Number Placeholder 3"/>
          <p:cNvSpPr>
            <a:spLocks noGrp="1"/>
          </p:cNvSpPr>
          <p:nvPr>
            <p:ph type="sldNum" sz="quarter" idx="10"/>
          </p:nvPr>
        </p:nvSpPr>
        <p:spPr/>
        <p:txBody>
          <a:bodyPr/>
          <a:lstStyle/>
          <a:p>
            <a:fld id="{81D27BB4-7507-496B-A596-4501E78419B6}"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lIns="95666" tIns="47833" rIns="95666" bIns="47833" numCol="1" anchorCtr="0" compatLnSpc="1">
            <a:prstTxWarp prst="textNoShape">
              <a:avLst/>
            </a:prstTxWarp>
          </a:bodyPr>
          <a:lstStyle/>
          <a:p>
            <a:pPr algn="ctr" eaLnBrk="0" fontAlgn="base" hangingPunct="0">
              <a:spcBef>
                <a:spcPct val="0"/>
              </a:spcBef>
              <a:spcAft>
                <a:spcPct val="0"/>
              </a:spcAft>
            </a:pPr>
            <a:fld id="{2936AE6F-0960-42F7-9669-79FC85849ACC}" type="slidenum">
              <a:rPr lang="en-US">
                <a:solidFill>
                  <a:srgbClr val="000000"/>
                </a:solidFill>
              </a:rPr>
              <a:pPr algn="ctr" eaLnBrk="0" fontAlgn="base" hangingPunct="0">
                <a:spcBef>
                  <a:spcPct val="0"/>
                </a:spcBef>
                <a:spcAft>
                  <a:spcPct val="0"/>
                </a:spcAft>
              </a:pPr>
              <a:t>18</a:t>
            </a:fld>
            <a:endParaRPr lang="en-US">
              <a:solidFill>
                <a:srgbClr val="000000"/>
              </a:solidFill>
            </a:endParaRPr>
          </a:p>
        </p:txBody>
      </p:sp>
      <p:sp>
        <p:nvSpPr>
          <p:cNvPr id="39939" name="Rectangle 2"/>
          <p:cNvSpPr>
            <a:spLocks noGrp="1" noRot="1" noChangeAspect="1" noChangeArrowheads="1" noTextEdit="1"/>
          </p:cNvSpPr>
          <p:nvPr>
            <p:ph type="sldImg"/>
          </p:nvPr>
        </p:nvSpPr>
        <p:spPr bwMode="auto">
          <a:xfrm>
            <a:off x="1268413" y="722313"/>
            <a:ext cx="4795837" cy="3597275"/>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251897">
              <a:spcBef>
                <a:spcPct val="0"/>
              </a:spcBef>
            </a:pPr>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baseline="0" dirty="0" smtClean="0"/>
              <a:t>! Similar as PVDIS, outside target, forward angle, Pion PID</a:t>
            </a:r>
          </a:p>
          <a:p>
            <a:r>
              <a:rPr lang="en-US" baseline="0" dirty="0" smtClean="0"/>
              <a:t>! Forward, electron + hadron ID</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None/>
            </a:pPr>
            <a:r>
              <a:rPr lang="en-US" altLang="zh-CN" sz="1200" kern="1200" baseline="0" dirty="0" smtClean="0">
                <a:solidFill>
                  <a:schemeClr val="tx1"/>
                </a:solidFill>
                <a:latin typeface="+mn-lt"/>
                <a:ea typeface="+mn-ea"/>
                <a:cs typeface="+mn-cs"/>
              </a:rPr>
              <a:t>! Read experiment names</a:t>
            </a:r>
          </a:p>
          <a:p>
            <a:pPr>
              <a:buFont typeface="Arial" pitchFamily="34" charset="0"/>
              <a:buNone/>
            </a:pPr>
            <a:endParaRPr lang="en-US" altLang="zh-CN" sz="1200" kern="1200" baseline="0" dirty="0" smtClean="0">
              <a:solidFill>
                <a:schemeClr val="tx1"/>
              </a:solidFill>
              <a:latin typeface="+mn-lt"/>
              <a:ea typeface="+mn-ea"/>
              <a:cs typeface="+mn-cs"/>
            </a:endParaRPr>
          </a:p>
          <a:p>
            <a:pPr>
              <a:buFont typeface="Arial" pitchFamily="34" charset="0"/>
              <a:buChar char="•"/>
            </a:pPr>
            <a:r>
              <a:rPr lang="en-US" altLang="zh-CN" sz="1200" kern="1200" baseline="0" dirty="0" smtClean="0">
                <a:solidFill>
                  <a:schemeClr val="tx1"/>
                </a:solidFill>
                <a:latin typeface="+mn-lt"/>
                <a:ea typeface="+mn-ea"/>
                <a:cs typeface="+mn-cs"/>
              </a:rPr>
              <a:t> A crucial innovation in this new phase of investigation of the fundamental structure of matter is looking at, and studying, physical observables which are sensitive to the transverse structure of the nucleon. This information is encoded in the so-called Transverse Momentum Dependent partonic Distributions or TMDs, which link the intrinsic motion of partons to their spin and the spin of the parent nucleon. </a:t>
            </a:r>
          </a:p>
          <a:p>
            <a:pPr>
              <a:buFont typeface="Arial" pitchFamily="34" charset="0"/>
              <a:buChar char="•"/>
            </a:pPr>
            <a:r>
              <a:rPr lang="en-US" altLang="zh-CN" sz="1200" kern="1200" baseline="0" dirty="0" smtClean="0">
                <a:solidFill>
                  <a:schemeClr val="tx1"/>
                </a:solidFill>
                <a:latin typeface="+mn-lt"/>
                <a:ea typeface="+mn-ea"/>
                <a:cs typeface="+mn-cs"/>
              </a:rPr>
              <a:t> TMDs can be used to construct a three-dimensional picture of partons inside hadrons in momentum space and may be related to the orbital angular momentum of partons. Here is a naïve picture why OAM and TMD are correlated: in DIS, since the momentum transfer is large, nucleon contracts into a pancake. However, on the transverse plane, which is perpendicular to that of virtual photon momentum transfer, transverse motion of the quark is conserved. Therefore if quark carries OAM in side this polarized nucleon, transverse momentum will be non-zero.</a:t>
            </a:r>
          </a:p>
          <a:p>
            <a:pPr>
              <a:buFont typeface="Arial" pitchFamily="34" charset="0"/>
              <a:buChar char="•"/>
            </a:pPr>
            <a:r>
              <a:rPr lang="en-US" altLang="zh-CN" sz="1200" kern="1200" baseline="0" dirty="0" smtClean="0">
                <a:solidFill>
                  <a:schemeClr val="tx1"/>
                </a:solidFill>
                <a:latin typeface="+mn-lt"/>
                <a:ea typeface="+mn-ea"/>
                <a:cs typeface="+mn-cs"/>
              </a:rPr>
              <a:t> Therefore TMD opened a new phase of study. There was few studies of TMD until a decade ago. But this field are fast developing in both theory and experimental ways ... </a:t>
            </a:r>
          </a:p>
        </p:txBody>
      </p:sp>
      <p:sp>
        <p:nvSpPr>
          <p:cNvPr id="4" name="灯片编号占位符 3"/>
          <p:cNvSpPr>
            <a:spLocks noGrp="1"/>
          </p:cNvSpPr>
          <p:nvPr>
            <p:ph type="sldNum" sz="quarter" idx="10"/>
          </p:nvPr>
        </p:nvSpPr>
        <p:spPr/>
        <p:txBody>
          <a:bodyPr/>
          <a:lstStyle/>
          <a:p>
            <a:fld id="{81D27BB4-7507-496B-A596-4501E78419B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None/>
            </a:pPr>
            <a:r>
              <a:rPr lang="en-US" baseline="0" dirty="0" smtClean="0"/>
              <a:t>! relate g1, f1 -&gt; collinear w/ </a:t>
            </a:r>
            <a:r>
              <a:rPr lang="en-US" baseline="0" dirty="0" err="1" smtClean="0"/>
              <a:t>pT</a:t>
            </a:r>
            <a:r>
              <a:rPr lang="en-US" baseline="0" dirty="0" smtClean="0"/>
              <a:t> dep.</a:t>
            </a:r>
          </a:p>
          <a:p>
            <a:pPr>
              <a:buFont typeface="Arial" pitchFamily="34" charset="0"/>
              <a:buNone/>
            </a:pPr>
            <a:endParaRPr lang="en-US" baseline="0" dirty="0" smtClean="0"/>
          </a:p>
          <a:p>
            <a:pPr>
              <a:buFont typeface="Arial" pitchFamily="34" charset="0"/>
              <a:buNone/>
            </a:pPr>
            <a:r>
              <a:rPr lang="en-US" baseline="0" dirty="0" smtClean="0"/>
              <a:t>Say: </a:t>
            </a:r>
            <a:r>
              <a:rPr lang="en-US" baseline="0" dirty="0" err="1" smtClean="0"/>
              <a:t>Noval</a:t>
            </a:r>
            <a:r>
              <a:rPr lang="en-US" baseline="0" dirty="0" smtClean="0"/>
              <a:t> new information on structure of nucleon, spin-orbital </a:t>
            </a:r>
            <a:r>
              <a:rPr lang="en-US" baseline="0" dirty="0" err="1" smtClean="0"/>
              <a:t>cor</a:t>
            </a:r>
            <a:r>
              <a:rPr lang="en-US" baseline="0" dirty="0" smtClean="0"/>
              <a:t> and multi-parton cor.</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D27BB4-7507-496B-A596-4501E78419B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None/>
            </a:pPr>
            <a:r>
              <a:rPr lang="en-US" altLang="zh-CN" dirty="0" smtClean="0"/>
              <a:t>! SIDIS -&gt;</a:t>
            </a:r>
            <a:r>
              <a:rPr lang="en-US" altLang="zh-CN" baseline="0" dirty="0" smtClean="0"/>
              <a:t> conv. PDF &amp; FF</a:t>
            </a:r>
            <a:endParaRPr lang="en-US" altLang="zh-CN" dirty="0" smtClean="0"/>
          </a:p>
          <a:p>
            <a:pPr>
              <a:buFont typeface="Arial" pitchFamily="34" charset="0"/>
              <a:buNone/>
            </a:pPr>
            <a:endParaRPr lang="en-US" altLang="zh-CN" dirty="0" smtClean="0"/>
          </a:p>
          <a:p>
            <a:pPr>
              <a:buFont typeface="Arial" pitchFamily="34" charset="0"/>
              <a:buChar char="•"/>
            </a:pPr>
            <a:r>
              <a:rPr lang="en-US" altLang="zh-CN" dirty="0" smtClean="0"/>
              <a:t>Introduction to DIS and its variables</a:t>
            </a:r>
          </a:p>
          <a:p>
            <a:pPr>
              <a:buFont typeface="Arial" pitchFamily="34" charset="0"/>
              <a:buChar char="•"/>
            </a:pPr>
            <a:r>
              <a:rPr lang="en-US" altLang="zh-CN" dirty="0" smtClean="0"/>
              <a:t> Introduction to azimuthal angle</a:t>
            </a:r>
          </a:p>
          <a:p>
            <a:pPr>
              <a:buFont typeface="Arial" pitchFamily="34" charset="0"/>
              <a:buChar char="•"/>
            </a:pPr>
            <a:endParaRPr lang="en-US" altLang="zh-CN" dirty="0" smtClean="0"/>
          </a:p>
          <a:p>
            <a:pPr>
              <a:buFont typeface="Arial" pitchFamily="34" charset="0"/>
              <a:buChar char="•"/>
            </a:pPr>
            <a:r>
              <a:rPr lang="en-US" altLang="zh-CN" dirty="0" smtClean="0"/>
              <a:t> Factorized at Q^2&gt;&gt;</a:t>
            </a:r>
            <a:r>
              <a:rPr lang="en-US" altLang="zh-CN" dirty="0" err="1" smtClean="0"/>
              <a:t>p_T</a:t>
            </a:r>
            <a:r>
              <a:rPr lang="en-US" altLang="zh-CN" dirty="0" smtClean="0"/>
              <a:t>&gt;&gt;QCD scale</a:t>
            </a:r>
            <a:endParaRPr lang="zh-CN" alt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a:p>
            <a:r>
              <a:rPr lang="en-US" altLang="zh-CN" dirty="0" smtClean="0"/>
              <a:t>TMDs</a:t>
            </a:r>
            <a:r>
              <a:rPr lang="en-US" altLang="zh-CN" baseline="0" dirty="0" smtClean="0"/>
              <a:t> could be accessed through cross sections of SIDIS. Each TMD is related with a term of characteristic target-beam spin combinations and angular modulation.</a:t>
            </a:r>
          </a:p>
          <a:p>
            <a:endParaRPr lang="en-US" altLang="zh-CN" baseline="0" dirty="0" smtClean="0"/>
          </a:p>
          <a:p>
            <a:r>
              <a:rPr lang="en-US" altLang="zh-CN" baseline="0" dirty="0" smtClean="0"/>
              <a:t>TO BE simplified</a:t>
            </a:r>
            <a:endParaRPr lang="zh-CN" alt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err="1" smtClean="0"/>
              <a:t>Jlab</a:t>
            </a:r>
            <a:r>
              <a:rPr lang="en-US" dirty="0" smtClean="0"/>
              <a:t>, blah...</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baseline="0" dirty="0" smtClean="0"/>
              <a:t>What’s new:</a:t>
            </a:r>
          </a:p>
          <a:p>
            <a:r>
              <a:rPr lang="en-US" baseline="0" dirty="0" smtClean="0"/>
              <a:t>Neutron Target</a:t>
            </a:r>
          </a:p>
          <a:p>
            <a:r>
              <a:rPr lang="en-US" baseline="0" dirty="0" smtClean="0"/>
              <a:t>Helicity Flip -&gt; Cancel drift/cancel false asym.</a:t>
            </a:r>
          </a:p>
          <a:p>
            <a:r>
              <a:rPr lang="en-US" baseline="0" dirty="0" smtClean="0"/>
              <a:t>Beam charge feed back -&gt; PPM level Charge Asym</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5" name="Picture 5" descr="E:\My Documents\my file\JLab\Document\Logo\JLab_logo_white.png"/>
          <p:cNvPicPr>
            <a:picLocks noChangeAspect="1" noChangeArrowheads="1"/>
          </p:cNvPicPr>
          <p:nvPr userDrawn="1"/>
        </p:nvPicPr>
        <p:blipFill>
          <a:blip r:embed="rId3" cstate="print"/>
          <a:srcRect/>
          <a:stretch>
            <a:fillRect/>
          </a:stretch>
        </p:blipFill>
        <p:spPr bwMode="auto">
          <a:xfrm>
            <a:off x="7391400" y="6378453"/>
            <a:ext cx="1600200" cy="403347"/>
          </a:xfrm>
          <a:prstGeom prst="rect">
            <a:avLst/>
          </a:prstGeom>
          <a:noFill/>
        </p:spPr>
      </p:pic>
      <p:pic>
        <p:nvPicPr>
          <p:cNvPr id="18" name="Picture 1" descr="E:\My Documents\my file\LANL\475px-Los_Alamos_logo.svg.png"/>
          <p:cNvPicPr>
            <a:picLocks noChangeAspect="1" noChangeArrowheads="1"/>
          </p:cNvPicPr>
          <p:nvPr userDrawn="1"/>
        </p:nvPicPr>
        <p:blipFill>
          <a:blip r:embed="rId4" cstate="print"/>
          <a:srcRect/>
          <a:stretch>
            <a:fillRect/>
          </a:stretch>
        </p:blipFill>
        <p:spPr bwMode="auto">
          <a:xfrm>
            <a:off x="76200" y="6172200"/>
            <a:ext cx="1328257" cy="609600"/>
          </a:xfrm>
          <a:prstGeom prst="rect">
            <a:avLst/>
          </a:prstGeom>
          <a:noFill/>
        </p:spPr>
      </p:pic>
    </p:spTree>
  </p:cSld>
  <p:clrMapOvr>
    <a:masterClrMapping/>
  </p:clrMapOvr>
  <p:transition>
    <p:strips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r>
              <a:rPr lang="en-US" altLang="zh-CN" smtClean="0"/>
              <a:t>Workshops on Hadron Physics</a:t>
            </a:r>
            <a:endParaRPr lang="en-US"/>
          </a:p>
        </p:txBody>
      </p:sp>
      <p:sp>
        <p:nvSpPr>
          <p:cNvPr id="5" name="页脚占位符 4"/>
          <p:cNvSpPr>
            <a:spLocks noGrp="1"/>
          </p:cNvSpPr>
          <p:nvPr>
            <p:ph type="ftr" sz="quarter" idx="11"/>
          </p:nvPr>
        </p:nvSpPr>
        <p:spPr/>
        <p:txBody>
          <a:bodyPr/>
          <a:lstStyle>
            <a:extLst/>
          </a:lstStyle>
          <a:p>
            <a:r>
              <a:rPr lang="en-US" smtClean="0"/>
              <a:t>Jin Huang &lt;jinhuang@jlab.org&gt;</a:t>
            </a:r>
            <a:endParaRPr lang="en-US"/>
          </a:p>
        </p:txBody>
      </p:sp>
      <p:sp>
        <p:nvSpPr>
          <p:cNvPr id="6" name="灯片编号占位符 5"/>
          <p:cNvSpPr>
            <a:spLocks noGrp="1"/>
          </p:cNvSpPr>
          <p:nvPr>
            <p:ph type="sldNum" sz="quarter" idx="12"/>
          </p:nvPr>
        </p:nvSpPr>
        <p:spPr/>
        <p:txBody>
          <a:bodyPr/>
          <a:lstStyle>
            <a:extLst/>
          </a:lstStyle>
          <a:p>
            <a:fld id="{EDE73889-8752-428C-A11C-8679396BAC9B}" type="slidenum">
              <a:rPr lang="en-US" smtClean="0"/>
              <a:pPr/>
              <a:t>‹#›</a:t>
            </a:fld>
            <a:endParaRPr lang="en-US"/>
          </a:p>
        </p:txBody>
      </p:sp>
    </p:spTree>
  </p:cSld>
  <p:clrMapOvr>
    <a:masterClrMapping/>
  </p:clrMapOvr>
  <p:transition>
    <p:strips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r>
              <a:rPr lang="en-US" altLang="zh-CN" smtClean="0"/>
              <a:t>Workshops on Hadron Physics</a:t>
            </a:r>
            <a:endParaRPr lang="en-US"/>
          </a:p>
        </p:txBody>
      </p:sp>
      <p:sp>
        <p:nvSpPr>
          <p:cNvPr id="5" name="页脚占位符 4"/>
          <p:cNvSpPr>
            <a:spLocks noGrp="1"/>
          </p:cNvSpPr>
          <p:nvPr>
            <p:ph type="ftr" sz="quarter" idx="11"/>
          </p:nvPr>
        </p:nvSpPr>
        <p:spPr/>
        <p:txBody>
          <a:bodyPr/>
          <a:lstStyle>
            <a:extLst/>
          </a:lstStyle>
          <a:p>
            <a:r>
              <a:rPr lang="en-US" smtClean="0"/>
              <a:t>Jin Huang &lt;jinhuang@jlab.org&gt;</a:t>
            </a:r>
            <a:endParaRPr lang="en-US"/>
          </a:p>
        </p:txBody>
      </p:sp>
      <p:sp>
        <p:nvSpPr>
          <p:cNvPr id="6" name="灯片编号占位符 5"/>
          <p:cNvSpPr>
            <a:spLocks noGrp="1"/>
          </p:cNvSpPr>
          <p:nvPr>
            <p:ph type="sldNum" sz="quarter" idx="12"/>
          </p:nvPr>
        </p:nvSpPr>
        <p:spPr/>
        <p:txBody>
          <a:bodyPr/>
          <a:lstStyle>
            <a:extLst/>
          </a:lstStyle>
          <a:p>
            <a:fld id="{EDE73889-8752-428C-A11C-8679396BAC9B}" type="slidenum">
              <a:rPr lang="en-US" smtClean="0"/>
              <a:pPr/>
              <a:t>‹#›</a:t>
            </a:fld>
            <a:endParaRPr lang="en-US"/>
          </a:p>
        </p:txBody>
      </p:sp>
    </p:spTree>
  </p:cSld>
  <p:clrMapOvr>
    <a:masterClrMapping/>
  </p:clrMapOvr>
  <p:transition>
    <p:strips dir="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0813" cy="760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08413"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6613" y="1447800"/>
            <a:ext cx="3810000" cy="4646613"/>
          </a:xfrm>
        </p:spPr>
        <p:txBody>
          <a:bodyPr/>
          <a:lstStyle/>
          <a:p>
            <a:pPr lvl="0"/>
            <a:endParaRPr lang="en-US" noProof="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r>
              <a:rPr lang="en-US" altLang="zh-CN" smtClean="0"/>
              <a:t>Workshops on Hadron Physics</a:t>
            </a:r>
            <a:endParaRPr lang="en-US"/>
          </a:p>
        </p:txBody>
      </p:sp>
      <p:sp>
        <p:nvSpPr>
          <p:cNvPr id="5" name="页脚占位符 4"/>
          <p:cNvSpPr>
            <a:spLocks noGrp="1"/>
          </p:cNvSpPr>
          <p:nvPr>
            <p:ph type="ftr" sz="quarter" idx="11"/>
          </p:nvPr>
        </p:nvSpPr>
        <p:spPr/>
        <p:txBody>
          <a:bodyPr/>
          <a:lstStyle>
            <a:extLst/>
          </a:lstStyle>
          <a:p>
            <a:r>
              <a:rPr lang="en-US" smtClean="0"/>
              <a:t>Jin Huang &lt;jinhuang@jlab.org&gt;</a:t>
            </a:r>
            <a:endParaRPr lang="en-US"/>
          </a:p>
        </p:txBody>
      </p:sp>
      <p:sp>
        <p:nvSpPr>
          <p:cNvPr id="6" name="灯片编号占位符 5"/>
          <p:cNvSpPr>
            <a:spLocks noGrp="1"/>
          </p:cNvSpPr>
          <p:nvPr>
            <p:ph type="sldNum" sz="quarter" idx="12"/>
          </p:nvPr>
        </p:nvSpPr>
        <p:spPr/>
        <p:txBody>
          <a:bodyPr/>
          <a:lstStyle>
            <a:extLst/>
          </a:lstStyle>
          <a:p>
            <a:fld id="{EDE73889-8752-428C-A11C-8679396BAC9B}" type="slidenum">
              <a:rPr lang="en-US" smtClean="0"/>
              <a:pPr/>
              <a:t>‹#›</a:t>
            </a:fld>
            <a:endParaRPr lang="en-US" dirty="0"/>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transition>
    <p:strips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lvl1pPr>
              <a:defRPr>
                <a:solidFill>
                  <a:schemeClr val="tx2"/>
                </a:solidFill>
              </a:defRPr>
            </a:lvl1pPr>
            <a:extLst/>
          </a:lstStyle>
          <a:p>
            <a:r>
              <a:rPr lang="en-US" altLang="zh-CN" smtClean="0"/>
              <a:t>Workshops on Hadron Physics</a:t>
            </a:r>
            <a:endParaRPr lang="en-US" dirty="0"/>
          </a:p>
        </p:txBody>
      </p:sp>
      <p:sp>
        <p:nvSpPr>
          <p:cNvPr id="5" name="页脚占位符 4"/>
          <p:cNvSpPr>
            <a:spLocks noGrp="1"/>
          </p:cNvSpPr>
          <p:nvPr>
            <p:ph type="ftr" sz="quarter" idx="11"/>
          </p:nvPr>
        </p:nvSpPr>
        <p:spPr/>
        <p:txBody>
          <a:bodyPr/>
          <a:lstStyle>
            <a:lvl1pPr>
              <a:defRPr>
                <a:solidFill>
                  <a:schemeClr val="tx2"/>
                </a:solidFill>
              </a:defRPr>
            </a:lvl1pPr>
            <a:extLst/>
          </a:lstStyle>
          <a:p>
            <a:r>
              <a:rPr lang="en-US" smtClean="0"/>
              <a:t>Jin Huang &lt;jinhuang@jlab.org&gt;</a:t>
            </a:r>
            <a:endParaRPr lang="en-US" dirty="0"/>
          </a:p>
        </p:txBody>
      </p:sp>
      <p:sp>
        <p:nvSpPr>
          <p:cNvPr id="6" name="灯片编号占位符 5"/>
          <p:cNvSpPr>
            <a:spLocks noGrp="1"/>
          </p:cNvSpPr>
          <p:nvPr>
            <p:ph type="sldNum" sz="quarter" idx="12"/>
          </p:nvPr>
        </p:nvSpPr>
        <p:spPr/>
        <p:txBody>
          <a:bodyPr/>
          <a:lstStyle>
            <a:lvl1pPr>
              <a:defRPr>
                <a:solidFill>
                  <a:schemeClr val="tx2"/>
                </a:solidFill>
              </a:defRPr>
            </a:lvl1pPr>
            <a:extLst/>
          </a:lstStyle>
          <a:p>
            <a:fld id="{EDE73889-8752-428C-A11C-8679396BAC9B}" type="slidenum">
              <a:rPr lang="en-US" smtClean="0"/>
              <a:pPr/>
              <a:t>‹#›</a:t>
            </a:fld>
            <a:endParaRPr 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trips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lvl1pPr>
              <a:defRPr>
                <a:solidFill>
                  <a:schemeClr val="tx2"/>
                </a:solidFill>
              </a:defRPr>
            </a:lvl1pPr>
            <a:extLst/>
          </a:lstStyle>
          <a:p>
            <a:r>
              <a:rPr lang="en-US" altLang="zh-CN" smtClean="0"/>
              <a:t>Workshops on Hadron Physics</a:t>
            </a:r>
            <a:endParaRPr lang="en-US"/>
          </a:p>
        </p:txBody>
      </p:sp>
      <p:sp>
        <p:nvSpPr>
          <p:cNvPr id="6" name="页脚占位符 5"/>
          <p:cNvSpPr>
            <a:spLocks noGrp="1"/>
          </p:cNvSpPr>
          <p:nvPr>
            <p:ph type="ftr" sz="quarter" idx="11"/>
          </p:nvPr>
        </p:nvSpPr>
        <p:spPr/>
        <p:txBody>
          <a:bodyPr/>
          <a:lstStyle>
            <a:lvl1pPr>
              <a:defRPr>
                <a:solidFill>
                  <a:schemeClr val="tx2"/>
                </a:solidFill>
              </a:defRPr>
            </a:lvl1pPr>
            <a:extLst/>
          </a:lstStyle>
          <a:p>
            <a:r>
              <a:rPr lang="en-US" smtClean="0"/>
              <a:t>Jin Huang &lt;jinhuang@jlab.org&gt;</a:t>
            </a:r>
            <a:endParaRPr lang="en-US"/>
          </a:p>
        </p:txBody>
      </p:sp>
      <p:sp>
        <p:nvSpPr>
          <p:cNvPr id="7" name="灯片编号占位符 6"/>
          <p:cNvSpPr>
            <a:spLocks noGrp="1"/>
          </p:cNvSpPr>
          <p:nvPr>
            <p:ph type="sldNum" sz="quarter" idx="12"/>
          </p:nvPr>
        </p:nvSpPr>
        <p:spPr/>
        <p:txBody>
          <a:bodyPr/>
          <a:lstStyle>
            <a:lvl1pPr>
              <a:defRPr>
                <a:solidFill>
                  <a:schemeClr val="tx2"/>
                </a:solidFill>
              </a:defRPr>
            </a:lvl1pPr>
            <a:extLst/>
          </a:lstStyle>
          <a:p>
            <a:fld id="{EDE73889-8752-428C-A11C-8679396BAC9B}" type="slidenum">
              <a:rPr lang="en-US" smtClean="0"/>
              <a:pPr/>
              <a:t>‹#›</a:t>
            </a:fld>
            <a:endParaRPr 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ransition>
    <p:strips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r>
              <a:rPr lang="en-US" altLang="zh-CN" smtClean="0"/>
              <a:t>Workshops on Hadron Physics</a:t>
            </a:r>
            <a:endParaRPr lang="en-US"/>
          </a:p>
        </p:txBody>
      </p:sp>
      <p:sp>
        <p:nvSpPr>
          <p:cNvPr id="8" name="页脚占位符 7"/>
          <p:cNvSpPr>
            <a:spLocks noGrp="1"/>
          </p:cNvSpPr>
          <p:nvPr>
            <p:ph type="ftr" sz="quarter" idx="11"/>
          </p:nvPr>
        </p:nvSpPr>
        <p:spPr/>
        <p:txBody>
          <a:bodyPr/>
          <a:lstStyle>
            <a:extLst/>
          </a:lstStyle>
          <a:p>
            <a:r>
              <a:rPr lang="en-US" smtClean="0"/>
              <a:t>Jin Huang &lt;jinhuang@jlab.org&gt;</a:t>
            </a:r>
            <a:endParaRPr lang="en-US"/>
          </a:p>
        </p:txBody>
      </p:sp>
      <p:sp>
        <p:nvSpPr>
          <p:cNvPr id="9" name="灯片编号占位符 8"/>
          <p:cNvSpPr>
            <a:spLocks noGrp="1"/>
          </p:cNvSpPr>
          <p:nvPr>
            <p:ph type="sldNum" sz="quarter" idx="12"/>
          </p:nvPr>
        </p:nvSpPr>
        <p:spPr/>
        <p:txBody>
          <a:bodyPr/>
          <a:lstStyle>
            <a:extLst/>
          </a:lstStyle>
          <a:p>
            <a:fld id="{EDE73889-8752-428C-A11C-8679396BAC9B}" type="slidenum">
              <a:rPr lang="en-US" smtClean="0"/>
              <a:pPr/>
              <a:t>‹#›</a:t>
            </a:fld>
            <a:endParaRPr lang="en-US"/>
          </a:p>
        </p:txBody>
      </p:sp>
      <p:pic>
        <p:nvPicPr>
          <p:cNvPr id="11" name="Picture 5" descr="E:\My Documents\my file\JLab\Document\Logo\JLab_logo_white.png"/>
          <p:cNvPicPr>
            <a:picLocks noChangeAspect="1" noChangeArrowheads="1"/>
          </p:cNvPicPr>
          <p:nvPr userDrawn="1"/>
        </p:nvPicPr>
        <p:blipFill>
          <a:blip r:embed="rId2" cstate="print"/>
          <a:srcRect/>
          <a:stretch>
            <a:fillRect/>
          </a:stretch>
        </p:blipFill>
        <p:spPr bwMode="auto">
          <a:xfrm>
            <a:off x="152400" y="6324600"/>
            <a:ext cx="1600200" cy="403347"/>
          </a:xfrm>
          <a:prstGeom prst="rect">
            <a:avLst/>
          </a:prstGeom>
          <a:noFill/>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lvl1pPr>
              <a:defRPr>
                <a:solidFill>
                  <a:schemeClr val="tx2"/>
                </a:solidFill>
              </a:defRPr>
            </a:lvl1pPr>
            <a:extLst/>
          </a:lstStyle>
          <a:p>
            <a:r>
              <a:rPr lang="en-US" altLang="zh-CN" smtClean="0"/>
              <a:t>Workshops on Hadron Physics</a:t>
            </a:r>
            <a:endParaRPr lang="en-US"/>
          </a:p>
        </p:txBody>
      </p:sp>
      <p:sp>
        <p:nvSpPr>
          <p:cNvPr id="4" name="页脚占位符 3"/>
          <p:cNvSpPr>
            <a:spLocks noGrp="1"/>
          </p:cNvSpPr>
          <p:nvPr>
            <p:ph type="ftr" sz="quarter" idx="11"/>
          </p:nvPr>
        </p:nvSpPr>
        <p:spPr/>
        <p:txBody>
          <a:bodyPr/>
          <a:lstStyle>
            <a:lvl1pPr>
              <a:defRPr>
                <a:solidFill>
                  <a:schemeClr val="tx2"/>
                </a:solidFill>
              </a:defRPr>
            </a:lvl1pPr>
            <a:extLst/>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lvl1pPr>
              <a:defRPr>
                <a:solidFill>
                  <a:schemeClr val="tx2"/>
                </a:solidFill>
              </a:defRPr>
            </a:lvl1pPr>
            <a:extLst/>
          </a:lstStyle>
          <a:p>
            <a:fld id="{EDE73889-8752-428C-A11C-8679396BAC9B}" type="slidenum">
              <a:rPr lang="en-US" smtClean="0"/>
              <a:pPr/>
              <a:t>‹#›</a:t>
            </a:fld>
            <a:endParaRPr 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ransition>
    <p:strips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r>
              <a:rPr lang="en-US" altLang="zh-CN" smtClean="0"/>
              <a:t>Workshops on Hadron Physics</a:t>
            </a:r>
            <a:endParaRPr lang="en-US"/>
          </a:p>
        </p:txBody>
      </p:sp>
      <p:sp>
        <p:nvSpPr>
          <p:cNvPr id="3" name="页脚占位符 2"/>
          <p:cNvSpPr>
            <a:spLocks noGrp="1"/>
          </p:cNvSpPr>
          <p:nvPr>
            <p:ph type="ftr" sz="quarter" idx="11"/>
          </p:nvPr>
        </p:nvSpPr>
        <p:spPr/>
        <p:txBody>
          <a:bodyPr/>
          <a:lstStyle>
            <a:extLst/>
          </a:lstStyle>
          <a:p>
            <a:r>
              <a:rPr lang="en-US" smtClean="0"/>
              <a:t>Jin Huang &lt;jinhuang@jlab.org&gt;</a:t>
            </a:r>
            <a:endParaRPr lang="en-US"/>
          </a:p>
        </p:txBody>
      </p:sp>
      <p:sp>
        <p:nvSpPr>
          <p:cNvPr id="4" name="灯片编号占位符 3"/>
          <p:cNvSpPr>
            <a:spLocks noGrp="1"/>
          </p:cNvSpPr>
          <p:nvPr>
            <p:ph type="sldNum" sz="quarter" idx="12"/>
          </p:nvPr>
        </p:nvSpPr>
        <p:spPr/>
        <p:txBody>
          <a:bodyPr/>
          <a:lstStyle>
            <a:extLst/>
          </a:lstStyle>
          <a:p>
            <a:fld id="{EDE73889-8752-428C-A11C-8679396BAC9B}" type="slidenum">
              <a:rPr lang="en-US" smtClean="0"/>
              <a:pPr/>
              <a:t>‹#›</a:t>
            </a:fld>
            <a:endParaRPr lang="en-US"/>
          </a:p>
        </p:txBody>
      </p:sp>
    </p:spTree>
  </p:cSld>
  <p:clrMapOvr>
    <a:masterClrMapping/>
  </p:clrMapOvr>
  <p:transition>
    <p:strips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r>
              <a:rPr lang="en-US" altLang="zh-CN" smtClean="0"/>
              <a:t>Workshops on Hadron Physics</a:t>
            </a:r>
            <a:endParaRPr lang="en-US"/>
          </a:p>
        </p:txBody>
      </p:sp>
      <p:sp>
        <p:nvSpPr>
          <p:cNvPr id="6" name="页脚占位符 5"/>
          <p:cNvSpPr>
            <a:spLocks noGrp="1"/>
          </p:cNvSpPr>
          <p:nvPr>
            <p:ph type="ftr" sz="quarter" idx="11"/>
          </p:nvPr>
        </p:nvSpPr>
        <p:spPr/>
        <p:txBody>
          <a:bodyPr/>
          <a:lstStyle>
            <a:extLst/>
          </a:lstStyle>
          <a:p>
            <a:r>
              <a:rPr lang="en-US" smtClean="0"/>
              <a:t>Jin Huang &lt;jinhuang@jlab.org&gt;</a:t>
            </a:r>
            <a:endParaRPr lang="en-US"/>
          </a:p>
        </p:txBody>
      </p:sp>
      <p:sp>
        <p:nvSpPr>
          <p:cNvPr id="7" name="灯片编号占位符 6"/>
          <p:cNvSpPr>
            <a:spLocks noGrp="1"/>
          </p:cNvSpPr>
          <p:nvPr>
            <p:ph type="sldNum" sz="quarter" idx="12"/>
          </p:nvPr>
        </p:nvSpPr>
        <p:spPr/>
        <p:txBody>
          <a:bodyPr/>
          <a:lstStyle>
            <a:extLst/>
          </a:lstStyle>
          <a:p>
            <a:fld id="{EDE73889-8752-428C-A11C-8679396BAC9B}" type="slidenum">
              <a:rPr lang="en-US" smtClean="0"/>
              <a:pPr/>
              <a:t>‹#›</a:t>
            </a:fld>
            <a:endParaRPr lang="en-US"/>
          </a:p>
        </p:txBody>
      </p:sp>
      <p:pic>
        <p:nvPicPr>
          <p:cNvPr id="9" name="Picture 5" descr="E:\My Documents\my file\JLab\Document\Logo\JLab_logo_white.png"/>
          <p:cNvPicPr>
            <a:picLocks noChangeAspect="1" noChangeArrowheads="1"/>
          </p:cNvPicPr>
          <p:nvPr userDrawn="1"/>
        </p:nvPicPr>
        <p:blipFill>
          <a:blip r:embed="rId2" cstate="print"/>
          <a:srcRect/>
          <a:stretch>
            <a:fillRect/>
          </a:stretch>
        </p:blipFill>
        <p:spPr bwMode="auto">
          <a:xfrm>
            <a:off x="152400" y="6324600"/>
            <a:ext cx="1600200" cy="403347"/>
          </a:xfrm>
          <a:prstGeom prst="rect">
            <a:avLst/>
          </a:prstGeom>
          <a:noFill/>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r>
              <a:rPr lang="en-US" altLang="zh-CN" smtClean="0"/>
              <a:t>Workshops on Hadron Physics</a:t>
            </a:r>
            <a:endParaRPr 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Jin Huang &lt;jinhuang@jlab.org&gt;</a:t>
            </a:r>
            <a:endParaRPr 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EDE73889-8752-428C-A11C-8679396BAC9B}" type="slidenum">
              <a:rPr lang="en-US" smtClean="0"/>
              <a:pPr/>
              <a:t>‹#›</a:t>
            </a:fld>
            <a:endParaRPr 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pic>
        <p:nvPicPr>
          <p:cNvPr id="15" name="Picture 5" descr="E:\My Documents\my file\JLab\Document\Logo\JLab_logo_white.png"/>
          <p:cNvPicPr>
            <a:picLocks noChangeAspect="1" noChangeArrowheads="1"/>
          </p:cNvPicPr>
          <p:nvPr userDrawn="1"/>
        </p:nvPicPr>
        <p:blipFill>
          <a:blip r:embed="rId3" cstate="print"/>
          <a:srcRect/>
          <a:stretch>
            <a:fillRect/>
          </a:stretch>
        </p:blipFill>
        <p:spPr bwMode="auto">
          <a:xfrm>
            <a:off x="152400" y="6324600"/>
            <a:ext cx="1600200" cy="403347"/>
          </a:xfrm>
          <a:prstGeom prst="rect">
            <a:avLst/>
          </a:prstGeom>
          <a:noFill/>
        </p:spPr>
      </p:pic>
    </p:spTree>
  </p:cSld>
  <p:clrMapOvr>
    <a:overrideClrMapping bg1="dk1" tx1="lt1" bg2="dk2" tx2="lt2" accent1="accent1" accent2="accent2" accent3="accent3" accent4="accent4" accent5="accent5" accent6="accent6" hlink="hlink" folHlink="folHlink"/>
  </p:clrMapOvr>
  <p:transition>
    <p:strips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ctr" eaLnBrk="1" latinLnBrk="0" hangingPunct="1">
              <a:defRPr kumimoji="0" sz="1000">
                <a:solidFill>
                  <a:schemeClr val="accent1">
                    <a:lumMod val="50000"/>
                  </a:schemeClr>
                </a:solidFill>
                <a:latin typeface="Arial" pitchFamily="34" charset="0"/>
                <a:cs typeface="Arial" pitchFamily="34" charset="0"/>
              </a:defRPr>
            </a:lvl1pPr>
            <a:extLst/>
          </a:lstStyle>
          <a:p>
            <a:r>
              <a:rPr lang="en-US" altLang="zh-CN" smtClean="0"/>
              <a:t>Workshops on Hadron Physics</a:t>
            </a:r>
            <a:endParaRPr lang="en-US" dirty="0"/>
          </a:p>
        </p:txBody>
      </p:sp>
      <p:sp>
        <p:nvSpPr>
          <p:cNvPr id="22" name="页脚占位符 21"/>
          <p:cNvSpPr>
            <a:spLocks noGrp="1"/>
          </p:cNvSpPr>
          <p:nvPr>
            <p:ph type="ftr" sz="quarter" idx="3"/>
          </p:nvPr>
        </p:nvSpPr>
        <p:spPr>
          <a:xfrm>
            <a:off x="4495800" y="6407944"/>
            <a:ext cx="2234953" cy="365125"/>
          </a:xfrm>
          <a:prstGeom prst="rect">
            <a:avLst/>
          </a:prstGeom>
        </p:spPr>
        <p:txBody>
          <a:bodyPr vert="horz" anchor="b"/>
          <a:lstStyle>
            <a:lvl1pPr algn="ctr" eaLnBrk="1" latinLnBrk="0" hangingPunct="1">
              <a:defRPr kumimoji="0" sz="1000">
                <a:solidFill>
                  <a:schemeClr val="accent1">
                    <a:lumMod val="50000"/>
                  </a:schemeClr>
                </a:solidFill>
                <a:latin typeface="Arial" pitchFamily="34" charset="0"/>
                <a:cs typeface="Arial" pitchFamily="34" charset="0"/>
              </a:defRPr>
            </a:lvl1pPr>
            <a:extLst/>
          </a:lstStyle>
          <a:p>
            <a:r>
              <a:rPr lang="en-US" smtClean="0"/>
              <a:t>Jin Huang &lt;jinhuang@jlab.org&gt;</a:t>
            </a:r>
            <a:endParaRPr lang="en-US" dirty="0"/>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accent1">
                    <a:lumMod val="50000"/>
                  </a:schemeClr>
                </a:solidFill>
                <a:latin typeface="Arial" pitchFamily="34" charset="0"/>
                <a:cs typeface="Arial" pitchFamily="34" charset="0"/>
              </a:defRPr>
            </a:lvl1pPr>
            <a:extLst/>
          </a:lstStyle>
          <a:p>
            <a:fld id="{EDE73889-8752-428C-A11C-8679396BAC9B}" type="slidenum">
              <a:rPr lang="en-US" smtClean="0"/>
              <a:pPr/>
              <a:t>‹#›</a:t>
            </a:fld>
            <a:endParaRPr lang="en-US"/>
          </a:p>
        </p:txBody>
      </p:sp>
      <p:pic>
        <p:nvPicPr>
          <p:cNvPr id="16" name="Picture 5" descr="E:\My Documents\my file\JLab\Document\Logo\JLab_logo_white.png"/>
          <p:cNvPicPr>
            <a:picLocks noChangeAspect="1" noChangeArrowheads="1"/>
          </p:cNvPicPr>
          <p:nvPr userDrawn="1"/>
        </p:nvPicPr>
        <p:blipFill>
          <a:blip r:embed="rId15" cstate="print"/>
          <a:srcRect/>
          <a:stretch>
            <a:fillRect/>
          </a:stretch>
        </p:blipFill>
        <p:spPr bwMode="auto">
          <a:xfrm>
            <a:off x="136902" y="6380136"/>
            <a:ext cx="1600200" cy="403347"/>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strips dir="ru"/>
  </p:transition>
  <p:timing>
    <p:tnLst>
      <p:par>
        <p:cTn id="1" dur="indefinite" restart="never" nodeType="tmRoot"/>
      </p:par>
    </p:tnLst>
  </p:timing>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3.png"/><Relationship Id="rId5" Type="http://schemas.openxmlformats.org/officeDocument/2006/relationships/image" Target="../media/image8.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7.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8.emf"/><Relationship Id="rId10" Type="http://schemas.openxmlformats.org/officeDocument/2006/relationships/image" Target="../media/image61.png"/><Relationship Id="rId4" Type="http://schemas.openxmlformats.org/officeDocument/2006/relationships/oleObject" Target="../embeddings/oleObject4.bin"/><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17.xml"/><Relationship Id="rId7"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oleObject" Target="../embeddings/oleObject10.bin"/><Relationship Id="rId5" Type="http://schemas.openxmlformats.org/officeDocument/2006/relationships/image" Target="../media/image12.png"/><Relationship Id="rId10" Type="http://schemas.openxmlformats.org/officeDocument/2006/relationships/oleObject" Target="../embeddings/oleObject9.bin"/><Relationship Id="rId4" Type="http://schemas.openxmlformats.org/officeDocument/2006/relationships/image" Target="../media/image13.png"/><Relationship Id="rId9"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oleObject" Target="../embeddings/oleObject1.bin"/><Relationship Id="rId10" Type="http://schemas.openxmlformats.org/officeDocument/2006/relationships/image" Target="../media/image11.png"/><Relationship Id="rId4" Type="http://schemas.openxmlformats.org/officeDocument/2006/relationships/notesSlide" Target="../notesSlides/notesSlide6.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3" name="Picture 1" descr="E:\My Documents\my file\JLab\Transversity\Doc\Talk Collection\g1TIllustration - Copy.png"/>
          <p:cNvPicPr>
            <a:picLocks noChangeAspect="1" noChangeArrowheads="1"/>
          </p:cNvPicPr>
          <p:nvPr/>
        </p:nvPicPr>
        <p:blipFill>
          <a:blip r:embed="rId3" cstate="print"/>
          <a:srcRect b="5882"/>
          <a:stretch>
            <a:fillRect/>
          </a:stretch>
        </p:blipFill>
        <p:spPr bwMode="auto">
          <a:xfrm>
            <a:off x="152400" y="381000"/>
            <a:ext cx="8810625" cy="3810000"/>
          </a:xfrm>
          <a:prstGeom prst="rect">
            <a:avLst/>
          </a:prstGeom>
          <a:noFill/>
        </p:spPr>
      </p:pic>
      <p:sp>
        <p:nvSpPr>
          <p:cNvPr id="10" name="Rectangle 9"/>
          <p:cNvSpPr/>
          <p:nvPr/>
        </p:nvSpPr>
        <p:spPr>
          <a:xfrm>
            <a:off x="152400" y="0"/>
            <a:ext cx="9144000" cy="40386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标题 1"/>
          <p:cNvSpPr txBox="1">
            <a:spLocks/>
          </p:cNvSpPr>
          <p:nvPr/>
        </p:nvSpPr>
        <p:spPr>
          <a:xfrm>
            <a:off x="-228600" y="990600"/>
            <a:ext cx="8458200" cy="2438400"/>
          </a:xfrm>
          <a:prstGeom prst="rect">
            <a:avLst/>
          </a:prstGeom>
        </p:spPr>
        <p:txBody>
          <a:bodyPr vert="horz" anchor="b">
            <a:noAutofit/>
            <a:scene3d>
              <a:camera prst="orthographicFront"/>
              <a:lightRig rig="soft" dir="t"/>
            </a:scene3d>
            <a:sp3d prstMaterial="softEdge">
              <a:bevelT w="25400" h="25400"/>
            </a:sp3d>
          </a:bodyPr>
          <a:lstStyle/>
          <a:p>
            <a:pPr lvl="0" algn="r">
              <a:spcBef>
                <a:spcPct val="0"/>
              </a:spcBef>
              <a:defRPr/>
            </a:pPr>
            <a:r>
              <a:rPr lang="en-US" sz="4000" b="1" u="sng" dirty="0" smtClean="0">
                <a:effectLst>
                  <a:glow rad="101600">
                    <a:schemeClr val="bg1">
                      <a:alpha val="60000"/>
                    </a:schemeClr>
                  </a:glow>
                </a:effectLst>
              </a:rPr>
              <a:t>TMD </a:t>
            </a:r>
            <a:r>
              <a:rPr lang="en-US" sz="4000" b="1" u="sng" dirty="0" smtClean="0">
                <a:effectLst>
                  <a:glow rad="101600">
                    <a:schemeClr val="bg1">
                      <a:alpha val="60000"/>
                    </a:schemeClr>
                  </a:glow>
                </a:effectLst>
              </a:rPr>
              <a:t>program at Hall A</a:t>
            </a:r>
          </a:p>
          <a:p>
            <a:pPr lvl="0" algn="r">
              <a:spcBef>
                <a:spcPct val="0"/>
              </a:spcBef>
              <a:defRPr/>
            </a:pPr>
            <a:r>
              <a:rPr lang="en-US" sz="4400" b="1" dirty="0" smtClean="0">
                <a:effectLst>
                  <a:glow rad="101600">
                    <a:schemeClr val="bg1">
                      <a:alpha val="60000"/>
                    </a:schemeClr>
                  </a:glow>
                </a:effectLst>
              </a:rPr>
              <a:t>6GeV results and </a:t>
            </a:r>
          </a:p>
          <a:p>
            <a:pPr lvl="0" algn="r">
              <a:spcBef>
                <a:spcPct val="0"/>
              </a:spcBef>
              <a:defRPr/>
            </a:pPr>
            <a:r>
              <a:rPr lang="en-US" sz="4400" b="1" dirty="0" smtClean="0">
                <a:effectLst>
                  <a:glow rad="101600">
                    <a:schemeClr val="bg1">
                      <a:alpha val="60000"/>
                    </a:schemeClr>
                  </a:glow>
                </a:effectLst>
              </a:rPr>
              <a:t>plan on SoLID</a:t>
            </a:r>
          </a:p>
        </p:txBody>
      </p:sp>
      <p:sp>
        <p:nvSpPr>
          <p:cNvPr id="5" name="副标题 2"/>
          <p:cNvSpPr txBox="1">
            <a:spLocks/>
          </p:cNvSpPr>
          <p:nvPr/>
        </p:nvSpPr>
        <p:spPr>
          <a:xfrm>
            <a:off x="457200" y="3733800"/>
            <a:ext cx="7772400" cy="1752600"/>
          </a:xfrm>
          <a:prstGeom prst="rect">
            <a:avLst/>
          </a:prstGeom>
        </p:spPr>
        <p:txBody>
          <a:bodyPr vert="horz" lIns="45720" rIns="45720">
            <a:no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altLang="zh-CN" sz="2800" b="0" i="0" u="none" strike="noStrike" kern="1200" cap="none" spc="0" normalizeH="0" baseline="0" noProof="0" dirty="0" smtClean="0">
                <a:ln>
                  <a:noFill/>
                </a:ln>
                <a:solidFill>
                  <a:schemeClr val="accent1"/>
                </a:solidFill>
                <a:effectLst/>
                <a:uLnTx/>
                <a:uFillTx/>
                <a:latin typeface="+mn-lt"/>
                <a:ea typeface="+mn-ea"/>
                <a:cs typeface="+mn-cs"/>
              </a:rPr>
              <a:t>Jin Huang</a:t>
            </a: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altLang="zh-CN" dirty="0" smtClean="0">
                <a:solidFill>
                  <a:schemeClr val="accent1"/>
                </a:solidFill>
              </a:rPr>
              <a:t>Los Alamos National Lab</a:t>
            </a:r>
          </a:p>
        </p:txBody>
      </p:sp>
    </p:spTree>
  </p:cSld>
  <p:clrMapOvr>
    <a:masterClrMapping/>
  </p:clrMapOvr>
  <p:transition advTm="7925">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76424" y="5541498"/>
            <a:ext cx="7481776" cy="457200"/>
          </a:xfrm>
        </p:spPr>
        <p:txBody>
          <a:bodyPr/>
          <a:lstStyle/>
          <a:p>
            <a:r>
              <a:rPr lang="en-US" sz="2800" dirty="0" smtClean="0"/>
              <a:t>Experiment Setup</a:t>
            </a:r>
            <a:endParaRPr lang="en-US" sz="2800" dirty="0"/>
          </a:p>
        </p:txBody>
      </p:sp>
      <p:sp>
        <p:nvSpPr>
          <p:cNvPr id="12" name="Text Placeholder 11"/>
          <p:cNvSpPr>
            <a:spLocks noGrp="1"/>
          </p:cNvSpPr>
          <p:nvPr>
            <p:ph type="body" idx="2"/>
          </p:nvPr>
        </p:nvSpPr>
        <p:spPr>
          <a:xfrm>
            <a:off x="2424224" y="6019800"/>
            <a:ext cx="6031992" cy="914400"/>
          </a:xfrm>
        </p:spPr>
        <p:txBody>
          <a:bodyPr>
            <a:normAutofit/>
          </a:bodyPr>
          <a:lstStyle/>
          <a:p>
            <a:r>
              <a:rPr lang="en-US" dirty="0" smtClean="0"/>
              <a:t>Only Small Part of </a:t>
            </a:r>
            <a:r>
              <a:rPr lang="en-US" dirty="0" smtClean="0">
                <a:solidFill>
                  <a:schemeClr val="accent1"/>
                </a:solidFill>
              </a:rPr>
              <a:t>Left-HRS </a:t>
            </a:r>
            <a:r>
              <a:rPr lang="en-US" dirty="0" smtClean="0"/>
              <a:t>and </a:t>
            </a:r>
            <a:r>
              <a:rPr lang="en-US" dirty="0" smtClean="0">
                <a:solidFill>
                  <a:schemeClr val="accent1"/>
                </a:solidFill>
              </a:rPr>
              <a:t>He-3 Target </a:t>
            </a:r>
            <a:r>
              <a:rPr lang="en-US" dirty="0" smtClean="0"/>
              <a:t>is Shown</a:t>
            </a:r>
            <a:endParaRPr lang="en-US" dirty="0"/>
          </a:p>
        </p:txBody>
      </p:sp>
      <p:pic>
        <p:nvPicPr>
          <p:cNvPr id="744450" name="Picture 2"/>
          <p:cNvPicPr>
            <a:picLocks noGrp="1" noChangeAspect="1" noChangeArrowheads="1"/>
          </p:cNvPicPr>
          <p:nvPr>
            <p:ph sz="half" idx="1"/>
          </p:nvPr>
        </p:nvPicPr>
        <p:blipFill>
          <a:blip r:embed="rId2" cstate="print"/>
          <a:stretch>
            <a:fillRect/>
          </a:stretch>
        </p:blipFill>
        <p:spPr bwMode="auto">
          <a:xfrm>
            <a:off x="2032222" y="457199"/>
            <a:ext cx="6525979" cy="5043081"/>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altLang="zh-CN" smtClean="0"/>
              <a:t>Workshops on Hadron Physics</a:t>
            </a:r>
            <a:endParaRPr lang="en-US"/>
          </a:p>
        </p:txBody>
      </p:sp>
      <p:sp>
        <p:nvSpPr>
          <p:cNvPr id="4" name="Footer Placeholder 3"/>
          <p:cNvSpPr>
            <a:spLocks noGrp="1"/>
          </p:cNvSpPr>
          <p:nvPr>
            <p:ph type="ftr" sz="quarter" idx="11"/>
          </p:nvPr>
        </p:nvSpPr>
        <p:spPr/>
        <p:txBody>
          <a:bodyPr/>
          <a:lstStyle/>
          <a:p>
            <a:r>
              <a:rPr lang="en-US" smtClean="0"/>
              <a:t>Jin Huang &lt;jinhuang@jlab.org&gt;</a:t>
            </a:r>
            <a:endParaRPr lang="en-US"/>
          </a:p>
        </p:txBody>
      </p:sp>
      <p:sp>
        <p:nvSpPr>
          <p:cNvPr id="5" name="Slide Number Placeholder 4"/>
          <p:cNvSpPr>
            <a:spLocks noGrp="1"/>
          </p:cNvSpPr>
          <p:nvPr>
            <p:ph type="sldNum" sz="quarter" idx="12"/>
          </p:nvPr>
        </p:nvSpPr>
        <p:spPr/>
        <p:txBody>
          <a:bodyPr/>
          <a:lstStyle/>
          <a:p>
            <a:fld id="{EDE73889-8752-428C-A11C-8679396BAC9B}" type="slidenum">
              <a:rPr lang="en-US" smtClean="0"/>
              <a:pPr/>
              <a:t>10</a:t>
            </a:fld>
            <a:endParaRPr lang="en-US" dirty="0"/>
          </a:p>
        </p:txBody>
      </p:sp>
      <p:sp>
        <p:nvSpPr>
          <p:cNvPr id="13" name="Rectangle 12"/>
          <p:cNvSpPr/>
          <p:nvPr/>
        </p:nvSpPr>
        <p:spPr>
          <a:xfrm rot="1358209">
            <a:off x="70671" y="1451908"/>
            <a:ext cx="2184043" cy="1200329"/>
          </a:xfrm>
          <a:prstGeom prst="rect">
            <a:avLst/>
          </a:prstGeom>
          <a:noFill/>
        </p:spPr>
        <p:txBody>
          <a:bodyPr wrap="square" lIns="91440" tIns="45720" rIns="91440" bIns="45720">
            <a:spAutoFit/>
          </a:bodyPr>
          <a:lstStyle/>
          <a:p>
            <a:pPr algn="ct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rPr>
              <a:t>Rest of </a:t>
            </a:r>
          </a:p>
          <a:p>
            <a:pPr algn="ct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rPr>
              <a:t>Left-HRS</a:t>
            </a:r>
          </a:p>
          <a:p>
            <a:pPr algn="ctr"/>
            <a:r>
              <a:rPr lang="en-US"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rPr>
              <a:t>~25 m </a:t>
            </a:r>
            <a:endParaRPr 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endParaRP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066800"/>
            <a:ext cx="8229600" cy="4876800"/>
          </a:xfrm>
        </p:spPr>
        <p:txBody>
          <a:bodyPr>
            <a:normAutofit fontScale="62500" lnSpcReduction="20000"/>
          </a:bodyPr>
          <a:lstStyle/>
          <a:p>
            <a:pPr marL="0" lvl="0" indent="0" algn="ctr">
              <a:lnSpc>
                <a:spcPct val="120000"/>
              </a:lnSpc>
              <a:buNone/>
              <a:defRPr/>
            </a:pPr>
            <a:r>
              <a:rPr lang="en-US" sz="3400" b="1" dirty="0" smtClean="0"/>
              <a:t>Institutions (38)</a:t>
            </a:r>
          </a:p>
          <a:p>
            <a:pPr marL="0" lvl="0" indent="0" algn="just">
              <a:lnSpc>
                <a:spcPct val="120000"/>
              </a:lnSpc>
              <a:buNone/>
              <a:defRPr/>
            </a:pPr>
            <a:r>
              <a:rPr lang="en-US" sz="2000" dirty="0" smtClean="0"/>
              <a:t>Univ. Kentucky, W&amp;M, Duke Univ., </a:t>
            </a:r>
            <a:r>
              <a:rPr lang="en-US" sz="2000" dirty="0" err="1" smtClean="0"/>
              <a:t>CalTech</a:t>
            </a:r>
            <a:r>
              <a:rPr lang="en-US" sz="2000" dirty="0" smtClean="0"/>
              <a:t>, UIUC, </a:t>
            </a:r>
            <a:r>
              <a:rPr lang="en-US" sz="2000" dirty="0" smtClean="0">
                <a:solidFill>
                  <a:schemeClr val="accent1"/>
                </a:solidFill>
              </a:rPr>
              <a:t>Lanzhou </a:t>
            </a:r>
            <a:r>
              <a:rPr lang="en-US" sz="2000" dirty="0" err="1" smtClean="0">
                <a:solidFill>
                  <a:schemeClr val="accent1"/>
                </a:solidFill>
              </a:rPr>
              <a:t>Univ</a:t>
            </a:r>
            <a:r>
              <a:rPr lang="en-US" sz="2000" dirty="0" smtClean="0">
                <a:solidFill>
                  <a:schemeClr val="accent1"/>
                </a:solidFill>
              </a:rPr>
              <a:t>, </a:t>
            </a:r>
            <a:r>
              <a:rPr lang="en-US" sz="2000" dirty="0" smtClean="0"/>
              <a:t>California State </a:t>
            </a:r>
            <a:r>
              <a:rPr lang="en-US" sz="2000" dirty="0" err="1" smtClean="0"/>
              <a:t>Univ</a:t>
            </a:r>
            <a:r>
              <a:rPr lang="en-US" sz="2000" dirty="0" smtClean="0"/>
              <a:t>, Univ. Glasgow, MIT, CMU, JLab, ODU, </a:t>
            </a:r>
            <a:r>
              <a:rPr lang="en-US" sz="2000" dirty="0" err="1" smtClean="0"/>
              <a:t>UVa</a:t>
            </a:r>
            <a:r>
              <a:rPr lang="en-US" sz="2000" dirty="0" smtClean="0"/>
              <a:t>, Hampton </a:t>
            </a:r>
            <a:r>
              <a:rPr lang="en-US" sz="2000" dirty="0" err="1" smtClean="0"/>
              <a:t>Univ</a:t>
            </a:r>
            <a:r>
              <a:rPr lang="en-US" sz="2000" dirty="0" smtClean="0"/>
              <a:t>, INFN, Mississippi State </a:t>
            </a:r>
            <a:r>
              <a:rPr lang="en-US" sz="2000" dirty="0" err="1" smtClean="0"/>
              <a:t>Univ</a:t>
            </a:r>
            <a:r>
              <a:rPr lang="en-US" sz="2000" dirty="0" smtClean="0"/>
              <a:t>, Rutgers, Kharkov Inst. of Phys. and Tech., Los Alamos National Lab, Longwood </a:t>
            </a:r>
            <a:r>
              <a:rPr lang="en-US" sz="2000" dirty="0" err="1" smtClean="0"/>
              <a:t>Univ</a:t>
            </a:r>
            <a:r>
              <a:rPr lang="en-US" sz="2000" dirty="0" smtClean="0"/>
              <a:t>, Cairo </a:t>
            </a:r>
            <a:r>
              <a:rPr lang="en-US" sz="2000" dirty="0" err="1" smtClean="0"/>
              <a:t>Univ</a:t>
            </a:r>
            <a:r>
              <a:rPr lang="en-US" sz="2000" dirty="0" smtClean="0"/>
              <a:t>, </a:t>
            </a:r>
            <a:r>
              <a:rPr lang="en-US" sz="2000" dirty="0" err="1" smtClean="0"/>
              <a:t>Kyungpook</a:t>
            </a:r>
            <a:r>
              <a:rPr lang="en-US" sz="2000" dirty="0" smtClean="0"/>
              <a:t> National </a:t>
            </a:r>
            <a:r>
              <a:rPr lang="en-US" sz="2000" dirty="0" err="1" smtClean="0"/>
              <a:t>Univ</a:t>
            </a:r>
            <a:r>
              <a:rPr lang="en-US" sz="2000" dirty="0" smtClean="0"/>
              <a:t>, </a:t>
            </a:r>
            <a:r>
              <a:rPr lang="en-US" sz="2000" dirty="0" smtClean="0">
                <a:solidFill>
                  <a:schemeClr val="accent1"/>
                </a:solidFill>
              </a:rPr>
              <a:t>China Inst. of Atomic Energy</a:t>
            </a:r>
            <a:r>
              <a:rPr lang="en-US" sz="2000" dirty="0" smtClean="0"/>
              <a:t>, Kent State </a:t>
            </a:r>
            <a:r>
              <a:rPr lang="en-US" sz="2000" dirty="0" err="1" smtClean="0"/>
              <a:t>Univ</a:t>
            </a:r>
            <a:r>
              <a:rPr lang="en-US" sz="2000" dirty="0" smtClean="0"/>
              <a:t>, </a:t>
            </a:r>
            <a:r>
              <a:rPr lang="en-US" sz="2000" dirty="0" smtClean="0">
                <a:solidFill>
                  <a:schemeClr val="accent1"/>
                </a:solidFill>
              </a:rPr>
              <a:t>Univ. of Sci. &amp; Tech. of China</a:t>
            </a:r>
            <a:r>
              <a:rPr lang="en-US" sz="2000" dirty="0" smtClean="0"/>
              <a:t>, Florida International Univ., Univ. </a:t>
            </a:r>
            <a:r>
              <a:rPr lang="en-US" sz="2000" dirty="0" err="1" smtClean="0"/>
              <a:t>Massachusettes</a:t>
            </a:r>
            <a:r>
              <a:rPr lang="en-US" sz="2000" dirty="0" smtClean="0"/>
              <a:t>, Temple </a:t>
            </a:r>
            <a:r>
              <a:rPr lang="en-US" sz="2000" dirty="0" err="1" smtClean="0"/>
              <a:t>Univ</a:t>
            </a:r>
            <a:r>
              <a:rPr lang="en-US" sz="2000" dirty="0" smtClean="0"/>
              <a:t>, Univ. </a:t>
            </a:r>
            <a:r>
              <a:rPr lang="en-US" sz="2000" dirty="0" err="1" smtClean="0"/>
              <a:t>Blaise</a:t>
            </a:r>
            <a:r>
              <a:rPr lang="en-US" sz="2000" dirty="0" smtClean="0"/>
              <a:t> Pascal, Univ. of New Hampshire, Syracuse Univ., Yerevan Physics Inst., Univ. Ljubljana, Seoul National Univ.</a:t>
            </a:r>
          </a:p>
          <a:p>
            <a:pPr marL="0" lvl="0" indent="0" algn="ctr">
              <a:lnSpc>
                <a:spcPct val="120000"/>
              </a:lnSpc>
              <a:buNone/>
              <a:defRPr/>
            </a:pPr>
            <a:r>
              <a:rPr lang="en-US" sz="3400" b="1" dirty="0" smtClean="0"/>
              <a:t>Collaboration members (115) </a:t>
            </a:r>
          </a:p>
          <a:p>
            <a:pPr marL="0" lvl="0" indent="0" algn="just">
              <a:lnSpc>
                <a:spcPct val="120000"/>
              </a:lnSpc>
              <a:buNone/>
            </a:pPr>
            <a:r>
              <a:rPr lang="en-US" sz="2000" b="1" dirty="0" smtClean="0">
                <a:solidFill>
                  <a:schemeClr val="accent1"/>
                </a:solidFill>
              </a:rPr>
              <a:t>K. Allada</a:t>
            </a:r>
            <a:r>
              <a:rPr lang="en-US" sz="2000" dirty="0" smtClean="0"/>
              <a:t>, K. </a:t>
            </a:r>
            <a:r>
              <a:rPr lang="en-US" sz="2000" dirty="0" err="1" smtClean="0"/>
              <a:t>Aniol</a:t>
            </a:r>
            <a:r>
              <a:rPr lang="en-US" sz="2000" dirty="0" smtClean="0"/>
              <a:t>, J. R. M. Annand, T. Averett, F. </a:t>
            </a:r>
            <a:r>
              <a:rPr lang="en-US" sz="2000" dirty="0" err="1" smtClean="0"/>
              <a:t>Benmokhtar</a:t>
            </a:r>
            <a:r>
              <a:rPr lang="en-US" sz="2000" dirty="0" smtClean="0"/>
              <a:t>,  W. Bertozzi, P. C. Bradshaw, </a:t>
            </a:r>
            <a:br>
              <a:rPr lang="en-US" sz="2000" dirty="0" smtClean="0"/>
            </a:br>
            <a:r>
              <a:rPr lang="en-US" sz="2000" dirty="0" smtClean="0"/>
              <a:t>P. </a:t>
            </a:r>
            <a:r>
              <a:rPr lang="en-US" sz="2000" dirty="0" err="1" smtClean="0"/>
              <a:t>Bosted</a:t>
            </a:r>
            <a:r>
              <a:rPr lang="en-US" sz="2000" dirty="0" smtClean="0"/>
              <a:t>,  </a:t>
            </a:r>
            <a:r>
              <a:rPr lang="en-US" sz="2000" b="1" dirty="0" smtClean="0">
                <a:solidFill>
                  <a:schemeClr val="accent5">
                    <a:lumMod val="50000"/>
                  </a:schemeClr>
                </a:solidFill>
              </a:rPr>
              <a:t>A. </a:t>
            </a:r>
            <a:r>
              <a:rPr lang="en-US" sz="2000" b="1" dirty="0" err="1" smtClean="0">
                <a:solidFill>
                  <a:schemeClr val="accent5">
                    <a:lumMod val="50000"/>
                  </a:schemeClr>
                </a:solidFill>
              </a:rPr>
              <a:t>Camsonne</a:t>
            </a:r>
            <a:r>
              <a:rPr lang="en-US" sz="2000" dirty="0" smtClean="0"/>
              <a:t>, M. </a:t>
            </a:r>
            <a:r>
              <a:rPr lang="en-US" sz="2000" dirty="0" err="1" smtClean="0"/>
              <a:t>Canan</a:t>
            </a:r>
            <a:r>
              <a:rPr lang="en-US" sz="2000" dirty="0" smtClean="0"/>
              <a:t>, G. D. Cates, C. Chen, </a:t>
            </a:r>
            <a:r>
              <a:rPr lang="en-US" sz="2000" b="1" dirty="0" smtClean="0">
                <a:solidFill>
                  <a:schemeClr val="accent6">
                    <a:lumMod val="75000"/>
                  </a:schemeClr>
                </a:solidFill>
              </a:rPr>
              <a:t>J.-P. Chen</a:t>
            </a:r>
            <a:r>
              <a:rPr lang="en-US" sz="2000" dirty="0" smtClean="0"/>
              <a:t>, W. Chen, K. Chirapatpimol, </a:t>
            </a:r>
            <a:br>
              <a:rPr lang="en-US" sz="2000" dirty="0" smtClean="0"/>
            </a:br>
            <a:r>
              <a:rPr lang="en-US" sz="2000" dirty="0" smtClean="0"/>
              <a:t>E. Chudakov, </a:t>
            </a:r>
            <a:r>
              <a:rPr lang="en-US" sz="2000" b="1" dirty="0" smtClean="0">
                <a:solidFill>
                  <a:schemeClr val="accent6">
                    <a:lumMod val="75000"/>
                  </a:schemeClr>
                </a:solidFill>
              </a:rPr>
              <a:t>E. Cisbani</a:t>
            </a:r>
            <a:r>
              <a:rPr lang="en-US" sz="2000" dirty="0" smtClean="0"/>
              <a:t>, J. C. </a:t>
            </a:r>
            <a:r>
              <a:rPr lang="en-US" sz="2000" dirty="0" err="1" smtClean="0"/>
              <a:t>Cornejo</a:t>
            </a:r>
            <a:r>
              <a:rPr lang="en-US" sz="2000" dirty="0" smtClean="0"/>
              <a:t>, F. </a:t>
            </a:r>
            <a:r>
              <a:rPr lang="en-US" sz="2000" dirty="0" err="1" smtClean="0"/>
              <a:t>Cusanno</a:t>
            </a:r>
            <a:r>
              <a:rPr lang="en-US" sz="2000" dirty="0" smtClean="0"/>
              <a:t>, M. M. Dalton, W. </a:t>
            </a:r>
            <a:r>
              <a:rPr lang="en-US" sz="2000" dirty="0" err="1" smtClean="0"/>
              <a:t>Deconinck</a:t>
            </a:r>
            <a:r>
              <a:rPr lang="en-US" sz="2000" dirty="0" smtClean="0"/>
              <a:t>, C.W. de Jager, </a:t>
            </a:r>
            <a:br>
              <a:rPr lang="en-US" sz="2000" dirty="0" smtClean="0"/>
            </a:br>
            <a:r>
              <a:rPr lang="en-US" sz="2000" dirty="0" smtClean="0"/>
              <a:t>R. De Leo, X. Deng, A. </a:t>
            </a:r>
            <a:r>
              <a:rPr lang="en-US" sz="2000" dirty="0" err="1" smtClean="0"/>
              <a:t>Deur</a:t>
            </a:r>
            <a:r>
              <a:rPr lang="en-US" sz="2000" dirty="0" smtClean="0"/>
              <a:t>, H. Ding, P. A. M. </a:t>
            </a:r>
            <a:r>
              <a:rPr lang="en-US" sz="2000" dirty="0" err="1" smtClean="0"/>
              <a:t>Dolph</a:t>
            </a:r>
            <a:r>
              <a:rPr lang="en-US" sz="2000" b="1" dirty="0" smtClean="0">
                <a:solidFill>
                  <a:schemeClr val="accent1"/>
                </a:solidFill>
              </a:rPr>
              <a:t>, C. Dutta</a:t>
            </a:r>
            <a:r>
              <a:rPr lang="en-US" sz="2000" dirty="0" smtClean="0"/>
              <a:t>, D. Dutta, L. El </a:t>
            </a:r>
            <a:r>
              <a:rPr lang="en-US" sz="2000" dirty="0" err="1" smtClean="0"/>
              <a:t>Fassi</a:t>
            </a:r>
            <a:r>
              <a:rPr lang="en-US" sz="2000" dirty="0" smtClean="0"/>
              <a:t>, S. </a:t>
            </a:r>
            <a:r>
              <a:rPr lang="en-US" sz="2000" dirty="0" err="1" smtClean="0"/>
              <a:t>Frullani</a:t>
            </a:r>
            <a:r>
              <a:rPr lang="en-US" sz="2000" b="1" dirty="0" smtClean="0">
                <a:solidFill>
                  <a:schemeClr val="accent1"/>
                </a:solidFill>
              </a:rPr>
              <a:t> , </a:t>
            </a:r>
            <a:br>
              <a:rPr lang="en-US" sz="2000" b="1" dirty="0" smtClean="0">
                <a:solidFill>
                  <a:schemeClr val="accent1"/>
                </a:solidFill>
              </a:rPr>
            </a:br>
            <a:r>
              <a:rPr lang="en-US" sz="2000" b="1" dirty="0" smtClean="0">
                <a:solidFill>
                  <a:schemeClr val="accent1"/>
                </a:solidFill>
              </a:rPr>
              <a:t>J. Huang</a:t>
            </a:r>
            <a:r>
              <a:rPr lang="en-US" sz="2000" dirty="0" smtClean="0"/>
              <a:t>, </a:t>
            </a:r>
            <a:r>
              <a:rPr lang="en-US" sz="2000" b="1" dirty="0" smtClean="0">
                <a:solidFill>
                  <a:schemeClr val="accent6">
                    <a:lumMod val="75000"/>
                  </a:schemeClr>
                </a:solidFill>
              </a:rPr>
              <a:t>H. Gao</a:t>
            </a:r>
            <a:r>
              <a:rPr lang="en-US" sz="2000" dirty="0" smtClean="0"/>
              <a:t>, F. Garibaldi, D. Gaskell, S. Gilad, R. Gilman, O. </a:t>
            </a:r>
            <a:r>
              <a:rPr lang="en-US" sz="2000" dirty="0" err="1" smtClean="0"/>
              <a:t>Glamazdin</a:t>
            </a:r>
            <a:r>
              <a:rPr lang="en-US" sz="2000" dirty="0" smtClean="0"/>
              <a:t>, S. </a:t>
            </a:r>
            <a:r>
              <a:rPr lang="en-US" sz="2000" dirty="0" err="1" smtClean="0"/>
              <a:t>Golge</a:t>
            </a:r>
            <a:r>
              <a:rPr lang="en-US" sz="2000" dirty="0" smtClean="0"/>
              <a:t>, L. </a:t>
            </a:r>
            <a:r>
              <a:rPr lang="en-US" sz="2000" dirty="0" err="1" smtClean="0"/>
              <a:t>Guo</a:t>
            </a:r>
            <a:r>
              <a:rPr lang="en-US" sz="2000" dirty="0" smtClean="0"/>
              <a:t>, </a:t>
            </a:r>
            <a:br>
              <a:rPr lang="en-US" sz="2000" dirty="0" smtClean="0"/>
            </a:br>
            <a:r>
              <a:rPr lang="en-US" sz="2000" dirty="0" smtClean="0"/>
              <a:t>D. Hamilton, O. Hansen, D.W. Higinbotham, T. </a:t>
            </a:r>
            <a:r>
              <a:rPr lang="en-US" sz="2000" dirty="0" err="1" smtClean="0"/>
              <a:t>Holmstrom</a:t>
            </a:r>
            <a:r>
              <a:rPr lang="en-US" sz="2000" dirty="0" smtClean="0"/>
              <a:t>, M. Huang, H. F. Ibrahim, M. </a:t>
            </a:r>
            <a:r>
              <a:rPr lang="en-US" sz="2000" dirty="0" err="1" smtClean="0"/>
              <a:t>Iodice</a:t>
            </a:r>
            <a:r>
              <a:rPr lang="en-US" sz="2000" dirty="0" smtClean="0"/>
              <a:t>, </a:t>
            </a:r>
            <a:br>
              <a:rPr lang="en-US" sz="2000" dirty="0" smtClean="0"/>
            </a:br>
            <a:r>
              <a:rPr lang="en-US" sz="2000" b="1" dirty="0" smtClean="0">
                <a:solidFill>
                  <a:schemeClr val="accent6">
                    <a:lumMod val="75000"/>
                  </a:schemeClr>
                </a:solidFill>
              </a:rPr>
              <a:t>X. Jiang</a:t>
            </a:r>
            <a:r>
              <a:rPr lang="en-US" sz="2000" dirty="0" smtClean="0"/>
              <a:t>, G. Jin, M. K. Jones</a:t>
            </a:r>
            <a:r>
              <a:rPr lang="en-US" sz="2000" b="1" dirty="0" smtClean="0">
                <a:solidFill>
                  <a:schemeClr val="accent1"/>
                </a:solidFill>
              </a:rPr>
              <a:t> , J. Katich</a:t>
            </a:r>
            <a:r>
              <a:rPr lang="en-US" sz="2000" dirty="0" smtClean="0"/>
              <a:t>, A. Kelleher, W. Kim, A. </a:t>
            </a:r>
            <a:r>
              <a:rPr lang="en-US" sz="2000" dirty="0" err="1" smtClean="0"/>
              <a:t>Kolarkar</a:t>
            </a:r>
            <a:r>
              <a:rPr lang="en-US" sz="2000" dirty="0" smtClean="0"/>
              <a:t>, W. </a:t>
            </a:r>
            <a:r>
              <a:rPr lang="en-US" sz="2000" dirty="0" err="1" smtClean="0"/>
              <a:t>Korsch</a:t>
            </a:r>
            <a:r>
              <a:rPr lang="en-US" sz="2000" dirty="0" smtClean="0"/>
              <a:t>, J. J. LeRose, </a:t>
            </a:r>
            <a:br>
              <a:rPr lang="en-US" sz="2000" dirty="0" smtClean="0"/>
            </a:br>
            <a:r>
              <a:rPr lang="en-US" sz="2000" dirty="0" smtClean="0"/>
              <a:t>X. Li, Y. Li, R. Lindgren, N. Liyanage, E. Long, H.-J. Lu, D. J. </a:t>
            </a:r>
            <a:r>
              <a:rPr lang="en-US" sz="2000" dirty="0" err="1" smtClean="0"/>
              <a:t>Margaziotis</a:t>
            </a:r>
            <a:r>
              <a:rPr lang="en-US" sz="2000" dirty="0" smtClean="0"/>
              <a:t>, P. Markowitz, S. </a:t>
            </a:r>
            <a:r>
              <a:rPr lang="en-US" sz="2000" dirty="0" err="1" smtClean="0"/>
              <a:t>Marrone</a:t>
            </a:r>
            <a:r>
              <a:rPr lang="en-US" sz="2000" dirty="0" smtClean="0"/>
              <a:t>, D. McNulty, Z.-E. </a:t>
            </a:r>
            <a:r>
              <a:rPr lang="en-US" sz="2000" dirty="0" err="1" smtClean="0"/>
              <a:t>Meziani</a:t>
            </a:r>
            <a:r>
              <a:rPr lang="en-US" sz="2000" dirty="0" smtClean="0"/>
              <a:t>, R. Michaels, B. </a:t>
            </a:r>
            <a:r>
              <a:rPr lang="en-US" sz="2000" dirty="0" err="1" smtClean="0"/>
              <a:t>Moffit</a:t>
            </a:r>
            <a:r>
              <a:rPr lang="en-US" sz="2000" dirty="0" smtClean="0"/>
              <a:t>, C. Munoz Camacho, S. Nanda, A. </a:t>
            </a:r>
            <a:r>
              <a:rPr lang="en-US" sz="2000" dirty="0" err="1" smtClean="0"/>
              <a:t>Narayan</a:t>
            </a:r>
            <a:r>
              <a:rPr lang="en-US" sz="2000" dirty="0" smtClean="0"/>
              <a:t>, </a:t>
            </a:r>
            <a:br>
              <a:rPr lang="en-US" sz="2000" dirty="0" smtClean="0"/>
            </a:br>
            <a:r>
              <a:rPr lang="en-US" sz="2000" dirty="0" smtClean="0"/>
              <a:t>V. </a:t>
            </a:r>
            <a:r>
              <a:rPr lang="en-US" sz="2000" dirty="0" err="1" smtClean="0"/>
              <a:t>Nelyubin</a:t>
            </a:r>
            <a:r>
              <a:rPr lang="en-US" sz="2000" dirty="0" smtClean="0"/>
              <a:t>, B. </a:t>
            </a:r>
            <a:r>
              <a:rPr lang="en-US" sz="2000" dirty="0" err="1" smtClean="0"/>
              <a:t>Norum</a:t>
            </a:r>
            <a:r>
              <a:rPr lang="en-US" sz="2000" dirty="0" smtClean="0"/>
              <a:t>, Y. Oh, M. </a:t>
            </a:r>
            <a:r>
              <a:rPr lang="en-US" sz="2000" dirty="0" err="1" smtClean="0"/>
              <a:t>Osipenko</a:t>
            </a:r>
            <a:r>
              <a:rPr lang="en-US" sz="2000" dirty="0" smtClean="0"/>
              <a:t>, D. Parno, </a:t>
            </a:r>
            <a:r>
              <a:rPr lang="en-US" sz="2000" b="1" dirty="0" smtClean="0">
                <a:solidFill>
                  <a:schemeClr val="accent6">
                    <a:lumMod val="75000"/>
                  </a:schemeClr>
                </a:solidFill>
              </a:rPr>
              <a:t>J. C. Peng</a:t>
            </a:r>
            <a:r>
              <a:rPr lang="en-US" sz="2000" dirty="0" smtClean="0"/>
              <a:t>, S. K. Phillips, M. Posik, </a:t>
            </a:r>
            <a:br>
              <a:rPr lang="en-US" sz="2000" dirty="0" smtClean="0"/>
            </a:br>
            <a:r>
              <a:rPr lang="en-US" sz="2000" dirty="0" smtClean="0"/>
              <a:t>A. </a:t>
            </a:r>
            <a:r>
              <a:rPr lang="en-US" sz="2000" b="1" dirty="0" smtClean="0">
                <a:solidFill>
                  <a:schemeClr val="accent5">
                    <a:lumMod val="50000"/>
                  </a:schemeClr>
                </a:solidFill>
              </a:rPr>
              <a:t>J. R. Puckett</a:t>
            </a:r>
            <a:r>
              <a:rPr lang="en-US" sz="2000" b="1" dirty="0" smtClean="0">
                <a:solidFill>
                  <a:schemeClr val="accent1"/>
                </a:solidFill>
              </a:rPr>
              <a:t> , X. Qian</a:t>
            </a:r>
            <a:r>
              <a:rPr lang="en-US" sz="2000" b="1" dirty="0" smtClean="0">
                <a:solidFill>
                  <a:schemeClr val="accent5">
                    <a:lumMod val="50000"/>
                  </a:schemeClr>
                </a:solidFill>
              </a:rPr>
              <a:t>, Y. Qiang</a:t>
            </a:r>
            <a:r>
              <a:rPr lang="en-US" sz="2000" dirty="0" smtClean="0"/>
              <a:t>, A. </a:t>
            </a:r>
            <a:r>
              <a:rPr lang="en-US" sz="2000" dirty="0" err="1" smtClean="0"/>
              <a:t>Rakhman</a:t>
            </a:r>
            <a:r>
              <a:rPr lang="en-US" sz="2000" dirty="0" smtClean="0"/>
              <a:t>, R. D. </a:t>
            </a:r>
            <a:r>
              <a:rPr lang="en-US" sz="2000" dirty="0" err="1" smtClean="0"/>
              <a:t>Ransome</a:t>
            </a:r>
            <a:r>
              <a:rPr lang="en-US" sz="2000" dirty="0" smtClean="0"/>
              <a:t>, S. Riordan, A. </a:t>
            </a:r>
            <a:r>
              <a:rPr lang="en-US" sz="2000" dirty="0" err="1" smtClean="0"/>
              <a:t>Saha</a:t>
            </a:r>
            <a:r>
              <a:rPr lang="en-US" sz="2000" dirty="0" smtClean="0"/>
              <a:t>, </a:t>
            </a:r>
            <a:r>
              <a:rPr lang="en-US" sz="2000" b="1" dirty="0" smtClean="0">
                <a:solidFill>
                  <a:schemeClr val="accent5">
                    <a:lumMod val="50000"/>
                  </a:schemeClr>
                </a:solidFill>
              </a:rPr>
              <a:t>B. </a:t>
            </a:r>
            <a:r>
              <a:rPr lang="en-US" sz="2000" b="1" dirty="0" err="1" smtClean="0">
                <a:solidFill>
                  <a:schemeClr val="accent5">
                    <a:lumMod val="50000"/>
                  </a:schemeClr>
                </a:solidFill>
              </a:rPr>
              <a:t>Sawatzky</a:t>
            </a:r>
            <a:r>
              <a:rPr lang="en-US" sz="2000" dirty="0" smtClean="0"/>
              <a:t>, </a:t>
            </a:r>
            <a:br>
              <a:rPr lang="en-US" sz="2000" dirty="0" smtClean="0"/>
            </a:br>
            <a:r>
              <a:rPr lang="en-US" sz="2000" dirty="0" smtClean="0"/>
              <a:t>E. Schulte, A. </a:t>
            </a:r>
            <a:r>
              <a:rPr lang="en-US" sz="2000" dirty="0" err="1" smtClean="0"/>
              <a:t>Shahinyan</a:t>
            </a:r>
            <a:r>
              <a:rPr lang="en-US" sz="2000" dirty="0" smtClean="0"/>
              <a:t>, M. H. </a:t>
            </a:r>
            <a:r>
              <a:rPr lang="en-US" sz="2000" dirty="0" err="1" smtClean="0"/>
              <a:t>Shabestari</a:t>
            </a:r>
            <a:r>
              <a:rPr lang="en-US" sz="2000" dirty="0" smtClean="0"/>
              <a:t>, S. </a:t>
            </a:r>
            <a:r>
              <a:rPr lang="en-US" sz="2000" dirty="0" err="1" smtClean="0"/>
              <a:t>Sirca</a:t>
            </a:r>
            <a:r>
              <a:rPr lang="en-US" sz="2000" dirty="0" smtClean="0"/>
              <a:t>, S. </a:t>
            </a:r>
            <a:r>
              <a:rPr lang="en-US" sz="2000" dirty="0" err="1" smtClean="0"/>
              <a:t>Stepanyan</a:t>
            </a:r>
            <a:r>
              <a:rPr lang="en-US" sz="2000" dirty="0" smtClean="0"/>
              <a:t>, R. Subedi, </a:t>
            </a:r>
            <a:r>
              <a:rPr lang="en-US" sz="2000" b="1" dirty="0" smtClean="0">
                <a:solidFill>
                  <a:schemeClr val="accent5">
                    <a:lumMod val="50000"/>
                  </a:schemeClr>
                </a:solidFill>
              </a:rPr>
              <a:t>V. Sulkosky</a:t>
            </a:r>
            <a:r>
              <a:rPr lang="en-US" sz="2000" dirty="0" smtClean="0"/>
              <a:t>, L.-G. Tang, A. Tobias, G. M. </a:t>
            </a:r>
            <a:r>
              <a:rPr lang="en-US" sz="2000" dirty="0" err="1" smtClean="0"/>
              <a:t>Urciuoli</a:t>
            </a:r>
            <a:r>
              <a:rPr lang="en-US" sz="2000" dirty="0" smtClean="0"/>
              <a:t>, I. </a:t>
            </a:r>
            <a:r>
              <a:rPr lang="en-US" sz="2000" dirty="0" err="1" smtClean="0"/>
              <a:t>Vilardi</a:t>
            </a:r>
            <a:r>
              <a:rPr lang="en-US" sz="2000" dirty="0" smtClean="0"/>
              <a:t>, </a:t>
            </a:r>
            <a:r>
              <a:rPr lang="en-US" sz="2000" dirty="0" err="1" smtClean="0"/>
              <a:t>K.Wang</a:t>
            </a:r>
            <a:r>
              <a:rPr lang="en-US" sz="2000" b="1" dirty="0" smtClean="0">
                <a:solidFill>
                  <a:schemeClr val="accent1"/>
                </a:solidFill>
              </a:rPr>
              <a:t>, Y. Wang</a:t>
            </a:r>
            <a:r>
              <a:rPr lang="en-US" sz="2000" dirty="0" smtClean="0"/>
              <a:t>, </a:t>
            </a:r>
            <a:r>
              <a:rPr lang="en-US" sz="2000" dirty="0" err="1" smtClean="0"/>
              <a:t>B.Wojtsekhowski</a:t>
            </a:r>
            <a:r>
              <a:rPr lang="en-US" sz="2000" dirty="0" smtClean="0"/>
              <a:t>, X. Yan, </a:t>
            </a:r>
            <a:r>
              <a:rPr lang="en-US" sz="2000" b="1" dirty="0" smtClean="0">
                <a:solidFill>
                  <a:schemeClr val="accent1"/>
                </a:solidFill>
              </a:rPr>
              <a:t> X.F. Yan, </a:t>
            </a:r>
            <a:r>
              <a:rPr lang="en-US" sz="2000" dirty="0" smtClean="0"/>
              <a:t> H. Yao, Y. Ye, Z. Ye, L. Yuan, X. Zhan</a:t>
            </a:r>
            <a:r>
              <a:rPr lang="en-US" sz="2000" b="1" dirty="0" smtClean="0">
                <a:solidFill>
                  <a:schemeClr val="accent1"/>
                </a:solidFill>
              </a:rPr>
              <a:t>, Y. Zhang</a:t>
            </a:r>
            <a:r>
              <a:rPr lang="en-US" sz="2000" dirty="0" smtClean="0"/>
              <a:t>, Y.-W. Zhang, B. Zhao, </a:t>
            </a:r>
            <a:r>
              <a:rPr lang="en-US" sz="2000" b="1" dirty="0" smtClean="0">
                <a:solidFill>
                  <a:schemeClr val="accent1"/>
                </a:solidFill>
              </a:rPr>
              <a:t>Y. X. Zhao, </a:t>
            </a:r>
            <a:r>
              <a:rPr lang="en-US" sz="2000" dirty="0" smtClean="0"/>
              <a:t>X. Zheng, L. Zhu, X. Zhu, and X. </a:t>
            </a:r>
            <a:r>
              <a:rPr lang="en-US" sz="2000" dirty="0" err="1" smtClean="0"/>
              <a:t>Zong</a:t>
            </a:r>
            <a:endParaRPr lang="en-US" sz="2000" dirty="0" smtClean="0"/>
          </a:p>
        </p:txBody>
      </p:sp>
      <p:sp>
        <p:nvSpPr>
          <p:cNvPr id="7" name="Title 1"/>
          <p:cNvSpPr txBox="1">
            <a:spLocks/>
          </p:cNvSpPr>
          <p:nvPr/>
        </p:nvSpPr>
        <p:spPr>
          <a:xfrm>
            <a:off x="533400" y="152400"/>
            <a:ext cx="8229600" cy="1022363"/>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E06-010 (6-GeV Transversity) Collaboration</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2" name="TextBox 11"/>
          <p:cNvSpPr txBox="1"/>
          <p:nvPr/>
        </p:nvSpPr>
        <p:spPr>
          <a:xfrm>
            <a:off x="2438400" y="5971401"/>
            <a:ext cx="4463081" cy="276999"/>
          </a:xfrm>
          <a:prstGeom prst="rect">
            <a:avLst/>
          </a:prstGeom>
          <a:noFill/>
        </p:spPr>
        <p:txBody>
          <a:bodyPr wrap="none" rtlCol="0">
            <a:spAutoFit/>
          </a:bodyPr>
          <a:lstStyle/>
          <a:p>
            <a:r>
              <a:rPr lang="en-US" sz="1200" b="1" dirty="0" smtClean="0">
                <a:solidFill>
                  <a:schemeClr val="accent6">
                    <a:lumMod val="75000"/>
                  </a:schemeClr>
                </a:solidFill>
              </a:rPr>
              <a:t>Co-spokesperson</a:t>
            </a:r>
            <a:r>
              <a:rPr lang="en-US" sz="1200" b="1" dirty="0" smtClean="0"/>
              <a:t> ,   </a:t>
            </a:r>
            <a:r>
              <a:rPr lang="en-US" sz="1200" b="1" dirty="0" smtClean="0">
                <a:solidFill>
                  <a:schemeClr val="accent1"/>
                </a:solidFill>
              </a:rPr>
              <a:t>Graduate student,</a:t>
            </a:r>
            <a:r>
              <a:rPr lang="en-US" sz="1200" b="1" dirty="0" smtClean="0"/>
              <a:t>   </a:t>
            </a:r>
            <a:r>
              <a:rPr lang="en-US" sz="1200" b="1" dirty="0" smtClean="0">
                <a:solidFill>
                  <a:schemeClr val="accent5">
                    <a:lumMod val="50000"/>
                  </a:schemeClr>
                </a:solidFill>
              </a:rPr>
              <a:t>Leading Postdoc</a:t>
            </a:r>
            <a:endParaRPr lang="en-US" sz="1200" b="1" dirty="0">
              <a:solidFill>
                <a:schemeClr val="accent5">
                  <a:lumMod val="50000"/>
                </a:schemeClr>
              </a:solidFill>
            </a:endParaRPr>
          </a:p>
        </p:txBody>
      </p:sp>
      <p:cxnSp>
        <p:nvCxnSpPr>
          <p:cNvPr id="14" name="Straight Connector 13"/>
          <p:cNvCxnSpPr/>
          <p:nvPr/>
        </p:nvCxnSpPr>
        <p:spPr>
          <a:xfrm>
            <a:off x="533400" y="14478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8194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89037"/>
            <a:ext cx="8686800" cy="1935163"/>
          </a:xfrm>
        </p:spPr>
        <p:txBody>
          <a:bodyPr>
            <a:normAutofit lnSpcReduction="10000"/>
          </a:bodyPr>
          <a:lstStyle/>
          <a:p>
            <a:r>
              <a:rPr lang="en-US" sz="1800" dirty="0" smtClean="0"/>
              <a:t>                                             </a:t>
            </a:r>
          </a:p>
          <a:p>
            <a:pPr>
              <a:buNone/>
            </a:pPr>
            <a:r>
              <a:rPr lang="en-US" sz="1800" dirty="0" smtClean="0"/>
              <a:t> </a:t>
            </a:r>
          </a:p>
          <a:p>
            <a:endParaRPr lang="en-US" altLang="zh-CN" sz="1800" dirty="0" smtClean="0"/>
          </a:p>
          <a:p>
            <a:r>
              <a:rPr lang="en-US" altLang="zh-CN" sz="2000" dirty="0" smtClean="0">
                <a:solidFill>
                  <a:srgbClr val="0070C0"/>
                </a:solidFill>
              </a:rPr>
              <a:t>High Luminosity </a:t>
            </a:r>
            <a:r>
              <a:rPr lang="en-US" altLang="zh-CN" sz="2000" dirty="0" smtClean="0"/>
              <a:t>polarize target: </a:t>
            </a:r>
            <a:r>
              <a:rPr lang="en-US" sz="2000" i="1" dirty="0" smtClean="0"/>
              <a:t>L</a:t>
            </a:r>
            <a:r>
              <a:rPr lang="en-US" sz="2000" dirty="0" smtClean="0"/>
              <a:t>(</a:t>
            </a:r>
            <a:r>
              <a:rPr lang="en-US" sz="2000" i="1" dirty="0" smtClean="0"/>
              <a:t>n</a:t>
            </a:r>
            <a:r>
              <a:rPr lang="en-US" sz="2000" dirty="0" smtClean="0"/>
              <a:t>) = 10</a:t>
            </a:r>
            <a:r>
              <a:rPr lang="en-US" sz="2000" baseline="30000" dirty="0" smtClean="0"/>
              <a:t>36</a:t>
            </a:r>
            <a:r>
              <a:rPr lang="en-US" sz="2000" dirty="0" smtClean="0"/>
              <a:t> cm</a:t>
            </a:r>
            <a:r>
              <a:rPr lang="en-US" sz="2000" baseline="30000" dirty="0" smtClean="0"/>
              <a:t>-2</a:t>
            </a:r>
            <a:r>
              <a:rPr lang="en-US" sz="2000" dirty="0" smtClean="0"/>
              <a:t> s</a:t>
            </a:r>
            <a:r>
              <a:rPr lang="en-US" sz="2000" baseline="30000" dirty="0" smtClean="0"/>
              <a:t>-1</a:t>
            </a:r>
            <a:r>
              <a:rPr lang="en-US" sz="2000" dirty="0" smtClean="0"/>
              <a:t>(achieved</a:t>
            </a:r>
            <a:r>
              <a:rPr lang="en-US" altLang="zh-CN" sz="2000" dirty="0" smtClean="0"/>
              <a:t>), </a:t>
            </a:r>
            <a:r>
              <a:rPr lang="en-US" sz="1800" dirty="0" smtClean="0"/>
              <a:t>10</a:t>
            </a:r>
            <a:r>
              <a:rPr lang="en-US" sz="1800" baseline="30000" dirty="0" smtClean="0"/>
              <a:t>37</a:t>
            </a:r>
            <a:r>
              <a:rPr lang="en-US" sz="1800" dirty="0" smtClean="0"/>
              <a:t> cm</a:t>
            </a:r>
            <a:r>
              <a:rPr lang="en-US" sz="1800" baseline="30000" dirty="0" smtClean="0"/>
              <a:t>-2</a:t>
            </a:r>
            <a:r>
              <a:rPr lang="en-US" sz="1800" dirty="0" smtClean="0"/>
              <a:t> s</a:t>
            </a:r>
            <a:r>
              <a:rPr lang="en-US" sz="1800" baseline="30000" dirty="0" smtClean="0"/>
              <a:t>-1</a:t>
            </a:r>
            <a:r>
              <a:rPr lang="en-US" sz="1800" dirty="0" smtClean="0"/>
              <a:t> (R&amp;D)</a:t>
            </a:r>
          </a:p>
          <a:p>
            <a:r>
              <a:rPr lang="en-US" altLang="zh-CN" sz="2000" dirty="0" smtClean="0">
                <a:solidFill>
                  <a:srgbClr val="0070C0"/>
                </a:solidFill>
              </a:rPr>
              <a:t>Compact size</a:t>
            </a:r>
            <a:r>
              <a:rPr lang="en-US" altLang="zh-CN" sz="2000" dirty="0" smtClean="0"/>
              <a:t>: No cryogenic support needed</a:t>
            </a:r>
          </a:p>
          <a:p>
            <a:r>
              <a:rPr lang="en-US" altLang="zh-CN" sz="2000" dirty="0" smtClean="0">
                <a:solidFill>
                  <a:schemeClr val="accent1"/>
                </a:solidFill>
              </a:rPr>
              <a:t>Proton dilution</a:t>
            </a:r>
            <a:r>
              <a:rPr lang="en-US" altLang="zh-CN" sz="2000" dirty="0" smtClean="0"/>
              <a:t> measured experimentally </a:t>
            </a:r>
          </a:p>
          <a:p>
            <a:endParaRPr lang="en-US" sz="2200" dirty="0"/>
          </a:p>
        </p:txBody>
      </p:sp>
      <p:sp>
        <p:nvSpPr>
          <p:cNvPr id="3" name="日期占位符 2"/>
          <p:cNvSpPr>
            <a:spLocks noGrp="1"/>
          </p:cNvSpPr>
          <p:nvPr>
            <p:ph type="dt" sz="half" idx="10"/>
          </p:nvPr>
        </p:nvSpPr>
        <p:spPr/>
        <p:txBody>
          <a:bodyPr/>
          <a:lstStyle/>
          <a:p>
            <a:r>
              <a:rPr lang="en-US" altLang="zh-CN" smtClean="0"/>
              <a:t>Workshops on Hadron Physics</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12</a:t>
            </a:fld>
            <a:endParaRPr lang="en-US"/>
          </a:p>
        </p:txBody>
      </p:sp>
      <p:sp>
        <p:nvSpPr>
          <p:cNvPr id="6" name="标题 5"/>
          <p:cNvSpPr>
            <a:spLocks noGrp="1"/>
          </p:cNvSpPr>
          <p:nvPr>
            <p:ph type="title"/>
          </p:nvPr>
        </p:nvSpPr>
        <p:spPr>
          <a:xfrm>
            <a:off x="457200" y="76200"/>
            <a:ext cx="8229600" cy="1143000"/>
          </a:xfrm>
        </p:spPr>
        <p:txBody>
          <a:bodyPr/>
          <a:lstStyle/>
          <a:p>
            <a:r>
              <a:rPr lang="en-US" dirty="0" smtClean="0"/>
              <a:t>Polarized </a:t>
            </a:r>
            <a:r>
              <a:rPr lang="en-US" baseline="30000" dirty="0" smtClean="0"/>
              <a:t>3</a:t>
            </a:r>
            <a:r>
              <a:rPr lang="en-US" dirty="0" smtClean="0"/>
              <a:t>He Target</a:t>
            </a:r>
            <a:endParaRPr lang="en-US" dirty="0"/>
          </a:p>
        </p:txBody>
      </p:sp>
      <p:grpSp>
        <p:nvGrpSpPr>
          <p:cNvPr id="7" name="组合 28"/>
          <p:cNvGrpSpPr/>
          <p:nvPr/>
        </p:nvGrpSpPr>
        <p:grpSpPr>
          <a:xfrm>
            <a:off x="5334000" y="3048000"/>
            <a:ext cx="3276600" cy="2971800"/>
            <a:chOff x="5334000" y="3505200"/>
            <a:chExt cx="3276600" cy="2971800"/>
          </a:xfrm>
        </p:grpSpPr>
        <p:sp>
          <p:nvSpPr>
            <p:cNvPr id="19" name="圆角矩形标注 18"/>
            <p:cNvSpPr/>
            <p:nvPr/>
          </p:nvSpPr>
          <p:spPr>
            <a:xfrm>
              <a:off x="5334000" y="3505200"/>
              <a:ext cx="3276600" cy="2971800"/>
            </a:xfrm>
            <a:prstGeom prst="wedgeRoundRectCallout">
              <a:avLst>
                <a:gd name="adj1" fmla="val -118647"/>
                <a:gd name="adj2" fmla="val -12995"/>
                <a:gd name="adj3" fmla="val 16667"/>
              </a:avLst>
            </a:prstGeom>
            <a:gradFill flip="none" rotWithShape="1">
              <a:gsLst>
                <a:gs pos="0">
                  <a:schemeClr val="bg2">
                    <a:alpha val="30000"/>
                  </a:schemeClr>
                </a:gs>
                <a:gs pos="43000">
                  <a:srgbClr val="85C2FF">
                    <a:alpha val="58000"/>
                  </a:srgbClr>
                </a:gs>
                <a:gs pos="70000">
                  <a:srgbClr val="C4D6EB"/>
                </a:gs>
                <a:gs pos="100000">
                  <a:srgbClr val="FFEBFA"/>
                </a:gs>
              </a:gsLst>
              <a:lin ang="7800000" scaled="0"/>
              <a:tileRect/>
            </a:gradFill>
            <a:ln cmpd="sng">
              <a:solidFill>
                <a:srgbClr val="3333CC">
                  <a:alpha val="67059"/>
                </a:srgb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52226" name="Picture 2" descr="E:\My Documents\my file\JLab\meeting\2009.10.03 APS DNP Meeting\SpinExchange.png"/>
            <p:cNvPicPr>
              <a:picLocks noChangeAspect="1" noChangeArrowheads="1"/>
            </p:cNvPicPr>
            <p:nvPr/>
          </p:nvPicPr>
          <p:blipFill>
            <a:blip r:embed="rId3" cstate="print"/>
            <a:srcRect/>
            <a:stretch>
              <a:fillRect/>
            </a:stretch>
          </p:blipFill>
          <p:spPr bwMode="auto">
            <a:xfrm>
              <a:off x="5562600" y="3657600"/>
              <a:ext cx="2743200" cy="2743200"/>
            </a:xfrm>
            <a:prstGeom prst="rect">
              <a:avLst/>
            </a:prstGeom>
            <a:noFill/>
            <a:effectLst>
              <a:glow rad="101600">
                <a:schemeClr val="bg1">
                  <a:alpha val="60000"/>
                </a:schemeClr>
              </a:glow>
            </a:effectLst>
          </p:spPr>
        </p:pic>
      </p:grpSp>
      <p:grpSp>
        <p:nvGrpSpPr>
          <p:cNvPr id="8" name="组合 40"/>
          <p:cNvGrpSpPr/>
          <p:nvPr/>
        </p:nvGrpSpPr>
        <p:grpSpPr>
          <a:xfrm>
            <a:off x="7720178" y="123576"/>
            <a:ext cx="1423822" cy="1781424"/>
            <a:chOff x="7720178" y="47376"/>
            <a:chExt cx="1423822" cy="1781424"/>
          </a:xfrm>
        </p:grpSpPr>
        <p:sp>
          <p:nvSpPr>
            <p:cNvPr id="30" name="椭圆 29"/>
            <p:cNvSpPr/>
            <p:nvPr/>
          </p:nvSpPr>
          <p:spPr>
            <a:xfrm>
              <a:off x="8305800" y="990600"/>
              <a:ext cx="304800" cy="457200"/>
            </a:xfrm>
            <a:prstGeom prst="ellipse">
              <a:avLst/>
            </a:prstGeom>
            <a:ln>
              <a:noFill/>
            </a:ln>
            <a:effectLst>
              <a:glow rad="101600">
                <a:srgbClr val="FFC000">
                  <a:alpha val="60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9" name="组合 30"/>
            <p:cNvGrpSpPr/>
            <p:nvPr/>
          </p:nvGrpSpPr>
          <p:grpSpPr>
            <a:xfrm>
              <a:off x="7720178" y="47376"/>
              <a:ext cx="1423822" cy="1781424"/>
              <a:chOff x="5257797" y="1524000"/>
              <a:chExt cx="3822226" cy="4782200"/>
            </a:xfrm>
          </p:grpSpPr>
          <p:grpSp>
            <p:nvGrpSpPr>
              <p:cNvPr id="10" name="组合 17"/>
              <p:cNvGrpSpPr/>
              <p:nvPr/>
            </p:nvGrpSpPr>
            <p:grpSpPr>
              <a:xfrm>
                <a:off x="7166589" y="5562600"/>
                <a:ext cx="1789011" cy="743600"/>
                <a:chOff x="7166589" y="5486400"/>
                <a:chExt cx="1789011" cy="743600"/>
              </a:xfrm>
            </p:grpSpPr>
            <p:sp>
              <p:nvSpPr>
                <p:cNvPr id="39" name="矩形 38"/>
                <p:cNvSpPr/>
                <p:nvPr/>
              </p:nvSpPr>
              <p:spPr>
                <a:xfrm>
                  <a:off x="7166589" y="5635113"/>
                  <a:ext cx="148611" cy="217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315207" y="5486400"/>
                  <a:ext cx="1640393" cy="743600"/>
                </a:xfrm>
                <a:prstGeom prst="rect">
                  <a:avLst/>
                </a:prstGeom>
                <a:noFill/>
              </p:spPr>
              <p:txBody>
                <a:bodyPr wrap="none" rtlCol="0">
                  <a:spAutoFit/>
                </a:bodyPr>
                <a:lstStyle/>
                <a:p>
                  <a:r>
                    <a:rPr lang="en-US" sz="600" dirty="0" smtClean="0">
                      <a:solidFill>
                        <a:schemeClr val="accent1">
                          <a:lumMod val="75000"/>
                        </a:schemeClr>
                      </a:solidFill>
                    </a:rPr>
                    <a:t>Beam</a:t>
                  </a:r>
                </a:p>
                <a:p>
                  <a:r>
                    <a:rPr lang="en-US" sz="600" dirty="0" smtClean="0">
                      <a:solidFill>
                        <a:schemeClr val="accent1">
                          <a:lumMod val="75000"/>
                        </a:schemeClr>
                      </a:solidFill>
                    </a:rPr>
                    <a:t>Polarimetry</a:t>
                  </a:r>
                  <a:endParaRPr lang="en-US" sz="600" dirty="0">
                    <a:solidFill>
                      <a:schemeClr val="accent1">
                        <a:lumMod val="75000"/>
                      </a:schemeClr>
                    </a:solidFill>
                  </a:endParaRPr>
                </a:p>
              </p:txBody>
            </p:sp>
          </p:grpSp>
          <p:grpSp>
            <p:nvGrpSpPr>
              <p:cNvPr id="11" name="组合 14"/>
              <p:cNvGrpSpPr/>
              <p:nvPr/>
            </p:nvGrpSpPr>
            <p:grpSpPr>
              <a:xfrm>
                <a:off x="5257797" y="1524000"/>
                <a:ext cx="3822226" cy="4495800"/>
                <a:chOff x="5181600" y="1295400"/>
                <a:chExt cx="3919687" cy="4724400"/>
              </a:xfrm>
            </p:grpSpPr>
            <p:pic>
              <p:nvPicPr>
                <p:cNvPr id="34" name="Picture 2" descr="E:\My Documents\my file\JLab\meeting\2009.05.03 APS April Meeting\ExpSetup.png"/>
                <p:cNvPicPr>
                  <a:picLocks noChangeAspect="1" noChangeArrowheads="1"/>
                </p:cNvPicPr>
                <p:nvPr/>
              </p:nvPicPr>
              <p:blipFill>
                <a:blip r:embed="rId4" cstate="print"/>
                <a:srcRect/>
                <a:stretch>
                  <a:fillRect/>
                </a:stretch>
              </p:blipFill>
              <p:spPr bwMode="auto">
                <a:xfrm>
                  <a:off x="5181600" y="1371600"/>
                  <a:ext cx="3829005" cy="4648200"/>
                </a:xfrm>
                <a:prstGeom prst="rect">
                  <a:avLst/>
                </a:prstGeom>
                <a:noFill/>
              </p:spPr>
            </p:pic>
            <p:grpSp>
              <p:nvGrpSpPr>
                <p:cNvPr id="12" name="组合 13"/>
                <p:cNvGrpSpPr/>
                <p:nvPr/>
              </p:nvGrpSpPr>
              <p:grpSpPr>
                <a:xfrm>
                  <a:off x="6978888" y="1295400"/>
                  <a:ext cx="2122399" cy="781408"/>
                  <a:chOff x="6978888" y="1371600"/>
                  <a:chExt cx="2122399" cy="781408"/>
                </a:xfrm>
              </p:grpSpPr>
              <p:sp>
                <p:nvSpPr>
                  <p:cNvPr id="36" name="矩形 35"/>
                  <p:cNvSpPr/>
                  <p:nvPr/>
                </p:nvSpPr>
                <p:spPr>
                  <a:xfrm>
                    <a:off x="7315200" y="1447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467608" y="1371600"/>
                    <a:ext cx="1633679" cy="781408"/>
                  </a:xfrm>
                  <a:prstGeom prst="rect">
                    <a:avLst/>
                  </a:prstGeom>
                  <a:noFill/>
                </p:spPr>
                <p:txBody>
                  <a:bodyPr wrap="none" rtlCol="0">
                    <a:spAutoFit/>
                  </a:bodyPr>
                  <a:lstStyle/>
                  <a:p>
                    <a:r>
                      <a:rPr lang="en-US" sz="600" dirty="0" smtClean="0">
                        <a:solidFill>
                          <a:schemeClr val="accent1">
                            <a:lumMod val="75000"/>
                          </a:schemeClr>
                        </a:solidFill>
                      </a:rPr>
                      <a:t>Luminosity</a:t>
                    </a:r>
                  </a:p>
                  <a:p>
                    <a:r>
                      <a:rPr lang="en-US" sz="600" dirty="0" smtClean="0">
                        <a:solidFill>
                          <a:schemeClr val="accent1">
                            <a:lumMod val="75000"/>
                          </a:schemeClr>
                        </a:solidFill>
                      </a:rPr>
                      <a:t>Monitor</a:t>
                    </a:r>
                    <a:endParaRPr lang="en-US" sz="600" dirty="0">
                      <a:solidFill>
                        <a:schemeClr val="accent1">
                          <a:lumMod val="75000"/>
                        </a:schemeClr>
                      </a:solidFill>
                    </a:endParaRPr>
                  </a:p>
                </p:txBody>
              </p:sp>
              <p:sp>
                <p:nvSpPr>
                  <p:cNvPr id="38" name="矩形 37"/>
                  <p:cNvSpPr/>
                  <p:nvPr/>
                </p:nvSpPr>
                <p:spPr>
                  <a:xfrm>
                    <a:off x="6978888" y="1447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 name="组合 15"/>
          <p:cNvGrpSpPr/>
          <p:nvPr/>
        </p:nvGrpSpPr>
        <p:grpSpPr>
          <a:xfrm>
            <a:off x="599114" y="2819400"/>
            <a:ext cx="4963486" cy="3048000"/>
            <a:chOff x="599114" y="3276600"/>
            <a:chExt cx="4963486" cy="3048000"/>
          </a:xfrm>
        </p:grpSpPr>
        <p:pic>
          <p:nvPicPr>
            <p:cNvPr id="52225" name="Picture 1" descr="E:\My Documents\my file\JLab\meeting\2009.10.03 APS DNP Meeting\Cell.png"/>
            <p:cNvPicPr>
              <a:picLocks noChangeAspect="1" noChangeArrowheads="1"/>
            </p:cNvPicPr>
            <p:nvPr/>
          </p:nvPicPr>
          <p:blipFill>
            <a:blip r:embed="rId5" cstate="print">
              <a:clrChange>
                <a:clrFrom>
                  <a:srgbClr val="FBF9FA"/>
                </a:clrFrom>
                <a:clrTo>
                  <a:srgbClr val="FBF9FA">
                    <a:alpha val="0"/>
                  </a:srgbClr>
                </a:clrTo>
              </a:clrChange>
            </a:blip>
            <a:srcRect/>
            <a:stretch>
              <a:fillRect/>
            </a:stretch>
          </p:blipFill>
          <p:spPr bwMode="auto">
            <a:xfrm>
              <a:off x="838200" y="3276600"/>
              <a:ext cx="3749675" cy="3048000"/>
            </a:xfrm>
            <a:prstGeom prst="rect">
              <a:avLst/>
            </a:prstGeom>
            <a:noFill/>
          </p:spPr>
        </p:pic>
        <p:cxnSp>
          <p:nvCxnSpPr>
            <p:cNvPr id="13" name="直接箭头连接符 12"/>
            <p:cNvCxnSpPr/>
            <p:nvPr/>
          </p:nvCxnSpPr>
          <p:spPr>
            <a:xfrm>
              <a:off x="599114" y="5964572"/>
              <a:ext cx="4419600" cy="1588"/>
            </a:xfrm>
            <a:prstGeom prst="straightConnector1">
              <a:avLst/>
            </a:prstGeom>
            <a:ln w="19050">
              <a:solidFill>
                <a:srgbClr val="D67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19600" y="5712023"/>
              <a:ext cx="1143000" cy="307777"/>
            </a:xfrm>
            <a:prstGeom prst="rect">
              <a:avLst/>
            </a:prstGeom>
            <a:noFill/>
          </p:spPr>
          <p:txBody>
            <a:bodyPr wrap="square" rtlCol="0">
              <a:spAutoFit/>
            </a:bodyPr>
            <a:lstStyle/>
            <a:p>
              <a:r>
                <a:rPr lang="en-US" sz="1400" dirty="0" smtClean="0">
                  <a:solidFill>
                    <a:srgbClr val="D67000"/>
                  </a:solidFill>
                </a:rPr>
                <a:t>Beam</a:t>
              </a:r>
              <a:endParaRPr lang="en-US" sz="1400" dirty="0">
                <a:solidFill>
                  <a:srgbClr val="D67000"/>
                </a:solidFill>
              </a:endParaRPr>
            </a:p>
          </p:txBody>
        </p:sp>
      </p:grpSp>
      <p:sp>
        <p:nvSpPr>
          <p:cNvPr id="17" name="矩形 16"/>
          <p:cNvSpPr/>
          <p:nvPr/>
        </p:nvSpPr>
        <p:spPr>
          <a:xfrm>
            <a:off x="2362200" y="4008128"/>
            <a:ext cx="724878" cy="563872"/>
          </a:xfrm>
          <a:prstGeom prst="rect">
            <a:avLst/>
          </a:prstGeom>
        </p:spPr>
        <p:txBody>
          <a:bodyPr wrap="none">
            <a:spAutoFit/>
          </a:bodyPr>
          <a:lstStyle/>
          <a:p>
            <a:pPr>
              <a:lnSpc>
                <a:spcPts val="1800"/>
              </a:lnSpc>
            </a:pPr>
            <a:r>
              <a:rPr lang="en-US" sz="2000" baseline="30000" dirty="0" smtClean="0">
                <a:ln>
                  <a:solidFill>
                    <a:schemeClr val="accent1">
                      <a:lumMod val="75000"/>
                    </a:schemeClr>
                  </a:solidFill>
                </a:ln>
                <a:solidFill>
                  <a:schemeClr val="bg1"/>
                </a:solidFill>
                <a:latin typeface="Arial Black" pitchFamily="34" charset="0"/>
              </a:rPr>
              <a:t>3</a:t>
            </a:r>
            <a:r>
              <a:rPr lang="en-US" sz="2000" dirty="0" smtClean="0">
                <a:ln>
                  <a:solidFill>
                    <a:schemeClr val="accent1">
                      <a:lumMod val="75000"/>
                    </a:schemeClr>
                  </a:solidFill>
                </a:ln>
                <a:solidFill>
                  <a:schemeClr val="bg1"/>
                </a:solidFill>
                <a:latin typeface="Arial Black" pitchFamily="34" charset="0"/>
              </a:rPr>
              <a:t>He</a:t>
            </a:r>
          </a:p>
          <a:p>
            <a:pPr>
              <a:lnSpc>
                <a:spcPts val="1800"/>
              </a:lnSpc>
            </a:pPr>
            <a:r>
              <a:rPr lang="en-US" sz="2000" dirty="0" smtClean="0">
                <a:ln>
                  <a:solidFill>
                    <a:schemeClr val="accent1">
                      <a:lumMod val="75000"/>
                    </a:schemeClr>
                  </a:solidFill>
                </a:ln>
                <a:solidFill>
                  <a:schemeClr val="bg1"/>
                </a:solidFill>
                <a:latin typeface="Arial Black" pitchFamily="34" charset="0"/>
              </a:rPr>
              <a:t>Cell</a:t>
            </a:r>
            <a:endParaRPr lang="en-US" sz="2000" dirty="0">
              <a:ln>
                <a:solidFill>
                  <a:schemeClr val="accent1">
                    <a:lumMod val="75000"/>
                  </a:schemeClr>
                </a:solidFill>
              </a:ln>
              <a:solidFill>
                <a:schemeClr val="bg1"/>
              </a:solidFill>
              <a:latin typeface="Arial Black" pitchFamily="34" charset="0"/>
            </a:endParaRPr>
          </a:p>
        </p:txBody>
      </p:sp>
      <p:grpSp>
        <p:nvGrpSpPr>
          <p:cNvPr id="16" name="Group 16"/>
          <p:cNvGrpSpPr/>
          <p:nvPr/>
        </p:nvGrpSpPr>
        <p:grpSpPr>
          <a:xfrm>
            <a:off x="914400" y="990600"/>
            <a:ext cx="3429000" cy="1193248"/>
            <a:chOff x="555859" y="1219200"/>
            <a:chExt cx="5311541" cy="1848348"/>
          </a:xfrm>
        </p:grpSpPr>
        <p:sp>
          <p:nvSpPr>
            <p:cNvPr id="44" name="TextBox 43"/>
            <p:cNvSpPr txBox="1"/>
            <p:nvPr/>
          </p:nvSpPr>
          <p:spPr>
            <a:xfrm>
              <a:off x="1981200" y="2590800"/>
              <a:ext cx="2635025" cy="476748"/>
            </a:xfrm>
            <a:prstGeom prst="rect">
              <a:avLst/>
            </a:prstGeom>
            <a:noFill/>
          </p:spPr>
          <p:txBody>
            <a:bodyPr wrap="none" rtlCol="0">
              <a:spAutoFit/>
            </a:bodyPr>
            <a:lstStyle/>
            <a:p>
              <a:r>
                <a:rPr lang="en-US" sz="1400" dirty="0" smtClean="0">
                  <a:latin typeface="Calibri" pitchFamily="34" charset="0"/>
                  <a:cs typeface="Calibri" pitchFamily="34" charset="0"/>
                </a:rPr>
                <a:t>~90%     ~1.5%    ~8%</a:t>
              </a:r>
              <a:endParaRPr lang="en-US" sz="1400" dirty="0">
                <a:latin typeface="Calibri" pitchFamily="34" charset="0"/>
                <a:cs typeface="Calibri" pitchFamily="34" charset="0"/>
              </a:endParaRPr>
            </a:p>
          </p:txBody>
        </p:sp>
        <p:pic>
          <p:nvPicPr>
            <p:cNvPr id="45" name="Picture 8" descr="He.png"/>
            <p:cNvPicPr>
              <a:picLocks noChangeAspect="1"/>
            </p:cNvPicPr>
            <p:nvPr/>
          </p:nvPicPr>
          <p:blipFill>
            <a:blip r:embed="rId6" cstate="print"/>
            <a:stretch>
              <a:fillRect/>
            </a:stretch>
          </p:blipFill>
          <p:spPr>
            <a:xfrm>
              <a:off x="555859" y="1219200"/>
              <a:ext cx="5311541" cy="1362074"/>
            </a:xfrm>
            <a:prstGeom prst="rect">
              <a:avLst/>
            </a:prstGeom>
          </p:spPr>
        </p:pic>
      </p:grpSp>
    </p:spTree>
  </p:cSld>
  <p:clrMapOvr>
    <a:masterClrMapping/>
  </p:clrMapOvr>
  <p:transition advTm="6365">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1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29589" y="3200400"/>
            <a:ext cx="4790611" cy="3200400"/>
          </a:xfrm>
          <a:prstGeom prst="rect">
            <a:avLst/>
          </a:prstGeom>
          <a:noFill/>
          <a:ln w="9525">
            <a:noFill/>
            <a:miter lim="800000"/>
            <a:headEnd/>
            <a:tailEnd/>
          </a:ln>
        </p:spPr>
      </p:pic>
      <p:sp>
        <p:nvSpPr>
          <p:cNvPr id="2" name="内容占位符 1"/>
          <p:cNvSpPr>
            <a:spLocks noGrp="1"/>
          </p:cNvSpPr>
          <p:nvPr>
            <p:ph idx="1"/>
          </p:nvPr>
        </p:nvSpPr>
        <p:spPr>
          <a:xfrm>
            <a:off x="457200" y="1481328"/>
            <a:ext cx="8229600" cy="1642871"/>
          </a:xfrm>
        </p:spPr>
        <p:txBody>
          <a:bodyPr>
            <a:normAutofit/>
          </a:bodyPr>
          <a:lstStyle/>
          <a:p>
            <a:r>
              <a:rPr lang="en-US" sz="2000" dirty="0" smtClean="0"/>
              <a:t>High luminosity: </a:t>
            </a:r>
            <a:r>
              <a:rPr lang="en-US" sz="2000" b="1" i="1" dirty="0" smtClean="0">
                <a:solidFill>
                  <a:srgbClr val="0070C0"/>
                </a:solidFill>
              </a:rPr>
              <a:t>L</a:t>
            </a:r>
            <a:r>
              <a:rPr lang="en-US" sz="2000" dirty="0" smtClean="0">
                <a:solidFill>
                  <a:srgbClr val="0070C0"/>
                </a:solidFill>
              </a:rPr>
              <a:t>(</a:t>
            </a:r>
            <a:r>
              <a:rPr lang="en-US" sz="2000" i="1" dirty="0" smtClean="0">
                <a:solidFill>
                  <a:srgbClr val="0070C0"/>
                </a:solidFill>
              </a:rPr>
              <a:t>n</a:t>
            </a:r>
            <a:r>
              <a:rPr lang="en-US" sz="2000" dirty="0" smtClean="0">
                <a:solidFill>
                  <a:srgbClr val="0070C0"/>
                </a:solidFill>
              </a:rPr>
              <a:t>) = 10</a:t>
            </a:r>
            <a:r>
              <a:rPr lang="en-US" sz="2000" baseline="30000" dirty="0" smtClean="0">
                <a:solidFill>
                  <a:srgbClr val="0070C0"/>
                </a:solidFill>
              </a:rPr>
              <a:t>36</a:t>
            </a:r>
            <a:r>
              <a:rPr lang="en-US" sz="2000" dirty="0" smtClean="0">
                <a:solidFill>
                  <a:srgbClr val="0070C0"/>
                </a:solidFill>
              </a:rPr>
              <a:t> cm</a:t>
            </a:r>
            <a:r>
              <a:rPr lang="en-US" sz="2000" baseline="30000" dirty="0" smtClean="0">
                <a:solidFill>
                  <a:srgbClr val="0070C0"/>
                </a:solidFill>
              </a:rPr>
              <a:t>-2</a:t>
            </a:r>
            <a:r>
              <a:rPr lang="en-US" sz="2000" dirty="0" smtClean="0">
                <a:solidFill>
                  <a:srgbClr val="0070C0"/>
                </a:solidFill>
              </a:rPr>
              <a:t> s</a:t>
            </a:r>
            <a:r>
              <a:rPr lang="en-US" sz="2000" baseline="30000" dirty="0" smtClean="0">
                <a:solidFill>
                  <a:srgbClr val="0070C0"/>
                </a:solidFill>
              </a:rPr>
              <a:t>-1</a:t>
            </a:r>
            <a:endParaRPr lang="en-US" sz="2000" dirty="0" smtClean="0">
              <a:solidFill>
                <a:srgbClr val="0070C0"/>
              </a:solidFill>
            </a:endParaRPr>
          </a:p>
          <a:p>
            <a:r>
              <a:rPr lang="en-US" sz="2000" dirty="0" smtClean="0"/>
              <a:t>Record high </a:t>
            </a:r>
            <a:r>
              <a:rPr lang="en-US" sz="2000" dirty="0" smtClean="0">
                <a:solidFill>
                  <a:srgbClr val="0070C0"/>
                </a:solidFill>
              </a:rPr>
              <a:t>50-65% polarization </a:t>
            </a:r>
            <a:r>
              <a:rPr lang="en-US" sz="2000" dirty="0" smtClean="0"/>
              <a:t>in beam with automatic </a:t>
            </a:r>
            <a:r>
              <a:rPr lang="en-US" sz="2000" dirty="0" smtClean="0">
                <a:solidFill>
                  <a:srgbClr val="0070C0"/>
                </a:solidFill>
              </a:rPr>
              <a:t>spin flip / 20min </a:t>
            </a:r>
          </a:p>
          <a:p>
            <a:r>
              <a:rPr lang="en-US" sz="2000" dirty="0" smtClean="0"/>
              <a:t>&lt;P&gt; = 55.4% ± 0.4% (stat. per spin state) ± 2.7 % (sys.)</a:t>
            </a:r>
          </a:p>
        </p:txBody>
      </p:sp>
      <p:sp>
        <p:nvSpPr>
          <p:cNvPr id="3" name="日期占位符 2"/>
          <p:cNvSpPr>
            <a:spLocks noGrp="1"/>
          </p:cNvSpPr>
          <p:nvPr>
            <p:ph type="dt" sz="half" idx="10"/>
          </p:nvPr>
        </p:nvSpPr>
        <p:spPr/>
        <p:txBody>
          <a:bodyPr/>
          <a:lstStyle/>
          <a:p>
            <a:r>
              <a:rPr lang="en-US" smtClean="0"/>
              <a:t>Workshops on Hadron Physics</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13</a:t>
            </a:fld>
            <a:endParaRPr lang="en-US"/>
          </a:p>
        </p:txBody>
      </p:sp>
      <p:sp>
        <p:nvSpPr>
          <p:cNvPr id="6" name="标题 5"/>
          <p:cNvSpPr>
            <a:spLocks noGrp="1"/>
          </p:cNvSpPr>
          <p:nvPr>
            <p:ph type="title"/>
          </p:nvPr>
        </p:nvSpPr>
        <p:spPr/>
        <p:txBody>
          <a:bodyPr/>
          <a:lstStyle/>
          <a:p>
            <a:r>
              <a:rPr lang="en-US" dirty="0" smtClean="0"/>
              <a:t>Performance of </a:t>
            </a:r>
            <a:r>
              <a:rPr lang="en-US" baseline="30000" dirty="0" smtClean="0"/>
              <a:t>3</a:t>
            </a:r>
            <a:r>
              <a:rPr lang="en-US" dirty="0" smtClean="0"/>
              <a:t>He Target</a:t>
            </a:r>
            <a:endParaRPr lang="en-US" dirty="0"/>
          </a:p>
        </p:txBody>
      </p:sp>
      <p:grpSp>
        <p:nvGrpSpPr>
          <p:cNvPr id="8" name="组合 40"/>
          <p:cNvGrpSpPr/>
          <p:nvPr/>
        </p:nvGrpSpPr>
        <p:grpSpPr>
          <a:xfrm>
            <a:off x="7720178" y="123576"/>
            <a:ext cx="1423822" cy="1781424"/>
            <a:chOff x="7720178" y="47376"/>
            <a:chExt cx="1423822" cy="1781424"/>
          </a:xfrm>
        </p:grpSpPr>
        <p:sp>
          <p:nvSpPr>
            <p:cNvPr id="11" name="椭圆 10"/>
            <p:cNvSpPr/>
            <p:nvPr/>
          </p:nvSpPr>
          <p:spPr>
            <a:xfrm>
              <a:off x="8305800" y="990600"/>
              <a:ext cx="304800" cy="457200"/>
            </a:xfrm>
            <a:prstGeom prst="ellipse">
              <a:avLst/>
            </a:prstGeom>
            <a:ln>
              <a:noFill/>
            </a:ln>
            <a:effectLst>
              <a:glow rad="101600">
                <a:srgbClr val="FFC000">
                  <a:alpha val="60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9" name="组合 30"/>
            <p:cNvGrpSpPr/>
            <p:nvPr/>
          </p:nvGrpSpPr>
          <p:grpSpPr>
            <a:xfrm>
              <a:off x="7720180" y="47375"/>
              <a:ext cx="1423823" cy="1781421"/>
              <a:chOff x="5257797" y="1524000"/>
              <a:chExt cx="3822226" cy="4782200"/>
            </a:xfrm>
          </p:grpSpPr>
          <p:grpSp>
            <p:nvGrpSpPr>
              <p:cNvPr id="10" name="组合 17"/>
              <p:cNvGrpSpPr/>
              <p:nvPr/>
            </p:nvGrpSpPr>
            <p:grpSpPr>
              <a:xfrm>
                <a:off x="7166589" y="5562600"/>
                <a:ext cx="1789011" cy="743600"/>
                <a:chOff x="7166589" y="5486400"/>
                <a:chExt cx="1789011" cy="743600"/>
              </a:xfrm>
            </p:grpSpPr>
            <p:sp>
              <p:nvSpPr>
                <p:cNvPr id="20" name="矩形 19"/>
                <p:cNvSpPr/>
                <p:nvPr/>
              </p:nvSpPr>
              <p:spPr>
                <a:xfrm>
                  <a:off x="7166589" y="5635113"/>
                  <a:ext cx="148611" cy="217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15207" y="5486400"/>
                  <a:ext cx="1640393" cy="743600"/>
                </a:xfrm>
                <a:prstGeom prst="rect">
                  <a:avLst/>
                </a:prstGeom>
                <a:noFill/>
              </p:spPr>
              <p:txBody>
                <a:bodyPr wrap="none" rtlCol="0">
                  <a:spAutoFit/>
                </a:bodyPr>
                <a:lstStyle/>
                <a:p>
                  <a:r>
                    <a:rPr lang="en-US" sz="600" dirty="0" smtClean="0">
                      <a:solidFill>
                        <a:schemeClr val="accent1">
                          <a:lumMod val="75000"/>
                        </a:schemeClr>
                      </a:solidFill>
                    </a:rPr>
                    <a:t>Beam</a:t>
                  </a:r>
                </a:p>
                <a:p>
                  <a:r>
                    <a:rPr lang="en-US" sz="600" dirty="0" smtClean="0">
                      <a:solidFill>
                        <a:schemeClr val="accent1">
                          <a:lumMod val="75000"/>
                        </a:schemeClr>
                      </a:solidFill>
                    </a:rPr>
                    <a:t>Polarimetry</a:t>
                  </a:r>
                  <a:endParaRPr lang="en-US" sz="600" dirty="0">
                    <a:solidFill>
                      <a:schemeClr val="accent1">
                        <a:lumMod val="75000"/>
                      </a:schemeClr>
                    </a:solidFill>
                  </a:endParaRPr>
                </a:p>
              </p:txBody>
            </p:sp>
          </p:grpSp>
          <p:grpSp>
            <p:nvGrpSpPr>
              <p:cNvPr id="12" name="组合 14"/>
              <p:cNvGrpSpPr/>
              <p:nvPr/>
            </p:nvGrpSpPr>
            <p:grpSpPr>
              <a:xfrm>
                <a:off x="5257797" y="1524000"/>
                <a:ext cx="3822226" cy="4495800"/>
                <a:chOff x="5181600" y="1295400"/>
                <a:chExt cx="3919687" cy="4724400"/>
              </a:xfrm>
            </p:grpSpPr>
            <p:pic>
              <p:nvPicPr>
                <p:cNvPr id="15" name="Picture 2" descr="E:\My Documents\my file\JLab\meeting\2009.05.03 APS April Meeting\ExpSetup.png"/>
                <p:cNvPicPr>
                  <a:picLocks noChangeAspect="1" noChangeArrowheads="1"/>
                </p:cNvPicPr>
                <p:nvPr/>
              </p:nvPicPr>
              <p:blipFill>
                <a:blip r:embed="rId4" cstate="print"/>
                <a:srcRect/>
                <a:stretch>
                  <a:fillRect/>
                </a:stretch>
              </p:blipFill>
              <p:spPr bwMode="auto">
                <a:xfrm>
                  <a:off x="5181600" y="1371600"/>
                  <a:ext cx="3829005" cy="4648200"/>
                </a:xfrm>
                <a:prstGeom prst="rect">
                  <a:avLst/>
                </a:prstGeom>
                <a:noFill/>
              </p:spPr>
            </p:pic>
            <p:grpSp>
              <p:nvGrpSpPr>
                <p:cNvPr id="13" name="组合 13"/>
                <p:cNvGrpSpPr/>
                <p:nvPr/>
              </p:nvGrpSpPr>
              <p:grpSpPr>
                <a:xfrm>
                  <a:off x="6978888" y="1295400"/>
                  <a:ext cx="2122399" cy="781408"/>
                  <a:chOff x="6978888" y="1371600"/>
                  <a:chExt cx="2122399" cy="781408"/>
                </a:xfrm>
              </p:grpSpPr>
              <p:sp>
                <p:nvSpPr>
                  <p:cNvPr id="17" name="矩形 16"/>
                  <p:cNvSpPr/>
                  <p:nvPr/>
                </p:nvSpPr>
                <p:spPr>
                  <a:xfrm>
                    <a:off x="7315200" y="1447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67608" y="1371600"/>
                    <a:ext cx="1633679" cy="781408"/>
                  </a:xfrm>
                  <a:prstGeom prst="rect">
                    <a:avLst/>
                  </a:prstGeom>
                  <a:noFill/>
                </p:spPr>
                <p:txBody>
                  <a:bodyPr wrap="none" rtlCol="0">
                    <a:spAutoFit/>
                  </a:bodyPr>
                  <a:lstStyle/>
                  <a:p>
                    <a:r>
                      <a:rPr lang="en-US" sz="600" dirty="0" smtClean="0">
                        <a:solidFill>
                          <a:schemeClr val="accent1">
                            <a:lumMod val="75000"/>
                          </a:schemeClr>
                        </a:solidFill>
                      </a:rPr>
                      <a:t>Luminosity</a:t>
                    </a:r>
                  </a:p>
                  <a:p>
                    <a:r>
                      <a:rPr lang="en-US" sz="600" dirty="0" smtClean="0">
                        <a:solidFill>
                          <a:schemeClr val="accent1">
                            <a:lumMod val="75000"/>
                          </a:schemeClr>
                        </a:solidFill>
                      </a:rPr>
                      <a:t>Monitor</a:t>
                    </a:r>
                    <a:endParaRPr lang="en-US" sz="600" dirty="0">
                      <a:solidFill>
                        <a:schemeClr val="accent1">
                          <a:lumMod val="75000"/>
                        </a:schemeClr>
                      </a:solidFill>
                    </a:endParaRPr>
                  </a:p>
                </p:txBody>
              </p:sp>
              <p:sp>
                <p:nvSpPr>
                  <p:cNvPr id="19" name="矩形 18"/>
                  <p:cNvSpPr/>
                  <p:nvPr/>
                </p:nvSpPr>
                <p:spPr>
                  <a:xfrm>
                    <a:off x="6978888" y="1447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6" name="Group 25"/>
          <p:cNvGrpSpPr/>
          <p:nvPr/>
        </p:nvGrpSpPr>
        <p:grpSpPr>
          <a:xfrm>
            <a:off x="42583" y="3248799"/>
            <a:ext cx="8978152" cy="3048000"/>
            <a:chOff x="152400" y="3048000"/>
            <a:chExt cx="8978152" cy="3048000"/>
          </a:xfrm>
        </p:grpSpPr>
        <p:grpSp>
          <p:nvGrpSpPr>
            <p:cNvPr id="7" name="组合 34"/>
            <p:cNvGrpSpPr/>
            <p:nvPr/>
          </p:nvGrpSpPr>
          <p:grpSpPr>
            <a:xfrm>
              <a:off x="152400" y="3048000"/>
              <a:ext cx="8978152" cy="3048000"/>
              <a:chOff x="152400" y="3048000"/>
              <a:chExt cx="8978152" cy="3048000"/>
            </a:xfrm>
          </p:grpSpPr>
          <p:sp>
            <p:nvSpPr>
              <p:cNvPr id="31" name="圆角矩形 30"/>
              <p:cNvSpPr/>
              <p:nvPr/>
            </p:nvSpPr>
            <p:spPr>
              <a:xfrm>
                <a:off x="152400" y="3048000"/>
                <a:ext cx="4343400" cy="3048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29" name="Oval 9"/>
              <p:cNvSpPr/>
              <p:nvPr/>
            </p:nvSpPr>
            <p:spPr>
              <a:xfrm>
                <a:off x="8415617" y="3075801"/>
                <a:ext cx="714935" cy="673268"/>
              </a:xfrm>
              <a:prstGeom prst="ellipse">
                <a:avLst/>
              </a:prstGeom>
              <a:noFill/>
              <a:ln cmpd="sng">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cxnSp>
            <p:nvCxnSpPr>
              <p:cNvPr id="33" name="形状 32"/>
              <p:cNvCxnSpPr>
                <a:endCxn id="29" idx="4"/>
              </p:cNvCxnSpPr>
              <p:nvPr/>
            </p:nvCxnSpPr>
            <p:spPr>
              <a:xfrm flipV="1">
                <a:off x="4529417" y="3749069"/>
                <a:ext cx="4243668" cy="1536532"/>
              </a:xfrm>
              <a:prstGeom prst="curvedConnector2">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pic>
          <p:nvPicPr>
            <p:cNvPr id="604161"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8600" y="3124200"/>
              <a:ext cx="4209509" cy="2895600"/>
            </a:xfrm>
            <a:prstGeom prst="rect">
              <a:avLst/>
            </a:prstGeom>
            <a:noFill/>
            <a:ln w="9525">
              <a:noFill/>
              <a:miter lim="800000"/>
              <a:headEnd/>
              <a:tailEnd/>
            </a:ln>
          </p:spPr>
        </p:pic>
      </p:grpSp>
    </p:spTree>
  </p:cSld>
  <p:clrMapOvr>
    <a:masterClrMapping/>
  </p:clrMapOvr>
  <p:transition advTm="36442">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half" idx="3"/>
          </p:nvPr>
        </p:nvSpPr>
        <p:spPr>
          <a:xfrm>
            <a:off x="3810000" y="5791200"/>
            <a:ext cx="4876801" cy="609600"/>
          </a:xfrm>
        </p:spPr>
        <p:txBody>
          <a:bodyPr/>
          <a:lstStyle/>
          <a:p>
            <a:pPr algn="ctr"/>
            <a:r>
              <a:rPr lang="en-US" i="1"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T</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&amp; </a:t>
            </a:r>
            <a:r>
              <a:rPr lang="el-GR" i="1" dirty="0" smtClean="0">
                <a:latin typeface="Times New Roman" pitchFamily="18" charset="0"/>
                <a:cs typeface="Times New Roman" pitchFamily="18" charset="0"/>
              </a:rPr>
              <a:t>ϕ</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a:t>
            </a:r>
            <a:r>
              <a:rPr lang="el-GR" i="1" dirty="0" smtClean="0">
                <a:latin typeface="Times New Roman" pitchFamily="18" charset="0"/>
                <a:cs typeface="Times New Roman" pitchFamily="18" charset="0"/>
              </a:rPr>
              <a:t> ϕ</a:t>
            </a:r>
            <a:r>
              <a:rPr lang="en-US" baseline="-25000" dirty="0" smtClean="0">
                <a:latin typeface="Times New Roman" pitchFamily="18" charset="0"/>
                <a:cs typeface="Times New Roman" pitchFamily="18" charset="0"/>
              </a:rPr>
              <a:t>S</a:t>
            </a:r>
            <a:r>
              <a:rPr lang="en-US" dirty="0" smtClean="0"/>
              <a:t> coverage</a:t>
            </a:r>
            <a:endParaRPr lang="en-US" dirty="0"/>
          </a:p>
        </p:txBody>
      </p:sp>
      <p:sp>
        <p:nvSpPr>
          <p:cNvPr id="3" name="日期占位符 2"/>
          <p:cNvSpPr>
            <a:spLocks noGrp="1"/>
          </p:cNvSpPr>
          <p:nvPr>
            <p:ph type="dt" sz="half" idx="10"/>
          </p:nvPr>
        </p:nvSpPr>
        <p:spPr/>
        <p:txBody>
          <a:bodyPr/>
          <a:lstStyle/>
          <a:p>
            <a:r>
              <a:rPr lang="en-US" altLang="zh-CN" smtClean="0"/>
              <a:t>Workshops on Hadron Physics</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dirty="0"/>
          </a:p>
        </p:txBody>
      </p:sp>
      <p:sp>
        <p:nvSpPr>
          <p:cNvPr id="5" name="灯片编号占位符 4"/>
          <p:cNvSpPr>
            <a:spLocks noGrp="1"/>
          </p:cNvSpPr>
          <p:nvPr>
            <p:ph type="sldNum" sz="quarter" idx="12"/>
          </p:nvPr>
        </p:nvSpPr>
        <p:spPr/>
        <p:txBody>
          <a:bodyPr/>
          <a:lstStyle/>
          <a:p>
            <a:fld id="{EDE73889-8752-428C-A11C-8679396BAC9B}" type="slidenum">
              <a:rPr lang="en-US" smtClean="0"/>
              <a:pPr/>
              <a:t>14</a:t>
            </a:fld>
            <a:endParaRPr lang="en-US"/>
          </a:p>
        </p:txBody>
      </p:sp>
      <p:sp>
        <p:nvSpPr>
          <p:cNvPr id="13" name="文本占位符 12"/>
          <p:cNvSpPr>
            <a:spLocks noGrp="1"/>
          </p:cNvSpPr>
          <p:nvPr>
            <p:ph type="body" idx="1"/>
          </p:nvPr>
        </p:nvSpPr>
        <p:spPr>
          <a:xfrm>
            <a:off x="457200" y="5791200"/>
            <a:ext cx="3048000" cy="609600"/>
          </a:xfrm>
        </p:spPr>
        <p:txBody>
          <a:bodyPr>
            <a:normAutofit/>
          </a:bodyPr>
          <a:lstStyle/>
          <a:p>
            <a:pPr algn="ctr"/>
            <a:r>
              <a:rPr lang="en-US" dirty="0" smtClean="0"/>
              <a:t>Kinematics coverage</a:t>
            </a:r>
            <a:endParaRPr lang="en-US" dirty="0"/>
          </a:p>
        </p:txBody>
      </p:sp>
      <p:pic>
        <p:nvPicPr>
          <p:cNvPr id="71685" name="Picture 5"/>
          <p:cNvPicPr>
            <a:picLocks noChangeAspect="1" noChangeArrowheads="1"/>
          </p:cNvPicPr>
          <p:nvPr/>
        </p:nvPicPr>
        <p:blipFill>
          <a:blip r:embed="rId3" cstate="print">
            <a:clrChange>
              <a:clrFrom>
                <a:srgbClr val="FFFFFF"/>
              </a:clrFrom>
              <a:clrTo>
                <a:srgbClr val="FFFFFF">
                  <a:alpha val="0"/>
                </a:srgbClr>
              </a:clrTo>
            </a:clrChange>
          </a:blip>
          <a:srcRect t="6872" r="50212" b="49541"/>
          <a:stretch>
            <a:fillRect/>
          </a:stretch>
        </p:blipFill>
        <p:spPr bwMode="auto">
          <a:xfrm>
            <a:off x="3733800" y="1321654"/>
            <a:ext cx="4939966" cy="2099740"/>
          </a:xfrm>
          <a:prstGeom prst="rect">
            <a:avLst/>
          </a:prstGeom>
          <a:noFill/>
          <a:ln w="9525">
            <a:noFill/>
            <a:miter lim="800000"/>
            <a:headEnd/>
            <a:tailEnd/>
          </a:ln>
        </p:spPr>
      </p:pic>
      <p:pic>
        <p:nvPicPr>
          <p:cNvPr id="38" name="Picture 5"/>
          <p:cNvPicPr>
            <a:picLocks noChangeAspect="1" noChangeArrowheads="1"/>
          </p:cNvPicPr>
          <p:nvPr/>
        </p:nvPicPr>
        <p:blipFill>
          <a:blip r:embed="rId3" cstate="print">
            <a:clrChange>
              <a:clrFrom>
                <a:srgbClr val="FFFFFF"/>
              </a:clrFrom>
              <a:clrTo>
                <a:srgbClr val="FFFFFF">
                  <a:alpha val="0"/>
                </a:srgbClr>
              </a:clrTo>
            </a:clrChange>
          </a:blip>
          <a:srcRect l="49788" t="6648" b="49541"/>
          <a:stretch>
            <a:fillRect/>
          </a:stretch>
        </p:blipFill>
        <p:spPr bwMode="auto">
          <a:xfrm>
            <a:off x="3704764" y="3680652"/>
            <a:ext cx="4982036" cy="2110548"/>
          </a:xfrm>
          <a:prstGeom prst="rect">
            <a:avLst/>
          </a:prstGeom>
          <a:noFill/>
          <a:ln w="9525">
            <a:noFill/>
            <a:miter lim="800000"/>
            <a:headEnd/>
            <a:tailEnd/>
          </a:ln>
        </p:spPr>
      </p:pic>
      <p:sp>
        <p:nvSpPr>
          <p:cNvPr id="39" name="矩形 38"/>
          <p:cNvSpPr/>
          <p:nvPr/>
        </p:nvSpPr>
        <p:spPr>
          <a:xfrm>
            <a:off x="4038600" y="1078468"/>
            <a:ext cx="974947" cy="369332"/>
          </a:xfrm>
          <a:prstGeom prst="rect">
            <a:avLst/>
          </a:prstGeom>
          <a:noFill/>
        </p:spPr>
        <p:txBody>
          <a:bodyPr wrap="none" lIns="91440" tIns="45720" rIns="91440" bIns="45720">
            <a:spAutoFit/>
          </a:bodyPr>
          <a:lstStyle/>
          <a:p>
            <a:pPr algn="ctr"/>
            <a:r>
              <a:rPr lang="en-US" altLang="zh-CN"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 bin 1</a:t>
            </a:r>
            <a:endParaRPr lang="zh-CN" alt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0" name="矩形 39"/>
          <p:cNvSpPr/>
          <p:nvPr/>
        </p:nvSpPr>
        <p:spPr>
          <a:xfrm>
            <a:off x="6477000" y="1066800"/>
            <a:ext cx="974947" cy="369332"/>
          </a:xfrm>
          <a:prstGeom prst="rect">
            <a:avLst/>
          </a:prstGeom>
          <a:noFill/>
        </p:spPr>
        <p:txBody>
          <a:bodyPr wrap="none" lIns="91440" tIns="45720" rIns="91440" bIns="45720">
            <a:spAutoFit/>
          </a:bodyPr>
          <a:lstStyle/>
          <a:p>
            <a:pPr algn="ctr"/>
            <a:r>
              <a:rPr lang="en-US" altLang="zh-CN"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 bin 2</a:t>
            </a:r>
            <a:endParaRPr lang="zh-CN" alt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1" name="矩形 40"/>
          <p:cNvSpPr/>
          <p:nvPr/>
        </p:nvSpPr>
        <p:spPr>
          <a:xfrm>
            <a:off x="4038600" y="3429000"/>
            <a:ext cx="974947" cy="369332"/>
          </a:xfrm>
          <a:prstGeom prst="rect">
            <a:avLst/>
          </a:prstGeom>
          <a:noFill/>
        </p:spPr>
        <p:txBody>
          <a:bodyPr wrap="none" lIns="91440" tIns="45720" rIns="91440" bIns="45720">
            <a:spAutoFit/>
          </a:bodyPr>
          <a:lstStyle/>
          <a:p>
            <a:pPr algn="ctr"/>
            <a:r>
              <a:rPr lang="en-US" altLang="zh-CN"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 bin 3</a:t>
            </a:r>
            <a:endParaRPr lang="zh-CN" alt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2" name="矩形 41"/>
          <p:cNvSpPr/>
          <p:nvPr/>
        </p:nvSpPr>
        <p:spPr>
          <a:xfrm>
            <a:off x="6477000" y="3429000"/>
            <a:ext cx="974947" cy="369332"/>
          </a:xfrm>
          <a:prstGeom prst="rect">
            <a:avLst/>
          </a:prstGeom>
          <a:noFill/>
        </p:spPr>
        <p:txBody>
          <a:bodyPr wrap="none" lIns="91440" tIns="45720" rIns="91440" bIns="45720">
            <a:spAutoFit/>
          </a:bodyPr>
          <a:lstStyle/>
          <a:p>
            <a:pPr algn="ctr"/>
            <a:r>
              <a:rPr lang="en-US" altLang="zh-CN"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 bin 4</a:t>
            </a:r>
            <a:endParaRPr lang="zh-CN" alt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2" name="组合 24"/>
          <p:cNvGrpSpPr/>
          <p:nvPr/>
        </p:nvGrpSpPr>
        <p:grpSpPr>
          <a:xfrm>
            <a:off x="43750" y="149847"/>
            <a:ext cx="4147250" cy="5622303"/>
            <a:chOff x="43750" y="149847"/>
            <a:chExt cx="4147250" cy="5622303"/>
          </a:xfrm>
        </p:grpSpPr>
        <p:pic>
          <p:nvPicPr>
            <p:cNvPr id="8909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750" y="149847"/>
              <a:ext cx="4147250" cy="5622303"/>
            </a:xfrm>
            <a:prstGeom prst="rect">
              <a:avLst/>
            </a:prstGeom>
            <a:noFill/>
            <a:ln w="9525">
              <a:noFill/>
              <a:miter lim="800000"/>
              <a:headEnd/>
              <a:tailEnd/>
            </a:ln>
          </p:spPr>
        </p:pic>
        <p:sp>
          <p:nvSpPr>
            <p:cNvPr id="16" name="TextBox 15"/>
            <p:cNvSpPr txBox="1"/>
            <p:nvPr/>
          </p:nvSpPr>
          <p:spPr>
            <a:xfrm>
              <a:off x="2246407" y="1143000"/>
              <a:ext cx="1021433" cy="307777"/>
            </a:xfrm>
            <a:prstGeom prst="rect">
              <a:avLst/>
            </a:prstGeom>
            <a:noFill/>
          </p:spPr>
          <p:txBody>
            <a:bodyPr wrap="none" rtlCol="0">
              <a:spAutoFit/>
            </a:bodyPr>
            <a:lstStyle/>
            <a:p>
              <a:r>
                <a:rPr lang="en-US" sz="1400" dirty="0" smtClean="0">
                  <a:solidFill>
                    <a:srgbClr val="D67000"/>
                  </a:solidFill>
                  <a:latin typeface="Arial" pitchFamily="34" charset="0"/>
                  <a:cs typeface="Arial" pitchFamily="34" charset="0"/>
                </a:rPr>
                <a:t>Q</a:t>
              </a:r>
              <a:r>
                <a:rPr lang="en-US" sz="1400" baseline="30000" dirty="0" smtClean="0">
                  <a:solidFill>
                    <a:srgbClr val="D67000"/>
                  </a:solidFill>
                  <a:latin typeface="Arial" pitchFamily="34" charset="0"/>
                  <a:cs typeface="Arial" pitchFamily="34" charset="0"/>
                </a:rPr>
                <a:t>2</a:t>
              </a:r>
              <a:r>
                <a:rPr lang="en-US" sz="1400" dirty="0" smtClean="0">
                  <a:solidFill>
                    <a:srgbClr val="D67000"/>
                  </a:solidFill>
                  <a:latin typeface="Arial" pitchFamily="34" charset="0"/>
                  <a:cs typeface="Arial" pitchFamily="34" charset="0"/>
                </a:rPr>
                <a:t>&gt;1GeV</a:t>
              </a:r>
              <a:r>
                <a:rPr lang="en-US" sz="1400" baseline="30000" dirty="0" smtClean="0">
                  <a:solidFill>
                    <a:srgbClr val="D67000"/>
                  </a:solidFill>
                  <a:latin typeface="Arial" pitchFamily="34" charset="0"/>
                  <a:cs typeface="Arial" pitchFamily="34" charset="0"/>
                </a:rPr>
                <a:t>2</a:t>
              </a:r>
              <a:endParaRPr lang="en-US" sz="1400" baseline="30000" dirty="0">
                <a:solidFill>
                  <a:srgbClr val="D67000"/>
                </a:solidFill>
                <a:latin typeface="Arial" pitchFamily="34" charset="0"/>
                <a:cs typeface="Arial" pitchFamily="34" charset="0"/>
              </a:endParaRPr>
            </a:p>
          </p:txBody>
        </p:sp>
        <p:sp>
          <p:nvSpPr>
            <p:cNvPr id="17" name="TextBox 16"/>
            <p:cNvSpPr txBox="1"/>
            <p:nvPr/>
          </p:nvSpPr>
          <p:spPr>
            <a:xfrm>
              <a:off x="2246407" y="2054423"/>
              <a:ext cx="1066318" cy="307777"/>
            </a:xfrm>
            <a:prstGeom prst="rect">
              <a:avLst/>
            </a:prstGeom>
            <a:noFill/>
          </p:spPr>
          <p:txBody>
            <a:bodyPr wrap="none" rtlCol="0">
              <a:spAutoFit/>
            </a:bodyPr>
            <a:lstStyle/>
            <a:p>
              <a:r>
                <a:rPr lang="en-US" sz="1400" dirty="0" smtClean="0">
                  <a:solidFill>
                    <a:srgbClr val="D67000"/>
                  </a:solidFill>
                  <a:latin typeface="Arial" pitchFamily="34" charset="0"/>
                  <a:cs typeface="Arial" pitchFamily="34" charset="0"/>
                </a:rPr>
                <a:t>W&gt;2.3GeV</a:t>
              </a:r>
              <a:endParaRPr lang="en-US" sz="1400" baseline="30000" dirty="0">
                <a:solidFill>
                  <a:srgbClr val="D67000"/>
                </a:solidFill>
                <a:latin typeface="Arial" pitchFamily="34" charset="0"/>
                <a:cs typeface="Arial" pitchFamily="34" charset="0"/>
              </a:endParaRPr>
            </a:p>
          </p:txBody>
        </p:sp>
        <p:sp>
          <p:nvSpPr>
            <p:cNvPr id="18" name="TextBox 17"/>
            <p:cNvSpPr txBox="1"/>
            <p:nvPr/>
          </p:nvSpPr>
          <p:spPr>
            <a:xfrm>
              <a:off x="2246407" y="3810000"/>
              <a:ext cx="979755" cy="307777"/>
            </a:xfrm>
            <a:prstGeom prst="rect">
              <a:avLst/>
            </a:prstGeom>
            <a:noFill/>
          </p:spPr>
          <p:txBody>
            <a:bodyPr wrap="none" rtlCol="0">
              <a:spAutoFit/>
            </a:bodyPr>
            <a:lstStyle/>
            <a:p>
              <a:r>
                <a:rPr lang="en-US" sz="1400" dirty="0" smtClean="0">
                  <a:solidFill>
                    <a:srgbClr val="D67000"/>
                  </a:solidFill>
                  <a:latin typeface="Arial" pitchFamily="34" charset="0"/>
                  <a:cs typeface="Arial" pitchFamily="34" charset="0"/>
                </a:rPr>
                <a:t>z=0.4~0.6</a:t>
              </a:r>
              <a:endParaRPr lang="en-US" sz="1400" baseline="30000" dirty="0">
                <a:solidFill>
                  <a:srgbClr val="D67000"/>
                </a:solidFill>
                <a:latin typeface="Arial" pitchFamily="34" charset="0"/>
                <a:cs typeface="Arial" pitchFamily="34" charset="0"/>
              </a:endParaRPr>
            </a:p>
          </p:txBody>
        </p:sp>
        <p:sp>
          <p:nvSpPr>
            <p:cNvPr id="19" name="TextBox 18"/>
            <p:cNvSpPr txBox="1"/>
            <p:nvPr/>
          </p:nvSpPr>
          <p:spPr>
            <a:xfrm>
              <a:off x="2246407" y="5181600"/>
              <a:ext cx="1106393" cy="307777"/>
            </a:xfrm>
            <a:prstGeom prst="rect">
              <a:avLst/>
            </a:prstGeom>
            <a:noFill/>
          </p:spPr>
          <p:txBody>
            <a:bodyPr wrap="none" rtlCol="0">
              <a:spAutoFit/>
            </a:bodyPr>
            <a:lstStyle/>
            <a:p>
              <a:r>
                <a:rPr lang="en-US" sz="1400" dirty="0" smtClean="0">
                  <a:solidFill>
                    <a:srgbClr val="D67000"/>
                  </a:solidFill>
                  <a:latin typeface="Arial" pitchFamily="34" charset="0"/>
                  <a:cs typeface="Arial" pitchFamily="34" charset="0"/>
                </a:rPr>
                <a:t>W’&gt;1.6GeV</a:t>
              </a:r>
              <a:endParaRPr lang="en-US" sz="1400" baseline="30000" dirty="0">
                <a:solidFill>
                  <a:srgbClr val="D67000"/>
                </a:solidFill>
                <a:latin typeface="Arial" pitchFamily="34" charset="0"/>
                <a:cs typeface="Arial" pitchFamily="34" charset="0"/>
              </a:endParaRPr>
            </a:p>
          </p:txBody>
        </p:sp>
        <p:sp>
          <p:nvSpPr>
            <p:cNvPr id="21" name="TextBox 20"/>
            <p:cNvSpPr txBox="1"/>
            <p:nvPr/>
          </p:nvSpPr>
          <p:spPr>
            <a:xfrm>
              <a:off x="762000" y="225623"/>
              <a:ext cx="712054" cy="307777"/>
            </a:xfrm>
            <a:prstGeom prst="rect">
              <a:avLst/>
            </a:prstGeom>
            <a:noFill/>
          </p:spPr>
          <p:txBody>
            <a:bodyPr wrap="none" rtlCol="0">
              <a:spAutoFit/>
            </a:bodyPr>
            <a:lstStyle/>
            <a:p>
              <a:r>
                <a:rPr lang="en-US" sz="1400" dirty="0" smtClean="0">
                  <a:solidFill>
                    <a:srgbClr val="00B050"/>
                  </a:solidFill>
                  <a:latin typeface="Arial" pitchFamily="34" charset="0"/>
                  <a:cs typeface="Arial" pitchFamily="34" charset="0"/>
                </a:rPr>
                <a:t>x bin 1</a:t>
              </a:r>
              <a:endParaRPr lang="en-US" sz="1400" baseline="30000" dirty="0">
                <a:solidFill>
                  <a:srgbClr val="00B050"/>
                </a:solidFill>
                <a:latin typeface="Arial" pitchFamily="34" charset="0"/>
                <a:cs typeface="Arial" pitchFamily="34" charset="0"/>
              </a:endParaRPr>
            </a:p>
          </p:txBody>
        </p:sp>
        <p:sp>
          <p:nvSpPr>
            <p:cNvPr id="22" name="TextBox 21"/>
            <p:cNvSpPr txBox="1"/>
            <p:nvPr/>
          </p:nvSpPr>
          <p:spPr>
            <a:xfrm>
              <a:off x="1447800" y="228600"/>
              <a:ext cx="284052" cy="307777"/>
            </a:xfrm>
            <a:prstGeom prst="rect">
              <a:avLst/>
            </a:prstGeom>
            <a:noFill/>
          </p:spPr>
          <p:txBody>
            <a:bodyPr wrap="none" rtlCol="0">
              <a:spAutoFit/>
            </a:bodyPr>
            <a:lstStyle/>
            <a:p>
              <a:r>
                <a:rPr lang="en-US" sz="1400" dirty="0" smtClean="0">
                  <a:solidFill>
                    <a:srgbClr val="00B050"/>
                  </a:solidFill>
                  <a:latin typeface="Arial" pitchFamily="34" charset="0"/>
                  <a:cs typeface="Arial" pitchFamily="34" charset="0"/>
                </a:rPr>
                <a:t>2</a:t>
              </a:r>
              <a:endParaRPr lang="en-US" sz="1400" baseline="30000" dirty="0">
                <a:solidFill>
                  <a:srgbClr val="00B050"/>
                </a:solidFill>
                <a:latin typeface="Arial" pitchFamily="34" charset="0"/>
                <a:cs typeface="Arial" pitchFamily="34" charset="0"/>
              </a:endParaRPr>
            </a:p>
          </p:txBody>
        </p:sp>
        <p:sp>
          <p:nvSpPr>
            <p:cNvPr id="23" name="TextBox 22"/>
            <p:cNvSpPr txBox="1"/>
            <p:nvPr/>
          </p:nvSpPr>
          <p:spPr>
            <a:xfrm>
              <a:off x="1849548" y="228600"/>
              <a:ext cx="284052" cy="307777"/>
            </a:xfrm>
            <a:prstGeom prst="rect">
              <a:avLst/>
            </a:prstGeom>
            <a:noFill/>
          </p:spPr>
          <p:txBody>
            <a:bodyPr wrap="none" rtlCol="0">
              <a:spAutoFit/>
            </a:bodyPr>
            <a:lstStyle/>
            <a:p>
              <a:r>
                <a:rPr lang="en-US" sz="1400" dirty="0" smtClean="0">
                  <a:solidFill>
                    <a:srgbClr val="00B050"/>
                  </a:solidFill>
                  <a:latin typeface="Arial" pitchFamily="34" charset="0"/>
                  <a:cs typeface="Arial" pitchFamily="34" charset="0"/>
                </a:rPr>
                <a:t>3</a:t>
              </a:r>
              <a:endParaRPr lang="en-US" sz="1400" baseline="30000" dirty="0">
                <a:solidFill>
                  <a:srgbClr val="00B050"/>
                </a:solidFill>
                <a:latin typeface="Arial" pitchFamily="34" charset="0"/>
                <a:cs typeface="Arial" pitchFamily="34" charset="0"/>
              </a:endParaRPr>
            </a:p>
          </p:txBody>
        </p:sp>
        <p:sp>
          <p:nvSpPr>
            <p:cNvPr id="24" name="TextBox 23"/>
            <p:cNvSpPr txBox="1"/>
            <p:nvPr/>
          </p:nvSpPr>
          <p:spPr>
            <a:xfrm>
              <a:off x="2230548" y="228600"/>
              <a:ext cx="284052" cy="307777"/>
            </a:xfrm>
            <a:prstGeom prst="rect">
              <a:avLst/>
            </a:prstGeom>
            <a:noFill/>
          </p:spPr>
          <p:txBody>
            <a:bodyPr wrap="none" rtlCol="0">
              <a:spAutoFit/>
            </a:bodyPr>
            <a:lstStyle/>
            <a:p>
              <a:r>
                <a:rPr lang="en-US" sz="1400" dirty="0" smtClean="0">
                  <a:solidFill>
                    <a:srgbClr val="00B050"/>
                  </a:solidFill>
                  <a:latin typeface="Arial" pitchFamily="34" charset="0"/>
                  <a:cs typeface="Arial" pitchFamily="34" charset="0"/>
                </a:rPr>
                <a:t>4</a:t>
              </a:r>
              <a:endParaRPr lang="en-US" sz="1400" baseline="30000" dirty="0">
                <a:solidFill>
                  <a:srgbClr val="00B050"/>
                </a:solidFill>
                <a:latin typeface="Arial" pitchFamily="34" charset="0"/>
                <a:cs typeface="Arial" pitchFamily="34" charset="0"/>
              </a:endParaRPr>
            </a:p>
          </p:txBody>
        </p:sp>
      </p:grpSp>
      <p:grpSp>
        <p:nvGrpSpPr>
          <p:cNvPr id="26" name="组合 65"/>
          <p:cNvGrpSpPr/>
          <p:nvPr/>
        </p:nvGrpSpPr>
        <p:grpSpPr>
          <a:xfrm rot="20657234">
            <a:off x="6040716" y="-138693"/>
            <a:ext cx="3151578" cy="1714829"/>
            <a:chOff x="327679" y="1695223"/>
            <a:chExt cx="5052060" cy="2748915"/>
          </a:xfrm>
        </p:grpSpPr>
        <p:pic>
          <p:nvPicPr>
            <p:cNvPr id="27" name="Picture 19" descr="angl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327679" y="1695223"/>
              <a:ext cx="5052060" cy="2748915"/>
            </a:xfrm>
            <a:prstGeom prst="rect">
              <a:avLst/>
            </a:prstGeom>
          </p:spPr>
        </p:pic>
        <p:sp>
          <p:nvSpPr>
            <p:cNvPr id="28" name="TextBox 27"/>
            <p:cNvSpPr txBox="1"/>
            <p:nvPr/>
          </p:nvSpPr>
          <p:spPr>
            <a:xfrm rot="2089625">
              <a:off x="2604414" y="2406478"/>
              <a:ext cx="2505926" cy="477577"/>
            </a:xfrm>
            <a:prstGeom prst="rect">
              <a:avLst/>
            </a:prstGeom>
            <a:noFill/>
          </p:spPr>
          <p:txBody>
            <a:bodyPr wrap="none" rtlCol="0">
              <a:spAutoFit/>
            </a:bodyPr>
            <a:lstStyle/>
            <a:p>
              <a:r>
                <a:rPr lang="en-US" sz="16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Scattering Plane</a:t>
              </a:r>
              <a:endParaRPr lang="en-US" sz="16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9" name="Rectangle 28"/>
          <p:cNvSpPr/>
          <p:nvPr/>
        </p:nvSpPr>
        <p:spPr>
          <a:xfrm>
            <a:off x="-4953000" y="3048000"/>
            <a:ext cx="4876800" cy="1905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Two team cross check on asymmetry analysis</a:t>
            </a:r>
          </a:p>
          <a:p>
            <a:pPr>
              <a:buFont typeface="Arial" pitchFamily="34" charset="0"/>
              <a:buChar char="•"/>
            </a:pPr>
            <a:r>
              <a:rPr lang="en-US" dirty="0" smtClean="0"/>
              <a:t> Independent code and method</a:t>
            </a:r>
          </a:p>
          <a:p>
            <a:pPr>
              <a:buFont typeface="Arial" pitchFamily="34" charset="0"/>
              <a:buChar char="•"/>
            </a:pPr>
            <a:r>
              <a:rPr lang="en-US" dirty="0" smtClean="0">
                <a:solidFill>
                  <a:srgbClr val="FF0000"/>
                </a:solidFill>
              </a:rPr>
              <a:t> Red team: one step MLE </a:t>
            </a:r>
          </a:p>
          <a:p>
            <a:pPr>
              <a:buFont typeface="Arial" pitchFamily="34" charset="0"/>
              <a:buChar char="•"/>
            </a:pPr>
            <a:r>
              <a:rPr lang="en-US" dirty="0" smtClean="0">
                <a:solidFill>
                  <a:srgbClr val="0101FF"/>
                </a:solidFill>
              </a:rPr>
              <a:t> Blue team: bin-by-bin asymmetry in local spin pairs, azimuthal fit</a:t>
            </a:r>
          </a:p>
          <a:p>
            <a:pPr>
              <a:buFont typeface="Arial" pitchFamily="34" charset="0"/>
              <a:buChar char="•"/>
            </a:pPr>
            <a:r>
              <a:rPr lang="en-US" dirty="0" smtClean="0">
                <a:solidFill>
                  <a:srgbClr val="0101FF"/>
                </a:solidFill>
              </a:rPr>
              <a:t> Cross check result for both SSA and DSA</a:t>
            </a:r>
            <a:endParaRPr lang="en-US" dirty="0">
              <a:solidFill>
                <a:srgbClr val="0101FF"/>
              </a:solidFill>
            </a:endParaRPr>
          </a:p>
        </p:txBody>
      </p:sp>
    </p:spTree>
  </p:cSld>
  <p:clrMapOvr>
    <a:masterClrMapping/>
  </p:clrMapOvr>
  <p:transition advTm="1888">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10833 -0.00555 L 0.79167 -3.70953E-6 " pathEditMode="relative" rAng="0" ptsTypes="AA">
                                      <p:cBhvr>
                                        <p:cTn id="6" dur="500" fill="hold"/>
                                        <p:tgtEl>
                                          <p:spTgt spid="29"/>
                                        </p:tgtEl>
                                        <p:attrNameLst>
                                          <p:attrName>ppt_x</p:attrName>
                                          <p:attrName>ppt_y</p:attrName>
                                        </p:attrNameLst>
                                      </p:cBhvr>
                                      <p:rCtr x="342"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3352800" y="1143000"/>
            <a:ext cx="5791200" cy="4648200"/>
          </a:xfrm>
          <a:prstGeom prst="rect">
            <a:avLst/>
          </a:prstGeom>
          <a:noFill/>
          <a:ln w="9525">
            <a:noFill/>
            <a:miter lim="800000"/>
            <a:headEnd/>
            <a:tailEnd/>
          </a:ln>
        </p:spPr>
      </p:pic>
      <p:sp>
        <p:nvSpPr>
          <p:cNvPr id="2" name="Title 1"/>
          <p:cNvSpPr>
            <a:spLocks noGrp="1"/>
          </p:cNvSpPr>
          <p:nvPr>
            <p:ph type="title"/>
          </p:nvPr>
        </p:nvSpPr>
        <p:spPr>
          <a:xfrm>
            <a:off x="457200" y="0"/>
            <a:ext cx="8229600" cy="785794"/>
          </a:xfrm>
        </p:spPr>
        <p:txBody>
          <a:bodyPr>
            <a:normAutofit/>
          </a:bodyPr>
          <a:lstStyle/>
          <a:p>
            <a:r>
              <a:rPr lang="en-US" dirty="0" smtClean="0"/>
              <a:t>SSA Results on Neutron</a:t>
            </a:r>
            <a:endParaRPr lang="en-US" dirty="0"/>
          </a:p>
        </p:txBody>
      </p:sp>
      <p:sp>
        <p:nvSpPr>
          <p:cNvPr id="8" name="TextBox 7"/>
          <p:cNvSpPr txBox="1"/>
          <p:nvPr/>
        </p:nvSpPr>
        <p:spPr>
          <a:xfrm>
            <a:off x="4191000" y="5867400"/>
            <a:ext cx="5105400" cy="584775"/>
          </a:xfrm>
          <a:prstGeom prst="rect">
            <a:avLst/>
          </a:prstGeom>
          <a:noFill/>
        </p:spPr>
        <p:txBody>
          <a:bodyPr wrap="square" rtlCol="0">
            <a:spAutoFit/>
          </a:bodyPr>
          <a:lstStyle/>
          <a:p>
            <a:r>
              <a:rPr lang="en-US" sz="1400" b="1" dirty="0" smtClean="0"/>
              <a:t>Model (fitting) uncertainties shown in blue band.</a:t>
            </a:r>
          </a:p>
          <a:p>
            <a:endParaRPr lang="en-US" dirty="0"/>
          </a:p>
        </p:txBody>
      </p:sp>
      <p:sp>
        <p:nvSpPr>
          <p:cNvPr id="9" name="Footer Placeholder 8"/>
          <p:cNvSpPr>
            <a:spLocks noGrp="1"/>
          </p:cNvSpPr>
          <p:nvPr>
            <p:ph type="ftr" sz="quarter" idx="11"/>
          </p:nvPr>
        </p:nvSpPr>
        <p:spPr/>
        <p:txBody>
          <a:bodyPr/>
          <a:lstStyle/>
          <a:p>
            <a:r>
              <a:rPr lang="en-US" smtClean="0"/>
              <a:t>Jin Huang &lt;jinhuang@jlab.org&gt;</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15</a:t>
            </a:fld>
            <a:endParaRPr lang="en-US" dirty="0"/>
          </a:p>
        </p:txBody>
      </p:sp>
      <p:sp>
        <p:nvSpPr>
          <p:cNvPr id="11" name="TextBox 10"/>
          <p:cNvSpPr txBox="1"/>
          <p:nvPr/>
        </p:nvSpPr>
        <p:spPr>
          <a:xfrm>
            <a:off x="4038600" y="990600"/>
            <a:ext cx="3962400" cy="381000"/>
          </a:xfrm>
          <a:prstGeom prst="rect">
            <a:avLst/>
          </a:prstGeom>
          <a:noFill/>
          <a:ln>
            <a:noFill/>
          </a:ln>
        </p:spPr>
        <p:txBody>
          <a:bodyPr wrap="square" rtlCol="0">
            <a:spAutoFit/>
          </a:bodyPr>
          <a:lstStyle/>
          <a:p>
            <a:r>
              <a:rPr lang="en-US" dirty="0" smtClean="0"/>
              <a:t>X. </a:t>
            </a:r>
            <a:r>
              <a:rPr lang="en-US" dirty="0" err="1" smtClean="0"/>
              <a:t>Qian</a:t>
            </a:r>
            <a:r>
              <a:rPr lang="en-US" dirty="0" smtClean="0"/>
              <a:t> PRL 107 072003 (2011)</a:t>
            </a:r>
            <a:endParaRPr lang="en-US" dirty="0"/>
          </a:p>
        </p:txBody>
      </p:sp>
      <p:sp>
        <p:nvSpPr>
          <p:cNvPr id="12" name="Date Placeholder 11"/>
          <p:cNvSpPr>
            <a:spLocks noGrp="1"/>
          </p:cNvSpPr>
          <p:nvPr>
            <p:ph type="dt" sz="half" idx="10"/>
          </p:nvPr>
        </p:nvSpPr>
        <p:spPr/>
        <p:txBody>
          <a:bodyPr/>
          <a:lstStyle/>
          <a:p>
            <a:r>
              <a:rPr lang="en-US" altLang="zh-CN" smtClean="0"/>
              <a:t>Workshops on Hadron Physics</a:t>
            </a:r>
            <a:endParaRPr lang="en-US"/>
          </a:p>
        </p:txBody>
      </p:sp>
      <p:grpSp>
        <p:nvGrpSpPr>
          <p:cNvPr id="3" name="Group 14"/>
          <p:cNvGrpSpPr/>
          <p:nvPr/>
        </p:nvGrpSpPr>
        <p:grpSpPr>
          <a:xfrm>
            <a:off x="0" y="914400"/>
            <a:ext cx="3505200" cy="5486400"/>
            <a:chOff x="0" y="609600"/>
            <a:chExt cx="3505200" cy="5486400"/>
          </a:xfrm>
        </p:grpSpPr>
        <p:sp>
          <p:nvSpPr>
            <p:cNvPr id="7" name="Content Placeholder 2"/>
            <p:cNvSpPr txBox="1">
              <a:spLocks/>
            </p:cNvSpPr>
            <p:nvPr/>
          </p:nvSpPr>
          <p:spPr>
            <a:xfrm>
              <a:off x="0" y="838200"/>
              <a:ext cx="3505200" cy="5257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a:r>
              <a:br>
                <a:rPr kumimoji="0" lang="en-US" b="0" i="0" u="none" strike="noStrike" kern="1200" cap="none" spc="0" normalizeH="0" baseline="0" noProof="0" dirty="0" smtClean="0">
                  <a:ln>
                    <a:noFill/>
                  </a:ln>
                  <a:solidFill>
                    <a:schemeClr val="tx1"/>
                  </a:solidFill>
                  <a:effectLst/>
                  <a:uLnTx/>
                  <a:uFillTx/>
                  <a:latin typeface="+mn-lt"/>
                  <a:ea typeface="+mn-ea"/>
                  <a:cs typeface="+mn-cs"/>
                </a:rPr>
              </a:br>
              <a:r>
                <a:rPr kumimoji="0" lang="en-US" b="0" i="0" u="none" strike="noStrike" kern="1200" cap="none" spc="0" normalizeH="0" baseline="0" noProof="0" dirty="0" smtClean="0">
                  <a:ln>
                    <a:noFill/>
                  </a:ln>
                  <a:solidFill>
                    <a:schemeClr val="tx1"/>
                  </a:solidFill>
                  <a:effectLst/>
                  <a:uLnTx/>
                  <a:uFillTx/>
                  <a:latin typeface="+mn-lt"/>
                  <a:ea typeface="+mn-ea"/>
                  <a:cs typeface="+mn-cs"/>
                </a:rPr>
                <a:t/>
              </a:r>
              <a:br>
                <a:rPr kumimoji="0" lang="en-US" b="0" i="0" u="none" strike="noStrike" kern="1200" cap="none" spc="0" normalizeH="0" baseline="0" noProof="0" dirty="0" smtClean="0">
                  <a:ln>
                    <a:noFill/>
                  </a:ln>
                  <a:solidFill>
                    <a:schemeClr val="tx1"/>
                  </a:solidFill>
                  <a:effectLst/>
                  <a:uLnTx/>
                  <a:uFillTx/>
                  <a:latin typeface="+mn-lt"/>
                  <a:ea typeface="+mn-ea"/>
                  <a:cs typeface="+mn-cs"/>
                </a:rPr>
              </a:br>
              <a:r>
                <a:rPr kumimoji="0" lang="en-US" b="0" i="0" u="none" strike="noStrike" kern="1200" cap="none" spc="0" normalizeH="0" baseline="0" noProof="0" dirty="0" smtClean="0">
                  <a:ln>
                    <a:noFill/>
                  </a:ln>
                  <a:solidFill>
                    <a:schemeClr val="tx1"/>
                  </a:solidFill>
                  <a:effectLst/>
                  <a:uLnTx/>
                  <a:uFillTx/>
                  <a:latin typeface="+mn-lt"/>
                  <a:ea typeface="+mn-ea"/>
                  <a:cs typeface="+mn-cs"/>
                </a:rPr>
                <a:t>Sizable Collins </a:t>
              </a:r>
              <a:r>
                <a:rPr kumimoji="0" lang="el-GR" b="0" i="0" u="none" strike="noStrike" kern="1200" cap="none" spc="0" normalizeH="0" baseline="0" noProof="0" dirty="0" smtClean="0">
                  <a:ln>
                    <a:noFill/>
                  </a:ln>
                  <a:solidFill>
                    <a:schemeClr val="tx1"/>
                  </a:solidFill>
                  <a:effectLst/>
                  <a:uLnTx/>
                  <a:uFillTx/>
                  <a:latin typeface="+mn-lt"/>
                  <a:ea typeface="+mn-ea"/>
                  <a:cs typeface="+mn-cs"/>
                </a:rPr>
                <a:t>π</a:t>
              </a:r>
              <a:r>
                <a:rPr kumimoji="0" lang="en-US" b="0" i="0" u="none" strike="noStrike" kern="1200" cap="none" spc="0" normalizeH="0" baseline="30000" noProof="0" dirty="0" smtClean="0">
                  <a:ln>
                    <a:noFill/>
                  </a:ln>
                  <a:solidFill>
                    <a:schemeClr val="tx1"/>
                  </a:solidFill>
                  <a:effectLst/>
                  <a:uLnTx/>
                  <a:uFillTx/>
                  <a:latin typeface="+mn-lt"/>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asymmetries at x=0.34?</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Sign of violation of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Soffer’s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inequality?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Data are limited by stat.  Needs more precise data!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a:r>
              <a:br>
                <a:rPr kumimoji="0" lang="en-US" b="0" i="0" u="none" strike="noStrike" kern="1200" cap="none" spc="0" normalizeH="0" baseline="0" noProof="0" dirty="0" smtClean="0">
                  <a:ln>
                    <a:noFill/>
                  </a:ln>
                  <a:solidFill>
                    <a:schemeClr val="tx1"/>
                  </a:solidFill>
                  <a:effectLst/>
                  <a:uLnTx/>
                  <a:uFillTx/>
                  <a:latin typeface="+mn-lt"/>
                  <a:ea typeface="+mn-ea"/>
                  <a:cs typeface="+mn-cs"/>
                </a:rPr>
              </a:br>
              <a:r>
                <a:rPr kumimoji="0" lang="en-US" b="0" i="0" u="none" strike="noStrike" kern="1200" cap="none" spc="0" normalizeH="0" baseline="0" noProof="0" dirty="0" smtClean="0">
                  <a:ln>
                    <a:noFill/>
                  </a:ln>
                  <a:solidFill>
                    <a:schemeClr val="tx1"/>
                  </a:solidFill>
                  <a:effectLst/>
                  <a:uLnTx/>
                  <a:uFillTx/>
                  <a:latin typeface="+mn-lt"/>
                  <a:ea typeface="+mn-ea"/>
                  <a:cs typeface="+mn-cs"/>
                </a:rPr>
                <a:t/>
              </a:r>
              <a:br>
                <a:rPr kumimoji="0" lang="en-US" b="0" i="0" u="none" strike="noStrike" kern="1200" cap="none" spc="0" normalizeH="0" baseline="0" noProof="0" dirty="0" smtClean="0">
                  <a:ln>
                    <a:noFill/>
                  </a:ln>
                  <a:solidFill>
                    <a:schemeClr val="tx1"/>
                  </a:solidFill>
                  <a:effectLst/>
                  <a:uLnTx/>
                  <a:uFillTx/>
                  <a:latin typeface="+mn-lt"/>
                  <a:ea typeface="+mn-ea"/>
                  <a:cs typeface="+mn-cs"/>
                </a:rPr>
              </a:br>
              <a:r>
                <a:rPr kumimoji="0" lang="en-US" b="0" i="0" u="none" strike="noStrike" kern="1200" cap="none" spc="0" normalizeH="0" baseline="0" noProof="0" dirty="0" smtClean="0">
                  <a:ln>
                    <a:noFill/>
                  </a:ln>
                  <a:solidFill>
                    <a:schemeClr val="tx1"/>
                  </a:solidFill>
                  <a:effectLst/>
                  <a:uLnTx/>
                  <a:uFillTx/>
                  <a:latin typeface="+mn-lt"/>
                  <a:ea typeface="+mn-ea"/>
                  <a:cs typeface="+mn-cs"/>
                </a:rPr>
                <a:t>Negative Sivers </a:t>
              </a:r>
              <a:r>
                <a:rPr kumimoji="0" lang="el-GR" b="0" i="0" u="none" strike="noStrike" kern="1200" cap="none" spc="0" normalizeH="0" baseline="0" noProof="0" dirty="0" smtClean="0">
                  <a:ln>
                    <a:noFill/>
                  </a:ln>
                  <a:solidFill>
                    <a:schemeClr val="tx1"/>
                  </a:solidFill>
                  <a:effectLst/>
                  <a:uLnTx/>
                  <a:uFillTx/>
                  <a:latin typeface="+mn-lt"/>
                  <a:ea typeface="+mn-ea"/>
                  <a:cs typeface="+mn-cs"/>
                </a:rPr>
                <a:t>π</a:t>
              </a:r>
              <a:r>
                <a:rPr kumimoji="0" lang="en-US"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mn-lt"/>
                  <a:ea typeface="+mn-ea"/>
                  <a:cs typeface="+mn-cs"/>
                </a:rPr>
                <a:t>Asymmetry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Consistent with HERMES/COMPASS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dirty="0" smtClean="0"/>
                <a:t>Independent demonstration of negative d quark </a:t>
              </a:r>
              <a:r>
                <a:rPr lang="en-US" sz="1600" b="1" dirty="0" err="1" smtClean="0"/>
                <a:t>Sivers</a:t>
              </a:r>
              <a:r>
                <a:rPr lang="en-US" sz="1600" b="1" dirty="0" smtClean="0"/>
                <a:t> function. </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3"/>
            <p:cNvPicPr>
              <a:picLocks noChangeAspect="1" noChangeArrowheads="1"/>
            </p:cNvPicPr>
            <p:nvPr/>
          </p:nvPicPr>
          <p:blipFill>
            <a:blip r:embed="rId3" cstate="print">
              <a:clrChange>
                <a:clrFrom>
                  <a:srgbClr val="FFFFFF"/>
                </a:clrFrom>
                <a:clrTo>
                  <a:srgbClr val="FFFFFF">
                    <a:alpha val="0"/>
                  </a:srgbClr>
                </a:clrTo>
              </a:clrChange>
            </a:blip>
            <a:srcRect l="6033" t="14675" r="12257" b="58094"/>
            <a:stretch>
              <a:fillRect/>
            </a:stretch>
          </p:blipFill>
          <p:spPr bwMode="auto">
            <a:xfrm>
              <a:off x="381000" y="609600"/>
              <a:ext cx="2032000" cy="762000"/>
            </a:xfrm>
            <a:prstGeom prst="rect">
              <a:avLst/>
            </a:prstGeom>
            <a:noFill/>
            <a:ln w="9525">
              <a:noFill/>
              <a:miter lim="800000"/>
              <a:headEnd/>
              <a:tailEnd/>
            </a:ln>
            <a:effectLst/>
          </p:spPr>
        </p:pic>
        <p:pic>
          <p:nvPicPr>
            <p:cNvPr id="14" name="Picture 3"/>
            <p:cNvPicPr>
              <a:picLocks noChangeAspect="1" noChangeArrowheads="1"/>
            </p:cNvPicPr>
            <p:nvPr/>
          </p:nvPicPr>
          <p:blipFill>
            <a:blip r:embed="rId3" cstate="print">
              <a:clrChange>
                <a:clrFrom>
                  <a:srgbClr val="FFFFFF"/>
                </a:clrFrom>
                <a:clrTo>
                  <a:srgbClr val="FFFFFF">
                    <a:alpha val="0"/>
                  </a:srgbClr>
                </a:clrTo>
              </a:clrChange>
            </a:blip>
            <a:srcRect l="6128" t="59909" r="24418" b="9228"/>
            <a:stretch>
              <a:fillRect/>
            </a:stretch>
          </p:blipFill>
          <p:spPr bwMode="auto">
            <a:xfrm>
              <a:off x="381000" y="3086100"/>
              <a:ext cx="1905000" cy="952500"/>
            </a:xfrm>
            <a:prstGeom prst="rect">
              <a:avLst/>
            </a:prstGeom>
            <a:noFill/>
            <a:ln w="9525">
              <a:noFill/>
              <a:miter lim="800000"/>
              <a:headEnd/>
              <a:tailEnd/>
            </a:ln>
            <a:effectLst/>
          </p:spPr>
        </p:pic>
      </p:grpSp>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Best Measurements on Neutron at High x</a:t>
            </a:r>
            <a:endParaRPr lang="en-US" sz="3600" dirty="0"/>
          </a:p>
        </p:txBody>
      </p:sp>
      <p:pic>
        <p:nvPicPr>
          <p:cNvPr id="6" name="Content Placeholder 5" descr="neutron_compass.gif"/>
          <p:cNvPicPr>
            <a:picLocks noGrp="1" noChangeAspect="1"/>
          </p:cNvPicPr>
          <p:nvPr>
            <p:ph idx="1"/>
          </p:nvPr>
        </p:nvPicPr>
        <p:blipFill>
          <a:blip r:embed="rId2" cstate="print"/>
          <a:stretch>
            <a:fillRect/>
          </a:stretch>
        </p:blipFill>
        <p:spPr>
          <a:xfrm>
            <a:off x="914400" y="990600"/>
            <a:ext cx="8229600" cy="5312083"/>
          </a:xfrm>
        </p:spPr>
      </p:pic>
      <p:sp>
        <p:nvSpPr>
          <p:cNvPr id="4" name="Footer Placeholder 3"/>
          <p:cNvSpPr>
            <a:spLocks noGrp="1"/>
          </p:cNvSpPr>
          <p:nvPr>
            <p:ph type="ftr" sz="quarter" idx="11"/>
          </p:nvPr>
        </p:nvSpPr>
        <p:spPr/>
        <p:txBody>
          <a:bodyPr/>
          <a:lstStyle/>
          <a:p>
            <a:r>
              <a:rPr lang="en-US" smtClean="0"/>
              <a:t>Jin Huang &lt;jinhuang@jlab.org&gt;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7" name="Date Placeholder 6"/>
          <p:cNvSpPr>
            <a:spLocks noGrp="1"/>
          </p:cNvSpPr>
          <p:nvPr>
            <p:ph type="dt" sz="half" idx="10"/>
          </p:nvPr>
        </p:nvSpPr>
        <p:spPr/>
        <p:txBody>
          <a:bodyPr/>
          <a:lstStyle/>
          <a:p>
            <a:r>
              <a:rPr lang="en-US" altLang="zh-CN" smtClean="0"/>
              <a:t>Workshops on Hadron Physics</a:t>
            </a:r>
            <a:endParaRPr lang="en-US"/>
          </a:p>
        </p:txBody>
      </p:sp>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14800"/>
            <a:ext cx="8229600" cy="2209800"/>
          </a:xfrm>
        </p:spPr>
        <p:txBody>
          <a:bodyPr>
            <a:normAutofit lnSpcReduction="10000"/>
          </a:bodyPr>
          <a:lstStyle/>
          <a:p>
            <a:r>
              <a:rPr lang="en-US" sz="2400" dirty="0" smtClean="0">
                <a:solidFill>
                  <a:schemeClr val="accent1"/>
                </a:solidFill>
              </a:rPr>
              <a:t>E06-010 - First data </a:t>
            </a:r>
            <a:r>
              <a:rPr lang="en-US" sz="2400" dirty="0" smtClean="0"/>
              <a:t>on effectively neutron target</a:t>
            </a:r>
            <a:endParaRPr lang="en-US" sz="2400" dirty="0" smtClean="0">
              <a:solidFill>
                <a:schemeClr val="accent1"/>
              </a:solidFill>
            </a:endParaRPr>
          </a:p>
          <a:p>
            <a:r>
              <a:rPr lang="en-US" sz="2400" dirty="0" smtClean="0">
                <a:solidFill>
                  <a:schemeClr val="accent1"/>
                </a:solidFill>
              </a:rPr>
              <a:t>Consistent</a:t>
            </a:r>
            <a:r>
              <a:rPr lang="en-US" sz="2400" dirty="0" smtClean="0"/>
              <a:t> with models in </a:t>
            </a:r>
            <a:r>
              <a:rPr lang="en-US" sz="2400" dirty="0" smtClean="0">
                <a:solidFill>
                  <a:schemeClr val="accent1"/>
                </a:solidFill>
              </a:rPr>
              <a:t>signs</a:t>
            </a:r>
          </a:p>
          <a:p>
            <a:r>
              <a:rPr lang="en-US" sz="2400" dirty="0" smtClean="0">
                <a:solidFill>
                  <a:schemeClr val="accent1"/>
                </a:solidFill>
              </a:rPr>
              <a:t>Suggest larger asymmetry</a:t>
            </a:r>
            <a:r>
              <a:rPr lang="en-US" sz="2400" dirty="0" smtClean="0"/>
              <a:t>, possible interpretations:</a:t>
            </a:r>
          </a:p>
          <a:p>
            <a:pPr lvl="1"/>
            <a:r>
              <a:rPr lang="en-US" sz="2000" dirty="0" smtClean="0"/>
              <a:t>Larger quark spin-orbital interference</a:t>
            </a:r>
          </a:p>
          <a:p>
            <a:pPr lvl="1"/>
            <a:r>
              <a:rPr lang="en-US" sz="2000" dirty="0" smtClean="0"/>
              <a:t>different P</a:t>
            </a:r>
            <a:r>
              <a:rPr lang="en-US" sz="2000" baseline="-25000" dirty="0" smtClean="0"/>
              <a:t>T</a:t>
            </a:r>
            <a:r>
              <a:rPr lang="en-US" sz="2000" dirty="0" smtClean="0"/>
              <a:t> dependence</a:t>
            </a:r>
          </a:p>
          <a:p>
            <a:pPr lvl="1"/>
            <a:r>
              <a:rPr lang="en-US" sz="2000" dirty="0" smtClean="0"/>
              <a:t>larger subleading-twist effects</a:t>
            </a:r>
            <a:endParaRPr lang="en-US" sz="2000" dirty="0"/>
          </a:p>
        </p:txBody>
      </p:sp>
      <p:sp>
        <p:nvSpPr>
          <p:cNvPr id="3" name="Date Placeholder 2"/>
          <p:cNvSpPr>
            <a:spLocks noGrp="1"/>
          </p:cNvSpPr>
          <p:nvPr>
            <p:ph type="dt" sz="half" idx="10"/>
          </p:nvPr>
        </p:nvSpPr>
        <p:spPr/>
        <p:txBody>
          <a:bodyPr/>
          <a:lstStyle/>
          <a:p>
            <a:r>
              <a:rPr lang="en-US" altLang="zh-CN" smtClean="0"/>
              <a:t>Workshops on Hadron Physics</a:t>
            </a:r>
            <a:endParaRPr lang="en-US"/>
          </a:p>
        </p:txBody>
      </p:sp>
      <p:sp>
        <p:nvSpPr>
          <p:cNvPr id="4" name="Footer Placeholder 3"/>
          <p:cNvSpPr>
            <a:spLocks noGrp="1"/>
          </p:cNvSpPr>
          <p:nvPr>
            <p:ph type="ftr" sz="quarter" idx="11"/>
          </p:nvPr>
        </p:nvSpPr>
        <p:spPr/>
        <p:txBody>
          <a:bodyPr/>
          <a:lstStyle/>
          <a:p>
            <a:r>
              <a:rPr lang="en-US" smtClean="0"/>
              <a:t>Jin Huang &lt;jinhuang@jlab.org&gt;</a:t>
            </a:r>
            <a:endParaRPr lang="en-US"/>
          </a:p>
        </p:txBody>
      </p:sp>
      <p:sp>
        <p:nvSpPr>
          <p:cNvPr id="5" name="Slide Number Placeholder 4"/>
          <p:cNvSpPr>
            <a:spLocks noGrp="1"/>
          </p:cNvSpPr>
          <p:nvPr>
            <p:ph type="sldNum" sz="quarter" idx="12"/>
          </p:nvPr>
        </p:nvSpPr>
        <p:spPr/>
        <p:txBody>
          <a:bodyPr/>
          <a:lstStyle/>
          <a:p>
            <a:fld id="{EDE73889-8752-428C-A11C-8679396BAC9B}" type="slidenum">
              <a:rPr lang="en-US" smtClean="0"/>
              <a:pPr/>
              <a:t>17</a:t>
            </a:fld>
            <a:endParaRPr lang="en-US" dirty="0"/>
          </a:p>
        </p:txBody>
      </p:sp>
      <p:sp>
        <p:nvSpPr>
          <p:cNvPr id="6" name="Title 5"/>
          <p:cNvSpPr>
            <a:spLocks noGrp="1"/>
          </p:cNvSpPr>
          <p:nvPr>
            <p:ph type="title"/>
          </p:nvPr>
        </p:nvSpPr>
        <p:spPr>
          <a:xfrm>
            <a:off x="457200" y="152400"/>
            <a:ext cx="8229600" cy="1143000"/>
          </a:xfrm>
        </p:spPr>
        <p:txBody>
          <a:bodyPr/>
          <a:lstStyle/>
          <a:p>
            <a:r>
              <a:rPr lang="en-US" dirty="0" smtClean="0"/>
              <a:t>Neutron A</a:t>
            </a:r>
            <a:r>
              <a:rPr lang="en-US" baseline="-25000" dirty="0" smtClean="0"/>
              <a:t>LT</a:t>
            </a:r>
            <a:r>
              <a:rPr lang="en-US" dirty="0" smtClean="0"/>
              <a:t> and Trans-Helicity </a:t>
            </a:r>
            <a:r>
              <a:rPr lang="en-US" sz="4400" i="1" dirty="0" smtClean="0">
                <a:solidFill>
                  <a:schemeClr val="accent1"/>
                </a:solidFill>
              </a:rPr>
              <a:t>g</a:t>
            </a:r>
            <a:r>
              <a:rPr lang="en-US" sz="4400" baseline="-25000" dirty="0" smtClean="0">
                <a:solidFill>
                  <a:schemeClr val="accent1"/>
                </a:solidFill>
              </a:rPr>
              <a:t>1T</a:t>
            </a:r>
            <a:r>
              <a:rPr lang="en-US" sz="4400" baseline="30000" dirty="0" smtClean="0">
                <a:solidFill>
                  <a:srgbClr val="FF0000"/>
                </a:solidFill>
                <a:sym typeface="Symbol"/>
              </a:rPr>
              <a:t> </a:t>
            </a:r>
            <a:endParaRPr lang="en-US" dirty="0"/>
          </a:p>
        </p:txBody>
      </p:sp>
      <p:grpSp>
        <p:nvGrpSpPr>
          <p:cNvPr id="14" name="Group 13"/>
          <p:cNvGrpSpPr/>
          <p:nvPr/>
        </p:nvGrpSpPr>
        <p:grpSpPr>
          <a:xfrm>
            <a:off x="4095919" y="838200"/>
            <a:ext cx="5581481" cy="3169383"/>
            <a:chOff x="1676400" y="990600"/>
            <a:chExt cx="5581481" cy="3169383"/>
          </a:xfrm>
        </p:grpSpPr>
        <p:pic>
          <p:nvPicPr>
            <p:cNvPr id="7" name="Picture 1"/>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676400" y="990600"/>
              <a:ext cx="5581481" cy="3169383"/>
            </a:xfrm>
            <a:prstGeom prst="rect">
              <a:avLst/>
            </a:prstGeom>
            <a:noFill/>
            <a:ln w="9525">
              <a:noFill/>
              <a:miter lim="800000"/>
              <a:headEnd/>
              <a:tailEnd/>
            </a:ln>
          </p:spPr>
        </p:pic>
        <p:sp>
          <p:nvSpPr>
            <p:cNvPr id="9" name="Rectangle 8"/>
            <p:cNvSpPr/>
            <p:nvPr/>
          </p:nvSpPr>
          <p:spPr>
            <a:xfrm>
              <a:off x="3266952" y="1216223"/>
              <a:ext cx="3591048" cy="307777"/>
            </a:xfrm>
            <a:prstGeom prst="rect">
              <a:avLst/>
            </a:prstGeom>
          </p:spPr>
          <p:txBody>
            <a:bodyPr wrap="none">
              <a:spAutoFit/>
            </a:bodyPr>
            <a:lstStyle/>
            <a:p>
              <a:pPr algn="ctr"/>
              <a:r>
                <a:rPr lang="en-US" sz="1400" dirty="0" smtClean="0">
                  <a:solidFill>
                    <a:schemeClr val="accent1"/>
                  </a:solidFill>
                </a:rPr>
                <a:t>Huang, et. al. PRL. 108, 052001 (2012)</a:t>
              </a:r>
              <a:endParaRPr lang="en-US" sz="1400" dirty="0">
                <a:solidFill>
                  <a:schemeClr val="accent1"/>
                </a:solidFill>
              </a:endParaRPr>
            </a:p>
          </p:txBody>
        </p:sp>
      </p:grpSp>
      <p:grpSp>
        <p:nvGrpSpPr>
          <p:cNvPr id="16" name="Group 15"/>
          <p:cNvGrpSpPr/>
          <p:nvPr/>
        </p:nvGrpSpPr>
        <p:grpSpPr>
          <a:xfrm>
            <a:off x="457200" y="1252729"/>
            <a:ext cx="3657600" cy="2785871"/>
            <a:chOff x="457200" y="1176529"/>
            <a:chExt cx="3657600" cy="2785871"/>
          </a:xfrm>
        </p:grpSpPr>
        <p:sp>
          <p:nvSpPr>
            <p:cNvPr id="15" name="内容占位符 1"/>
            <p:cNvSpPr txBox="1">
              <a:spLocks/>
            </p:cNvSpPr>
            <p:nvPr/>
          </p:nvSpPr>
          <p:spPr>
            <a:xfrm>
              <a:off x="457200" y="1176529"/>
              <a:ext cx="3657600" cy="2785871"/>
            </a:xfrm>
            <a:prstGeom prst="rect">
              <a:avLst/>
            </a:prstGeom>
          </p:spPr>
          <p:txBody>
            <a:bodyPr vert="horz">
              <a:normAutofit fontScale="85000"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400" dirty="0" smtClean="0"/>
                <a:t>Access</a:t>
              </a:r>
              <a:br>
                <a:rPr lang="en-US" sz="2400" dirty="0" smtClean="0"/>
              </a:b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Dominated by real part of</a:t>
              </a:r>
              <a:r>
                <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interference between </a:t>
              </a:r>
              <a:r>
                <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a:r>
              <a:br>
                <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br>
              <a:r>
                <a:rPr kumimoji="0" lang="en-US" sz="2400" b="0" i="0" u="none" strike="noStrike" kern="1200" cap="none" spc="0" normalizeH="0" baseline="0" noProof="0" dirty="0" smtClean="0">
                  <a:ln>
                    <a:noFill/>
                  </a:ln>
                  <a:solidFill>
                    <a:schemeClr val="accent1"/>
                  </a:solidFill>
                  <a:effectLst/>
                  <a:uLnTx/>
                  <a:uFillTx/>
                  <a:latin typeface="+mn-lt"/>
                  <a:ea typeface="+mn-ea"/>
                  <a:cs typeface="+mn-cs"/>
                </a:rPr>
                <a:t>L=0 (S) and L=1 (P) states</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Imaginary part -&gt; Sivers effect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400" b="0" i="0" u="none" strike="noStrike" kern="1200" cap="none" spc="0" normalizeH="0" baseline="0" noProof="0" dirty="0" smtClean="0">
                  <a:ln>
                    <a:noFill/>
                  </a:ln>
                  <a:solidFill>
                    <a:schemeClr val="accent1"/>
                  </a:solidFill>
                  <a:effectLst/>
                  <a:uLnTx/>
                  <a:uFillTx/>
                  <a:latin typeface="+mn-lt"/>
                  <a:ea typeface="+mn-ea"/>
                  <a:cs typeface="+mn-cs"/>
                </a:rPr>
                <a:t>No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GPD correspondence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400" dirty="0" smtClean="0"/>
                <a:t>Measured by COMPASS and HERMES on p and D targets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0" name="组合 155"/>
            <p:cNvGrpSpPr/>
            <p:nvPr/>
          </p:nvGrpSpPr>
          <p:grpSpPr>
            <a:xfrm>
              <a:off x="1722558" y="1295400"/>
              <a:ext cx="2087442" cy="533391"/>
              <a:chOff x="3843639" y="4875176"/>
              <a:chExt cx="2098897" cy="536317"/>
            </a:xfrm>
          </p:grpSpPr>
          <p:sp>
            <p:nvSpPr>
              <p:cNvPr id="11" name="TextBox 10"/>
              <p:cNvSpPr txBox="1"/>
              <p:nvPr/>
            </p:nvSpPr>
            <p:spPr>
              <a:xfrm>
                <a:off x="3843639" y="5009188"/>
                <a:ext cx="719185" cy="402305"/>
              </a:xfrm>
              <a:prstGeom prst="rect">
                <a:avLst/>
              </a:prstGeom>
              <a:noFill/>
            </p:spPr>
            <p:txBody>
              <a:bodyPr wrap="none" rtlCol="0">
                <a:spAutoFit/>
              </a:bodyPr>
              <a:lstStyle/>
              <a:p>
                <a:r>
                  <a:rPr lang="en-US" sz="2000" b="1" i="1" dirty="0" smtClean="0">
                    <a:solidFill>
                      <a:schemeClr val="accent1"/>
                    </a:solidFill>
                  </a:rPr>
                  <a:t>g</a:t>
                </a:r>
                <a:r>
                  <a:rPr lang="en-US" sz="2000" b="1" baseline="-25000" dirty="0" smtClean="0">
                    <a:solidFill>
                      <a:schemeClr val="accent1"/>
                    </a:solidFill>
                  </a:rPr>
                  <a:t>1T</a:t>
                </a:r>
                <a:r>
                  <a:rPr lang="en-US" sz="2000" b="1" baseline="30000" dirty="0" smtClean="0">
                    <a:solidFill>
                      <a:srgbClr val="FF0000"/>
                    </a:solidFill>
                    <a:sym typeface="Symbol"/>
                  </a:rPr>
                  <a:t> </a:t>
                </a:r>
                <a:r>
                  <a:rPr lang="en-US" sz="2000" b="1" dirty="0" smtClean="0">
                    <a:solidFill>
                      <a:srgbClr val="FF0000"/>
                    </a:solidFill>
                  </a:rPr>
                  <a:t> </a:t>
                </a:r>
                <a:r>
                  <a:rPr lang="en-US" sz="2000" b="1" dirty="0" smtClean="0"/>
                  <a:t>=</a:t>
                </a:r>
                <a:endParaRPr lang="en-US" sz="2000" dirty="0"/>
              </a:p>
            </p:txBody>
          </p:sp>
          <p:pic>
            <p:nvPicPr>
              <p:cNvPr id="12"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2373" y="4875176"/>
                <a:ext cx="1300163" cy="491490"/>
              </a:xfrm>
              <a:prstGeom prst="rect">
                <a:avLst/>
              </a:prstGeom>
              <a:noFill/>
              <a:ln w="9525">
                <a:noFill/>
                <a:miter lim="800000"/>
                <a:headEnd/>
                <a:tailEnd/>
              </a:ln>
            </p:spPr>
          </p:pic>
        </p:grpSp>
      </p:grpSp>
      <p:cxnSp>
        <p:nvCxnSpPr>
          <p:cNvPr id="18" name="Straight Connector 17"/>
          <p:cNvCxnSpPr/>
          <p:nvPr/>
        </p:nvCxnSpPr>
        <p:spPr>
          <a:xfrm>
            <a:off x="609600" y="4114800"/>
            <a:ext cx="426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ontent Placeholder 339"/>
          <p:cNvSpPr>
            <a:spLocks noGrp="1"/>
          </p:cNvSpPr>
          <p:nvPr>
            <p:ph idx="1"/>
          </p:nvPr>
        </p:nvSpPr>
        <p:spPr/>
        <p:txBody>
          <a:bodyPr/>
          <a:lstStyle/>
          <a:p>
            <a:endParaRPr lang="en-US"/>
          </a:p>
        </p:txBody>
      </p:sp>
      <p:sp>
        <p:nvSpPr>
          <p:cNvPr id="336" name="Date Placeholder 335"/>
          <p:cNvSpPr>
            <a:spLocks noGrp="1"/>
          </p:cNvSpPr>
          <p:nvPr>
            <p:ph type="dt" sz="half" idx="10"/>
          </p:nvPr>
        </p:nvSpPr>
        <p:spPr/>
        <p:txBody>
          <a:bodyPr/>
          <a:lstStyle/>
          <a:p>
            <a:r>
              <a:rPr lang="en-US" smtClean="0"/>
              <a:t>Workshops on Hadron Physics</a:t>
            </a:r>
            <a:endParaRPr lang="en-US" dirty="0"/>
          </a:p>
        </p:txBody>
      </p:sp>
      <p:sp>
        <p:nvSpPr>
          <p:cNvPr id="337" name="Footer Placeholder 336"/>
          <p:cNvSpPr>
            <a:spLocks noGrp="1"/>
          </p:cNvSpPr>
          <p:nvPr>
            <p:ph type="ftr" sz="quarter" idx="11"/>
          </p:nvPr>
        </p:nvSpPr>
        <p:spPr/>
        <p:txBody>
          <a:bodyPr/>
          <a:lstStyle/>
          <a:p>
            <a:pPr>
              <a:defRPr/>
            </a:pPr>
            <a:r>
              <a:rPr lang="en-US" smtClean="0">
                <a:solidFill>
                  <a:schemeClr val="tx1"/>
                </a:solidFill>
              </a:rPr>
              <a:t>Jin Huang &lt;jinhuang@jlab.org&gt;</a:t>
            </a:r>
            <a:endParaRPr lang="en-US" dirty="0">
              <a:solidFill>
                <a:schemeClr val="tx1"/>
              </a:solidFill>
            </a:endParaRPr>
          </a:p>
        </p:txBody>
      </p:sp>
      <p:sp>
        <p:nvSpPr>
          <p:cNvPr id="339" name="Slide Number Placeholder 338"/>
          <p:cNvSpPr>
            <a:spLocks noGrp="1"/>
          </p:cNvSpPr>
          <p:nvPr>
            <p:ph type="sldNum" sz="quarter" idx="12"/>
          </p:nvPr>
        </p:nvSpPr>
        <p:spPr/>
        <p:txBody>
          <a:bodyPr/>
          <a:lstStyle/>
          <a:p>
            <a:fld id="{74D74F73-E73C-7C4A-B821-9549BC764470}" type="slidenum">
              <a:rPr lang="en-US" smtClean="0"/>
              <a:pPr/>
              <a:t>18</a:t>
            </a:fld>
            <a:endParaRPr lang="en-US"/>
          </a:p>
        </p:txBody>
      </p:sp>
      <p:sp>
        <p:nvSpPr>
          <p:cNvPr id="338" name="Title 337"/>
          <p:cNvSpPr>
            <a:spLocks noGrp="1"/>
          </p:cNvSpPr>
          <p:nvPr>
            <p:ph type="title"/>
          </p:nvPr>
        </p:nvSpPr>
        <p:spPr>
          <a:xfrm>
            <a:off x="0" y="-152400"/>
            <a:ext cx="9144000" cy="1143000"/>
          </a:xfrm>
        </p:spPr>
        <p:txBody>
          <a:bodyPr>
            <a:normAutofit/>
          </a:bodyPr>
          <a:lstStyle/>
          <a:p>
            <a:pPr algn="ctr"/>
            <a:r>
              <a:rPr lang="en-US" dirty="0" smtClean="0"/>
              <a:t>Next on-target : 12 GeV Upgrade Project</a:t>
            </a:r>
            <a:endParaRPr lang="en-US" dirty="0"/>
          </a:p>
        </p:txBody>
      </p:sp>
      <p:graphicFrame>
        <p:nvGraphicFramePr>
          <p:cNvPr id="4" name="Table 3"/>
          <p:cNvGraphicFramePr>
            <a:graphicFrameLocks noGrp="1"/>
          </p:cNvGraphicFramePr>
          <p:nvPr/>
        </p:nvGraphicFramePr>
        <p:xfrm>
          <a:off x="20620" y="838200"/>
          <a:ext cx="9123380" cy="5547082"/>
        </p:xfrm>
        <a:graphic>
          <a:graphicData uri="http://schemas.openxmlformats.org/drawingml/2006/table">
            <a:tbl>
              <a:tblPr firstRow="1" bandRow="1">
                <a:tableStyleId>{073A0DAA-6AF3-43AB-8588-CEC1D06C72B9}</a:tableStyleId>
              </a:tblPr>
              <a:tblGrid>
                <a:gridCol w="9123380"/>
              </a:tblGrid>
              <a:tr h="385582">
                <a:tc>
                  <a:txBody>
                    <a:bodyPr/>
                    <a:lstStyle/>
                    <a:p>
                      <a:endParaRPr lang="en-US" sz="1800" b="1" dirty="0"/>
                    </a:p>
                  </a:txBody>
                  <a:tcPr anchor="ctr"/>
                </a:tc>
              </a:tr>
              <a:tr h="5161500">
                <a:tc>
                  <a:txBody>
                    <a:bodyPr/>
                    <a:lstStyle/>
                    <a:p>
                      <a:pPr>
                        <a:lnSpc>
                          <a:spcPct val="80000"/>
                        </a:lnSpc>
                        <a:spcBef>
                          <a:spcPct val="20000"/>
                        </a:spcBef>
                        <a:buSzPct val="100000"/>
                      </a:pPr>
                      <a:endParaRPr lang="en-US" sz="1600" b="1" dirty="0" smtClean="0">
                        <a:latin typeface="Arial" pitchFamily="34" charset="0"/>
                        <a:cs typeface="Arial" pitchFamily="34" charset="0"/>
                      </a:endParaRPr>
                    </a:p>
                    <a:p>
                      <a:pPr>
                        <a:lnSpc>
                          <a:spcPct val="80000"/>
                        </a:lnSpc>
                        <a:spcBef>
                          <a:spcPct val="20000"/>
                        </a:spcBef>
                        <a:buSzPct val="100000"/>
                      </a:pPr>
                      <a:r>
                        <a:rPr lang="en-US" sz="1600" b="1" dirty="0" smtClean="0">
                          <a:latin typeface="Arial" pitchFamily="34" charset="0"/>
                          <a:cs typeface="Arial" pitchFamily="34" charset="0"/>
                        </a:rPr>
                        <a:t>Upgrade is designed to build on existing facility: </a:t>
                      </a:r>
                    </a:p>
                    <a:p>
                      <a:pPr>
                        <a:lnSpc>
                          <a:spcPct val="80000"/>
                        </a:lnSpc>
                        <a:spcBef>
                          <a:spcPct val="20000"/>
                        </a:spcBef>
                        <a:buSzPct val="100000"/>
                      </a:pPr>
                      <a:r>
                        <a:rPr lang="en-US" sz="1600" b="1" dirty="0" smtClean="0">
                          <a:latin typeface="Arial" pitchFamily="34" charset="0"/>
                          <a:cs typeface="Arial" pitchFamily="34" charset="0"/>
                        </a:rPr>
                        <a:t>vast majority of accelerator and experimental </a:t>
                      </a:r>
                    </a:p>
                    <a:p>
                      <a:pPr>
                        <a:lnSpc>
                          <a:spcPct val="80000"/>
                        </a:lnSpc>
                        <a:spcBef>
                          <a:spcPct val="20000"/>
                        </a:spcBef>
                        <a:buSzPct val="100000"/>
                      </a:pPr>
                      <a:r>
                        <a:rPr lang="en-US" sz="1600" b="1" dirty="0" smtClean="0">
                          <a:latin typeface="Arial" pitchFamily="34" charset="0"/>
                          <a:cs typeface="Arial" pitchFamily="34" charset="0"/>
                        </a:rPr>
                        <a:t>equipment have continued use</a:t>
                      </a:r>
                    </a:p>
                    <a:p>
                      <a:pPr marL="914400" lvl="2" indent="-457200" eaLnBrk="1" hangingPunct="1">
                        <a:buSzPct val="120000"/>
                        <a:tabLst/>
                      </a:pPr>
                      <a:endParaRPr lang="en-US" sz="1600" b="1" dirty="0" smtClean="0">
                        <a:latin typeface="Arial" pitchFamily="34" charset="0"/>
                        <a:ea typeface="Times New Roman" pitchFamily="18" charset="0"/>
                        <a:cs typeface="Arial" pitchFamily="34" charset="0"/>
                      </a:endParaRPr>
                    </a:p>
                  </a:txBody>
                  <a:tcPr>
                    <a:solidFill>
                      <a:schemeClr val="accent6">
                        <a:lumMod val="60000"/>
                        <a:lumOff val="40000"/>
                      </a:schemeClr>
                    </a:solidFill>
                  </a:tcPr>
                </a:tc>
              </a:tr>
            </a:tbl>
          </a:graphicData>
        </a:graphic>
      </p:graphicFrame>
      <p:grpSp>
        <p:nvGrpSpPr>
          <p:cNvPr id="2" name="Group 327"/>
          <p:cNvGrpSpPr>
            <a:grpSpLocks/>
          </p:cNvGrpSpPr>
          <p:nvPr/>
        </p:nvGrpSpPr>
        <p:grpSpPr bwMode="auto">
          <a:xfrm>
            <a:off x="0" y="1600200"/>
            <a:ext cx="6678613" cy="4457700"/>
            <a:chOff x="-106359" y="1524000"/>
            <a:chExt cx="6637334" cy="4610107"/>
          </a:xfrm>
        </p:grpSpPr>
        <p:grpSp>
          <p:nvGrpSpPr>
            <p:cNvPr id="3" name="Group 408"/>
            <p:cNvGrpSpPr>
              <a:grpSpLocks/>
            </p:cNvGrpSpPr>
            <p:nvPr/>
          </p:nvGrpSpPr>
          <p:grpSpPr bwMode="auto">
            <a:xfrm>
              <a:off x="3810000" y="1524000"/>
              <a:ext cx="2720975" cy="1509713"/>
              <a:chOff x="2400" y="960"/>
              <a:chExt cx="1714" cy="951"/>
            </a:xfrm>
          </p:grpSpPr>
          <p:grpSp>
            <p:nvGrpSpPr>
              <p:cNvPr id="5" name="Group 407"/>
              <p:cNvGrpSpPr>
                <a:grpSpLocks/>
              </p:cNvGrpSpPr>
              <p:nvPr/>
            </p:nvGrpSpPr>
            <p:grpSpPr bwMode="auto">
              <a:xfrm>
                <a:off x="2477" y="960"/>
                <a:ext cx="1637" cy="912"/>
                <a:chOff x="2477" y="960"/>
                <a:chExt cx="1637" cy="912"/>
              </a:xfrm>
            </p:grpSpPr>
            <p:sp>
              <p:nvSpPr>
                <p:cNvPr id="9542" name="Text Box 5"/>
                <p:cNvSpPr txBox="1">
                  <a:spLocks noChangeArrowheads="1"/>
                </p:cNvSpPr>
                <p:nvPr/>
              </p:nvSpPr>
              <p:spPr bwMode="auto">
                <a:xfrm>
                  <a:off x="3511" y="1059"/>
                  <a:ext cx="603" cy="204"/>
                </a:xfrm>
                <a:prstGeom prst="rect">
                  <a:avLst/>
                </a:prstGeom>
                <a:noFill/>
                <a:ln w="9525">
                  <a:noFill/>
                  <a:miter lim="800000"/>
                  <a:headEnd/>
                  <a:tailEnd/>
                </a:ln>
              </p:spPr>
              <p:txBody>
                <a:bodyPr wrap="none">
                  <a:spAutoFit/>
                </a:bodyPr>
                <a:lstStyle/>
                <a:p>
                  <a:pPr algn="ctr" eaLnBrk="0" hangingPunct="0"/>
                  <a:r>
                    <a:rPr lang="en-US" sz="1500">
                      <a:solidFill>
                        <a:srgbClr val="000000"/>
                      </a:solidFill>
                    </a:rPr>
                    <a:t>New Hall</a:t>
                  </a:r>
                </a:p>
              </p:txBody>
            </p:sp>
            <p:sp>
              <p:nvSpPr>
                <p:cNvPr id="9543" name="Line 70"/>
                <p:cNvSpPr>
                  <a:spLocks noChangeShapeType="1"/>
                </p:cNvSpPr>
                <p:nvPr/>
              </p:nvSpPr>
              <p:spPr bwMode="auto">
                <a:xfrm flipH="1" flipV="1">
                  <a:off x="2477" y="1870"/>
                  <a:ext cx="0" cy="2"/>
                </a:xfrm>
                <a:prstGeom prst="line">
                  <a:avLst/>
                </a:prstGeom>
                <a:noFill/>
                <a:ln w="11113">
                  <a:solidFill>
                    <a:srgbClr val="FF0000"/>
                  </a:solidFill>
                  <a:round/>
                  <a:headEnd/>
                  <a:tailEnd/>
                </a:ln>
              </p:spPr>
              <p:txBody>
                <a:bodyPr/>
                <a:lstStyle/>
                <a:p>
                  <a:endParaRPr lang="en-US"/>
                </a:p>
              </p:txBody>
            </p:sp>
            <p:sp>
              <p:nvSpPr>
                <p:cNvPr id="9544" name="Freeform 318"/>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9545" name="Freeform 319"/>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p>
              </p:txBody>
            </p:sp>
            <p:sp>
              <p:nvSpPr>
                <p:cNvPr id="9546" name="Freeform 320"/>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endParaRPr lang="en-US"/>
                </a:p>
              </p:txBody>
            </p:sp>
            <p:sp>
              <p:nvSpPr>
                <p:cNvPr id="9547" name="Freeform 321"/>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p:spPr>
              <p:txBody>
                <a:bodyPr/>
                <a:lstStyle/>
                <a:p>
                  <a:endParaRPr lang="en-US"/>
                </a:p>
              </p:txBody>
            </p:sp>
            <p:sp>
              <p:nvSpPr>
                <p:cNvPr id="9548" name="Freeform 322"/>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endParaRPr lang="en-US"/>
                </a:p>
              </p:txBody>
            </p:sp>
            <p:sp>
              <p:nvSpPr>
                <p:cNvPr id="9549" name="Freeform 323"/>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p:spPr>
              <p:txBody>
                <a:bodyPr/>
                <a:lstStyle/>
                <a:p>
                  <a:endParaRPr lang="en-US"/>
                </a:p>
              </p:txBody>
            </p:sp>
            <p:sp>
              <p:nvSpPr>
                <p:cNvPr id="9550"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33 h 108"/>
                    <a:gd name="T14" fmla="*/ 66 w 90"/>
                    <a:gd name="T15" fmla="*/ 42 h 108"/>
                    <a:gd name="T16" fmla="*/ 66 w 90"/>
                    <a:gd name="T17" fmla="*/ 53 h 108"/>
                    <a:gd name="T18" fmla="*/ 64 w 90"/>
                    <a:gd name="T19" fmla="*/ 63 h 108"/>
                    <a:gd name="T20" fmla="*/ 61 w 90"/>
                    <a:gd name="T21" fmla="*/ 70 h 108"/>
                    <a:gd name="T22" fmla="*/ 55 w 90"/>
                    <a:gd name="T23" fmla="*/ 73 h 108"/>
                    <a:gd name="T24" fmla="*/ 50 w 90"/>
                    <a:gd name="T25" fmla="*/ 74 h 108"/>
                    <a:gd name="T26" fmla="*/ 42 w 90"/>
                    <a:gd name="T27" fmla="*/ 75 h 108"/>
                    <a:gd name="T28" fmla="*/ 20 w 90"/>
                    <a:gd name="T29" fmla="*/ 75 h 108"/>
                    <a:gd name="T30" fmla="*/ 20 w 90"/>
                    <a:gd name="T31" fmla="*/ 19 h 108"/>
                    <a:gd name="T32" fmla="*/ 42 w 90"/>
                    <a:gd name="T33" fmla="*/ 19 h 108"/>
                    <a:gd name="T34" fmla="*/ 46 w 90"/>
                    <a:gd name="T35" fmla="*/ 0 h 108"/>
                    <a:gd name="T36" fmla="*/ 0 w 90"/>
                    <a:gd name="T37" fmla="*/ 0 h 108"/>
                    <a:gd name="T38" fmla="*/ 0 w 90"/>
                    <a:gd name="T39" fmla="*/ 88 h 108"/>
                    <a:gd name="T40" fmla="*/ 46 w 90"/>
                    <a:gd name="T41" fmla="*/ 88 h 108"/>
                    <a:gd name="T42" fmla="*/ 61 w 90"/>
                    <a:gd name="T43" fmla="*/ 84 h 108"/>
                    <a:gd name="T44" fmla="*/ 72 w 90"/>
                    <a:gd name="T45" fmla="*/ 79 h 108"/>
                    <a:gd name="T46" fmla="*/ 81 w 90"/>
                    <a:gd name="T47" fmla="*/ 74 h 108"/>
                    <a:gd name="T48" fmla="*/ 89 w 90"/>
                    <a:gd name="T49" fmla="*/ 61 h 108"/>
                    <a:gd name="T50" fmla="*/ 90 w 90"/>
                    <a:gd name="T51" fmla="*/ 40 h 108"/>
                    <a:gd name="T52" fmla="*/ 89 w 90"/>
                    <a:gd name="T53" fmla="*/ 33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endParaRPr lang="en-US"/>
                </a:p>
              </p:txBody>
            </p:sp>
            <p:sp>
              <p:nvSpPr>
                <p:cNvPr id="9551"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44 h 70"/>
                    <a:gd name="T20" fmla="*/ 41 w 46"/>
                    <a:gd name="T21" fmla="*/ 51 h 70"/>
                    <a:gd name="T22" fmla="*/ 35 w 46"/>
                    <a:gd name="T23" fmla="*/ 57 h 70"/>
                    <a:gd name="T24" fmla="*/ 30 w 46"/>
                    <a:gd name="T25" fmla="*/ 58 h 70"/>
                    <a:gd name="T26" fmla="*/ 22 w 46"/>
                    <a:gd name="T27" fmla="*/ 60 h 70"/>
                    <a:gd name="T28" fmla="*/ 0 w 46"/>
                    <a:gd name="T29" fmla="*/ 6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p:spPr>
              <p:txBody>
                <a:bodyPr/>
                <a:lstStyle/>
                <a:p>
                  <a:endParaRPr lang="en-US"/>
                </a:p>
              </p:txBody>
            </p:sp>
            <p:sp>
              <p:nvSpPr>
                <p:cNvPr id="9552" name="Freeform 326"/>
                <p:cNvSpPr>
                  <a:spLocks/>
                </p:cNvSpPr>
                <p:nvPr/>
              </p:nvSpPr>
              <p:spPr bwMode="auto">
                <a:xfrm>
                  <a:off x="3452" y="1006"/>
                  <a:ext cx="90" cy="106"/>
                </a:xfrm>
                <a:custGeom>
                  <a:avLst/>
                  <a:gdLst>
                    <a:gd name="T0" fmla="*/ 46 w 90"/>
                    <a:gd name="T1" fmla="*/ 0 h 108"/>
                    <a:gd name="T2" fmla="*/ 0 w 90"/>
                    <a:gd name="T3" fmla="*/ 0 h 108"/>
                    <a:gd name="T4" fmla="*/ 0 w 90"/>
                    <a:gd name="T5" fmla="*/ 88 h 108"/>
                    <a:gd name="T6" fmla="*/ 46 w 90"/>
                    <a:gd name="T7" fmla="*/ 88 h 108"/>
                    <a:gd name="T8" fmla="*/ 61 w 90"/>
                    <a:gd name="T9" fmla="*/ 84 h 108"/>
                    <a:gd name="T10" fmla="*/ 72 w 90"/>
                    <a:gd name="T11" fmla="*/ 79 h 108"/>
                    <a:gd name="T12" fmla="*/ 81 w 90"/>
                    <a:gd name="T13" fmla="*/ 74 h 108"/>
                    <a:gd name="T14" fmla="*/ 89 w 90"/>
                    <a:gd name="T15" fmla="*/ 61 h 108"/>
                    <a:gd name="T16" fmla="*/ 90 w 90"/>
                    <a:gd name="T17" fmla="*/ 40 h 108"/>
                    <a:gd name="T18" fmla="*/ 89 w 90"/>
                    <a:gd name="T19" fmla="*/ 33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p:spPr>
              <p:txBody>
                <a:bodyPr/>
                <a:lstStyle/>
                <a:p>
                  <a:endParaRPr lang="en-US"/>
                </a:p>
              </p:txBody>
            </p:sp>
            <p:sp>
              <p:nvSpPr>
                <p:cNvPr id="9553" name="Freeform 327"/>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9554" name="Freeform 328"/>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p>
              </p:txBody>
            </p:sp>
            <p:sp>
              <p:nvSpPr>
                <p:cNvPr id="9555" name="Freeform 329"/>
                <p:cNvSpPr>
                  <a:spLocks/>
                </p:cNvSpPr>
                <p:nvPr/>
              </p:nvSpPr>
              <p:spPr bwMode="auto">
                <a:xfrm>
                  <a:off x="2925" y="1130"/>
                  <a:ext cx="176" cy="70"/>
                </a:xfrm>
                <a:custGeom>
                  <a:avLst/>
                  <a:gdLst>
                    <a:gd name="T0" fmla="*/ 176 w 176"/>
                    <a:gd name="T1" fmla="*/ 35 h 71"/>
                    <a:gd name="T2" fmla="*/ 89 w 176"/>
                    <a:gd name="T3" fmla="*/ 6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endParaRPr lang="en-US"/>
                </a:p>
              </p:txBody>
            </p:sp>
            <p:sp>
              <p:nvSpPr>
                <p:cNvPr id="9556" name="Freeform 330"/>
                <p:cNvSpPr>
                  <a:spLocks/>
                </p:cNvSpPr>
                <p:nvPr/>
              </p:nvSpPr>
              <p:spPr bwMode="auto">
                <a:xfrm>
                  <a:off x="3014" y="1169"/>
                  <a:ext cx="87" cy="119"/>
                </a:xfrm>
                <a:custGeom>
                  <a:avLst/>
                  <a:gdLst>
                    <a:gd name="T0" fmla="*/ 0 w 87"/>
                    <a:gd name="T1" fmla="*/ 101 h 121"/>
                    <a:gd name="T2" fmla="*/ 0 w 87"/>
                    <a:gd name="T3" fmla="*/ 30 h 121"/>
                    <a:gd name="T4" fmla="*/ 87 w 87"/>
                    <a:gd name="T5" fmla="*/ 0 h 121"/>
                    <a:gd name="T6" fmla="*/ 87 w 87"/>
                    <a:gd name="T7" fmla="*/ 76 h 121"/>
                    <a:gd name="T8" fmla="*/ 0 w 87"/>
                    <a:gd name="T9" fmla="*/ 101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endParaRPr lang="en-US"/>
                </a:p>
              </p:txBody>
            </p:sp>
            <p:sp>
              <p:nvSpPr>
                <p:cNvPr id="9557"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61 h 106"/>
                    <a:gd name="T16" fmla="*/ 78 w 238"/>
                    <a:gd name="T17" fmla="*/ 53 h 106"/>
                    <a:gd name="T18" fmla="*/ 67 w 238"/>
                    <a:gd name="T19" fmla="*/ 73 h 106"/>
                    <a:gd name="T20" fmla="*/ 45 w 238"/>
                    <a:gd name="T21" fmla="*/ 59 h 106"/>
                    <a:gd name="T22" fmla="*/ 32 w 238"/>
                    <a:gd name="T23" fmla="*/ 86 h 106"/>
                    <a:gd name="T24" fmla="*/ 15 w 238"/>
                    <a:gd name="T25" fmla="*/ 68 h 106"/>
                    <a:gd name="T26" fmla="*/ 0 w 238"/>
                    <a:gd name="T27" fmla="*/ 9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p:spPr>
              <p:txBody>
                <a:bodyPr/>
                <a:lstStyle/>
                <a:p>
                  <a:endParaRPr lang="en-US"/>
                </a:p>
              </p:txBody>
            </p:sp>
            <p:sp>
              <p:nvSpPr>
                <p:cNvPr id="9558" name="Line 333"/>
                <p:cNvSpPr>
                  <a:spLocks noChangeShapeType="1"/>
                </p:cNvSpPr>
                <p:nvPr/>
              </p:nvSpPr>
              <p:spPr bwMode="auto">
                <a:xfrm flipV="1">
                  <a:off x="2877" y="1234"/>
                  <a:ext cx="92" cy="40"/>
                </a:xfrm>
                <a:prstGeom prst="line">
                  <a:avLst/>
                </a:prstGeom>
                <a:noFill/>
                <a:ln w="11113">
                  <a:solidFill>
                    <a:srgbClr val="0000FF"/>
                  </a:solidFill>
                  <a:round/>
                  <a:headEnd/>
                  <a:tailEnd/>
                </a:ln>
              </p:spPr>
              <p:txBody>
                <a:bodyPr/>
                <a:lstStyle/>
                <a:p>
                  <a:endParaRPr lang="en-US"/>
                </a:p>
              </p:txBody>
            </p:sp>
          </p:grpSp>
          <p:sp>
            <p:nvSpPr>
              <p:cNvPr id="9541" name="Freeform 331"/>
              <p:cNvSpPr>
                <a:spLocks/>
              </p:cNvSpPr>
              <p:nvPr/>
            </p:nvSpPr>
            <p:spPr bwMode="auto">
              <a:xfrm>
                <a:off x="2400" y="1275"/>
                <a:ext cx="477" cy="636"/>
              </a:xfrm>
              <a:custGeom>
                <a:avLst/>
                <a:gdLst>
                  <a:gd name="T0" fmla="*/ 0 w 477"/>
                  <a:gd name="T1" fmla="*/ 636 h 636"/>
                  <a:gd name="T2" fmla="*/ 247 w 477"/>
                  <a:gd name="T3" fmla="*/ 493 h 636"/>
                  <a:gd name="T4" fmla="*/ 47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0000FF"/>
                </a:solidFill>
                <a:round/>
                <a:headEnd/>
                <a:tailEnd/>
              </a:ln>
            </p:spPr>
            <p:txBody>
              <a:bodyPr/>
              <a:lstStyle/>
              <a:p>
                <a:endParaRPr lang="en-US"/>
              </a:p>
            </p:txBody>
          </p:sp>
        </p:grpSp>
        <p:grpSp>
          <p:nvGrpSpPr>
            <p:cNvPr id="6" name="Group 429"/>
            <p:cNvGrpSpPr>
              <a:grpSpLocks/>
            </p:cNvGrpSpPr>
            <p:nvPr/>
          </p:nvGrpSpPr>
          <p:grpSpPr bwMode="auto">
            <a:xfrm>
              <a:off x="914400" y="2286001"/>
              <a:ext cx="4702176" cy="2616201"/>
              <a:chOff x="528" y="1440"/>
              <a:chExt cx="2962" cy="1648"/>
            </a:xfrm>
          </p:grpSpPr>
          <p:sp>
            <p:nvSpPr>
              <p:cNvPr id="9348" name="Freeform 135"/>
              <p:cNvSpPr>
                <a:spLocks/>
              </p:cNvSpPr>
              <p:nvPr/>
            </p:nvSpPr>
            <p:spPr bwMode="auto">
              <a:xfrm>
                <a:off x="672" y="2400"/>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p:spPr>
            <p:txBody>
              <a:bodyPr/>
              <a:lstStyle/>
              <a:p>
                <a:endParaRPr lang="en-US"/>
              </a:p>
            </p:txBody>
          </p:sp>
          <p:grpSp>
            <p:nvGrpSpPr>
              <p:cNvPr id="7" name="Group 428"/>
              <p:cNvGrpSpPr>
                <a:grpSpLocks/>
              </p:cNvGrpSpPr>
              <p:nvPr/>
            </p:nvGrpSpPr>
            <p:grpSpPr bwMode="auto">
              <a:xfrm>
                <a:off x="528" y="1440"/>
                <a:ext cx="2962" cy="1485"/>
                <a:chOff x="528" y="1440"/>
                <a:chExt cx="2962" cy="1485"/>
              </a:xfrm>
            </p:grpSpPr>
            <p:grpSp>
              <p:nvGrpSpPr>
                <p:cNvPr id="8" name="Group 425"/>
                <p:cNvGrpSpPr>
                  <a:grpSpLocks/>
                </p:cNvGrpSpPr>
                <p:nvPr/>
              </p:nvGrpSpPr>
              <p:grpSpPr bwMode="auto">
                <a:xfrm>
                  <a:off x="944" y="1440"/>
                  <a:ext cx="2546" cy="1485"/>
                  <a:chOff x="944" y="1440"/>
                  <a:chExt cx="2546" cy="1485"/>
                </a:xfrm>
              </p:grpSpPr>
              <p:sp>
                <p:nvSpPr>
                  <p:cNvPr id="9352"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endParaRPr lang="en-US"/>
                  </a:p>
                </p:txBody>
              </p:sp>
              <p:sp>
                <p:nvSpPr>
                  <p:cNvPr id="9353" name="Line 153"/>
                  <p:cNvSpPr>
                    <a:spLocks noChangeShapeType="1"/>
                  </p:cNvSpPr>
                  <p:nvPr/>
                </p:nvSpPr>
                <p:spPr bwMode="auto">
                  <a:xfrm flipH="1">
                    <a:off x="1925" y="2649"/>
                    <a:ext cx="95" cy="276"/>
                  </a:xfrm>
                  <a:prstGeom prst="line">
                    <a:avLst/>
                  </a:prstGeom>
                  <a:noFill/>
                  <a:ln w="6350">
                    <a:solidFill>
                      <a:srgbClr val="0000FF"/>
                    </a:solidFill>
                    <a:round/>
                    <a:headEnd/>
                    <a:tailEnd/>
                  </a:ln>
                </p:spPr>
                <p:txBody>
                  <a:bodyPr/>
                  <a:lstStyle/>
                  <a:p>
                    <a:endParaRPr lang="en-US"/>
                  </a:p>
                </p:txBody>
              </p:sp>
              <p:sp>
                <p:nvSpPr>
                  <p:cNvPr id="9354" name="Line 154"/>
                  <p:cNvSpPr>
                    <a:spLocks noChangeShapeType="1"/>
                  </p:cNvSpPr>
                  <p:nvPr/>
                </p:nvSpPr>
                <p:spPr bwMode="auto">
                  <a:xfrm flipH="1">
                    <a:off x="1925" y="2706"/>
                    <a:ext cx="95" cy="219"/>
                  </a:xfrm>
                  <a:prstGeom prst="line">
                    <a:avLst/>
                  </a:prstGeom>
                  <a:noFill/>
                  <a:ln w="6350">
                    <a:solidFill>
                      <a:srgbClr val="0000FF"/>
                    </a:solidFill>
                    <a:round/>
                    <a:headEnd/>
                    <a:tailEnd/>
                  </a:ln>
                </p:spPr>
                <p:txBody>
                  <a:bodyPr/>
                  <a:lstStyle/>
                  <a:p>
                    <a:endParaRPr lang="en-US"/>
                  </a:p>
                </p:txBody>
              </p:sp>
              <p:sp>
                <p:nvSpPr>
                  <p:cNvPr id="9355" name="Line 155"/>
                  <p:cNvSpPr>
                    <a:spLocks noChangeShapeType="1"/>
                  </p:cNvSpPr>
                  <p:nvPr/>
                </p:nvSpPr>
                <p:spPr bwMode="auto">
                  <a:xfrm flipH="1">
                    <a:off x="1925" y="2754"/>
                    <a:ext cx="95" cy="171"/>
                  </a:xfrm>
                  <a:prstGeom prst="line">
                    <a:avLst/>
                  </a:prstGeom>
                  <a:noFill/>
                  <a:ln w="6350">
                    <a:solidFill>
                      <a:srgbClr val="0000FF"/>
                    </a:solidFill>
                    <a:round/>
                    <a:headEnd/>
                    <a:tailEnd/>
                  </a:ln>
                </p:spPr>
                <p:txBody>
                  <a:bodyPr/>
                  <a:lstStyle/>
                  <a:p>
                    <a:endParaRPr lang="en-US"/>
                  </a:p>
                </p:txBody>
              </p:sp>
              <p:sp>
                <p:nvSpPr>
                  <p:cNvPr id="9356" name="Line 156"/>
                  <p:cNvSpPr>
                    <a:spLocks noChangeShapeType="1"/>
                  </p:cNvSpPr>
                  <p:nvPr/>
                </p:nvSpPr>
                <p:spPr bwMode="auto">
                  <a:xfrm flipH="1">
                    <a:off x="1925" y="2808"/>
                    <a:ext cx="95" cy="117"/>
                  </a:xfrm>
                  <a:prstGeom prst="line">
                    <a:avLst/>
                  </a:prstGeom>
                  <a:noFill/>
                  <a:ln w="6350">
                    <a:solidFill>
                      <a:srgbClr val="0000FF"/>
                    </a:solidFill>
                    <a:round/>
                    <a:headEnd/>
                    <a:tailEnd/>
                  </a:ln>
                </p:spPr>
                <p:txBody>
                  <a:bodyPr/>
                  <a:lstStyle/>
                  <a:p>
                    <a:endParaRPr lang="en-US"/>
                  </a:p>
                </p:txBody>
              </p:sp>
              <p:sp>
                <p:nvSpPr>
                  <p:cNvPr id="9357" name="Freeform 171"/>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endParaRPr lang="en-US"/>
                  </a:p>
                </p:txBody>
              </p:sp>
              <p:sp>
                <p:nvSpPr>
                  <p:cNvPr id="9358" name="Freeform 172"/>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p:spPr>
                <p:txBody>
                  <a:bodyPr/>
                  <a:lstStyle/>
                  <a:p>
                    <a:endParaRPr lang="en-US"/>
                  </a:p>
                </p:txBody>
              </p:sp>
              <p:sp>
                <p:nvSpPr>
                  <p:cNvPr id="9359" name="Freeform 173"/>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p>
                </p:txBody>
              </p:sp>
              <p:sp>
                <p:nvSpPr>
                  <p:cNvPr id="9360" name="Freeform 174"/>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p:spPr>
                <p:txBody>
                  <a:bodyPr/>
                  <a:lstStyle/>
                  <a:p>
                    <a:endParaRPr lang="en-US"/>
                  </a:p>
                </p:txBody>
              </p:sp>
              <p:sp>
                <p:nvSpPr>
                  <p:cNvPr id="9361" name="Freeform 334"/>
                  <p:cNvSpPr>
                    <a:spLocks/>
                  </p:cNvSpPr>
                  <p:nvPr/>
                </p:nvSpPr>
                <p:spPr bwMode="auto">
                  <a:xfrm>
                    <a:off x="1269" y="2389"/>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0000FF"/>
                    </a:solidFill>
                    <a:round/>
                    <a:headEnd/>
                    <a:tailEnd/>
                  </a:ln>
                </p:spPr>
                <p:txBody>
                  <a:bodyPr/>
                  <a:lstStyle/>
                  <a:p>
                    <a:endParaRPr lang="en-US"/>
                  </a:p>
                </p:txBody>
              </p:sp>
              <p:sp>
                <p:nvSpPr>
                  <p:cNvPr id="9362"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endParaRPr lang="en-US"/>
                  </a:p>
                </p:txBody>
              </p:sp>
              <p:sp>
                <p:nvSpPr>
                  <p:cNvPr id="9363"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p:spPr>
                <p:txBody>
                  <a:bodyPr/>
                  <a:lstStyle/>
                  <a:p>
                    <a:endParaRPr lang="en-US"/>
                  </a:p>
                </p:txBody>
              </p:sp>
              <p:sp>
                <p:nvSpPr>
                  <p:cNvPr id="9364"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endParaRPr lang="en-US"/>
                  </a:p>
                </p:txBody>
              </p:sp>
              <p:sp>
                <p:nvSpPr>
                  <p:cNvPr id="9365"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endParaRPr lang="en-US"/>
                  </a:p>
                </p:txBody>
              </p:sp>
              <p:sp>
                <p:nvSpPr>
                  <p:cNvPr id="9366"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endParaRPr lang="en-US"/>
                  </a:p>
                </p:txBody>
              </p:sp>
              <p:sp>
                <p:nvSpPr>
                  <p:cNvPr id="9367"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endParaRPr lang="en-US"/>
                  </a:p>
                </p:txBody>
              </p:sp>
              <p:sp>
                <p:nvSpPr>
                  <p:cNvPr id="9368"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endParaRPr lang="en-US"/>
                  </a:p>
                </p:txBody>
              </p:sp>
              <p:sp>
                <p:nvSpPr>
                  <p:cNvPr id="9369"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endParaRPr lang="en-US"/>
                  </a:p>
                </p:txBody>
              </p:sp>
              <p:sp>
                <p:nvSpPr>
                  <p:cNvPr id="9370"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endParaRPr lang="en-US"/>
                  </a:p>
                </p:txBody>
              </p:sp>
              <p:sp>
                <p:nvSpPr>
                  <p:cNvPr id="9371"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p:spPr>
                <p:txBody>
                  <a:bodyPr/>
                  <a:lstStyle/>
                  <a:p>
                    <a:endParaRPr lang="en-US"/>
                  </a:p>
                </p:txBody>
              </p:sp>
              <p:sp>
                <p:nvSpPr>
                  <p:cNvPr id="9372"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endParaRPr lang="en-US"/>
                  </a:p>
                </p:txBody>
              </p:sp>
              <p:sp>
                <p:nvSpPr>
                  <p:cNvPr id="9373"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p:spPr>
                <p:txBody>
                  <a:bodyPr/>
                  <a:lstStyle/>
                  <a:p>
                    <a:endParaRPr lang="en-US"/>
                  </a:p>
                </p:txBody>
              </p:sp>
              <p:sp>
                <p:nvSpPr>
                  <p:cNvPr id="9374" name="Line 26"/>
                  <p:cNvSpPr>
                    <a:spLocks noChangeShapeType="1"/>
                  </p:cNvSpPr>
                  <p:nvPr/>
                </p:nvSpPr>
                <p:spPr bwMode="auto">
                  <a:xfrm flipH="1">
                    <a:off x="1592" y="2407"/>
                    <a:ext cx="13" cy="8"/>
                  </a:xfrm>
                  <a:prstGeom prst="line">
                    <a:avLst/>
                  </a:prstGeom>
                  <a:noFill/>
                  <a:ln w="11113">
                    <a:solidFill>
                      <a:srgbClr val="FF0000"/>
                    </a:solidFill>
                    <a:round/>
                    <a:headEnd/>
                    <a:tailEnd/>
                  </a:ln>
                </p:spPr>
                <p:txBody>
                  <a:bodyPr/>
                  <a:lstStyle/>
                  <a:p>
                    <a:endParaRPr lang="en-US"/>
                  </a:p>
                </p:txBody>
              </p:sp>
              <p:sp>
                <p:nvSpPr>
                  <p:cNvPr id="9375" name="Line 27"/>
                  <p:cNvSpPr>
                    <a:spLocks noChangeShapeType="1"/>
                  </p:cNvSpPr>
                  <p:nvPr/>
                </p:nvSpPr>
                <p:spPr bwMode="auto">
                  <a:xfrm flipH="1">
                    <a:off x="1567" y="2422"/>
                    <a:ext cx="13" cy="8"/>
                  </a:xfrm>
                  <a:prstGeom prst="line">
                    <a:avLst/>
                  </a:prstGeom>
                  <a:noFill/>
                  <a:ln w="11113">
                    <a:solidFill>
                      <a:srgbClr val="FF0000"/>
                    </a:solidFill>
                    <a:round/>
                    <a:headEnd/>
                    <a:tailEnd/>
                  </a:ln>
                </p:spPr>
                <p:txBody>
                  <a:bodyPr/>
                  <a:lstStyle/>
                  <a:p>
                    <a:endParaRPr lang="en-US"/>
                  </a:p>
                </p:txBody>
              </p:sp>
              <p:sp>
                <p:nvSpPr>
                  <p:cNvPr id="9376"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p:spPr>
                <p:txBody>
                  <a:bodyPr/>
                  <a:lstStyle/>
                  <a:p>
                    <a:endParaRPr lang="en-US"/>
                  </a:p>
                </p:txBody>
              </p:sp>
              <p:sp>
                <p:nvSpPr>
                  <p:cNvPr id="9377" name="Line 29"/>
                  <p:cNvSpPr>
                    <a:spLocks noChangeShapeType="1"/>
                  </p:cNvSpPr>
                  <p:nvPr/>
                </p:nvSpPr>
                <p:spPr bwMode="auto">
                  <a:xfrm>
                    <a:off x="1566" y="2456"/>
                    <a:ext cx="11" cy="11"/>
                  </a:xfrm>
                  <a:prstGeom prst="line">
                    <a:avLst/>
                  </a:prstGeom>
                  <a:noFill/>
                  <a:ln w="11113">
                    <a:solidFill>
                      <a:srgbClr val="FF0000"/>
                    </a:solidFill>
                    <a:round/>
                    <a:headEnd/>
                    <a:tailEnd/>
                  </a:ln>
                </p:spPr>
                <p:txBody>
                  <a:bodyPr/>
                  <a:lstStyle/>
                  <a:p>
                    <a:endParaRPr lang="en-US"/>
                  </a:p>
                </p:txBody>
              </p:sp>
              <p:sp>
                <p:nvSpPr>
                  <p:cNvPr id="9378" name="Line 30"/>
                  <p:cNvSpPr>
                    <a:spLocks noChangeShapeType="1"/>
                  </p:cNvSpPr>
                  <p:nvPr/>
                </p:nvSpPr>
                <p:spPr bwMode="auto">
                  <a:xfrm flipV="1">
                    <a:off x="1588" y="2456"/>
                    <a:ext cx="13" cy="7"/>
                  </a:xfrm>
                  <a:prstGeom prst="line">
                    <a:avLst/>
                  </a:prstGeom>
                  <a:noFill/>
                  <a:ln w="11113">
                    <a:solidFill>
                      <a:srgbClr val="FF0000"/>
                    </a:solidFill>
                    <a:round/>
                    <a:headEnd/>
                    <a:tailEnd/>
                  </a:ln>
                </p:spPr>
                <p:txBody>
                  <a:bodyPr/>
                  <a:lstStyle/>
                  <a:p>
                    <a:endParaRPr lang="en-US"/>
                  </a:p>
                </p:txBody>
              </p:sp>
              <p:sp>
                <p:nvSpPr>
                  <p:cNvPr id="9379" name="Line 31"/>
                  <p:cNvSpPr>
                    <a:spLocks noChangeShapeType="1"/>
                  </p:cNvSpPr>
                  <p:nvPr/>
                </p:nvSpPr>
                <p:spPr bwMode="auto">
                  <a:xfrm flipV="1">
                    <a:off x="1612" y="2443"/>
                    <a:ext cx="13" cy="7"/>
                  </a:xfrm>
                  <a:prstGeom prst="line">
                    <a:avLst/>
                  </a:prstGeom>
                  <a:noFill/>
                  <a:ln w="11113">
                    <a:solidFill>
                      <a:srgbClr val="FF0000"/>
                    </a:solidFill>
                    <a:round/>
                    <a:headEnd/>
                    <a:tailEnd/>
                  </a:ln>
                </p:spPr>
                <p:txBody>
                  <a:bodyPr/>
                  <a:lstStyle/>
                  <a:p>
                    <a:endParaRPr lang="en-US"/>
                  </a:p>
                </p:txBody>
              </p:sp>
              <p:sp>
                <p:nvSpPr>
                  <p:cNvPr id="9380" name="Line 32"/>
                  <p:cNvSpPr>
                    <a:spLocks noChangeShapeType="1"/>
                  </p:cNvSpPr>
                  <p:nvPr/>
                </p:nvSpPr>
                <p:spPr bwMode="auto">
                  <a:xfrm flipV="1">
                    <a:off x="1636" y="2428"/>
                    <a:ext cx="13" cy="7"/>
                  </a:xfrm>
                  <a:prstGeom prst="line">
                    <a:avLst/>
                  </a:prstGeom>
                  <a:noFill/>
                  <a:ln w="11113">
                    <a:solidFill>
                      <a:srgbClr val="FF0000"/>
                    </a:solidFill>
                    <a:round/>
                    <a:headEnd/>
                    <a:tailEnd/>
                  </a:ln>
                </p:spPr>
                <p:txBody>
                  <a:bodyPr/>
                  <a:lstStyle/>
                  <a:p>
                    <a:endParaRPr lang="en-US"/>
                  </a:p>
                </p:txBody>
              </p:sp>
              <p:sp>
                <p:nvSpPr>
                  <p:cNvPr id="9381" name="Line 33"/>
                  <p:cNvSpPr>
                    <a:spLocks noChangeShapeType="1"/>
                  </p:cNvSpPr>
                  <p:nvPr/>
                </p:nvSpPr>
                <p:spPr bwMode="auto">
                  <a:xfrm flipV="1">
                    <a:off x="1662" y="2413"/>
                    <a:ext cx="11" cy="7"/>
                  </a:xfrm>
                  <a:prstGeom prst="line">
                    <a:avLst/>
                  </a:prstGeom>
                  <a:noFill/>
                  <a:ln w="11113">
                    <a:solidFill>
                      <a:srgbClr val="FF0000"/>
                    </a:solidFill>
                    <a:round/>
                    <a:headEnd/>
                    <a:tailEnd/>
                  </a:ln>
                </p:spPr>
                <p:txBody>
                  <a:bodyPr/>
                  <a:lstStyle/>
                  <a:p>
                    <a:endParaRPr lang="en-US"/>
                  </a:p>
                </p:txBody>
              </p:sp>
              <p:sp>
                <p:nvSpPr>
                  <p:cNvPr id="9382" name="Line 34"/>
                  <p:cNvSpPr>
                    <a:spLocks noChangeShapeType="1"/>
                  </p:cNvSpPr>
                  <p:nvPr/>
                </p:nvSpPr>
                <p:spPr bwMode="auto">
                  <a:xfrm flipV="1">
                    <a:off x="1686" y="2398"/>
                    <a:ext cx="13" cy="8"/>
                  </a:xfrm>
                  <a:prstGeom prst="line">
                    <a:avLst/>
                  </a:prstGeom>
                  <a:noFill/>
                  <a:ln w="11113">
                    <a:solidFill>
                      <a:srgbClr val="FF0000"/>
                    </a:solidFill>
                    <a:round/>
                    <a:headEnd/>
                    <a:tailEnd/>
                  </a:ln>
                </p:spPr>
                <p:txBody>
                  <a:bodyPr/>
                  <a:lstStyle/>
                  <a:p>
                    <a:endParaRPr lang="en-US"/>
                  </a:p>
                </p:txBody>
              </p:sp>
              <p:sp>
                <p:nvSpPr>
                  <p:cNvPr id="9383" name="Line 35"/>
                  <p:cNvSpPr>
                    <a:spLocks noChangeShapeType="1"/>
                  </p:cNvSpPr>
                  <p:nvPr/>
                </p:nvSpPr>
                <p:spPr bwMode="auto">
                  <a:xfrm flipV="1">
                    <a:off x="1710" y="2385"/>
                    <a:ext cx="13" cy="8"/>
                  </a:xfrm>
                  <a:prstGeom prst="line">
                    <a:avLst/>
                  </a:prstGeom>
                  <a:noFill/>
                  <a:ln w="11113">
                    <a:solidFill>
                      <a:srgbClr val="FF0000"/>
                    </a:solidFill>
                    <a:round/>
                    <a:headEnd/>
                    <a:tailEnd/>
                  </a:ln>
                </p:spPr>
                <p:txBody>
                  <a:bodyPr/>
                  <a:lstStyle/>
                  <a:p>
                    <a:endParaRPr lang="en-US"/>
                  </a:p>
                </p:txBody>
              </p:sp>
              <p:sp>
                <p:nvSpPr>
                  <p:cNvPr id="9384" name="Line 36"/>
                  <p:cNvSpPr>
                    <a:spLocks noChangeShapeType="1"/>
                  </p:cNvSpPr>
                  <p:nvPr/>
                </p:nvSpPr>
                <p:spPr bwMode="auto">
                  <a:xfrm flipV="1">
                    <a:off x="1736" y="2370"/>
                    <a:ext cx="11" cy="8"/>
                  </a:xfrm>
                  <a:prstGeom prst="line">
                    <a:avLst/>
                  </a:prstGeom>
                  <a:noFill/>
                  <a:ln w="11113">
                    <a:solidFill>
                      <a:srgbClr val="FF0000"/>
                    </a:solidFill>
                    <a:round/>
                    <a:headEnd/>
                    <a:tailEnd/>
                  </a:ln>
                </p:spPr>
                <p:txBody>
                  <a:bodyPr/>
                  <a:lstStyle/>
                  <a:p>
                    <a:endParaRPr lang="en-US"/>
                  </a:p>
                </p:txBody>
              </p:sp>
              <p:sp>
                <p:nvSpPr>
                  <p:cNvPr id="9385" name="Line 37"/>
                  <p:cNvSpPr>
                    <a:spLocks noChangeShapeType="1"/>
                  </p:cNvSpPr>
                  <p:nvPr/>
                </p:nvSpPr>
                <p:spPr bwMode="auto">
                  <a:xfrm flipV="1">
                    <a:off x="1760" y="2356"/>
                    <a:ext cx="11" cy="7"/>
                  </a:xfrm>
                  <a:prstGeom prst="line">
                    <a:avLst/>
                  </a:prstGeom>
                  <a:noFill/>
                  <a:ln w="11113">
                    <a:solidFill>
                      <a:srgbClr val="FF0000"/>
                    </a:solidFill>
                    <a:round/>
                    <a:headEnd/>
                    <a:tailEnd/>
                  </a:ln>
                </p:spPr>
                <p:txBody>
                  <a:bodyPr/>
                  <a:lstStyle/>
                  <a:p>
                    <a:endParaRPr lang="en-US"/>
                  </a:p>
                </p:txBody>
              </p:sp>
              <p:sp>
                <p:nvSpPr>
                  <p:cNvPr id="9386" name="Line 38"/>
                  <p:cNvSpPr>
                    <a:spLocks noChangeShapeType="1"/>
                  </p:cNvSpPr>
                  <p:nvPr/>
                </p:nvSpPr>
                <p:spPr bwMode="auto">
                  <a:xfrm flipV="1">
                    <a:off x="1784" y="2343"/>
                    <a:ext cx="13" cy="5"/>
                  </a:xfrm>
                  <a:prstGeom prst="line">
                    <a:avLst/>
                  </a:prstGeom>
                  <a:noFill/>
                  <a:ln w="11113">
                    <a:solidFill>
                      <a:srgbClr val="FF0000"/>
                    </a:solidFill>
                    <a:round/>
                    <a:headEnd/>
                    <a:tailEnd/>
                  </a:ln>
                </p:spPr>
                <p:txBody>
                  <a:bodyPr/>
                  <a:lstStyle/>
                  <a:p>
                    <a:endParaRPr lang="en-US"/>
                  </a:p>
                </p:txBody>
              </p:sp>
              <p:sp>
                <p:nvSpPr>
                  <p:cNvPr id="9387" name="Line 39"/>
                  <p:cNvSpPr>
                    <a:spLocks noChangeShapeType="1"/>
                  </p:cNvSpPr>
                  <p:nvPr/>
                </p:nvSpPr>
                <p:spPr bwMode="auto">
                  <a:xfrm flipV="1">
                    <a:off x="1809" y="2328"/>
                    <a:ext cx="13" cy="7"/>
                  </a:xfrm>
                  <a:prstGeom prst="line">
                    <a:avLst/>
                  </a:prstGeom>
                  <a:noFill/>
                  <a:ln w="11113">
                    <a:solidFill>
                      <a:srgbClr val="FF0000"/>
                    </a:solidFill>
                    <a:round/>
                    <a:headEnd/>
                    <a:tailEnd/>
                  </a:ln>
                </p:spPr>
                <p:txBody>
                  <a:bodyPr/>
                  <a:lstStyle/>
                  <a:p>
                    <a:endParaRPr lang="en-US"/>
                  </a:p>
                </p:txBody>
              </p:sp>
              <p:sp>
                <p:nvSpPr>
                  <p:cNvPr id="9388" name="Line 40"/>
                  <p:cNvSpPr>
                    <a:spLocks noChangeShapeType="1"/>
                  </p:cNvSpPr>
                  <p:nvPr/>
                </p:nvSpPr>
                <p:spPr bwMode="auto">
                  <a:xfrm flipV="1">
                    <a:off x="1835" y="2313"/>
                    <a:ext cx="11" cy="7"/>
                  </a:xfrm>
                  <a:prstGeom prst="line">
                    <a:avLst/>
                  </a:prstGeom>
                  <a:noFill/>
                  <a:ln w="11113">
                    <a:solidFill>
                      <a:srgbClr val="FF0000"/>
                    </a:solidFill>
                    <a:round/>
                    <a:headEnd/>
                    <a:tailEnd/>
                  </a:ln>
                </p:spPr>
                <p:txBody>
                  <a:bodyPr/>
                  <a:lstStyle/>
                  <a:p>
                    <a:endParaRPr lang="en-US"/>
                  </a:p>
                </p:txBody>
              </p:sp>
              <p:sp>
                <p:nvSpPr>
                  <p:cNvPr id="9389" name="Line 41"/>
                  <p:cNvSpPr>
                    <a:spLocks noChangeShapeType="1"/>
                  </p:cNvSpPr>
                  <p:nvPr/>
                </p:nvSpPr>
                <p:spPr bwMode="auto">
                  <a:xfrm flipV="1">
                    <a:off x="1859" y="2298"/>
                    <a:ext cx="13" cy="7"/>
                  </a:xfrm>
                  <a:prstGeom prst="line">
                    <a:avLst/>
                  </a:prstGeom>
                  <a:noFill/>
                  <a:ln w="11113">
                    <a:solidFill>
                      <a:srgbClr val="FF0000"/>
                    </a:solidFill>
                    <a:round/>
                    <a:headEnd/>
                    <a:tailEnd/>
                  </a:ln>
                </p:spPr>
                <p:txBody>
                  <a:bodyPr/>
                  <a:lstStyle/>
                  <a:p>
                    <a:endParaRPr lang="en-US"/>
                  </a:p>
                </p:txBody>
              </p:sp>
              <p:sp>
                <p:nvSpPr>
                  <p:cNvPr id="9390" name="Line 42"/>
                  <p:cNvSpPr>
                    <a:spLocks noChangeShapeType="1"/>
                  </p:cNvSpPr>
                  <p:nvPr/>
                </p:nvSpPr>
                <p:spPr bwMode="auto">
                  <a:xfrm flipV="1">
                    <a:off x="1883" y="2285"/>
                    <a:ext cx="13" cy="7"/>
                  </a:xfrm>
                  <a:prstGeom prst="line">
                    <a:avLst/>
                  </a:prstGeom>
                  <a:noFill/>
                  <a:ln w="11113">
                    <a:solidFill>
                      <a:srgbClr val="FF0000"/>
                    </a:solidFill>
                    <a:round/>
                    <a:headEnd/>
                    <a:tailEnd/>
                  </a:ln>
                </p:spPr>
                <p:txBody>
                  <a:bodyPr/>
                  <a:lstStyle/>
                  <a:p>
                    <a:endParaRPr lang="en-US"/>
                  </a:p>
                </p:txBody>
              </p:sp>
              <p:sp>
                <p:nvSpPr>
                  <p:cNvPr id="9391" name="Line 43"/>
                  <p:cNvSpPr>
                    <a:spLocks noChangeShapeType="1"/>
                  </p:cNvSpPr>
                  <p:nvPr/>
                </p:nvSpPr>
                <p:spPr bwMode="auto">
                  <a:xfrm flipV="1">
                    <a:off x="1907" y="2270"/>
                    <a:ext cx="13" cy="8"/>
                  </a:xfrm>
                  <a:prstGeom prst="line">
                    <a:avLst/>
                  </a:prstGeom>
                  <a:noFill/>
                  <a:ln w="11113">
                    <a:solidFill>
                      <a:srgbClr val="FF0000"/>
                    </a:solidFill>
                    <a:round/>
                    <a:headEnd/>
                    <a:tailEnd/>
                  </a:ln>
                </p:spPr>
                <p:txBody>
                  <a:bodyPr/>
                  <a:lstStyle/>
                  <a:p>
                    <a:endParaRPr lang="en-US"/>
                  </a:p>
                </p:txBody>
              </p:sp>
              <p:sp>
                <p:nvSpPr>
                  <p:cNvPr id="9392" name="Line 44"/>
                  <p:cNvSpPr>
                    <a:spLocks noChangeShapeType="1"/>
                  </p:cNvSpPr>
                  <p:nvPr/>
                </p:nvSpPr>
                <p:spPr bwMode="auto">
                  <a:xfrm flipV="1">
                    <a:off x="1933" y="2255"/>
                    <a:ext cx="11" cy="8"/>
                  </a:xfrm>
                  <a:prstGeom prst="line">
                    <a:avLst/>
                  </a:prstGeom>
                  <a:noFill/>
                  <a:ln w="11113">
                    <a:solidFill>
                      <a:srgbClr val="FF0000"/>
                    </a:solidFill>
                    <a:round/>
                    <a:headEnd/>
                    <a:tailEnd/>
                  </a:ln>
                </p:spPr>
                <p:txBody>
                  <a:bodyPr/>
                  <a:lstStyle/>
                  <a:p>
                    <a:endParaRPr lang="en-US"/>
                  </a:p>
                </p:txBody>
              </p:sp>
              <p:sp>
                <p:nvSpPr>
                  <p:cNvPr id="9393" name="Line 45"/>
                  <p:cNvSpPr>
                    <a:spLocks noChangeShapeType="1"/>
                  </p:cNvSpPr>
                  <p:nvPr/>
                </p:nvSpPr>
                <p:spPr bwMode="auto">
                  <a:xfrm flipV="1">
                    <a:off x="1957" y="2241"/>
                    <a:ext cx="13" cy="7"/>
                  </a:xfrm>
                  <a:prstGeom prst="line">
                    <a:avLst/>
                  </a:prstGeom>
                  <a:noFill/>
                  <a:ln w="11113">
                    <a:solidFill>
                      <a:srgbClr val="FF0000"/>
                    </a:solidFill>
                    <a:round/>
                    <a:headEnd/>
                    <a:tailEnd/>
                  </a:ln>
                </p:spPr>
                <p:txBody>
                  <a:bodyPr/>
                  <a:lstStyle/>
                  <a:p>
                    <a:endParaRPr lang="en-US"/>
                  </a:p>
                </p:txBody>
              </p:sp>
              <p:sp>
                <p:nvSpPr>
                  <p:cNvPr id="9394" name="Line 46"/>
                  <p:cNvSpPr>
                    <a:spLocks noChangeShapeType="1"/>
                  </p:cNvSpPr>
                  <p:nvPr/>
                </p:nvSpPr>
                <p:spPr bwMode="auto">
                  <a:xfrm flipV="1">
                    <a:off x="1981" y="2228"/>
                    <a:ext cx="13" cy="7"/>
                  </a:xfrm>
                  <a:prstGeom prst="line">
                    <a:avLst/>
                  </a:prstGeom>
                  <a:noFill/>
                  <a:ln w="11113">
                    <a:solidFill>
                      <a:srgbClr val="FF0000"/>
                    </a:solidFill>
                    <a:round/>
                    <a:headEnd/>
                    <a:tailEnd/>
                  </a:ln>
                </p:spPr>
                <p:txBody>
                  <a:bodyPr/>
                  <a:lstStyle/>
                  <a:p>
                    <a:endParaRPr lang="en-US"/>
                  </a:p>
                </p:txBody>
              </p:sp>
              <p:sp>
                <p:nvSpPr>
                  <p:cNvPr id="9395" name="Line 47"/>
                  <p:cNvSpPr>
                    <a:spLocks noChangeShapeType="1"/>
                  </p:cNvSpPr>
                  <p:nvPr/>
                </p:nvSpPr>
                <p:spPr bwMode="auto">
                  <a:xfrm flipV="1">
                    <a:off x="2007" y="2213"/>
                    <a:ext cx="11" cy="7"/>
                  </a:xfrm>
                  <a:prstGeom prst="line">
                    <a:avLst/>
                  </a:prstGeom>
                  <a:noFill/>
                  <a:ln w="11113">
                    <a:solidFill>
                      <a:srgbClr val="FF0000"/>
                    </a:solidFill>
                    <a:round/>
                    <a:headEnd/>
                    <a:tailEnd/>
                  </a:ln>
                </p:spPr>
                <p:txBody>
                  <a:bodyPr/>
                  <a:lstStyle/>
                  <a:p>
                    <a:endParaRPr lang="en-US"/>
                  </a:p>
                </p:txBody>
              </p:sp>
              <p:sp>
                <p:nvSpPr>
                  <p:cNvPr id="9396" name="Line 48"/>
                  <p:cNvSpPr>
                    <a:spLocks noChangeShapeType="1"/>
                  </p:cNvSpPr>
                  <p:nvPr/>
                </p:nvSpPr>
                <p:spPr bwMode="auto">
                  <a:xfrm flipV="1">
                    <a:off x="2031" y="2198"/>
                    <a:ext cx="11" cy="7"/>
                  </a:xfrm>
                  <a:prstGeom prst="line">
                    <a:avLst/>
                  </a:prstGeom>
                  <a:noFill/>
                  <a:ln w="11113">
                    <a:solidFill>
                      <a:srgbClr val="FF0000"/>
                    </a:solidFill>
                    <a:round/>
                    <a:headEnd/>
                    <a:tailEnd/>
                  </a:ln>
                </p:spPr>
                <p:txBody>
                  <a:bodyPr/>
                  <a:lstStyle/>
                  <a:p>
                    <a:endParaRPr lang="en-US"/>
                  </a:p>
                </p:txBody>
              </p:sp>
              <p:sp>
                <p:nvSpPr>
                  <p:cNvPr id="9397" name="Line 49"/>
                  <p:cNvSpPr>
                    <a:spLocks noChangeShapeType="1"/>
                  </p:cNvSpPr>
                  <p:nvPr/>
                </p:nvSpPr>
                <p:spPr bwMode="auto">
                  <a:xfrm>
                    <a:off x="2055" y="2191"/>
                    <a:ext cx="1" cy="1"/>
                  </a:xfrm>
                  <a:prstGeom prst="line">
                    <a:avLst/>
                  </a:prstGeom>
                  <a:noFill/>
                  <a:ln w="11113">
                    <a:solidFill>
                      <a:srgbClr val="FF0000"/>
                    </a:solidFill>
                    <a:round/>
                    <a:headEnd/>
                    <a:tailEnd/>
                  </a:ln>
                </p:spPr>
                <p:txBody>
                  <a:bodyPr/>
                  <a:lstStyle/>
                  <a:p>
                    <a:endParaRPr lang="en-US"/>
                  </a:p>
                </p:txBody>
              </p:sp>
              <p:sp>
                <p:nvSpPr>
                  <p:cNvPr id="9398" name="Line 97"/>
                  <p:cNvSpPr>
                    <a:spLocks noChangeShapeType="1"/>
                  </p:cNvSpPr>
                  <p:nvPr/>
                </p:nvSpPr>
                <p:spPr bwMode="auto">
                  <a:xfrm flipH="1">
                    <a:off x="2563" y="2483"/>
                    <a:ext cx="11" cy="8"/>
                  </a:xfrm>
                  <a:prstGeom prst="line">
                    <a:avLst/>
                  </a:prstGeom>
                  <a:noFill/>
                  <a:ln w="11113">
                    <a:solidFill>
                      <a:srgbClr val="FF0000"/>
                    </a:solidFill>
                    <a:round/>
                    <a:headEnd/>
                    <a:tailEnd/>
                  </a:ln>
                </p:spPr>
                <p:txBody>
                  <a:bodyPr/>
                  <a:lstStyle/>
                  <a:p>
                    <a:endParaRPr lang="en-US"/>
                  </a:p>
                </p:txBody>
              </p:sp>
              <p:sp>
                <p:nvSpPr>
                  <p:cNvPr id="9399" name="Line 98"/>
                  <p:cNvSpPr>
                    <a:spLocks noChangeShapeType="1"/>
                  </p:cNvSpPr>
                  <p:nvPr/>
                </p:nvSpPr>
                <p:spPr bwMode="auto">
                  <a:xfrm flipH="1">
                    <a:off x="2539" y="2498"/>
                    <a:ext cx="11" cy="8"/>
                  </a:xfrm>
                  <a:prstGeom prst="line">
                    <a:avLst/>
                  </a:prstGeom>
                  <a:noFill/>
                  <a:ln w="11113">
                    <a:solidFill>
                      <a:srgbClr val="FF0000"/>
                    </a:solidFill>
                    <a:round/>
                    <a:headEnd/>
                    <a:tailEnd/>
                  </a:ln>
                </p:spPr>
                <p:txBody>
                  <a:bodyPr/>
                  <a:lstStyle/>
                  <a:p>
                    <a:endParaRPr lang="en-US"/>
                  </a:p>
                </p:txBody>
              </p:sp>
              <p:sp>
                <p:nvSpPr>
                  <p:cNvPr id="9400" name="Line 99"/>
                  <p:cNvSpPr>
                    <a:spLocks noChangeShapeType="1"/>
                  </p:cNvSpPr>
                  <p:nvPr/>
                </p:nvSpPr>
                <p:spPr bwMode="auto">
                  <a:xfrm flipH="1">
                    <a:off x="2513" y="2511"/>
                    <a:ext cx="13" cy="8"/>
                  </a:xfrm>
                  <a:prstGeom prst="line">
                    <a:avLst/>
                  </a:prstGeom>
                  <a:noFill/>
                  <a:ln w="11113">
                    <a:solidFill>
                      <a:srgbClr val="FF0000"/>
                    </a:solidFill>
                    <a:round/>
                    <a:headEnd/>
                    <a:tailEnd/>
                  </a:ln>
                </p:spPr>
                <p:txBody>
                  <a:bodyPr/>
                  <a:lstStyle/>
                  <a:p>
                    <a:endParaRPr lang="en-US"/>
                  </a:p>
                </p:txBody>
              </p:sp>
              <p:sp>
                <p:nvSpPr>
                  <p:cNvPr id="9401" name="Line 100"/>
                  <p:cNvSpPr>
                    <a:spLocks noChangeShapeType="1"/>
                  </p:cNvSpPr>
                  <p:nvPr/>
                </p:nvSpPr>
                <p:spPr bwMode="auto">
                  <a:xfrm flipH="1">
                    <a:off x="2489" y="2526"/>
                    <a:ext cx="13" cy="8"/>
                  </a:xfrm>
                  <a:prstGeom prst="line">
                    <a:avLst/>
                  </a:prstGeom>
                  <a:noFill/>
                  <a:ln w="11113">
                    <a:solidFill>
                      <a:srgbClr val="FF0000"/>
                    </a:solidFill>
                    <a:round/>
                    <a:headEnd/>
                    <a:tailEnd/>
                  </a:ln>
                </p:spPr>
                <p:txBody>
                  <a:bodyPr/>
                  <a:lstStyle/>
                  <a:p>
                    <a:endParaRPr lang="en-US"/>
                  </a:p>
                </p:txBody>
              </p:sp>
              <p:sp>
                <p:nvSpPr>
                  <p:cNvPr id="9402" name="Line 101"/>
                  <p:cNvSpPr>
                    <a:spLocks noChangeShapeType="1"/>
                  </p:cNvSpPr>
                  <p:nvPr/>
                </p:nvSpPr>
                <p:spPr bwMode="auto">
                  <a:xfrm flipH="1">
                    <a:off x="2465" y="2541"/>
                    <a:ext cx="11" cy="7"/>
                  </a:xfrm>
                  <a:prstGeom prst="line">
                    <a:avLst/>
                  </a:prstGeom>
                  <a:noFill/>
                  <a:ln w="11113">
                    <a:solidFill>
                      <a:srgbClr val="FF0000"/>
                    </a:solidFill>
                    <a:round/>
                    <a:headEnd/>
                    <a:tailEnd/>
                  </a:ln>
                </p:spPr>
                <p:txBody>
                  <a:bodyPr/>
                  <a:lstStyle/>
                  <a:p>
                    <a:endParaRPr lang="en-US"/>
                  </a:p>
                </p:txBody>
              </p:sp>
              <p:sp>
                <p:nvSpPr>
                  <p:cNvPr id="9403" name="Line 102"/>
                  <p:cNvSpPr>
                    <a:spLocks noChangeShapeType="1"/>
                  </p:cNvSpPr>
                  <p:nvPr/>
                </p:nvSpPr>
                <p:spPr bwMode="auto">
                  <a:xfrm flipH="1">
                    <a:off x="2439" y="2554"/>
                    <a:ext cx="13" cy="7"/>
                  </a:xfrm>
                  <a:prstGeom prst="line">
                    <a:avLst/>
                  </a:prstGeom>
                  <a:noFill/>
                  <a:ln w="11113">
                    <a:solidFill>
                      <a:srgbClr val="FF0000"/>
                    </a:solidFill>
                    <a:round/>
                    <a:headEnd/>
                    <a:tailEnd/>
                  </a:ln>
                </p:spPr>
                <p:txBody>
                  <a:bodyPr/>
                  <a:lstStyle/>
                  <a:p>
                    <a:endParaRPr lang="en-US"/>
                  </a:p>
                </p:txBody>
              </p:sp>
              <p:sp>
                <p:nvSpPr>
                  <p:cNvPr id="9404" name="Line 103"/>
                  <p:cNvSpPr>
                    <a:spLocks noChangeShapeType="1"/>
                  </p:cNvSpPr>
                  <p:nvPr/>
                </p:nvSpPr>
                <p:spPr bwMode="auto">
                  <a:xfrm flipH="1">
                    <a:off x="2415" y="2569"/>
                    <a:ext cx="13" cy="7"/>
                  </a:xfrm>
                  <a:prstGeom prst="line">
                    <a:avLst/>
                  </a:prstGeom>
                  <a:noFill/>
                  <a:ln w="11113">
                    <a:solidFill>
                      <a:srgbClr val="FF0000"/>
                    </a:solidFill>
                    <a:round/>
                    <a:headEnd/>
                    <a:tailEnd/>
                  </a:ln>
                </p:spPr>
                <p:txBody>
                  <a:bodyPr/>
                  <a:lstStyle/>
                  <a:p>
                    <a:endParaRPr lang="en-US"/>
                  </a:p>
                </p:txBody>
              </p:sp>
              <p:sp>
                <p:nvSpPr>
                  <p:cNvPr id="9405" name="Line 104"/>
                  <p:cNvSpPr>
                    <a:spLocks noChangeShapeType="1"/>
                  </p:cNvSpPr>
                  <p:nvPr/>
                </p:nvSpPr>
                <p:spPr bwMode="auto">
                  <a:xfrm flipH="1">
                    <a:off x="2391" y="2584"/>
                    <a:ext cx="11" cy="7"/>
                  </a:xfrm>
                  <a:prstGeom prst="line">
                    <a:avLst/>
                  </a:prstGeom>
                  <a:noFill/>
                  <a:ln w="11113">
                    <a:solidFill>
                      <a:srgbClr val="FF0000"/>
                    </a:solidFill>
                    <a:round/>
                    <a:headEnd/>
                    <a:tailEnd/>
                  </a:ln>
                </p:spPr>
                <p:txBody>
                  <a:bodyPr/>
                  <a:lstStyle/>
                  <a:p>
                    <a:endParaRPr lang="en-US"/>
                  </a:p>
                </p:txBody>
              </p:sp>
              <p:sp>
                <p:nvSpPr>
                  <p:cNvPr id="9406" name="Line 105"/>
                  <p:cNvSpPr>
                    <a:spLocks noChangeShapeType="1"/>
                  </p:cNvSpPr>
                  <p:nvPr/>
                </p:nvSpPr>
                <p:spPr bwMode="auto">
                  <a:xfrm flipH="1">
                    <a:off x="2365" y="2598"/>
                    <a:ext cx="13" cy="6"/>
                  </a:xfrm>
                  <a:prstGeom prst="line">
                    <a:avLst/>
                  </a:prstGeom>
                  <a:noFill/>
                  <a:ln w="11113">
                    <a:solidFill>
                      <a:srgbClr val="FF0000"/>
                    </a:solidFill>
                    <a:round/>
                    <a:headEnd/>
                    <a:tailEnd/>
                  </a:ln>
                </p:spPr>
                <p:txBody>
                  <a:bodyPr/>
                  <a:lstStyle/>
                  <a:p>
                    <a:endParaRPr lang="en-US"/>
                  </a:p>
                </p:txBody>
              </p:sp>
              <p:sp>
                <p:nvSpPr>
                  <p:cNvPr id="9407" name="Line 106"/>
                  <p:cNvSpPr>
                    <a:spLocks noChangeShapeType="1"/>
                  </p:cNvSpPr>
                  <p:nvPr/>
                </p:nvSpPr>
                <p:spPr bwMode="auto">
                  <a:xfrm flipH="1">
                    <a:off x="2341" y="2611"/>
                    <a:ext cx="13" cy="8"/>
                  </a:xfrm>
                  <a:prstGeom prst="line">
                    <a:avLst/>
                  </a:prstGeom>
                  <a:noFill/>
                  <a:ln w="11113">
                    <a:solidFill>
                      <a:srgbClr val="FF0000"/>
                    </a:solidFill>
                    <a:round/>
                    <a:headEnd/>
                    <a:tailEnd/>
                  </a:ln>
                </p:spPr>
                <p:txBody>
                  <a:bodyPr/>
                  <a:lstStyle/>
                  <a:p>
                    <a:endParaRPr lang="en-US"/>
                  </a:p>
                </p:txBody>
              </p:sp>
              <p:sp>
                <p:nvSpPr>
                  <p:cNvPr id="9408" name="Line 107"/>
                  <p:cNvSpPr>
                    <a:spLocks noChangeShapeType="1"/>
                  </p:cNvSpPr>
                  <p:nvPr/>
                </p:nvSpPr>
                <p:spPr bwMode="auto">
                  <a:xfrm flipH="1">
                    <a:off x="2317" y="2626"/>
                    <a:ext cx="13" cy="8"/>
                  </a:xfrm>
                  <a:prstGeom prst="line">
                    <a:avLst/>
                  </a:prstGeom>
                  <a:noFill/>
                  <a:ln w="11113">
                    <a:solidFill>
                      <a:srgbClr val="FF0000"/>
                    </a:solidFill>
                    <a:round/>
                    <a:headEnd/>
                    <a:tailEnd/>
                  </a:ln>
                </p:spPr>
                <p:txBody>
                  <a:bodyPr/>
                  <a:lstStyle/>
                  <a:p>
                    <a:endParaRPr lang="en-US"/>
                  </a:p>
                </p:txBody>
              </p:sp>
              <p:sp>
                <p:nvSpPr>
                  <p:cNvPr id="9409" name="Line 108"/>
                  <p:cNvSpPr>
                    <a:spLocks noChangeShapeType="1"/>
                  </p:cNvSpPr>
                  <p:nvPr/>
                </p:nvSpPr>
                <p:spPr bwMode="auto">
                  <a:xfrm flipH="1">
                    <a:off x="2293" y="2641"/>
                    <a:ext cx="11" cy="8"/>
                  </a:xfrm>
                  <a:prstGeom prst="line">
                    <a:avLst/>
                  </a:prstGeom>
                  <a:noFill/>
                  <a:ln w="11113">
                    <a:solidFill>
                      <a:srgbClr val="FF0000"/>
                    </a:solidFill>
                    <a:round/>
                    <a:headEnd/>
                    <a:tailEnd/>
                  </a:ln>
                </p:spPr>
                <p:txBody>
                  <a:bodyPr/>
                  <a:lstStyle/>
                  <a:p>
                    <a:endParaRPr lang="en-US"/>
                  </a:p>
                </p:txBody>
              </p:sp>
              <p:sp>
                <p:nvSpPr>
                  <p:cNvPr id="9410" name="Line 109"/>
                  <p:cNvSpPr>
                    <a:spLocks noChangeShapeType="1"/>
                  </p:cNvSpPr>
                  <p:nvPr/>
                </p:nvSpPr>
                <p:spPr bwMode="auto">
                  <a:xfrm flipH="1">
                    <a:off x="2267" y="2654"/>
                    <a:ext cx="13" cy="7"/>
                  </a:xfrm>
                  <a:prstGeom prst="line">
                    <a:avLst/>
                  </a:prstGeom>
                  <a:noFill/>
                  <a:ln w="11113">
                    <a:solidFill>
                      <a:srgbClr val="FF0000"/>
                    </a:solidFill>
                    <a:round/>
                    <a:headEnd/>
                    <a:tailEnd/>
                  </a:ln>
                </p:spPr>
                <p:txBody>
                  <a:bodyPr/>
                  <a:lstStyle/>
                  <a:p>
                    <a:endParaRPr lang="en-US"/>
                  </a:p>
                </p:txBody>
              </p:sp>
              <p:sp>
                <p:nvSpPr>
                  <p:cNvPr id="9411"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p:spPr>
                <p:txBody>
                  <a:bodyPr/>
                  <a:lstStyle/>
                  <a:p>
                    <a:endParaRPr lang="en-US"/>
                  </a:p>
                </p:txBody>
              </p:sp>
              <p:sp>
                <p:nvSpPr>
                  <p:cNvPr id="9412" name="Line 111"/>
                  <p:cNvSpPr>
                    <a:spLocks noChangeShapeType="1"/>
                  </p:cNvSpPr>
                  <p:nvPr/>
                </p:nvSpPr>
                <p:spPr bwMode="auto">
                  <a:xfrm>
                    <a:off x="2254" y="2686"/>
                    <a:ext cx="11" cy="9"/>
                  </a:xfrm>
                  <a:prstGeom prst="line">
                    <a:avLst/>
                  </a:prstGeom>
                  <a:noFill/>
                  <a:ln w="11113">
                    <a:solidFill>
                      <a:srgbClr val="FF0000"/>
                    </a:solidFill>
                    <a:round/>
                    <a:headEnd/>
                    <a:tailEnd/>
                  </a:ln>
                </p:spPr>
                <p:txBody>
                  <a:bodyPr/>
                  <a:lstStyle/>
                  <a:p>
                    <a:endParaRPr lang="en-US"/>
                  </a:p>
                </p:txBody>
              </p:sp>
              <p:sp>
                <p:nvSpPr>
                  <p:cNvPr id="9413" name="Line 112"/>
                  <p:cNvSpPr>
                    <a:spLocks noChangeShapeType="1"/>
                  </p:cNvSpPr>
                  <p:nvPr/>
                </p:nvSpPr>
                <p:spPr bwMode="auto">
                  <a:xfrm flipV="1">
                    <a:off x="2276" y="2680"/>
                    <a:ext cx="13" cy="7"/>
                  </a:xfrm>
                  <a:prstGeom prst="line">
                    <a:avLst/>
                  </a:prstGeom>
                  <a:noFill/>
                  <a:ln w="11113">
                    <a:solidFill>
                      <a:srgbClr val="FF0000"/>
                    </a:solidFill>
                    <a:round/>
                    <a:headEnd/>
                    <a:tailEnd/>
                  </a:ln>
                </p:spPr>
                <p:txBody>
                  <a:bodyPr/>
                  <a:lstStyle/>
                  <a:p>
                    <a:endParaRPr lang="en-US"/>
                  </a:p>
                </p:txBody>
              </p:sp>
              <p:sp>
                <p:nvSpPr>
                  <p:cNvPr id="9414" name="Line 113"/>
                  <p:cNvSpPr>
                    <a:spLocks noChangeShapeType="1"/>
                  </p:cNvSpPr>
                  <p:nvPr/>
                </p:nvSpPr>
                <p:spPr bwMode="auto">
                  <a:xfrm flipV="1">
                    <a:off x="2300" y="2665"/>
                    <a:ext cx="13" cy="8"/>
                  </a:xfrm>
                  <a:prstGeom prst="line">
                    <a:avLst/>
                  </a:prstGeom>
                  <a:noFill/>
                  <a:ln w="11113">
                    <a:solidFill>
                      <a:srgbClr val="FF0000"/>
                    </a:solidFill>
                    <a:round/>
                    <a:headEnd/>
                    <a:tailEnd/>
                  </a:ln>
                </p:spPr>
                <p:txBody>
                  <a:bodyPr/>
                  <a:lstStyle/>
                  <a:p>
                    <a:endParaRPr lang="en-US"/>
                  </a:p>
                </p:txBody>
              </p:sp>
              <p:sp>
                <p:nvSpPr>
                  <p:cNvPr id="9415"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endParaRPr lang="en-US"/>
                  </a:p>
                </p:txBody>
              </p:sp>
              <p:sp>
                <p:nvSpPr>
                  <p:cNvPr id="9416"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endParaRPr lang="en-US"/>
                  </a:p>
                </p:txBody>
              </p:sp>
              <p:sp>
                <p:nvSpPr>
                  <p:cNvPr id="9417"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endParaRPr lang="en-US"/>
                  </a:p>
                </p:txBody>
              </p:sp>
              <p:sp>
                <p:nvSpPr>
                  <p:cNvPr id="9418"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endParaRPr lang="en-US"/>
                  </a:p>
                </p:txBody>
              </p:sp>
              <p:sp>
                <p:nvSpPr>
                  <p:cNvPr id="9419"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endParaRPr lang="en-US"/>
                  </a:p>
                </p:txBody>
              </p:sp>
              <p:sp>
                <p:nvSpPr>
                  <p:cNvPr id="9420"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CC0000"/>
                  </a:solidFill>
                  <a:ln w="0">
                    <a:solidFill>
                      <a:srgbClr val="CC0000"/>
                    </a:solidFill>
                    <a:round/>
                    <a:headEnd/>
                    <a:tailEnd/>
                  </a:ln>
                </p:spPr>
                <p:txBody>
                  <a:bodyPr/>
                  <a:lstStyle/>
                  <a:p>
                    <a:endParaRPr lang="en-US"/>
                  </a:p>
                </p:txBody>
              </p:sp>
              <p:sp>
                <p:nvSpPr>
                  <p:cNvPr id="9421"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p:spPr>
                <p:txBody>
                  <a:bodyPr/>
                  <a:lstStyle/>
                  <a:p>
                    <a:endParaRPr lang="en-US"/>
                  </a:p>
                </p:txBody>
              </p:sp>
              <p:sp>
                <p:nvSpPr>
                  <p:cNvPr id="9422" name="Line 122"/>
                  <p:cNvSpPr>
                    <a:spLocks noChangeShapeType="1"/>
                  </p:cNvSpPr>
                  <p:nvPr/>
                </p:nvSpPr>
                <p:spPr bwMode="auto">
                  <a:xfrm>
                    <a:off x="2061" y="2192"/>
                    <a:ext cx="11" cy="8"/>
                  </a:xfrm>
                  <a:prstGeom prst="line">
                    <a:avLst/>
                  </a:prstGeom>
                  <a:noFill/>
                  <a:ln w="11113">
                    <a:solidFill>
                      <a:srgbClr val="FF0000"/>
                    </a:solidFill>
                    <a:round/>
                    <a:headEnd/>
                    <a:tailEnd/>
                  </a:ln>
                </p:spPr>
                <p:txBody>
                  <a:bodyPr/>
                  <a:lstStyle/>
                  <a:p>
                    <a:endParaRPr lang="en-US"/>
                  </a:p>
                </p:txBody>
              </p:sp>
              <p:sp>
                <p:nvSpPr>
                  <p:cNvPr id="9423"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endParaRPr lang="en-US"/>
                  </a:p>
                </p:txBody>
              </p:sp>
              <p:sp>
                <p:nvSpPr>
                  <p:cNvPr id="9424"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p>
                </p:txBody>
              </p:sp>
              <p:sp>
                <p:nvSpPr>
                  <p:cNvPr id="9425" name="Line 132"/>
                  <p:cNvSpPr>
                    <a:spLocks noChangeShapeType="1"/>
                  </p:cNvSpPr>
                  <p:nvPr/>
                </p:nvSpPr>
                <p:spPr bwMode="auto">
                  <a:xfrm flipH="1">
                    <a:off x="1250" y="2552"/>
                    <a:ext cx="43" cy="24"/>
                  </a:xfrm>
                  <a:prstGeom prst="line">
                    <a:avLst/>
                  </a:prstGeom>
                  <a:noFill/>
                  <a:ln w="11113">
                    <a:solidFill>
                      <a:srgbClr val="FF0000"/>
                    </a:solidFill>
                    <a:round/>
                    <a:headEnd/>
                    <a:tailEnd/>
                  </a:ln>
                </p:spPr>
                <p:txBody>
                  <a:bodyPr/>
                  <a:lstStyle/>
                  <a:p>
                    <a:endParaRPr lang="en-US"/>
                  </a:p>
                </p:txBody>
              </p:sp>
              <p:sp>
                <p:nvSpPr>
                  <p:cNvPr id="9426"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p:spPr>
                <p:txBody>
                  <a:bodyPr/>
                  <a:lstStyle/>
                  <a:p>
                    <a:endParaRPr lang="en-US"/>
                  </a:p>
                </p:txBody>
              </p:sp>
              <p:sp>
                <p:nvSpPr>
                  <p:cNvPr id="9427" name="Freeform 134"/>
                  <p:cNvSpPr>
                    <a:spLocks/>
                  </p:cNvSpPr>
                  <p:nvPr/>
                </p:nvSpPr>
                <p:spPr bwMode="auto">
                  <a:xfrm>
                    <a:off x="1260" y="2354"/>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p:spPr>
                <p:txBody>
                  <a:bodyPr/>
                  <a:lstStyle/>
                  <a:p>
                    <a:endParaRPr lang="en-US"/>
                  </a:p>
                </p:txBody>
              </p:sp>
              <p:sp>
                <p:nvSpPr>
                  <p:cNvPr id="9428"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endParaRPr lang="en-US"/>
                  </a:p>
                </p:txBody>
              </p:sp>
              <p:sp>
                <p:nvSpPr>
                  <p:cNvPr id="9429"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p:spPr>
                <p:txBody>
                  <a:bodyPr/>
                  <a:lstStyle/>
                  <a:p>
                    <a:endParaRPr lang="en-US"/>
                  </a:p>
                </p:txBody>
              </p:sp>
              <p:sp>
                <p:nvSpPr>
                  <p:cNvPr id="9430"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9431"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p>
                </p:txBody>
              </p:sp>
              <p:sp>
                <p:nvSpPr>
                  <p:cNvPr id="9432"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endParaRPr lang="en-US"/>
                  </a:p>
                </p:txBody>
              </p:sp>
              <p:sp>
                <p:nvSpPr>
                  <p:cNvPr id="9433"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p:spPr>
                <p:txBody>
                  <a:bodyPr/>
                  <a:lstStyle/>
                  <a:p>
                    <a:endParaRPr lang="en-US"/>
                  </a:p>
                </p:txBody>
              </p:sp>
              <p:sp>
                <p:nvSpPr>
                  <p:cNvPr id="9434"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9435"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p>
                </p:txBody>
              </p:sp>
              <p:sp>
                <p:nvSpPr>
                  <p:cNvPr id="9436"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9437"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p>
                </p:txBody>
              </p:sp>
              <p:sp>
                <p:nvSpPr>
                  <p:cNvPr id="9438"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endParaRPr lang="en-US"/>
                  </a:p>
                </p:txBody>
              </p:sp>
              <p:sp>
                <p:nvSpPr>
                  <p:cNvPr id="9439"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p:spPr>
                <p:txBody>
                  <a:bodyPr/>
                  <a:lstStyle/>
                  <a:p>
                    <a:endParaRPr lang="en-US"/>
                  </a:p>
                </p:txBody>
              </p:sp>
              <p:sp>
                <p:nvSpPr>
                  <p:cNvPr id="9440"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9441"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p>
                </p:txBody>
              </p:sp>
              <p:sp>
                <p:nvSpPr>
                  <p:cNvPr id="9442"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endParaRPr lang="en-US"/>
                  </a:p>
                </p:txBody>
              </p:sp>
              <p:sp>
                <p:nvSpPr>
                  <p:cNvPr id="9443"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p:spPr>
                <p:txBody>
                  <a:bodyPr/>
                  <a:lstStyle/>
                  <a:p>
                    <a:endParaRPr lang="en-US"/>
                  </a:p>
                </p:txBody>
              </p:sp>
              <p:sp>
                <p:nvSpPr>
                  <p:cNvPr id="9444"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endParaRPr lang="en-US"/>
                  </a:p>
                </p:txBody>
              </p:sp>
              <p:sp>
                <p:nvSpPr>
                  <p:cNvPr id="9445"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endParaRPr lang="en-US"/>
                  </a:p>
                </p:txBody>
              </p:sp>
              <p:sp>
                <p:nvSpPr>
                  <p:cNvPr id="9446"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endParaRPr lang="en-US"/>
                  </a:p>
                </p:txBody>
              </p:sp>
              <p:sp>
                <p:nvSpPr>
                  <p:cNvPr id="9447"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endParaRPr lang="en-US"/>
                  </a:p>
                </p:txBody>
              </p:sp>
              <p:sp>
                <p:nvSpPr>
                  <p:cNvPr id="9448"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endParaRPr lang="en-US"/>
                  </a:p>
                </p:txBody>
              </p:sp>
              <p:sp>
                <p:nvSpPr>
                  <p:cNvPr id="9449"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endParaRPr lang="en-US"/>
                  </a:p>
                </p:txBody>
              </p:sp>
              <p:sp>
                <p:nvSpPr>
                  <p:cNvPr id="9450"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endParaRPr lang="en-US"/>
                  </a:p>
                </p:txBody>
              </p:sp>
              <p:sp>
                <p:nvSpPr>
                  <p:cNvPr id="9451"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p:spPr>
                <p:txBody>
                  <a:bodyPr/>
                  <a:lstStyle/>
                  <a:p>
                    <a:endParaRPr lang="en-US"/>
                  </a:p>
                </p:txBody>
              </p:sp>
              <p:sp>
                <p:nvSpPr>
                  <p:cNvPr id="9452"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endParaRPr lang="en-US"/>
                  </a:p>
                </p:txBody>
              </p:sp>
              <p:sp>
                <p:nvSpPr>
                  <p:cNvPr id="9453"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p:spPr>
                <p:txBody>
                  <a:bodyPr/>
                  <a:lstStyle/>
                  <a:p>
                    <a:endParaRPr lang="en-US"/>
                  </a:p>
                </p:txBody>
              </p:sp>
              <p:sp>
                <p:nvSpPr>
                  <p:cNvPr id="9454"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endParaRPr lang="en-US"/>
                  </a:p>
                </p:txBody>
              </p:sp>
              <p:sp>
                <p:nvSpPr>
                  <p:cNvPr id="9455"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p:spPr>
                <p:txBody>
                  <a:bodyPr/>
                  <a:lstStyle/>
                  <a:p>
                    <a:endParaRPr lang="en-US"/>
                  </a:p>
                </p:txBody>
              </p:sp>
              <p:sp>
                <p:nvSpPr>
                  <p:cNvPr id="9456"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p:spPr>
                <p:txBody>
                  <a:bodyPr/>
                  <a:lstStyle/>
                  <a:p>
                    <a:endParaRPr lang="en-US"/>
                  </a:p>
                </p:txBody>
              </p:sp>
              <p:sp>
                <p:nvSpPr>
                  <p:cNvPr id="9457"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p:spPr>
                <p:txBody>
                  <a:bodyPr/>
                  <a:lstStyle/>
                  <a:p>
                    <a:endParaRPr lang="en-US"/>
                  </a:p>
                </p:txBody>
              </p:sp>
              <p:sp>
                <p:nvSpPr>
                  <p:cNvPr id="9458"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p:spPr>
                <p:txBody>
                  <a:bodyPr/>
                  <a:lstStyle/>
                  <a:p>
                    <a:endParaRPr lang="en-US"/>
                  </a:p>
                </p:txBody>
              </p:sp>
              <p:sp>
                <p:nvSpPr>
                  <p:cNvPr id="9459"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p:spPr>
                <p:txBody>
                  <a:bodyPr/>
                  <a:lstStyle/>
                  <a:p>
                    <a:endParaRPr lang="en-US"/>
                  </a:p>
                </p:txBody>
              </p:sp>
              <p:sp>
                <p:nvSpPr>
                  <p:cNvPr id="9460"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p:spPr>
                <p:txBody>
                  <a:bodyPr/>
                  <a:lstStyle/>
                  <a:p>
                    <a:endParaRPr lang="en-US"/>
                  </a:p>
                </p:txBody>
              </p:sp>
              <p:sp>
                <p:nvSpPr>
                  <p:cNvPr id="9461"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endParaRPr lang="en-US"/>
                  </a:p>
                </p:txBody>
              </p:sp>
              <p:sp>
                <p:nvSpPr>
                  <p:cNvPr id="9462"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p:spPr>
                <p:txBody>
                  <a:bodyPr/>
                  <a:lstStyle/>
                  <a:p>
                    <a:endParaRPr lang="en-US"/>
                  </a:p>
                </p:txBody>
              </p:sp>
              <p:sp>
                <p:nvSpPr>
                  <p:cNvPr id="9463" name="Line 254"/>
                  <p:cNvSpPr>
                    <a:spLocks noChangeShapeType="1"/>
                  </p:cNvSpPr>
                  <p:nvPr/>
                </p:nvSpPr>
                <p:spPr bwMode="auto">
                  <a:xfrm flipV="1">
                    <a:off x="2350" y="2569"/>
                    <a:ext cx="185" cy="111"/>
                  </a:xfrm>
                  <a:prstGeom prst="line">
                    <a:avLst/>
                  </a:prstGeom>
                  <a:noFill/>
                  <a:ln w="11113">
                    <a:solidFill>
                      <a:srgbClr val="FF0000"/>
                    </a:solidFill>
                    <a:round/>
                    <a:headEnd/>
                    <a:tailEnd/>
                  </a:ln>
                </p:spPr>
                <p:txBody>
                  <a:bodyPr/>
                  <a:lstStyle/>
                  <a:p>
                    <a:endParaRPr lang="en-US"/>
                  </a:p>
                </p:txBody>
              </p:sp>
              <p:sp>
                <p:nvSpPr>
                  <p:cNvPr id="9464"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endParaRPr lang="en-US"/>
                  </a:p>
                </p:txBody>
              </p:sp>
              <p:sp>
                <p:nvSpPr>
                  <p:cNvPr id="9465"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p:spPr>
                <p:txBody>
                  <a:bodyPr/>
                  <a:lstStyle/>
                  <a:p>
                    <a:endParaRPr lang="en-US"/>
                  </a:p>
                </p:txBody>
              </p:sp>
              <p:sp>
                <p:nvSpPr>
                  <p:cNvPr id="9466"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endParaRPr lang="en-US"/>
                  </a:p>
                </p:txBody>
              </p:sp>
              <p:sp>
                <p:nvSpPr>
                  <p:cNvPr id="9467"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endParaRPr lang="en-US"/>
                  </a:p>
                </p:txBody>
              </p:sp>
              <p:sp>
                <p:nvSpPr>
                  <p:cNvPr id="9468"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6D6DFF"/>
                  </a:solidFill>
                  <a:ln w="0">
                    <a:solidFill>
                      <a:srgbClr val="6D6DFF"/>
                    </a:solidFill>
                    <a:round/>
                    <a:headEnd/>
                    <a:tailEnd/>
                  </a:ln>
                </p:spPr>
                <p:txBody>
                  <a:bodyPr/>
                  <a:lstStyle/>
                  <a:p>
                    <a:endParaRPr lang="en-US"/>
                  </a:p>
                </p:txBody>
              </p:sp>
              <p:sp>
                <p:nvSpPr>
                  <p:cNvPr id="9469"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9292FF"/>
                  </a:solidFill>
                  <a:ln w="0">
                    <a:solidFill>
                      <a:srgbClr val="9292FF"/>
                    </a:solidFill>
                    <a:round/>
                    <a:headEnd/>
                    <a:tailEnd/>
                  </a:ln>
                </p:spPr>
                <p:txBody>
                  <a:bodyPr/>
                  <a:lstStyle/>
                  <a:p>
                    <a:endParaRPr lang="en-US"/>
                  </a:p>
                </p:txBody>
              </p:sp>
              <p:sp>
                <p:nvSpPr>
                  <p:cNvPr id="9470"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endParaRPr lang="en-US"/>
                  </a:p>
                </p:txBody>
              </p:sp>
              <p:sp>
                <p:nvSpPr>
                  <p:cNvPr id="9471"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endParaRPr lang="en-US"/>
                  </a:p>
                </p:txBody>
              </p:sp>
              <p:sp>
                <p:nvSpPr>
                  <p:cNvPr id="9472"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endParaRPr lang="en-US"/>
                  </a:p>
                </p:txBody>
              </p:sp>
              <p:sp>
                <p:nvSpPr>
                  <p:cNvPr id="9473"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0000FF"/>
                  </a:solidFill>
                  <a:ln w="0">
                    <a:solidFill>
                      <a:srgbClr val="0000FF"/>
                    </a:solidFill>
                    <a:round/>
                    <a:headEnd/>
                    <a:tailEnd/>
                  </a:ln>
                </p:spPr>
                <p:txBody>
                  <a:bodyPr/>
                  <a:lstStyle/>
                  <a:p>
                    <a:endParaRPr lang="en-US"/>
                  </a:p>
                </p:txBody>
              </p:sp>
              <p:sp>
                <p:nvSpPr>
                  <p:cNvPr id="9474"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p:spPr>
                <p:txBody>
                  <a:bodyPr/>
                  <a:lstStyle/>
                  <a:p>
                    <a:endParaRPr lang="en-US"/>
                  </a:p>
                </p:txBody>
              </p:sp>
              <p:sp>
                <p:nvSpPr>
                  <p:cNvPr id="9475"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p:spPr>
                <p:txBody>
                  <a:bodyPr/>
                  <a:lstStyle/>
                  <a:p>
                    <a:endParaRPr lang="en-US"/>
                  </a:p>
                </p:txBody>
              </p:sp>
              <p:sp>
                <p:nvSpPr>
                  <p:cNvPr id="9476" name="Freeform 373"/>
                  <p:cNvSpPr>
                    <a:spLocks/>
                  </p:cNvSpPr>
                  <p:nvPr/>
                </p:nvSpPr>
                <p:spPr bwMode="auto">
                  <a:xfrm>
                    <a:off x="944" y="2556"/>
                    <a:ext cx="351" cy="143"/>
                  </a:xfrm>
                  <a:custGeom>
                    <a:avLst/>
                    <a:gdLst>
                      <a:gd name="T0" fmla="*/ 0 w 351"/>
                      <a:gd name="T1" fmla="*/ 0 h 143"/>
                      <a:gd name="T2" fmla="*/ 4 w 351"/>
                      <a:gd name="T3" fmla="*/ 4 h 143"/>
                      <a:gd name="T4" fmla="*/ 15 w 351"/>
                      <a:gd name="T5" fmla="*/ 11 h 143"/>
                      <a:gd name="T6" fmla="*/ 32 w 351"/>
                      <a:gd name="T7" fmla="*/ 22 h 143"/>
                      <a:gd name="T8" fmla="*/ 54 w 351"/>
                      <a:gd name="T9" fmla="*/ 37 h 143"/>
                      <a:gd name="T10" fmla="*/ 80 w 351"/>
                      <a:gd name="T11" fmla="*/ 54 h 143"/>
                      <a:gd name="T12" fmla="*/ 108 w 351"/>
                      <a:gd name="T13" fmla="*/ 70 h 143"/>
                      <a:gd name="T14" fmla="*/ 138 w 351"/>
                      <a:gd name="T15" fmla="*/ 87 h 143"/>
                      <a:gd name="T16" fmla="*/ 169 w 351"/>
                      <a:gd name="T17" fmla="*/ 102 h 143"/>
                      <a:gd name="T18" fmla="*/ 201 w 351"/>
                      <a:gd name="T19" fmla="*/ 115 h 143"/>
                      <a:gd name="T20" fmla="*/ 230 w 351"/>
                      <a:gd name="T21" fmla="*/ 122 h 143"/>
                      <a:gd name="T22" fmla="*/ 258 w 351"/>
                      <a:gd name="T23" fmla="*/ 128 h 143"/>
                      <a:gd name="T24" fmla="*/ 284 w 351"/>
                      <a:gd name="T25" fmla="*/ 126 h 143"/>
                      <a:gd name="T26" fmla="*/ 282 w 351"/>
                      <a:gd name="T27" fmla="*/ 143 h 143"/>
                      <a:gd name="T28" fmla="*/ 351 w 351"/>
                      <a:gd name="T29" fmla="*/ 111 h 143"/>
                      <a:gd name="T30" fmla="*/ 293 w 351"/>
                      <a:gd name="T31" fmla="*/ 61 h 143"/>
                      <a:gd name="T32" fmla="*/ 293 w 351"/>
                      <a:gd name="T33" fmla="*/ 81 h 143"/>
                      <a:gd name="T34" fmla="*/ 286 w 351"/>
                      <a:gd name="T35" fmla="*/ 81 h 143"/>
                      <a:gd name="T36" fmla="*/ 267 w 351"/>
                      <a:gd name="T37" fmla="*/ 83 h 143"/>
                      <a:gd name="T38" fmla="*/ 242 w 351"/>
                      <a:gd name="T39" fmla="*/ 81 h 143"/>
                      <a:gd name="T40" fmla="*/ 206 w 351"/>
                      <a:gd name="T41" fmla="*/ 80 h 143"/>
                      <a:gd name="T42" fmla="*/ 167 w 351"/>
                      <a:gd name="T43" fmla="*/ 74 h 143"/>
                      <a:gd name="T44" fmla="*/ 125 w 351"/>
                      <a:gd name="T45" fmla="*/ 65 h 143"/>
                      <a:gd name="T46" fmla="*/ 80 w 351"/>
                      <a:gd name="T47" fmla="*/ 50 h 143"/>
                      <a:gd name="T48" fmla="*/ 39 w 351"/>
                      <a:gd name="T49" fmla="*/ 29 h 143"/>
                      <a:gd name="T50" fmla="*/ 0 w 351"/>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143"/>
                      <a:gd name="T80" fmla="*/ 351 w 351"/>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143">
                        <a:moveTo>
                          <a:pt x="0" y="0"/>
                        </a:moveTo>
                        <a:lnTo>
                          <a:pt x="4" y="4"/>
                        </a:lnTo>
                        <a:lnTo>
                          <a:pt x="15" y="11"/>
                        </a:lnTo>
                        <a:lnTo>
                          <a:pt x="32" y="22"/>
                        </a:lnTo>
                        <a:lnTo>
                          <a:pt x="54" y="37"/>
                        </a:lnTo>
                        <a:lnTo>
                          <a:pt x="80" y="54"/>
                        </a:lnTo>
                        <a:lnTo>
                          <a:pt x="108" y="70"/>
                        </a:lnTo>
                        <a:lnTo>
                          <a:pt x="138" y="87"/>
                        </a:lnTo>
                        <a:lnTo>
                          <a:pt x="169" y="102"/>
                        </a:lnTo>
                        <a:lnTo>
                          <a:pt x="201" y="115"/>
                        </a:lnTo>
                        <a:lnTo>
                          <a:pt x="230" y="122"/>
                        </a:lnTo>
                        <a:lnTo>
                          <a:pt x="258" y="128"/>
                        </a:lnTo>
                        <a:lnTo>
                          <a:pt x="284" y="126"/>
                        </a:lnTo>
                        <a:lnTo>
                          <a:pt x="282" y="143"/>
                        </a:lnTo>
                        <a:lnTo>
                          <a:pt x="351" y="111"/>
                        </a:lnTo>
                        <a:lnTo>
                          <a:pt x="293" y="61"/>
                        </a:lnTo>
                        <a:lnTo>
                          <a:pt x="293" y="81"/>
                        </a:lnTo>
                        <a:lnTo>
                          <a:pt x="286" y="81"/>
                        </a:lnTo>
                        <a:lnTo>
                          <a:pt x="267" y="83"/>
                        </a:lnTo>
                        <a:lnTo>
                          <a:pt x="242" y="81"/>
                        </a:lnTo>
                        <a:lnTo>
                          <a:pt x="206" y="80"/>
                        </a:lnTo>
                        <a:lnTo>
                          <a:pt x="167" y="74"/>
                        </a:lnTo>
                        <a:lnTo>
                          <a:pt x="125" y="65"/>
                        </a:lnTo>
                        <a:lnTo>
                          <a:pt x="80" y="50"/>
                        </a:lnTo>
                        <a:lnTo>
                          <a:pt x="39" y="29"/>
                        </a:lnTo>
                        <a:lnTo>
                          <a:pt x="0" y="0"/>
                        </a:lnTo>
                        <a:close/>
                      </a:path>
                    </a:pathLst>
                  </a:custGeom>
                  <a:solidFill>
                    <a:srgbClr val="00FFFF"/>
                  </a:solidFill>
                  <a:ln w="0">
                    <a:solidFill>
                      <a:srgbClr val="00FFFF"/>
                    </a:solidFill>
                    <a:round/>
                    <a:headEnd/>
                    <a:tailEnd/>
                  </a:ln>
                </p:spPr>
                <p:txBody>
                  <a:bodyPr/>
                  <a:lstStyle/>
                  <a:p>
                    <a:endParaRPr lang="en-US"/>
                  </a:p>
                </p:txBody>
              </p:sp>
              <p:sp>
                <p:nvSpPr>
                  <p:cNvPr id="9477" name="Freeform 374"/>
                  <p:cNvSpPr>
                    <a:spLocks/>
                  </p:cNvSpPr>
                  <p:nvPr/>
                </p:nvSpPr>
                <p:spPr bwMode="auto">
                  <a:xfrm>
                    <a:off x="952" y="2563"/>
                    <a:ext cx="347" cy="149"/>
                  </a:xfrm>
                  <a:custGeom>
                    <a:avLst/>
                    <a:gdLst>
                      <a:gd name="T0" fmla="*/ 0 w 347"/>
                      <a:gd name="T1" fmla="*/ 0 h 149"/>
                      <a:gd name="T2" fmla="*/ 4 w 347"/>
                      <a:gd name="T3" fmla="*/ 4 h 149"/>
                      <a:gd name="T4" fmla="*/ 15 w 347"/>
                      <a:gd name="T5" fmla="*/ 11 h 149"/>
                      <a:gd name="T6" fmla="*/ 31 w 347"/>
                      <a:gd name="T7" fmla="*/ 22 h 149"/>
                      <a:gd name="T8" fmla="*/ 52 w 347"/>
                      <a:gd name="T9" fmla="*/ 37 h 149"/>
                      <a:gd name="T10" fmla="*/ 78 w 347"/>
                      <a:gd name="T11" fmla="*/ 54 h 149"/>
                      <a:gd name="T12" fmla="*/ 106 w 347"/>
                      <a:gd name="T13" fmla="*/ 71 h 149"/>
                      <a:gd name="T14" fmla="*/ 135 w 347"/>
                      <a:gd name="T15" fmla="*/ 89 h 149"/>
                      <a:gd name="T16" fmla="*/ 167 w 347"/>
                      <a:gd name="T17" fmla="*/ 104 h 149"/>
                      <a:gd name="T18" fmla="*/ 198 w 347"/>
                      <a:gd name="T19" fmla="*/ 117 h 149"/>
                      <a:gd name="T20" fmla="*/ 228 w 347"/>
                      <a:gd name="T21" fmla="*/ 126 h 149"/>
                      <a:gd name="T22" fmla="*/ 256 w 347"/>
                      <a:gd name="T23" fmla="*/ 132 h 149"/>
                      <a:gd name="T24" fmla="*/ 280 w 347"/>
                      <a:gd name="T25" fmla="*/ 132 h 149"/>
                      <a:gd name="T26" fmla="*/ 278 w 347"/>
                      <a:gd name="T27" fmla="*/ 149 h 149"/>
                      <a:gd name="T28" fmla="*/ 347 w 347"/>
                      <a:gd name="T29" fmla="*/ 121 h 149"/>
                      <a:gd name="T30" fmla="*/ 291 w 347"/>
                      <a:gd name="T31" fmla="*/ 69 h 149"/>
                      <a:gd name="T32" fmla="*/ 291 w 347"/>
                      <a:gd name="T33" fmla="*/ 87 h 149"/>
                      <a:gd name="T34" fmla="*/ 284 w 347"/>
                      <a:gd name="T35" fmla="*/ 87 h 149"/>
                      <a:gd name="T36" fmla="*/ 265 w 347"/>
                      <a:gd name="T37" fmla="*/ 89 h 149"/>
                      <a:gd name="T38" fmla="*/ 239 w 347"/>
                      <a:gd name="T39" fmla="*/ 87 h 149"/>
                      <a:gd name="T40" fmla="*/ 204 w 347"/>
                      <a:gd name="T41" fmla="*/ 86 h 149"/>
                      <a:gd name="T42" fmla="*/ 163 w 347"/>
                      <a:gd name="T43" fmla="*/ 78 h 149"/>
                      <a:gd name="T44" fmla="*/ 122 w 347"/>
                      <a:gd name="T45" fmla="*/ 69 h 149"/>
                      <a:gd name="T46" fmla="*/ 78 w 347"/>
                      <a:gd name="T47" fmla="*/ 52 h 149"/>
                      <a:gd name="T48" fmla="*/ 37 w 347"/>
                      <a:gd name="T49" fmla="*/ 30 h 149"/>
                      <a:gd name="T50" fmla="*/ 0 w 347"/>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149"/>
                      <a:gd name="T80" fmla="*/ 347 w 347"/>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149">
                        <a:moveTo>
                          <a:pt x="0" y="0"/>
                        </a:moveTo>
                        <a:lnTo>
                          <a:pt x="4" y="4"/>
                        </a:lnTo>
                        <a:lnTo>
                          <a:pt x="15" y="11"/>
                        </a:lnTo>
                        <a:lnTo>
                          <a:pt x="31" y="22"/>
                        </a:lnTo>
                        <a:lnTo>
                          <a:pt x="52" y="37"/>
                        </a:lnTo>
                        <a:lnTo>
                          <a:pt x="78" y="54"/>
                        </a:lnTo>
                        <a:lnTo>
                          <a:pt x="106" y="71"/>
                        </a:lnTo>
                        <a:lnTo>
                          <a:pt x="135" y="89"/>
                        </a:lnTo>
                        <a:lnTo>
                          <a:pt x="167" y="104"/>
                        </a:lnTo>
                        <a:lnTo>
                          <a:pt x="198" y="117"/>
                        </a:lnTo>
                        <a:lnTo>
                          <a:pt x="228" y="126"/>
                        </a:lnTo>
                        <a:lnTo>
                          <a:pt x="256" y="132"/>
                        </a:lnTo>
                        <a:lnTo>
                          <a:pt x="280" y="132"/>
                        </a:lnTo>
                        <a:lnTo>
                          <a:pt x="278" y="149"/>
                        </a:lnTo>
                        <a:lnTo>
                          <a:pt x="347" y="121"/>
                        </a:lnTo>
                        <a:lnTo>
                          <a:pt x="291" y="69"/>
                        </a:lnTo>
                        <a:lnTo>
                          <a:pt x="291" y="87"/>
                        </a:lnTo>
                        <a:lnTo>
                          <a:pt x="284" y="87"/>
                        </a:lnTo>
                        <a:lnTo>
                          <a:pt x="265" y="89"/>
                        </a:lnTo>
                        <a:lnTo>
                          <a:pt x="239" y="87"/>
                        </a:lnTo>
                        <a:lnTo>
                          <a:pt x="204" y="86"/>
                        </a:lnTo>
                        <a:lnTo>
                          <a:pt x="163" y="78"/>
                        </a:lnTo>
                        <a:lnTo>
                          <a:pt x="122" y="69"/>
                        </a:lnTo>
                        <a:lnTo>
                          <a:pt x="78" y="52"/>
                        </a:lnTo>
                        <a:lnTo>
                          <a:pt x="37" y="30"/>
                        </a:lnTo>
                        <a:lnTo>
                          <a:pt x="0" y="0"/>
                        </a:lnTo>
                        <a:close/>
                      </a:path>
                    </a:pathLst>
                  </a:custGeom>
                  <a:solidFill>
                    <a:srgbClr val="0000FF"/>
                  </a:solidFill>
                  <a:ln w="0">
                    <a:solidFill>
                      <a:srgbClr val="0000FF"/>
                    </a:solidFill>
                    <a:round/>
                    <a:headEnd/>
                    <a:tailEnd/>
                  </a:ln>
                </p:spPr>
                <p:txBody>
                  <a:bodyPr/>
                  <a:lstStyle/>
                  <a:p>
                    <a:endParaRPr lang="en-US"/>
                  </a:p>
                </p:txBody>
              </p:sp>
              <p:sp>
                <p:nvSpPr>
                  <p:cNvPr id="9478" name="Line 50"/>
                  <p:cNvSpPr>
                    <a:spLocks noChangeShapeType="1"/>
                  </p:cNvSpPr>
                  <p:nvPr/>
                </p:nvSpPr>
                <p:spPr bwMode="auto">
                  <a:xfrm flipV="1">
                    <a:off x="2113" y="2152"/>
                    <a:ext cx="13" cy="5"/>
                  </a:xfrm>
                  <a:prstGeom prst="line">
                    <a:avLst/>
                  </a:prstGeom>
                  <a:noFill/>
                  <a:ln w="11113">
                    <a:solidFill>
                      <a:srgbClr val="FF0000"/>
                    </a:solidFill>
                    <a:round/>
                    <a:headEnd/>
                    <a:tailEnd/>
                  </a:ln>
                </p:spPr>
                <p:txBody>
                  <a:bodyPr/>
                  <a:lstStyle/>
                  <a:p>
                    <a:endParaRPr lang="en-US"/>
                  </a:p>
                </p:txBody>
              </p:sp>
              <p:sp>
                <p:nvSpPr>
                  <p:cNvPr id="9479" name="Line 52"/>
                  <p:cNvSpPr>
                    <a:spLocks noChangeShapeType="1"/>
                  </p:cNvSpPr>
                  <p:nvPr/>
                </p:nvSpPr>
                <p:spPr bwMode="auto">
                  <a:xfrm flipV="1">
                    <a:off x="2163" y="2122"/>
                    <a:ext cx="11" cy="7"/>
                  </a:xfrm>
                  <a:prstGeom prst="line">
                    <a:avLst/>
                  </a:prstGeom>
                  <a:noFill/>
                  <a:ln w="11113">
                    <a:solidFill>
                      <a:srgbClr val="FF0000"/>
                    </a:solidFill>
                    <a:round/>
                    <a:headEnd/>
                    <a:tailEnd/>
                  </a:ln>
                </p:spPr>
                <p:txBody>
                  <a:bodyPr/>
                  <a:lstStyle/>
                  <a:p>
                    <a:endParaRPr lang="en-US"/>
                  </a:p>
                </p:txBody>
              </p:sp>
              <p:sp>
                <p:nvSpPr>
                  <p:cNvPr id="9480" name="Line 53"/>
                  <p:cNvSpPr>
                    <a:spLocks noChangeShapeType="1"/>
                  </p:cNvSpPr>
                  <p:nvPr/>
                </p:nvSpPr>
                <p:spPr bwMode="auto">
                  <a:xfrm flipV="1">
                    <a:off x="2187" y="2107"/>
                    <a:ext cx="13" cy="7"/>
                  </a:xfrm>
                  <a:prstGeom prst="line">
                    <a:avLst/>
                  </a:prstGeom>
                  <a:noFill/>
                  <a:ln w="11113">
                    <a:solidFill>
                      <a:srgbClr val="FF0000"/>
                    </a:solidFill>
                    <a:round/>
                    <a:headEnd/>
                    <a:tailEnd/>
                  </a:ln>
                </p:spPr>
                <p:txBody>
                  <a:bodyPr/>
                  <a:lstStyle/>
                  <a:p>
                    <a:endParaRPr lang="en-US"/>
                  </a:p>
                </p:txBody>
              </p:sp>
              <p:sp>
                <p:nvSpPr>
                  <p:cNvPr id="9481" name="Line 54"/>
                  <p:cNvSpPr>
                    <a:spLocks noChangeShapeType="1"/>
                  </p:cNvSpPr>
                  <p:nvPr/>
                </p:nvSpPr>
                <p:spPr bwMode="auto">
                  <a:xfrm flipV="1">
                    <a:off x="2211" y="2094"/>
                    <a:ext cx="13" cy="6"/>
                  </a:xfrm>
                  <a:prstGeom prst="line">
                    <a:avLst/>
                  </a:prstGeom>
                  <a:noFill/>
                  <a:ln w="11113">
                    <a:solidFill>
                      <a:srgbClr val="FF0000"/>
                    </a:solidFill>
                    <a:round/>
                    <a:headEnd/>
                    <a:tailEnd/>
                  </a:ln>
                </p:spPr>
                <p:txBody>
                  <a:bodyPr/>
                  <a:lstStyle/>
                  <a:p>
                    <a:endParaRPr lang="en-US"/>
                  </a:p>
                </p:txBody>
              </p:sp>
              <p:sp>
                <p:nvSpPr>
                  <p:cNvPr id="9482" name="Line 55"/>
                  <p:cNvSpPr>
                    <a:spLocks noChangeShapeType="1"/>
                  </p:cNvSpPr>
                  <p:nvPr/>
                </p:nvSpPr>
                <p:spPr bwMode="auto">
                  <a:xfrm flipV="1">
                    <a:off x="2237" y="2079"/>
                    <a:ext cx="11" cy="8"/>
                  </a:xfrm>
                  <a:prstGeom prst="line">
                    <a:avLst/>
                  </a:prstGeom>
                  <a:noFill/>
                  <a:ln w="11113">
                    <a:solidFill>
                      <a:srgbClr val="FF0000"/>
                    </a:solidFill>
                    <a:round/>
                    <a:headEnd/>
                    <a:tailEnd/>
                  </a:ln>
                </p:spPr>
                <p:txBody>
                  <a:bodyPr/>
                  <a:lstStyle/>
                  <a:p>
                    <a:endParaRPr lang="en-US"/>
                  </a:p>
                </p:txBody>
              </p:sp>
              <p:sp>
                <p:nvSpPr>
                  <p:cNvPr id="9483" name="Line 56"/>
                  <p:cNvSpPr>
                    <a:spLocks noChangeShapeType="1"/>
                  </p:cNvSpPr>
                  <p:nvPr/>
                </p:nvSpPr>
                <p:spPr bwMode="auto">
                  <a:xfrm flipV="1">
                    <a:off x="2261" y="2064"/>
                    <a:ext cx="11" cy="8"/>
                  </a:xfrm>
                  <a:prstGeom prst="line">
                    <a:avLst/>
                  </a:prstGeom>
                  <a:noFill/>
                  <a:ln w="11113">
                    <a:solidFill>
                      <a:srgbClr val="FF0000"/>
                    </a:solidFill>
                    <a:round/>
                    <a:headEnd/>
                    <a:tailEnd/>
                  </a:ln>
                </p:spPr>
                <p:txBody>
                  <a:bodyPr/>
                  <a:lstStyle/>
                  <a:p>
                    <a:endParaRPr lang="en-US"/>
                  </a:p>
                </p:txBody>
              </p:sp>
              <p:sp>
                <p:nvSpPr>
                  <p:cNvPr id="9484" name="Line 57"/>
                  <p:cNvSpPr>
                    <a:spLocks noChangeShapeType="1"/>
                  </p:cNvSpPr>
                  <p:nvPr/>
                </p:nvSpPr>
                <p:spPr bwMode="auto">
                  <a:xfrm flipV="1">
                    <a:off x="2285" y="2050"/>
                    <a:ext cx="13" cy="7"/>
                  </a:xfrm>
                  <a:prstGeom prst="line">
                    <a:avLst/>
                  </a:prstGeom>
                  <a:noFill/>
                  <a:ln w="11113">
                    <a:solidFill>
                      <a:srgbClr val="FF0000"/>
                    </a:solidFill>
                    <a:round/>
                    <a:headEnd/>
                    <a:tailEnd/>
                  </a:ln>
                </p:spPr>
                <p:txBody>
                  <a:bodyPr/>
                  <a:lstStyle/>
                  <a:p>
                    <a:endParaRPr lang="en-US"/>
                  </a:p>
                </p:txBody>
              </p:sp>
              <p:sp>
                <p:nvSpPr>
                  <p:cNvPr id="9485" name="Line 58"/>
                  <p:cNvSpPr>
                    <a:spLocks noChangeShapeType="1"/>
                  </p:cNvSpPr>
                  <p:nvPr/>
                </p:nvSpPr>
                <p:spPr bwMode="auto">
                  <a:xfrm flipV="1">
                    <a:off x="2309" y="2037"/>
                    <a:ext cx="13" cy="7"/>
                  </a:xfrm>
                  <a:prstGeom prst="line">
                    <a:avLst/>
                  </a:prstGeom>
                  <a:noFill/>
                  <a:ln w="11113">
                    <a:solidFill>
                      <a:srgbClr val="FF0000"/>
                    </a:solidFill>
                    <a:round/>
                    <a:headEnd/>
                    <a:tailEnd/>
                  </a:ln>
                </p:spPr>
                <p:txBody>
                  <a:bodyPr/>
                  <a:lstStyle/>
                  <a:p>
                    <a:endParaRPr lang="en-US"/>
                  </a:p>
                </p:txBody>
              </p:sp>
              <p:sp>
                <p:nvSpPr>
                  <p:cNvPr id="9486" name="Line 59"/>
                  <p:cNvSpPr>
                    <a:spLocks noChangeShapeType="1"/>
                  </p:cNvSpPr>
                  <p:nvPr/>
                </p:nvSpPr>
                <p:spPr bwMode="auto">
                  <a:xfrm flipV="1">
                    <a:off x="2335" y="2022"/>
                    <a:ext cx="11" cy="7"/>
                  </a:xfrm>
                  <a:prstGeom prst="line">
                    <a:avLst/>
                  </a:prstGeom>
                  <a:noFill/>
                  <a:ln w="11113">
                    <a:solidFill>
                      <a:srgbClr val="FF0000"/>
                    </a:solidFill>
                    <a:round/>
                    <a:headEnd/>
                    <a:tailEnd/>
                  </a:ln>
                </p:spPr>
                <p:txBody>
                  <a:bodyPr/>
                  <a:lstStyle/>
                  <a:p>
                    <a:endParaRPr lang="en-US"/>
                  </a:p>
                </p:txBody>
              </p:sp>
              <p:sp>
                <p:nvSpPr>
                  <p:cNvPr id="9487" name="Line 60"/>
                  <p:cNvSpPr>
                    <a:spLocks noChangeShapeType="1"/>
                  </p:cNvSpPr>
                  <p:nvPr/>
                </p:nvSpPr>
                <p:spPr bwMode="auto">
                  <a:xfrm flipV="1">
                    <a:off x="2359" y="2007"/>
                    <a:ext cx="13" cy="7"/>
                  </a:xfrm>
                  <a:prstGeom prst="line">
                    <a:avLst/>
                  </a:prstGeom>
                  <a:noFill/>
                  <a:ln w="11113">
                    <a:solidFill>
                      <a:srgbClr val="FF0000"/>
                    </a:solidFill>
                    <a:round/>
                    <a:headEnd/>
                    <a:tailEnd/>
                  </a:ln>
                </p:spPr>
                <p:txBody>
                  <a:bodyPr/>
                  <a:lstStyle/>
                  <a:p>
                    <a:endParaRPr lang="en-US"/>
                  </a:p>
                </p:txBody>
              </p:sp>
              <p:sp>
                <p:nvSpPr>
                  <p:cNvPr id="9488" name="Line 61"/>
                  <p:cNvSpPr>
                    <a:spLocks noChangeShapeType="1"/>
                  </p:cNvSpPr>
                  <p:nvPr/>
                </p:nvSpPr>
                <p:spPr bwMode="auto">
                  <a:xfrm flipV="1">
                    <a:off x="2383" y="1994"/>
                    <a:ext cx="13" cy="6"/>
                  </a:xfrm>
                  <a:prstGeom prst="line">
                    <a:avLst/>
                  </a:prstGeom>
                  <a:noFill/>
                  <a:ln w="11113">
                    <a:solidFill>
                      <a:srgbClr val="FF0000"/>
                    </a:solidFill>
                    <a:round/>
                    <a:headEnd/>
                    <a:tailEnd/>
                  </a:ln>
                </p:spPr>
                <p:txBody>
                  <a:bodyPr/>
                  <a:lstStyle/>
                  <a:p>
                    <a:endParaRPr lang="en-US"/>
                  </a:p>
                </p:txBody>
              </p:sp>
              <p:sp>
                <p:nvSpPr>
                  <p:cNvPr id="9489" name="Line 62"/>
                  <p:cNvSpPr>
                    <a:spLocks noChangeShapeType="1"/>
                  </p:cNvSpPr>
                  <p:nvPr/>
                </p:nvSpPr>
                <p:spPr bwMode="auto">
                  <a:xfrm flipV="1">
                    <a:off x="2407" y="1979"/>
                    <a:ext cx="13" cy="8"/>
                  </a:xfrm>
                  <a:prstGeom prst="line">
                    <a:avLst/>
                  </a:prstGeom>
                  <a:noFill/>
                  <a:ln w="11113">
                    <a:solidFill>
                      <a:srgbClr val="FF0000"/>
                    </a:solidFill>
                    <a:round/>
                    <a:headEnd/>
                    <a:tailEnd/>
                  </a:ln>
                </p:spPr>
                <p:txBody>
                  <a:bodyPr/>
                  <a:lstStyle/>
                  <a:p>
                    <a:endParaRPr lang="en-US"/>
                  </a:p>
                </p:txBody>
              </p:sp>
              <p:sp>
                <p:nvSpPr>
                  <p:cNvPr id="9490" name="Line 63"/>
                  <p:cNvSpPr>
                    <a:spLocks noChangeShapeType="1"/>
                  </p:cNvSpPr>
                  <p:nvPr/>
                </p:nvSpPr>
                <p:spPr bwMode="auto">
                  <a:xfrm flipV="1">
                    <a:off x="2433" y="1964"/>
                    <a:ext cx="12" cy="8"/>
                  </a:xfrm>
                  <a:prstGeom prst="line">
                    <a:avLst/>
                  </a:prstGeom>
                  <a:noFill/>
                  <a:ln w="11113">
                    <a:solidFill>
                      <a:srgbClr val="FF0000"/>
                    </a:solidFill>
                    <a:round/>
                    <a:headEnd/>
                    <a:tailEnd/>
                  </a:ln>
                </p:spPr>
                <p:txBody>
                  <a:bodyPr/>
                  <a:lstStyle/>
                  <a:p>
                    <a:endParaRPr lang="en-US"/>
                  </a:p>
                </p:txBody>
              </p:sp>
              <p:sp>
                <p:nvSpPr>
                  <p:cNvPr id="9491" name="Line 64"/>
                  <p:cNvSpPr>
                    <a:spLocks noChangeShapeType="1"/>
                  </p:cNvSpPr>
                  <p:nvPr/>
                </p:nvSpPr>
                <p:spPr bwMode="auto">
                  <a:xfrm flipV="1">
                    <a:off x="2458" y="1949"/>
                    <a:ext cx="13" cy="8"/>
                  </a:xfrm>
                  <a:prstGeom prst="line">
                    <a:avLst/>
                  </a:prstGeom>
                  <a:noFill/>
                  <a:ln w="11113">
                    <a:solidFill>
                      <a:srgbClr val="FF0000"/>
                    </a:solidFill>
                    <a:round/>
                    <a:headEnd/>
                    <a:tailEnd/>
                  </a:ln>
                </p:spPr>
                <p:txBody>
                  <a:bodyPr/>
                  <a:lstStyle/>
                  <a:p>
                    <a:endParaRPr lang="en-US"/>
                  </a:p>
                </p:txBody>
              </p:sp>
              <p:sp>
                <p:nvSpPr>
                  <p:cNvPr id="9492" name="Line 65"/>
                  <p:cNvSpPr>
                    <a:spLocks noChangeShapeType="1"/>
                  </p:cNvSpPr>
                  <p:nvPr/>
                </p:nvSpPr>
                <p:spPr bwMode="auto">
                  <a:xfrm flipV="1">
                    <a:off x="2482" y="1936"/>
                    <a:ext cx="13" cy="6"/>
                  </a:xfrm>
                  <a:prstGeom prst="line">
                    <a:avLst/>
                  </a:prstGeom>
                  <a:noFill/>
                  <a:ln w="11113">
                    <a:solidFill>
                      <a:srgbClr val="FF0000"/>
                    </a:solidFill>
                    <a:round/>
                    <a:headEnd/>
                    <a:tailEnd/>
                  </a:ln>
                </p:spPr>
                <p:txBody>
                  <a:bodyPr/>
                  <a:lstStyle/>
                  <a:p>
                    <a:endParaRPr lang="en-US"/>
                  </a:p>
                </p:txBody>
              </p:sp>
              <p:sp>
                <p:nvSpPr>
                  <p:cNvPr id="9493" name="Line 66"/>
                  <p:cNvSpPr>
                    <a:spLocks noChangeShapeType="1"/>
                  </p:cNvSpPr>
                  <p:nvPr/>
                </p:nvSpPr>
                <p:spPr bwMode="auto">
                  <a:xfrm flipV="1">
                    <a:off x="2508" y="1922"/>
                    <a:ext cx="11" cy="7"/>
                  </a:xfrm>
                  <a:prstGeom prst="line">
                    <a:avLst/>
                  </a:prstGeom>
                  <a:noFill/>
                  <a:ln w="11113">
                    <a:solidFill>
                      <a:srgbClr val="FF0000"/>
                    </a:solidFill>
                    <a:round/>
                    <a:headEnd/>
                    <a:tailEnd/>
                  </a:ln>
                </p:spPr>
                <p:txBody>
                  <a:bodyPr/>
                  <a:lstStyle/>
                  <a:p>
                    <a:endParaRPr lang="en-US"/>
                  </a:p>
                </p:txBody>
              </p:sp>
              <p:sp>
                <p:nvSpPr>
                  <p:cNvPr id="9494" name="Line 67"/>
                  <p:cNvSpPr>
                    <a:spLocks noChangeShapeType="1"/>
                  </p:cNvSpPr>
                  <p:nvPr/>
                </p:nvSpPr>
                <p:spPr bwMode="auto">
                  <a:xfrm flipV="1">
                    <a:off x="2532" y="1907"/>
                    <a:ext cx="11" cy="7"/>
                  </a:xfrm>
                  <a:prstGeom prst="line">
                    <a:avLst/>
                  </a:prstGeom>
                  <a:noFill/>
                  <a:ln w="11113">
                    <a:solidFill>
                      <a:srgbClr val="FF0000"/>
                    </a:solidFill>
                    <a:round/>
                    <a:headEnd/>
                    <a:tailEnd/>
                  </a:ln>
                </p:spPr>
                <p:txBody>
                  <a:bodyPr/>
                  <a:lstStyle/>
                  <a:p>
                    <a:endParaRPr lang="en-US"/>
                  </a:p>
                </p:txBody>
              </p:sp>
              <p:sp>
                <p:nvSpPr>
                  <p:cNvPr id="9495" name="Line 71"/>
                  <p:cNvSpPr>
                    <a:spLocks noChangeShapeType="1"/>
                  </p:cNvSpPr>
                  <p:nvPr/>
                </p:nvSpPr>
                <p:spPr bwMode="auto">
                  <a:xfrm flipH="1" flipV="1">
                    <a:off x="2425" y="1862"/>
                    <a:ext cx="124" cy="48"/>
                  </a:xfrm>
                  <a:prstGeom prst="line">
                    <a:avLst/>
                  </a:prstGeom>
                  <a:noFill/>
                  <a:ln w="11113">
                    <a:solidFill>
                      <a:srgbClr val="FF0000"/>
                    </a:solidFill>
                    <a:round/>
                    <a:headEnd/>
                    <a:tailEnd/>
                  </a:ln>
                </p:spPr>
                <p:txBody>
                  <a:bodyPr/>
                  <a:lstStyle/>
                  <a:p>
                    <a:endParaRPr lang="en-US"/>
                  </a:p>
                </p:txBody>
              </p:sp>
              <p:grpSp>
                <p:nvGrpSpPr>
                  <p:cNvPr id="9" name="Group 396"/>
                  <p:cNvGrpSpPr>
                    <a:grpSpLocks/>
                  </p:cNvGrpSpPr>
                  <p:nvPr/>
                </p:nvGrpSpPr>
                <p:grpSpPr bwMode="auto">
                  <a:xfrm>
                    <a:off x="2587" y="2137"/>
                    <a:ext cx="616" cy="339"/>
                    <a:chOff x="2582" y="2147"/>
                    <a:chExt cx="616" cy="339"/>
                  </a:xfrm>
                </p:grpSpPr>
                <p:sp>
                  <p:nvSpPr>
                    <p:cNvPr id="9511" name="Line 93"/>
                    <p:cNvSpPr>
                      <a:spLocks noChangeShapeType="1"/>
                    </p:cNvSpPr>
                    <p:nvPr/>
                  </p:nvSpPr>
                  <p:spPr bwMode="auto">
                    <a:xfrm flipH="1">
                      <a:off x="2686" y="2419"/>
                      <a:ext cx="13" cy="8"/>
                    </a:xfrm>
                    <a:prstGeom prst="line">
                      <a:avLst/>
                    </a:prstGeom>
                    <a:noFill/>
                    <a:ln w="11113">
                      <a:solidFill>
                        <a:srgbClr val="FF0000"/>
                      </a:solidFill>
                      <a:round/>
                      <a:headEnd/>
                      <a:tailEnd/>
                    </a:ln>
                  </p:spPr>
                  <p:txBody>
                    <a:bodyPr/>
                    <a:lstStyle/>
                    <a:p>
                      <a:endParaRPr lang="en-US"/>
                    </a:p>
                  </p:txBody>
                </p:sp>
                <p:sp>
                  <p:nvSpPr>
                    <p:cNvPr id="9512" name="Line 94"/>
                    <p:cNvSpPr>
                      <a:spLocks noChangeShapeType="1"/>
                    </p:cNvSpPr>
                    <p:nvPr/>
                  </p:nvSpPr>
                  <p:spPr bwMode="auto">
                    <a:xfrm flipH="1">
                      <a:off x="2673" y="2432"/>
                      <a:ext cx="2" cy="2"/>
                    </a:xfrm>
                    <a:prstGeom prst="line">
                      <a:avLst/>
                    </a:prstGeom>
                    <a:noFill/>
                    <a:ln w="11113">
                      <a:solidFill>
                        <a:srgbClr val="FF0000"/>
                      </a:solidFill>
                      <a:round/>
                      <a:headEnd/>
                      <a:tailEnd/>
                    </a:ln>
                  </p:spPr>
                  <p:txBody>
                    <a:bodyPr/>
                    <a:lstStyle/>
                    <a:p>
                      <a:endParaRPr lang="en-US"/>
                    </a:p>
                  </p:txBody>
                </p:sp>
                <p:sp>
                  <p:nvSpPr>
                    <p:cNvPr id="9513" name="Line 95"/>
                    <p:cNvSpPr>
                      <a:spLocks noChangeShapeType="1"/>
                    </p:cNvSpPr>
                    <p:nvPr/>
                  </p:nvSpPr>
                  <p:spPr bwMode="auto">
                    <a:xfrm flipH="1">
                      <a:off x="2606" y="2466"/>
                      <a:ext cx="13" cy="5"/>
                    </a:xfrm>
                    <a:prstGeom prst="line">
                      <a:avLst/>
                    </a:prstGeom>
                    <a:noFill/>
                    <a:ln w="11113">
                      <a:solidFill>
                        <a:srgbClr val="FF0000"/>
                      </a:solidFill>
                      <a:round/>
                      <a:headEnd/>
                      <a:tailEnd/>
                    </a:ln>
                  </p:spPr>
                  <p:txBody>
                    <a:bodyPr/>
                    <a:lstStyle/>
                    <a:p>
                      <a:endParaRPr lang="en-US"/>
                    </a:p>
                  </p:txBody>
                </p:sp>
                <p:sp>
                  <p:nvSpPr>
                    <p:cNvPr id="9514" name="Line 96"/>
                    <p:cNvSpPr>
                      <a:spLocks noChangeShapeType="1"/>
                    </p:cNvSpPr>
                    <p:nvPr/>
                  </p:nvSpPr>
                  <p:spPr bwMode="auto">
                    <a:xfrm flipH="1">
                      <a:off x="2582" y="2479"/>
                      <a:ext cx="13" cy="7"/>
                    </a:xfrm>
                    <a:prstGeom prst="line">
                      <a:avLst/>
                    </a:prstGeom>
                    <a:noFill/>
                    <a:ln w="11113">
                      <a:solidFill>
                        <a:srgbClr val="FF0000"/>
                      </a:solidFill>
                      <a:round/>
                      <a:headEnd/>
                      <a:tailEnd/>
                    </a:ln>
                  </p:spPr>
                  <p:txBody>
                    <a:bodyPr/>
                    <a:lstStyle/>
                    <a:p>
                      <a:endParaRPr lang="en-US"/>
                    </a:p>
                  </p:txBody>
                </p:sp>
                <p:sp>
                  <p:nvSpPr>
                    <p:cNvPr id="9515" name="Line 126"/>
                    <p:cNvSpPr>
                      <a:spLocks noChangeShapeType="1"/>
                    </p:cNvSpPr>
                    <p:nvPr/>
                  </p:nvSpPr>
                  <p:spPr bwMode="auto">
                    <a:xfrm flipH="1" flipV="1">
                      <a:off x="2605" y="2455"/>
                      <a:ext cx="13" cy="7"/>
                    </a:xfrm>
                    <a:prstGeom prst="line">
                      <a:avLst/>
                    </a:prstGeom>
                    <a:noFill/>
                    <a:ln w="11113">
                      <a:solidFill>
                        <a:srgbClr val="FF0000"/>
                      </a:solidFill>
                      <a:round/>
                      <a:headEnd/>
                      <a:tailEnd/>
                    </a:ln>
                  </p:spPr>
                  <p:txBody>
                    <a:bodyPr/>
                    <a:lstStyle/>
                    <a:p>
                      <a:endParaRPr lang="en-US"/>
                    </a:p>
                  </p:txBody>
                </p:sp>
                <p:sp>
                  <p:nvSpPr>
                    <p:cNvPr id="9516" name="Line 127"/>
                    <p:cNvSpPr>
                      <a:spLocks noChangeShapeType="1"/>
                    </p:cNvSpPr>
                    <p:nvPr/>
                  </p:nvSpPr>
                  <p:spPr bwMode="auto">
                    <a:xfrm flipV="1">
                      <a:off x="2612" y="2440"/>
                      <a:ext cx="13" cy="7"/>
                    </a:xfrm>
                    <a:prstGeom prst="line">
                      <a:avLst/>
                    </a:prstGeom>
                    <a:noFill/>
                    <a:ln w="11113">
                      <a:solidFill>
                        <a:srgbClr val="FF0000"/>
                      </a:solidFill>
                      <a:round/>
                      <a:headEnd/>
                      <a:tailEnd/>
                    </a:ln>
                  </p:spPr>
                  <p:txBody>
                    <a:bodyPr/>
                    <a:lstStyle/>
                    <a:p>
                      <a:endParaRPr lang="en-US"/>
                    </a:p>
                  </p:txBody>
                </p:sp>
                <p:sp>
                  <p:nvSpPr>
                    <p:cNvPr id="9517" name="Line 128"/>
                    <p:cNvSpPr>
                      <a:spLocks noChangeShapeType="1"/>
                    </p:cNvSpPr>
                    <p:nvPr/>
                  </p:nvSpPr>
                  <p:spPr bwMode="auto">
                    <a:xfrm flipV="1">
                      <a:off x="2638" y="2425"/>
                      <a:ext cx="11" cy="7"/>
                    </a:xfrm>
                    <a:prstGeom prst="line">
                      <a:avLst/>
                    </a:prstGeom>
                    <a:noFill/>
                    <a:ln w="11113">
                      <a:solidFill>
                        <a:srgbClr val="FF0000"/>
                      </a:solidFill>
                      <a:round/>
                      <a:headEnd/>
                      <a:tailEnd/>
                    </a:ln>
                  </p:spPr>
                  <p:txBody>
                    <a:bodyPr/>
                    <a:lstStyle/>
                    <a:p>
                      <a:endParaRPr lang="en-US"/>
                    </a:p>
                  </p:txBody>
                </p:sp>
                <p:sp>
                  <p:nvSpPr>
                    <p:cNvPr id="9518" name="Line 129"/>
                    <p:cNvSpPr>
                      <a:spLocks noChangeShapeType="1"/>
                    </p:cNvSpPr>
                    <p:nvPr/>
                  </p:nvSpPr>
                  <p:spPr bwMode="auto">
                    <a:xfrm>
                      <a:off x="2662" y="2429"/>
                      <a:ext cx="8" cy="3"/>
                    </a:xfrm>
                    <a:prstGeom prst="line">
                      <a:avLst/>
                    </a:prstGeom>
                    <a:noFill/>
                    <a:ln w="11113">
                      <a:solidFill>
                        <a:srgbClr val="FF0000"/>
                      </a:solidFill>
                      <a:round/>
                      <a:headEnd/>
                      <a:tailEnd/>
                    </a:ln>
                  </p:spPr>
                  <p:txBody>
                    <a:bodyPr/>
                    <a:lstStyle/>
                    <a:p>
                      <a:endParaRPr lang="en-US"/>
                    </a:p>
                  </p:txBody>
                </p:sp>
                <p:sp>
                  <p:nvSpPr>
                    <p:cNvPr id="9519" name="Line 72"/>
                    <p:cNvSpPr>
                      <a:spLocks noChangeShapeType="1"/>
                    </p:cNvSpPr>
                    <p:nvPr/>
                  </p:nvSpPr>
                  <p:spPr bwMode="auto">
                    <a:xfrm flipV="1">
                      <a:off x="3187" y="2169"/>
                      <a:ext cx="11" cy="6"/>
                    </a:xfrm>
                    <a:prstGeom prst="line">
                      <a:avLst/>
                    </a:prstGeom>
                    <a:noFill/>
                    <a:ln w="11113">
                      <a:solidFill>
                        <a:srgbClr val="FF0000"/>
                      </a:solidFill>
                      <a:round/>
                      <a:headEnd/>
                      <a:tailEnd/>
                    </a:ln>
                  </p:spPr>
                  <p:txBody>
                    <a:bodyPr/>
                    <a:lstStyle/>
                    <a:p>
                      <a:endParaRPr lang="en-US"/>
                    </a:p>
                  </p:txBody>
                </p:sp>
                <p:sp>
                  <p:nvSpPr>
                    <p:cNvPr id="9520" name="Line 73"/>
                    <p:cNvSpPr>
                      <a:spLocks noChangeShapeType="1"/>
                    </p:cNvSpPr>
                    <p:nvPr/>
                  </p:nvSpPr>
                  <p:spPr bwMode="auto">
                    <a:xfrm flipH="1" flipV="1">
                      <a:off x="3179" y="2152"/>
                      <a:ext cx="12" cy="10"/>
                    </a:xfrm>
                    <a:prstGeom prst="line">
                      <a:avLst/>
                    </a:prstGeom>
                    <a:noFill/>
                    <a:ln w="11113">
                      <a:solidFill>
                        <a:srgbClr val="FF0000"/>
                      </a:solidFill>
                      <a:round/>
                      <a:headEnd/>
                      <a:tailEnd/>
                    </a:ln>
                  </p:spPr>
                  <p:txBody>
                    <a:bodyPr/>
                    <a:lstStyle/>
                    <a:p>
                      <a:endParaRPr lang="en-US"/>
                    </a:p>
                  </p:txBody>
                </p:sp>
                <p:sp>
                  <p:nvSpPr>
                    <p:cNvPr id="9521" name="Line 74"/>
                    <p:cNvSpPr>
                      <a:spLocks noChangeShapeType="1"/>
                    </p:cNvSpPr>
                    <p:nvPr/>
                  </p:nvSpPr>
                  <p:spPr bwMode="auto">
                    <a:xfrm flipH="1">
                      <a:off x="3153" y="2147"/>
                      <a:ext cx="13" cy="7"/>
                    </a:xfrm>
                    <a:prstGeom prst="line">
                      <a:avLst/>
                    </a:prstGeom>
                    <a:noFill/>
                    <a:ln w="11113">
                      <a:solidFill>
                        <a:srgbClr val="FF0000"/>
                      </a:solidFill>
                      <a:round/>
                      <a:headEnd/>
                      <a:tailEnd/>
                    </a:ln>
                  </p:spPr>
                  <p:txBody>
                    <a:bodyPr/>
                    <a:lstStyle/>
                    <a:p>
                      <a:endParaRPr lang="en-US"/>
                    </a:p>
                  </p:txBody>
                </p:sp>
                <p:sp>
                  <p:nvSpPr>
                    <p:cNvPr id="9522" name="Line 75"/>
                    <p:cNvSpPr>
                      <a:spLocks noChangeShapeType="1"/>
                    </p:cNvSpPr>
                    <p:nvPr/>
                  </p:nvSpPr>
                  <p:spPr bwMode="auto">
                    <a:xfrm flipH="1">
                      <a:off x="3129" y="2160"/>
                      <a:ext cx="13" cy="7"/>
                    </a:xfrm>
                    <a:prstGeom prst="line">
                      <a:avLst/>
                    </a:prstGeom>
                    <a:noFill/>
                    <a:ln w="11113">
                      <a:solidFill>
                        <a:srgbClr val="FF0000"/>
                      </a:solidFill>
                      <a:round/>
                      <a:headEnd/>
                      <a:tailEnd/>
                    </a:ln>
                  </p:spPr>
                  <p:txBody>
                    <a:bodyPr/>
                    <a:lstStyle/>
                    <a:p>
                      <a:endParaRPr lang="en-US"/>
                    </a:p>
                  </p:txBody>
                </p:sp>
                <p:sp>
                  <p:nvSpPr>
                    <p:cNvPr id="9523" name="Line 76"/>
                    <p:cNvSpPr>
                      <a:spLocks noChangeShapeType="1"/>
                    </p:cNvSpPr>
                    <p:nvPr/>
                  </p:nvSpPr>
                  <p:spPr bwMode="auto">
                    <a:xfrm flipH="1">
                      <a:off x="3105" y="2175"/>
                      <a:ext cx="13" cy="7"/>
                    </a:xfrm>
                    <a:prstGeom prst="line">
                      <a:avLst/>
                    </a:prstGeom>
                    <a:noFill/>
                    <a:ln w="11113">
                      <a:solidFill>
                        <a:srgbClr val="FF0000"/>
                      </a:solidFill>
                      <a:round/>
                      <a:headEnd/>
                      <a:tailEnd/>
                    </a:ln>
                  </p:spPr>
                  <p:txBody>
                    <a:bodyPr/>
                    <a:lstStyle/>
                    <a:p>
                      <a:endParaRPr lang="en-US"/>
                    </a:p>
                  </p:txBody>
                </p:sp>
                <p:sp>
                  <p:nvSpPr>
                    <p:cNvPr id="9524" name="Line 77"/>
                    <p:cNvSpPr>
                      <a:spLocks noChangeShapeType="1"/>
                    </p:cNvSpPr>
                    <p:nvPr/>
                  </p:nvSpPr>
                  <p:spPr bwMode="auto">
                    <a:xfrm flipH="1">
                      <a:off x="3081" y="2189"/>
                      <a:ext cx="11" cy="8"/>
                    </a:xfrm>
                    <a:prstGeom prst="line">
                      <a:avLst/>
                    </a:prstGeom>
                    <a:noFill/>
                    <a:ln w="11113">
                      <a:solidFill>
                        <a:srgbClr val="FF0000"/>
                      </a:solidFill>
                      <a:round/>
                      <a:headEnd/>
                      <a:tailEnd/>
                    </a:ln>
                  </p:spPr>
                  <p:txBody>
                    <a:bodyPr/>
                    <a:lstStyle/>
                    <a:p>
                      <a:endParaRPr lang="en-US"/>
                    </a:p>
                  </p:txBody>
                </p:sp>
                <p:sp>
                  <p:nvSpPr>
                    <p:cNvPr id="9525" name="Line 78"/>
                    <p:cNvSpPr>
                      <a:spLocks noChangeShapeType="1"/>
                    </p:cNvSpPr>
                    <p:nvPr/>
                  </p:nvSpPr>
                  <p:spPr bwMode="auto">
                    <a:xfrm flipH="1">
                      <a:off x="3055" y="2204"/>
                      <a:ext cx="13" cy="8"/>
                    </a:xfrm>
                    <a:prstGeom prst="line">
                      <a:avLst/>
                    </a:prstGeom>
                    <a:noFill/>
                    <a:ln w="11113">
                      <a:solidFill>
                        <a:srgbClr val="FF0000"/>
                      </a:solidFill>
                      <a:round/>
                      <a:headEnd/>
                      <a:tailEnd/>
                    </a:ln>
                  </p:spPr>
                  <p:txBody>
                    <a:bodyPr/>
                    <a:lstStyle/>
                    <a:p>
                      <a:endParaRPr lang="en-US"/>
                    </a:p>
                  </p:txBody>
                </p:sp>
                <p:sp>
                  <p:nvSpPr>
                    <p:cNvPr id="9526" name="Line 79"/>
                    <p:cNvSpPr>
                      <a:spLocks noChangeShapeType="1"/>
                    </p:cNvSpPr>
                    <p:nvPr/>
                  </p:nvSpPr>
                  <p:spPr bwMode="auto">
                    <a:xfrm flipH="1">
                      <a:off x="3031" y="2217"/>
                      <a:ext cx="13" cy="8"/>
                    </a:xfrm>
                    <a:prstGeom prst="line">
                      <a:avLst/>
                    </a:prstGeom>
                    <a:noFill/>
                    <a:ln w="11113">
                      <a:solidFill>
                        <a:srgbClr val="FF0000"/>
                      </a:solidFill>
                      <a:round/>
                      <a:headEnd/>
                      <a:tailEnd/>
                    </a:ln>
                  </p:spPr>
                  <p:txBody>
                    <a:bodyPr/>
                    <a:lstStyle/>
                    <a:p>
                      <a:endParaRPr lang="en-US"/>
                    </a:p>
                  </p:txBody>
                </p:sp>
                <p:sp>
                  <p:nvSpPr>
                    <p:cNvPr id="9527" name="Line 80"/>
                    <p:cNvSpPr>
                      <a:spLocks noChangeShapeType="1"/>
                    </p:cNvSpPr>
                    <p:nvPr/>
                  </p:nvSpPr>
                  <p:spPr bwMode="auto">
                    <a:xfrm flipH="1">
                      <a:off x="3007" y="2232"/>
                      <a:ext cx="11" cy="7"/>
                    </a:xfrm>
                    <a:prstGeom prst="line">
                      <a:avLst/>
                    </a:prstGeom>
                    <a:noFill/>
                    <a:ln w="11113">
                      <a:solidFill>
                        <a:srgbClr val="FF0000"/>
                      </a:solidFill>
                      <a:round/>
                      <a:headEnd/>
                      <a:tailEnd/>
                    </a:ln>
                  </p:spPr>
                  <p:txBody>
                    <a:bodyPr/>
                    <a:lstStyle/>
                    <a:p>
                      <a:endParaRPr lang="en-US"/>
                    </a:p>
                  </p:txBody>
                </p:sp>
                <p:sp>
                  <p:nvSpPr>
                    <p:cNvPr id="9528" name="Line 81"/>
                    <p:cNvSpPr>
                      <a:spLocks noChangeShapeType="1"/>
                    </p:cNvSpPr>
                    <p:nvPr/>
                  </p:nvSpPr>
                  <p:spPr bwMode="auto">
                    <a:xfrm flipH="1">
                      <a:off x="2983" y="2247"/>
                      <a:ext cx="11" cy="7"/>
                    </a:xfrm>
                    <a:prstGeom prst="line">
                      <a:avLst/>
                    </a:prstGeom>
                    <a:noFill/>
                    <a:ln w="11113">
                      <a:solidFill>
                        <a:srgbClr val="FF0000"/>
                      </a:solidFill>
                      <a:round/>
                      <a:headEnd/>
                      <a:tailEnd/>
                    </a:ln>
                  </p:spPr>
                  <p:txBody>
                    <a:bodyPr/>
                    <a:lstStyle/>
                    <a:p>
                      <a:endParaRPr lang="en-US"/>
                    </a:p>
                  </p:txBody>
                </p:sp>
                <p:sp>
                  <p:nvSpPr>
                    <p:cNvPr id="9529" name="Line 82"/>
                    <p:cNvSpPr>
                      <a:spLocks noChangeShapeType="1"/>
                    </p:cNvSpPr>
                    <p:nvPr/>
                  </p:nvSpPr>
                  <p:spPr bwMode="auto">
                    <a:xfrm flipH="1">
                      <a:off x="2957" y="2262"/>
                      <a:ext cx="13" cy="5"/>
                    </a:xfrm>
                    <a:prstGeom prst="line">
                      <a:avLst/>
                    </a:prstGeom>
                    <a:noFill/>
                    <a:ln w="11113">
                      <a:solidFill>
                        <a:srgbClr val="FF0000"/>
                      </a:solidFill>
                      <a:round/>
                      <a:headEnd/>
                      <a:tailEnd/>
                    </a:ln>
                  </p:spPr>
                  <p:txBody>
                    <a:bodyPr/>
                    <a:lstStyle/>
                    <a:p>
                      <a:endParaRPr lang="en-US"/>
                    </a:p>
                  </p:txBody>
                </p:sp>
                <p:sp>
                  <p:nvSpPr>
                    <p:cNvPr id="9530" name="Line 83"/>
                    <p:cNvSpPr>
                      <a:spLocks noChangeShapeType="1"/>
                    </p:cNvSpPr>
                    <p:nvPr/>
                  </p:nvSpPr>
                  <p:spPr bwMode="auto">
                    <a:xfrm flipH="1">
                      <a:off x="2933" y="2275"/>
                      <a:ext cx="13" cy="7"/>
                    </a:xfrm>
                    <a:prstGeom prst="line">
                      <a:avLst/>
                    </a:prstGeom>
                    <a:noFill/>
                    <a:ln w="11113">
                      <a:solidFill>
                        <a:srgbClr val="FF0000"/>
                      </a:solidFill>
                      <a:round/>
                      <a:headEnd/>
                      <a:tailEnd/>
                    </a:ln>
                  </p:spPr>
                  <p:txBody>
                    <a:bodyPr/>
                    <a:lstStyle/>
                    <a:p>
                      <a:endParaRPr lang="en-US"/>
                    </a:p>
                  </p:txBody>
                </p:sp>
                <p:sp>
                  <p:nvSpPr>
                    <p:cNvPr id="9531" name="Line 84"/>
                    <p:cNvSpPr>
                      <a:spLocks noChangeShapeType="1"/>
                    </p:cNvSpPr>
                    <p:nvPr/>
                  </p:nvSpPr>
                  <p:spPr bwMode="auto">
                    <a:xfrm flipH="1">
                      <a:off x="2909" y="2290"/>
                      <a:ext cx="11" cy="7"/>
                    </a:xfrm>
                    <a:prstGeom prst="line">
                      <a:avLst/>
                    </a:prstGeom>
                    <a:noFill/>
                    <a:ln w="11113">
                      <a:solidFill>
                        <a:srgbClr val="FF0000"/>
                      </a:solidFill>
                      <a:round/>
                      <a:headEnd/>
                      <a:tailEnd/>
                    </a:ln>
                  </p:spPr>
                  <p:txBody>
                    <a:bodyPr/>
                    <a:lstStyle/>
                    <a:p>
                      <a:endParaRPr lang="en-US"/>
                    </a:p>
                  </p:txBody>
                </p:sp>
                <p:sp>
                  <p:nvSpPr>
                    <p:cNvPr id="9532" name="Line 85"/>
                    <p:cNvSpPr>
                      <a:spLocks noChangeShapeType="1"/>
                    </p:cNvSpPr>
                    <p:nvPr/>
                  </p:nvSpPr>
                  <p:spPr bwMode="auto">
                    <a:xfrm flipH="1">
                      <a:off x="2883" y="2304"/>
                      <a:ext cx="13" cy="8"/>
                    </a:xfrm>
                    <a:prstGeom prst="line">
                      <a:avLst/>
                    </a:prstGeom>
                    <a:noFill/>
                    <a:ln w="11113">
                      <a:solidFill>
                        <a:srgbClr val="FF0000"/>
                      </a:solidFill>
                      <a:round/>
                      <a:headEnd/>
                      <a:tailEnd/>
                    </a:ln>
                  </p:spPr>
                  <p:txBody>
                    <a:bodyPr/>
                    <a:lstStyle/>
                    <a:p>
                      <a:endParaRPr lang="en-US"/>
                    </a:p>
                  </p:txBody>
                </p:sp>
                <p:sp>
                  <p:nvSpPr>
                    <p:cNvPr id="9533" name="Line 86"/>
                    <p:cNvSpPr>
                      <a:spLocks noChangeShapeType="1"/>
                    </p:cNvSpPr>
                    <p:nvPr/>
                  </p:nvSpPr>
                  <p:spPr bwMode="auto">
                    <a:xfrm flipH="1">
                      <a:off x="2859" y="2319"/>
                      <a:ext cx="13" cy="6"/>
                    </a:xfrm>
                    <a:prstGeom prst="line">
                      <a:avLst/>
                    </a:prstGeom>
                    <a:noFill/>
                    <a:ln w="11113">
                      <a:solidFill>
                        <a:srgbClr val="FF0000"/>
                      </a:solidFill>
                      <a:round/>
                      <a:headEnd/>
                      <a:tailEnd/>
                    </a:ln>
                  </p:spPr>
                  <p:txBody>
                    <a:bodyPr/>
                    <a:lstStyle/>
                    <a:p>
                      <a:endParaRPr lang="en-US"/>
                    </a:p>
                  </p:txBody>
                </p:sp>
                <p:sp>
                  <p:nvSpPr>
                    <p:cNvPr id="9534" name="Line 87"/>
                    <p:cNvSpPr>
                      <a:spLocks noChangeShapeType="1"/>
                    </p:cNvSpPr>
                    <p:nvPr/>
                  </p:nvSpPr>
                  <p:spPr bwMode="auto">
                    <a:xfrm flipH="1">
                      <a:off x="2835" y="2332"/>
                      <a:ext cx="13" cy="8"/>
                    </a:xfrm>
                    <a:prstGeom prst="line">
                      <a:avLst/>
                    </a:prstGeom>
                    <a:noFill/>
                    <a:ln w="11113">
                      <a:solidFill>
                        <a:srgbClr val="FF0000"/>
                      </a:solidFill>
                      <a:round/>
                      <a:headEnd/>
                      <a:tailEnd/>
                    </a:ln>
                  </p:spPr>
                  <p:txBody>
                    <a:bodyPr/>
                    <a:lstStyle/>
                    <a:p>
                      <a:endParaRPr lang="en-US"/>
                    </a:p>
                  </p:txBody>
                </p:sp>
                <p:sp>
                  <p:nvSpPr>
                    <p:cNvPr id="9535" name="Line 88"/>
                    <p:cNvSpPr>
                      <a:spLocks noChangeShapeType="1"/>
                    </p:cNvSpPr>
                    <p:nvPr/>
                  </p:nvSpPr>
                  <p:spPr bwMode="auto">
                    <a:xfrm flipH="1">
                      <a:off x="2810" y="2347"/>
                      <a:ext cx="12" cy="7"/>
                    </a:xfrm>
                    <a:prstGeom prst="line">
                      <a:avLst/>
                    </a:prstGeom>
                    <a:noFill/>
                    <a:ln w="11113">
                      <a:solidFill>
                        <a:srgbClr val="FF0000"/>
                      </a:solidFill>
                      <a:round/>
                      <a:headEnd/>
                      <a:tailEnd/>
                    </a:ln>
                  </p:spPr>
                  <p:txBody>
                    <a:bodyPr/>
                    <a:lstStyle/>
                    <a:p>
                      <a:endParaRPr lang="en-US"/>
                    </a:p>
                  </p:txBody>
                </p:sp>
                <p:sp>
                  <p:nvSpPr>
                    <p:cNvPr id="9536" name="Line 89"/>
                    <p:cNvSpPr>
                      <a:spLocks noChangeShapeType="1"/>
                    </p:cNvSpPr>
                    <p:nvPr/>
                  </p:nvSpPr>
                  <p:spPr bwMode="auto">
                    <a:xfrm flipH="1">
                      <a:off x="2784" y="2362"/>
                      <a:ext cx="13" cy="7"/>
                    </a:xfrm>
                    <a:prstGeom prst="line">
                      <a:avLst/>
                    </a:prstGeom>
                    <a:noFill/>
                    <a:ln w="11113">
                      <a:solidFill>
                        <a:srgbClr val="FF0000"/>
                      </a:solidFill>
                      <a:round/>
                      <a:headEnd/>
                      <a:tailEnd/>
                    </a:ln>
                  </p:spPr>
                  <p:txBody>
                    <a:bodyPr/>
                    <a:lstStyle/>
                    <a:p>
                      <a:endParaRPr lang="en-US"/>
                    </a:p>
                  </p:txBody>
                </p:sp>
                <p:sp>
                  <p:nvSpPr>
                    <p:cNvPr id="9537" name="Line 90"/>
                    <p:cNvSpPr>
                      <a:spLocks noChangeShapeType="1"/>
                    </p:cNvSpPr>
                    <p:nvPr/>
                  </p:nvSpPr>
                  <p:spPr bwMode="auto">
                    <a:xfrm flipH="1">
                      <a:off x="2760" y="2375"/>
                      <a:ext cx="13" cy="7"/>
                    </a:xfrm>
                    <a:prstGeom prst="line">
                      <a:avLst/>
                    </a:prstGeom>
                    <a:noFill/>
                    <a:ln w="11113">
                      <a:solidFill>
                        <a:srgbClr val="FF0000"/>
                      </a:solidFill>
                      <a:round/>
                      <a:headEnd/>
                      <a:tailEnd/>
                    </a:ln>
                  </p:spPr>
                  <p:txBody>
                    <a:bodyPr/>
                    <a:lstStyle/>
                    <a:p>
                      <a:endParaRPr lang="en-US"/>
                    </a:p>
                  </p:txBody>
                </p:sp>
                <p:sp>
                  <p:nvSpPr>
                    <p:cNvPr id="9538" name="Line 91"/>
                    <p:cNvSpPr>
                      <a:spLocks noChangeShapeType="1"/>
                    </p:cNvSpPr>
                    <p:nvPr/>
                  </p:nvSpPr>
                  <p:spPr bwMode="auto">
                    <a:xfrm flipH="1">
                      <a:off x="2736" y="2390"/>
                      <a:ext cx="11" cy="7"/>
                    </a:xfrm>
                    <a:prstGeom prst="line">
                      <a:avLst/>
                    </a:prstGeom>
                    <a:noFill/>
                    <a:ln w="11113">
                      <a:solidFill>
                        <a:srgbClr val="FF0000"/>
                      </a:solidFill>
                      <a:round/>
                      <a:headEnd/>
                      <a:tailEnd/>
                    </a:ln>
                  </p:spPr>
                  <p:txBody>
                    <a:bodyPr/>
                    <a:lstStyle/>
                    <a:p>
                      <a:endParaRPr lang="en-US"/>
                    </a:p>
                  </p:txBody>
                </p:sp>
                <p:sp>
                  <p:nvSpPr>
                    <p:cNvPr id="9539" name="Line 92"/>
                    <p:cNvSpPr>
                      <a:spLocks noChangeShapeType="1"/>
                    </p:cNvSpPr>
                    <p:nvPr/>
                  </p:nvSpPr>
                  <p:spPr bwMode="auto">
                    <a:xfrm flipH="1">
                      <a:off x="2712" y="2404"/>
                      <a:ext cx="11" cy="8"/>
                    </a:xfrm>
                    <a:prstGeom prst="line">
                      <a:avLst/>
                    </a:prstGeom>
                    <a:noFill/>
                    <a:ln w="11113">
                      <a:solidFill>
                        <a:srgbClr val="FF0000"/>
                      </a:solidFill>
                      <a:round/>
                      <a:headEnd/>
                      <a:tailEnd/>
                    </a:ln>
                  </p:spPr>
                  <p:txBody>
                    <a:bodyPr/>
                    <a:lstStyle/>
                    <a:p>
                      <a:endParaRPr lang="en-US"/>
                    </a:p>
                  </p:txBody>
                </p:sp>
              </p:grpSp>
              <p:sp>
                <p:nvSpPr>
                  <p:cNvPr id="9497" name="Line 123"/>
                  <p:cNvSpPr>
                    <a:spLocks noChangeShapeType="1"/>
                  </p:cNvSpPr>
                  <p:nvPr/>
                </p:nvSpPr>
                <p:spPr bwMode="auto">
                  <a:xfrm flipV="1">
                    <a:off x="2083" y="2192"/>
                    <a:ext cx="13" cy="6"/>
                  </a:xfrm>
                  <a:prstGeom prst="line">
                    <a:avLst/>
                  </a:prstGeom>
                  <a:noFill/>
                  <a:ln w="11113">
                    <a:solidFill>
                      <a:srgbClr val="FF0000"/>
                    </a:solidFill>
                    <a:round/>
                    <a:headEnd/>
                    <a:tailEnd/>
                  </a:ln>
                </p:spPr>
                <p:txBody>
                  <a:bodyPr/>
                  <a:lstStyle/>
                  <a:p>
                    <a:endParaRPr lang="en-US"/>
                  </a:p>
                </p:txBody>
              </p:sp>
              <p:sp>
                <p:nvSpPr>
                  <p:cNvPr id="9498" name="Line 124"/>
                  <p:cNvSpPr>
                    <a:spLocks noChangeShapeType="1"/>
                  </p:cNvSpPr>
                  <p:nvPr/>
                </p:nvSpPr>
                <p:spPr bwMode="auto">
                  <a:xfrm flipV="1">
                    <a:off x="2109" y="2178"/>
                    <a:ext cx="13" cy="7"/>
                  </a:xfrm>
                  <a:prstGeom prst="line">
                    <a:avLst/>
                  </a:prstGeom>
                  <a:noFill/>
                  <a:ln w="11113">
                    <a:solidFill>
                      <a:srgbClr val="FF0000"/>
                    </a:solidFill>
                    <a:round/>
                    <a:headEnd/>
                    <a:tailEnd/>
                  </a:ln>
                </p:spPr>
                <p:txBody>
                  <a:bodyPr/>
                  <a:lstStyle/>
                  <a:p>
                    <a:endParaRPr lang="en-US"/>
                  </a:p>
                </p:txBody>
              </p:sp>
              <p:sp>
                <p:nvSpPr>
                  <p:cNvPr id="9499" name="Line 125"/>
                  <p:cNvSpPr>
                    <a:spLocks noChangeShapeType="1"/>
                  </p:cNvSpPr>
                  <p:nvPr/>
                </p:nvSpPr>
                <p:spPr bwMode="auto">
                  <a:xfrm flipH="1" flipV="1">
                    <a:off x="2120" y="2163"/>
                    <a:ext cx="11" cy="7"/>
                  </a:xfrm>
                  <a:prstGeom prst="line">
                    <a:avLst/>
                  </a:prstGeom>
                  <a:noFill/>
                  <a:ln w="11113">
                    <a:solidFill>
                      <a:srgbClr val="FF0000"/>
                    </a:solidFill>
                    <a:round/>
                    <a:headEnd/>
                    <a:tailEnd/>
                  </a:ln>
                </p:spPr>
                <p:txBody>
                  <a:bodyPr/>
                  <a:lstStyle/>
                  <a:p>
                    <a:endParaRPr lang="en-US"/>
                  </a:p>
                </p:txBody>
              </p:sp>
              <p:sp>
                <p:nvSpPr>
                  <p:cNvPr id="9500" name="Line 253"/>
                  <p:cNvSpPr>
                    <a:spLocks noChangeShapeType="1"/>
                  </p:cNvSpPr>
                  <p:nvPr/>
                </p:nvSpPr>
                <p:spPr bwMode="auto">
                  <a:xfrm flipV="1">
                    <a:off x="2267" y="1870"/>
                    <a:ext cx="185" cy="111"/>
                  </a:xfrm>
                  <a:prstGeom prst="line">
                    <a:avLst/>
                  </a:prstGeom>
                  <a:noFill/>
                  <a:ln w="11113">
                    <a:solidFill>
                      <a:srgbClr val="FF0000"/>
                    </a:solidFill>
                    <a:round/>
                    <a:headEnd/>
                    <a:tailEnd/>
                  </a:ln>
                </p:spPr>
                <p:txBody>
                  <a:bodyPr/>
                  <a:lstStyle/>
                  <a:p>
                    <a:endParaRPr lang="en-US"/>
                  </a:p>
                </p:txBody>
              </p:sp>
              <p:sp>
                <p:nvSpPr>
                  <p:cNvPr id="9501"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endParaRPr lang="en-US"/>
                  </a:p>
                </p:txBody>
              </p:sp>
              <p:sp>
                <p:nvSpPr>
                  <p:cNvPr id="9502"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p:spPr>
                <p:txBody>
                  <a:bodyPr/>
                  <a:lstStyle/>
                  <a:p>
                    <a:endParaRPr lang="en-US"/>
                  </a:p>
                </p:txBody>
              </p:sp>
              <p:sp>
                <p:nvSpPr>
                  <p:cNvPr id="9503"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endParaRPr lang="en-US"/>
                  </a:p>
                </p:txBody>
              </p:sp>
              <p:sp>
                <p:nvSpPr>
                  <p:cNvPr id="9504"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endParaRPr lang="en-US"/>
                  </a:p>
                </p:txBody>
              </p:sp>
              <p:sp>
                <p:nvSpPr>
                  <p:cNvPr id="9505"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endParaRPr lang="en-US"/>
                  </a:p>
                </p:txBody>
              </p:sp>
              <p:sp>
                <p:nvSpPr>
                  <p:cNvPr id="9506"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9292FF"/>
                    </a:solidFill>
                    <a:round/>
                    <a:headEnd/>
                    <a:tailEnd/>
                  </a:ln>
                </p:spPr>
                <p:txBody>
                  <a:bodyPr/>
                  <a:lstStyle/>
                  <a:p>
                    <a:endParaRPr lang="en-US"/>
                  </a:p>
                </p:txBody>
              </p:sp>
              <p:sp>
                <p:nvSpPr>
                  <p:cNvPr id="9507"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endParaRPr lang="en-US"/>
                  </a:p>
                </p:txBody>
              </p:sp>
              <p:sp>
                <p:nvSpPr>
                  <p:cNvPr id="9508"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DBDBFF"/>
                    </a:solidFill>
                    <a:round/>
                    <a:headEnd/>
                    <a:tailEnd/>
                  </a:ln>
                </p:spPr>
                <p:txBody>
                  <a:bodyPr/>
                  <a:lstStyle/>
                  <a:p>
                    <a:endParaRPr lang="en-US"/>
                  </a:p>
                </p:txBody>
              </p:sp>
              <p:sp>
                <p:nvSpPr>
                  <p:cNvPr id="9509"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endParaRPr lang="en-US"/>
                  </a:p>
                </p:txBody>
              </p:sp>
              <p:sp>
                <p:nvSpPr>
                  <p:cNvPr id="9510"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p:spPr>
                <p:txBody>
                  <a:bodyPr/>
                  <a:lstStyle/>
                  <a:p>
                    <a:endParaRPr lang="en-US"/>
                  </a:p>
                </p:txBody>
              </p:sp>
            </p:grpSp>
            <p:sp>
              <p:nvSpPr>
                <p:cNvPr id="9351" name="Text Box 427"/>
                <p:cNvSpPr txBox="1">
                  <a:spLocks noChangeArrowheads="1"/>
                </p:cNvSpPr>
                <p:nvPr/>
              </p:nvSpPr>
              <p:spPr bwMode="auto">
                <a:xfrm>
                  <a:off x="528" y="2352"/>
                  <a:ext cx="624" cy="202"/>
                </a:xfrm>
                <a:prstGeom prst="rect">
                  <a:avLst/>
                </a:prstGeom>
                <a:noFill/>
                <a:ln w="9525">
                  <a:noFill/>
                  <a:miter lim="800000"/>
                  <a:headEnd/>
                  <a:tailEnd/>
                </a:ln>
              </p:spPr>
              <p:txBody>
                <a:bodyPr>
                  <a:spAutoFit/>
                </a:bodyPr>
                <a:lstStyle/>
                <a:p>
                  <a:pPr algn="ctr" eaLnBrk="0" hangingPunct="0">
                    <a:spcBef>
                      <a:spcPct val="50000"/>
                    </a:spcBef>
                  </a:pPr>
                  <a:r>
                    <a:rPr lang="en-US" sz="1500">
                      <a:solidFill>
                        <a:srgbClr val="000000"/>
                      </a:solidFill>
                    </a:rPr>
                    <a:t>Add arc</a:t>
                  </a:r>
                </a:p>
              </p:txBody>
            </p:sp>
          </p:grpSp>
        </p:grpSp>
        <p:grpSp>
          <p:nvGrpSpPr>
            <p:cNvPr id="10" name="Group 432"/>
            <p:cNvGrpSpPr>
              <a:grpSpLocks/>
            </p:cNvGrpSpPr>
            <p:nvPr/>
          </p:nvGrpSpPr>
          <p:grpSpPr bwMode="auto">
            <a:xfrm>
              <a:off x="-106359" y="2209802"/>
              <a:ext cx="6597651" cy="3924305"/>
              <a:chOff x="-67" y="1392"/>
              <a:chExt cx="4156" cy="2472"/>
            </a:xfrm>
          </p:grpSpPr>
          <p:grpSp>
            <p:nvGrpSpPr>
              <p:cNvPr id="11" name="Group 413"/>
              <p:cNvGrpSpPr>
                <a:grpSpLocks/>
              </p:cNvGrpSpPr>
              <p:nvPr/>
            </p:nvGrpSpPr>
            <p:grpSpPr bwMode="auto">
              <a:xfrm>
                <a:off x="1874" y="2195"/>
                <a:ext cx="714" cy="291"/>
                <a:chOff x="1913" y="2147"/>
                <a:chExt cx="714" cy="291"/>
              </a:xfrm>
            </p:grpSpPr>
            <p:sp>
              <p:nvSpPr>
                <p:cNvPr id="9331" name="Freeform 281"/>
                <p:cNvSpPr>
                  <a:spLocks/>
                </p:cNvSpPr>
                <p:nvPr/>
              </p:nvSpPr>
              <p:spPr bwMode="auto">
                <a:xfrm>
                  <a:off x="1913" y="2269"/>
                  <a:ext cx="432" cy="124"/>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endParaRPr lang="en-US"/>
                </a:p>
              </p:txBody>
            </p:sp>
            <p:sp>
              <p:nvSpPr>
                <p:cNvPr id="9332" name="Line 23"/>
                <p:cNvSpPr>
                  <a:spLocks noChangeShapeType="1"/>
                </p:cNvSpPr>
                <p:nvPr/>
              </p:nvSpPr>
              <p:spPr bwMode="auto">
                <a:xfrm>
                  <a:off x="2087" y="2180"/>
                  <a:ext cx="199" cy="97"/>
                </a:xfrm>
                <a:prstGeom prst="line">
                  <a:avLst/>
                </a:prstGeom>
                <a:noFill/>
                <a:ln w="23813">
                  <a:solidFill>
                    <a:srgbClr val="FF0000"/>
                  </a:solidFill>
                  <a:round/>
                  <a:headEnd/>
                  <a:tailEnd/>
                </a:ln>
              </p:spPr>
              <p:txBody>
                <a:bodyPr/>
                <a:lstStyle/>
                <a:p>
                  <a:endParaRPr lang="en-US"/>
                </a:p>
              </p:txBody>
            </p:sp>
            <p:grpSp>
              <p:nvGrpSpPr>
                <p:cNvPr id="12" name="Group 397"/>
                <p:cNvGrpSpPr>
                  <a:grpSpLocks/>
                </p:cNvGrpSpPr>
                <p:nvPr/>
              </p:nvGrpSpPr>
              <p:grpSpPr bwMode="auto">
                <a:xfrm>
                  <a:off x="2132" y="2147"/>
                  <a:ext cx="495" cy="291"/>
                  <a:chOff x="2132" y="2147"/>
                  <a:chExt cx="495" cy="291"/>
                </a:xfrm>
              </p:grpSpPr>
              <p:sp>
                <p:nvSpPr>
                  <p:cNvPr id="9334" name="Line 170"/>
                  <p:cNvSpPr>
                    <a:spLocks noChangeShapeType="1"/>
                  </p:cNvSpPr>
                  <p:nvPr/>
                </p:nvSpPr>
                <p:spPr bwMode="auto">
                  <a:xfrm>
                    <a:off x="2378" y="2319"/>
                    <a:ext cx="249" cy="119"/>
                  </a:xfrm>
                  <a:prstGeom prst="line">
                    <a:avLst/>
                  </a:prstGeom>
                  <a:noFill/>
                  <a:ln w="23813">
                    <a:solidFill>
                      <a:srgbClr val="FF0000"/>
                    </a:solidFill>
                    <a:round/>
                    <a:headEnd/>
                    <a:tailEnd/>
                  </a:ln>
                </p:spPr>
                <p:txBody>
                  <a:bodyPr/>
                  <a:lstStyle/>
                  <a:p>
                    <a:endParaRPr lang="en-US"/>
                  </a:p>
                </p:txBody>
              </p:sp>
              <p:sp>
                <p:nvSpPr>
                  <p:cNvPr id="9335" name="Line 51"/>
                  <p:cNvSpPr>
                    <a:spLocks noChangeShapeType="1"/>
                  </p:cNvSpPr>
                  <p:nvPr/>
                </p:nvSpPr>
                <p:spPr bwMode="auto">
                  <a:xfrm flipV="1">
                    <a:off x="2132" y="2147"/>
                    <a:ext cx="13" cy="7"/>
                  </a:xfrm>
                  <a:prstGeom prst="line">
                    <a:avLst/>
                  </a:prstGeom>
                  <a:noFill/>
                  <a:ln w="11113">
                    <a:solidFill>
                      <a:srgbClr val="FF0000"/>
                    </a:solidFill>
                    <a:round/>
                    <a:headEnd/>
                    <a:tailEnd/>
                  </a:ln>
                </p:spPr>
                <p:txBody>
                  <a:bodyPr/>
                  <a:lstStyle/>
                  <a:p>
                    <a:endParaRPr lang="en-US"/>
                  </a:p>
                </p:txBody>
              </p:sp>
              <p:sp>
                <p:nvSpPr>
                  <p:cNvPr id="9336" name="Freeform 157"/>
                  <p:cNvSpPr>
                    <a:spLocks/>
                  </p:cNvSpPr>
                  <p:nvPr/>
                </p:nvSpPr>
                <p:spPr bwMode="auto">
                  <a:xfrm>
                    <a:off x="2288" y="2199"/>
                    <a:ext cx="263" cy="74"/>
                  </a:xfrm>
                  <a:custGeom>
                    <a:avLst/>
                    <a:gdLst>
                      <a:gd name="T0" fmla="*/ 72 w 263"/>
                      <a:gd name="T1" fmla="*/ 5 h 74"/>
                      <a:gd name="T2" fmla="*/ 0 w 263"/>
                      <a:gd name="T3" fmla="*/ 39 h 74"/>
                      <a:gd name="T4" fmla="*/ 68 w 263"/>
                      <a:gd name="T5" fmla="*/ 70 h 74"/>
                      <a:gd name="T6" fmla="*/ 139 w 263"/>
                      <a:gd name="T7" fmla="*/ 39 h 74"/>
                      <a:gd name="T8" fmla="*/ 191 w 263"/>
                      <a:gd name="T9" fmla="*/ 74 h 74"/>
                      <a:gd name="T10" fmla="*/ 263 w 263"/>
                      <a:gd name="T11" fmla="*/ 39 h 74"/>
                      <a:gd name="T12" fmla="*/ 194 w 263"/>
                      <a:gd name="T13" fmla="*/ 0 h 74"/>
                      <a:gd name="T14" fmla="*/ 126 w 263"/>
                      <a:gd name="T15" fmla="*/ 31 h 74"/>
                      <a:gd name="T16" fmla="*/ 72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5"/>
                        </a:moveTo>
                        <a:lnTo>
                          <a:pt x="0" y="39"/>
                        </a:lnTo>
                        <a:lnTo>
                          <a:pt x="68" y="70"/>
                        </a:lnTo>
                        <a:lnTo>
                          <a:pt x="139" y="39"/>
                        </a:lnTo>
                        <a:lnTo>
                          <a:pt x="191" y="74"/>
                        </a:lnTo>
                        <a:lnTo>
                          <a:pt x="263" y="39"/>
                        </a:lnTo>
                        <a:lnTo>
                          <a:pt x="194" y="0"/>
                        </a:lnTo>
                        <a:lnTo>
                          <a:pt x="126" y="31"/>
                        </a:lnTo>
                        <a:lnTo>
                          <a:pt x="72" y="5"/>
                        </a:lnTo>
                        <a:close/>
                      </a:path>
                    </a:pathLst>
                  </a:custGeom>
                  <a:solidFill>
                    <a:srgbClr val="80FFFF"/>
                  </a:solidFill>
                  <a:ln w="0">
                    <a:solidFill>
                      <a:srgbClr val="80FFFF"/>
                    </a:solidFill>
                    <a:round/>
                    <a:headEnd/>
                    <a:tailEnd/>
                  </a:ln>
                </p:spPr>
                <p:txBody>
                  <a:bodyPr/>
                  <a:lstStyle/>
                  <a:p>
                    <a:endParaRPr lang="en-US"/>
                  </a:p>
                </p:txBody>
              </p:sp>
              <p:sp>
                <p:nvSpPr>
                  <p:cNvPr id="9337" name="Freeform 158"/>
                  <p:cNvSpPr>
                    <a:spLocks/>
                  </p:cNvSpPr>
                  <p:nvPr/>
                </p:nvSpPr>
                <p:spPr bwMode="auto">
                  <a:xfrm>
                    <a:off x="2158" y="2199"/>
                    <a:ext cx="263" cy="74"/>
                  </a:xfrm>
                  <a:custGeom>
                    <a:avLst/>
                    <a:gdLst>
                      <a:gd name="T0" fmla="*/ 74 w 263"/>
                      <a:gd name="T1" fmla="*/ 5 h 74"/>
                      <a:gd name="T2" fmla="*/ 0 w 263"/>
                      <a:gd name="T3" fmla="*/ 39 h 74"/>
                      <a:gd name="T4" fmla="*/ 68 w 263"/>
                      <a:gd name="T5" fmla="*/ 70 h 74"/>
                      <a:gd name="T6" fmla="*/ 139 w 263"/>
                      <a:gd name="T7" fmla="*/ 39 h 74"/>
                      <a:gd name="T8" fmla="*/ 193 w 263"/>
                      <a:gd name="T9" fmla="*/ 74 h 74"/>
                      <a:gd name="T10" fmla="*/ 263 w 263"/>
                      <a:gd name="T11" fmla="*/ 39 h 74"/>
                      <a:gd name="T12" fmla="*/ 194 w 263"/>
                      <a:gd name="T13" fmla="*/ 0 h 74"/>
                      <a:gd name="T14" fmla="*/ 128 w 263"/>
                      <a:gd name="T15" fmla="*/ 31 h 74"/>
                      <a:gd name="T16" fmla="*/ 74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5"/>
                        </a:moveTo>
                        <a:lnTo>
                          <a:pt x="0" y="39"/>
                        </a:lnTo>
                        <a:lnTo>
                          <a:pt x="68" y="70"/>
                        </a:lnTo>
                        <a:lnTo>
                          <a:pt x="139" y="39"/>
                        </a:lnTo>
                        <a:lnTo>
                          <a:pt x="193" y="74"/>
                        </a:lnTo>
                        <a:lnTo>
                          <a:pt x="263" y="39"/>
                        </a:lnTo>
                        <a:lnTo>
                          <a:pt x="194" y="0"/>
                        </a:lnTo>
                        <a:lnTo>
                          <a:pt x="128" y="31"/>
                        </a:lnTo>
                        <a:lnTo>
                          <a:pt x="74" y="5"/>
                        </a:lnTo>
                        <a:close/>
                      </a:path>
                    </a:pathLst>
                  </a:custGeom>
                  <a:solidFill>
                    <a:srgbClr val="80FFFF"/>
                  </a:solidFill>
                  <a:ln w="0">
                    <a:solidFill>
                      <a:srgbClr val="80FFFF"/>
                    </a:solidFill>
                    <a:round/>
                    <a:headEnd/>
                    <a:tailEnd/>
                  </a:ln>
                </p:spPr>
                <p:txBody>
                  <a:bodyPr/>
                  <a:lstStyle/>
                  <a:p>
                    <a:endParaRPr lang="en-US"/>
                  </a:p>
                </p:txBody>
              </p:sp>
              <p:sp>
                <p:nvSpPr>
                  <p:cNvPr id="9338" name="Freeform 282"/>
                  <p:cNvSpPr>
                    <a:spLocks/>
                  </p:cNvSpPr>
                  <p:nvPr/>
                </p:nvSpPr>
                <p:spPr bwMode="auto">
                  <a:xfrm>
                    <a:off x="2356"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9339" name="Freeform 283"/>
                  <p:cNvSpPr>
                    <a:spLocks/>
                  </p:cNvSpPr>
                  <p:nvPr/>
                </p:nvSpPr>
                <p:spPr bwMode="auto">
                  <a:xfrm>
                    <a:off x="2428" y="2236"/>
                    <a:ext cx="51" cy="113"/>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endParaRPr lang="en-US"/>
                  </a:p>
                </p:txBody>
              </p:sp>
              <p:sp>
                <p:nvSpPr>
                  <p:cNvPr id="9340" name="Freeform 284"/>
                  <p:cNvSpPr>
                    <a:spLocks/>
                  </p:cNvSpPr>
                  <p:nvPr/>
                </p:nvSpPr>
                <p:spPr bwMode="auto">
                  <a:xfrm>
                    <a:off x="2479"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9341" name="Freeform 285"/>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close/>
                      </a:path>
                    </a:pathLst>
                  </a:custGeom>
                  <a:solidFill>
                    <a:srgbClr val="ABABAB"/>
                  </a:solidFill>
                  <a:ln w="0">
                    <a:solidFill>
                      <a:srgbClr val="ABABAB"/>
                    </a:solidFill>
                    <a:round/>
                    <a:headEnd/>
                    <a:tailEnd/>
                  </a:ln>
                </p:spPr>
                <p:txBody>
                  <a:bodyPr/>
                  <a:lstStyle/>
                  <a:p>
                    <a:endParaRPr lang="en-US"/>
                  </a:p>
                </p:txBody>
              </p:sp>
              <p:sp>
                <p:nvSpPr>
                  <p:cNvPr id="9342" name="Freeform 286"/>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p:spPr>
                <p:txBody>
                  <a:bodyPr/>
                  <a:lstStyle/>
                  <a:p>
                    <a:endParaRPr lang="en-US"/>
                  </a:p>
                </p:txBody>
              </p:sp>
              <p:sp>
                <p:nvSpPr>
                  <p:cNvPr id="9343" name="Freeform 287"/>
                  <p:cNvSpPr>
                    <a:spLocks/>
                  </p:cNvSpPr>
                  <p:nvPr/>
                </p:nvSpPr>
                <p:spPr bwMode="auto">
                  <a:xfrm>
                    <a:off x="2156" y="2234"/>
                    <a:ext cx="72" cy="117"/>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endParaRPr lang="en-US"/>
                  </a:p>
                </p:txBody>
              </p:sp>
              <p:sp>
                <p:nvSpPr>
                  <p:cNvPr id="9344" name="Freeform 288"/>
                  <p:cNvSpPr>
                    <a:spLocks/>
                  </p:cNvSpPr>
                  <p:nvPr/>
                </p:nvSpPr>
                <p:spPr bwMode="auto">
                  <a:xfrm>
                    <a:off x="2228" y="2234"/>
                    <a:ext cx="71" cy="117"/>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endParaRPr lang="en-US"/>
                  </a:p>
                </p:txBody>
              </p:sp>
              <p:sp>
                <p:nvSpPr>
                  <p:cNvPr id="9345" name="Freeform 289"/>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p>
                </p:txBody>
              </p:sp>
              <p:sp>
                <p:nvSpPr>
                  <p:cNvPr id="9346" name="Freeform 290"/>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endParaRPr lang="en-US"/>
                  </a:p>
                </p:txBody>
              </p:sp>
              <p:sp>
                <p:nvSpPr>
                  <p:cNvPr id="9347" name="Freeform 291"/>
                  <p:cNvSpPr>
                    <a:spLocks/>
                  </p:cNvSpPr>
                  <p:nvPr/>
                </p:nvSpPr>
                <p:spPr bwMode="auto">
                  <a:xfrm>
                    <a:off x="2291" y="2239"/>
                    <a:ext cx="73" cy="117"/>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endParaRPr lang="en-US"/>
                  </a:p>
                </p:txBody>
              </p:sp>
            </p:grpSp>
          </p:grpSp>
          <p:grpSp>
            <p:nvGrpSpPr>
              <p:cNvPr id="13" name="Group 431"/>
              <p:cNvGrpSpPr>
                <a:grpSpLocks/>
              </p:cNvGrpSpPr>
              <p:nvPr/>
            </p:nvGrpSpPr>
            <p:grpSpPr bwMode="auto">
              <a:xfrm>
                <a:off x="-67" y="1392"/>
                <a:ext cx="4156" cy="2472"/>
                <a:chOff x="-67" y="1392"/>
                <a:chExt cx="4156" cy="2472"/>
              </a:xfrm>
            </p:grpSpPr>
            <p:grpSp>
              <p:nvGrpSpPr>
                <p:cNvPr id="14" name="Group 430"/>
                <p:cNvGrpSpPr>
                  <a:grpSpLocks/>
                </p:cNvGrpSpPr>
                <p:nvPr/>
              </p:nvGrpSpPr>
              <p:grpSpPr bwMode="auto">
                <a:xfrm>
                  <a:off x="-67" y="2742"/>
                  <a:ext cx="1778" cy="1122"/>
                  <a:chOff x="-67" y="2742"/>
                  <a:chExt cx="1778" cy="1122"/>
                </a:xfrm>
              </p:grpSpPr>
              <p:sp>
                <p:nvSpPr>
                  <p:cNvPr id="9258" name="Text Box 6"/>
                  <p:cNvSpPr txBox="1">
                    <a:spLocks noChangeArrowheads="1"/>
                  </p:cNvSpPr>
                  <p:nvPr/>
                </p:nvSpPr>
                <p:spPr bwMode="auto">
                  <a:xfrm>
                    <a:off x="-67" y="3510"/>
                    <a:ext cx="1299" cy="349"/>
                  </a:xfrm>
                  <a:prstGeom prst="rect">
                    <a:avLst/>
                  </a:prstGeom>
                  <a:noFill/>
                  <a:ln w="9525">
                    <a:noFill/>
                    <a:miter lim="800000"/>
                    <a:headEnd/>
                    <a:tailEnd/>
                  </a:ln>
                </p:spPr>
                <p:txBody>
                  <a:bodyPr wrap="none">
                    <a:spAutoFit/>
                  </a:bodyPr>
                  <a:lstStyle/>
                  <a:p>
                    <a:pPr algn="ctr" eaLnBrk="0" hangingPunct="0"/>
                    <a:r>
                      <a:rPr lang="en-US" sz="1500">
                        <a:solidFill>
                          <a:srgbClr val="000000"/>
                        </a:solidFill>
                      </a:rPr>
                      <a:t>Enhanced capabilities</a:t>
                    </a:r>
                  </a:p>
                  <a:p>
                    <a:pPr algn="ctr" eaLnBrk="0" hangingPunct="0"/>
                    <a:r>
                      <a:rPr lang="en-US" sz="1500">
                        <a:solidFill>
                          <a:srgbClr val="000000"/>
                        </a:solidFill>
                      </a:rPr>
                      <a:t>in existing Halls</a:t>
                    </a:r>
                  </a:p>
                </p:txBody>
              </p:sp>
              <p:sp>
                <p:nvSpPr>
                  <p:cNvPr id="9259" name="Line 11"/>
                  <p:cNvSpPr>
                    <a:spLocks noChangeShapeType="1"/>
                  </p:cNvSpPr>
                  <p:nvPr/>
                </p:nvSpPr>
                <p:spPr bwMode="auto">
                  <a:xfrm flipV="1">
                    <a:off x="832" y="3081"/>
                    <a:ext cx="870" cy="380"/>
                  </a:xfrm>
                  <a:prstGeom prst="line">
                    <a:avLst/>
                  </a:prstGeom>
                  <a:noFill/>
                  <a:ln w="11113">
                    <a:solidFill>
                      <a:srgbClr val="FF0000"/>
                    </a:solidFill>
                    <a:round/>
                    <a:headEnd/>
                    <a:tailEnd/>
                  </a:ln>
                </p:spPr>
                <p:txBody>
                  <a:bodyPr/>
                  <a:lstStyle/>
                  <a:p>
                    <a:endParaRPr lang="en-US"/>
                  </a:p>
                </p:txBody>
              </p:sp>
              <p:sp>
                <p:nvSpPr>
                  <p:cNvPr id="9260" name="Freeform 12"/>
                  <p:cNvSpPr>
                    <a:spLocks/>
                  </p:cNvSpPr>
                  <p:nvPr/>
                </p:nvSpPr>
                <p:spPr bwMode="auto">
                  <a:xfrm>
                    <a:off x="1295" y="3079"/>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p:spPr>
                <p:txBody>
                  <a:bodyPr/>
                  <a:lstStyle/>
                  <a:p>
                    <a:endParaRPr lang="en-US"/>
                  </a:p>
                </p:txBody>
              </p:sp>
              <p:sp>
                <p:nvSpPr>
                  <p:cNvPr id="9261" name="Freeform 150"/>
                  <p:cNvSpPr>
                    <a:spLocks/>
                  </p:cNvSpPr>
                  <p:nvPr/>
                </p:nvSpPr>
                <p:spPr bwMode="auto">
                  <a:xfrm>
                    <a:off x="550" y="3066"/>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p:spPr>
                <p:txBody>
                  <a:bodyPr/>
                  <a:lstStyle/>
                  <a:p>
                    <a:endParaRPr lang="en-US"/>
                  </a:p>
                </p:txBody>
              </p:sp>
              <p:sp>
                <p:nvSpPr>
                  <p:cNvPr id="9262" name="Freeform 151"/>
                  <p:cNvSpPr>
                    <a:spLocks/>
                  </p:cNvSpPr>
                  <p:nvPr/>
                </p:nvSpPr>
                <p:spPr bwMode="auto">
                  <a:xfrm>
                    <a:off x="782" y="3391"/>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p:spPr>
                <p:txBody>
                  <a:bodyPr/>
                  <a:lstStyle/>
                  <a:p>
                    <a:endParaRPr lang="en-US"/>
                  </a:p>
                </p:txBody>
              </p:sp>
              <p:sp>
                <p:nvSpPr>
                  <p:cNvPr id="9263" name="Freeform 152"/>
                  <p:cNvSpPr>
                    <a:spLocks/>
                  </p:cNvSpPr>
                  <p:nvPr/>
                </p:nvSpPr>
                <p:spPr bwMode="auto">
                  <a:xfrm>
                    <a:off x="1234" y="3695"/>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p:spPr>
                <p:txBody>
                  <a:bodyPr/>
                  <a:lstStyle/>
                  <a:p>
                    <a:endParaRPr lang="en-US"/>
                  </a:p>
                </p:txBody>
              </p:sp>
              <p:sp>
                <p:nvSpPr>
                  <p:cNvPr id="9264"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endParaRPr lang="en-US"/>
                  </a:p>
                </p:txBody>
              </p:sp>
              <p:sp>
                <p:nvSpPr>
                  <p:cNvPr id="9265"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endParaRPr lang="en-US"/>
                  </a:p>
                </p:txBody>
              </p:sp>
              <p:sp>
                <p:nvSpPr>
                  <p:cNvPr id="9266"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p:spPr>
                <p:txBody>
                  <a:bodyPr/>
                  <a:lstStyle/>
                  <a:p>
                    <a:endParaRPr lang="en-US"/>
                  </a:p>
                </p:txBody>
              </p:sp>
              <p:sp>
                <p:nvSpPr>
                  <p:cNvPr id="9267"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endParaRPr lang="en-US"/>
                  </a:p>
                </p:txBody>
              </p:sp>
              <p:sp>
                <p:nvSpPr>
                  <p:cNvPr id="9268"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endParaRPr lang="en-US"/>
                  </a:p>
                </p:txBody>
              </p:sp>
              <p:sp>
                <p:nvSpPr>
                  <p:cNvPr id="9269"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endParaRPr lang="en-US"/>
                  </a:p>
                </p:txBody>
              </p:sp>
              <p:sp>
                <p:nvSpPr>
                  <p:cNvPr id="9270"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endParaRPr lang="en-US"/>
                  </a:p>
                </p:txBody>
              </p:sp>
              <p:sp>
                <p:nvSpPr>
                  <p:cNvPr id="9271"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endParaRPr lang="en-US"/>
                  </a:p>
                </p:txBody>
              </p:sp>
              <p:sp>
                <p:nvSpPr>
                  <p:cNvPr id="9272"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endParaRPr lang="en-US"/>
                  </a:p>
                </p:txBody>
              </p:sp>
              <p:sp>
                <p:nvSpPr>
                  <p:cNvPr id="9273"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endParaRPr lang="en-US"/>
                  </a:p>
                </p:txBody>
              </p:sp>
              <p:sp>
                <p:nvSpPr>
                  <p:cNvPr id="9274"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endParaRPr lang="en-US"/>
                  </a:p>
                </p:txBody>
              </p:sp>
              <p:sp>
                <p:nvSpPr>
                  <p:cNvPr id="9275"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endParaRPr lang="en-US"/>
                  </a:p>
                </p:txBody>
              </p:sp>
              <p:sp>
                <p:nvSpPr>
                  <p:cNvPr id="9276"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endParaRPr lang="en-US"/>
                  </a:p>
                </p:txBody>
              </p:sp>
              <p:sp>
                <p:nvSpPr>
                  <p:cNvPr id="9277"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p:spPr>
                <p:txBody>
                  <a:bodyPr/>
                  <a:lstStyle/>
                  <a:p>
                    <a:endParaRPr lang="en-US"/>
                  </a:p>
                </p:txBody>
              </p:sp>
              <p:sp>
                <p:nvSpPr>
                  <p:cNvPr id="9278"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endParaRPr lang="en-US"/>
                  </a:p>
                </p:txBody>
              </p:sp>
              <p:sp>
                <p:nvSpPr>
                  <p:cNvPr id="9279"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endParaRPr lang="en-US"/>
                  </a:p>
                </p:txBody>
              </p:sp>
              <p:sp>
                <p:nvSpPr>
                  <p:cNvPr id="9280"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endParaRPr lang="en-US"/>
                  </a:p>
                </p:txBody>
              </p:sp>
              <p:sp>
                <p:nvSpPr>
                  <p:cNvPr id="9281"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endParaRPr lang="en-US"/>
                  </a:p>
                </p:txBody>
              </p:sp>
              <p:sp>
                <p:nvSpPr>
                  <p:cNvPr id="9282"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endParaRPr lang="en-US"/>
                  </a:p>
                </p:txBody>
              </p:sp>
              <p:sp>
                <p:nvSpPr>
                  <p:cNvPr id="9283"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endParaRPr lang="en-US"/>
                  </a:p>
                </p:txBody>
              </p:sp>
              <p:sp>
                <p:nvSpPr>
                  <p:cNvPr id="9284"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endParaRPr lang="en-US"/>
                  </a:p>
                </p:txBody>
              </p:sp>
              <p:sp>
                <p:nvSpPr>
                  <p:cNvPr id="9285"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endParaRPr lang="en-US"/>
                  </a:p>
                </p:txBody>
              </p:sp>
              <p:sp>
                <p:nvSpPr>
                  <p:cNvPr id="9286"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endParaRPr lang="en-US"/>
                  </a:p>
                </p:txBody>
              </p:sp>
              <p:sp>
                <p:nvSpPr>
                  <p:cNvPr id="9287"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endParaRPr lang="en-US"/>
                  </a:p>
                </p:txBody>
              </p:sp>
              <p:sp>
                <p:nvSpPr>
                  <p:cNvPr id="9288"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p:spPr>
                <p:txBody>
                  <a:bodyPr/>
                  <a:lstStyle/>
                  <a:p>
                    <a:endParaRPr lang="en-US"/>
                  </a:p>
                </p:txBody>
              </p:sp>
              <p:sp>
                <p:nvSpPr>
                  <p:cNvPr id="9289"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endParaRPr lang="en-US"/>
                  </a:p>
                </p:txBody>
              </p:sp>
              <p:sp>
                <p:nvSpPr>
                  <p:cNvPr id="9290"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endParaRPr lang="en-US"/>
                  </a:p>
                </p:txBody>
              </p:sp>
              <p:sp>
                <p:nvSpPr>
                  <p:cNvPr id="9291"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endParaRPr lang="en-US"/>
                  </a:p>
                </p:txBody>
              </p:sp>
              <p:sp>
                <p:nvSpPr>
                  <p:cNvPr id="9292"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endParaRPr lang="en-US"/>
                  </a:p>
                </p:txBody>
              </p:sp>
              <p:sp>
                <p:nvSpPr>
                  <p:cNvPr id="9293"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endParaRPr lang="en-US"/>
                  </a:p>
                </p:txBody>
              </p:sp>
              <p:sp>
                <p:nvSpPr>
                  <p:cNvPr id="9294"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endParaRPr lang="en-US"/>
                  </a:p>
                </p:txBody>
              </p:sp>
              <p:sp>
                <p:nvSpPr>
                  <p:cNvPr id="9295"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endParaRPr lang="en-US"/>
                  </a:p>
                </p:txBody>
              </p:sp>
              <p:sp>
                <p:nvSpPr>
                  <p:cNvPr id="9296"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endParaRPr lang="en-US"/>
                  </a:p>
                </p:txBody>
              </p:sp>
              <p:sp>
                <p:nvSpPr>
                  <p:cNvPr id="9297"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endParaRPr lang="en-US"/>
                  </a:p>
                </p:txBody>
              </p:sp>
              <p:sp>
                <p:nvSpPr>
                  <p:cNvPr id="9298"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endParaRPr lang="en-US"/>
                  </a:p>
                </p:txBody>
              </p:sp>
              <p:sp>
                <p:nvSpPr>
                  <p:cNvPr id="9299"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endParaRPr lang="en-US"/>
                  </a:p>
                </p:txBody>
              </p:sp>
              <p:sp>
                <p:nvSpPr>
                  <p:cNvPr id="9300"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p:spPr>
                <p:txBody>
                  <a:bodyPr/>
                  <a:lstStyle/>
                  <a:p>
                    <a:endParaRPr lang="en-US"/>
                  </a:p>
                </p:txBody>
              </p:sp>
              <p:sp>
                <p:nvSpPr>
                  <p:cNvPr id="9301"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endParaRPr lang="en-US"/>
                  </a:p>
                </p:txBody>
              </p:sp>
              <p:sp>
                <p:nvSpPr>
                  <p:cNvPr id="9302"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endParaRPr lang="en-US"/>
                  </a:p>
                </p:txBody>
              </p:sp>
              <p:sp>
                <p:nvSpPr>
                  <p:cNvPr id="9303"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endParaRPr lang="en-US"/>
                  </a:p>
                </p:txBody>
              </p:sp>
              <p:sp>
                <p:nvSpPr>
                  <p:cNvPr id="9304"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endParaRPr lang="en-US"/>
                  </a:p>
                </p:txBody>
              </p:sp>
              <p:sp>
                <p:nvSpPr>
                  <p:cNvPr id="9305"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endParaRPr lang="en-US"/>
                  </a:p>
                </p:txBody>
              </p:sp>
              <p:sp>
                <p:nvSpPr>
                  <p:cNvPr id="9306"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endParaRPr lang="en-US"/>
                  </a:p>
                </p:txBody>
              </p:sp>
              <p:sp>
                <p:nvSpPr>
                  <p:cNvPr id="9307"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endParaRPr lang="en-US"/>
                  </a:p>
                </p:txBody>
              </p:sp>
              <p:sp>
                <p:nvSpPr>
                  <p:cNvPr id="9308"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endParaRPr lang="en-US"/>
                  </a:p>
                </p:txBody>
              </p:sp>
              <p:sp>
                <p:nvSpPr>
                  <p:cNvPr id="9309"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p:spPr>
                <p:txBody>
                  <a:bodyPr/>
                  <a:lstStyle/>
                  <a:p>
                    <a:endParaRPr lang="en-US"/>
                  </a:p>
                </p:txBody>
              </p:sp>
              <p:sp>
                <p:nvSpPr>
                  <p:cNvPr id="9310"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endParaRPr lang="en-US"/>
                  </a:p>
                </p:txBody>
              </p:sp>
              <p:sp>
                <p:nvSpPr>
                  <p:cNvPr id="9311"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endParaRPr lang="en-US"/>
                  </a:p>
                </p:txBody>
              </p:sp>
              <p:sp>
                <p:nvSpPr>
                  <p:cNvPr id="9312"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endParaRPr lang="en-US"/>
                  </a:p>
                </p:txBody>
              </p:sp>
              <p:sp>
                <p:nvSpPr>
                  <p:cNvPr id="9313"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endParaRPr lang="en-US"/>
                  </a:p>
                </p:txBody>
              </p:sp>
              <p:sp>
                <p:nvSpPr>
                  <p:cNvPr id="9314"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endParaRPr lang="en-US"/>
                  </a:p>
                </p:txBody>
              </p:sp>
              <p:sp>
                <p:nvSpPr>
                  <p:cNvPr id="9315"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endParaRPr lang="en-US"/>
                  </a:p>
                </p:txBody>
              </p:sp>
              <p:sp>
                <p:nvSpPr>
                  <p:cNvPr id="9316"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endParaRPr lang="en-US"/>
                  </a:p>
                </p:txBody>
              </p:sp>
              <p:sp>
                <p:nvSpPr>
                  <p:cNvPr id="9317"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endParaRPr lang="en-US"/>
                  </a:p>
                </p:txBody>
              </p:sp>
              <p:sp>
                <p:nvSpPr>
                  <p:cNvPr id="9318"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endParaRPr lang="en-US"/>
                  </a:p>
                </p:txBody>
              </p:sp>
              <p:sp>
                <p:nvSpPr>
                  <p:cNvPr id="9319"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endParaRPr lang="en-US"/>
                  </a:p>
                </p:txBody>
              </p:sp>
              <p:sp>
                <p:nvSpPr>
                  <p:cNvPr id="9320"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endParaRPr lang="en-US"/>
                  </a:p>
                </p:txBody>
              </p:sp>
              <p:sp>
                <p:nvSpPr>
                  <p:cNvPr id="9321"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p:spPr>
                <p:txBody>
                  <a:bodyPr/>
                  <a:lstStyle/>
                  <a:p>
                    <a:endParaRPr lang="en-US"/>
                  </a:p>
                </p:txBody>
              </p:sp>
              <p:sp>
                <p:nvSpPr>
                  <p:cNvPr id="9322"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endParaRPr lang="en-US"/>
                  </a:p>
                </p:txBody>
              </p:sp>
              <p:sp>
                <p:nvSpPr>
                  <p:cNvPr id="9323"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endParaRPr lang="en-US"/>
                  </a:p>
                </p:txBody>
              </p:sp>
              <p:sp>
                <p:nvSpPr>
                  <p:cNvPr id="9324"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endParaRPr lang="en-US"/>
                  </a:p>
                </p:txBody>
              </p:sp>
              <p:sp>
                <p:nvSpPr>
                  <p:cNvPr id="9325"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endParaRPr lang="en-US"/>
                  </a:p>
                </p:txBody>
              </p:sp>
              <p:sp>
                <p:nvSpPr>
                  <p:cNvPr id="9326"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endParaRPr lang="en-US"/>
                  </a:p>
                </p:txBody>
              </p:sp>
              <p:sp>
                <p:nvSpPr>
                  <p:cNvPr id="9327"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endParaRPr lang="en-US"/>
                  </a:p>
                </p:txBody>
              </p:sp>
              <p:sp>
                <p:nvSpPr>
                  <p:cNvPr id="9328"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endParaRPr lang="en-US"/>
                  </a:p>
                </p:txBody>
              </p:sp>
              <p:sp>
                <p:nvSpPr>
                  <p:cNvPr id="9329"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endParaRPr lang="en-US"/>
                  </a:p>
                </p:txBody>
              </p:sp>
              <p:sp>
                <p:nvSpPr>
                  <p:cNvPr id="9330"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endParaRPr lang="en-US"/>
                  </a:p>
                </p:txBody>
              </p:sp>
            </p:grpSp>
            <p:grpSp>
              <p:nvGrpSpPr>
                <p:cNvPr id="15" name="Group 422"/>
                <p:cNvGrpSpPr>
                  <a:grpSpLocks/>
                </p:cNvGrpSpPr>
                <p:nvPr/>
              </p:nvGrpSpPr>
              <p:grpSpPr bwMode="auto">
                <a:xfrm>
                  <a:off x="1497" y="1392"/>
                  <a:ext cx="864" cy="543"/>
                  <a:chOff x="1536" y="1344"/>
                  <a:chExt cx="864" cy="543"/>
                </a:xfrm>
              </p:grpSpPr>
              <p:sp>
                <p:nvSpPr>
                  <p:cNvPr id="9255" name="Freeform 375"/>
                  <p:cNvSpPr>
                    <a:spLocks/>
                  </p:cNvSpPr>
                  <p:nvPr/>
                </p:nvSpPr>
                <p:spPr bwMode="auto">
                  <a:xfrm>
                    <a:off x="2195" y="1702"/>
                    <a:ext cx="152" cy="168"/>
                  </a:xfrm>
                  <a:custGeom>
                    <a:avLst/>
                    <a:gdLst>
                      <a:gd name="T0" fmla="*/ 0 w 152"/>
                      <a:gd name="T1" fmla="*/ 0 h 168"/>
                      <a:gd name="T2" fmla="*/ 0 w 152"/>
                      <a:gd name="T3" fmla="*/ 3 h 168"/>
                      <a:gd name="T4" fmla="*/ 0 w 152"/>
                      <a:gd name="T5" fmla="*/ 15 h 168"/>
                      <a:gd name="T6" fmla="*/ 2 w 152"/>
                      <a:gd name="T7" fmla="*/ 33 h 168"/>
                      <a:gd name="T8" fmla="*/ 5 w 152"/>
                      <a:gd name="T9" fmla="*/ 53 h 168"/>
                      <a:gd name="T10" fmla="*/ 13 w 152"/>
                      <a:gd name="T11" fmla="*/ 76 h 168"/>
                      <a:gd name="T12" fmla="*/ 24 w 152"/>
                      <a:gd name="T13" fmla="*/ 100 h 168"/>
                      <a:gd name="T14" fmla="*/ 39 w 152"/>
                      <a:gd name="T15" fmla="*/ 120 h 168"/>
                      <a:gd name="T16" fmla="*/ 59 w 152"/>
                      <a:gd name="T17" fmla="*/ 139 h 168"/>
                      <a:gd name="T18" fmla="*/ 85 w 152"/>
                      <a:gd name="T19" fmla="*/ 150 h 168"/>
                      <a:gd name="T20" fmla="*/ 78 w 152"/>
                      <a:gd name="T21" fmla="*/ 165 h 168"/>
                      <a:gd name="T22" fmla="*/ 152 w 152"/>
                      <a:gd name="T23" fmla="*/ 168 h 168"/>
                      <a:gd name="T24" fmla="*/ 124 w 152"/>
                      <a:gd name="T25" fmla="*/ 98 h 168"/>
                      <a:gd name="T26" fmla="*/ 115 w 152"/>
                      <a:gd name="T27" fmla="*/ 115 h 168"/>
                      <a:gd name="T28" fmla="*/ 111 w 152"/>
                      <a:gd name="T29" fmla="*/ 115 h 168"/>
                      <a:gd name="T30" fmla="*/ 106 w 152"/>
                      <a:gd name="T31" fmla="*/ 117 h 168"/>
                      <a:gd name="T32" fmla="*/ 96 w 152"/>
                      <a:gd name="T33" fmla="*/ 115 h 168"/>
                      <a:gd name="T34" fmla="*/ 83 w 152"/>
                      <a:gd name="T35" fmla="*/ 111 h 168"/>
                      <a:gd name="T36" fmla="*/ 68 w 152"/>
                      <a:gd name="T37" fmla="*/ 104 h 168"/>
                      <a:gd name="T38" fmla="*/ 52 w 152"/>
                      <a:gd name="T39" fmla="*/ 89 h 168"/>
                      <a:gd name="T40" fmla="*/ 35 w 152"/>
                      <a:gd name="T41" fmla="*/ 68 h 168"/>
                      <a:gd name="T42" fmla="*/ 16 w 152"/>
                      <a:gd name="T43" fmla="*/ 39 h 168"/>
                      <a:gd name="T44" fmla="*/ 0 w 152"/>
                      <a:gd name="T45" fmla="*/ 0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0" y="0"/>
                        </a:moveTo>
                        <a:lnTo>
                          <a:pt x="0" y="3"/>
                        </a:lnTo>
                        <a:lnTo>
                          <a:pt x="0" y="15"/>
                        </a:lnTo>
                        <a:lnTo>
                          <a:pt x="2" y="33"/>
                        </a:lnTo>
                        <a:lnTo>
                          <a:pt x="5" y="53"/>
                        </a:lnTo>
                        <a:lnTo>
                          <a:pt x="13" y="76"/>
                        </a:lnTo>
                        <a:lnTo>
                          <a:pt x="24" y="100"/>
                        </a:lnTo>
                        <a:lnTo>
                          <a:pt x="39" y="120"/>
                        </a:lnTo>
                        <a:lnTo>
                          <a:pt x="59" y="139"/>
                        </a:lnTo>
                        <a:lnTo>
                          <a:pt x="85" y="150"/>
                        </a:lnTo>
                        <a:lnTo>
                          <a:pt x="78" y="165"/>
                        </a:lnTo>
                        <a:lnTo>
                          <a:pt x="152" y="168"/>
                        </a:lnTo>
                        <a:lnTo>
                          <a:pt x="124" y="98"/>
                        </a:lnTo>
                        <a:lnTo>
                          <a:pt x="115" y="115"/>
                        </a:lnTo>
                        <a:lnTo>
                          <a:pt x="111" y="115"/>
                        </a:lnTo>
                        <a:lnTo>
                          <a:pt x="106" y="117"/>
                        </a:lnTo>
                        <a:lnTo>
                          <a:pt x="96" y="115"/>
                        </a:lnTo>
                        <a:lnTo>
                          <a:pt x="83" y="111"/>
                        </a:lnTo>
                        <a:lnTo>
                          <a:pt x="68" y="104"/>
                        </a:lnTo>
                        <a:lnTo>
                          <a:pt x="52" y="89"/>
                        </a:lnTo>
                        <a:lnTo>
                          <a:pt x="35" y="68"/>
                        </a:lnTo>
                        <a:lnTo>
                          <a:pt x="16" y="39"/>
                        </a:lnTo>
                        <a:lnTo>
                          <a:pt x="0" y="0"/>
                        </a:lnTo>
                        <a:close/>
                      </a:path>
                    </a:pathLst>
                  </a:custGeom>
                  <a:solidFill>
                    <a:srgbClr val="00FFFF"/>
                  </a:solidFill>
                  <a:ln w="0">
                    <a:solidFill>
                      <a:srgbClr val="00FFFF"/>
                    </a:solidFill>
                    <a:round/>
                    <a:headEnd/>
                    <a:tailEnd/>
                  </a:ln>
                </p:spPr>
                <p:txBody>
                  <a:bodyPr/>
                  <a:lstStyle/>
                  <a:p>
                    <a:endParaRPr lang="en-US"/>
                  </a:p>
                </p:txBody>
              </p:sp>
              <p:sp>
                <p:nvSpPr>
                  <p:cNvPr id="9256" name="Freeform 376"/>
                  <p:cNvSpPr>
                    <a:spLocks/>
                  </p:cNvSpPr>
                  <p:nvPr/>
                </p:nvSpPr>
                <p:spPr bwMode="auto">
                  <a:xfrm>
                    <a:off x="2199" y="1711"/>
                    <a:ext cx="144" cy="176"/>
                  </a:xfrm>
                  <a:custGeom>
                    <a:avLst/>
                    <a:gdLst>
                      <a:gd name="T0" fmla="*/ 0 w 144"/>
                      <a:gd name="T1" fmla="*/ 0 h 176"/>
                      <a:gd name="T2" fmla="*/ 0 w 144"/>
                      <a:gd name="T3" fmla="*/ 4 h 176"/>
                      <a:gd name="T4" fmla="*/ 0 w 144"/>
                      <a:gd name="T5" fmla="*/ 17 h 176"/>
                      <a:gd name="T6" fmla="*/ 0 w 144"/>
                      <a:gd name="T7" fmla="*/ 33 h 176"/>
                      <a:gd name="T8" fmla="*/ 3 w 144"/>
                      <a:gd name="T9" fmla="*/ 56 h 176"/>
                      <a:gd name="T10" fmla="*/ 11 w 144"/>
                      <a:gd name="T11" fmla="*/ 78 h 176"/>
                      <a:gd name="T12" fmla="*/ 20 w 144"/>
                      <a:gd name="T13" fmla="*/ 102 h 176"/>
                      <a:gd name="T14" fmla="*/ 35 w 144"/>
                      <a:gd name="T15" fmla="*/ 122 h 176"/>
                      <a:gd name="T16" fmla="*/ 53 w 144"/>
                      <a:gd name="T17" fmla="*/ 141 h 176"/>
                      <a:gd name="T18" fmla="*/ 79 w 144"/>
                      <a:gd name="T19" fmla="*/ 156 h 176"/>
                      <a:gd name="T20" fmla="*/ 72 w 144"/>
                      <a:gd name="T21" fmla="*/ 169 h 176"/>
                      <a:gd name="T22" fmla="*/ 144 w 144"/>
                      <a:gd name="T23" fmla="*/ 176 h 176"/>
                      <a:gd name="T24" fmla="*/ 118 w 144"/>
                      <a:gd name="T25" fmla="*/ 102 h 176"/>
                      <a:gd name="T26" fmla="*/ 109 w 144"/>
                      <a:gd name="T27" fmla="*/ 121 h 176"/>
                      <a:gd name="T28" fmla="*/ 107 w 144"/>
                      <a:gd name="T29" fmla="*/ 121 h 176"/>
                      <a:gd name="T30" fmla="*/ 100 w 144"/>
                      <a:gd name="T31" fmla="*/ 121 h 176"/>
                      <a:gd name="T32" fmla="*/ 90 w 144"/>
                      <a:gd name="T33" fmla="*/ 119 h 176"/>
                      <a:gd name="T34" fmla="*/ 79 w 144"/>
                      <a:gd name="T35" fmla="*/ 115 h 176"/>
                      <a:gd name="T36" fmla="*/ 64 w 144"/>
                      <a:gd name="T37" fmla="*/ 106 h 176"/>
                      <a:gd name="T38" fmla="*/ 48 w 144"/>
                      <a:gd name="T39" fmla="*/ 93 h 176"/>
                      <a:gd name="T40" fmla="*/ 31 w 144"/>
                      <a:gd name="T41" fmla="*/ 70 h 176"/>
                      <a:gd name="T42" fmla="*/ 14 w 144"/>
                      <a:gd name="T43" fmla="*/ 41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endParaRPr lang="en-US"/>
                  </a:p>
                </p:txBody>
              </p:sp>
              <p:sp>
                <p:nvSpPr>
                  <p:cNvPr id="9257" name="Text Box 414"/>
                  <p:cNvSpPr txBox="1">
                    <a:spLocks noChangeArrowheads="1"/>
                  </p:cNvSpPr>
                  <p:nvPr/>
                </p:nvSpPr>
                <p:spPr bwMode="auto">
                  <a:xfrm>
                    <a:off x="1536" y="1344"/>
                    <a:ext cx="864" cy="346"/>
                  </a:xfrm>
                  <a:prstGeom prst="rect">
                    <a:avLst/>
                  </a:prstGeom>
                  <a:noFill/>
                  <a:ln w="9525">
                    <a:noFill/>
                    <a:miter lim="800000"/>
                    <a:headEnd/>
                    <a:tailEnd/>
                  </a:ln>
                </p:spPr>
                <p:txBody>
                  <a:bodyPr>
                    <a:spAutoFit/>
                  </a:bodyPr>
                  <a:lstStyle/>
                  <a:p>
                    <a:pPr algn="ctr" eaLnBrk="0" hangingPunct="0">
                      <a:spcBef>
                        <a:spcPct val="50000"/>
                      </a:spcBef>
                    </a:pPr>
                    <a:r>
                      <a:rPr lang="en-US" sz="1500">
                        <a:solidFill>
                          <a:srgbClr val="000000"/>
                        </a:solidFill>
                      </a:rPr>
                      <a:t>Add 5 cryomodules</a:t>
                    </a:r>
                  </a:p>
                </p:txBody>
              </p:sp>
            </p:grpSp>
            <p:grpSp>
              <p:nvGrpSpPr>
                <p:cNvPr id="16" name="Group 420"/>
                <p:cNvGrpSpPr>
                  <a:grpSpLocks/>
                </p:cNvGrpSpPr>
                <p:nvPr/>
              </p:nvGrpSpPr>
              <p:grpSpPr bwMode="auto">
                <a:xfrm>
                  <a:off x="2361" y="2792"/>
                  <a:ext cx="864" cy="386"/>
                  <a:chOff x="2400" y="2744"/>
                  <a:chExt cx="864" cy="386"/>
                </a:xfrm>
              </p:grpSpPr>
              <p:sp>
                <p:nvSpPr>
                  <p:cNvPr id="9252" name="Freeform 371"/>
                  <p:cNvSpPr>
                    <a:spLocks/>
                  </p:cNvSpPr>
                  <p:nvPr/>
                </p:nvSpPr>
                <p:spPr bwMode="auto">
                  <a:xfrm>
                    <a:off x="2475" y="2744"/>
                    <a:ext cx="176" cy="146"/>
                  </a:xfrm>
                  <a:custGeom>
                    <a:avLst/>
                    <a:gdLst>
                      <a:gd name="T0" fmla="*/ 176 w 176"/>
                      <a:gd name="T1" fmla="*/ 144 h 146"/>
                      <a:gd name="T2" fmla="*/ 172 w 176"/>
                      <a:gd name="T3" fmla="*/ 146 h 146"/>
                      <a:gd name="T4" fmla="*/ 159 w 176"/>
                      <a:gd name="T5" fmla="*/ 144 h 146"/>
                      <a:gd name="T6" fmla="*/ 143 w 176"/>
                      <a:gd name="T7" fmla="*/ 144 h 146"/>
                      <a:gd name="T8" fmla="*/ 122 w 176"/>
                      <a:gd name="T9" fmla="*/ 141 h 146"/>
                      <a:gd name="T10" fmla="*/ 98 w 176"/>
                      <a:gd name="T11" fmla="*/ 135 h 146"/>
                      <a:gd name="T12" fmla="*/ 74 w 176"/>
                      <a:gd name="T13" fmla="*/ 126 h 146"/>
                      <a:gd name="T14" fmla="*/ 54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5 h 146"/>
                      <a:gd name="T28" fmla="*/ 55 w 176"/>
                      <a:gd name="T29" fmla="*/ 39 h 146"/>
                      <a:gd name="T30" fmla="*/ 55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4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4"/>
                        </a:moveTo>
                        <a:lnTo>
                          <a:pt x="172" y="146"/>
                        </a:lnTo>
                        <a:lnTo>
                          <a:pt x="159" y="144"/>
                        </a:lnTo>
                        <a:lnTo>
                          <a:pt x="143" y="144"/>
                        </a:lnTo>
                        <a:lnTo>
                          <a:pt x="122" y="141"/>
                        </a:lnTo>
                        <a:lnTo>
                          <a:pt x="98" y="135"/>
                        </a:lnTo>
                        <a:lnTo>
                          <a:pt x="74" y="126"/>
                        </a:lnTo>
                        <a:lnTo>
                          <a:pt x="54" y="111"/>
                        </a:lnTo>
                        <a:lnTo>
                          <a:pt x="33" y="93"/>
                        </a:lnTo>
                        <a:lnTo>
                          <a:pt x="20" y="67"/>
                        </a:lnTo>
                        <a:lnTo>
                          <a:pt x="7" y="74"/>
                        </a:lnTo>
                        <a:lnTo>
                          <a:pt x="0" y="0"/>
                        </a:lnTo>
                        <a:lnTo>
                          <a:pt x="72" y="26"/>
                        </a:lnTo>
                        <a:lnTo>
                          <a:pt x="55" y="35"/>
                        </a:lnTo>
                        <a:lnTo>
                          <a:pt x="55" y="39"/>
                        </a:lnTo>
                        <a:lnTo>
                          <a:pt x="55" y="44"/>
                        </a:lnTo>
                        <a:lnTo>
                          <a:pt x="55" y="54"/>
                        </a:lnTo>
                        <a:lnTo>
                          <a:pt x="61" y="67"/>
                        </a:lnTo>
                        <a:lnTo>
                          <a:pt x="68" y="81"/>
                        </a:lnTo>
                        <a:lnTo>
                          <a:pt x="83" y="96"/>
                        </a:lnTo>
                        <a:lnTo>
                          <a:pt x="106" y="113"/>
                        </a:lnTo>
                        <a:lnTo>
                          <a:pt x="135" y="130"/>
                        </a:lnTo>
                        <a:lnTo>
                          <a:pt x="176" y="144"/>
                        </a:lnTo>
                        <a:close/>
                      </a:path>
                    </a:pathLst>
                  </a:custGeom>
                  <a:solidFill>
                    <a:srgbClr val="00FFFF"/>
                  </a:solidFill>
                  <a:ln w="0">
                    <a:solidFill>
                      <a:srgbClr val="00FFFF"/>
                    </a:solidFill>
                    <a:round/>
                    <a:headEnd/>
                    <a:tailEnd/>
                  </a:ln>
                </p:spPr>
                <p:txBody>
                  <a:bodyPr/>
                  <a:lstStyle/>
                  <a:p>
                    <a:endParaRPr lang="en-US"/>
                  </a:p>
                </p:txBody>
              </p:sp>
              <p:sp>
                <p:nvSpPr>
                  <p:cNvPr id="9253" name="Freeform 372"/>
                  <p:cNvSpPr>
                    <a:spLocks/>
                  </p:cNvSpPr>
                  <p:nvPr/>
                </p:nvSpPr>
                <p:spPr bwMode="auto">
                  <a:xfrm>
                    <a:off x="2464" y="2748"/>
                    <a:ext cx="181" cy="139"/>
                  </a:xfrm>
                  <a:custGeom>
                    <a:avLst/>
                    <a:gdLst>
                      <a:gd name="T0" fmla="*/ 181 w 181"/>
                      <a:gd name="T1" fmla="*/ 139 h 139"/>
                      <a:gd name="T2" fmla="*/ 178 w 181"/>
                      <a:gd name="T3" fmla="*/ 139 h 139"/>
                      <a:gd name="T4" fmla="*/ 165 w 181"/>
                      <a:gd name="T5" fmla="*/ 139 h 139"/>
                      <a:gd name="T6" fmla="*/ 148 w 181"/>
                      <a:gd name="T7" fmla="*/ 139 h 139"/>
                      <a:gd name="T8" fmla="*/ 128 w 181"/>
                      <a:gd name="T9" fmla="*/ 137 h 139"/>
                      <a:gd name="T10" fmla="*/ 104 w 181"/>
                      <a:gd name="T11" fmla="*/ 131 h 139"/>
                      <a:gd name="T12" fmla="*/ 79 w 181"/>
                      <a:gd name="T13" fmla="*/ 122 h 139"/>
                      <a:gd name="T14" fmla="*/ 57 w 181"/>
                      <a:gd name="T15" fmla="*/ 109 h 139"/>
                      <a:gd name="T16" fmla="*/ 37 w 181"/>
                      <a:gd name="T17" fmla="*/ 90 h 139"/>
                      <a:gd name="T18" fmla="*/ 24 w 181"/>
                      <a:gd name="T19" fmla="*/ 64 h 139"/>
                      <a:gd name="T20" fmla="*/ 11 w 181"/>
                      <a:gd name="T21" fmla="*/ 74 h 139"/>
                      <a:gd name="T22" fmla="*/ 0 w 181"/>
                      <a:gd name="T23" fmla="*/ 0 h 139"/>
                      <a:gd name="T24" fmla="*/ 74 w 181"/>
                      <a:gd name="T25" fmla="*/ 24 h 139"/>
                      <a:gd name="T26" fmla="*/ 57 w 181"/>
                      <a:gd name="T27" fmla="*/ 33 h 139"/>
                      <a:gd name="T28" fmla="*/ 55 w 181"/>
                      <a:gd name="T29" fmla="*/ 37 h 139"/>
                      <a:gd name="T30" fmla="*/ 55 w 181"/>
                      <a:gd name="T31" fmla="*/ 42 h 139"/>
                      <a:gd name="T32" fmla="*/ 57 w 181"/>
                      <a:gd name="T33" fmla="*/ 51 h 139"/>
                      <a:gd name="T34" fmla="*/ 63 w 181"/>
                      <a:gd name="T35" fmla="*/ 64 h 139"/>
                      <a:gd name="T36" fmla="*/ 72 w 181"/>
                      <a:gd name="T37" fmla="*/ 77 h 139"/>
                      <a:gd name="T38" fmla="*/ 87 w 181"/>
                      <a:gd name="T39" fmla="*/ 94 h 139"/>
                      <a:gd name="T40" fmla="*/ 109 w 181"/>
                      <a:gd name="T41" fmla="*/ 109 h 139"/>
                      <a:gd name="T42" fmla="*/ 141 w 181"/>
                      <a:gd name="T43" fmla="*/ 124 h 139"/>
                      <a:gd name="T44" fmla="*/ 181 w 181"/>
                      <a:gd name="T45" fmla="*/ 139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9"/>
                      <a:gd name="T71" fmla="*/ 181 w 181"/>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9">
                        <a:moveTo>
                          <a:pt x="181" y="139"/>
                        </a:moveTo>
                        <a:lnTo>
                          <a:pt x="178" y="139"/>
                        </a:lnTo>
                        <a:lnTo>
                          <a:pt x="165" y="139"/>
                        </a:lnTo>
                        <a:lnTo>
                          <a:pt x="148" y="139"/>
                        </a:lnTo>
                        <a:lnTo>
                          <a:pt x="128" y="137"/>
                        </a:lnTo>
                        <a:lnTo>
                          <a:pt x="104" y="131"/>
                        </a:lnTo>
                        <a:lnTo>
                          <a:pt x="79" y="122"/>
                        </a:lnTo>
                        <a:lnTo>
                          <a:pt x="57" y="109"/>
                        </a:lnTo>
                        <a:lnTo>
                          <a:pt x="37" y="90"/>
                        </a:lnTo>
                        <a:lnTo>
                          <a:pt x="24" y="64"/>
                        </a:lnTo>
                        <a:lnTo>
                          <a:pt x="11" y="74"/>
                        </a:lnTo>
                        <a:lnTo>
                          <a:pt x="0" y="0"/>
                        </a:lnTo>
                        <a:lnTo>
                          <a:pt x="74" y="24"/>
                        </a:lnTo>
                        <a:lnTo>
                          <a:pt x="57" y="33"/>
                        </a:lnTo>
                        <a:lnTo>
                          <a:pt x="55" y="37"/>
                        </a:lnTo>
                        <a:lnTo>
                          <a:pt x="55" y="42"/>
                        </a:lnTo>
                        <a:lnTo>
                          <a:pt x="57" y="51"/>
                        </a:lnTo>
                        <a:lnTo>
                          <a:pt x="63" y="64"/>
                        </a:lnTo>
                        <a:lnTo>
                          <a:pt x="72" y="77"/>
                        </a:lnTo>
                        <a:lnTo>
                          <a:pt x="87" y="94"/>
                        </a:lnTo>
                        <a:lnTo>
                          <a:pt x="109" y="109"/>
                        </a:lnTo>
                        <a:lnTo>
                          <a:pt x="141" y="124"/>
                        </a:lnTo>
                        <a:lnTo>
                          <a:pt x="181" y="139"/>
                        </a:lnTo>
                        <a:close/>
                      </a:path>
                    </a:pathLst>
                  </a:custGeom>
                  <a:solidFill>
                    <a:srgbClr val="0000FF"/>
                  </a:solidFill>
                  <a:ln w="0">
                    <a:solidFill>
                      <a:srgbClr val="0000FF"/>
                    </a:solidFill>
                    <a:round/>
                    <a:headEnd/>
                    <a:tailEnd/>
                  </a:ln>
                </p:spPr>
                <p:txBody>
                  <a:bodyPr/>
                  <a:lstStyle/>
                  <a:p>
                    <a:endParaRPr lang="en-US"/>
                  </a:p>
                </p:txBody>
              </p:sp>
              <p:sp>
                <p:nvSpPr>
                  <p:cNvPr id="9254" name="Text Box 415"/>
                  <p:cNvSpPr txBox="1">
                    <a:spLocks noChangeArrowheads="1"/>
                  </p:cNvSpPr>
                  <p:nvPr/>
                </p:nvSpPr>
                <p:spPr bwMode="auto">
                  <a:xfrm>
                    <a:off x="2400" y="2784"/>
                    <a:ext cx="864" cy="346"/>
                  </a:xfrm>
                  <a:prstGeom prst="rect">
                    <a:avLst/>
                  </a:prstGeom>
                  <a:noFill/>
                  <a:ln w="9525">
                    <a:noFill/>
                    <a:miter lim="800000"/>
                    <a:headEnd/>
                    <a:tailEnd/>
                  </a:ln>
                </p:spPr>
                <p:txBody>
                  <a:bodyPr>
                    <a:spAutoFit/>
                  </a:bodyPr>
                  <a:lstStyle/>
                  <a:p>
                    <a:pPr algn="ctr" eaLnBrk="0" hangingPunct="0">
                      <a:spcBef>
                        <a:spcPct val="50000"/>
                      </a:spcBef>
                    </a:pPr>
                    <a:r>
                      <a:rPr lang="en-US" sz="1500">
                        <a:solidFill>
                          <a:srgbClr val="000000"/>
                        </a:solidFill>
                      </a:rPr>
                      <a:t>Add 5 cryomodules</a:t>
                    </a:r>
                  </a:p>
                </p:txBody>
              </p:sp>
            </p:grpSp>
            <p:grpSp>
              <p:nvGrpSpPr>
                <p:cNvPr id="17" name="Group 419"/>
                <p:cNvGrpSpPr>
                  <a:grpSpLocks/>
                </p:cNvGrpSpPr>
                <p:nvPr/>
              </p:nvGrpSpPr>
              <p:grpSpPr bwMode="auto">
                <a:xfrm>
                  <a:off x="2883" y="2486"/>
                  <a:ext cx="1206" cy="260"/>
                  <a:chOff x="2922" y="2438"/>
                  <a:chExt cx="1206" cy="260"/>
                </a:xfrm>
              </p:grpSpPr>
              <p:sp>
                <p:nvSpPr>
                  <p:cNvPr id="9249" name="Freeform 292"/>
                  <p:cNvSpPr>
                    <a:spLocks/>
                  </p:cNvSpPr>
                  <p:nvPr/>
                </p:nvSpPr>
                <p:spPr bwMode="auto">
                  <a:xfrm>
                    <a:off x="2933" y="2438"/>
                    <a:ext cx="176" cy="146"/>
                  </a:xfrm>
                  <a:custGeom>
                    <a:avLst/>
                    <a:gdLst>
                      <a:gd name="T0" fmla="*/ 176 w 176"/>
                      <a:gd name="T1" fmla="*/ 146 h 146"/>
                      <a:gd name="T2" fmla="*/ 172 w 176"/>
                      <a:gd name="T3" fmla="*/ 146 h 146"/>
                      <a:gd name="T4" fmla="*/ 159 w 176"/>
                      <a:gd name="T5" fmla="*/ 146 h 146"/>
                      <a:gd name="T6" fmla="*/ 143 w 176"/>
                      <a:gd name="T7" fmla="*/ 144 h 146"/>
                      <a:gd name="T8" fmla="*/ 120 w 176"/>
                      <a:gd name="T9" fmla="*/ 141 h 146"/>
                      <a:gd name="T10" fmla="*/ 98 w 176"/>
                      <a:gd name="T11" fmla="*/ 135 h 146"/>
                      <a:gd name="T12" fmla="*/ 74 w 176"/>
                      <a:gd name="T13" fmla="*/ 126 h 146"/>
                      <a:gd name="T14" fmla="*/ 52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7 h 146"/>
                      <a:gd name="T28" fmla="*/ 54 w 176"/>
                      <a:gd name="T29" fmla="*/ 39 h 146"/>
                      <a:gd name="T30" fmla="*/ 54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6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6"/>
                        </a:moveTo>
                        <a:lnTo>
                          <a:pt x="172" y="146"/>
                        </a:lnTo>
                        <a:lnTo>
                          <a:pt x="159" y="146"/>
                        </a:lnTo>
                        <a:lnTo>
                          <a:pt x="143" y="144"/>
                        </a:lnTo>
                        <a:lnTo>
                          <a:pt x="120" y="141"/>
                        </a:lnTo>
                        <a:lnTo>
                          <a:pt x="98" y="135"/>
                        </a:lnTo>
                        <a:lnTo>
                          <a:pt x="74" y="126"/>
                        </a:lnTo>
                        <a:lnTo>
                          <a:pt x="52" y="111"/>
                        </a:lnTo>
                        <a:lnTo>
                          <a:pt x="33" y="93"/>
                        </a:lnTo>
                        <a:lnTo>
                          <a:pt x="20" y="67"/>
                        </a:lnTo>
                        <a:lnTo>
                          <a:pt x="7" y="74"/>
                        </a:lnTo>
                        <a:lnTo>
                          <a:pt x="0" y="0"/>
                        </a:lnTo>
                        <a:lnTo>
                          <a:pt x="72" y="26"/>
                        </a:lnTo>
                        <a:lnTo>
                          <a:pt x="55" y="37"/>
                        </a:lnTo>
                        <a:lnTo>
                          <a:pt x="54" y="39"/>
                        </a:lnTo>
                        <a:lnTo>
                          <a:pt x="54" y="44"/>
                        </a:lnTo>
                        <a:lnTo>
                          <a:pt x="55" y="54"/>
                        </a:lnTo>
                        <a:lnTo>
                          <a:pt x="61" y="67"/>
                        </a:lnTo>
                        <a:lnTo>
                          <a:pt x="68" y="81"/>
                        </a:lnTo>
                        <a:lnTo>
                          <a:pt x="83" y="96"/>
                        </a:lnTo>
                        <a:lnTo>
                          <a:pt x="106" y="113"/>
                        </a:lnTo>
                        <a:lnTo>
                          <a:pt x="135" y="130"/>
                        </a:lnTo>
                        <a:lnTo>
                          <a:pt x="176" y="146"/>
                        </a:lnTo>
                        <a:close/>
                      </a:path>
                    </a:pathLst>
                  </a:custGeom>
                  <a:solidFill>
                    <a:srgbClr val="00FFFF"/>
                  </a:solidFill>
                  <a:ln w="0">
                    <a:solidFill>
                      <a:srgbClr val="00FFFF"/>
                    </a:solidFill>
                    <a:round/>
                    <a:headEnd/>
                    <a:tailEnd/>
                  </a:ln>
                </p:spPr>
                <p:txBody>
                  <a:bodyPr/>
                  <a:lstStyle/>
                  <a:p>
                    <a:endParaRPr lang="en-US"/>
                  </a:p>
                </p:txBody>
              </p:sp>
              <p:sp>
                <p:nvSpPr>
                  <p:cNvPr id="9250" name="Freeform 293"/>
                  <p:cNvSpPr>
                    <a:spLocks/>
                  </p:cNvSpPr>
                  <p:nvPr/>
                </p:nvSpPr>
                <p:spPr bwMode="auto">
                  <a:xfrm>
                    <a:off x="2922" y="2443"/>
                    <a:ext cx="181" cy="138"/>
                  </a:xfrm>
                  <a:custGeom>
                    <a:avLst/>
                    <a:gdLst>
                      <a:gd name="T0" fmla="*/ 181 w 181"/>
                      <a:gd name="T1" fmla="*/ 138 h 138"/>
                      <a:gd name="T2" fmla="*/ 178 w 181"/>
                      <a:gd name="T3" fmla="*/ 138 h 138"/>
                      <a:gd name="T4" fmla="*/ 165 w 181"/>
                      <a:gd name="T5" fmla="*/ 138 h 138"/>
                      <a:gd name="T6" fmla="*/ 148 w 181"/>
                      <a:gd name="T7" fmla="*/ 138 h 138"/>
                      <a:gd name="T8" fmla="*/ 126 w 181"/>
                      <a:gd name="T9" fmla="*/ 136 h 138"/>
                      <a:gd name="T10" fmla="*/ 104 w 181"/>
                      <a:gd name="T11" fmla="*/ 130 h 138"/>
                      <a:gd name="T12" fmla="*/ 79 w 181"/>
                      <a:gd name="T13" fmla="*/ 121 h 138"/>
                      <a:gd name="T14" fmla="*/ 57 w 181"/>
                      <a:gd name="T15" fmla="*/ 108 h 138"/>
                      <a:gd name="T16" fmla="*/ 37 w 181"/>
                      <a:gd name="T17" fmla="*/ 89 h 138"/>
                      <a:gd name="T18" fmla="*/ 24 w 181"/>
                      <a:gd name="T19" fmla="*/ 65 h 138"/>
                      <a:gd name="T20" fmla="*/ 11 w 181"/>
                      <a:gd name="T21" fmla="*/ 73 h 138"/>
                      <a:gd name="T22" fmla="*/ 0 w 181"/>
                      <a:gd name="T23" fmla="*/ 0 h 138"/>
                      <a:gd name="T24" fmla="*/ 74 w 181"/>
                      <a:gd name="T25" fmla="*/ 23 h 138"/>
                      <a:gd name="T26" fmla="*/ 55 w 181"/>
                      <a:gd name="T27" fmla="*/ 32 h 138"/>
                      <a:gd name="T28" fmla="*/ 55 w 181"/>
                      <a:gd name="T29" fmla="*/ 36 h 138"/>
                      <a:gd name="T30" fmla="*/ 55 w 181"/>
                      <a:gd name="T31" fmla="*/ 41 h 138"/>
                      <a:gd name="T32" fmla="*/ 57 w 181"/>
                      <a:gd name="T33" fmla="*/ 50 h 138"/>
                      <a:gd name="T34" fmla="*/ 63 w 181"/>
                      <a:gd name="T35" fmla="*/ 63 h 138"/>
                      <a:gd name="T36" fmla="*/ 72 w 181"/>
                      <a:gd name="T37" fmla="*/ 78 h 138"/>
                      <a:gd name="T38" fmla="*/ 87 w 181"/>
                      <a:gd name="T39" fmla="*/ 93 h 138"/>
                      <a:gd name="T40" fmla="*/ 109 w 181"/>
                      <a:gd name="T41" fmla="*/ 108 h 138"/>
                      <a:gd name="T42" fmla="*/ 141 w 181"/>
                      <a:gd name="T43" fmla="*/ 123 h 138"/>
                      <a:gd name="T44" fmla="*/ 181 w 181"/>
                      <a:gd name="T45" fmla="*/ 13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8"/>
                      <a:gd name="T71" fmla="*/ 181 w 181"/>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8">
                        <a:moveTo>
                          <a:pt x="181" y="138"/>
                        </a:moveTo>
                        <a:lnTo>
                          <a:pt x="178" y="138"/>
                        </a:lnTo>
                        <a:lnTo>
                          <a:pt x="165" y="138"/>
                        </a:lnTo>
                        <a:lnTo>
                          <a:pt x="148" y="138"/>
                        </a:lnTo>
                        <a:lnTo>
                          <a:pt x="126" y="136"/>
                        </a:lnTo>
                        <a:lnTo>
                          <a:pt x="104" y="130"/>
                        </a:lnTo>
                        <a:lnTo>
                          <a:pt x="79" y="121"/>
                        </a:lnTo>
                        <a:lnTo>
                          <a:pt x="57" y="108"/>
                        </a:lnTo>
                        <a:lnTo>
                          <a:pt x="37" y="89"/>
                        </a:lnTo>
                        <a:lnTo>
                          <a:pt x="24" y="65"/>
                        </a:lnTo>
                        <a:lnTo>
                          <a:pt x="11" y="73"/>
                        </a:lnTo>
                        <a:lnTo>
                          <a:pt x="0" y="0"/>
                        </a:lnTo>
                        <a:lnTo>
                          <a:pt x="74" y="23"/>
                        </a:lnTo>
                        <a:lnTo>
                          <a:pt x="55" y="32"/>
                        </a:lnTo>
                        <a:lnTo>
                          <a:pt x="55" y="36"/>
                        </a:lnTo>
                        <a:lnTo>
                          <a:pt x="55" y="41"/>
                        </a:lnTo>
                        <a:lnTo>
                          <a:pt x="57" y="50"/>
                        </a:lnTo>
                        <a:lnTo>
                          <a:pt x="63" y="63"/>
                        </a:lnTo>
                        <a:lnTo>
                          <a:pt x="72" y="78"/>
                        </a:lnTo>
                        <a:lnTo>
                          <a:pt x="87" y="93"/>
                        </a:lnTo>
                        <a:lnTo>
                          <a:pt x="109" y="108"/>
                        </a:lnTo>
                        <a:lnTo>
                          <a:pt x="141" y="123"/>
                        </a:lnTo>
                        <a:lnTo>
                          <a:pt x="181" y="138"/>
                        </a:lnTo>
                        <a:close/>
                      </a:path>
                    </a:pathLst>
                  </a:custGeom>
                  <a:solidFill>
                    <a:srgbClr val="0000FF"/>
                  </a:solidFill>
                  <a:ln w="0">
                    <a:solidFill>
                      <a:srgbClr val="0000FF"/>
                    </a:solidFill>
                    <a:round/>
                    <a:headEnd/>
                    <a:tailEnd/>
                  </a:ln>
                </p:spPr>
                <p:txBody>
                  <a:bodyPr/>
                  <a:lstStyle/>
                  <a:p>
                    <a:endParaRPr lang="en-US"/>
                  </a:p>
                </p:txBody>
              </p:sp>
              <p:sp>
                <p:nvSpPr>
                  <p:cNvPr id="9251" name="Text Box 416"/>
                  <p:cNvSpPr txBox="1">
                    <a:spLocks noChangeArrowheads="1"/>
                  </p:cNvSpPr>
                  <p:nvPr/>
                </p:nvSpPr>
                <p:spPr bwMode="auto">
                  <a:xfrm>
                    <a:off x="3072" y="2496"/>
                    <a:ext cx="1056" cy="202"/>
                  </a:xfrm>
                  <a:prstGeom prst="rect">
                    <a:avLst/>
                  </a:prstGeom>
                  <a:noFill/>
                  <a:ln w="9525">
                    <a:noFill/>
                    <a:miter lim="800000"/>
                    <a:headEnd/>
                    <a:tailEnd/>
                  </a:ln>
                </p:spPr>
                <p:txBody>
                  <a:bodyPr>
                    <a:spAutoFit/>
                  </a:bodyPr>
                  <a:lstStyle/>
                  <a:p>
                    <a:pPr algn="ctr" eaLnBrk="0" hangingPunct="0">
                      <a:spcBef>
                        <a:spcPct val="50000"/>
                      </a:spcBef>
                    </a:pPr>
                    <a:r>
                      <a:rPr lang="en-US" sz="1500">
                        <a:solidFill>
                          <a:srgbClr val="000000"/>
                        </a:solidFill>
                      </a:rPr>
                      <a:t>20 cryomodules</a:t>
                    </a:r>
                  </a:p>
                </p:txBody>
              </p:sp>
            </p:grpSp>
            <p:grpSp>
              <p:nvGrpSpPr>
                <p:cNvPr id="18" name="Group 421"/>
                <p:cNvGrpSpPr>
                  <a:grpSpLocks/>
                </p:cNvGrpSpPr>
                <p:nvPr/>
              </p:nvGrpSpPr>
              <p:grpSpPr bwMode="auto">
                <a:xfrm>
                  <a:off x="537" y="2016"/>
                  <a:ext cx="1203" cy="253"/>
                  <a:chOff x="576" y="1968"/>
                  <a:chExt cx="1203" cy="253"/>
                </a:xfrm>
              </p:grpSpPr>
              <p:sp>
                <p:nvSpPr>
                  <p:cNvPr id="9246" name="Freeform 294"/>
                  <p:cNvSpPr>
                    <a:spLocks/>
                  </p:cNvSpPr>
                  <p:nvPr/>
                </p:nvSpPr>
                <p:spPr bwMode="auto">
                  <a:xfrm>
                    <a:off x="1568" y="2086"/>
                    <a:ext cx="208" cy="122"/>
                  </a:xfrm>
                  <a:custGeom>
                    <a:avLst/>
                    <a:gdLst>
                      <a:gd name="T0" fmla="*/ 0 w 208"/>
                      <a:gd name="T1" fmla="*/ 0 h 122"/>
                      <a:gd name="T2" fmla="*/ 2 w 208"/>
                      <a:gd name="T3" fmla="*/ 5 h 122"/>
                      <a:gd name="T4" fmla="*/ 7 w 208"/>
                      <a:gd name="T5" fmla="*/ 14 h 122"/>
                      <a:gd name="T6" fmla="*/ 17 w 208"/>
                      <a:gd name="T7" fmla="*/ 29 h 122"/>
                      <a:gd name="T8" fmla="*/ 28 w 208"/>
                      <a:gd name="T9" fmla="*/ 48 h 122"/>
                      <a:gd name="T10" fmla="*/ 45 w 208"/>
                      <a:gd name="T11" fmla="*/ 66 h 122"/>
                      <a:gd name="T12" fmla="*/ 63 w 208"/>
                      <a:gd name="T13" fmla="*/ 83 h 122"/>
                      <a:gd name="T14" fmla="*/ 85 w 208"/>
                      <a:gd name="T15" fmla="*/ 96 h 122"/>
                      <a:gd name="T16" fmla="*/ 111 w 208"/>
                      <a:gd name="T17" fmla="*/ 105 h 122"/>
                      <a:gd name="T18" fmla="*/ 139 w 208"/>
                      <a:gd name="T19" fmla="*/ 105 h 122"/>
                      <a:gd name="T20" fmla="*/ 137 w 208"/>
                      <a:gd name="T21" fmla="*/ 122 h 122"/>
                      <a:gd name="T22" fmla="*/ 208 w 208"/>
                      <a:gd name="T23" fmla="*/ 96 h 122"/>
                      <a:gd name="T24" fmla="*/ 154 w 208"/>
                      <a:gd name="T25" fmla="*/ 42 h 122"/>
                      <a:gd name="T26" fmla="*/ 152 w 208"/>
                      <a:gd name="T27" fmla="*/ 63 h 122"/>
                      <a:gd name="T28" fmla="*/ 150 w 208"/>
                      <a:gd name="T29" fmla="*/ 63 h 122"/>
                      <a:gd name="T30" fmla="*/ 145 w 208"/>
                      <a:gd name="T31" fmla="*/ 66 h 122"/>
                      <a:gd name="T32" fmla="*/ 135 w 208"/>
                      <a:gd name="T33" fmla="*/ 68 h 122"/>
                      <a:gd name="T34" fmla="*/ 122 w 208"/>
                      <a:gd name="T35" fmla="*/ 70 h 122"/>
                      <a:gd name="T36" fmla="*/ 106 w 208"/>
                      <a:gd name="T37" fmla="*/ 68 h 122"/>
                      <a:gd name="T38" fmla="*/ 85 w 208"/>
                      <a:gd name="T39" fmla="*/ 63 h 122"/>
                      <a:gd name="T40" fmla="*/ 61 w 208"/>
                      <a:gd name="T41" fmla="*/ 50 h 122"/>
                      <a:gd name="T42" fmla="*/ 32 w 208"/>
                      <a:gd name="T43" fmla="*/ 29 h 122"/>
                      <a:gd name="T44" fmla="*/ 0 w 208"/>
                      <a:gd name="T45" fmla="*/ 0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8"/>
                      <a:gd name="T70" fmla="*/ 0 h 122"/>
                      <a:gd name="T71" fmla="*/ 208 w 208"/>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8" h="122">
                        <a:moveTo>
                          <a:pt x="0" y="0"/>
                        </a:moveTo>
                        <a:lnTo>
                          <a:pt x="2" y="5"/>
                        </a:lnTo>
                        <a:lnTo>
                          <a:pt x="7" y="14"/>
                        </a:lnTo>
                        <a:lnTo>
                          <a:pt x="17" y="29"/>
                        </a:lnTo>
                        <a:lnTo>
                          <a:pt x="28" y="48"/>
                        </a:lnTo>
                        <a:lnTo>
                          <a:pt x="45" y="66"/>
                        </a:lnTo>
                        <a:lnTo>
                          <a:pt x="63" y="83"/>
                        </a:lnTo>
                        <a:lnTo>
                          <a:pt x="85" y="96"/>
                        </a:lnTo>
                        <a:lnTo>
                          <a:pt x="111" y="105"/>
                        </a:lnTo>
                        <a:lnTo>
                          <a:pt x="139" y="105"/>
                        </a:lnTo>
                        <a:lnTo>
                          <a:pt x="137" y="122"/>
                        </a:lnTo>
                        <a:lnTo>
                          <a:pt x="208" y="96"/>
                        </a:lnTo>
                        <a:lnTo>
                          <a:pt x="154" y="42"/>
                        </a:lnTo>
                        <a:lnTo>
                          <a:pt x="152" y="63"/>
                        </a:lnTo>
                        <a:lnTo>
                          <a:pt x="150" y="63"/>
                        </a:lnTo>
                        <a:lnTo>
                          <a:pt x="145" y="66"/>
                        </a:lnTo>
                        <a:lnTo>
                          <a:pt x="135" y="68"/>
                        </a:lnTo>
                        <a:lnTo>
                          <a:pt x="122" y="70"/>
                        </a:lnTo>
                        <a:lnTo>
                          <a:pt x="106" y="68"/>
                        </a:lnTo>
                        <a:lnTo>
                          <a:pt x="85" y="63"/>
                        </a:lnTo>
                        <a:lnTo>
                          <a:pt x="61" y="50"/>
                        </a:lnTo>
                        <a:lnTo>
                          <a:pt x="32" y="29"/>
                        </a:lnTo>
                        <a:lnTo>
                          <a:pt x="0" y="0"/>
                        </a:lnTo>
                        <a:close/>
                      </a:path>
                    </a:pathLst>
                  </a:custGeom>
                  <a:solidFill>
                    <a:srgbClr val="00FFFF"/>
                  </a:solidFill>
                  <a:ln w="0">
                    <a:solidFill>
                      <a:srgbClr val="00FFFF"/>
                    </a:solidFill>
                    <a:round/>
                    <a:headEnd/>
                    <a:tailEnd/>
                  </a:ln>
                </p:spPr>
                <p:txBody>
                  <a:bodyPr/>
                  <a:lstStyle/>
                  <a:p>
                    <a:endParaRPr lang="en-US"/>
                  </a:p>
                </p:txBody>
              </p:sp>
              <p:sp>
                <p:nvSpPr>
                  <p:cNvPr id="9247" name="Freeform 295"/>
                  <p:cNvSpPr>
                    <a:spLocks/>
                  </p:cNvSpPr>
                  <p:nvPr/>
                </p:nvSpPr>
                <p:spPr bwMode="auto">
                  <a:xfrm>
                    <a:off x="1575" y="2095"/>
                    <a:ext cx="204" cy="126"/>
                  </a:xfrm>
                  <a:custGeom>
                    <a:avLst/>
                    <a:gdLst>
                      <a:gd name="T0" fmla="*/ 0 w 204"/>
                      <a:gd name="T1" fmla="*/ 0 h 126"/>
                      <a:gd name="T2" fmla="*/ 2 w 204"/>
                      <a:gd name="T3" fmla="*/ 4 h 126"/>
                      <a:gd name="T4" fmla="*/ 8 w 204"/>
                      <a:gd name="T5" fmla="*/ 15 h 126"/>
                      <a:gd name="T6" fmla="*/ 15 w 204"/>
                      <a:gd name="T7" fmla="*/ 29 h 126"/>
                      <a:gd name="T8" fmla="*/ 26 w 204"/>
                      <a:gd name="T9" fmla="*/ 48 h 126"/>
                      <a:gd name="T10" fmla="*/ 41 w 204"/>
                      <a:gd name="T11" fmla="*/ 67 h 126"/>
                      <a:gd name="T12" fmla="*/ 60 w 204"/>
                      <a:gd name="T13" fmla="*/ 85 h 126"/>
                      <a:gd name="T14" fmla="*/ 82 w 204"/>
                      <a:gd name="T15" fmla="*/ 98 h 126"/>
                      <a:gd name="T16" fmla="*/ 106 w 204"/>
                      <a:gd name="T17" fmla="*/ 107 h 126"/>
                      <a:gd name="T18" fmla="*/ 136 w 204"/>
                      <a:gd name="T19" fmla="*/ 109 h 126"/>
                      <a:gd name="T20" fmla="*/ 134 w 204"/>
                      <a:gd name="T21" fmla="*/ 126 h 126"/>
                      <a:gd name="T22" fmla="*/ 204 w 204"/>
                      <a:gd name="T23" fmla="*/ 104 h 126"/>
                      <a:gd name="T24" fmla="*/ 153 w 204"/>
                      <a:gd name="T25" fmla="*/ 46 h 126"/>
                      <a:gd name="T26" fmla="*/ 149 w 204"/>
                      <a:gd name="T27" fmla="*/ 67 h 126"/>
                      <a:gd name="T28" fmla="*/ 147 w 204"/>
                      <a:gd name="T29" fmla="*/ 68 h 126"/>
                      <a:gd name="T30" fmla="*/ 141 w 204"/>
                      <a:gd name="T31" fmla="*/ 70 h 126"/>
                      <a:gd name="T32" fmla="*/ 132 w 204"/>
                      <a:gd name="T33" fmla="*/ 72 h 126"/>
                      <a:gd name="T34" fmla="*/ 119 w 204"/>
                      <a:gd name="T35" fmla="*/ 74 h 126"/>
                      <a:gd name="T36" fmla="*/ 102 w 204"/>
                      <a:gd name="T37" fmla="*/ 72 h 126"/>
                      <a:gd name="T38" fmla="*/ 82 w 204"/>
                      <a:gd name="T39" fmla="*/ 65 h 126"/>
                      <a:gd name="T40" fmla="*/ 58 w 204"/>
                      <a:gd name="T41" fmla="*/ 52 h 126"/>
                      <a:gd name="T42" fmla="*/ 32 w 204"/>
                      <a:gd name="T43" fmla="*/ 29 h 126"/>
                      <a:gd name="T44" fmla="*/ 0 w 204"/>
                      <a:gd name="T45" fmla="*/ 0 h 1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26"/>
                      <a:gd name="T71" fmla="*/ 204 w 204"/>
                      <a:gd name="T72" fmla="*/ 126 h 1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26">
                        <a:moveTo>
                          <a:pt x="0" y="0"/>
                        </a:moveTo>
                        <a:lnTo>
                          <a:pt x="2" y="4"/>
                        </a:lnTo>
                        <a:lnTo>
                          <a:pt x="8" y="15"/>
                        </a:lnTo>
                        <a:lnTo>
                          <a:pt x="15" y="29"/>
                        </a:lnTo>
                        <a:lnTo>
                          <a:pt x="26" y="48"/>
                        </a:lnTo>
                        <a:lnTo>
                          <a:pt x="41" y="67"/>
                        </a:lnTo>
                        <a:lnTo>
                          <a:pt x="60" y="85"/>
                        </a:lnTo>
                        <a:lnTo>
                          <a:pt x="82" y="98"/>
                        </a:lnTo>
                        <a:lnTo>
                          <a:pt x="106" y="107"/>
                        </a:lnTo>
                        <a:lnTo>
                          <a:pt x="136" y="109"/>
                        </a:lnTo>
                        <a:lnTo>
                          <a:pt x="134" y="126"/>
                        </a:lnTo>
                        <a:lnTo>
                          <a:pt x="204" y="104"/>
                        </a:lnTo>
                        <a:lnTo>
                          <a:pt x="153" y="46"/>
                        </a:lnTo>
                        <a:lnTo>
                          <a:pt x="149" y="67"/>
                        </a:lnTo>
                        <a:lnTo>
                          <a:pt x="147" y="68"/>
                        </a:lnTo>
                        <a:lnTo>
                          <a:pt x="141" y="70"/>
                        </a:lnTo>
                        <a:lnTo>
                          <a:pt x="132" y="72"/>
                        </a:lnTo>
                        <a:lnTo>
                          <a:pt x="119" y="74"/>
                        </a:lnTo>
                        <a:lnTo>
                          <a:pt x="102" y="72"/>
                        </a:lnTo>
                        <a:lnTo>
                          <a:pt x="82" y="65"/>
                        </a:lnTo>
                        <a:lnTo>
                          <a:pt x="58" y="52"/>
                        </a:lnTo>
                        <a:lnTo>
                          <a:pt x="32" y="29"/>
                        </a:lnTo>
                        <a:lnTo>
                          <a:pt x="0" y="0"/>
                        </a:lnTo>
                        <a:close/>
                      </a:path>
                    </a:pathLst>
                  </a:custGeom>
                  <a:solidFill>
                    <a:srgbClr val="0000FF"/>
                  </a:solidFill>
                  <a:ln w="0">
                    <a:solidFill>
                      <a:srgbClr val="0000FF"/>
                    </a:solidFill>
                    <a:round/>
                    <a:headEnd/>
                    <a:tailEnd/>
                  </a:ln>
                </p:spPr>
                <p:txBody>
                  <a:bodyPr/>
                  <a:lstStyle/>
                  <a:p>
                    <a:endParaRPr lang="en-US"/>
                  </a:p>
                </p:txBody>
              </p:sp>
              <p:sp>
                <p:nvSpPr>
                  <p:cNvPr id="9248" name="Text Box 417"/>
                  <p:cNvSpPr txBox="1">
                    <a:spLocks noChangeArrowheads="1"/>
                  </p:cNvSpPr>
                  <p:nvPr/>
                </p:nvSpPr>
                <p:spPr bwMode="auto">
                  <a:xfrm>
                    <a:off x="576" y="1968"/>
                    <a:ext cx="1056" cy="202"/>
                  </a:xfrm>
                  <a:prstGeom prst="rect">
                    <a:avLst/>
                  </a:prstGeom>
                  <a:noFill/>
                  <a:ln w="9525">
                    <a:noFill/>
                    <a:miter lim="800000"/>
                    <a:headEnd/>
                    <a:tailEnd/>
                  </a:ln>
                </p:spPr>
                <p:txBody>
                  <a:bodyPr>
                    <a:spAutoFit/>
                  </a:bodyPr>
                  <a:lstStyle/>
                  <a:p>
                    <a:pPr algn="ctr" eaLnBrk="0" hangingPunct="0">
                      <a:spcBef>
                        <a:spcPct val="50000"/>
                      </a:spcBef>
                    </a:pPr>
                    <a:r>
                      <a:rPr lang="en-US" sz="1500" dirty="0">
                        <a:solidFill>
                          <a:srgbClr val="000000"/>
                        </a:solidFill>
                      </a:rPr>
                      <a:t>20 </a:t>
                    </a:r>
                    <a:r>
                      <a:rPr lang="en-US" sz="1500" dirty="0" err="1">
                        <a:solidFill>
                          <a:srgbClr val="000000"/>
                        </a:solidFill>
                      </a:rPr>
                      <a:t>cryomodules</a:t>
                    </a:r>
                    <a:endParaRPr lang="en-US" sz="1500" dirty="0">
                      <a:solidFill>
                        <a:srgbClr val="000000"/>
                      </a:solidFill>
                    </a:endParaRPr>
                  </a:p>
                </p:txBody>
              </p:sp>
            </p:grpSp>
          </p:grpSp>
        </p:grpSp>
      </p:grpSp>
      <p:sp>
        <p:nvSpPr>
          <p:cNvPr id="329" name="Text Box 3"/>
          <p:cNvSpPr txBox="1">
            <a:spLocks noChangeArrowheads="1"/>
          </p:cNvSpPr>
          <p:nvPr/>
        </p:nvSpPr>
        <p:spPr bwMode="auto">
          <a:xfrm>
            <a:off x="5094288" y="5124450"/>
            <a:ext cx="4191000" cy="1016000"/>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US" sz="1500" dirty="0">
                <a:solidFill>
                  <a:srgbClr val="000000"/>
                </a:solidFill>
              </a:rPr>
              <a:t>Scope of the project includes: </a:t>
            </a:r>
          </a:p>
          <a:p>
            <a:pPr marL="91440" indent="-274320" eaLnBrk="0" fontAlgn="auto" hangingPunct="0">
              <a:spcBef>
                <a:spcPts val="0"/>
              </a:spcBef>
              <a:spcAft>
                <a:spcPts val="0"/>
              </a:spcAft>
              <a:buFont typeface="Arial" pitchFamily="34" charset="0"/>
              <a:buChar char="•"/>
              <a:defRPr/>
            </a:pPr>
            <a:r>
              <a:rPr lang="en-US" sz="1500" dirty="0">
                <a:solidFill>
                  <a:srgbClr val="000000"/>
                </a:solidFill>
              </a:rPr>
              <a:t>Doubling the accelerator beam energy</a:t>
            </a:r>
          </a:p>
          <a:p>
            <a:pPr marL="91440" indent="-274320" eaLnBrk="0" fontAlgn="auto" hangingPunct="0">
              <a:spcBef>
                <a:spcPts val="0"/>
              </a:spcBef>
              <a:spcAft>
                <a:spcPts val="0"/>
              </a:spcAft>
              <a:buFont typeface="Arial" pitchFamily="34" charset="0"/>
              <a:buChar char="•"/>
              <a:defRPr/>
            </a:pPr>
            <a:r>
              <a:rPr lang="en-US" sz="1500" dirty="0">
                <a:solidFill>
                  <a:srgbClr val="000000"/>
                </a:solidFill>
              </a:rPr>
              <a:t>New experimental Hall and </a:t>
            </a:r>
            <a:r>
              <a:rPr lang="en-US" sz="1500" dirty="0" err="1">
                <a:solidFill>
                  <a:srgbClr val="000000"/>
                </a:solidFill>
              </a:rPr>
              <a:t>beamline</a:t>
            </a:r>
            <a:endParaRPr lang="en-US" sz="1500" dirty="0">
              <a:solidFill>
                <a:srgbClr val="000000"/>
              </a:solidFill>
            </a:endParaRPr>
          </a:p>
          <a:p>
            <a:pPr marL="91440" indent="-274320" eaLnBrk="0" fontAlgn="auto" hangingPunct="0">
              <a:spcBef>
                <a:spcPts val="0"/>
              </a:spcBef>
              <a:spcAft>
                <a:spcPts val="0"/>
              </a:spcAft>
              <a:buFont typeface="Arial" pitchFamily="34" charset="0"/>
              <a:buChar char="•"/>
              <a:defRPr/>
            </a:pPr>
            <a:r>
              <a:rPr lang="en-US" sz="1500" dirty="0">
                <a:solidFill>
                  <a:srgbClr val="000000"/>
                </a:solidFill>
              </a:rPr>
              <a:t>Upgrades to existing Experimental Halls</a:t>
            </a:r>
          </a:p>
        </p:txBody>
      </p:sp>
      <p:sp>
        <p:nvSpPr>
          <p:cNvPr id="9229" name="Text Box 30"/>
          <p:cNvSpPr txBox="1">
            <a:spLocks noChangeArrowheads="1"/>
          </p:cNvSpPr>
          <p:nvPr/>
        </p:nvSpPr>
        <p:spPr bwMode="auto">
          <a:xfrm>
            <a:off x="6388100" y="2890838"/>
            <a:ext cx="2755900" cy="831850"/>
          </a:xfrm>
          <a:prstGeom prst="rect">
            <a:avLst/>
          </a:prstGeom>
          <a:solidFill>
            <a:srgbClr val="CCFFFF"/>
          </a:solidFill>
          <a:ln w="12700">
            <a:noFill/>
            <a:miter lim="800000"/>
            <a:headEnd/>
            <a:tailEnd/>
          </a:ln>
        </p:spPr>
        <p:txBody>
          <a:bodyPr>
            <a:spAutoFit/>
          </a:bodyPr>
          <a:lstStyle/>
          <a:p>
            <a:pPr algn="r" eaLnBrk="0" hangingPunct="0"/>
            <a:r>
              <a:rPr lang="en-US" sz="1600" i="1" dirty="0">
                <a:solidFill>
                  <a:srgbClr val="00863D"/>
                </a:solidFill>
              </a:rPr>
              <a:t>Maintain capability to deliver lower pass beam energies: </a:t>
            </a:r>
          </a:p>
          <a:p>
            <a:pPr algn="r" eaLnBrk="0" hangingPunct="0"/>
            <a:r>
              <a:rPr lang="en-US" sz="1600" i="1" dirty="0">
                <a:solidFill>
                  <a:srgbClr val="00863D"/>
                </a:solidFill>
              </a:rPr>
              <a:t>2.2, 4.4, 6.6….</a:t>
            </a:r>
          </a:p>
        </p:txBody>
      </p:sp>
      <p:sp>
        <p:nvSpPr>
          <p:cNvPr id="9230" name="TextBox 329"/>
          <p:cNvSpPr txBox="1">
            <a:spLocks noChangeArrowheads="1"/>
          </p:cNvSpPr>
          <p:nvPr/>
        </p:nvSpPr>
        <p:spPr bwMode="auto">
          <a:xfrm>
            <a:off x="5937250" y="2133600"/>
            <a:ext cx="2292350" cy="523875"/>
          </a:xfrm>
          <a:prstGeom prst="rect">
            <a:avLst/>
          </a:prstGeom>
          <a:noFill/>
          <a:ln w="9525">
            <a:noFill/>
            <a:miter lim="800000"/>
            <a:headEnd/>
            <a:tailEnd/>
          </a:ln>
        </p:spPr>
        <p:txBody>
          <a:bodyPr>
            <a:spAutoFit/>
          </a:bodyPr>
          <a:lstStyle/>
          <a:p>
            <a:r>
              <a:rPr lang="en-US" sz="1400"/>
              <a:t>Upgrade arc magnets </a:t>
            </a:r>
          </a:p>
          <a:p>
            <a:r>
              <a:rPr lang="en-US" sz="1400"/>
              <a:t>and supplies</a:t>
            </a:r>
          </a:p>
        </p:txBody>
      </p:sp>
      <p:sp>
        <p:nvSpPr>
          <p:cNvPr id="9231" name="Freeform 376"/>
          <p:cNvSpPr>
            <a:spLocks/>
          </p:cNvSpPr>
          <p:nvPr/>
        </p:nvSpPr>
        <p:spPr bwMode="auto">
          <a:xfrm rot="5400000">
            <a:off x="5734844" y="2266156"/>
            <a:ext cx="230188" cy="269875"/>
          </a:xfrm>
          <a:custGeom>
            <a:avLst/>
            <a:gdLst>
              <a:gd name="T0" fmla="*/ 0 w 144"/>
              <a:gd name="T1" fmla="*/ 0 h 176"/>
              <a:gd name="T2" fmla="*/ 0 w 144"/>
              <a:gd name="T3" fmla="*/ 6140 h 176"/>
              <a:gd name="T4" fmla="*/ 0 w 144"/>
              <a:gd name="T5" fmla="*/ 26095 h 176"/>
              <a:gd name="T6" fmla="*/ 0 w 144"/>
              <a:gd name="T7" fmla="*/ 50656 h 176"/>
              <a:gd name="T8" fmla="*/ 4792 w 144"/>
              <a:gd name="T9" fmla="*/ 85961 h 176"/>
              <a:gd name="T10" fmla="*/ 17571 w 144"/>
              <a:gd name="T11" fmla="*/ 119732 h 176"/>
              <a:gd name="T12" fmla="*/ 31947 w 144"/>
              <a:gd name="T13" fmla="*/ 156572 h 176"/>
              <a:gd name="T14" fmla="*/ 55908 w 144"/>
              <a:gd name="T15" fmla="*/ 187273 h 176"/>
              <a:gd name="T16" fmla="*/ 84660 w 144"/>
              <a:gd name="T17" fmla="*/ 216438 h 176"/>
              <a:gd name="T18" fmla="*/ 126192 w 144"/>
              <a:gd name="T19" fmla="*/ 239464 h 176"/>
              <a:gd name="T20" fmla="*/ 115011 w 144"/>
              <a:gd name="T21" fmla="*/ 259419 h 176"/>
              <a:gd name="T22" fmla="*/ 230021 w 144"/>
              <a:gd name="T23" fmla="*/ 270164 h 176"/>
              <a:gd name="T24" fmla="*/ 188489 w 144"/>
              <a:gd name="T25" fmla="*/ 156572 h 176"/>
              <a:gd name="T26" fmla="*/ 174113 w 144"/>
              <a:gd name="T27" fmla="*/ 185738 h 176"/>
              <a:gd name="T28" fmla="*/ 170918 w 144"/>
              <a:gd name="T29" fmla="*/ 185738 h 176"/>
              <a:gd name="T30" fmla="*/ 159737 w 144"/>
              <a:gd name="T31" fmla="*/ 185738 h 176"/>
              <a:gd name="T32" fmla="*/ 143763 w 144"/>
              <a:gd name="T33" fmla="*/ 182668 h 176"/>
              <a:gd name="T34" fmla="*/ 126192 w 144"/>
              <a:gd name="T35" fmla="*/ 176528 h 176"/>
              <a:gd name="T36" fmla="*/ 102232 w 144"/>
              <a:gd name="T37" fmla="*/ 162712 h 176"/>
              <a:gd name="T38" fmla="*/ 76674 w 144"/>
              <a:gd name="T39" fmla="*/ 142757 h 176"/>
              <a:gd name="T40" fmla="*/ 49518 w 144"/>
              <a:gd name="T41" fmla="*/ 107452 h 176"/>
              <a:gd name="T42" fmla="*/ 22363 w 144"/>
              <a:gd name="T43" fmla="*/ 62936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endParaRPr lang="en-US"/>
          </a:p>
        </p:txBody>
      </p:sp>
      <p:sp>
        <p:nvSpPr>
          <p:cNvPr id="9232" name="Freeform 293"/>
          <p:cNvSpPr>
            <a:spLocks/>
          </p:cNvSpPr>
          <p:nvPr/>
        </p:nvSpPr>
        <p:spPr bwMode="auto">
          <a:xfrm rot="-5400000">
            <a:off x="4267200" y="3352800"/>
            <a:ext cx="190500" cy="342900"/>
          </a:xfrm>
          <a:custGeom>
            <a:avLst/>
            <a:gdLst>
              <a:gd name="T0" fmla="*/ 191045 w 181"/>
              <a:gd name="T1" fmla="*/ 342354 h 138"/>
              <a:gd name="T2" fmla="*/ 187879 w 181"/>
              <a:gd name="T3" fmla="*/ 342354 h 138"/>
              <a:gd name="T4" fmla="*/ 174157 w 181"/>
              <a:gd name="T5" fmla="*/ 342354 h 138"/>
              <a:gd name="T6" fmla="*/ 156214 w 181"/>
              <a:gd name="T7" fmla="*/ 342354 h 138"/>
              <a:gd name="T8" fmla="*/ 132993 w 181"/>
              <a:gd name="T9" fmla="*/ 337392 h 138"/>
              <a:gd name="T10" fmla="*/ 109772 w 181"/>
              <a:gd name="T11" fmla="*/ 322507 h 138"/>
              <a:gd name="T12" fmla="*/ 83384 w 181"/>
              <a:gd name="T13" fmla="*/ 300180 h 138"/>
              <a:gd name="T14" fmla="*/ 60163 w 181"/>
              <a:gd name="T15" fmla="*/ 267929 h 138"/>
              <a:gd name="T16" fmla="*/ 39053 w 181"/>
              <a:gd name="T17" fmla="*/ 220793 h 138"/>
              <a:gd name="T18" fmla="*/ 25332 w 181"/>
              <a:gd name="T19" fmla="*/ 161254 h 138"/>
              <a:gd name="T20" fmla="*/ 11610 w 181"/>
              <a:gd name="T21" fmla="*/ 181100 h 138"/>
              <a:gd name="T22" fmla="*/ 0 w 181"/>
              <a:gd name="T23" fmla="*/ 0 h 138"/>
              <a:gd name="T24" fmla="*/ 78107 w 181"/>
              <a:gd name="T25" fmla="*/ 57059 h 138"/>
              <a:gd name="T26" fmla="*/ 58052 w 181"/>
              <a:gd name="T27" fmla="*/ 79386 h 138"/>
              <a:gd name="T28" fmla="*/ 58052 w 181"/>
              <a:gd name="T29" fmla="*/ 89310 h 138"/>
              <a:gd name="T30" fmla="*/ 58052 w 181"/>
              <a:gd name="T31" fmla="*/ 101714 h 138"/>
              <a:gd name="T32" fmla="*/ 60163 w 181"/>
              <a:gd name="T33" fmla="*/ 124041 h 138"/>
              <a:gd name="T34" fmla="*/ 66496 w 181"/>
              <a:gd name="T35" fmla="*/ 156292 h 138"/>
              <a:gd name="T36" fmla="*/ 75996 w 181"/>
              <a:gd name="T37" fmla="*/ 193504 h 138"/>
              <a:gd name="T38" fmla="*/ 91828 w 181"/>
              <a:gd name="T39" fmla="*/ 230717 h 138"/>
              <a:gd name="T40" fmla="*/ 115049 w 181"/>
              <a:gd name="T41" fmla="*/ 267929 h 138"/>
              <a:gd name="T42" fmla="*/ 148825 w 181"/>
              <a:gd name="T43" fmla="*/ 305142 h 138"/>
              <a:gd name="T44" fmla="*/ 191045 w 181"/>
              <a:gd name="T45" fmla="*/ 342354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8"/>
              <a:gd name="T71" fmla="*/ 181 w 181"/>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8">
                <a:moveTo>
                  <a:pt x="181" y="138"/>
                </a:moveTo>
                <a:lnTo>
                  <a:pt x="178" y="138"/>
                </a:lnTo>
                <a:lnTo>
                  <a:pt x="165" y="138"/>
                </a:lnTo>
                <a:lnTo>
                  <a:pt x="148" y="138"/>
                </a:lnTo>
                <a:lnTo>
                  <a:pt x="126" y="136"/>
                </a:lnTo>
                <a:lnTo>
                  <a:pt x="104" y="130"/>
                </a:lnTo>
                <a:lnTo>
                  <a:pt x="79" y="121"/>
                </a:lnTo>
                <a:lnTo>
                  <a:pt x="57" y="108"/>
                </a:lnTo>
                <a:lnTo>
                  <a:pt x="37" y="89"/>
                </a:lnTo>
                <a:lnTo>
                  <a:pt x="24" y="65"/>
                </a:lnTo>
                <a:lnTo>
                  <a:pt x="11" y="73"/>
                </a:lnTo>
                <a:lnTo>
                  <a:pt x="0" y="0"/>
                </a:lnTo>
                <a:lnTo>
                  <a:pt x="74" y="23"/>
                </a:lnTo>
                <a:lnTo>
                  <a:pt x="55" y="32"/>
                </a:lnTo>
                <a:lnTo>
                  <a:pt x="55" y="36"/>
                </a:lnTo>
                <a:lnTo>
                  <a:pt x="55" y="41"/>
                </a:lnTo>
                <a:lnTo>
                  <a:pt x="57" y="50"/>
                </a:lnTo>
                <a:lnTo>
                  <a:pt x="63" y="63"/>
                </a:lnTo>
                <a:lnTo>
                  <a:pt x="72" y="78"/>
                </a:lnTo>
                <a:lnTo>
                  <a:pt x="87" y="93"/>
                </a:lnTo>
                <a:lnTo>
                  <a:pt x="109" y="108"/>
                </a:lnTo>
                <a:lnTo>
                  <a:pt x="141" y="123"/>
                </a:lnTo>
                <a:lnTo>
                  <a:pt x="181" y="138"/>
                </a:lnTo>
                <a:close/>
              </a:path>
            </a:pathLst>
          </a:custGeom>
          <a:solidFill>
            <a:srgbClr val="0000FF"/>
          </a:solidFill>
          <a:ln w="0">
            <a:solidFill>
              <a:srgbClr val="0000FF"/>
            </a:solidFill>
            <a:round/>
            <a:headEnd/>
            <a:tailEnd/>
          </a:ln>
        </p:spPr>
        <p:txBody>
          <a:bodyPr/>
          <a:lstStyle/>
          <a:p>
            <a:endParaRPr lang="en-US"/>
          </a:p>
        </p:txBody>
      </p:sp>
      <p:sp>
        <p:nvSpPr>
          <p:cNvPr id="9233" name="Text Box 427"/>
          <p:cNvSpPr txBox="1">
            <a:spLocks noChangeArrowheads="1"/>
          </p:cNvSpPr>
          <p:nvPr/>
        </p:nvSpPr>
        <p:spPr bwMode="auto">
          <a:xfrm>
            <a:off x="4267200" y="2874963"/>
            <a:ext cx="996950" cy="554037"/>
          </a:xfrm>
          <a:prstGeom prst="rect">
            <a:avLst/>
          </a:prstGeom>
          <a:noFill/>
          <a:ln w="9525">
            <a:noFill/>
            <a:miter lim="800000"/>
            <a:headEnd/>
            <a:tailEnd/>
          </a:ln>
        </p:spPr>
        <p:txBody>
          <a:bodyPr>
            <a:spAutoFit/>
          </a:bodyPr>
          <a:lstStyle/>
          <a:p>
            <a:pPr algn="ctr" eaLnBrk="0" hangingPunct="0">
              <a:spcBef>
                <a:spcPct val="50000"/>
              </a:spcBef>
            </a:pPr>
            <a:r>
              <a:rPr lang="en-US" sz="1500">
                <a:solidFill>
                  <a:srgbClr val="000000"/>
                </a:solidFill>
              </a:rPr>
              <a:t>CHL upgrade</a:t>
            </a:r>
          </a:p>
        </p:txBody>
      </p:sp>
      <p:sp>
        <p:nvSpPr>
          <p:cNvPr id="341" name="Double Wave 340"/>
          <p:cNvSpPr/>
          <p:nvPr/>
        </p:nvSpPr>
        <p:spPr>
          <a:xfrm>
            <a:off x="-1981200" y="5410200"/>
            <a:ext cx="1828800" cy="762000"/>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Beam in 2014</a:t>
            </a:r>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1.56836E-6 L 0.225 1.56836E-6 " pathEditMode="relative" rAng="0" ptsTypes="AA">
                                      <p:cBhvr>
                                        <p:cTn id="6" dur="500" fill="hold"/>
                                        <p:tgtEl>
                                          <p:spTgt spid="341"/>
                                        </p:tgtEl>
                                        <p:attrNameLst>
                                          <p:attrName>ppt_x</p:attrName>
                                          <p:attrName>ppt_y</p:attrName>
                                        </p:attrNameLst>
                                      </p:cBhvr>
                                      <p:rCtr x="1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0" y="-76200"/>
            <a:ext cx="8915400" cy="1143000"/>
          </a:xfrm>
        </p:spPr>
        <p:txBody>
          <a:bodyPr>
            <a:normAutofit/>
          </a:bodyPr>
          <a:lstStyle/>
          <a:p>
            <a:pPr algn="ctr"/>
            <a:r>
              <a:rPr lang="en-US" sz="2800" dirty="0" smtClean="0"/>
              <a:t>Key Device for High-Precision SIDIS measurement </a:t>
            </a:r>
            <a:br>
              <a:rPr lang="en-US" sz="2800" dirty="0" smtClean="0"/>
            </a:br>
            <a:r>
              <a:rPr lang="en-US" sz="3200" dirty="0" smtClean="0"/>
              <a:t>The SoLID Spectrometer proposed for Hall A</a:t>
            </a:r>
            <a:endParaRPr lang="en-US" sz="2800" dirty="0"/>
          </a:p>
        </p:txBody>
      </p:sp>
      <p:sp>
        <p:nvSpPr>
          <p:cNvPr id="3" name="日期占位符 2"/>
          <p:cNvSpPr>
            <a:spLocks noGrp="1"/>
          </p:cNvSpPr>
          <p:nvPr>
            <p:ph type="dt" sz="half" idx="10"/>
          </p:nvPr>
        </p:nvSpPr>
        <p:spPr/>
        <p:txBody>
          <a:bodyPr/>
          <a:lstStyle/>
          <a:p>
            <a:r>
              <a:rPr lang="en-US" smtClean="0"/>
              <a:t>Workshops on Hadron Physics</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19</a:t>
            </a:fld>
            <a:endParaRPr lang="en-US" dirty="0"/>
          </a:p>
        </p:txBody>
      </p:sp>
      <p:sp>
        <p:nvSpPr>
          <p:cNvPr id="25" name="内容占位符 1"/>
          <p:cNvSpPr txBox="1">
            <a:spLocks/>
          </p:cNvSpPr>
          <p:nvPr/>
        </p:nvSpPr>
        <p:spPr>
          <a:xfrm>
            <a:off x="762000" y="990600"/>
            <a:ext cx="8229600" cy="1828800"/>
          </a:xfrm>
          <a:prstGeom prst="rect">
            <a:avLst/>
          </a:prstGeom>
        </p:spPr>
        <p:txBody>
          <a:bodyPr vert="horz">
            <a:normAutofit fontScale="92500" lnSpcReduction="20000"/>
          </a:bodyPr>
          <a:lstStyle/>
          <a:p>
            <a:pPr marL="365760" indent="-256032">
              <a:spcBef>
                <a:spcPts val="400"/>
              </a:spcBef>
              <a:buClr>
                <a:schemeClr val="accent1"/>
              </a:buClr>
              <a:buSzPct val="68000"/>
              <a:buFont typeface="Wingdings 3"/>
              <a:buChar char=""/>
              <a:defRPr/>
            </a:pPr>
            <a:r>
              <a:rPr lang="en-US" altLang="zh-CN" dirty="0" smtClean="0">
                <a:solidFill>
                  <a:schemeClr val="accent1"/>
                </a:solidFill>
              </a:rPr>
              <a:t>Key device </a:t>
            </a:r>
            <a:r>
              <a:rPr lang="en-US" altLang="zh-CN" dirty="0" smtClean="0"/>
              <a:t>to achieve high-precision mapping and minimizing systematics</a:t>
            </a:r>
          </a:p>
          <a:p>
            <a:pPr marL="365760" indent="-256032">
              <a:spcBef>
                <a:spcPts val="400"/>
              </a:spcBef>
              <a:buClr>
                <a:schemeClr val="accent1"/>
              </a:buClr>
              <a:buSzPct val="68000"/>
              <a:buFont typeface="Wingdings 3"/>
              <a:buChar char=""/>
              <a:defRPr/>
            </a:pPr>
            <a:r>
              <a:rPr lang="en-US" altLang="zh-CN" dirty="0" smtClean="0">
                <a:solidFill>
                  <a:schemeClr val="accent1"/>
                </a:solidFill>
              </a:rPr>
              <a:t>Strong Chinese collaboration</a:t>
            </a:r>
            <a:r>
              <a:rPr lang="en-US" altLang="zh-CN" dirty="0" smtClean="0"/>
              <a:t> in hardware interest and theory inputs</a:t>
            </a:r>
          </a:p>
          <a:p>
            <a:pPr marL="365760" indent="-256032">
              <a:spcBef>
                <a:spcPts val="400"/>
              </a:spcBef>
              <a:buClr>
                <a:schemeClr val="accent1"/>
              </a:buClr>
              <a:buSzPct val="68000"/>
              <a:buFont typeface="Wingdings 3"/>
              <a:buChar char=""/>
              <a:defRPr/>
            </a:pPr>
            <a:r>
              <a:rPr lang="en-US" altLang="zh-CN" dirty="0" smtClean="0">
                <a:solidFill>
                  <a:schemeClr val="accent1"/>
                </a:solidFill>
              </a:rPr>
              <a:t>High Luminosity </a:t>
            </a:r>
            <a:r>
              <a:rPr lang="en-US" altLang="zh-CN" dirty="0" smtClean="0"/>
              <a:t>target and upgraded beam energy -&gt; 12 GeV</a:t>
            </a:r>
            <a:endParaRPr lang="en-US" altLang="zh-CN" dirty="0" smtClean="0">
              <a:solidFill>
                <a:schemeClr val="accent1"/>
              </a:solidFill>
            </a:endParaRPr>
          </a:p>
          <a:p>
            <a:pPr marL="365760" lvl="0" indent="-256032">
              <a:spcBef>
                <a:spcPts val="400"/>
              </a:spcBef>
              <a:buClr>
                <a:schemeClr val="accent1"/>
              </a:buClr>
              <a:buSzPct val="68000"/>
              <a:buFont typeface="Wingdings 3"/>
              <a:buChar char=""/>
              <a:defRPr/>
            </a:pPr>
            <a:r>
              <a:rPr lang="en-US" altLang="zh-CN" dirty="0" smtClean="0">
                <a:solidFill>
                  <a:schemeClr val="accent1"/>
                </a:solidFill>
              </a:rPr>
              <a:t>Large acceptance</a:t>
            </a:r>
            <a:r>
              <a:rPr lang="en-US" altLang="zh-CN" dirty="0" smtClean="0"/>
              <a:t>: enable 4D-mapping of asymmetries, minimize systematics</a:t>
            </a:r>
            <a:endParaRPr kumimoji="0" lang="zh-CN" altLang="en-US" b="0" i="0" u="none" strike="noStrike" kern="1200" cap="none" spc="0" normalizeH="0" baseline="0" noProof="0" dirty="0" smtClean="0">
              <a:ln>
                <a:noFill/>
              </a:ln>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altLang="zh-CN" dirty="0" smtClean="0">
                <a:solidFill>
                  <a:schemeClr val="accent1"/>
                </a:solidFill>
              </a:rPr>
              <a:t>Coherent physics program with </a:t>
            </a:r>
            <a:r>
              <a:rPr lang="en-US" altLang="zh-CN" dirty="0" smtClean="0"/>
              <a:t>three SIDIS experiment, a parity-violation DIS exp. and more experiment coming</a:t>
            </a:r>
          </a:p>
          <a:p>
            <a:pPr marL="822960" lvl="1" indent="-256032">
              <a:spcBef>
                <a:spcPts val="400"/>
              </a:spcBef>
              <a:buClr>
                <a:schemeClr val="accent1"/>
              </a:buClr>
              <a:buSzPct val="68000"/>
              <a:buFont typeface="Wingdings 3"/>
              <a:buChar char=""/>
              <a:defRPr/>
            </a:pPr>
            <a:r>
              <a:rPr lang="en-US" dirty="0" smtClean="0"/>
              <a:t>See talk: </a:t>
            </a:r>
            <a:r>
              <a:rPr lang="en-US" dirty="0" err="1" smtClean="0"/>
              <a:t>Jianping</a:t>
            </a:r>
            <a:r>
              <a:rPr lang="en-US" dirty="0" smtClean="0"/>
              <a:t> Chen, Zhiwen Zhao</a:t>
            </a:r>
            <a:endParaRPr kumimoji="0" lang="en-US" altLang="zh-CN" b="0" i="0" u="none" strike="noStrike" kern="1200" cap="none" spc="0" normalizeH="0" baseline="0" noProof="0" dirty="0" smtClean="0">
              <a:ln>
                <a:noFill/>
              </a:ln>
              <a:effectLst/>
              <a:uLnTx/>
              <a:uFillTx/>
              <a:latin typeface="+mn-lt"/>
              <a:ea typeface="+mn-ea"/>
              <a:cs typeface="+mn-cs"/>
            </a:endParaRPr>
          </a:p>
        </p:txBody>
      </p:sp>
      <p:pic>
        <p:nvPicPr>
          <p:cNvPr id="22" name="Picture 2" descr="C:\Users\Huang Jin\AppData\Local\Temp\solid_BaBar_SIDIS_1track.png"/>
          <p:cNvPicPr>
            <a:picLocks noChangeAspect="1" noChangeArrowheads="1"/>
          </p:cNvPicPr>
          <p:nvPr/>
        </p:nvPicPr>
        <p:blipFill>
          <a:blip r:embed="rId3" cstate="print"/>
          <a:srcRect/>
          <a:stretch>
            <a:fillRect/>
          </a:stretch>
        </p:blipFill>
        <p:spPr bwMode="auto">
          <a:xfrm>
            <a:off x="0" y="2743200"/>
            <a:ext cx="5098773" cy="3686901"/>
          </a:xfrm>
          <a:prstGeom prst="rect">
            <a:avLst/>
          </a:prstGeom>
          <a:noFill/>
          <a:ln w="9525">
            <a:noFill/>
            <a:miter lim="800000"/>
            <a:headEnd/>
            <a:tailEnd/>
          </a:ln>
          <a:effectLst>
            <a:glow rad="101600">
              <a:schemeClr val="bg1">
                <a:alpha val="60000"/>
              </a:schemeClr>
            </a:glow>
          </a:effectLst>
        </p:spPr>
      </p:pic>
      <p:pic>
        <p:nvPicPr>
          <p:cNvPr id="8" name="Content Placeholder 9" descr="3D.gif"/>
          <p:cNvPicPr>
            <a:picLocks noChangeAspect="1"/>
          </p:cNvPicPr>
          <p:nvPr/>
        </p:nvPicPr>
        <p:blipFill>
          <a:blip r:embed="rId4" cstate="print"/>
          <a:srcRect t="49172" r="52112"/>
          <a:stretch>
            <a:fillRect/>
          </a:stretch>
        </p:blipFill>
        <p:spPr>
          <a:xfrm>
            <a:off x="6400800" y="2593777"/>
            <a:ext cx="2133600" cy="2196332"/>
          </a:xfrm>
          <a:prstGeom prst="rect">
            <a:avLst/>
          </a:prstGeom>
        </p:spPr>
      </p:pic>
      <p:sp>
        <p:nvSpPr>
          <p:cNvPr id="10" name="Content Placeholder 5"/>
          <p:cNvSpPr>
            <a:spLocks noGrp="1"/>
          </p:cNvSpPr>
          <p:nvPr>
            <p:ph idx="1"/>
          </p:nvPr>
        </p:nvSpPr>
        <p:spPr>
          <a:xfrm>
            <a:off x="5181600" y="4876800"/>
            <a:ext cx="3810000" cy="1676400"/>
          </a:xfrm>
        </p:spPr>
        <p:txBody>
          <a:bodyPr>
            <a:normAutofit lnSpcReduction="10000"/>
          </a:bodyPr>
          <a:lstStyle/>
          <a:p>
            <a:pPr>
              <a:buNone/>
            </a:pPr>
            <a:r>
              <a:rPr lang="en-US" sz="1600" b="1" dirty="0" smtClean="0"/>
              <a:t>E12-10-006:</a:t>
            </a:r>
            <a:r>
              <a:rPr lang="en-US" sz="1600" dirty="0" smtClean="0"/>
              <a:t> 90 day</a:t>
            </a:r>
            <a:br>
              <a:rPr lang="en-US" sz="1600" dirty="0" smtClean="0"/>
            </a:br>
            <a:r>
              <a:rPr lang="en-US" sz="1400" dirty="0" smtClean="0"/>
              <a:t>Single Spin Asymmetry on Transverse </a:t>
            </a:r>
            <a:r>
              <a:rPr lang="en-US" sz="1400" baseline="30000" dirty="0" smtClean="0"/>
              <a:t>3</a:t>
            </a:r>
            <a:r>
              <a:rPr lang="en-US" sz="1400" dirty="0" smtClean="0"/>
              <a:t>He</a:t>
            </a:r>
            <a:endParaRPr lang="en-US" sz="1600" dirty="0" smtClean="0"/>
          </a:p>
          <a:p>
            <a:pPr>
              <a:buNone/>
            </a:pPr>
            <a:r>
              <a:rPr lang="en-US" sz="1600" b="1" dirty="0" smtClean="0"/>
              <a:t>E12-11-007:</a:t>
            </a:r>
            <a:r>
              <a:rPr lang="en-US" sz="1600" dirty="0" smtClean="0"/>
              <a:t> 30 day</a:t>
            </a:r>
            <a:br>
              <a:rPr lang="en-US" sz="1600" dirty="0" smtClean="0"/>
            </a:br>
            <a:r>
              <a:rPr lang="en-US" sz="1400" dirty="0" smtClean="0"/>
              <a:t>Single and Double Spin Asymmetry on </a:t>
            </a:r>
            <a:r>
              <a:rPr lang="en-US" sz="1400" baseline="30000" dirty="0" smtClean="0"/>
              <a:t>3</a:t>
            </a:r>
            <a:r>
              <a:rPr lang="en-US" sz="1400" dirty="0" smtClean="0"/>
              <a:t>He</a:t>
            </a:r>
          </a:p>
          <a:p>
            <a:pPr>
              <a:buNone/>
            </a:pPr>
            <a:r>
              <a:rPr lang="en-US" sz="1600" b="1" dirty="0" smtClean="0"/>
              <a:t>E12-11-108:</a:t>
            </a:r>
            <a:r>
              <a:rPr lang="en-US" sz="1600" dirty="0" smtClean="0"/>
              <a:t> 120 day</a:t>
            </a:r>
            <a:br>
              <a:rPr lang="en-US" sz="1600" dirty="0" smtClean="0"/>
            </a:br>
            <a:r>
              <a:rPr lang="en-US" sz="1400" dirty="0" smtClean="0"/>
              <a:t>Single and Double Spin Asymmetries on Transverse Proton</a:t>
            </a:r>
          </a:p>
          <a:p>
            <a:pPr>
              <a:buNone/>
            </a:pPr>
            <a:endParaRPr lang="en-US" sz="1600" dirty="0"/>
          </a:p>
        </p:txBody>
      </p:sp>
      <p:sp>
        <p:nvSpPr>
          <p:cNvPr id="11" name="Rectangle 10"/>
          <p:cNvSpPr/>
          <p:nvPr/>
        </p:nvSpPr>
        <p:spPr>
          <a:xfrm>
            <a:off x="415506" y="4723715"/>
            <a:ext cx="831766" cy="338554"/>
          </a:xfrm>
          <a:prstGeom prst="rect">
            <a:avLst/>
          </a:prstGeom>
        </p:spPr>
        <p:txBody>
          <a:bodyPr wrap="none">
            <a:spAutoFit/>
          </a:bodyPr>
          <a:lstStyle/>
          <a:p>
            <a:r>
              <a:rPr lang="en-US" sz="1600" dirty="0" smtClean="0">
                <a:solidFill>
                  <a:srgbClr val="996633"/>
                </a:solidFill>
                <a:effectLst>
                  <a:glow rad="101600">
                    <a:schemeClr val="bg1">
                      <a:alpha val="60000"/>
                    </a:schemeClr>
                  </a:glow>
                </a:effectLst>
              </a:rPr>
              <a:t>/proton</a:t>
            </a:r>
            <a:endParaRPr lang="en-US" sz="1600" dirty="0">
              <a:solidFill>
                <a:srgbClr val="996633"/>
              </a:solidFill>
              <a:effectLst>
                <a:glow rad="101600">
                  <a:schemeClr val="bg1">
                    <a:alpha val="60000"/>
                  </a:schemeClr>
                </a:glow>
              </a:effectLst>
            </a:endParaRPr>
          </a:p>
        </p:txBody>
      </p:sp>
      <p:grpSp>
        <p:nvGrpSpPr>
          <p:cNvPr id="12" name="Group 11"/>
          <p:cNvGrpSpPr/>
          <p:nvPr/>
        </p:nvGrpSpPr>
        <p:grpSpPr>
          <a:xfrm>
            <a:off x="10287000" y="2971800"/>
            <a:ext cx="3588270" cy="3533775"/>
            <a:chOff x="4495800" y="1828800"/>
            <a:chExt cx="3588270" cy="3533775"/>
          </a:xfrm>
        </p:grpSpPr>
        <p:pic>
          <p:nvPicPr>
            <p:cNvPr id="13" name="Picture 2"/>
            <p:cNvPicPr>
              <a:picLocks noChangeAspect="1" noChangeArrowheads="1"/>
            </p:cNvPicPr>
            <p:nvPr/>
          </p:nvPicPr>
          <p:blipFill>
            <a:blip r:embed="rId5" cstate="print"/>
            <a:srcRect/>
            <a:stretch>
              <a:fillRect/>
            </a:stretch>
          </p:blipFill>
          <p:spPr bwMode="auto">
            <a:xfrm>
              <a:off x="4495800" y="1828800"/>
              <a:ext cx="3588270" cy="3533775"/>
            </a:xfrm>
            <a:prstGeom prst="rect">
              <a:avLst/>
            </a:prstGeom>
            <a:noFill/>
            <a:ln w="9525">
              <a:noFill/>
              <a:miter lim="800000"/>
              <a:headEnd/>
              <a:tailEnd/>
            </a:ln>
          </p:spPr>
        </p:pic>
        <p:sp>
          <p:nvSpPr>
            <p:cNvPr id="14" name="Rectangle 13"/>
            <p:cNvSpPr/>
            <p:nvPr/>
          </p:nvSpPr>
          <p:spPr>
            <a:xfrm>
              <a:off x="6019800" y="1905000"/>
              <a:ext cx="1923668" cy="1107996"/>
            </a:xfrm>
            <a:prstGeom prst="rect">
              <a:avLst/>
            </a:prstGeom>
          </p:spPr>
          <p:txBody>
            <a:bodyPr wrap="none">
              <a:spAutoFit/>
            </a:bodyPr>
            <a:lstStyle/>
            <a:p>
              <a:r>
                <a:rPr lang="en-US" dirty="0" smtClean="0">
                  <a:solidFill>
                    <a:schemeClr val="bg1"/>
                  </a:solidFill>
                  <a:effectLst>
                    <a:glow rad="228600">
                      <a:schemeClr val="accent1">
                        <a:satMod val="175000"/>
                        <a:alpha val="40000"/>
                      </a:schemeClr>
                    </a:glow>
                  </a:effectLst>
                </a:rPr>
                <a:t>Two readout layer</a:t>
              </a:r>
            </a:p>
            <a:p>
              <a:r>
                <a:rPr lang="en-US" dirty="0" smtClean="0">
                  <a:solidFill>
                    <a:schemeClr val="bg1"/>
                  </a:solidFill>
                  <a:effectLst>
                    <a:glow rad="228600">
                      <a:schemeClr val="accent1">
                        <a:satMod val="175000"/>
                        <a:alpha val="40000"/>
                      </a:schemeClr>
                    </a:glow>
                  </a:effectLst>
                </a:rPr>
                <a:t>12 stereo angle</a:t>
              </a:r>
            </a:p>
            <a:p>
              <a:r>
                <a:rPr lang="en-US" dirty="0" smtClean="0">
                  <a:solidFill>
                    <a:schemeClr val="bg1"/>
                  </a:solidFill>
                  <a:effectLst>
                    <a:glow rad="228600">
                      <a:schemeClr val="accent1">
                        <a:satMod val="175000"/>
                        <a:alpha val="40000"/>
                      </a:schemeClr>
                    </a:glow>
                  </a:effectLst>
                </a:rPr>
                <a:t>0.4-0.6 mm pitch</a:t>
              </a:r>
            </a:p>
            <a:p>
              <a:r>
                <a:rPr lang="en-US" sz="1200" dirty="0" smtClean="0">
                  <a:solidFill>
                    <a:schemeClr val="bg1"/>
                  </a:solidFill>
                  <a:effectLst>
                    <a:glow rad="228600">
                      <a:schemeClr val="accent1">
                        <a:satMod val="175000"/>
                        <a:alpha val="40000"/>
                      </a:schemeClr>
                    </a:glow>
                  </a:effectLst>
                </a:rPr>
                <a:t>courtesy: N.  Liyanage (</a:t>
              </a:r>
              <a:r>
                <a:rPr lang="en-US" sz="1200" dirty="0" err="1" smtClean="0">
                  <a:solidFill>
                    <a:schemeClr val="bg1"/>
                  </a:solidFill>
                  <a:effectLst>
                    <a:glow rad="228600">
                      <a:schemeClr val="accent1">
                        <a:satMod val="175000"/>
                        <a:alpha val="40000"/>
                      </a:schemeClr>
                    </a:glow>
                  </a:effectLst>
                </a:rPr>
                <a:t>UVa</a:t>
              </a:r>
              <a:r>
                <a:rPr lang="en-US" sz="1200" dirty="0" smtClean="0">
                  <a:solidFill>
                    <a:schemeClr val="bg1"/>
                  </a:solidFill>
                  <a:effectLst>
                    <a:glow rad="228600">
                      <a:schemeClr val="accent1">
                        <a:satMod val="175000"/>
                        <a:alpha val="40000"/>
                      </a:schemeClr>
                    </a:glow>
                  </a:effectLst>
                </a:rPr>
                <a:t>)</a:t>
              </a:r>
              <a:endParaRPr lang="en-US" sz="1200" dirty="0" smtClean="0"/>
            </a:p>
          </p:txBody>
        </p:sp>
      </p:grpSp>
      <p:grpSp>
        <p:nvGrpSpPr>
          <p:cNvPr id="15" name="Group 14"/>
          <p:cNvGrpSpPr/>
          <p:nvPr/>
        </p:nvGrpSpPr>
        <p:grpSpPr>
          <a:xfrm>
            <a:off x="2214282" y="7391400"/>
            <a:ext cx="6929718" cy="2371725"/>
            <a:chOff x="304800" y="2514599"/>
            <a:chExt cx="6929718" cy="2371725"/>
          </a:xfrm>
        </p:grpSpPr>
        <p:pic>
          <p:nvPicPr>
            <p:cNvPr id="16" name="Picture 3"/>
            <p:cNvPicPr>
              <a:picLocks noChangeAspect="1" noChangeArrowheads="1"/>
            </p:cNvPicPr>
            <p:nvPr/>
          </p:nvPicPr>
          <p:blipFill>
            <a:blip r:embed="rId6" cstate="print"/>
            <a:srcRect/>
            <a:stretch>
              <a:fillRect/>
            </a:stretch>
          </p:blipFill>
          <p:spPr bwMode="auto">
            <a:xfrm>
              <a:off x="328613" y="2514599"/>
              <a:ext cx="6905905" cy="2371725"/>
            </a:xfrm>
            <a:prstGeom prst="rect">
              <a:avLst/>
            </a:prstGeom>
            <a:noFill/>
            <a:ln w="9525">
              <a:noFill/>
              <a:miter lim="800000"/>
              <a:headEnd/>
              <a:tailEnd/>
            </a:ln>
          </p:spPr>
        </p:pic>
        <p:sp>
          <p:nvSpPr>
            <p:cNvPr id="17" name="Rectangle 16"/>
            <p:cNvSpPr/>
            <p:nvPr/>
          </p:nvSpPr>
          <p:spPr>
            <a:xfrm>
              <a:off x="304800" y="2514600"/>
              <a:ext cx="3364511" cy="861774"/>
            </a:xfrm>
            <a:prstGeom prst="rect">
              <a:avLst/>
            </a:prstGeom>
          </p:spPr>
          <p:txBody>
            <a:bodyPr wrap="none">
              <a:spAutoFit/>
            </a:bodyPr>
            <a:lstStyle/>
            <a:p>
              <a:r>
                <a:rPr lang="en-US" dirty="0" smtClean="0">
                  <a:solidFill>
                    <a:schemeClr val="bg1"/>
                  </a:solidFill>
                  <a:effectLst>
                    <a:glow rad="228600">
                      <a:schemeClr val="accent1">
                        <a:satMod val="175000"/>
                        <a:alpha val="40000"/>
                      </a:schemeClr>
                    </a:glow>
                  </a:effectLst>
                </a:rPr>
                <a:t>Field simulation – CLEO II magnet </a:t>
              </a:r>
            </a:p>
            <a:p>
              <a:r>
                <a:rPr lang="en-US" sz="1200" dirty="0" smtClean="0">
                  <a:solidFill>
                    <a:schemeClr val="bg1"/>
                  </a:solidFill>
                  <a:effectLst>
                    <a:glow rad="228600">
                      <a:schemeClr val="accent1">
                        <a:satMod val="175000"/>
                        <a:alpha val="40000"/>
                      </a:schemeClr>
                    </a:glow>
                  </a:effectLst>
                </a:rPr>
                <a:t>courtesy: Z. Zhao (</a:t>
              </a:r>
              <a:r>
                <a:rPr lang="en-US" sz="1200" dirty="0" err="1" smtClean="0">
                  <a:solidFill>
                    <a:schemeClr val="bg1"/>
                  </a:solidFill>
                  <a:effectLst>
                    <a:glow rad="228600">
                      <a:schemeClr val="accent1">
                        <a:satMod val="175000"/>
                        <a:alpha val="40000"/>
                      </a:schemeClr>
                    </a:glow>
                  </a:effectLst>
                </a:rPr>
                <a:t>UVa</a:t>
              </a:r>
              <a:r>
                <a:rPr lang="en-US" sz="1200" dirty="0" smtClean="0">
                  <a:solidFill>
                    <a:schemeClr val="bg1"/>
                  </a:solidFill>
                  <a:effectLst>
                    <a:glow rad="228600">
                      <a:schemeClr val="accent1">
                        <a:satMod val="175000"/>
                        <a:alpha val="40000"/>
                      </a:schemeClr>
                    </a:glow>
                  </a:effectLst>
                </a:rPr>
                <a:t>)</a:t>
              </a:r>
              <a:r>
                <a:rPr lang="en-US" dirty="0" smtClean="0">
                  <a:solidFill>
                    <a:schemeClr val="bg1"/>
                  </a:solidFill>
                  <a:effectLst>
                    <a:glow rad="228600">
                      <a:schemeClr val="accent1">
                        <a:satMod val="175000"/>
                        <a:alpha val="40000"/>
                      </a:schemeClr>
                    </a:glow>
                  </a:effectLst>
                </a:rPr>
                <a:t/>
              </a:r>
              <a:br>
                <a:rPr lang="en-US" dirty="0" smtClean="0">
                  <a:solidFill>
                    <a:schemeClr val="bg1"/>
                  </a:solidFill>
                  <a:effectLst>
                    <a:glow rad="228600">
                      <a:schemeClr val="accent1">
                        <a:satMod val="175000"/>
                        <a:alpha val="40000"/>
                      </a:schemeClr>
                    </a:glow>
                  </a:effectLst>
                </a:rPr>
              </a:br>
              <a:endParaRPr lang="en-US" dirty="0"/>
            </a:p>
          </p:txBody>
        </p:sp>
      </p:grpSp>
      <p:grpSp>
        <p:nvGrpSpPr>
          <p:cNvPr id="18" name="Group 17"/>
          <p:cNvGrpSpPr/>
          <p:nvPr/>
        </p:nvGrpSpPr>
        <p:grpSpPr>
          <a:xfrm>
            <a:off x="9829800" y="6858000"/>
            <a:ext cx="4161810" cy="3276600"/>
            <a:chOff x="3962400" y="2743200"/>
            <a:chExt cx="4161810" cy="3276600"/>
          </a:xfrm>
        </p:grpSpPr>
        <p:pic>
          <p:nvPicPr>
            <p:cNvPr id="19" name="Picture 4"/>
            <p:cNvPicPr>
              <a:picLocks noChangeAspect="1" noChangeArrowheads="1"/>
            </p:cNvPicPr>
            <p:nvPr/>
          </p:nvPicPr>
          <p:blipFill>
            <a:blip r:embed="rId7" cstate="print"/>
            <a:srcRect/>
            <a:stretch>
              <a:fillRect/>
            </a:stretch>
          </p:blipFill>
          <p:spPr bwMode="auto">
            <a:xfrm>
              <a:off x="3962400" y="2743200"/>
              <a:ext cx="4161810" cy="3276600"/>
            </a:xfrm>
            <a:prstGeom prst="rect">
              <a:avLst/>
            </a:prstGeom>
            <a:noFill/>
            <a:ln w="9525">
              <a:noFill/>
              <a:miter lim="800000"/>
              <a:headEnd/>
              <a:tailEnd/>
            </a:ln>
          </p:spPr>
        </p:pic>
        <p:sp>
          <p:nvSpPr>
            <p:cNvPr id="20" name="Rectangle 19"/>
            <p:cNvSpPr/>
            <p:nvPr/>
          </p:nvSpPr>
          <p:spPr>
            <a:xfrm>
              <a:off x="3962400" y="4876800"/>
              <a:ext cx="2793906" cy="1138773"/>
            </a:xfrm>
            <a:prstGeom prst="rect">
              <a:avLst/>
            </a:prstGeom>
          </p:spPr>
          <p:txBody>
            <a:bodyPr wrap="none">
              <a:spAutoFit/>
            </a:bodyPr>
            <a:lstStyle/>
            <a:p>
              <a:r>
                <a:rPr lang="en-US" dirty="0" smtClean="0">
                  <a:solidFill>
                    <a:schemeClr val="bg1"/>
                  </a:solidFill>
                  <a:effectLst>
                    <a:glow rad="228600">
                      <a:schemeClr val="accent1">
                        <a:satMod val="175000"/>
                        <a:alpha val="40000"/>
                      </a:schemeClr>
                    </a:glow>
                  </a:effectLst>
                </a:rPr>
                <a:t>Tank and support design for</a:t>
              </a:r>
              <a:endParaRPr lang="en-US" dirty="0" smtClean="0"/>
            </a:p>
            <a:p>
              <a:r>
                <a:rPr lang="en-US" dirty="0" smtClean="0">
                  <a:solidFill>
                    <a:schemeClr val="bg1"/>
                  </a:solidFill>
                  <a:effectLst>
                    <a:glow rad="228600">
                      <a:schemeClr val="accent1">
                        <a:satMod val="175000"/>
                        <a:alpha val="40000"/>
                      </a:schemeClr>
                    </a:glow>
                  </a:effectLst>
                </a:rPr>
                <a:t>Light gas Cerenkov detector</a:t>
              </a:r>
              <a:br>
                <a:rPr lang="en-US" dirty="0" smtClean="0">
                  <a:solidFill>
                    <a:schemeClr val="bg1"/>
                  </a:solidFill>
                  <a:effectLst>
                    <a:glow rad="228600">
                      <a:schemeClr val="accent1">
                        <a:satMod val="175000"/>
                        <a:alpha val="40000"/>
                      </a:schemeClr>
                    </a:glow>
                  </a:effectLst>
                </a:rPr>
              </a:br>
              <a:r>
                <a:rPr lang="el-GR" dirty="0" smtClean="0">
                  <a:solidFill>
                    <a:schemeClr val="bg1"/>
                  </a:solidFill>
                  <a:effectLst>
                    <a:glow rad="228600">
                      <a:schemeClr val="accent1">
                        <a:satMod val="175000"/>
                        <a:alpha val="40000"/>
                      </a:schemeClr>
                    </a:glow>
                  </a:effectLst>
                </a:rPr>
                <a:t>π</a:t>
              </a:r>
              <a:r>
                <a:rPr lang="en-US" dirty="0" smtClean="0">
                  <a:solidFill>
                    <a:schemeClr val="bg1"/>
                  </a:solidFill>
                  <a:effectLst>
                    <a:glow rad="228600">
                      <a:schemeClr val="accent1">
                        <a:satMod val="175000"/>
                        <a:alpha val="40000"/>
                      </a:schemeClr>
                    </a:glow>
                  </a:effectLst>
                </a:rPr>
                <a:t>/e sep. to 3GeV/c</a:t>
              </a:r>
            </a:p>
            <a:p>
              <a:r>
                <a:rPr lang="en-US" sz="1400" dirty="0" smtClean="0">
                  <a:solidFill>
                    <a:schemeClr val="bg1"/>
                  </a:solidFill>
                  <a:effectLst>
                    <a:glow rad="228600">
                      <a:schemeClr val="accent1">
                        <a:satMod val="175000"/>
                        <a:alpha val="40000"/>
                      </a:schemeClr>
                    </a:glow>
                  </a:effectLst>
                </a:rPr>
                <a:t>courtesy: M. </a:t>
              </a:r>
              <a:r>
                <a:rPr lang="en-US" sz="1400" dirty="0" err="1" smtClean="0">
                  <a:solidFill>
                    <a:schemeClr val="bg1"/>
                  </a:solidFill>
                  <a:effectLst>
                    <a:glow rad="228600">
                      <a:schemeClr val="accent1">
                        <a:satMod val="175000"/>
                        <a:alpha val="40000"/>
                      </a:schemeClr>
                    </a:glow>
                  </a:effectLst>
                </a:rPr>
                <a:t>Paolone</a:t>
              </a:r>
              <a:r>
                <a:rPr lang="en-US" sz="1400" dirty="0" smtClean="0">
                  <a:solidFill>
                    <a:schemeClr val="bg1"/>
                  </a:solidFill>
                  <a:effectLst>
                    <a:glow rad="228600">
                      <a:schemeClr val="accent1">
                        <a:satMod val="175000"/>
                        <a:alpha val="40000"/>
                      </a:schemeClr>
                    </a:glow>
                  </a:effectLst>
                </a:rPr>
                <a:t> (Temple)</a:t>
              </a:r>
            </a:p>
          </p:txBody>
        </p:sp>
      </p:grpSp>
      <p:grpSp>
        <p:nvGrpSpPr>
          <p:cNvPr id="21" name="Group 20"/>
          <p:cNvGrpSpPr/>
          <p:nvPr/>
        </p:nvGrpSpPr>
        <p:grpSpPr>
          <a:xfrm>
            <a:off x="9601200" y="4800600"/>
            <a:ext cx="4876800" cy="1805404"/>
            <a:chOff x="3962400" y="4572000"/>
            <a:chExt cx="4876800" cy="1805404"/>
          </a:xfrm>
        </p:grpSpPr>
        <p:pic>
          <p:nvPicPr>
            <p:cNvPr id="23" name="Picture 5"/>
            <p:cNvPicPr>
              <a:picLocks noChangeAspect="1" noChangeArrowheads="1"/>
            </p:cNvPicPr>
            <p:nvPr/>
          </p:nvPicPr>
          <p:blipFill>
            <a:blip r:embed="rId8" cstate="print"/>
            <a:srcRect/>
            <a:stretch>
              <a:fillRect/>
            </a:stretch>
          </p:blipFill>
          <p:spPr bwMode="auto">
            <a:xfrm>
              <a:off x="3962400" y="4800600"/>
              <a:ext cx="4876800" cy="1576804"/>
            </a:xfrm>
            <a:prstGeom prst="rect">
              <a:avLst/>
            </a:prstGeom>
            <a:noFill/>
            <a:ln w="9525">
              <a:noFill/>
              <a:miter lim="800000"/>
              <a:headEnd/>
              <a:tailEnd/>
            </a:ln>
          </p:spPr>
        </p:pic>
        <p:sp>
          <p:nvSpPr>
            <p:cNvPr id="24" name="Rectangle 23"/>
            <p:cNvSpPr/>
            <p:nvPr/>
          </p:nvSpPr>
          <p:spPr>
            <a:xfrm>
              <a:off x="3962400" y="4572000"/>
              <a:ext cx="2729722" cy="369332"/>
            </a:xfrm>
            <a:prstGeom prst="rect">
              <a:avLst/>
            </a:prstGeom>
            <a:solidFill>
              <a:schemeClr val="bg1"/>
            </a:solidFill>
          </p:spPr>
          <p:txBody>
            <a:bodyPr wrap="none">
              <a:spAutoFit/>
            </a:bodyPr>
            <a:lstStyle/>
            <a:p>
              <a:r>
                <a:rPr lang="en-US" dirty="0" smtClean="0"/>
                <a:t>Calorimeter module design</a:t>
              </a:r>
              <a:endParaRPr lang="en-US" dirty="0"/>
            </a:p>
          </p:txBody>
        </p:sp>
      </p:grpSp>
    </p:spTree>
  </p:cSld>
  <p:clrMapOvr>
    <a:masterClrMapping/>
  </p:clrMapOvr>
  <p:transition advTm="208105">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05556E-6 -4.44444E-6 L 0.00399 -0.55069 " pathEditMode="relative" rAng="0" ptsTypes="AA">
                                      <p:cBhvr>
                                        <p:cTn id="6" dur="500" fill="hold"/>
                                        <p:tgtEl>
                                          <p:spTgt spid="15"/>
                                        </p:tgtEl>
                                        <p:attrNameLst>
                                          <p:attrName>ppt_x</p:attrName>
                                          <p:attrName>ppt_y</p:attrName>
                                        </p:attrNameLst>
                                      </p:cBhvr>
                                      <p:rCtr x="2" y="-275"/>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35" presetClass="path" presetSubtype="0" accel="50000" decel="50000" fill="hold" nodeType="withEffect">
                                  <p:stCondLst>
                                    <p:cond delay="0"/>
                                  </p:stCondLst>
                                  <p:childTnLst>
                                    <p:animMotion origin="layout" path="M -5.55556E-7 -2.22222E-6 L -0.55451 0.00903 " pathEditMode="relative" rAng="0" ptsTypes="AA">
                                      <p:cBhvr>
                                        <p:cTn id="12" dur="500" fill="hold"/>
                                        <p:tgtEl>
                                          <p:spTgt spid="12"/>
                                        </p:tgtEl>
                                        <p:attrNameLst>
                                          <p:attrName>ppt_x</p:attrName>
                                          <p:attrName>ppt_y</p:attrName>
                                        </p:attrNameLst>
                                      </p:cBhvr>
                                      <p:rCtr x="-277" y="4"/>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63" presetClass="path" presetSubtype="0" accel="50000" decel="50000" fill="hold" nodeType="withEffect">
                                  <p:stCondLst>
                                    <p:cond delay="0"/>
                                  </p:stCondLst>
                                  <p:childTnLst>
                                    <p:animMotion origin="layout" path="M -4.16667E-6 1.11111E-6 L -0.56093 -0.53889 " pathEditMode="relative" rAng="0" ptsTypes="AA">
                                      <p:cBhvr>
                                        <p:cTn id="18" dur="500" fill="hold"/>
                                        <p:tgtEl>
                                          <p:spTgt spid="18"/>
                                        </p:tgtEl>
                                        <p:attrNameLst>
                                          <p:attrName>ppt_x</p:attrName>
                                          <p:attrName>ppt_y</p:attrName>
                                        </p:attrNameLst>
                                      </p:cBhvr>
                                      <p:rCtr x="-281" y="-269"/>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35" presetClass="path" presetSubtype="0" accel="50000" decel="50000" fill="hold" nodeType="withEffect">
                                  <p:stCondLst>
                                    <p:cond delay="0"/>
                                  </p:stCondLst>
                                  <p:childTnLst>
                                    <p:animMotion origin="layout" path="M 3.33333E-6 -1.48148E-6 L -0.58334 0.00185 " pathEditMode="relative" rAng="0" ptsTypes="AA">
                                      <p:cBhvr>
                                        <p:cTn id="24" dur="500" fill="hold"/>
                                        <p:tgtEl>
                                          <p:spTgt spid="21"/>
                                        </p:tgtEl>
                                        <p:attrNameLst>
                                          <p:attrName>ppt_x</p:attrName>
                                          <p:attrName>ppt_y</p:attrName>
                                        </p:attrNameLst>
                                      </p:cBhvr>
                                      <p:rCtr x="-292"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648200" y="1219200"/>
            <a:ext cx="4724400" cy="3276600"/>
            <a:chOff x="4572000" y="1219200"/>
            <a:chExt cx="5029200" cy="3358934"/>
          </a:xfrm>
        </p:grpSpPr>
        <p:pic>
          <p:nvPicPr>
            <p:cNvPr id="8212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1219200"/>
              <a:ext cx="5029200" cy="3358934"/>
            </a:xfrm>
            <a:prstGeom prst="rect">
              <a:avLst/>
            </a:prstGeom>
            <a:noFill/>
            <a:ln w="9525">
              <a:noFill/>
              <a:miter lim="800000"/>
              <a:headEnd/>
              <a:tailEnd/>
            </a:ln>
          </p:spPr>
        </p:pic>
        <p:sp>
          <p:nvSpPr>
            <p:cNvPr id="20" name="Rectangle 19"/>
            <p:cNvSpPr/>
            <p:nvPr/>
          </p:nvSpPr>
          <p:spPr>
            <a:xfrm rot="19979530">
              <a:off x="7499871" y="1321666"/>
              <a:ext cx="159851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 3D!</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2" name="内容占位符 1"/>
          <p:cNvSpPr>
            <a:spLocks noGrp="1"/>
          </p:cNvSpPr>
          <p:nvPr>
            <p:ph idx="1"/>
          </p:nvPr>
        </p:nvSpPr>
        <p:spPr>
          <a:xfrm>
            <a:off x="457200" y="1752600"/>
            <a:ext cx="8229600" cy="4572000"/>
          </a:xfrm>
        </p:spPr>
        <p:txBody>
          <a:bodyPr>
            <a:normAutofit/>
          </a:bodyPr>
          <a:lstStyle/>
          <a:p>
            <a:r>
              <a:rPr lang="en-US" altLang="zh-CN" sz="2000" dirty="0" smtClean="0">
                <a:solidFill>
                  <a:schemeClr val="accent1"/>
                </a:solidFill>
              </a:rPr>
              <a:t>TMD PDFs </a:t>
            </a:r>
            <a:r>
              <a:rPr lang="en-US" altLang="zh-CN" sz="2000" dirty="0" smtClean="0"/>
              <a:t>link </a:t>
            </a:r>
          </a:p>
          <a:p>
            <a:pPr lvl="1"/>
            <a:r>
              <a:rPr lang="en-US" altLang="zh-CN" sz="1800" dirty="0" smtClean="0">
                <a:solidFill>
                  <a:srgbClr val="002060"/>
                </a:solidFill>
              </a:rPr>
              <a:t>Intrinsic motion of partons </a:t>
            </a:r>
          </a:p>
          <a:p>
            <a:pPr lvl="1"/>
            <a:r>
              <a:rPr lang="en-US" altLang="zh-CN" sz="1800" dirty="0" smtClean="0">
                <a:solidFill>
                  <a:srgbClr val="002060"/>
                </a:solidFill>
              </a:rPr>
              <a:t>Parton spin</a:t>
            </a:r>
          </a:p>
          <a:p>
            <a:pPr lvl="1"/>
            <a:r>
              <a:rPr lang="en-US" altLang="zh-CN" sz="1800" dirty="0" smtClean="0">
                <a:solidFill>
                  <a:srgbClr val="002060"/>
                </a:solidFill>
              </a:rPr>
              <a:t>Spin of the nucleon</a:t>
            </a:r>
          </a:p>
          <a:p>
            <a:pPr lvl="1"/>
            <a:endParaRPr lang="en-US" altLang="zh-CN" sz="1200" dirty="0" smtClean="0">
              <a:solidFill>
                <a:srgbClr val="002060"/>
              </a:solidFill>
            </a:endParaRPr>
          </a:p>
          <a:p>
            <a:r>
              <a:rPr lang="en-US" altLang="zh-CN" sz="2000" dirty="0" smtClean="0">
                <a:solidFill>
                  <a:srgbClr val="0070C0"/>
                </a:solidFill>
              </a:rPr>
              <a:t>Multi-Dimension structure</a:t>
            </a:r>
          </a:p>
          <a:p>
            <a:pPr lvl="1"/>
            <a:r>
              <a:rPr lang="en-US" altLang="zh-CN" sz="1800" dirty="0" smtClean="0"/>
              <a:t>3D motion of the quark in nucleon</a:t>
            </a:r>
          </a:p>
          <a:p>
            <a:pPr lvl="1"/>
            <a:r>
              <a:rPr lang="en-US" altLang="zh-CN" sz="1800" dirty="0" smtClean="0">
                <a:solidFill>
                  <a:srgbClr val="0070C0"/>
                </a:solidFill>
              </a:rPr>
              <a:t>Probes orbital motion </a:t>
            </a:r>
            <a:r>
              <a:rPr lang="en-US" altLang="zh-CN" sz="1800" dirty="0" smtClean="0"/>
              <a:t>of quarks</a:t>
            </a:r>
          </a:p>
          <a:p>
            <a:pPr lvl="1"/>
            <a:endParaRPr lang="en-US" altLang="zh-CN" sz="1200" dirty="0" smtClean="0"/>
          </a:p>
          <a:p>
            <a:r>
              <a:rPr lang="en-US" altLang="zh-CN" sz="2000" dirty="0" smtClean="0"/>
              <a:t>A new phase of study, fast developing field</a:t>
            </a:r>
          </a:p>
          <a:p>
            <a:pPr lvl="1"/>
            <a:r>
              <a:rPr lang="en-US" altLang="zh-CN" sz="1800" dirty="0" smtClean="0"/>
              <a:t>Great advance in </a:t>
            </a:r>
            <a:r>
              <a:rPr lang="en-US" altLang="zh-CN" sz="1800" dirty="0" smtClean="0">
                <a:solidFill>
                  <a:srgbClr val="0070C0"/>
                </a:solidFill>
              </a:rPr>
              <a:t>theories</a:t>
            </a:r>
            <a:r>
              <a:rPr lang="en-US" altLang="zh-CN" sz="1800" dirty="0" smtClean="0"/>
              <a:t> (factorization, models, Lattice ...)</a:t>
            </a:r>
          </a:p>
          <a:p>
            <a:pPr lvl="1"/>
            <a:r>
              <a:rPr lang="en-US" altLang="zh-CN" sz="1800" dirty="0" smtClean="0">
                <a:solidFill>
                  <a:srgbClr val="0070C0"/>
                </a:solidFill>
              </a:rPr>
              <a:t>Experimentally, </a:t>
            </a:r>
            <a:r>
              <a:rPr lang="en-US" altLang="zh-CN" sz="1800" dirty="0" smtClean="0"/>
              <a:t>not systematically studied until recent years</a:t>
            </a:r>
          </a:p>
          <a:p>
            <a:pPr lvl="1"/>
            <a:r>
              <a:rPr lang="en-US" altLang="zh-CN" sz="1800" dirty="0" smtClean="0"/>
              <a:t>Recent experiments in HERMES, COMPASS, CEBAF, RHIC, …</a:t>
            </a:r>
          </a:p>
          <a:p>
            <a:pPr lvl="2"/>
            <a:endParaRPr lang="en-US" altLang="zh-CN" sz="1600" dirty="0" smtClean="0"/>
          </a:p>
          <a:p>
            <a:pPr lvl="2"/>
            <a:endParaRPr lang="en-US" altLang="zh-CN" sz="1600" dirty="0" smtClean="0">
              <a:solidFill>
                <a:schemeClr val="tx1">
                  <a:lumMod val="65000"/>
                  <a:lumOff val="35000"/>
                </a:schemeClr>
              </a:solidFill>
            </a:endParaRPr>
          </a:p>
          <a:p>
            <a:endParaRPr lang="zh-CN" altLang="en-US" sz="2400" dirty="0"/>
          </a:p>
        </p:txBody>
      </p:sp>
      <p:sp>
        <p:nvSpPr>
          <p:cNvPr id="3" name="日期占位符 2"/>
          <p:cNvSpPr>
            <a:spLocks noGrp="1"/>
          </p:cNvSpPr>
          <p:nvPr>
            <p:ph type="dt" sz="half" idx="10"/>
          </p:nvPr>
        </p:nvSpPr>
        <p:spPr/>
        <p:txBody>
          <a:bodyPr/>
          <a:lstStyle/>
          <a:p>
            <a:r>
              <a:rPr lang="en-US" altLang="zh-CN" smtClean="0"/>
              <a:t>Workshops on Hadron Physics</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dirty="0"/>
          </a:p>
        </p:txBody>
      </p:sp>
      <p:sp>
        <p:nvSpPr>
          <p:cNvPr id="5" name="灯片编号占位符 4"/>
          <p:cNvSpPr>
            <a:spLocks noGrp="1"/>
          </p:cNvSpPr>
          <p:nvPr>
            <p:ph type="sldNum" sz="quarter" idx="12"/>
          </p:nvPr>
        </p:nvSpPr>
        <p:spPr/>
        <p:txBody>
          <a:bodyPr/>
          <a:lstStyle/>
          <a:p>
            <a:fld id="{EDE73889-8752-428C-A11C-8679396BAC9B}" type="slidenum">
              <a:rPr lang="en-US" smtClean="0"/>
              <a:pPr/>
              <a:t>2</a:t>
            </a:fld>
            <a:endParaRPr lang="en-US" dirty="0"/>
          </a:p>
        </p:txBody>
      </p:sp>
      <p:sp>
        <p:nvSpPr>
          <p:cNvPr id="6" name="标题 5"/>
          <p:cNvSpPr>
            <a:spLocks noGrp="1"/>
          </p:cNvSpPr>
          <p:nvPr>
            <p:ph type="title"/>
          </p:nvPr>
        </p:nvSpPr>
        <p:spPr>
          <a:xfrm>
            <a:off x="457200" y="274638"/>
            <a:ext cx="8229600" cy="1477962"/>
          </a:xfrm>
        </p:spPr>
        <p:txBody>
          <a:bodyPr>
            <a:normAutofit/>
          </a:bodyPr>
          <a:lstStyle/>
          <a:p>
            <a:r>
              <a:rPr lang="en-US" altLang="zh-CN" sz="3600" dirty="0" smtClean="0">
                <a:solidFill>
                  <a:srgbClr val="0070C0"/>
                </a:solidFill>
              </a:rPr>
              <a:t>Transverse Momentum Dependent</a:t>
            </a:r>
            <a:r>
              <a:rPr lang="en-US" altLang="zh-CN" sz="3600" dirty="0" smtClean="0"/>
              <a:t> (TMD) Parton Distributions</a:t>
            </a:r>
          </a:p>
        </p:txBody>
      </p:sp>
    </p:spTree>
    <p:custDataLst>
      <p:tags r:id="rId1"/>
    </p:custDataLst>
  </p:cSld>
  <p:clrMapOvr>
    <a:masterClrMapping/>
  </p:clrMapOvr>
  <p:transition advTm="59108">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228600"/>
            <a:ext cx="8229600" cy="838200"/>
          </a:xfrm>
        </p:spPr>
        <p:txBody>
          <a:bodyPr>
            <a:noAutofit/>
          </a:bodyPr>
          <a:lstStyle/>
          <a:p>
            <a:r>
              <a:rPr lang="en-US" sz="4800" dirty="0" smtClean="0"/>
              <a:t>Phase space coverage</a:t>
            </a:r>
          </a:p>
        </p:txBody>
      </p:sp>
      <p:sp>
        <p:nvSpPr>
          <p:cNvPr id="1028" name="Content Placeholder 2"/>
          <p:cNvSpPr>
            <a:spLocks noGrp="1"/>
          </p:cNvSpPr>
          <p:nvPr>
            <p:ph idx="1"/>
          </p:nvPr>
        </p:nvSpPr>
        <p:spPr>
          <a:xfrm>
            <a:off x="228600" y="2286000"/>
            <a:ext cx="3886200" cy="4114800"/>
          </a:xfrm>
        </p:spPr>
        <p:txBody>
          <a:bodyPr>
            <a:normAutofit/>
          </a:bodyPr>
          <a:lstStyle/>
          <a:p>
            <a:r>
              <a:rPr lang="en-US" sz="2000" dirty="0" smtClean="0"/>
              <a:t>Natural Extension of </a:t>
            </a:r>
            <a:r>
              <a:rPr lang="en-US" sz="2000" dirty="0" smtClean="0">
                <a:solidFill>
                  <a:schemeClr val="accent1"/>
                </a:solidFill>
              </a:rPr>
              <a:t>E06-010</a:t>
            </a:r>
          </a:p>
          <a:p>
            <a:r>
              <a:rPr lang="en-US" sz="2000" dirty="0" smtClean="0"/>
              <a:t>Much wider </a:t>
            </a:r>
            <a:r>
              <a:rPr lang="en-US" sz="2000" dirty="0" smtClean="0">
                <a:solidFill>
                  <a:schemeClr val="accent1"/>
                </a:solidFill>
              </a:rPr>
              <a:t>phase space</a:t>
            </a:r>
          </a:p>
          <a:p>
            <a:pPr lvl="1"/>
            <a:r>
              <a:rPr lang="en-US" sz="1800" dirty="0" smtClean="0"/>
              <a:t>Also data at low and high z value to access target </a:t>
            </a:r>
            <a:r>
              <a:rPr lang="en-US" sz="1800" dirty="0" err="1" smtClean="0"/>
              <a:t>frag</a:t>
            </a:r>
            <a:r>
              <a:rPr lang="en-US" sz="1800" dirty="0" smtClean="0"/>
              <a:t>. and exclusive channels.</a:t>
            </a:r>
            <a:endParaRPr lang="en-US" sz="2000" dirty="0" smtClean="0"/>
          </a:p>
          <a:p>
            <a:r>
              <a:rPr lang="en-US" sz="2000" dirty="0" smtClean="0"/>
              <a:t>Both transverse and longitudinal polarized target: </a:t>
            </a:r>
            <a:r>
              <a:rPr lang="en-US" sz="2000" dirty="0" smtClean="0">
                <a:solidFill>
                  <a:schemeClr val="accent1"/>
                </a:solidFill>
              </a:rPr>
              <a:t>6/7 polarized leading twist TMDs </a:t>
            </a:r>
            <a:r>
              <a:rPr lang="en-US" sz="2000" dirty="0" smtClean="0"/>
              <a:t>Studied</a:t>
            </a:r>
            <a:endParaRPr lang="en-US" sz="2000" dirty="0" smtClean="0">
              <a:solidFill>
                <a:schemeClr val="accent1"/>
              </a:solidFill>
            </a:endParaRPr>
          </a:p>
          <a:p>
            <a:endParaRPr lang="en-US" sz="1800" dirty="0" smtClean="0"/>
          </a:p>
        </p:txBody>
      </p:sp>
      <p:pic>
        <p:nvPicPr>
          <p:cNvPr id="1030" name="Content Placeholder 3" descr="phase_com.png"/>
          <p:cNvPicPr>
            <a:picLocks noChangeAspect="1"/>
          </p:cNvPicPr>
          <p:nvPr/>
        </p:nvPicPr>
        <p:blipFill>
          <a:blip r:embed="rId2" cstate="print"/>
          <a:srcRect/>
          <a:stretch>
            <a:fillRect/>
          </a:stretch>
        </p:blipFill>
        <p:spPr bwMode="auto">
          <a:xfrm>
            <a:off x="4065588" y="1219200"/>
            <a:ext cx="5078412" cy="5029200"/>
          </a:xfrm>
          <a:prstGeom prst="rect">
            <a:avLst/>
          </a:prstGeom>
          <a:noFill/>
          <a:ln w="9525">
            <a:noFill/>
            <a:miter lim="800000"/>
            <a:headEnd/>
            <a:tailEnd/>
          </a:ln>
        </p:spPr>
      </p:pic>
      <p:sp>
        <p:nvSpPr>
          <p:cNvPr id="8" name="日期占位符 7"/>
          <p:cNvSpPr>
            <a:spLocks noGrp="1"/>
          </p:cNvSpPr>
          <p:nvPr>
            <p:ph type="dt" sz="half" idx="10"/>
          </p:nvPr>
        </p:nvSpPr>
        <p:spPr/>
        <p:txBody>
          <a:bodyPr/>
          <a:lstStyle/>
          <a:p>
            <a:r>
              <a:rPr lang="en-US" smtClean="0"/>
              <a:t>Workshops on Hadron Physics</a:t>
            </a:r>
            <a:endParaRPr lang="en-US"/>
          </a:p>
        </p:txBody>
      </p:sp>
      <p:sp>
        <p:nvSpPr>
          <p:cNvPr id="9" name="灯片编号占位符 8"/>
          <p:cNvSpPr>
            <a:spLocks noGrp="1"/>
          </p:cNvSpPr>
          <p:nvPr>
            <p:ph type="sldNum" sz="quarter" idx="12"/>
          </p:nvPr>
        </p:nvSpPr>
        <p:spPr/>
        <p:txBody>
          <a:bodyPr/>
          <a:lstStyle/>
          <a:p>
            <a:fld id="{EDE73889-8752-428C-A11C-8679396BAC9B}" type="slidenum">
              <a:rPr lang="en-US" smtClean="0"/>
              <a:pPr/>
              <a:t>20</a:t>
            </a:fld>
            <a:endParaRPr lang="en-US" dirty="0"/>
          </a:p>
        </p:txBody>
      </p:sp>
      <p:sp>
        <p:nvSpPr>
          <p:cNvPr id="10" name="页脚占位符 9"/>
          <p:cNvSpPr>
            <a:spLocks noGrp="1"/>
          </p:cNvSpPr>
          <p:nvPr>
            <p:ph type="ftr" sz="quarter" idx="11"/>
          </p:nvPr>
        </p:nvSpPr>
        <p:spPr/>
        <p:txBody>
          <a:bodyPr/>
          <a:lstStyle/>
          <a:p>
            <a:r>
              <a:rPr lang="en-US" smtClean="0"/>
              <a:t>Jin Huang &lt;jinhuang@jlab.org&gt;</a:t>
            </a:r>
            <a:endParaRPr lang="en-US"/>
          </a:p>
        </p:txBody>
      </p:sp>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5943600" cy="762000"/>
          </a:xfrm>
        </p:spPr>
        <p:txBody>
          <a:bodyPr/>
          <a:lstStyle/>
          <a:p>
            <a:r>
              <a:rPr lang="en-US" dirty="0" smtClean="0"/>
              <a:t>Transversity</a:t>
            </a:r>
          </a:p>
        </p:txBody>
      </p:sp>
      <p:sp>
        <p:nvSpPr>
          <p:cNvPr id="11267" name="Content Placeholder 2"/>
          <p:cNvSpPr>
            <a:spLocks noGrp="1"/>
          </p:cNvSpPr>
          <p:nvPr>
            <p:ph idx="1"/>
          </p:nvPr>
        </p:nvSpPr>
        <p:spPr>
          <a:xfrm>
            <a:off x="381000" y="1066800"/>
            <a:ext cx="8763000" cy="5486400"/>
          </a:xfrm>
        </p:spPr>
        <p:txBody>
          <a:bodyPr>
            <a:normAutofit/>
          </a:bodyPr>
          <a:lstStyle/>
          <a:p>
            <a:r>
              <a:rPr lang="en-US" sz="2400" dirty="0" smtClean="0">
                <a:solidFill>
                  <a:schemeClr val="accent1"/>
                </a:solidFill>
              </a:rPr>
              <a:t>The third PDFs </a:t>
            </a:r>
            <a:r>
              <a:rPr lang="en-US" sz="2400" dirty="0" smtClean="0"/>
              <a:t>in addition to f</a:t>
            </a:r>
            <a:r>
              <a:rPr lang="en-US" sz="2400" baseline="-25000" dirty="0" smtClean="0"/>
              <a:t>1</a:t>
            </a:r>
            <a:r>
              <a:rPr lang="en-US" sz="2400" dirty="0" smtClean="0"/>
              <a:t>        and g</a:t>
            </a:r>
            <a:r>
              <a:rPr lang="en-US" sz="2400" baseline="-25000" dirty="0" smtClean="0"/>
              <a:t>1L</a:t>
            </a:r>
            <a:endParaRPr lang="en-US" sz="2400" dirty="0" smtClean="0"/>
          </a:p>
          <a:p>
            <a:r>
              <a:rPr lang="en-US" sz="2400" dirty="0" smtClean="0">
                <a:solidFill>
                  <a:schemeClr val="accent1"/>
                </a:solidFill>
              </a:rPr>
              <a:t>10% quark tensor charge (both u and d!) </a:t>
            </a:r>
            <a:r>
              <a:rPr lang="en-US" sz="2400" dirty="0" smtClean="0"/>
              <a:t>from both SSA data</a:t>
            </a:r>
          </a:p>
          <a:p>
            <a:pPr lvl="1"/>
            <a:r>
              <a:rPr lang="en-US" sz="2000" dirty="0" smtClean="0"/>
              <a:t>Fundamental property, </a:t>
            </a:r>
            <a:r>
              <a:rPr lang="en-US" sz="2000" dirty="0" smtClean="0">
                <a:solidFill>
                  <a:schemeClr val="accent1"/>
                </a:solidFill>
              </a:rPr>
              <a:t>benchmark test of Lattice QCD</a:t>
            </a:r>
          </a:p>
          <a:p>
            <a:endParaRPr lang="en-US" sz="2400" dirty="0" smtClean="0"/>
          </a:p>
        </p:txBody>
      </p:sp>
      <p:grpSp>
        <p:nvGrpSpPr>
          <p:cNvPr id="2" name="组合 13"/>
          <p:cNvGrpSpPr/>
          <p:nvPr/>
        </p:nvGrpSpPr>
        <p:grpSpPr>
          <a:xfrm>
            <a:off x="3352800" y="304800"/>
            <a:ext cx="1998663" cy="488950"/>
            <a:chOff x="5334000" y="120650"/>
            <a:chExt cx="1998663" cy="488950"/>
          </a:xfrm>
        </p:grpSpPr>
        <p:sp>
          <p:nvSpPr>
            <p:cNvPr id="11268" name="TextBox 34"/>
            <p:cNvSpPr txBox="1">
              <a:spLocks noChangeArrowheads="1"/>
            </p:cNvSpPr>
            <p:nvPr/>
          </p:nvSpPr>
          <p:spPr bwMode="auto">
            <a:xfrm>
              <a:off x="5334000" y="217488"/>
              <a:ext cx="630238" cy="369887"/>
            </a:xfrm>
            <a:prstGeom prst="rect">
              <a:avLst/>
            </a:prstGeom>
            <a:noFill/>
            <a:ln w="9525">
              <a:noFill/>
              <a:miter lim="800000"/>
              <a:headEnd/>
              <a:tailEnd/>
            </a:ln>
          </p:spPr>
          <p:txBody>
            <a:bodyPr wrap="none">
              <a:spAutoFit/>
            </a:bodyPr>
            <a:lstStyle/>
            <a:p>
              <a:r>
                <a:rPr lang="en-US" b="1" i="1" dirty="0">
                  <a:latin typeface="Calibri" pitchFamily="34" charset="0"/>
                  <a:cs typeface="Calibri" pitchFamily="34" charset="0"/>
                </a:rPr>
                <a:t>h</a:t>
              </a:r>
              <a:r>
                <a:rPr lang="en-US" b="1" baseline="-25000" dirty="0">
                  <a:latin typeface="Calibri" pitchFamily="34" charset="0"/>
                  <a:cs typeface="Calibri" pitchFamily="34" charset="0"/>
                </a:rPr>
                <a:t>1T</a:t>
              </a:r>
              <a:r>
                <a:rPr lang="en-US" b="1" dirty="0">
                  <a:latin typeface="Calibri" pitchFamily="34" charset="0"/>
                  <a:cs typeface="Calibri" pitchFamily="34" charset="0"/>
                </a:rPr>
                <a:t> =</a:t>
              </a:r>
              <a:endParaRPr lang="en-US" dirty="0">
                <a:latin typeface="Calibri" pitchFamily="34" charset="0"/>
                <a:cs typeface="Calibri" pitchFamily="34" charset="0"/>
              </a:endParaRPr>
            </a:p>
          </p:txBody>
        </p:sp>
        <p:pic>
          <p:nvPicPr>
            <p:cNvPr id="1126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32500" y="120650"/>
              <a:ext cx="1300163" cy="488950"/>
            </a:xfrm>
            <a:prstGeom prst="rect">
              <a:avLst/>
            </a:prstGeom>
            <a:noFill/>
            <a:ln w="9525">
              <a:noFill/>
              <a:miter lim="800000"/>
              <a:headEnd/>
              <a:tailEnd/>
            </a:ln>
          </p:spPr>
        </p:pic>
      </p:grpSp>
      <p:pic>
        <p:nvPicPr>
          <p:cNvPr id="11270"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24400" y="1143000"/>
            <a:ext cx="328613" cy="328613"/>
          </a:xfrm>
          <a:prstGeom prst="rect">
            <a:avLst/>
          </a:prstGeom>
          <a:noFill/>
          <a:ln w="9525">
            <a:noFill/>
            <a:miter lim="800000"/>
            <a:headEnd/>
            <a:tailEnd/>
          </a:ln>
        </p:spPr>
      </p:pic>
      <p:pic>
        <p:nvPicPr>
          <p:cNvPr id="1127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03189" y="1152255"/>
            <a:ext cx="1460500" cy="328613"/>
          </a:xfrm>
          <a:prstGeom prst="rect">
            <a:avLst/>
          </a:prstGeom>
          <a:noFill/>
          <a:ln w="9525">
            <a:noFill/>
            <a:miter lim="800000"/>
            <a:headEnd/>
            <a:tailEnd/>
          </a:ln>
        </p:spPr>
      </p:pic>
      <p:pic>
        <p:nvPicPr>
          <p:cNvPr id="11272" name="Picture 2"/>
          <p:cNvPicPr>
            <a:picLocks noChangeAspect="1" noChangeArrowheads="1"/>
          </p:cNvPicPr>
          <p:nvPr/>
        </p:nvPicPr>
        <p:blipFill>
          <a:blip r:embed="rId6" cstate="print"/>
          <a:srcRect/>
          <a:stretch>
            <a:fillRect/>
          </a:stretch>
        </p:blipFill>
        <p:spPr bwMode="auto">
          <a:xfrm>
            <a:off x="3657600" y="2513012"/>
            <a:ext cx="5105400" cy="3659188"/>
          </a:xfrm>
          <a:prstGeom prst="rect">
            <a:avLst/>
          </a:prstGeom>
          <a:noFill/>
          <a:ln w="9525">
            <a:noFill/>
            <a:miter lim="800000"/>
            <a:headEnd/>
            <a:tailEnd/>
          </a:ln>
        </p:spPr>
      </p:pic>
      <p:pic>
        <p:nvPicPr>
          <p:cNvPr id="11273" name="Picture 2"/>
          <p:cNvPicPr>
            <a:picLocks noChangeAspect="1" noChangeArrowheads="1"/>
          </p:cNvPicPr>
          <p:nvPr/>
        </p:nvPicPr>
        <p:blipFill>
          <a:blip r:embed="rId7" cstate="print"/>
          <a:srcRect/>
          <a:stretch>
            <a:fillRect/>
          </a:stretch>
        </p:blipFill>
        <p:spPr bwMode="auto">
          <a:xfrm>
            <a:off x="304800" y="2438400"/>
            <a:ext cx="2997200" cy="4191000"/>
          </a:xfrm>
          <a:prstGeom prst="rect">
            <a:avLst/>
          </a:prstGeom>
          <a:noFill/>
          <a:ln w="9525">
            <a:noFill/>
            <a:round/>
            <a:headEnd/>
            <a:tailEnd/>
          </a:ln>
        </p:spPr>
      </p:pic>
      <p:sp>
        <p:nvSpPr>
          <p:cNvPr id="11" name="日期占位符 10"/>
          <p:cNvSpPr>
            <a:spLocks noGrp="1"/>
          </p:cNvSpPr>
          <p:nvPr>
            <p:ph type="dt" sz="half" idx="10"/>
          </p:nvPr>
        </p:nvSpPr>
        <p:spPr/>
        <p:txBody>
          <a:bodyPr/>
          <a:lstStyle/>
          <a:p>
            <a:r>
              <a:rPr lang="en-US" smtClean="0"/>
              <a:t>Workshops on Hadron Physics</a:t>
            </a:r>
            <a:endParaRPr lang="en-US"/>
          </a:p>
        </p:txBody>
      </p:sp>
      <p:sp>
        <p:nvSpPr>
          <p:cNvPr id="12" name="灯片编号占位符 11"/>
          <p:cNvSpPr>
            <a:spLocks noGrp="1"/>
          </p:cNvSpPr>
          <p:nvPr>
            <p:ph type="sldNum" sz="quarter" idx="12"/>
          </p:nvPr>
        </p:nvSpPr>
        <p:spPr/>
        <p:txBody>
          <a:bodyPr/>
          <a:lstStyle/>
          <a:p>
            <a:fld id="{EDE73889-8752-428C-A11C-8679396BAC9B}" type="slidenum">
              <a:rPr lang="en-US" smtClean="0"/>
              <a:pPr/>
              <a:t>21</a:t>
            </a:fld>
            <a:endParaRPr lang="en-US" dirty="0"/>
          </a:p>
        </p:txBody>
      </p:sp>
      <p:sp>
        <p:nvSpPr>
          <p:cNvPr id="13" name="页脚占位符 12"/>
          <p:cNvSpPr>
            <a:spLocks noGrp="1"/>
          </p:cNvSpPr>
          <p:nvPr>
            <p:ph type="ftr" sz="quarter" idx="11"/>
          </p:nvPr>
        </p:nvSpPr>
        <p:spPr/>
        <p:txBody>
          <a:bodyPr/>
          <a:lstStyle/>
          <a:p>
            <a:r>
              <a:rPr lang="en-US" smtClean="0"/>
              <a:t>Jin Huang &lt;jinhuang@jlab.org&gt;</a:t>
            </a:r>
            <a:endParaRPr lang="en-US"/>
          </a:p>
        </p:txBody>
      </p:sp>
      <p:graphicFrame>
        <p:nvGraphicFramePr>
          <p:cNvPr id="263169" name="Object 3"/>
          <p:cNvGraphicFramePr>
            <a:graphicFrameLocks noChangeAspect="1"/>
          </p:cNvGraphicFramePr>
          <p:nvPr/>
        </p:nvGraphicFramePr>
        <p:xfrm>
          <a:off x="4495800" y="2436812"/>
          <a:ext cx="3738563" cy="449262"/>
        </p:xfrm>
        <a:graphic>
          <a:graphicData uri="http://schemas.openxmlformats.org/presentationml/2006/ole">
            <p:oleObj spid="_x0000_s1266690" name="Equation" r:id="rId8" imgW="2095200" imgH="253800" progId="Equation.3">
              <p:embed/>
            </p:oleObj>
          </a:graphicData>
        </a:graphic>
      </p:graphicFrame>
      <p:sp>
        <p:nvSpPr>
          <p:cNvPr id="17" name="Rectangle 16"/>
          <p:cNvSpPr/>
          <p:nvPr/>
        </p:nvSpPr>
        <p:spPr>
          <a:xfrm>
            <a:off x="1752600" y="5486400"/>
            <a:ext cx="1096134" cy="646331"/>
          </a:xfrm>
          <a:prstGeom prst="rect">
            <a:avLst/>
          </a:prstGeom>
        </p:spPr>
        <p:txBody>
          <a:bodyPr wrap="none">
            <a:spAutoFit/>
          </a:bodyPr>
          <a:lstStyle/>
          <a:p>
            <a:r>
              <a:rPr lang="en-US" dirty="0" smtClean="0"/>
              <a:t>Test bond</a:t>
            </a:r>
            <a:br>
              <a:rPr lang="en-US" dirty="0" smtClean="0"/>
            </a:br>
            <a:r>
              <a:rPr lang="en-US" dirty="0" smtClean="0"/>
              <a:t>violations</a:t>
            </a:r>
            <a:endParaRPr lang="en-US" dirty="0"/>
          </a:p>
        </p:txBody>
      </p:sp>
      <p:sp>
        <p:nvSpPr>
          <p:cNvPr id="16" name="Rectangle 15"/>
          <p:cNvSpPr/>
          <p:nvPr/>
        </p:nvSpPr>
        <p:spPr>
          <a:xfrm>
            <a:off x="4267200" y="2819400"/>
            <a:ext cx="3948517" cy="369332"/>
          </a:xfrm>
          <a:prstGeom prst="rect">
            <a:avLst/>
          </a:prstGeom>
        </p:spPr>
        <p:txBody>
          <a:bodyPr wrap="none">
            <a:spAutoFit/>
          </a:bodyPr>
          <a:lstStyle/>
          <a:p>
            <a:r>
              <a:rPr lang="en-US" dirty="0" smtClean="0">
                <a:solidFill>
                  <a:schemeClr val="accent1"/>
                </a:solidFill>
                <a:latin typeface="Arial"/>
                <a:cs typeface="Arial"/>
              </a:rPr>
              <a:t>Neutron Projections, 1/48 z-Q^2 bins</a:t>
            </a:r>
            <a:endParaRPr lang="en-US" dirty="0">
              <a:solidFill>
                <a:schemeClr val="accent1"/>
              </a:solidFill>
            </a:endParaRPr>
          </a:p>
        </p:txBody>
      </p:sp>
      <p:sp>
        <p:nvSpPr>
          <p:cNvPr id="18" name="Rounded Rectangular Callout 17"/>
          <p:cNvSpPr/>
          <p:nvPr/>
        </p:nvSpPr>
        <p:spPr>
          <a:xfrm>
            <a:off x="3276600" y="4724400"/>
            <a:ext cx="1752600" cy="533400"/>
          </a:xfrm>
          <a:prstGeom prst="wedgeRoundRectCallout">
            <a:avLst>
              <a:gd name="adj1" fmla="val 51285"/>
              <a:gd name="adj2" fmla="val -15522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6 GeV Data</a:t>
            </a:r>
          </a:p>
          <a:p>
            <a:pPr algn="ctr"/>
            <a:r>
              <a:rPr lang="en-US" sz="1000" b="1" dirty="0" smtClean="0"/>
              <a:t>PRL. 107 (2011) 072003</a:t>
            </a:r>
            <a:endParaRPr lang="en-US" dirty="0"/>
          </a:p>
        </p:txBody>
      </p:sp>
      <p:sp>
        <p:nvSpPr>
          <p:cNvPr id="19" name="Rectangle 18"/>
          <p:cNvSpPr/>
          <p:nvPr/>
        </p:nvSpPr>
        <p:spPr>
          <a:xfrm>
            <a:off x="4267200" y="6096000"/>
            <a:ext cx="2749471" cy="369332"/>
          </a:xfrm>
          <a:prstGeom prst="rect">
            <a:avLst/>
          </a:prstGeom>
        </p:spPr>
        <p:txBody>
          <a:bodyPr wrap="none">
            <a:spAutoFit/>
          </a:bodyPr>
          <a:lstStyle/>
          <a:p>
            <a:r>
              <a:rPr lang="en-US" dirty="0" smtClean="0">
                <a:solidFill>
                  <a:schemeClr val="accent1"/>
                </a:solidFill>
                <a:latin typeface="Arial"/>
                <a:cs typeface="Arial"/>
              </a:rPr>
              <a:t>Proton data also planned</a:t>
            </a:r>
            <a:endParaRPr lang="en-US" dirty="0"/>
          </a:p>
        </p:txBody>
      </p:sp>
    </p:spTree>
  </p:cSld>
  <p:clrMapOvr>
    <a:masterClrMapping/>
  </p:clrMapOvr>
  <p:transition>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457200" y="152400"/>
            <a:ext cx="6705600" cy="762000"/>
          </a:xfrm>
        </p:spPr>
        <p:txBody>
          <a:bodyPr/>
          <a:lstStyle/>
          <a:p>
            <a:r>
              <a:rPr lang="en-US" dirty="0" smtClean="0"/>
              <a:t>Sivers Effect</a:t>
            </a:r>
          </a:p>
        </p:txBody>
      </p:sp>
      <p:sp>
        <p:nvSpPr>
          <p:cNvPr id="2053" name="Content Placeholder 2"/>
          <p:cNvSpPr>
            <a:spLocks noGrp="1"/>
          </p:cNvSpPr>
          <p:nvPr>
            <p:ph idx="1"/>
          </p:nvPr>
        </p:nvSpPr>
        <p:spPr>
          <a:xfrm>
            <a:off x="304800" y="1066800"/>
            <a:ext cx="5791200" cy="1905000"/>
          </a:xfrm>
        </p:spPr>
        <p:txBody>
          <a:bodyPr>
            <a:normAutofit fontScale="92500" lnSpcReduction="10000"/>
          </a:bodyPr>
          <a:lstStyle/>
          <a:p>
            <a:r>
              <a:rPr lang="en-GB" altLang="zh-CN" sz="2000" dirty="0" smtClean="0"/>
              <a:t>Correlation between nucleon spin with quark angular momentum</a:t>
            </a:r>
          </a:p>
          <a:p>
            <a:r>
              <a:rPr lang="en-GB" sz="2000" dirty="0" smtClean="0"/>
              <a:t>Naïve T-odd final state interaction -&gt; Target SSA</a:t>
            </a:r>
            <a:endParaRPr lang="en-GB" altLang="zh-CN" sz="2000" dirty="0" smtClean="0"/>
          </a:p>
          <a:p>
            <a:r>
              <a:rPr lang="en-GB" sz="2000" dirty="0" smtClean="0"/>
              <a:t>Important test for TMD factorization</a:t>
            </a:r>
          </a:p>
          <a:p>
            <a:r>
              <a:rPr lang="en-GB" sz="2000" dirty="0" smtClean="0"/>
              <a:t>Relation with twist-3 </a:t>
            </a:r>
            <a:r>
              <a:rPr lang="en-GB" altLang="zh-CN" sz="2000" dirty="0" smtClean="0"/>
              <a:t>quark-gluon corr. and RHIC measurements</a:t>
            </a:r>
          </a:p>
        </p:txBody>
      </p:sp>
      <p:pic>
        <p:nvPicPr>
          <p:cNvPr id="205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72138" y="228600"/>
            <a:ext cx="1300162" cy="649288"/>
          </a:xfrm>
          <a:prstGeom prst="rect">
            <a:avLst/>
          </a:prstGeom>
          <a:noFill/>
          <a:ln w="9525">
            <a:noFill/>
            <a:miter lim="800000"/>
            <a:headEnd/>
            <a:tailEnd/>
          </a:ln>
        </p:spPr>
      </p:pic>
      <p:graphicFrame>
        <p:nvGraphicFramePr>
          <p:cNvPr id="2050" name="Object 2"/>
          <p:cNvGraphicFramePr>
            <a:graphicFrameLocks noChangeAspect="1"/>
          </p:cNvGraphicFramePr>
          <p:nvPr/>
        </p:nvGraphicFramePr>
        <p:xfrm>
          <a:off x="6553200" y="990600"/>
          <a:ext cx="2057400" cy="482498"/>
        </p:xfrm>
        <a:graphic>
          <a:graphicData uri="http://schemas.openxmlformats.org/presentationml/2006/ole">
            <p:oleObj spid="_x0000_s1267714" r:id="rId4" imgW="1244520" imgH="291960" progId="Equation.3">
              <p:embed/>
            </p:oleObj>
          </a:graphicData>
        </a:graphic>
      </p:graphicFrame>
      <p:pic>
        <p:nvPicPr>
          <p:cNvPr id="2059" name="Picture 5" descr="pip_special_sivers.eps"/>
          <p:cNvPicPr>
            <a:picLocks noChangeAspect="1"/>
          </p:cNvPicPr>
          <p:nvPr/>
        </p:nvPicPr>
        <p:blipFill>
          <a:blip r:embed="rId5" cstate="print"/>
          <a:srcRect/>
          <a:stretch>
            <a:fillRect/>
          </a:stretch>
        </p:blipFill>
        <p:spPr bwMode="auto">
          <a:xfrm>
            <a:off x="0" y="3273425"/>
            <a:ext cx="4572000" cy="3279775"/>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EDE73889-8752-428C-A11C-8679396BAC9B}" type="slidenum">
              <a:rPr lang="en-US" smtClean="0"/>
              <a:pPr/>
              <a:t>22</a:t>
            </a:fld>
            <a:endParaRPr lang="en-US" dirty="0"/>
          </a:p>
        </p:txBody>
      </p:sp>
      <p:sp>
        <p:nvSpPr>
          <p:cNvPr id="19" name="Rectangle 18"/>
          <p:cNvSpPr/>
          <p:nvPr/>
        </p:nvSpPr>
        <p:spPr>
          <a:xfrm>
            <a:off x="369979" y="2895600"/>
            <a:ext cx="3897221" cy="369332"/>
          </a:xfrm>
          <a:prstGeom prst="rect">
            <a:avLst/>
          </a:prstGeom>
        </p:spPr>
        <p:txBody>
          <a:bodyPr wrap="none">
            <a:spAutoFit/>
          </a:bodyPr>
          <a:lstStyle/>
          <a:p>
            <a:r>
              <a:rPr lang="en-US" dirty="0" smtClean="0">
                <a:solidFill>
                  <a:schemeClr val="accent1"/>
                </a:solidFill>
                <a:latin typeface="Arial"/>
                <a:cs typeface="Arial"/>
              </a:rPr>
              <a:t>Neutron Projection , 1/48 z-Q^2 bins</a:t>
            </a:r>
            <a:endParaRPr lang="en-US" dirty="0">
              <a:solidFill>
                <a:schemeClr val="accent1"/>
              </a:solidFill>
            </a:endParaRPr>
          </a:p>
        </p:txBody>
      </p:sp>
      <p:graphicFrame>
        <p:nvGraphicFramePr>
          <p:cNvPr id="233475" name="Object 3"/>
          <p:cNvGraphicFramePr>
            <a:graphicFrameLocks noChangeAspect="1"/>
          </p:cNvGraphicFramePr>
          <p:nvPr/>
        </p:nvGraphicFramePr>
        <p:xfrm>
          <a:off x="1066800" y="3189515"/>
          <a:ext cx="3122613" cy="391884"/>
        </p:xfrm>
        <a:graphic>
          <a:graphicData uri="http://schemas.openxmlformats.org/presentationml/2006/ole">
            <p:oleObj spid="_x0000_s1267715" name="Equation" r:id="rId6" imgW="2006280" imgH="253800" progId="Equation.3">
              <p:embed/>
            </p:oleObj>
          </a:graphicData>
        </a:graphic>
      </p:graphicFrame>
      <p:sp>
        <p:nvSpPr>
          <p:cNvPr id="20" name="Rounded Rectangular Callout 19"/>
          <p:cNvSpPr/>
          <p:nvPr/>
        </p:nvSpPr>
        <p:spPr>
          <a:xfrm>
            <a:off x="2971800" y="5105400"/>
            <a:ext cx="1752600" cy="533400"/>
          </a:xfrm>
          <a:prstGeom prst="wedgeRoundRectCallout">
            <a:avLst>
              <a:gd name="adj1" fmla="val -69189"/>
              <a:gd name="adj2" fmla="val -2431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6 GeV Data</a:t>
            </a:r>
          </a:p>
          <a:p>
            <a:pPr algn="ctr"/>
            <a:r>
              <a:rPr lang="en-US" sz="1000" b="1" dirty="0" smtClean="0"/>
              <a:t>PRL. 107 (2011) 072003</a:t>
            </a:r>
            <a:endParaRPr lang="en-US" dirty="0"/>
          </a:p>
        </p:txBody>
      </p:sp>
      <p:graphicFrame>
        <p:nvGraphicFramePr>
          <p:cNvPr id="899076" name="Object 2"/>
          <p:cNvGraphicFramePr>
            <a:graphicFrameLocks noChangeAspect="1"/>
          </p:cNvGraphicFramePr>
          <p:nvPr/>
        </p:nvGraphicFramePr>
        <p:xfrm>
          <a:off x="4800600" y="381000"/>
          <a:ext cx="671513" cy="377825"/>
        </p:xfrm>
        <a:graphic>
          <a:graphicData uri="http://schemas.openxmlformats.org/presentationml/2006/ole">
            <p:oleObj spid="_x0000_s1267716" name="Equation" r:id="rId7" imgW="406080" imgH="228600" progId="Equation.3">
              <p:embed/>
            </p:oleObj>
          </a:graphicData>
        </a:graphic>
      </p:graphicFrame>
      <p:pic>
        <p:nvPicPr>
          <p:cNvPr id="21"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867400" y="1357276"/>
            <a:ext cx="3276600" cy="1433827"/>
          </a:xfrm>
          <a:prstGeom prst="rect">
            <a:avLst/>
          </a:prstGeom>
          <a:noFill/>
          <a:ln w="9525">
            <a:noFill/>
            <a:miter lim="800000"/>
            <a:headEnd/>
            <a:tailEnd/>
          </a:ln>
        </p:spPr>
      </p:pic>
      <p:pic>
        <p:nvPicPr>
          <p:cNvPr id="22" name="Picture 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791200" y="1447800"/>
            <a:ext cx="2388732" cy="1255354"/>
          </a:xfrm>
          <a:prstGeom prst="rect">
            <a:avLst/>
          </a:prstGeom>
          <a:noFill/>
          <a:ln w="9525">
            <a:noFill/>
            <a:miter lim="800000"/>
            <a:headEnd/>
            <a:tailEnd/>
          </a:ln>
        </p:spPr>
      </p:pic>
      <p:sp>
        <p:nvSpPr>
          <p:cNvPr id="23" name="Rectangle 22"/>
          <p:cNvSpPr/>
          <p:nvPr/>
        </p:nvSpPr>
        <p:spPr>
          <a:xfrm>
            <a:off x="0" y="6488668"/>
            <a:ext cx="2749471" cy="369332"/>
          </a:xfrm>
          <a:prstGeom prst="rect">
            <a:avLst/>
          </a:prstGeom>
          <a:solidFill>
            <a:schemeClr val="bg1"/>
          </a:solidFill>
        </p:spPr>
        <p:txBody>
          <a:bodyPr wrap="none">
            <a:spAutoFit/>
          </a:bodyPr>
          <a:lstStyle/>
          <a:p>
            <a:r>
              <a:rPr lang="en-US" dirty="0" smtClean="0">
                <a:solidFill>
                  <a:schemeClr val="accent1"/>
                </a:solidFill>
                <a:latin typeface="Arial"/>
                <a:cs typeface="Arial"/>
              </a:rPr>
              <a:t>Proton data also planned</a:t>
            </a:r>
            <a:endParaRPr lang="en-US" dirty="0"/>
          </a:p>
        </p:txBody>
      </p:sp>
      <p:sp>
        <p:nvSpPr>
          <p:cNvPr id="18" name="Date Placeholder 17"/>
          <p:cNvSpPr>
            <a:spLocks noGrp="1"/>
          </p:cNvSpPr>
          <p:nvPr>
            <p:ph type="dt" sz="half" idx="10"/>
          </p:nvPr>
        </p:nvSpPr>
        <p:spPr/>
        <p:txBody>
          <a:bodyPr/>
          <a:lstStyle/>
          <a:p>
            <a:r>
              <a:rPr lang="en-US" altLang="zh-CN" smtClean="0"/>
              <a:t>Workshops on Hadron Physics</a:t>
            </a:r>
            <a:endParaRPr lang="en-US"/>
          </a:p>
        </p:txBody>
      </p:sp>
      <p:pic>
        <p:nvPicPr>
          <p:cNvPr id="25" name="Picture 3"/>
          <p:cNvPicPr>
            <a:picLocks noChangeAspect="1" noChangeArrowheads="1"/>
          </p:cNvPicPr>
          <p:nvPr/>
        </p:nvPicPr>
        <p:blipFill>
          <a:blip r:embed="rId10" cstate="print"/>
          <a:srcRect r="25277"/>
          <a:stretch>
            <a:fillRect/>
          </a:stretch>
        </p:blipFill>
        <p:spPr bwMode="auto">
          <a:xfrm>
            <a:off x="5190565" y="3352800"/>
            <a:ext cx="3953435" cy="3050306"/>
          </a:xfrm>
          <a:prstGeom prst="rect">
            <a:avLst/>
          </a:prstGeom>
          <a:noFill/>
          <a:ln w="9525">
            <a:noFill/>
            <a:miter lim="800000"/>
            <a:headEnd/>
            <a:tailEnd/>
          </a:ln>
        </p:spPr>
      </p:pic>
      <p:sp>
        <p:nvSpPr>
          <p:cNvPr id="27" name="Rectangle 26"/>
          <p:cNvSpPr/>
          <p:nvPr/>
        </p:nvSpPr>
        <p:spPr>
          <a:xfrm>
            <a:off x="4648200" y="6135469"/>
            <a:ext cx="4095993" cy="646331"/>
          </a:xfrm>
          <a:prstGeom prst="rect">
            <a:avLst/>
          </a:prstGeom>
          <a:solidFill>
            <a:schemeClr val="bg1"/>
          </a:solidFill>
        </p:spPr>
        <p:txBody>
          <a:bodyPr wrap="none">
            <a:spAutoFit/>
          </a:bodyPr>
          <a:lstStyle/>
          <a:p>
            <a:r>
              <a:rPr lang="en-US" dirty="0" smtClean="0">
                <a:solidFill>
                  <a:schemeClr val="accent1"/>
                </a:solidFill>
                <a:latin typeface="Arial"/>
                <a:cs typeface="Arial"/>
              </a:rPr>
              <a:t>More than precision :</a:t>
            </a:r>
          </a:p>
          <a:p>
            <a:r>
              <a:rPr lang="en-US" dirty="0" smtClean="0">
                <a:solidFill>
                  <a:schemeClr val="accent1"/>
                </a:solidFill>
                <a:latin typeface="Arial"/>
                <a:cs typeface="Arial"/>
              </a:rPr>
              <a:t>Also study shape in </a:t>
            </a:r>
            <a:r>
              <a:rPr lang="en-US" dirty="0" err="1" smtClean="0">
                <a:solidFill>
                  <a:schemeClr val="accent1"/>
                </a:solidFill>
                <a:latin typeface="Arial"/>
                <a:cs typeface="Arial"/>
              </a:rPr>
              <a:t>muti</a:t>
            </a:r>
            <a:r>
              <a:rPr lang="en-US" dirty="0" smtClean="0">
                <a:solidFill>
                  <a:schemeClr val="accent1"/>
                </a:solidFill>
                <a:latin typeface="Arial"/>
                <a:cs typeface="Arial"/>
              </a:rPr>
              <a:t>-D </a:t>
            </a:r>
            <a:r>
              <a:rPr lang="en-US" dirty="0" err="1" smtClean="0">
                <a:solidFill>
                  <a:schemeClr val="accent1"/>
                </a:solidFill>
                <a:latin typeface="Arial"/>
                <a:cs typeface="Arial"/>
              </a:rPr>
              <a:t>kine</a:t>
            </a:r>
            <a:r>
              <a:rPr lang="en-US" dirty="0" smtClean="0">
                <a:solidFill>
                  <a:schemeClr val="accent1"/>
                </a:solidFill>
                <a:latin typeface="Arial"/>
                <a:cs typeface="Arial"/>
              </a:rPr>
              <a:t> space</a:t>
            </a:r>
            <a:endParaRPr lang="en-US" dirty="0"/>
          </a:p>
        </p:txBody>
      </p:sp>
      <p:sp>
        <p:nvSpPr>
          <p:cNvPr id="26" name="Rectangle 25"/>
          <p:cNvSpPr/>
          <p:nvPr/>
        </p:nvSpPr>
        <p:spPr>
          <a:xfrm>
            <a:off x="8458200" y="6019800"/>
            <a:ext cx="284052" cy="369332"/>
          </a:xfrm>
          <a:prstGeom prst="rect">
            <a:avLst/>
          </a:prstGeom>
        </p:spPr>
        <p:txBody>
          <a:bodyPr wrap="none">
            <a:spAutoFit/>
          </a:bodyPr>
          <a:lstStyle/>
          <a:p>
            <a:r>
              <a:rPr lang="en-GB" altLang="zh-CN" dirty="0" smtClean="0"/>
              <a:t>x</a:t>
            </a:r>
            <a:endParaRPr lang="en-US" dirty="0"/>
          </a:p>
        </p:txBody>
      </p:sp>
      <p:sp>
        <p:nvSpPr>
          <p:cNvPr id="28" name="Rectangle 27"/>
          <p:cNvSpPr/>
          <p:nvPr/>
        </p:nvSpPr>
        <p:spPr>
          <a:xfrm>
            <a:off x="7426286" y="2590800"/>
            <a:ext cx="1717714" cy="276999"/>
          </a:xfrm>
          <a:prstGeom prst="rect">
            <a:avLst/>
          </a:prstGeom>
        </p:spPr>
        <p:txBody>
          <a:bodyPr wrap="none">
            <a:spAutoFit/>
          </a:bodyPr>
          <a:lstStyle/>
          <a:p>
            <a:r>
              <a:rPr lang="en-US" sz="1200" dirty="0" smtClean="0">
                <a:solidFill>
                  <a:schemeClr val="accent1"/>
                </a:solidFill>
              </a:rPr>
              <a:t>Courtesy to M. </a:t>
            </a:r>
            <a:r>
              <a:rPr lang="en-US" sz="1200" dirty="0" err="1" smtClean="0">
                <a:solidFill>
                  <a:schemeClr val="accent1"/>
                </a:solidFill>
              </a:rPr>
              <a:t>Burkardt</a:t>
            </a:r>
            <a:r>
              <a:rPr lang="en-US" sz="1200" dirty="0" smtClean="0">
                <a:solidFill>
                  <a:schemeClr val="accent1"/>
                </a:solidFill>
              </a:rPr>
              <a:t>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dirty="0" smtClean="0"/>
              <a:t>Worm-gear functions</a:t>
            </a:r>
          </a:p>
        </p:txBody>
      </p:sp>
      <p:sp>
        <p:nvSpPr>
          <p:cNvPr id="23" name="文本占位符 22"/>
          <p:cNvSpPr>
            <a:spLocks noGrp="1"/>
          </p:cNvSpPr>
          <p:nvPr>
            <p:ph type="body" sz="half" idx="3"/>
          </p:nvPr>
        </p:nvSpPr>
        <p:spPr>
          <a:xfrm>
            <a:off x="244475" y="6096000"/>
            <a:ext cx="4041775" cy="762000"/>
          </a:xfrm>
          <a:solidFill>
            <a:schemeClr val="accent3"/>
          </a:solidFill>
          <a:ln>
            <a:noFill/>
          </a:ln>
        </p:spPr>
        <p:txBody>
          <a:bodyPr/>
          <a:lstStyle/>
          <a:p>
            <a:r>
              <a:rPr lang="en-US" dirty="0" smtClean="0"/>
              <a:t> </a:t>
            </a:r>
            <a:endParaRPr lang="en-US" dirty="0"/>
          </a:p>
        </p:txBody>
      </p:sp>
      <p:sp>
        <p:nvSpPr>
          <p:cNvPr id="3" name="Content Placeholder 2"/>
          <p:cNvSpPr>
            <a:spLocks noGrp="1"/>
          </p:cNvSpPr>
          <p:nvPr>
            <p:ph sz="quarter" idx="2"/>
          </p:nvPr>
        </p:nvSpPr>
        <p:spPr>
          <a:xfrm>
            <a:off x="457200" y="1295401"/>
            <a:ext cx="8458200" cy="1752600"/>
          </a:xfrm>
        </p:spPr>
        <p:txBody>
          <a:bodyPr rtlCol="0">
            <a:normAutofit fontScale="92500" lnSpcReduction="10000"/>
          </a:bodyPr>
          <a:lstStyle/>
          <a:p>
            <a:pPr fontAlgn="auto">
              <a:spcAft>
                <a:spcPts val="0"/>
              </a:spcAft>
              <a:defRPr/>
            </a:pPr>
            <a:r>
              <a:rPr lang="en-US" sz="1800" dirty="0" smtClean="0"/>
              <a:t>Dominated by </a:t>
            </a:r>
            <a:r>
              <a:rPr lang="en-US" sz="1800" dirty="0" smtClean="0">
                <a:solidFill>
                  <a:schemeClr val="accent1"/>
                </a:solidFill>
              </a:rPr>
              <a:t>real</a:t>
            </a:r>
            <a:r>
              <a:rPr lang="en-US" sz="1800" dirty="0" smtClean="0"/>
              <a:t> part of</a:t>
            </a:r>
            <a:r>
              <a:rPr lang="en-US" sz="1800" dirty="0" smtClean="0">
                <a:solidFill>
                  <a:schemeClr val="accent1">
                    <a:lumMod val="75000"/>
                  </a:schemeClr>
                </a:solidFill>
              </a:rPr>
              <a:t> </a:t>
            </a:r>
            <a:r>
              <a:rPr lang="en-US" sz="1800" dirty="0" smtClean="0"/>
              <a:t>interference </a:t>
            </a:r>
            <a:br>
              <a:rPr lang="en-US" sz="1800" dirty="0" smtClean="0"/>
            </a:br>
            <a:r>
              <a:rPr lang="en-US" sz="1800" dirty="0" smtClean="0"/>
              <a:t>between </a:t>
            </a:r>
            <a:r>
              <a:rPr lang="en-US" sz="1800" dirty="0" smtClean="0">
                <a:solidFill>
                  <a:schemeClr val="accent1"/>
                </a:solidFill>
              </a:rPr>
              <a:t>L=0 (S) and L=1 (P) states</a:t>
            </a:r>
          </a:p>
          <a:p>
            <a:pPr fontAlgn="auto">
              <a:spcAft>
                <a:spcPts val="0"/>
              </a:spcAft>
              <a:defRPr/>
            </a:pPr>
            <a:r>
              <a:rPr lang="en-US" sz="1800" dirty="0" smtClean="0">
                <a:solidFill>
                  <a:schemeClr val="accent1"/>
                </a:solidFill>
              </a:rPr>
              <a:t>No</a:t>
            </a:r>
            <a:r>
              <a:rPr lang="en-US" sz="1800" dirty="0" smtClean="0"/>
              <a:t> GPD correspondence</a:t>
            </a:r>
          </a:p>
          <a:p>
            <a:pPr fontAlgn="auto">
              <a:spcAft>
                <a:spcPts val="0"/>
              </a:spcAft>
              <a:defRPr/>
            </a:pPr>
            <a:r>
              <a:rPr lang="en-US" sz="1800" dirty="0" smtClean="0">
                <a:solidFill>
                  <a:schemeClr val="accent1"/>
                </a:solidFill>
              </a:rPr>
              <a:t>Lattice  QCD </a:t>
            </a:r>
            <a:r>
              <a:rPr lang="en-US" sz="1800" dirty="0" smtClean="0"/>
              <a:t>-&gt; Moments of worm-gear TMDs</a:t>
            </a:r>
          </a:p>
          <a:p>
            <a:pPr fontAlgn="auto">
              <a:spcAft>
                <a:spcPts val="0"/>
              </a:spcAft>
              <a:defRPr/>
            </a:pPr>
            <a:r>
              <a:rPr lang="en-US" sz="1800" dirty="0" smtClean="0"/>
              <a:t>Model Calculations -&gt; </a:t>
            </a:r>
            <a:r>
              <a:rPr lang="en-US" sz="1800" i="1" dirty="0" smtClean="0">
                <a:solidFill>
                  <a:schemeClr val="accent1"/>
                </a:solidFill>
              </a:rPr>
              <a:t>h</a:t>
            </a:r>
            <a:r>
              <a:rPr lang="en-US" sz="1800" baseline="-25000" dirty="0" smtClean="0">
                <a:solidFill>
                  <a:schemeClr val="accent1"/>
                </a:solidFill>
              </a:rPr>
              <a:t>1L</a:t>
            </a:r>
            <a:r>
              <a:rPr lang="en-US" sz="1800" baseline="30000" dirty="0" smtClean="0">
                <a:solidFill>
                  <a:schemeClr val="accent1"/>
                </a:solidFill>
                <a:sym typeface="Symbol"/>
              </a:rPr>
              <a:t></a:t>
            </a:r>
            <a:r>
              <a:rPr lang="en-US" sz="1800" dirty="0" smtClean="0">
                <a:solidFill>
                  <a:schemeClr val="accent1"/>
                </a:solidFill>
                <a:sym typeface="Symbol"/>
              </a:rPr>
              <a:t> =? -</a:t>
            </a:r>
            <a:r>
              <a:rPr lang="en-US" sz="1800" i="1" dirty="0" smtClean="0">
                <a:solidFill>
                  <a:schemeClr val="accent1"/>
                </a:solidFill>
              </a:rPr>
              <a:t>g</a:t>
            </a:r>
            <a:r>
              <a:rPr lang="en-US" sz="1800" baseline="-25000" dirty="0" smtClean="0">
                <a:solidFill>
                  <a:schemeClr val="accent1"/>
                </a:solidFill>
              </a:rPr>
              <a:t>1T</a:t>
            </a:r>
            <a:r>
              <a:rPr lang="en-US" sz="1800" baseline="30000" dirty="0" smtClean="0">
                <a:solidFill>
                  <a:schemeClr val="accent1"/>
                </a:solidFill>
                <a:sym typeface="Symbol"/>
              </a:rPr>
              <a:t>  </a:t>
            </a:r>
          </a:p>
          <a:p>
            <a:pPr fontAlgn="auto">
              <a:spcAft>
                <a:spcPts val="0"/>
              </a:spcAft>
              <a:defRPr/>
            </a:pPr>
            <a:r>
              <a:rPr lang="en-US" sz="1800" dirty="0" smtClean="0">
                <a:solidFill>
                  <a:schemeClr val="accent1"/>
                </a:solidFill>
                <a:sym typeface="Symbol"/>
              </a:rPr>
              <a:t>Connections with Collinear PDFs </a:t>
            </a:r>
            <a:r>
              <a:rPr lang="en-US" sz="1800" dirty="0" smtClean="0">
                <a:sym typeface="Symbol"/>
              </a:rPr>
              <a:t>through WW approx. and LIR.</a:t>
            </a:r>
            <a:endParaRPr lang="en-US" sz="1800" baseline="30000" dirty="0" smtClean="0">
              <a:sym typeface="Symbol"/>
            </a:endParaRPr>
          </a:p>
        </p:txBody>
      </p:sp>
      <p:grpSp>
        <p:nvGrpSpPr>
          <p:cNvPr id="4" name="组合 20"/>
          <p:cNvGrpSpPr/>
          <p:nvPr/>
        </p:nvGrpSpPr>
        <p:grpSpPr>
          <a:xfrm>
            <a:off x="6477000" y="152400"/>
            <a:ext cx="2362200" cy="873125"/>
            <a:chOff x="6248400" y="0"/>
            <a:chExt cx="2362200" cy="873125"/>
          </a:xfrm>
        </p:grpSpPr>
        <p:grpSp>
          <p:nvGrpSpPr>
            <p:cNvPr id="5" name="组合 154"/>
            <p:cNvGrpSpPr>
              <a:grpSpLocks/>
            </p:cNvGrpSpPr>
            <p:nvPr/>
          </p:nvGrpSpPr>
          <p:grpSpPr bwMode="auto">
            <a:xfrm>
              <a:off x="6248400" y="0"/>
              <a:ext cx="2362200" cy="385763"/>
              <a:chOff x="963721" y="1524000"/>
              <a:chExt cx="2362200" cy="385773"/>
            </a:xfrm>
          </p:grpSpPr>
          <p:sp>
            <p:nvSpPr>
              <p:cNvPr id="3091" name="TextBox 150"/>
              <p:cNvSpPr txBox="1">
                <a:spLocks noChangeArrowheads="1"/>
              </p:cNvSpPr>
              <p:nvPr/>
            </p:nvSpPr>
            <p:spPr bwMode="auto">
              <a:xfrm>
                <a:off x="963721" y="1540441"/>
                <a:ext cx="865943" cy="369332"/>
              </a:xfrm>
              <a:prstGeom prst="rect">
                <a:avLst/>
              </a:prstGeom>
              <a:noFill/>
              <a:ln w="9525">
                <a:noFill/>
                <a:miter lim="800000"/>
                <a:headEnd/>
                <a:tailEnd/>
              </a:ln>
            </p:spPr>
            <p:txBody>
              <a:bodyPr wrap="none">
                <a:spAutoFit/>
              </a:bodyPr>
              <a:lstStyle/>
              <a:p>
                <a:r>
                  <a:rPr lang="en-US" b="1" i="1">
                    <a:solidFill>
                      <a:srgbClr val="D67000"/>
                    </a:solidFill>
                    <a:latin typeface="Calibri" pitchFamily="34" charset="0"/>
                  </a:rPr>
                  <a:t>h</a:t>
                </a:r>
                <a:r>
                  <a:rPr lang="en-US" b="1" baseline="-25000">
                    <a:solidFill>
                      <a:srgbClr val="D67000"/>
                    </a:solidFill>
                    <a:latin typeface="Calibri" pitchFamily="34" charset="0"/>
                  </a:rPr>
                  <a:t>1L</a:t>
                </a:r>
                <a:r>
                  <a:rPr lang="en-US" b="1" baseline="30000">
                    <a:solidFill>
                      <a:srgbClr val="D67000"/>
                    </a:solidFill>
                    <a:latin typeface="Calibri" pitchFamily="34" charset="0"/>
                    <a:sym typeface="Symbol" pitchFamily="18" charset="2"/>
                  </a:rPr>
                  <a:t></a:t>
                </a:r>
                <a:r>
                  <a:rPr lang="en-US" b="1">
                    <a:solidFill>
                      <a:srgbClr val="D67000"/>
                    </a:solidFill>
                    <a:latin typeface="Calibri" pitchFamily="34" charset="0"/>
                    <a:sym typeface="Symbol" pitchFamily="18" charset="2"/>
                  </a:rPr>
                  <a:t> </a:t>
                </a:r>
                <a:r>
                  <a:rPr lang="en-US" b="1">
                    <a:latin typeface="Calibri" pitchFamily="34" charset="0"/>
                  </a:rPr>
                  <a:t>=</a:t>
                </a:r>
                <a:endParaRPr lang="en-US">
                  <a:latin typeface="Calibri" pitchFamily="34" charset="0"/>
                </a:endParaRPr>
              </a:p>
            </p:txBody>
          </p:sp>
          <p:pic>
            <p:nvPicPr>
              <p:cNvPr id="3092"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65738" y="1524000"/>
                <a:ext cx="1460183" cy="337185"/>
              </a:xfrm>
              <a:prstGeom prst="rect">
                <a:avLst/>
              </a:prstGeom>
              <a:noFill/>
              <a:ln w="9525">
                <a:noFill/>
                <a:miter lim="800000"/>
                <a:headEnd/>
                <a:tailEnd/>
              </a:ln>
            </p:spPr>
          </p:pic>
        </p:grpSp>
        <p:grpSp>
          <p:nvGrpSpPr>
            <p:cNvPr id="6" name="组合 155"/>
            <p:cNvGrpSpPr>
              <a:grpSpLocks/>
            </p:cNvGrpSpPr>
            <p:nvPr/>
          </p:nvGrpSpPr>
          <p:grpSpPr bwMode="auto">
            <a:xfrm>
              <a:off x="6324600" y="381000"/>
              <a:ext cx="2133600" cy="492125"/>
              <a:chOff x="3690402" y="4875176"/>
              <a:chExt cx="2133600" cy="491490"/>
            </a:xfrm>
          </p:grpSpPr>
          <p:sp>
            <p:nvSpPr>
              <p:cNvPr id="3089" name="TextBox 156"/>
              <p:cNvSpPr txBox="1">
                <a:spLocks noChangeArrowheads="1"/>
              </p:cNvSpPr>
              <p:nvPr/>
            </p:nvSpPr>
            <p:spPr bwMode="auto">
              <a:xfrm>
                <a:off x="3690402" y="4991630"/>
                <a:ext cx="830677" cy="369332"/>
              </a:xfrm>
              <a:prstGeom prst="rect">
                <a:avLst/>
              </a:prstGeom>
              <a:noFill/>
              <a:ln w="9525">
                <a:noFill/>
                <a:miter lim="800000"/>
                <a:headEnd/>
                <a:tailEnd/>
              </a:ln>
            </p:spPr>
            <p:txBody>
              <a:bodyPr wrap="none">
                <a:spAutoFit/>
              </a:bodyPr>
              <a:lstStyle/>
              <a:p>
                <a:r>
                  <a:rPr lang="en-US" b="1" i="1">
                    <a:solidFill>
                      <a:srgbClr val="D67000"/>
                    </a:solidFill>
                    <a:latin typeface="Calibri" pitchFamily="34" charset="0"/>
                  </a:rPr>
                  <a:t>g</a:t>
                </a:r>
                <a:r>
                  <a:rPr lang="en-US" b="1" baseline="-25000">
                    <a:solidFill>
                      <a:srgbClr val="D67000"/>
                    </a:solidFill>
                    <a:latin typeface="Calibri" pitchFamily="34" charset="0"/>
                  </a:rPr>
                  <a:t>1T</a:t>
                </a:r>
                <a:r>
                  <a:rPr lang="en-US" b="1" baseline="30000">
                    <a:solidFill>
                      <a:srgbClr val="FF0000"/>
                    </a:solidFill>
                    <a:latin typeface="Calibri" pitchFamily="34" charset="0"/>
                    <a:sym typeface="Symbol" pitchFamily="18" charset="2"/>
                  </a:rPr>
                  <a:t> </a:t>
                </a:r>
                <a:r>
                  <a:rPr lang="en-US" b="1">
                    <a:solidFill>
                      <a:srgbClr val="FF0000"/>
                    </a:solidFill>
                    <a:latin typeface="Calibri" pitchFamily="34" charset="0"/>
                  </a:rPr>
                  <a:t> </a:t>
                </a:r>
                <a:r>
                  <a:rPr lang="en-US" b="1">
                    <a:latin typeface="Calibri" pitchFamily="34" charset="0"/>
                  </a:rPr>
                  <a:t>=</a:t>
                </a:r>
                <a:endParaRPr lang="en-US">
                  <a:latin typeface="Calibri" pitchFamily="34" charset="0"/>
                </a:endParaRPr>
              </a:p>
            </p:txBody>
          </p:sp>
          <p:pic>
            <p:nvPicPr>
              <p:cNvPr id="3090"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23839" y="4875176"/>
                <a:ext cx="1300163" cy="491490"/>
              </a:xfrm>
              <a:prstGeom prst="rect">
                <a:avLst/>
              </a:prstGeom>
              <a:noFill/>
              <a:ln w="9525">
                <a:noFill/>
                <a:miter lim="800000"/>
                <a:headEnd/>
                <a:tailEnd/>
              </a:ln>
            </p:spPr>
          </p:pic>
        </p:grpSp>
      </p:grpSp>
      <p:graphicFrame>
        <p:nvGraphicFramePr>
          <p:cNvPr id="3075" name="Object 3"/>
          <p:cNvGraphicFramePr>
            <a:graphicFrameLocks noChangeAspect="1"/>
          </p:cNvGraphicFramePr>
          <p:nvPr/>
        </p:nvGraphicFramePr>
        <p:xfrm>
          <a:off x="800100" y="6221413"/>
          <a:ext cx="2930525" cy="511175"/>
        </p:xfrm>
        <a:graphic>
          <a:graphicData uri="http://schemas.openxmlformats.org/presentationml/2006/ole">
            <p:oleObj spid="_x0000_s1268739" name="Equation" r:id="rId6" imgW="1384200" imgH="241200" progId="Equation.3">
              <p:embed/>
            </p:oleObj>
          </a:graphicData>
        </a:graphic>
      </p:graphicFrame>
      <p:sp>
        <p:nvSpPr>
          <p:cNvPr id="25" name="日期占位符 24"/>
          <p:cNvSpPr>
            <a:spLocks noGrp="1"/>
          </p:cNvSpPr>
          <p:nvPr>
            <p:ph type="dt" sz="half" idx="10"/>
          </p:nvPr>
        </p:nvSpPr>
        <p:spPr/>
        <p:txBody>
          <a:bodyPr/>
          <a:lstStyle/>
          <a:p>
            <a:r>
              <a:rPr lang="en-US" smtClean="0"/>
              <a:t>Workshops on Hadron Physics</a:t>
            </a:r>
            <a:endParaRPr lang="en-US"/>
          </a:p>
        </p:txBody>
      </p:sp>
      <p:sp>
        <p:nvSpPr>
          <p:cNvPr id="26" name="灯片编号占位符 25"/>
          <p:cNvSpPr>
            <a:spLocks noGrp="1"/>
          </p:cNvSpPr>
          <p:nvPr>
            <p:ph type="sldNum" sz="quarter" idx="12"/>
          </p:nvPr>
        </p:nvSpPr>
        <p:spPr/>
        <p:txBody>
          <a:bodyPr/>
          <a:lstStyle/>
          <a:p>
            <a:fld id="{EDE73889-8752-428C-A11C-8679396BAC9B}" type="slidenum">
              <a:rPr lang="en-US" smtClean="0"/>
              <a:pPr/>
              <a:t>23</a:t>
            </a:fld>
            <a:endParaRPr lang="en-US"/>
          </a:p>
        </p:txBody>
      </p:sp>
      <p:sp>
        <p:nvSpPr>
          <p:cNvPr id="27" name="页脚占位符 26"/>
          <p:cNvSpPr>
            <a:spLocks noGrp="1"/>
          </p:cNvSpPr>
          <p:nvPr>
            <p:ph type="ftr" sz="quarter" idx="11"/>
          </p:nvPr>
        </p:nvSpPr>
        <p:spPr/>
        <p:txBody>
          <a:bodyPr/>
          <a:lstStyle/>
          <a:p>
            <a:r>
              <a:rPr lang="en-US" smtClean="0"/>
              <a:t>Jin Huang &lt;jinhuang@jlab.org&gt;</a:t>
            </a:r>
            <a:endParaRPr lang="en-US" dirty="0"/>
          </a:p>
        </p:txBody>
      </p:sp>
      <p:sp>
        <p:nvSpPr>
          <p:cNvPr id="22" name="文本占位符 21"/>
          <p:cNvSpPr>
            <a:spLocks noGrp="1"/>
          </p:cNvSpPr>
          <p:nvPr>
            <p:ph type="body" idx="1"/>
          </p:nvPr>
        </p:nvSpPr>
        <p:spPr>
          <a:xfrm>
            <a:off x="4646612" y="6096000"/>
            <a:ext cx="4344988" cy="762000"/>
          </a:xfrm>
          <a:solidFill>
            <a:schemeClr val="accent3"/>
          </a:solidFill>
          <a:ln>
            <a:noFill/>
          </a:ln>
        </p:spPr>
        <p:txBody>
          <a:bodyPr/>
          <a:lstStyle/>
          <a:p>
            <a:r>
              <a:rPr lang="en-US" dirty="0" smtClean="0"/>
              <a:t> </a:t>
            </a:r>
            <a:endParaRPr lang="en-US" dirty="0"/>
          </a:p>
        </p:txBody>
      </p:sp>
      <p:graphicFrame>
        <p:nvGraphicFramePr>
          <p:cNvPr id="3074" name="Object 2"/>
          <p:cNvGraphicFramePr>
            <a:graphicFrameLocks noChangeAspect="1"/>
          </p:cNvGraphicFramePr>
          <p:nvPr/>
        </p:nvGraphicFramePr>
        <p:xfrm>
          <a:off x="5434806" y="6248400"/>
          <a:ext cx="2770188" cy="457200"/>
        </p:xfrm>
        <a:graphic>
          <a:graphicData uri="http://schemas.openxmlformats.org/presentationml/2006/ole">
            <p:oleObj spid="_x0000_s1268738" name="Equation" r:id="rId7" imgW="1307880" imgH="215640" progId="Equation.3">
              <p:embed/>
            </p:oleObj>
          </a:graphicData>
        </a:graphic>
      </p:graphicFrame>
      <p:grpSp>
        <p:nvGrpSpPr>
          <p:cNvPr id="7" name="Group 28"/>
          <p:cNvGrpSpPr/>
          <p:nvPr/>
        </p:nvGrpSpPr>
        <p:grpSpPr>
          <a:xfrm>
            <a:off x="0" y="3200400"/>
            <a:ext cx="9149271" cy="2841183"/>
            <a:chOff x="579120" y="3268152"/>
            <a:chExt cx="7922362" cy="2460183"/>
          </a:xfrm>
        </p:grpSpPr>
        <p:grpSp>
          <p:nvGrpSpPr>
            <p:cNvPr id="8" name="Group 18"/>
            <p:cNvGrpSpPr/>
            <p:nvPr/>
          </p:nvGrpSpPr>
          <p:grpSpPr>
            <a:xfrm>
              <a:off x="579120" y="3268152"/>
              <a:ext cx="7922362" cy="2460183"/>
              <a:chOff x="731520" y="2582352"/>
              <a:chExt cx="7922362" cy="2460183"/>
            </a:xfrm>
          </p:grpSpPr>
          <p:pic>
            <p:nvPicPr>
              <p:cNvPr id="33" name="Picture 3" descr="E:\My Documents\my file\JLab\meeting\2011.08 PAC\plot\A_LT_pim.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813402" y="2582352"/>
                <a:ext cx="3840480" cy="2451735"/>
              </a:xfrm>
              <a:prstGeom prst="rect">
                <a:avLst/>
              </a:prstGeom>
              <a:noFill/>
              <a:ln w="9525">
                <a:noFill/>
                <a:miter lim="800000"/>
                <a:headEnd/>
                <a:tailEnd/>
              </a:ln>
            </p:spPr>
          </p:pic>
          <p:pic>
            <p:nvPicPr>
              <p:cNvPr id="34" name="Picture 2" descr="E:\My Documents\my file\JLab\meeting\2011.08 PAC\plot\A_UL_pim.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1520" y="2590800"/>
                <a:ext cx="3840480" cy="2451735"/>
              </a:xfrm>
              <a:prstGeom prst="rect">
                <a:avLst/>
              </a:prstGeom>
              <a:noFill/>
              <a:ln w="9525">
                <a:noFill/>
                <a:miter lim="800000"/>
                <a:headEnd/>
                <a:tailEnd/>
              </a:ln>
            </p:spPr>
          </p:pic>
          <p:graphicFrame>
            <p:nvGraphicFramePr>
              <p:cNvPr id="35" name="Object 2"/>
              <p:cNvGraphicFramePr>
                <a:graphicFrameLocks noChangeAspect="1"/>
              </p:cNvGraphicFramePr>
              <p:nvPr/>
            </p:nvGraphicFramePr>
            <p:xfrm>
              <a:off x="3429000" y="4258752"/>
              <a:ext cx="488950" cy="442912"/>
            </p:xfrm>
            <a:graphic>
              <a:graphicData uri="http://schemas.openxmlformats.org/presentationml/2006/ole">
                <p:oleObj spid="_x0000_s1268740" name="Equation" r:id="rId10" imgW="253800" imgH="228600" progId="">
                  <p:embed/>
                </p:oleObj>
              </a:graphicData>
            </a:graphic>
          </p:graphicFrame>
          <p:graphicFrame>
            <p:nvGraphicFramePr>
              <p:cNvPr id="36" name="Object 3"/>
              <p:cNvGraphicFramePr>
                <a:graphicFrameLocks noChangeAspect="1"/>
              </p:cNvGraphicFramePr>
              <p:nvPr/>
            </p:nvGraphicFramePr>
            <p:xfrm>
              <a:off x="5410200" y="4258751"/>
              <a:ext cx="488950" cy="442913"/>
            </p:xfrm>
            <a:graphic>
              <a:graphicData uri="http://schemas.openxmlformats.org/presentationml/2006/ole">
                <p:oleObj spid="_x0000_s1268741" name="Equation" r:id="rId11" imgW="253800" imgH="228600" progId="">
                  <p:embed/>
                </p:oleObj>
              </a:graphicData>
            </a:graphic>
          </p:graphicFrame>
        </p:grpSp>
        <p:sp>
          <p:nvSpPr>
            <p:cNvPr id="31" name="Rectangle 11"/>
            <p:cNvSpPr>
              <a:spLocks noChangeArrowheads="1"/>
            </p:cNvSpPr>
            <p:nvPr/>
          </p:nvSpPr>
          <p:spPr bwMode="auto">
            <a:xfrm>
              <a:off x="2560320" y="4038600"/>
              <a:ext cx="1523999" cy="559659"/>
            </a:xfrm>
            <a:prstGeom prst="rect">
              <a:avLst/>
            </a:prstGeom>
            <a:noFill/>
            <a:ln w="9525">
              <a:noFill/>
              <a:miter lim="800000"/>
              <a:headEnd/>
              <a:tailEnd/>
            </a:ln>
          </p:spPr>
          <p:txBody>
            <a:bodyPr wrap="square">
              <a:spAutoFit/>
            </a:bodyPr>
            <a:lstStyle/>
            <a:p>
              <a:pPr algn="ctr"/>
              <a:r>
                <a:rPr lang="en-US" b="1" dirty="0">
                  <a:solidFill>
                    <a:schemeClr val="accent1"/>
                  </a:solidFill>
                </a:rPr>
                <a:t>First Neutron </a:t>
              </a:r>
              <a:r>
                <a:rPr lang="en-US" b="1" dirty="0" smtClean="0">
                  <a:solidFill>
                    <a:schemeClr val="accent1"/>
                  </a:solidFill>
                </a:rPr>
                <a:t>Data !!</a:t>
              </a:r>
              <a:endParaRPr lang="en-US" b="1" dirty="0">
                <a:solidFill>
                  <a:schemeClr val="accent1"/>
                </a:solidFill>
              </a:endParaRPr>
            </a:p>
          </p:txBody>
        </p:sp>
      </p:grpSp>
      <p:sp>
        <p:nvSpPr>
          <p:cNvPr id="37" name="Rectangle 36"/>
          <p:cNvSpPr/>
          <p:nvPr/>
        </p:nvSpPr>
        <p:spPr>
          <a:xfrm>
            <a:off x="2819400" y="3048000"/>
            <a:ext cx="4076757" cy="646331"/>
          </a:xfrm>
          <a:prstGeom prst="rect">
            <a:avLst/>
          </a:prstGeom>
        </p:spPr>
        <p:txBody>
          <a:bodyPr wrap="none">
            <a:spAutoFit/>
          </a:bodyPr>
          <a:lstStyle/>
          <a:p>
            <a:r>
              <a:rPr lang="en-US" dirty="0" smtClean="0">
                <a:solidFill>
                  <a:schemeClr val="accent1"/>
                </a:solidFill>
                <a:latin typeface="Arial"/>
                <a:cs typeface="Arial"/>
              </a:rPr>
              <a:t>Neutron Projections, 1/48 z-Q^2 bins</a:t>
            </a:r>
            <a:endParaRPr lang="en-US" dirty="0" smtClean="0">
              <a:solidFill>
                <a:schemeClr val="accent1"/>
              </a:solidFill>
            </a:endParaRPr>
          </a:p>
          <a:p>
            <a:endParaRPr lang="en-US" dirty="0">
              <a:solidFill>
                <a:schemeClr val="accent1"/>
              </a:solidFill>
            </a:endParaRPr>
          </a:p>
        </p:txBody>
      </p:sp>
      <p:grpSp>
        <p:nvGrpSpPr>
          <p:cNvPr id="9" name="组合 235"/>
          <p:cNvGrpSpPr>
            <a:grpSpLocks/>
          </p:cNvGrpSpPr>
          <p:nvPr/>
        </p:nvGrpSpPr>
        <p:grpSpPr bwMode="auto">
          <a:xfrm>
            <a:off x="6934202" y="997381"/>
            <a:ext cx="1981199" cy="1745819"/>
            <a:chOff x="3779835" y="533400"/>
            <a:chExt cx="2662996" cy="2346053"/>
          </a:xfrm>
        </p:grpSpPr>
        <p:grpSp>
          <p:nvGrpSpPr>
            <p:cNvPr id="10" name="Group 1256"/>
            <p:cNvGrpSpPr>
              <a:grpSpLocks noChangeAspect="1"/>
            </p:cNvGrpSpPr>
            <p:nvPr/>
          </p:nvGrpSpPr>
          <p:grpSpPr bwMode="auto">
            <a:xfrm>
              <a:off x="3779835" y="712848"/>
              <a:ext cx="2209719" cy="2166605"/>
              <a:chOff x="3779838" y="3817938"/>
              <a:chExt cx="2278063" cy="2233613"/>
            </a:xfrm>
          </p:grpSpPr>
          <p:sp>
            <p:nvSpPr>
              <p:cNvPr id="47" name="Rectangle 664"/>
              <p:cNvSpPr>
                <a:spLocks noChangeArrowheads="1"/>
              </p:cNvSpPr>
              <p:nvPr/>
            </p:nvSpPr>
            <p:spPr bwMode="auto">
              <a:xfrm>
                <a:off x="4144963" y="4043363"/>
                <a:ext cx="1868488" cy="1812925"/>
              </a:xfrm>
              <a:prstGeom prst="rect">
                <a:avLst/>
              </a:prstGeom>
              <a:noFill/>
              <a:ln w="9">
                <a:solidFill>
                  <a:srgbClr val="000000"/>
                </a:solidFill>
                <a:miter lim="800000"/>
                <a:headEnd/>
                <a:tailEnd/>
              </a:ln>
            </p:spPr>
            <p:txBody>
              <a:bodyPr/>
              <a:lstStyle/>
              <a:p>
                <a:pPr algn="ctr"/>
                <a:endParaRPr lang="en-US" sz="1400"/>
              </a:p>
            </p:txBody>
          </p:sp>
          <p:sp>
            <p:nvSpPr>
              <p:cNvPr id="48" name="Line 665"/>
              <p:cNvSpPr>
                <a:spLocks noChangeShapeType="1"/>
              </p:cNvSpPr>
              <p:nvPr/>
            </p:nvSpPr>
            <p:spPr bwMode="auto">
              <a:xfrm flipV="1">
                <a:off x="4144963" y="4043363"/>
                <a:ext cx="1588" cy="1812925"/>
              </a:xfrm>
              <a:prstGeom prst="line">
                <a:avLst/>
              </a:prstGeom>
              <a:noFill/>
              <a:ln w="2">
                <a:solidFill>
                  <a:srgbClr val="000000"/>
                </a:solidFill>
                <a:round/>
                <a:headEnd/>
                <a:tailEnd/>
              </a:ln>
            </p:spPr>
            <p:txBody>
              <a:bodyPr/>
              <a:lstStyle/>
              <a:p>
                <a:endParaRPr lang="en-US"/>
              </a:p>
            </p:txBody>
          </p:sp>
          <p:sp>
            <p:nvSpPr>
              <p:cNvPr id="49" name="Line 666"/>
              <p:cNvSpPr>
                <a:spLocks noChangeShapeType="1"/>
              </p:cNvSpPr>
              <p:nvPr/>
            </p:nvSpPr>
            <p:spPr bwMode="auto">
              <a:xfrm flipH="1">
                <a:off x="4144963" y="5856288"/>
                <a:ext cx="52388" cy="1588"/>
              </a:xfrm>
              <a:prstGeom prst="line">
                <a:avLst/>
              </a:prstGeom>
              <a:noFill/>
              <a:ln w="5">
                <a:solidFill>
                  <a:srgbClr val="000000"/>
                </a:solidFill>
                <a:round/>
                <a:headEnd/>
                <a:tailEnd/>
              </a:ln>
            </p:spPr>
            <p:txBody>
              <a:bodyPr/>
              <a:lstStyle/>
              <a:p>
                <a:endParaRPr lang="en-US"/>
              </a:p>
            </p:txBody>
          </p:sp>
          <p:sp>
            <p:nvSpPr>
              <p:cNvPr id="50" name="Line 667"/>
              <p:cNvSpPr>
                <a:spLocks noChangeShapeType="1"/>
              </p:cNvSpPr>
              <p:nvPr/>
            </p:nvSpPr>
            <p:spPr bwMode="auto">
              <a:xfrm flipH="1">
                <a:off x="4144963" y="5765800"/>
                <a:ext cx="23813" cy="1588"/>
              </a:xfrm>
              <a:prstGeom prst="line">
                <a:avLst/>
              </a:prstGeom>
              <a:noFill/>
              <a:ln w="5">
                <a:solidFill>
                  <a:srgbClr val="000000"/>
                </a:solidFill>
                <a:round/>
                <a:headEnd/>
                <a:tailEnd/>
              </a:ln>
            </p:spPr>
            <p:txBody>
              <a:bodyPr/>
              <a:lstStyle/>
              <a:p>
                <a:endParaRPr lang="en-US"/>
              </a:p>
            </p:txBody>
          </p:sp>
          <p:sp>
            <p:nvSpPr>
              <p:cNvPr id="51" name="Line 668"/>
              <p:cNvSpPr>
                <a:spLocks noChangeShapeType="1"/>
              </p:cNvSpPr>
              <p:nvPr/>
            </p:nvSpPr>
            <p:spPr bwMode="auto">
              <a:xfrm flipH="1">
                <a:off x="4144963" y="5672138"/>
                <a:ext cx="23813" cy="1588"/>
              </a:xfrm>
              <a:prstGeom prst="line">
                <a:avLst/>
              </a:prstGeom>
              <a:noFill/>
              <a:ln w="5">
                <a:solidFill>
                  <a:srgbClr val="000000"/>
                </a:solidFill>
                <a:round/>
                <a:headEnd/>
                <a:tailEnd/>
              </a:ln>
            </p:spPr>
            <p:txBody>
              <a:bodyPr/>
              <a:lstStyle/>
              <a:p>
                <a:endParaRPr lang="en-US"/>
              </a:p>
            </p:txBody>
          </p:sp>
          <p:sp>
            <p:nvSpPr>
              <p:cNvPr id="52" name="Line 669"/>
              <p:cNvSpPr>
                <a:spLocks noChangeShapeType="1"/>
              </p:cNvSpPr>
              <p:nvPr/>
            </p:nvSpPr>
            <p:spPr bwMode="auto">
              <a:xfrm flipH="1">
                <a:off x="4144963" y="5584825"/>
                <a:ext cx="23813" cy="1588"/>
              </a:xfrm>
              <a:prstGeom prst="line">
                <a:avLst/>
              </a:prstGeom>
              <a:noFill/>
              <a:ln w="5">
                <a:solidFill>
                  <a:srgbClr val="000000"/>
                </a:solidFill>
                <a:round/>
                <a:headEnd/>
                <a:tailEnd/>
              </a:ln>
            </p:spPr>
            <p:txBody>
              <a:bodyPr/>
              <a:lstStyle/>
              <a:p>
                <a:endParaRPr lang="en-US"/>
              </a:p>
            </p:txBody>
          </p:sp>
          <p:sp>
            <p:nvSpPr>
              <p:cNvPr id="53" name="Line 670"/>
              <p:cNvSpPr>
                <a:spLocks noChangeShapeType="1"/>
              </p:cNvSpPr>
              <p:nvPr/>
            </p:nvSpPr>
            <p:spPr bwMode="auto">
              <a:xfrm flipH="1">
                <a:off x="4144963" y="5491163"/>
                <a:ext cx="23813" cy="1588"/>
              </a:xfrm>
              <a:prstGeom prst="line">
                <a:avLst/>
              </a:prstGeom>
              <a:noFill/>
              <a:ln w="5">
                <a:solidFill>
                  <a:srgbClr val="000000"/>
                </a:solidFill>
                <a:round/>
                <a:headEnd/>
                <a:tailEnd/>
              </a:ln>
            </p:spPr>
            <p:txBody>
              <a:bodyPr/>
              <a:lstStyle/>
              <a:p>
                <a:endParaRPr lang="en-US"/>
              </a:p>
            </p:txBody>
          </p:sp>
          <p:sp>
            <p:nvSpPr>
              <p:cNvPr id="54" name="Line 671"/>
              <p:cNvSpPr>
                <a:spLocks noChangeShapeType="1"/>
              </p:cNvSpPr>
              <p:nvPr/>
            </p:nvSpPr>
            <p:spPr bwMode="auto">
              <a:xfrm flipH="1">
                <a:off x="4144963" y="5403850"/>
                <a:ext cx="52388" cy="1588"/>
              </a:xfrm>
              <a:prstGeom prst="line">
                <a:avLst/>
              </a:prstGeom>
              <a:noFill/>
              <a:ln w="5">
                <a:solidFill>
                  <a:srgbClr val="000000"/>
                </a:solidFill>
                <a:round/>
                <a:headEnd/>
                <a:tailEnd/>
              </a:ln>
            </p:spPr>
            <p:txBody>
              <a:bodyPr/>
              <a:lstStyle/>
              <a:p>
                <a:endParaRPr lang="en-US"/>
              </a:p>
            </p:txBody>
          </p:sp>
          <p:sp>
            <p:nvSpPr>
              <p:cNvPr id="55" name="Line 672"/>
              <p:cNvSpPr>
                <a:spLocks noChangeShapeType="1"/>
              </p:cNvSpPr>
              <p:nvPr/>
            </p:nvSpPr>
            <p:spPr bwMode="auto">
              <a:xfrm flipH="1">
                <a:off x="4144963" y="5314950"/>
                <a:ext cx="23813" cy="1588"/>
              </a:xfrm>
              <a:prstGeom prst="line">
                <a:avLst/>
              </a:prstGeom>
              <a:noFill/>
              <a:ln w="5">
                <a:solidFill>
                  <a:srgbClr val="000000"/>
                </a:solidFill>
                <a:round/>
                <a:headEnd/>
                <a:tailEnd/>
              </a:ln>
            </p:spPr>
            <p:txBody>
              <a:bodyPr/>
              <a:lstStyle/>
              <a:p>
                <a:endParaRPr lang="en-US"/>
              </a:p>
            </p:txBody>
          </p:sp>
          <p:sp>
            <p:nvSpPr>
              <p:cNvPr id="56" name="Line 673"/>
              <p:cNvSpPr>
                <a:spLocks noChangeShapeType="1"/>
              </p:cNvSpPr>
              <p:nvPr/>
            </p:nvSpPr>
            <p:spPr bwMode="auto">
              <a:xfrm flipH="1">
                <a:off x="4144963" y="5219700"/>
                <a:ext cx="23813" cy="1588"/>
              </a:xfrm>
              <a:prstGeom prst="line">
                <a:avLst/>
              </a:prstGeom>
              <a:noFill/>
              <a:ln w="5">
                <a:solidFill>
                  <a:srgbClr val="000000"/>
                </a:solidFill>
                <a:round/>
                <a:headEnd/>
                <a:tailEnd/>
              </a:ln>
            </p:spPr>
            <p:txBody>
              <a:bodyPr/>
              <a:lstStyle/>
              <a:p>
                <a:endParaRPr lang="en-US"/>
              </a:p>
            </p:txBody>
          </p:sp>
          <p:sp>
            <p:nvSpPr>
              <p:cNvPr id="57" name="Line 674"/>
              <p:cNvSpPr>
                <a:spLocks noChangeShapeType="1"/>
              </p:cNvSpPr>
              <p:nvPr/>
            </p:nvSpPr>
            <p:spPr bwMode="auto">
              <a:xfrm flipH="1">
                <a:off x="4144963" y="5132388"/>
                <a:ext cx="23813" cy="1588"/>
              </a:xfrm>
              <a:prstGeom prst="line">
                <a:avLst/>
              </a:prstGeom>
              <a:noFill/>
              <a:ln w="5">
                <a:solidFill>
                  <a:srgbClr val="000000"/>
                </a:solidFill>
                <a:round/>
                <a:headEnd/>
                <a:tailEnd/>
              </a:ln>
            </p:spPr>
            <p:txBody>
              <a:bodyPr/>
              <a:lstStyle/>
              <a:p>
                <a:endParaRPr lang="en-US"/>
              </a:p>
            </p:txBody>
          </p:sp>
          <p:sp>
            <p:nvSpPr>
              <p:cNvPr id="58" name="Line 675"/>
              <p:cNvSpPr>
                <a:spLocks noChangeShapeType="1"/>
              </p:cNvSpPr>
              <p:nvPr/>
            </p:nvSpPr>
            <p:spPr bwMode="auto">
              <a:xfrm flipH="1">
                <a:off x="4144963" y="5038725"/>
                <a:ext cx="23813" cy="1588"/>
              </a:xfrm>
              <a:prstGeom prst="line">
                <a:avLst/>
              </a:prstGeom>
              <a:noFill/>
              <a:ln w="5">
                <a:solidFill>
                  <a:srgbClr val="000000"/>
                </a:solidFill>
                <a:round/>
                <a:headEnd/>
                <a:tailEnd/>
              </a:ln>
            </p:spPr>
            <p:txBody>
              <a:bodyPr/>
              <a:lstStyle/>
              <a:p>
                <a:endParaRPr lang="en-US"/>
              </a:p>
            </p:txBody>
          </p:sp>
          <p:sp>
            <p:nvSpPr>
              <p:cNvPr id="59" name="Line 676"/>
              <p:cNvSpPr>
                <a:spLocks noChangeShapeType="1"/>
              </p:cNvSpPr>
              <p:nvPr/>
            </p:nvSpPr>
            <p:spPr bwMode="auto">
              <a:xfrm flipH="1">
                <a:off x="4144963" y="4949825"/>
                <a:ext cx="52388" cy="1588"/>
              </a:xfrm>
              <a:prstGeom prst="line">
                <a:avLst/>
              </a:prstGeom>
              <a:noFill/>
              <a:ln w="5">
                <a:solidFill>
                  <a:srgbClr val="000000"/>
                </a:solidFill>
                <a:round/>
                <a:headEnd/>
                <a:tailEnd/>
              </a:ln>
            </p:spPr>
            <p:txBody>
              <a:bodyPr/>
              <a:lstStyle/>
              <a:p>
                <a:endParaRPr lang="en-US"/>
              </a:p>
            </p:txBody>
          </p:sp>
          <p:sp>
            <p:nvSpPr>
              <p:cNvPr id="60" name="Line 677"/>
              <p:cNvSpPr>
                <a:spLocks noChangeShapeType="1"/>
              </p:cNvSpPr>
              <p:nvPr/>
            </p:nvSpPr>
            <p:spPr bwMode="auto">
              <a:xfrm flipH="1">
                <a:off x="4144963" y="4857750"/>
                <a:ext cx="23813" cy="1588"/>
              </a:xfrm>
              <a:prstGeom prst="line">
                <a:avLst/>
              </a:prstGeom>
              <a:noFill/>
              <a:ln w="5">
                <a:solidFill>
                  <a:srgbClr val="000000"/>
                </a:solidFill>
                <a:round/>
                <a:headEnd/>
                <a:tailEnd/>
              </a:ln>
            </p:spPr>
            <p:txBody>
              <a:bodyPr/>
              <a:lstStyle/>
              <a:p>
                <a:endParaRPr lang="en-US"/>
              </a:p>
            </p:txBody>
          </p:sp>
          <p:sp>
            <p:nvSpPr>
              <p:cNvPr id="61" name="Line 678"/>
              <p:cNvSpPr>
                <a:spLocks noChangeShapeType="1"/>
              </p:cNvSpPr>
              <p:nvPr/>
            </p:nvSpPr>
            <p:spPr bwMode="auto">
              <a:xfrm flipH="1">
                <a:off x="4144963" y="4768850"/>
                <a:ext cx="23813" cy="1588"/>
              </a:xfrm>
              <a:prstGeom prst="line">
                <a:avLst/>
              </a:prstGeom>
              <a:noFill/>
              <a:ln w="5">
                <a:solidFill>
                  <a:srgbClr val="000000"/>
                </a:solidFill>
                <a:round/>
                <a:headEnd/>
                <a:tailEnd/>
              </a:ln>
            </p:spPr>
            <p:txBody>
              <a:bodyPr/>
              <a:lstStyle/>
              <a:p>
                <a:endParaRPr lang="en-US"/>
              </a:p>
            </p:txBody>
          </p:sp>
          <p:sp>
            <p:nvSpPr>
              <p:cNvPr id="62" name="Line 679"/>
              <p:cNvSpPr>
                <a:spLocks noChangeShapeType="1"/>
              </p:cNvSpPr>
              <p:nvPr/>
            </p:nvSpPr>
            <p:spPr bwMode="auto">
              <a:xfrm flipH="1">
                <a:off x="4144963" y="4676775"/>
                <a:ext cx="23813" cy="1588"/>
              </a:xfrm>
              <a:prstGeom prst="line">
                <a:avLst/>
              </a:prstGeom>
              <a:noFill/>
              <a:ln w="5">
                <a:solidFill>
                  <a:srgbClr val="000000"/>
                </a:solidFill>
                <a:round/>
                <a:headEnd/>
                <a:tailEnd/>
              </a:ln>
            </p:spPr>
            <p:txBody>
              <a:bodyPr/>
              <a:lstStyle/>
              <a:p>
                <a:endParaRPr lang="en-US"/>
              </a:p>
            </p:txBody>
          </p:sp>
          <p:sp>
            <p:nvSpPr>
              <p:cNvPr id="63" name="Line 680"/>
              <p:cNvSpPr>
                <a:spLocks noChangeShapeType="1"/>
              </p:cNvSpPr>
              <p:nvPr/>
            </p:nvSpPr>
            <p:spPr bwMode="auto">
              <a:xfrm flipH="1">
                <a:off x="4144963" y="4586288"/>
                <a:ext cx="23813" cy="1588"/>
              </a:xfrm>
              <a:prstGeom prst="line">
                <a:avLst/>
              </a:prstGeom>
              <a:noFill/>
              <a:ln w="5">
                <a:solidFill>
                  <a:srgbClr val="000000"/>
                </a:solidFill>
                <a:round/>
                <a:headEnd/>
                <a:tailEnd/>
              </a:ln>
            </p:spPr>
            <p:txBody>
              <a:bodyPr/>
              <a:lstStyle/>
              <a:p>
                <a:endParaRPr lang="en-US"/>
              </a:p>
            </p:txBody>
          </p:sp>
          <p:sp>
            <p:nvSpPr>
              <p:cNvPr id="64" name="Line 681"/>
              <p:cNvSpPr>
                <a:spLocks noChangeShapeType="1"/>
              </p:cNvSpPr>
              <p:nvPr/>
            </p:nvSpPr>
            <p:spPr bwMode="auto">
              <a:xfrm flipH="1">
                <a:off x="4144963" y="4495800"/>
                <a:ext cx="52388" cy="1588"/>
              </a:xfrm>
              <a:prstGeom prst="line">
                <a:avLst/>
              </a:prstGeom>
              <a:noFill/>
              <a:ln w="5">
                <a:solidFill>
                  <a:srgbClr val="000000"/>
                </a:solidFill>
                <a:round/>
                <a:headEnd/>
                <a:tailEnd/>
              </a:ln>
            </p:spPr>
            <p:txBody>
              <a:bodyPr/>
              <a:lstStyle/>
              <a:p>
                <a:endParaRPr lang="en-US"/>
              </a:p>
            </p:txBody>
          </p:sp>
          <p:sp>
            <p:nvSpPr>
              <p:cNvPr id="65" name="Line 682"/>
              <p:cNvSpPr>
                <a:spLocks noChangeShapeType="1"/>
              </p:cNvSpPr>
              <p:nvPr/>
            </p:nvSpPr>
            <p:spPr bwMode="auto">
              <a:xfrm flipH="1">
                <a:off x="4144963" y="4405313"/>
                <a:ext cx="23813" cy="1588"/>
              </a:xfrm>
              <a:prstGeom prst="line">
                <a:avLst/>
              </a:prstGeom>
              <a:noFill/>
              <a:ln w="5">
                <a:solidFill>
                  <a:srgbClr val="000000"/>
                </a:solidFill>
                <a:round/>
                <a:headEnd/>
                <a:tailEnd/>
              </a:ln>
            </p:spPr>
            <p:txBody>
              <a:bodyPr/>
              <a:lstStyle/>
              <a:p>
                <a:endParaRPr lang="en-US"/>
              </a:p>
            </p:txBody>
          </p:sp>
          <p:sp>
            <p:nvSpPr>
              <p:cNvPr id="66" name="Line 683"/>
              <p:cNvSpPr>
                <a:spLocks noChangeShapeType="1"/>
              </p:cNvSpPr>
              <p:nvPr/>
            </p:nvSpPr>
            <p:spPr bwMode="auto">
              <a:xfrm flipH="1">
                <a:off x="4144963" y="4314825"/>
                <a:ext cx="23813" cy="1588"/>
              </a:xfrm>
              <a:prstGeom prst="line">
                <a:avLst/>
              </a:prstGeom>
              <a:noFill/>
              <a:ln w="5">
                <a:solidFill>
                  <a:srgbClr val="000000"/>
                </a:solidFill>
                <a:round/>
                <a:headEnd/>
                <a:tailEnd/>
              </a:ln>
            </p:spPr>
            <p:txBody>
              <a:bodyPr/>
              <a:lstStyle/>
              <a:p>
                <a:endParaRPr lang="en-US"/>
              </a:p>
            </p:txBody>
          </p:sp>
          <p:sp>
            <p:nvSpPr>
              <p:cNvPr id="67" name="Line 684"/>
              <p:cNvSpPr>
                <a:spLocks noChangeShapeType="1"/>
              </p:cNvSpPr>
              <p:nvPr/>
            </p:nvSpPr>
            <p:spPr bwMode="auto">
              <a:xfrm flipH="1">
                <a:off x="4144963" y="4224338"/>
                <a:ext cx="23813" cy="1588"/>
              </a:xfrm>
              <a:prstGeom prst="line">
                <a:avLst/>
              </a:prstGeom>
              <a:noFill/>
              <a:ln w="5">
                <a:solidFill>
                  <a:srgbClr val="000000"/>
                </a:solidFill>
                <a:round/>
                <a:headEnd/>
                <a:tailEnd/>
              </a:ln>
            </p:spPr>
            <p:txBody>
              <a:bodyPr/>
              <a:lstStyle/>
              <a:p>
                <a:endParaRPr lang="en-US"/>
              </a:p>
            </p:txBody>
          </p:sp>
          <p:sp>
            <p:nvSpPr>
              <p:cNvPr id="68" name="Line 685"/>
              <p:cNvSpPr>
                <a:spLocks noChangeShapeType="1"/>
              </p:cNvSpPr>
              <p:nvPr/>
            </p:nvSpPr>
            <p:spPr bwMode="auto">
              <a:xfrm flipH="1">
                <a:off x="4144963" y="4135438"/>
                <a:ext cx="23813" cy="1588"/>
              </a:xfrm>
              <a:prstGeom prst="line">
                <a:avLst/>
              </a:prstGeom>
              <a:noFill/>
              <a:ln w="5">
                <a:solidFill>
                  <a:srgbClr val="000000"/>
                </a:solidFill>
                <a:round/>
                <a:headEnd/>
                <a:tailEnd/>
              </a:ln>
            </p:spPr>
            <p:txBody>
              <a:bodyPr/>
              <a:lstStyle/>
              <a:p>
                <a:endParaRPr lang="en-US"/>
              </a:p>
            </p:txBody>
          </p:sp>
          <p:sp>
            <p:nvSpPr>
              <p:cNvPr id="69" name="Line 686"/>
              <p:cNvSpPr>
                <a:spLocks noChangeShapeType="1"/>
              </p:cNvSpPr>
              <p:nvPr/>
            </p:nvSpPr>
            <p:spPr bwMode="auto">
              <a:xfrm flipH="1">
                <a:off x="4144963" y="4043363"/>
                <a:ext cx="52388" cy="1588"/>
              </a:xfrm>
              <a:prstGeom prst="line">
                <a:avLst/>
              </a:prstGeom>
              <a:noFill/>
              <a:ln w="5">
                <a:solidFill>
                  <a:srgbClr val="000000"/>
                </a:solidFill>
                <a:round/>
                <a:headEnd/>
                <a:tailEnd/>
              </a:ln>
            </p:spPr>
            <p:txBody>
              <a:bodyPr/>
              <a:lstStyle/>
              <a:p>
                <a:endParaRPr lang="en-US"/>
              </a:p>
            </p:txBody>
          </p:sp>
          <p:sp>
            <p:nvSpPr>
              <p:cNvPr id="70" name="Rectangle 687"/>
              <p:cNvSpPr>
                <a:spLocks noChangeArrowheads="1"/>
              </p:cNvSpPr>
              <p:nvPr/>
            </p:nvSpPr>
            <p:spPr bwMode="auto">
              <a:xfrm>
                <a:off x="3779838" y="5868988"/>
                <a:ext cx="53975" cy="19050"/>
              </a:xfrm>
              <a:prstGeom prst="rect">
                <a:avLst/>
              </a:prstGeom>
              <a:solidFill>
                <a:srgbClr val="000000"/>
              </a:solidFill>
              <a:ln w="0">
                <a:solidFill>
                  <a:srgbClr val="000000"/>
                </a:solidFill>
                <a:miter lim="800000"/>
                <a:headEnd/>
                <a:tailEnd/>
              </a:ln>
            </p:spPr>
            <p:txBody>
              <a:bodyPr/>
              <a:lstStyle/>
              <a:p>
                <a:pPr algn="ctr"/>
                <a:endParaRPr lang="en-US" sz="1400"/>
              </a:p>
            </p:txBody>
          </p:sp>
          <p:sp>
            <p:nvSpPr>
              <p:cNvPr id="71" name="Freeform 688"/>
              <p:cNvSpPr>
                <a:spLocks noEditPoints="1"/>
              </p:cNvSpPr>
              <p:nvPr/>
            </p:nvSpPr>
            <p:spPr bwMode="auto">
              <a:xfrm>
                <a:off x="3846513" y="5788025"/>
                <a:ext cx="87313" cy="138113"/>
              </a:xfrm>
              <a:custGeom>
                <a:avLst/>
                <a:gdLst>
                  <a:gd name="T0" fmla="*/ 2147483647 w 55"/>
                  <a:gd name="T1" fmla="*/ 2147483647 h 87"/>
                  <a:gd name="T2" fmla="*/ 2147483647 w 55"/>
                  <a:gd name="T3" fmla="*/ 2147483647 h 87"/>
                  <a:gd name="T4" fmla="*/ 2147483647 w 55"/>
                  <a:gd name="T5" fmla="*/ 2147483647 h 87"/>
                  <a:gd name="T6" fmla="*/ 2147483647 w 55"/>
                  <a:gd name="T7" fmla="*/ 2147483647 h 87"/>
                  <a:gd name="T8" fmla="*/ 2147483647 w 55"/>
                  <a:gd name="T9" fmla="*/ 2147483647 h 87"/>
                  <a:gd name="T10" fmla="*/ 2147483647 w 55"/>
                  <a:gd name="T11" fmla="*/ 2147483647 h 87"/>
                  <a:gd name="T12" fmla="*/ 2147483647 w 55"/>
                  <a:gd name="T13" fmla="*/ 2147483647 h 87"/>
                  <a:gd name="T14" fmla="*/ 2147483647 w 55"/>
                  <a:gd name="T15" fmla="*/ 2147483647 h 87"/>
                  <a:gd name="T16" fmla="*/ 2147483647 w 55"/>
                  <a:gd name="T17" fmla="*/ 2147483647 h 87"/>
                  <a:gd name="T18" fmla="*/ 2147483647 w 55"/>
                  <a:gd name="T19" fmla="*/ 2147483647 h 87"/>
                  <a:gd name="T20" fmla="*/ 2147483647 w 55"/>
                  <a:gd name="T21" fmla="*/ 2147483647 h 87"/>
                  <a:gd name="T22" fmla="*/ 2147483647 w 55"/>
                  <a:gd name="T23" fmla="*/ 2147483647 h 87"/>
                  <a:gd name="T24" fmla="*/ 2147483647 w 55"/>
                  <a:gd name="T25" fmla="*/ 2147483647 h 87"/>
                  <a:gd name="T26" fmla="*/ 2147483647 w 55"/>
                  <a:gd name="T27" fmla="*/ 2147483647 h 87"/>
                  <a:gd name="T28" fmla="*/ 2147483647 w 55"/>
                  <a:gd name="T29" fmla="*/ 2147483647 h 87"/>
                  <a:gd name="T30" fmla="*/ 0 w 55"/>
                  <a:gd name="T31" fmla="*/ 2147483647 h 87"/>
                  <a:gd name="T32" fmla="*/ 2147483647 w 55"/>
                  <a:gd name="T33" fmla="*/ 2147483647 h 87"/>
                  <a:gd name="T34" fmla="*/ 2147483647 w 55"/>
                  <a:gd name="T35" fmla="*/ 2147483647 h 87"/>
                  <a:gd name="T36" fmla="*/ 2147483647 w 55"/>
                  <a:gd name="T37" fmla="*/ 2147483647 h 87"/>
                  <a:gd name="T38" fmla="*/ 2147483647 w 55"/>
                  <a:gd name="T39" fmla="*/ 2147483647 h 87"/>
                  <a:gd name="T40" fmla="*/ 2147483647 w 55"/>
                  <a:gd name="T41" fmla="*/ 0 h 87"/>
                  <a:gd name="T42" fmla="*/ 2147483647 w 55"/>
                  <a:gd name="T43" fmla="*/ 0 h 87"/>
                  <a:gd name="T44" fmla="*/ 2147483647 w 55"/>
                  <a:gd name="T45" fmla="*/ 2147483647 h 87"/>
                  <a:gd name="T46" fmla="*/ 2147483647 w 55"/>
                  <a:gd name="T47" fmla="*/ 2147483647 h 87"/>
                  <a:gd name="T48" fmla="*/ 2147483647 w 55"/>
                  <a:gd name="T49" fmla="*/ 2147483647 h 87"/>
                  <a:gd name="T50" fmla="*/ 2147483647 w 55"/>
                  <a:gd name="T51" fmla="*/ 2147483647 h 87"/>
                  <a:gd name="T52" fmla="*/ 2147483647 w 55"/>
                  <a:gd name="T53" fmla="*/ 2147483647 h 87"/>
                  <a:gd name="T54" fmla="*/ 2147483647 w 55"/>
                  <a:gd name="T55" fmla="*/ 2147483647 h 87"/>
                  <a:gd name="T56" fmla="*/ 2147483647 w 55"/>
                  <a:gd name="T57" fmla="*/ 2147483647 h 87"/>
                  <a:gd name="T58" fmla="*/ 2147483647 w 55"/>
                  <a:gd name="T59" fmla="*/ 2147483647 h 87"/>
                  <a:gd name="T60" fmla="*/ 2147483647 w 55"/>
                  <a:gd name="T61" fmla="*/ 2147483647 h 87"/>
                  <a:gd name="T62" fmla="*/ 2147483647 w 55"/>
                  <a:gd name="T63" fmla="*/ 2147483647 h 87"/>
                  <a:gd name="T64" fmla="*/ 2147483647 w 55"/>
                  <a:gd name="T65" fmla="*/ 2147483647 h 87"/>
                  <a:gd name="T66" fmla="*/ 2147483647 w 55"/>
                  <a:gd name="T67" fmla="*/ 2147483647 h 87"/>
                  <a:gd name="T68" fmla="*/ 2147483647 w 55"/>
                  <a:gd name="T69" fmla="*/ 2147483647 h 87"/>
                  <a:gd name="T70" fmla="*/ 2147483647 w 55"/>
                  <a:gd name="T71" fmla="*/ 2147483647 h 87"/>
                  <a:gd name="T72" fmla="*/ 2147483647 w 55"/>
                  <a:gd name="T73" fmla="*/ 2147483647 h 87"/>
                  <a:gd name="T74" fmla="*/ 2147483647 w 55"/>
                  <a:gd name="T75" fmla="*/ 2147483647 h 87"/>
                  <a:gd name="T76" fmla="*/ 2147483647 w 55"/>
                  <a:gd name="T77" fmla="*/ 2147483647 h 87"/>
                  <a:gd name="T78" fmla="*/ 2147483647 w 55"/>
                  <a:gd name="T79" fmla="*/ 2147483647 h 87"/>
                  <a:gd name="T80" fmla="*/ 2147483647 w 55"/>
                  <a:gd name="T81" fmla="*/ 2147483647 h 87"/>
                  <a:gd name="T82" fmla="*/ 2147483647 w 55"/>
                  <a:gd name="T83" fmla="*/ 2147483647 h 87"/>
                  <a:gd name="T84" fmla="*/ 2147483647 w 55"/>
                  <a:gd name="T85" fmla="*/ 2147483647 h 87"/>
                  <a:gd name="T86" fmla="*/ 2147483647 w 55"/>
                  <a:gd name="T87" fmla="*/ 2147483647 h 87"/>
                  <a:gd name="T88" fmla="*/ 2147483647 w 55"/>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 h="87">
                    <a:moveTo>
                      <a:pt x="55" y="43"/>
                    </a:moveTo>
                    <a:lnTo>
                      <a:pt x="50" y="66"/>
                    </a:lnTo>
                    <a:lnTo>
                      <a:pt x="47" y="75"/>
                    </a:lnTo>
                    <a:lnTo>
                      <a:pt x="46" y="78"/>
                    </a:lnTo>
                    <a:lnTo>
                      <a:pt x="37" y="84"/>
                    </a:lnTo>
                    <a:lnTo>
                      <a:pt x="35" y="86"/>
                    </a:lnTo>
                    <a:lnTo>
                      <a:pt x="32" y="87"/>
                    </a:lnTo>
                    <a:lnTo>
                      <a:pt x="24" y="87"/>
                    </a:lnTo>
                    <a:lnTo>
                      <a:pt x="19" y="86"/>
                    </a:lnTo>
                    <a:lnTo>
                      <a:pt x="16" y="84"/>
                    </a:lnTo>
                    <a:lnTo>
                      <a:pt x="12" y="80"/>
                    </a:lnTo>
                    <a:lnTo>
                      <a:pt x="9" y="75"/>
                    </a:lnTo>
                    <a:lnTo>
                      <a:pt x="6" y="72"/>
                    </a:lnTo>
                    <a:lnTo>
                      <a:pt x="4" y="68"/>
                    </a:lnTo>
                    <a:lnTo>
                      <a:pt x="3" y="65"/>
                    </a:lnTo>
                    <a:lnTo>
                      <a:pt x="0" y="44"/>
                    </a:lnTo>
                    <a:lnTo>
                      <a:pt x="4" y="19"/>
                    </a:lnTo>
                    <a:lnTo>
                      <a:pt x="7" y="13"/>
                    </a:lnTo>
                    <a:lnTo>
                      <a:pt x="13" y="4"/>
                    </a:lnTo>
                    <a:lnTo>
                      <a:pt x="18" y="1"/>
                    </a:lnTo>
                    <a:lnTo>
                      <a:pt x="22" y="0"/>
                    </a:lnTo>
                    <a:lnTo>
                      <a:pt x="32" y="0"/>
                    </a:lnTo>
                    <a:lnTo>
                      <a:pt x="37" y="1"/>
                    </a:lnTo>
                    <a:lnTo>
                      <a:pt x="41" y="4"/>
                    </a:lnTo>
                    <a:lnTo>
                      <a:pt x="50" y="17"/>
                    </a:lnTo>
                    <a:lnTo>
                      <a:pt x="53" y="31"/>
                    </a:lnTo>
                    <a:lnTo>
                      <a:pt x="55" y="43"/>
                    </a:lnTo>
                    <a:close/>
                    <a:moveTo>
                      <a:pt x="35" y="43"/>
                    </a:moveTo>
                    <a:lnTo>
                      <a:pt x="35" y="11"/>
                    </a:lnTo>
                    <a:lnTo>
                      <a:pt x="32" y="6"/>
                    </a:lnTo>
                    <a:lnTo>
                      <a:pt x="31" y="4"/>
                    </a:lnTo>
                    <a:lnTo>
                      <a:pt x="24" y="4"/>
                    </a:lnTo>
                    <a:lnTo>
                      <a:pt x="22" y="7"/>
                    </a:lnTo>
                    <a:lnTo>
                      <a:pt x="21" y="8"/>
                    </a:lnTo>
                    <a:lnTo>
                      <a:pt x="21" y="13"/>
                    </a:lnTo>
                    <a:lnTo>
                      <a:pt x="19" y="19"/>
                    </a:lnTo>
                    <a:lnTo>
                      <a:pt x="19" y="71"/>
                    </a:lnTo>
                    <a:lnTo>
                      <a:pt x="21" y="75"/>
                    </a:lnTo>
                    <a:lnTo>
                      <a:pt x="21" y="78"/>
                    </a:lnTo>
                    <a:lnTo>
                      <a:pt x="25" y="83"/>
                    </a:lnTo>
                    <a:lnTo>
                      <a:pt x="29" y="83"/>
                    </a:lnTo>
                    <a:lnTo>
                      <a:pt x="34" y="78"/>
                    </a:lnTo>
                    <a:lnTo>
                      <a:pt x="35" y="74"/>
                    </a:lnTo>
                    <a:lnTo>
                      <a:pt x="35" y="69"/>
                    </a:lnTo>
                    <a:lnTo>
                      <a:pt x="35" y="43"/>
                    </a:lnTo>
                    <a:close/>
                  </a:path>
                </a:pathLst>
              </a:custGeom>
              <a:solidFill>
                <a:srgbClr val="000000"/>
              </a:solidFill>
              <a:ln w="0">
                <a:solidFill>
                  <a:srgbClr val="000000"/>
                </a:solidFill>
                <a:prstDash val="solid"/>
                <a:round/>
                <a:headEnd/>
                <a:tailEnd/>
              </a:ln>
            </p:spPr>
            <p:txBody>
              <a:bodyPr/>
              <a:lstStyle/>
              <a:p>
                <a:endParaRPr lang="en-US"/>
              </a:p>
            </p:txBody>
          </p:sp>
          <p:sp>
            <p:nvSpPr>
              <p:cNvPr id="72" name="Freeform 689"/>
              <p:cNvSpPr>
                <a:spLocks/>
              </p:cNvSpPr>
              <p:nvPr/>
            </p:nvSpPr>
            <p:spPr bwMode="auto">
              <a:xfrm>
                <a:off x="3949700" y="5892800"/>
                <a:ext cx="33338" cy="33338"/>
              </a:xfrm>
              <a:custGeom>
                <a:avLst/>
                <a:gdLst>
                  <a:gd name="T0" fmla="*/ 2147483647 w 21"/>
                  <a:gd name="T1" fmla="*/ 0 h 21"/>
                  <a:gd name="T2" fmla="*/ 2147483647 w 21"/>
                  <a:gd name="T3" fmla="*/ 2147483647 h 21"/>
                  <a:gd name="T4" fmla="*/ 2147483647 w 21"/>
                  <a:gd name="T5" fmla="*/ 2147483647 h 21"/>
                  <a:gd name="T6" fmla="*/ 2147483647 w 21"/>
                  <a:gd name="T7" fmla="*/ 2147483647 h 21"/>
                  <a:gd name="T8" fmla="*/ 2147483647 w 21"/>
                  <a:gd name="T9" fmla="*/ 2147483647 h 21"/>
                  <a:gd name="T10" fmla="*/ 2147483647 w 21"/>
                  <a:gd name="T11" fmla="*/ 2147483647 h 21"/>
                  <a:gd name="T12" fmla="*/ 2147483647 w 21"/>
                  <a:gd name="T13" fmla="*/ 2147483647 h 21"/>
                  <a:gd name="T14" fmla="*/ 2147483647 w 21"/>
                  <a:gd name="T15" fmla="*/ 2147483647 h 21"/>
                  <a:gd name="T16" fmla="*/ 2147483647 w 21"/>
                  <a:gd name="T17" fmla="*/ 2147483647 h 21"/>
                  <a:gd name="T18" fmla="*/ 2147483647 w 21"/>
                  <a:gd name="T19" fmla="*/ 2147483647 h 21"/>
                  <a:gd name="T20" fmla="*/ 2147483647 w 21"/>
                  <a:gd name="T21" fmla="*/ 2147483647 h 21"/>
                  <a:gd name="T22" fmla="*/ 0 w 21"/>
                  <a:gd name="T23" fmla="*/ 2147483647 h 21"/>
                  <a:gd name="T24" fmla="*/ 0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1">
                    <a:moveTo>
                      <a:pt x="9" y="0"/>
                    </a:moveTo>
                    <a:lnTo>
                      <a:pt x="18" y="3"/>
                    </a:lnTo>
                    <a:lnTo>
                      <a:pt x="19" y="6"/>
                    </a:lnTo>
                    <a:lnTo>
                      <a:pt x="19" y="8"/>
                    </a:lnTo>
                    <a:lnTo>
                      <a:pt x="21" y="12"/>
                    </a:lnTo>
                    <a:lnTo>
                      <a:pt x="18" y="18"/>
                    </a:lnTo>
                    <a:lnTo>
                      <a:pt x="16" y="20"/>
                    </a:lnTo>
                    <a:lnTo>
                      <a:pt x="13" y="21"/>
                    </a:lnTo>
                    <a:lnTo>
                      <a:pt x="7" y="21"/>
                    </a:lnTo>
                    <a:lnTo>
                      <a:pt x="5" y="20"/>
                    </a:lnTo>
                    <a:lnTo>
                      <a:pt x="2" y="17"/>
                    </a:lnTo>
                    <a:lnTo>
                      <a:pt x="0" y="14"/>
                    </a:lnTo>
                    <a:lnTo>
                      <a:pt x="0" y="12"/>
                    </a:lnTo>
                    <a:lnTo>
                      <a:pt x="3" y="3"/>
                    </a:lnTo>
                    <a:lnTo>
                      <a:pt x="5" y="2"/>
                    </a:lnTo>
                    <a:lnTo>
                      <a:pt x="7" y="2"/>
                    </a:lnTo>
                    <a:lnTo>
                      <a:pt x="9" y="0"/>
                    </a:lnTo>
                    <a:close/>
                  </a:path>
                </a:pathLst>
              </a:custGeom>
              <a:solidFill>
                <a:srgbClr val="000000"/>
              </a:solidFill>
              <a:ln w="0">
                <a:solidFill>
                  <a:srgbClr val="000000"/>
                </a:solidFill>
                <a:prstDash val="solid"/>
                <a:round/>
                <a:headEnd/>
                <a:tailEnd/>
              </a:ln>
            </p:spPr>
            <p:txBody>
              <a:bodyPr/>
              <a:lstStyle/>
              <a:p>
                <a:endParaRPr lang="en-US"/>
              </a:p>
            </p:txBody>
          </p:sp>
          <p:sp>
            <p:nvSpPr>
              <p:cNvPr id="73" name="Freeform 690"/>
              <p:cNvSpPr>
                <a:spLocks noEditPoints="1"/>
              </p:cNvSpPr>
              <p:nvPr/>
            </p:nvSpPr>
            <p:spPr bwMode="auto">
              <a:xfrm>
                <a:off x="3998913" y="5788025"/>
                <a:ext cx="85725" cy="136525"/>
              </a:xfrm>
              <a:custGeom>
                <a:avLst/>
                <a:gdLst>
                  <a:gd name="T0" fmla="*/ 0 w 54"/>
                  <a:gd name="T1" fmla="*/ 2147483647 h 86"/>
                  <a:gd name="T2" fmla="*/ 2147483647 w 54"/>
                  <a:gd name="T3" fmla="*/ 0 h 86"/>
                  <a:gd name="T4" fmla="*/ 2147483647 w 54"/>
                  <a:gd name="T5" fmla="*/ 0 h 86"/>
                  <a:gd name="T6" fmla="*/ 2147483647 w 54"/>
                  <a:gd name="T7" fmla="*/ 2147483647 h 86"/>
                  <a:gd name="T8" fmla="*/ 2147483647 w 54"/>
                  <a:gd name="T9" fmla="*/ 2147483647 h 86"/>
                  <a:gd name="T10" fmla="*/ 2147483647 w 54"/>
                  <a:gd name="T11" fmla="*/ 2147483647 h 86"/>
                  <a:gd name="T12" fmla="*/ 2147483647 w 54"/>
                  <a:gd name="T13" fmla="*/ 2147483647 h 86"/>
                  <a:gd name="T14" fmla="*/ 2147483647 w 54"/>
                  <a:gd name="T15" fmla="*/ 2147483647 h 86"/>
                  <a:gd name="T16" fmla="*/ 2147483647 w 54"/>
                  <a:gd name="T17" fmla="*/ 2147483647 h 86"/>
                  <a:gd name="T18" fmla="*/ 2147483647 w 54"/>
                  <a:gd name="T19" fmla="*/ 2147483647 h 86"/>
                  <a:gd name="T20" fmla="*/ 0 w 54"/>
                  <a:gd name="T21" fmla="*/ 2147483647 h 86"/>
                  <a:gd name="T22" fmla="*/ 0 w 54"/>
                  <a:gd name="T23" fmla="*/ 2147483647 h 86"/>
                  <a:gd name="T24" fmla="*/ 2147483647 w 54"/>
                  <a:gd name="T25" fmla="*/ 2147483647 h 86"/>
                  <a:gd name="T26" fmla="*/ 2147483647 w 54"/>
                  <a:gd name="T27" fmla="*/ 2147483647 h 86"/>
                  <a:gd name="T28" fmla="*/ 2147483647 w 54"/>
                  <a:gd name="T29" fmla="*/ 2147483647 h 86"/>
                  <a:gd name="T30" fmla="*/ 2147483647 w 54"/>
                  <a:gd name="T31" fmla="*/ 2147483647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 h="86">
                    <a:moveTo>
                      <a:pt x="0" y="54"/>
                    </a:moveTo>
                    <a:lnTo>
                      <a:pt x="39" y="0"/>
                    </a:lnTo>
                    <a:lnTo>
                      <a:pt x="46" y="0"/>
                    </a:lnTo>
                    <a:lnTo>
                      <a:pt x="46" y="54"/>
                    </a:lnTo>
                    <a:lnTo>
                      <a:pt x="54" y="54"/>
                    </a:lnTo>
                    <a:lnTo>
                      <a:pt x="54" y="66"/>
                    </a:lnTo>
                    <a:lnTo>
                      <a:pt x="46" y="66"/>
                    </a:lnTo>
                    <a:lnTo>
                      <a:pt x="46" y="86"/>
                    </a:lnTo>
                    <a:lnTo>
                      <a:pt x="27" y="86"/>
                    </a:lnTo>
                    <a:lnTo>
                      <a:pt x="27" y="66"/>
                    </a:lnTo>
                    <a:lnTo>
                      <a:pt x="0" y="66"/>
                    </a:lnTo>
                    <a:lnTo>
                      <a:pt x="0" y="54"/>
                    </a:lnTo>
                    <a:close/>
                    <a:moveTo>
                      <a:pt x="3" y="54"/>
                    </a:moveTo>
                    <a:lnTo>
                      <a:pt x="27" y="54"/>
                    </a:lnTo>
                    <a:lnTo>
                      <a:pt x="27" y="20"/>
                    </a:lnTo>
                    <a:lnTo>
                      <a:pt x="3" y="54"/>
                    </a:lnTo>
                    <a:close/>
                  </a:path>
                </a:pathLst>
              </a:custGeom>
              <a:solidFill>
                <a:srgbClr val="000000"/>
              </a:solidFill>
              <a:ln w="0">
                <a:solidFill>
                  <a:srgbClr val="000000"/>
                </a:solidFill>
                <a:prstDash val="solid"/>
                <a:round/>
                <a:headEnd/>
                <a:tailEnd/>
              </a:ln>
            </p:spPr>
            <p:txBody>
              <a:bodyPr/>
              <a:lstStyle/>
              <a:p>
                <a:endParaRPr lang="en-US"/>
              </a:p>
            </p:txBody>
          </p:sp>
          <p:sp>
            <p:nvSpPr>
              <p:cNvPr id="74" name="Rectangle 691"/>
              <p:cNvSpPr>
                <a:spLocks noChangeArrowheads="1"/>
              </p:cNvSpPr>
              <p:nvPr/>
            </p:nvSpPr>
            <p:spPr bwMode="auto">
              <a:xfrm>
                <a:off x="3779838" y="5418138"/>
                <a:ext cx="53975" cy="19050"/>
              </a:xfrm>
              <a:prstGeom prst="rect">
                <a:avLst/>
              </a:prstGeom>
              <a:solidFill>
                <a:srgbClr val="000000"/>
              </a:solidFill>
              <a:ln w="0">
                <a:solidFill>
                  <a:srgbClr val="000000"/>
                </a:solidFill>
                <a:miter lim="800000"/>
                <a:headEnd/>
                <a:tailEnd/>
              </a:ln>
            </p:spPr>
            <p:txBody>
              <a:bodyPr/>
              <a:lstStyle/>
              <a:p>
                <a:pPr algn="ctr"/>
                <a:endParaRPr lang="en-US" sz="1400"/>
              </a:p>
            </p:txBody>
          </p:sp>
          <p:sp>
            <p:nvSpPr>
              <p:cNvPr id="75" name="Freeform 692"/>
              <p:cNvSpPr>
                <a:spLocks noEditPoints="1"/>
              </p:cNvSpPr>
              <p:nvPr/>
            </p:nvSpPr>
            <p:spPr bwMode="auto">
              <a:xfrm>
                <a:off x="3846513" y="5335588"/>
                <a:ext cx="87313" cy="138113"/>
              </a:xfrm>
              <a:custGeom>
                <a:avLst/>
                <a:gdLst>
                  <a:gd name="T0" fmla="*/ 2147483647 w 55"/>
                  <a:gd name="T1" fmla="*/ 2147483647 h 87"/>
                  <a:gd name="T2" fmla="*/ 2147483647 w 55"/>
                  <a:gd name="T3" fmla="*/ 2147483647 h 87"/>
                  <a:gd name="T4" fmla="*/ 2147483647 w 55"/>
                  <a:gd name="T5" fmla="*/ 2147483647 h 87"/>
                  <a:gd name="T6" fmla="*/ 2147483647 w 55"/>
                  <a:gd name="T7" fmla="*/ 2147483647 h 87"/>
                  <a:gd name="T8" fmla="*/ 2147483647 w 55"/>
                  <a:gd name="T9" fmla="*/ 2147483647 h 87"/>
                  <a:gd name="T10" fmla="*/ 2147483647 w 55"/>
                  <a:gd name="T11" fmla="*/ 2147483647 h 87"/>
                  <a:gd name="T12" fmla="*/ 2147483647 w 55"/>
                  <a:gd name="T13" fmla="*/ 2147483647 h 87"/>
                  <a:gd name="T14" fmla="*/ 2147483647 w 55"/>
                  <a:gd name="T15" fmla="*/ 2147483647 h 87"/>
                  <a:gd name="T16" fmla="*/ 2147483647 w 55"/>
                  <a:gd name="T17" fmla="*/ 2147483647 h 87"/>
                  <a:gd name="T18" fmla="*/ 2147483647 w 55"/>
                  <a:gd name="T19" fmla="*/ 2147483647 h 87"/>
                  <a:gd name="T20" fmla="*/ 2147483647 w 55"/>
                  <a:gd name="T21" fmla="*/ 2147483647 h 87"/>
                  <a:gd name="T22" fmla="*/ 2147483647 w 55"/>
                  <a:gd name="T23" fmla="*/ 2147483647 h 87"/>
                  <a:gd name="T24" fmla="*/ 2147483647 w 55"/>
                  <a:gd name="T25" fmla="*/ 2147483647 h 87"/>
                  <a:gd name="T26" fmla="*/ 2147483647 w 55"/>
                  <a:gd name="T27" fmla="*/ 2147483647 h 87"/>
                  <a:gd name="T28" fmla="*/ 2147483647 w 55"/>
                  <a:gd name="T29" fmla="*/ 2147483647 h 87"/>
                  <a:gd name="T30" fmla="*/ 0 w 55"/>
                  <a:gd name="T31" fmla="*/ 2147483647 h 87"/>
                  <a:gd name="T32" fmla="*/ 2147483647 w 55"/>
                  <a:gd name="T33" fmla="*/ 2147483647 h 87"/>
                  <a:gd name="T34" fmla="*/ 2147483647 w 55"/>
                  <a:gd name="T35" fmla="*/ 2147483647 h 87"/>
                  <a:gd name="T36" fmla="*/ 2147483647 w 55"/>
                  <a:gd name="T37" fmla="*/ 2147483647 h 87"/>
                  <a:gd name="T38" fmla="*/ 2147483647 w 55"/>
                  <a:gd name="T39" fmla="*/ 2147483647 h 87"/>
                  <a:gd name="T40" fmla="*/ 2147483647 w 55"/>
                  <a:gd name="T41" fmla="*/ 0 h 87"/>
                  <a:gd name="T42" fmla="*/ 2147483647 w 55"/>
                  <a:gd name="T43" fmla="*/ 0 h 87"/>
                  <a:gd name="T44" fmla="*/ 2147483647 w 55"/>
                  <a:gd name="T45" fmla="*/ 2147483647 h 87"/>
                  <a:gd name="T46" fmla="*/ 2147483647 w 55"/>
                  <a:gd name="T47" fmla="*/ 2147483647 h 87"/>
                  <a:gd name="T48" fmla="*/ 2147483647 w 55"/>
                  <a:gd name="T49" fmla="*/ 2147483647 h 87"/>
                  <a:gd name="T50" fmla="*/ 2147483647 w 55"/>
                  <a:gd name="T51" fmla="*/ 2147483647 h 87"/>
                  <a:gd name="T52" fmla="*/ 2147483647 w 55"/>
                  <a:gd name="T53" fmla="*/ 2147483647 h 87"/>
                  <a:gd name="T54" fmla="*/ 2147483647 w 55"/>
                  <a:gd name="T55" fmla="*/ 2147483647 h 87"/>
                  <a:gd name="T56" fmla="*/ 2147483647 w 55"/>
                  <a:gd name="T57" fmla="*/ 2147483647 h 87"/>
                  <a:gd name="T58" fmla="*/ 2147483647 w 55"/>
                  <a:gd name="T59" fmla="*/ 2147483647 h 87"/>
                  <a:gd name="T60" fmla="*/ 2147483647 w 55"/>
                  <a:gd name="T61" fmla="*/ 2147483647 h 87"/>
                  <a:gd name="T62" fmla="*/ 2147483647 w 55"/>
                  <a:gd name="T63" fmla="*/ 2147483647 h 87"/>
                  <a:gd name="T64" fmla="*/ 2147483647 w 55"/>
                  <a:gd name="T65" fmla="*/ 2147483647 h 87"/>
                  <a:gd name="T66" fmla="*/ 2147483647 w 55"/>
                  <a:gd name="T67" fmla="*/ 2147483647 h 87"/>
                  <a:gd name="T68" fmla="*/ 2147483647 w 55"/>
                  <a:gd name="T69" fmla="*/ 2147483647 h 87"/>
                  <a:gd name="T70" fmla="*/ 2147483647 w 55"/>
                  <a:gd name="T71" fmla="*/ 2147483647 h 87"/>
                  <a:gd name="T72" fmla="*/ 2147483647 w 55"/>
                  <a:gd name="T73" fmla="*/ 2147483647 h 87"/>
                  <a:gd name="T74" fmla="*/ 2147483647 w 55"/>
                  <a:gd name="T75" fmla="*/ 2147483647 h 87"/>
                  <a:gd name="T76" fmla="*/ 2147483647 w 55"/>
                  <a:gd name="T77" fmla="*/ 2147483647 h 87"/>
                  <a:gd name="T78" fmla="*/ 2147483647 w 55"/>
                  <a:gd name="T79" fmla="*/ 2147483647 h 87"/>
                  <a:gd name="T80" fmla="*/ 2147483647 w 55"/>
                  <a:gd name="T81" fmla="*/ 2147483647 h 87"/>
                  <a:gd name="T82" fmla="*/ 2147483647 w 55"/>
                  <a:gd name="T83" fmla="*/ 2147483647 h 87"/>
                  <a:gd name="T84" fmla="*/ 2147483647 w 55"/>
                  <a:gd name="T85" fmla="*/ 2147483647 h 87"/>
                  <a:gd name="T86" fmla="*/ 2147483647 w 55"/>
                  <a:gd name="T87" fmla="*/ 2147483647 h 87"/>
                  <a:gd name="T88" fmla="*/ 2147483647 w 55"/>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 h="87">
                    <a:moveTo>
                      <a:pt x="55" y="43"/>
                    </a:moveTo>
                    <a:lnTo>
                      <a:pt x="50" y="67"/>
                    </a:lnTo>
                    <a:lnTo>
                      <a:pt x="47" y="76"/>
                    </a:lnTo>
                    <a:lnTo>
                      <a:pt x="46" y="79"/>
                    </a:lnTo>
                    <a:lnTo>
                      <a:pt x="37" y="84"/>
                    </a:lnTo>
                    <a:lnTo>
                      <a:pt x="35" y="86"/>
                    </a:lnTo>
                    <a:lnTo>
                      <a:pt x="32" y="87"/>
                    </a:lnTo>
                    <a:lnTo>
                      <a:pt x="24" y="87"/>
                    </a:lnTo>
                    <a:lnTo>
                      <a:pt x="19" y="86"/>
                    </a:lnTo>
                    <a:lnTo>
                      <a:pt x="16" y="84"/>
                    </a:lnTo>
                    <a:lnTo>
                      <a:pt x="12" y="80"/>
                    </a:lnTo>
                    <a:lnTo>
                      <a:pt x="9" y="76"/>
                    </a:lnTo>
                    <a:lnTo>
                      <a:pt x="6" y="73"/>
                    </a:lnTo>
                    <a:lnTo>
                      <a:pt x="4" y="68"/>
                    </a:lnTo>
                    <a:lnTo>
                      <a:pt x="3" y="65"/>
                    </a:lnTo>
                    <a:lnTo>
                      <a:pt x="0" y="44"/>
                    </a:lnTo>
                    <a:lnTo>
                      <a:pt x="4" y="19"/>
                    </a:lnTo>
                    <a:lnTo>
                      <a:pt x="7" y="13"/>
                    </a:lnTo>
                    <a:lnTo>
                      <a:pt x="13" y="4"/>
                    </a:lnTo>
                    <a:lnTo>
                      <a:pt x="18" y="1"/>
                    </a:lnTo>
                    <a:lnTo>
                      <a:pt x="22" y="0"/>
                    </a:lnTo>
                    <a:lnTo>
                      <a:pt x="32" y="0"/>
                    </a:lnTo>
                    <a:lnTo>
                      <a:pt x="37" y="1"/>
                    </a:lnTo>
                    <a:lnTo>
                      <a:pt x="41" y="4"/>
                    </a:lnTo>
                    <a:lnTo>
                      <a:pt x="50" y="18"/>
                    </a:lnTo>
                    <a:lnTo>
                      <a:pt x="53" y="31"/>
                    </a:lnTo>
                    <a:lnTo>
                      <a:pt x="55" y="43"/>
                    </a:lnTo>
                    <a:close/>
                    <a:moveTo>
                      <a:pt x="35" y="43"/>
                    </a:moveTo>
                    <a:lnTo>
                      <a:pt x="35" y="12"/>
                    </a:lnTo>
                    <a:lnTo>
                      <a:pt x="32" y="6"/>
                    </a:lnTo>
                    <a:lnTo>
                      <a:pt x="31" y="4"/>
                    </a:lnTo>
                    <a:lnTo>
                      <a:pt x="24" y="4"/>
                    </a:lnTo>
                    <a:lnTo>
                      <a:pt x="22" y="7"/>
                    </a:lnTo>
                    <a:lnTo>
                      <a:pt x="21" y="9"/>
                    </a:lnTo>
                    <a:lnTo>
                      <a:pt x="21" y="13"/>
                    </a:lnTo>
                    <a:lnTo>
                      <a:pt x="19" y="19"/>
                    </a:lnTo>
                    <a:lnTo>
                      <a:pt x="19" y="71"/>
                    </a:lnTo>
                    <a:lnTo>
                      <a:pt x="21" y="76"/>
                    </a:lnTo>
                    <a:lnTo>
                      <a:pt x="21" y="79"/>
                    </a:lnTo>
                    <a:lnTo>
                      <a:pt x="25" y="83"/>
                    </a:lnTo>
                    <a:lnTo>
                      <a:pt x="29" y="83"/>
                    </a:lnTo>
                    <a:lnTo>
                      <a:pt x="34" y="79"/>
                    </a:lnTo>
                    <a:lnTo>
                      <a:pt x="35" y="74"/>
                    </a:lnTo>
                    <a:lnTo>
                      <a:pt x="35" y="70"/>
                    </a:lnTo>
                    <a:lnTo>
                      <a:pt x="35" y="43"/>
                    </a:lnTo>
                    <a:close/>
                  </a:path>
                </a:pathLst>
              </a:custGeom>
              <a:solidFill>
                <a:srgbClr val="000000"/>
              </a:solidFill>
              <a:ln w="0">
                <a:solidFill>
                  <a:srgbClr val="000000"/>
                </a:solidFill>
                <a:prstDash val="solid"/>
                <a:round/>
                <a:headEnd/>
                <a:tailEnd/>
              </a:ln>
            </p:spPr>
            <p:txBody>
              <a:bodyPr/>
              <a:lstStyle/>
              <a:p>
                <a:endParaRPr lang="en-US"/>
              </a:p>
            </p:txBody>
          </p:sp>
          <p:sp>
            <p:nvSpPr>
              <p:cNvPr id="76" name="Freeform 693"/>
              <p:cNvSpPr>
                <a:spLocks/>
              </p:cNvSpPr>
              <p:nvPr/>
            </p:nvSpPr>
            <p:spPr bwMode="auto">
              <a:xfrm>
                <a:off x="3949700" y="5441950"/>
                <a:ext cx="33338" cy="31750"/>
              </a:xfrm>
              <a:custGeom>
                <a:avLst/>
                <a:gdLst>
                  <a:gd name="T0" fmla="*/ 2147483647 w 21"/>
                  <a:gd name="T1" fmla="*/ 0 h 20"/>
                  <a:gd name="T2" fmla="*/ 2147483647 w 21"/>
                  <a:gd name="T3" fmla="*/ 2147483647 h 20"/>
                  <a:gd name="T4" fmla="*/ 2147483647 w 21"/>
                  <a:gd name="T5" fmla="*/ 2147483647 h 20"/>
                  <a:gd name="T6" fmla="*/ 2147483647 w 21"/>
                  <a:gd name="T7" fmla="*/ 2147483647 h 20"/>
                  <a:gd name="T8" fmla="*/ 2147483647 w 21"/>
                  <a:gd name="T9" fmla="*/ 2147483647 h 20"/>
                  <a:gd name="T10" fmla="*/ 2147483647 w 21"/>
                  <a:gd name="T11" fmla="*/ 2147483647 h 20"/>
                  <a:gd name="T12" fmla="*/ 2147483647 w 21"/>
                  <a:gd name="T13" fmla="*/ 2147483647 h 20"/>
                  <a:gd name="T14" fmla="*/ 2147483647 w 21"/>
                  <a:gd name="T15" fmla="*/ 2147483647 h 20"/>
                  <a:gd name="T16" fmla="*/ 2147483647 w 21"/>
                  <a:gd name="T17" fmla="*/ 2147483647 h 20"/>
                  <a:gd name="T18" fmla="*/ 2147483647 w 21"/>
                  <a:gd name="T19" fmla="*/ 2147483647 h 20"/>
                  <a:gd name="T20" fmla="*/ 2147483647 w 21"/>
                  <a:gd name="T21" fmla="*/ 2147483647 h 20"/>
                  <a:gd name="T22" fmla="*/ 0 w 21"/>
                  <a:gd name="T23" fmla="*/ 2147483647 h 20"/>
                  <a:gd name="T24" fmla="*/ 0 w 21"/>
                  <a:gd name="T25" fmla="*/ 2147483647 h 20"/>
                  <a:gd name="T26" fmla="*/ 2147483647 w 21"/>
                  <a:gd name="T27" fmla="*/ 2147483647 h 20"/>
                  <a:gd name="T28" fmla="*/ 2147483647 w 21"/>
                  <a:gd name="T29" fmla="*/ 2147483647 h 20"/>
                  <a:gd name="T30" fmla="*/ 2147483647 w 21"/>
                  <a:gd name="T31" fmla="*/ 2147483647 h 20"/>
                  <a:gd name="T32" fmla="*/ 2147483647 w 2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0">
                    <a:moveTo>
                      <a:pt x="9" y="0"/>
                    </a:moveTo>
                    <a:lnTo>
                      <a:pt x="18" y="3"/>
                    </a:lnTo>
                    <a:lnTo>
                      <a:pt x="19" y="6"/>
                    </a:lnTo>
                    <a:lnTo>
                      <a:pt x="19" y="7"/>
                    </a:lnTo>
                    <a:lnTo>
                      <a:pt x="21" y="12"/>
                    </a:lnTo>
                    <a:lnTo>
                      <a:pt x="18" y="17"/>
                    </a:lnTo>
                    <a:lnTo>
                      <a:pt x="16" y="19"/>
                    </a:lnTo>
                    <a:lnTo>
                      <a:pt x="13" y="20"/>
                    </a:lnTo>
                    <a:lnTo>
                      <a:pt x="7" y="20"/>
                    </a:lnTo>
                    <a:lnTo>
                      <a:pt x="5" y="19"/>
                    </a:lnTo>
                    <a:lnTo>
                      <a:pt x="2" y="16"/>
                    </a:lnTo>
                    <a:lnTo>
                      <a:pt x="0" y="13"/>
                    </a:lnTo>
                    <a:lnTo>
                      <a:pt x="0" y="12"/>
                    </a:lnTo>
                    <a:lnTo>
                      <a:pt x="3" y="3"/>
                    </a:lnTo>
                    <a:lnTo>
                      <a:pt x="5" y="1"/>
                    </a:lnTo>
                    <a:lnTo>
                      <a:pt x="7" y="1"/>
                    </a:lnTo>
                    <a:lnTo>
                      <a:pt x="9" y="0"/>
                    </a:lnTo>
                    <a:close/>
                  </a:path>
                </a:pathLst>
              </a:custGeom>
              <a:solidFill>
                <a:srgbClr val="000000"/>
              </a:solidFill>
              <a:ln w="0">
                <a:solidFill>
                  <a:srgbClr val="000000"/>
                </a:solidFill>
                <a:prstDash val="solid"/>
                <a:round/>
                <a:headEnd/>
                <a:tailEnd/>
              </a:ln>
            </p:spPr>
            <p:txBody>
              <a:bodyPr/>
              <a:lstStyle/>
              <a:p>
                <a:endParaRPr lang="en-US"/>
              </a:p>
            </p:txBody>
          </p:sp>
          <p:sp>
            <p:nvSpPr>
              <p:cNvPr id="77" name="Freeform 694"/>
              <p:cNvSpPr>
                <a:spLocks/>
              </p:cNvSpPr>
              <p:nvPr/>
            </p:nvSpPr>
            <p:spPr bwMode="auto">
              <a:xfrm>
                <a:off x="3994150" y="5335588"/>
                <a:ext cx="87313" cy="138113"/>
              </a:xfrm>
              <a:custGeom>
                <a:avLst/>
                <a:gdLst>
                  <a:gd name="T0" fmla="*/ 2147483647 w 55"/>
                  <a:gd name="T1" fmla="*/ 2147483647 h 87"/>
                  <a:gd name="T2" fmla="*/ 2147483647 w 55"/>
                  <a:gd name="T3" fmla="*/ 2147483647 h 87"/>
                  <a:gd name="T4" fmla="*/ 2147483647 w 55"/>
                  <a:gd name="T5" fmla="*/ 2147483647 h 87"/>
                  <a:gd name="T6" fmla="*/ 2147483647 w 55"/>
                  <a:gd name="T7" fmla="*/ 2147483647 h 87"/>
                  <a:gd name="T8" fmla="*/ 2147483647 w 55"/>
                  <a:gd name="T9" fmla="*/ 2147483647 h 87"/>
                  <a:gd name="T10" fmla="*/ 2147483647 w 55"/>
                  <a:gd name="T11" fmla="*/ 2147483647 h 87"/>
                  <a:gd name="T12" fmla="*/ 2147483647 w 55"/>
                  <a:gd name="T13" fmla="*/ 2147483647 h 87"/>
                  <a:gd name="T14" fmla="*/ 2147483647 w 55"/>
                  <a:gd name="T15" fmla="*/ 2147483647 h 87"/>
                  <a:gd name="T16" fmla="*/ 2147483647 w 55"/>
                  <a:gd name="T17" fmla="*/ 2147483647 h 87"/>
                  <a:gd name="T18" fmla="*/ 2147483647 w 55"/>
                  <a:gd name="T19" fmla="*/ 2147483647 h 87"/>
                  <a:gd name="T20" fmla="*/ 2147483647 w 55"/>
                  <a:gd name="T21" fmla="*/ 2147483647 h 87"/>
                  <a:gd name="T22" fmla="*/ 2147483647 w 55"/>
                  <a:gd name="T23" fmla="*/ 2147483647 h 87"/>
                  <a:gd name="T24" fmla="*/ 2147483647 w 55"/>
                  <a:gd name="T25" fmla="*/ 2147483647 h 87"/>
                  <a:gd name="T26" fmla="*/ 2147483647 w 55"/>
                  <a:gd name="T27" fmla="*/ 2147483647 h 87"/>
                  <a:gd name="T28" fmla="*/ 2147483647 w 55"/>
                  <a:gd name="T29" fmla="*/ 2147483647 h 87"/>
                  <a:gd name="T30" fmla="*/ 2147483647 w 55"/>
                  <a:gd name="T31" fmla="*/ 2147483647 h 87"/>
                  <a:gd name="T32" fmla="*/ 2147483647 w 55"/>
                  <a:gd name="T33" fmla="*/ 2147483647 h 87"/>
                  <a:gd name="T34" fmla="*/ 2147483647 w 55"/>
                  <a:gd name="T35" fmla="*/ 2147483647 h 87"/>
                  <a:gd name="T36" fmla="*/ 2147483647 w 55"/>
                  <a:gd name="T37" fmla="*/ 0 h 87"/>
                  <a:gd name="T38" fmla="*/ 2147483647 w 55"/>
                  <a:gd name="T39" fmla="*/ 0 h 87"/>
                  <a:gd name="T40" fmla="*/ 2147483647 w 55"/>
                  <a:gd name="T41" fmla="*/ 2147483647 h 87"/>
                  <a:gd name="T42" fmla="*/ 2147483647 w 55"/>
                  <a:gd name="T43" fmla="*/ 2147483647 h 87"/>
                  <a:gd name="T44" fmla="*/ 2147483647 w 55"/>
                  <a:gd name="T45" fmla="*/ 2147483647 h 87"/>
                  <a:gd name="T46" fmla="*/ 2147483647 w 55"/>
                  <a:gd name="T47" fmla="*/ 2147483647 h 87"/>
                  <a:gd name="T48" fmla="*/ 2147483647 w 55"/>
                  <a:gd name="T49" fmla="*/ 2147483647 h 87"/>
                  <a:gd name="T50" fmla="*/ 2147483647 w 55"/>
                  <a:gd name="T51" fmla="*/ 2147483647 h 87"/>
                  <a:gd name="T52" fmla="*/ 2147483647 w 55"/>
                  <a:gd name="T53" fmla="*/ 2147483647 h 87"/>
                  <a:gd name="T54" fmla="*/ 2147483647 w 55"/>
                  <a:gd name="T55" fmla="*/ 2147483647 h 87"/>
                  <a:gd name="T56" fmla="*/ 2147483647 w 55"/>
                  <a:gd name="T57" fmla="*/ 2147483647 h 87"/>
                  <a:gd name="T58" fmla="*/ 2147483647 w 55"/>
                  <a:gd name="T59" fmla="*/ 2147483647 h 87"/>
                  <a:gd name="T60" fmla="*/ 2147483647 w 55"/>
                  <a:gd name="T61" fmla="*/ 2147483647 h 87"/>
                  <a:gd name="T62" fmla="*/ 2147483647 w 55"/>
                  <a:gd name="T63" fmla="*/ 2147483647 h 87"/>
                  <a:gd name="T64" fmla="*/ 2147483647 w 55"/>
                  <a:gd name="T65" fmla="*/ 2147483647 h 87"/>
                  <a:gd name="T66" fmla="*/ 2147483647 w 55"/>
                  <a:gd name="T67" fmla="*/ 2147483647 h 87"/>
                  <a:gd name="T68" fmla="*/ 2147483647 w 55"/>
                  <a:gd name="T69" fmla="*/ 2147483647 h 87"/>
                  <a:gd name="T70" fmla="*/ 2147483647 w 55"/>
                  <a:gd name="T71" fmla="*/ 2147483647 h 87"/>
                  <a:gd name="T72" fmla="*/ 2147483647 w 55"/>
                  <a:gd name="T73" fmla="*/ 2147483647 h 87"/>
                  <a:gd name="T74" fmla="*/ 2147483647 w 55"/>
                  <a:gd name="T75" fmla="*/ 2147483647 h 87"/>
                  <a:gd name="T76" fmla="*/ 2147483647 w 55"/>
                  <a:gd name="T77" fmla="*/ 2147483647 h 87"/>
                  <a:gd name="T78" fmla="*/ 2147483647 w 55"/>
                  <a:gd name="T79" fmla="*/ 2147483647 h 87"/>
                  <a:gd name="T80" fmla="*/ 2147483647 w 55"/>
                  <a:gd name="T81" fmla="*/ 2147483647 h 87"/>
                  <a:gd name="T82" fmla="*/ 0 w 55"/>
                  <a:gd name="T83" fmla="*/ 2147483647 h 87"/>
                  <a:gd name="T84" fmla="*/ 0 w 55"/>
                  <a:gd name="T85" fmla="*/ 2147483647 h 87"/>
                  <a:gd name="T86" fmla="*/ 2147483647 w 55"/>
                  <a:gd name="T87" fmla="*/ 2147483647 h 87"/>
                  <a:gd name="T88" fmla="*/ 2147483647 w 55"/>
                  <a:gd name="T89" fmla="*/ 2147483647 h 87"/>
                  <a:gd name="T90" fmla="*/ 2147483647 w 55"/>
                  <a:gd name="T91" fmla="*/ 2147483647 h 87"/>
                  <a:gd name="T92" fmla="*/ 2147483647 w 55"/>
                  <a:gd name="T93" fmla="*/ 2147483647 h 87"/>
                  <a:gd name="T94" fmla="*/ 2147483647 w 55"/>
                  <a:gd name="T95" fmla="*/ 2147483647 h 87"/>
                  <a:gd name="T96" fmla="*/ 2147483647 w 55"/>
                  <a:gd name="T97" fmla="*/ 2147483647 h 87"/>
                  <a:gd name="T98" fmla="*/ 2147483647 w 55"/>
                  <a:gd name="T99" fmla="*/ 2147483647 h 87"/>
                  <a:gd name="T100" fmla="*/ 2147483647 w 55"/>
                  <a:gd name="T101" fmla="*/ 2147483647 h 87"/>
                  <a:gd name="T102" fmla="*/ 2147483647 w 55"/>
                  <a:gd name="T103" fmla="*/ 2147483647 h 87"/>
                  <a:gd name="T104" fmla="*/ 2147483647 w 55"/>
                  <a:gd name="T105" fmla="*/ 2147483647 h 87"/>
                  <a:gd name="T106" fmla="*/ 2147483647 w 55"/>
                  <a:gd name="T107" fmla="*/ 2147483647 h 87"/>
                  <a:gd name="T108" fmla="*/ 2147483647 w 55"/>
                  <a:gd name="T109" fmla="*/ 2147483647 h 87"/>
                  <a:gd name="T110" fmla="*/ 2147483647 w 55"/>
                  <a:gd name="T111" fmla="*/ 2147483647 h 87"/>
                  <a:gd name="T112" fmla="*/ 2147483647 w 55"/>
                  <a:gd name="T113" fmla="*/ 2147483647 h 87"/>
                  <a:gd name="T114" fmla="*/ 2147483647 w 55"/>
                  <a:gd name="T115" fmla="*/ 2147483647 h 87"/>
                  <a:gd name="T116" fmla="*/ 2147483647 w 55"/>
                  <a:gd name="T117" fmla="*/ 2147483647 h 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 h="87">
                    <a:moveTo>
                      <a:pt x="17" y="41"/>
                    </a:moveTo>
                    <a:lnTo>
                      <a:pt x="17" y="40"/>
                    </a:lnTo>
                    <a:lnTo>
                      <a:pt x="21" y="38"/>
                    </a:lnTo>
                    <a:lnTo>
                      <a:pt x="27" y="36"/>
                    </a:lnTo>
                    <a:lnTo>
                      <a:pt x="28" y="34"/>
                    </a:lnTo>
                    <a:lnTo>
                      <a:pt x="30" y="30"/>
                    </a:lnTo>
                    <a:lnTo>
                      <a:pt x="33" y="27"/>
                    </a:lnTo>
                    <a:lnTo>
                      <a:pt x="33" y="19"/>
                    </a:lnTo>
                    <a:lnTo>
                      <a:pt x="30" y="13"/>
                    </a:lnTo>
                    <a:lnTo>
                      <a:pt x="27" y="10"/>
                    </a:lnTo>
                    <a:lnTo>
                      <a:pt x="24" y="9"/>
                    </a:lnTo>
                    <a:lnTo>
                      <a:pt x="15" y="9"/>
                    </a:lnTo>
                    <a:lnTo>
                      <a:pt x="11" y="12"/>
                    </a:lnTo>
                    <a:lnTo>
                      <a:pt x="5" y="18"/>
                    </a:lnTo>
                    <a:lnTo>
                      <a:pt x="3" y="16"/>
                    </a:lnTo>
                    <a:lnTo>
                      <a:pt x="9" y="7"/>
                    </a:lnTo>
                    <a:lnTo>
                      <a:pt x="15" y="4"/>
                    </a:lnTo>
                    <a:lnTo>
                      <a:pt x="19" y="1"/>
                    </a:lnTo>
                    <a:lnTo>
                      <a:pt x="25" y="0"/>
                    </a:lnTo>
                    <a:lnTo>
                      <a:pt x="36" y="0"/>
                    </a:lnTo>
                    <a:lnTo>
                      <a:pt x="42" y="1"/>
                    </a:lnTo>
                    <a:lnTo>
                      <a:pt x="46" y="4"/>
                    </a:lnTo>
                    <a:lnTo>
                      <a:pt x="49" y="7"/>
                    </a:lnTo>
                    <a:lnTo>
                      <a:pt x="52" y="16"/>
                    </a:lnTo>
                    <a:lnTo>
                      <a:pt x="52" y="19"/>
                    </a:lnTo>
                    <a:lnTo>
                      <a:pt x="51" y="22"/>
                    </a:lnTo>
                    <a:lnTo>
                      <a:pt x="46" y="27"/>
                    </a:lnTo>
                    <a:lnTo>
                      <a:pt x="42" y="30"/>
                    </a:lnTo>
                    <a:lnTo>
                      <a:pt x="39" y="31"/>
                    </a:lnTo>
                    <a:lnTo>
                      <a:pt x="46" y="36"/>
                    </a:lnTo>
                    <a:lnTo>
                      <a:pt x="52" y="41"/>
                    </a:lnTo>
                    <a:lnTo>
                      <a:pt x="54" y="44"/>
                    </a:lnTo>
                    <a:lnTo>
                      <a:pt x="55" y="49"/>
                    </a:lnTo>
                    <a:lnTo>
                      <a:pt x="55" y="61"/>
                    </a:lnTo>
                    <a:lnTo>
                      <a:pt x="54" y="67"/>
                    </a:lnTo>
                    <a:lnTo>
                      <a:pt x="51" y="73"/>
                    </a:lnTo>
                    <a:lnTo>
                      <a:pt x="46" y="79"/>
                    </a:lnTo>
                    <a:lnTo>
                      <a:pt x="34" y="84"/>
                    </a:lnTo>
                    <a:lnTo>
                      <a:pt x="19" y="87"/>
                    </a:lnTo>
                    <a:lnTo>
                      <a:pt x="12" y="87"/>
                    </a:lnTo>
                    <a:lnTo>
                      <a:pt x="8" y="86"/>
                    </a:lnTo>
                    <a:lnTo>
                      <a:pt x="0" y="79"/>
                    </a:lnTo>
                    <a:lnTo>
                      <a:pt x="0" y="73"/>
                    </a:lnTo>
                    <a:lnTo>
                      <a:pt x="6" y="67"/>
                    </a:lnTo>
                    <a:lnTo>
                      <a:pt x="9" y="68"/>
                    </a:lnTo>
                    <a:lnTo>
                      <a:pt x="11" y="68"/>
                    </a:lnTo>
                    <a:lnTo>
                      <a:pt x="12" y="70"/>
                    </a:lnTo>
                    <a:lnTo>
                      <a:pt x="18" y="73"/>
                    </a:lnTo>
                    <a:lnTo>
                      <a:pt x="22" y="76"/>
                    </a:lnTo>
                    <a:lnTo>
                      <a:pt x="25" y="77"/>
                    </a:lnTo>
                    <a:lnTo>
                      <a:pt x="30" y="79"/>
                    </a:lnTo>
                    <a:lnTo>
                      <a:pt x="36" y="76"/>
                    </a:lnTo>
                    <a:lnTo>
                      <a:pt x="37" y="74"/>
                    </a:lnTo>
                    <a:lnTo>
                      <a:pt x="40" y="70"/>
                    </a:lnTo>
                    <a:lnTo>
                      <a:pt x="42" y="67"/>
                    </a:lnTo>
                    <a:lnTo>
                      <a:pt x="39" y="55"/>
                    </a:lnTo>
                    <a:lnTo>
                      <a:pt x="30" y="46"/>
                    </a:lnTo>
                    <a:lnTo>
                      <a:pt x="24" y="43"/>
                    </a:lnTo>
                    <a:lnTo>
                      <a:pt x="17" y="41"/>
                    </a:lnTo>
                    <a:close/>
                  </a:path>
                </a:pathLst>
              </a:custGeom>
              <a:solidFill>
                <a:srgbClr val="000000"/>
              </a:solidFill>
              <a:ln w="0">
                <a:solidFill>
                  <a:srgbClr val="000000"/>
                </a:solidFill>
                <a:prstDash val="solid"/>
                <a:round/>
                <a:headEnd/>
                <a:tailEnd/>
              </a:ln>
            </p:spPr>
            <p:txBody>
              <a:bodyPr/>
              <a:lstStyle/>
              <a:p>
                <a:endParaRPr lang="en-US"/>
              </a:p>
            </p:txBody>
          </p:sp>
          <p:sp>
            <p:nvSpPr>
              <p:cNvPr id="78" name="Rectangle 695"/>
              <p:cNvSpPr>
                <a:spLocks noChangeArrowheads="1"/>
              </p:cNvSpPr>
              <p:nvPr/>
            </p:nvSpPr>
            <p:spPr bwMode="auto">
              <a:xfrm>
                <a:off x="3779838" y="4965700"/>
                <a:ext cx="53975" cy="19050"/>
              </a:xfrm>
              <a:prstGeom prst="rect">
                <a:avLst/>
              </a:prstGeom>
              <a:solidFill>
                <a:srgbClr val="000000"/>
              </a:solidFill>
              <a:ln w="0">
                <a:solidFill>
                  <a:srgbClr val="000000"/>
                </a:solidFill>
                <a:miter lim="800000"/>
                <a:headEnd/>
                <a:tailEnd/>
              </a:ln>
            </p:spPr>
            <p:txBody>
              <a:bodyPr/>
              <a:lstStyle/>
              <a:p>
                <a:pPr algn="ctr"/>
                <a:endParaRPr lang="en-US" sz="1400"/>
              </a:p>
            </p:txBody>
          </p:sp>
          <p:sp>
            <p:nvSpPr>
              <p:cNvPr id="79" name="Freeform 696"/>
              <p:cNvSpPr>
                <a:spLocks noEditPoints="1"/>
              </p:cNvSpPr>
              <p:nvPr/>
            </p:nvSpPr>
            <p:spPr bwMode="auto">
              <a:xfrm>
                <a:off x="3846513" y="4883150"/>
                <a:ext cx="87313" cy="139700"/>
              </a:xfrm>
              <a:custGeom>
                <a:avLst/>
                <a:gdLst>
                  <a:gd name="T0" fmla="*/ 2147483647 w 55"/>
                  <a:gd name="T1" fmla="*/ 2147483647 h 88"/>
                  <a:gd name="T2" fmla="*/ 2147483647 w 55"/>
                  <a:gd name="T3" fmla="*/ 2147483647 h 88"/>
                  <a:gd name="T4" fmla="*/ 2147483647 w 55"/>
                  <a:gd name="T5" fmla="*/ 2147483647 h 88"/>
                  <a:gd name="T6" fmla="*/ 2147483647 w 55"/>
                  <a:gd name="T7" fmla="*/ 2147483647 h 88"/>
                  <a:gd name="T8" fmla="*/ 2147483647 w 55"/>
                  <a:gd name="T9" fmla="*/ 2147483647 h 88"/>
                  <a:gd name="T10" fmla="*/ 2147483647 w 55"/>
                  <a:gd name="T11" fmla="*/ 2147483647 h 88"/>
                  <a:gd name="T12" fmla="*/ 2147483647 w 55"/>
                  <a:gd name="T13" fmla="*/ 2147483647 h 88"/>
                  <a:gd name="T14" fmla="*/ 2147483647 w 55"/>
                  <a:gd name="T15" fmla="*/ 2147483647 h 88"/>
                  <a:gd name="T16" fmla="*/ 2147483647 w 55"/>
                  <a:gd name="T17" fmla="*/ 2147483647 h 88"/>
                  <a:gd name="T18" fmla="*/ 2147483647 w 55"/>
                  <a:gd name="T19" fmla="*/ 2147483647 h 88"/>
                  <a:gd name="T20" fmla="*/ 2147483647 w 55"/>
                  <a:gd name="T21" fmla="*/ 2147483647 h 88"/>
                  <a:gd name="T22" fmla="*/ 2147483647 w 55"/>
                  <a:gd name="T23" fmla="*/ 2147483647 h 88"/>
                  <a:gd name="T24" fmla="*/ 2147483647 w 55"/>
                  <a:gd name="T25" fmla="*/ 2147483647 h 88"/>
                  <a:gd name="T26" fmla="*/ 2147483647 w 55"/>
                  <a:gd name="T27" fmla="*/ 2147483647 h 88"/>
                  <a:gd name="T28" fmla="*/ 2147483647 w 55"/>
                  <a:gd name="T29" fmla="*/ 2147483647 h 88"/>
                  <a:gd name="T30" fmla="*/ 0 w 55"/>
                  <a:gd name="T31" fmla="*/ 2147483647 h 88"/>
                  <a:gd name="T32" fmla="*/ 2147483647 w 55"/>
                  <a:gd name="T33" fmla="*/ 2147483647 h 88"/>
                  <a:gd name="T34" fmla="*/ 2147483647 w 55"/>
                  <a:gd name="T35" fmla="*/ 2147483647 h 88"/>
                  <a:gd name="T36" fmla="*/ 2147483647 w 55"/>
                  <a:gd name="T37" fmla="*/ 2147483647 h 88"/>
                  <a:gd name="T38" fmla="*/ 2147483647 w 55"/>
                  <a:gd name="T39" fmla="*/ 2147483647 h 88"/>
                  <a:gd name="T40" fmla="*/ 2147483647 w 55"/>
                  <a:gd name="T41" fmla="*/ 0 h 88"/>
                  <a:gd name="T42" fmla="*/ 2147483647 w 55"/>
                  <a:gd name="T43" fmla="*/ 0 h 88"/>
                  <a:gd name="T44" fmla="*/ 2147483647 w 55"/>
                  <a:gd name="T45" fmla="*/ 2147483647 h 88"/>
                  <a:gd name="T46" fmla="*/ 2147483647 w 55"/>
                  <a:gd name="T47" fmla="*/ 2147483647 h 88"/>
                  <a:gd name="T48" fmla="*/ 2147483647 w 55"/>
                  <a:gd name="T49" fmla="*/ 2147483647 h 88"/>
                  <a:gd name="T50" fmla="*/ 2147483647 w 55"/>
                  <a:gd name="T51" fmla="*/ 2147483647 h 88"/>
                  <a:gd name="T52" fmla="*/ 2147483647 w 55"/>
                  <a:gd name="T53" fmla="*/ 2147483647 h 88"/>
                  <a:gd name="T54" fmla="*/ 2147483647 w 55"/>
                  <a:gd name="T55" fmla="*/ 2147483647 h 88"/>
                  <a:gd name="T56" fmla="*/ 2147483647 w 55"/>
                  <a:gd name="T57" fmla="*/ 2147483647 h 88"/>
                  <a:gd name="T58" fmla="*/ 2147483647 w 55"/>
                  <a:gd name="T59" fmla="*/ 2147483647 h 88"/>
                  <a:gd name="T60" fmla="*/ 2147483647 w 55"/>
                  <a:gd name="T61" fmla="*/ 2147483647 h 88"/>
                  <a:gd name="T62" fmla="*/ 2147483647 w 55"/>
                  <a:gd name="T63" fmla="*/ 2147483647 h 88"/>
                  <a:gd name="T64" fmla="*/ 2147483647 w 55"/>
                  <a:gd name="T65" fmla="*/ 2147483647 h 88"/>
                  <a:gd name="T66" fmla="*/ 2147483647 w 55"/>
                  <a:gd name="T67" fmla="*/ 2147483647 h 88"/>
                  <a:gd name="T68" fmla="*/ 2147483647 w 55"/>
                  <a:gd name="T69" fmla="*/ 2147483647 h 88"/>
                  <a:gd name="T70" fmla="*/ 2147483647 w 55"/>
                  <a:gd name="T71" fmla="*/ 2147483647 h 88"/>
                  <a:gd name="T72" fmla="*/ 2147483647 w 55"/>
                  <a:gd name="T73" fmla="*/ 2147483647 h 88"/>
                  <a:gd name="T74" fmla="*/ 2147483647 w 55"/>
                  <a:gd name="T75" fmla="*/ 2147483647 h 88"/>
                  <a:gd name="T76" fmla="*/ 2147483647 w 55"/>
                  <a:gd name="T77" fmla="*/ 2147483647 h 88"/>
                  <a:gd name="T78" fmla="*/ 2147483647 w 55"/>
                  <a:gd name="T79" fmla="*/ 2147483647 h 88"/>
                  <a:gd name="T80" fmla="*/ 2147483647 w 55"/>
                  <a:gd name="T81" fmla="*/ 2147483647 h 88"/>
                  <a:gd name="T82" fmla="*/ 2147483647 w 55"/>
                  <a:gd name="T83" fmla="*/ 2147483647 h 88"/>
                  <a:gd name="T84" fmla="*/ 2147483647 w 55"/>
                  <a:gd name="T85" fmla="*/ 2147483647 h 88"/>
                  <a:gd name="T86" fmla="*/ 2147483647 w 55"/>
                  <a:gd name="T87" fmla="*/ 2147483647 h 88"/>
                  <a:gd name="T88" fmla="*/ 2147483647 w 55"/>
                  <a:gd name="T89" fmla="*/ 2147483647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 h="88">
                    <a:moveTo>
                      <a:pt x="55" y="43"/>
                    </a:moveTo>
                    <a:lnTo>
                      <a:pt x="50" y="67"/>
                    </a:lnTo>
                    <a:lnTo>
                      <a:pt x="47" y="76"/>
                    </a:lnTo>
                    <a:lnTo>
                      <a:pt x="46" y="79"/>
                    </a:lnTo>
                    <a:lnTo>
                      <a:pt x="37" y="85"/>
                    </a:lnTo>
                    <a:lnTo>
                      <a:pt x="35" y="86"/>
                    </a:lnTo>
                    <a:lnTo>
                      <a:pt x="32" y="88"/>
                    </a:lnTo>
                    <a:lnTo>
                      <a:pt x="24" y="88"/>
                    </a:lnTo>
                    <a:lnTo>
                      <a:pt x="19" y="86"/>
                    </a:lnTo>
                    <a:lnTo>
                      <a:pt x="16" y="85"/>
                    </a:lnTo>
                    <a:lnTo>
                      <a:pt x="12" y="80"/>
                    </a:lnTo>
                    <a:lnTo>
                      <a:pt x="9" y="76"/>
                    </a:lnTo>
                    <a:lnTo>
                      <a:pt x="6" y="73"/>
                    </a:lnTo>
                    <a:lnTo>
                      <a:pt x="4" y="68"/>
                    </a:lnTo>
                    <a:lnTo>
                      <a:pt x="3" y="66"/>
                    </a:lnTo>
                    <a:lnTo>
                      <a:pt x="0" y="45"/>
                    </a:lnTo>
                    <a:lnTo>
                      <a:pt x="4" y="20"/>
                    </a:lnTo>
                    <a:lnTo>
                      <a:pt x="7" y="14"/>
                    </a:lnTo>
                    <a:lnTo>
                      <a:pt x="13" y="5"/>
                    </a:lnTo>
                    <a:lnTo>
                      <a:pt x="18" y="2"/>
                    </a:lnTo>
                    <a:lnTo>
                      <a:pt x="22" y="0"/>
                    </a:lnTo>
                    <a:lnTo>
                      <a:pt x="32" y="0"/>
                    </a:lnTo>
                    <a:lnTo>
                      <a:pt x="37" y="2"/>
                    </a:lnTo>
                    <a:lnTo>
                      <a:pt x="41" y="5"/>
                    </a:lnTo>
                    <a:lnTo>
                      <a:pt x="50" y="18"/>
                    </a:lnTo>
                    <a:lnTo>
                      <a:pt x="53" y="31"/>
                    </a:lnTo>
                    <a:lnTo>
                      <a:pt x="55" y="43"/>
                    </a:lnTo>
                    <a:close/>
                    <a:moveTo>
                      <a:pt x="35" y="43"/>
                    </a:moveTo>
                    <a:lnTo>
                      <a:pt x="35" y="12"/>
                    </a:lnTo>
                    <a:lnTo>
                      <a:pt x="32" y="6"/>
                    </a:lnTo>
                    <a:lnTo>
                      <a:pt x="31" y="5"/>
                    </a:lnTo>
                    <a:lnTo>
                      <a:pt x="24" y="5"/>
                    </a:lnTo>
                    <a:lnTo>
                      <a:pt x="22" y="8"/>
                    </a:lnTo>
                    <a:lnTo>
                      <a:pt x="21" y="9"/>
                    </a:lnTo>
                    <a:lnTo>
                      <a:pt x="21" y="14"/>
                    </a:lnTo>
                    <a:lnTo>
                      <a:pt x="19" y="20"/>
                    </a:lnTo>
                    <a:lnTo>
                      <a:pt x="19" y="71"/>
                    </a:lnTo>
                    <a:lnTo>
                      <a:pt x="21" y="76"/>
                    </a:lnTo>
                    <a:lnTo>
                      <a:pt x="21" y="79"/>
                    </a:lnTo>
                    <a:lnTo>
                      <a:pt x="25" y="83"/>
                    </a:lnTo>
                    <a:lnTo>
                      <a:pt x="29" y="83"/>
                    </a:lnTo>
                    <a:lnTo>
                      <a:pt x="34" y="79"/>
                    </a:lnTo>
                    <a:lnTo>
                      <a:pt x="35" y="74"/>
                    </a:lnTo>
                    <a:lnTo>
                      <a:pt x="35" y="70"/>
                    </a:lnTo>
                    <a:lnTo>
                      <a:pt x="35" y="43"/>
                    </a:lnTo>
                    <a:close/>
                  </a:path>
                </a:pathLst>
              </a:custGeom>
              <a:solidFill>
                <a:srgbClr val="000000"/>
              </a:solidFill>
              <a:ln w="0">
                <a:solidFill>
                  <a:srgbClr val="000000"/>
                </a:solidFill>
                <a:prstDash val="solid"/>
                <a:round/>
                <a:headEnd/>
                <a:tailEnd/>
              </a:ln>
            </p:spPr>
            <p:txBody>
              <a:bodyPr/>
              <a:lstStyle/>
              <a:p>
                <a:endParaRPr lang="en-US"/>
              </a:p>
            </p:txBody>
          </p:sp>
          <p:sp>
            <p:nvSpPr>
              <p:cNvPr id="80" name="Freeform 697"/>
              <p:cNvSpPr>
                <a:spLocks/>
              </p:cNvSpPr>
              <p:nvPr/>
            </p:nvSpPr>
            <p:spPr bwMode="auto">
              <a:xfrm>
                <a:off x="3949700" y="4989513"/>
                <a:ext cx="33338" cy="33338"/>
              </a:xfrm>
              <a:custGeom>
                <a:avLst/>
                <a:gdLst>
                  <a:gd name="T0" fmla="*/ 2147483647 w 21"/>
                  <a:gd name="T1" fmla="*/ 0 h 21"/>
                  <a:gd name="T2" fmla="*/ 2147483647 w 21"/>
                  <a:gd name="T3" fmla="*/ 2147483647 h 21"/>
                  <a:gd name="T4" fmla="*/ 2147483647 w 21"/>
                  <a:gd name="T5" fmla="*/ 2147483647 h 21"/>
                  <a:gd name="T6" fmla="*/ 2147483647 w 21"/>
                  <a:gd name="T7" fmla="*/ 2147483647 h 21"/>
                  <a:gd name="T8" fmla="*/ 2147483647 w 21"/>
                  <a:gd name="T9" fmla="*/ 2147483647 h 21"/>
                  <a:gd name="T10" fmla="*/ 2147483647 w 21"/>
                  <a:gd name="T11" fmla="*/ 2147483647 h 21"/>
                  <a:gd name="T12" fmla="*/ 2147483647 w 21"/>
                  <a:gd name="T13" fmla="*/ 2147483647 h 21"/>
                  <a:gd name="T14" fmla="*/ 2147483647 w 21"/>
                  <a:gd name="T15" fmla="*/ 2147483647 h 21"/>
                  <a:gd name="T16" fmla="*/ 2147483647 w 21"/>
                  <a:gd name="T17" fmla="*/ 2147483647 h 21"/>
                  <a:gd name="T18" fmla="*/ 2147483647 w 21"/>
                  <a:gd name="T19" fmla="*/ 2147483647 h 21"/>
                  <a:gd name="T20" fmla="*/ 2147483647 w 21"/>
                  <a:gd name="T21" fmla="*/ 2147483647 h 21"/>
                  <a:gd name="T22" fmla="*/ 0 w 21"/>
                  <a:gd name="T23" fmla="*/ 2147483647 h 21"/>
                  <a:gd name="T24" fmla="*/ 0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1">
                    <a:moveTo>
                      <a:pt x="9" y="0"/>
                    </a:moveTo>
                    <a:lnTo>
                      <a:pt x="18" y="3"/>
                    </a:lnTo>
                    <a:lnTo>
                      <a:pt x="19" y="6"/>
                    </a:lnTo>
                    <a:lnTo>
                      <a:pt x="19" y="7"/>
                    </a:lnTo>
                    <a:lnTo>
                      <a:pt x="21" y="12"/>
                    </a:lnTo>
                    <a:lnTo>
                      <a:pt x="18" y="18"/>
                    </a:lnTo>
                    <a:lnTo>
                      <a:pt x="16" y="19"/>
                    </a:lnTo>
                    <a:lnTo>
                      <a:pt x="13" y="21"/>
                    </a:lnTo>
                    <a:lnTo>
                      <a:pt x="7" y="21"/>
                    </a:lnTo>
                    <a:lnTo>
                      <a:pt x="5" y="19"/>
                    </a:lnTo>
                    <a:lnTo>
                      <a:pt x="2" y="16"/>
                    </a:lnTo>
                    <a:lnTo>
                      <a:pt x="0" y="13"/>
                    </a:lnTo>
                    <a:lnTo>
                      <a:pt x="0" y="12"/>
                    </a:lnTo>
                    <a:lnTo>
                      <a:pt x="3" y="3"/>
                    </a:lnTo>
                    <a:lnTo>
                      <a:pt x="5" y="1"/>
                    </a:lnTo>
                    <a:lnTo>
                      <a:pt x="7" y="1"/>
                    </a:lnTo>
                    <a:lnTo>
                      <a:pt x="9" y="0"/>
                    </a:lnTo>
                    <a:close/>
                  </a:path>
                </a:pathLst>
              </a:custGeom>
              <a:solidFill>
                <a:srgbClr val="000000"/>
              </a:solidFill>
              <a:ln w="0">
                <a:solidFill>
                  <a:srgbClr val="000000"/>
                </a:solidFill>
                <a:prstDash val="solid"/>
                <a:round/>
                <a:headEnd/>
                <a:tailEnd/>
              </a:ln>
            </p:spPr>
            <p:txBody>
              <a:bodyPr/>
              <a:lstStyle/>
              <a:p>
                <a:endParaRPr lang="en-US"/>
              </a:p>
            </p:txBody>
          </p:sp>
          <p:sp>
            <p:nvSpPr>
              <p:cNvPr id="81" name="Freeform 698"/>
              <p:cNvSpPr>
                <a:spLocks/>
              </p:cNvSpPr>
              <p:nvPr/>
            </p:nvSpPr>
            <p:spPr bwMode="auto">
              <a:xfrm>
                <a:off x="3994150" y="4883150"/>
                <a:ext cx="87313" cy="136525"/>
              </a:xfrm>
              <a:custGeom>
                <a:avLst/>
                <a:gdLst>
                  <a:gd name="T0" fmla="*/ 2147483647 w 55"/>
                  <a:gd name="T1" fmla="*/ 2147483647 h 86"/>
                  <a:gd name="T2" fmla="*/ 0 w 55"/>
                  <a:gd name="T3" fmla="*/ 2147483647 h 86"/>
                  <a:gd name="T4" fmla="*/ 0 w 55"/>
                  <a:gd name="T5" fmla="*/ 2147483647 h 86"/>
                  <a:gd name="T6" fmla="*/ 2147483647 w 55"/>
                  <a:gd name="T7" fmla="*/ 2147483647 h 86"/>
                  <a:gd name="T8" fmla="*/ 2147483647 w 55"/>
                  <a:gd name="T9" fmla="*/ 2147483647 h 86"/>
                  <a:gd name="T10" fmla="*/ 2147483647 w 55"/>
                  <a:gd name="T11" fmla="*/ 2147483647 h 86"/>
                  <a:gd name="T12" fmla="*/ 2147483647 w 55"/>
                  <a:gd name="T13" fmla="*/ 2147483647 h 86"/>
                  <a:gd name="T14" fmla="*/ 2147483647 w 55"/>
                  <a:gd name="T15" fmla="*/ 2147483647 h 86"/>
                  <a:gd name="T16" fmla="*/ 2147483647 w 55"/>
                  <a:gd name="T17" fmla="*/ 2147483647 h 86"/>
                  <a:gd name="T18" fmla="*/ 2147483647 w 55"/>
                  <a:gd name="T19" fmla="*/ 2147483647 h 86"/>
                  <a:gd name="T20" fmla="*/ 2147483647 w 55"/>
                  <a:gd name="T21" fmla="*/ 2147483647 h 86"/>
                  <a:gd name="T22" fmla="*/ 2147483647 w 55"/>
                  <a:gd name="T23" fmla="*/ 2147483647 h 86"/>
                  <a:gd name="T24" fmla="*/ 2147483647 w 55"/>
                  <a:gd name="T25" fmla="*/ 2147483647 h 86"/>
                  <a:gd name="T26" fmla="*/ 2147483647 w 55"/>
                  <a:gd name="T27" fmla="*/ 2147483647 h 86"/>
                  <a:gd name="T28" fmla="*/ 2147483647 w 55"/>
                  <a:gd name="T29" fmla="*/ 2147483647 h 86"/>
                  <a:gd name="T30" fmla="*/ 2147483647 w 55"/>
                  <a:gd name="T31" fmla="*/ 2147483647 h 86"/>
                  <a:gd name="T32" fmla="*/ 2147483647 w 55"/>
                  <a:gd name="T33" fmla="*/ 2147483647 h 86"/>
                  <a:gd name="T34" fmla="*/ 2147483647 w 55"/>
                  <a:gd name="T35" fmla="*/ 2147483647 h 86"/>
                  <a:gd name="T36" fmla="*/ 2147483647 w 55"/>
                  <a:gd name="T37" fmla="*/ 2147483647 h 86"/>
                  <a:gd name="T38" fmla="*/ 2147483647 w 55"/>
                  <a:gd name="T39" fmla="*/ 2147483647 h 86"/>
                  <a:gd name="T40" fmla="*/ 2147483647 w 55"/>
                  <a:gd name="T41" fmla="*/ 0 h 86"/>
                  <a:gd name="T42" fmla="*/ 2147483647 w 55"/>
                  <a:gd name="T43" fmla="*/ 0 h 86"/>
                  <a:gd name="T44" fmla="*/ 2147483647 w 55"/>
                  <a:gd name="T45" fmla="*/ 2147483647 h 86"/>
                  <a:gd name="T46" fmla="*/ 2147483647 w 55"/>
                  <a:gd name="T47" fmla="*/ 2147483647 h 86"/>
                  <a:gd name="T48" fmla="*/ 2147483647 w 55"/>
                  <a:gd name="T49" fmla="*/ 2147483647 h 86"/>
                  <a:gd name="T50" fmla="*/ 2147483647 w 55"/>
                  <a:gd name="T51" fmla="*/ 2147483647 h 86"/>
                  <a:gd name="T52" fmla="*/ 2147483647 w 55"/>
                  <a:gd name="T53" fmla="*/ 2147483647 h 86"/>
                  <a:gd name="T54" fmla="*/ 2147483647 w 55"/>
                  <a:gd name="T55" fmla="*/ 2147483647 h 86"/>
                  <a:gd name="T56" fmla="*/ 2147483647 w 55"/>
                  <a:gd name="T57" fmla="*/ 2147483647 h 86"/>
                  <a:gd name="T58" fmla="*/ 2147483647 w 55"/>
                  <a:gd name="T59" fmla="*/ 2147483647 h 86"/>
                  <a:gd name="T60" fmla="*/ 2147483647 w 55"/>
                  <a:gd name="T61" fmla="*/ 2147483647 h 86"/>
                  <a:gd name="T62" fmla="*/ 2147483647 w 55"/>
                  <a:gd name="T63" fmla="*/ 2147483647 h 86"/>
                  <a:gd name="T64" fmla="*/ 2147483647 w 55"/>
                  <a:gd name="T65" fmla="*/ 2147483647 h 86"/>
                  <a:gd name="T66" fmla="*/ 2147483647 w 55"/>
                  <a:gd name="T67" fmla="*/ 2147483647 h 86"/>
                  <a:gd name="T68" fmla="*/ 2147483647 w 55"/>
                  <a:gd name="T69" fmla="*/ 2147483647 h 86"/>
                  <a:gd name="T70" fmla="*/ 2147483647 w 55"/>
                  <a:gd name="T71" fmla="*/ 2147483647 h 86"/>
                  <a:gd name="T72" fmla="*/ 2147483647 w 55"/>
                  <a:gd name="T73" fmla="*/ 2147483647 h 86"/>
                  <a:gd name="T74" fmla="*/ 2147483647 w 55"/>
                  <a:gd name="T75" fmla="*/ 2147483647 h 86"/>
                  <a:gd name="T76" fmla="*/ 2147483647 w 55"/>
                  <a:gd name="T77" fmla="*/ 2147483647 h 86"/>
                  <a:gd name="T78" fmla="*/ 2147483647 w 55"/>
                  <a:gd name="T79" fmla="*/ 2147483647 h 86"/>
                  <a:gd name="T80" fmla="*/ 2147483647 w 55"/>
                  <a:gd name="T81" fmla="*/ 2147483647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5" h="86">
                    <a:moveTo>
                      <a:pt x="51" y="86"/>
                    </a:moveTo>
                    <a:lnTo>
                      <a:pt x="0" y="86"/>
                    </a:lnTo>
                    <a:lnTo>
                      <a:pt x="0" y="85"/>
                    </a:lnTo>
                    <a:lnTo>
                      <a:pt x="15" y="68"/>
                    </a:lnTo>
                    <a:lnTo>
                      <a:pt x="25" y="57"/>
                    </a:lnTo>
                    <a:lnTo>
                      <a:pt x="33" y="42"/>
                    </a:lnTo>
                    <a:lnTo>
                      <a:pt x="34" y="36"/>
                    </a:lnTo>
                    <a:lnTo>
                      <a:pt x="34" y="25"/>
                    </a:lnTo>
                    <a:lnTo>
                      <a:pt x="33" y="21"/>
                    </a:lnTo>
                    <a:lnTo>
                      <a:pt x="30" y="18"/>
                    </a:lnTo>
                    <a:lnTo>
                      <a:pt x="24" y="15"/>
                    </a:lnTo>
                    <a:lnTo>
                      <a:pt x="15" y="15"/>
                    </a:lnTo>
                    <a:lnTo>
                      <a:pt x="11" y="17"/>
                    </a:lnTo>
                    <a:lnTo>
                      <a:pt x="8" y="20"/>
                    </a:lnTo>
                    <a:lnTo>
                      <a:pt x="5" y="24"/>
                    </a:lnTo>
                    <a:lnTo>
                      <a:pt x="2" y="24"/>
                    </a:lnTo>
                    <a:lnTo>
                      <a:pt x="5" y="17"/>
                    </a:lnTo>
                    <a:lnTo>
                      <a:pt x="8" y="11"/>
                    </a:lnTo>
                    <a:lnTo>
                      <a:pt x="12" y="5"/>
                    </a:lnTo>
                    <a:lnTo>
                      <a:pt x="18" y="2"/>
                    </a:lnTo>
                    <a:lnTo>
                      <a:pt x="22" y="0"/>
                    </a:lnTo>
                    <a:lnTo>
                      <a:pt x="33" y="0"/>
                    </a:lnTo>
                    <a:lnTo>
                      <a:pt x="36" y="2"/>
                    </a:lnTo>
                    <a:lnTo>
                      <a:pt x="40" y="3"/>
                    </a:lnTo>
                    <a:lnTo>
                      <a:pt x="45" y="6"/>
                    </a:lnTo>
                    <a:lnTo>
                      <a:pt x="49" y="11"/>
                    </a:lnTo>
                    <a:lnTo>
                      <a:pt x="51" y="15"/>
                    </a:lnTo>
                    <a:lnTo>
                      <a:pt x="52" y="18"/>
                    </a:lnTo>
                    <a:lnTo>
                      <a:pt x="52" y="27"/>
                    </a:lnTo>
                    <a:lnTo>
                      <a:pt x="51" y="33"/>
                    </a:lnTo>
                    <a:lnTo>
                      <a:pt x="48" y="39"/>
                    </a:lnTo>
                    <a:lnTo>
                      <a:pt x="42" y="48"/>
                    </a:lnTo>
                    <a:lnTo>
                      <a:pt x="33" y="58"/>
                    </a:lnTo>
                    <a:lnTo>
                      <a:pt x="19" y="70"/>
                    </a:lnTo>
                    <a:lnTo>
                      <a:pt x="46" y="70"/>
                    </a:lnTo>
                    <a:lnTo>
                      <a:pt x="49" y="68"/>
                    </a:lnTo>
                    <a:lnTo>
                      <a:pt x="51" y="67"/>
                    </a:lnTo>
                    <a:lnTo>
                      <a:pt x="51" y="66"/>
                    </a:lnTo>
                    <a:lnTo>
                      <a:pt x="54" y="63"/>
                    </a:lnTo>
                    <a:lnTo>
                      <a:pt x="55" y="63"/>
                    </a:lnTo>
                    <a:lnTo>
                      <a:pt x="51" y="86"/>
                    </a:lnTo>
                    <a:close/>
                  </a:path>
                </a:pathLst>
              </a:custGeom>
              <a:solidFill>
                <a:srgbClr val="000000"/>
              </a:solidFill>
              <a:ln w="0">
                <a:solidFill>
                  <a:srgbClr val="000000"/>
                </a:solidFill>
                <a:prstDash val="solid"/>
                <a:round/>
                <a:headEnd/>
                <a:tailEnd/>
              </a:ln>
            </p:spPr>
            <p:txBody>
              <a:bodyPr/>
              <a:lstStyle/>
              <a:p>
                <a:endParaRPr lang="en-US"/>
              </a:p>
            </p:txBody>
          </p:sp>
          <p:sp>
            <p:nvSpPr>
              <p:cNvPr id="82" name="Rectangle 699"/>
              <p:cNvSpPr>
                <a:spLocks noChangeArrowheads="1"/>
              </p:cNvSpPr>
              <p:nvPr/>
            </p:nvSpPr>
            <p:spPr bwMode="auto">
              <a:xfrm>
                <a:off x="3779838" y="4514850"/>
                <a:ext cx="53975" cy="17463"/>
              </a:xfrm>
              <a:prstGeom prst="rect">
                <a:avLst/>
              </a:prstGeom>
              <a:solidFill>
                <a:srgbClr val="000000"/>
              </a:solidFill>
              <a:ln w="0">
                <a:solidFill>
                  <a:srgbClr val="000000"/>
                </a:solidFill>
                <a:miter lim="800000"/>
                <a:headEnd/>
                <a:tailEnd/>
              </a:ln>
            </p:spPr>
            <p:txBody>
              <a:bodyPr/>
              <a:lstStyle/>
              <a:p>
                <a:pPr algn="ctr"/>
                <a:endParaRPr lang="en-US" sz="1400"/>
              </a:p>
            </p:txBody>
          </p:sp>
          <p:sp>
            <p:nvSpPr>
              <p:cNvPr id="83" name="Freeform 700"/>
              <p:cNvSpPr>
                <a:spLocks noEditPoints="1"/>
              </p:cNvSpPr>
              <p:nvPr/>
            </p:nvSpPr>
            <p:spPr bwMode="auto">
              <a:xfrm>
                <a:off x="3846511" y="4432299"/>
                <a:ext cx="87313" cy="138113"/>
              </a:xfrm>
              <a:custGeom>
                <a:avLst/>
                <a:gdLst>
                  <a:gd name="T0" fmla="*/ 2147483647 w 55"/>
                  <a:gd name="T1" fmla="*/ 2147483647 h 87"/>
                  <a:gd name="T2" fmla="*/ 2147483647 w 55"/>
                  <a:gd name="T3" fmla="*/ 2147483647 h 87"/>
                  <a:gd name="T4" fmla="*/ 2147483647 w 55"/>
                  <a:gd name="T5" fmla="*/ 2147483647 h 87"/>
                  <a:gd name="T6" fmla="*/ 2147483647 w 55"/>
                  <a:gd name="T7" fmla="*/ 2147483647 h 87"/>
                  <a:gd name="T8" fmla="*/ 2147483647 w 55"/>
                  <a:gd name="T9" fmla="*/ 2147483647 h 87"/>
                  <a:gd name="T10" fmla="*/ 2147483647 w 55"/>
                  <a:gd name="T11" fmla="*/ 2147483647 h 87"/>
                  <a:gd name="T12" fmla="*/ 2147483647 w 55"/>
                  <a:gd name="T13" fmla="*/ 2147483647 h 87"/>
                  <a:gd name="T14" fmla="*/ 2147483647 w 55"/>
                  <a:gd name="T15" fmla="*/ 2147483647 h 87"/>
                  <a:gd name="T16" fmla="*/ 2147483647 w 55"/>
                  <a:gd name="T17" fmla="*/ 2147483647 h 87"/>
                  <a:gd name="T18" fmla="*/ 2147483647 w 55"/>
                  <a:gd name="T19" fmla="*/ 2147483647 h 87"/>
                  <a:gd name="T20" fmla="*/ 2147483647 w 55"/>
                  <a:gd name="T21" fmla="*/ 2147483647 h 87"/>
                  <a:gd name="T22" fmla="*/ 2147483647 w 55"/>
                  <a:gd name="T23" fmla="*/ 2147483647 h 87"/>
                  <a:gd name="T24" fmla="*/ 2147483647 w 55"/>
                  <a:gd name="T25" fmla="*/ 2147483647 h 87"/>
                  <a:gd name="T26" fmla="*/ 2147483647 w 55"/>
                  <a:gd name="T27" fmla="*/ 2147483647 h 87"/>
                  <a:gd name="T28" fmla="*/ 2147483647 w 55"/>
                  <a:gd name="T29" fmla="*/ 2147483647 h 87"/>
                  <a:gd name="T30" fmla="*/ 0 w 55"/>
                  <a:gd name="T31" fmla="*/ 2147483647 h 87"/>
                  <a:gd name="T32" fmla="*/ 2147483647 w 55"/>
                  <a:gd name="T33" fmla="*/ 2147483647 h 87"/>
                  <a:gd name="T34" fmla="*/ 2147483647 w 55"/>
                  <a:gd name="T35" fmla="*/ 2147483647 h 87"/>
                  <a:gd name="T36" fmla="*/ 2147483647 w 55"/>
                  <a:gd name="T37" fmla="*/ 2147483647 h 87"/>
                  <a:gd name="T38" fmla="*/ 2147483647 w 55"/>
                  <a:gd name="T39" fmla="*/ 2147483647 h 87"/>
                  <a:gd name="T40" fmla="*/ 2147483647 w 55"/>
                  <a:gd name="T41" fmla="*/ 0 h 87"/>
                  <a:gd name="T42" fmla="*/ 2147483647 w 55"/>
                  <a:gd name="T43" fmla="*/ 0 h 87"/>
                  <a:gd name="T44" fmla="*/ 2147483647 w 55"/>
                  <a:gd name="T45" fmla="*/ 2147483647 h 87"/>
                  <a:gd name="T46" fmla="*/ 2147483647 w 55"/>
                  <a:gd name="T47" fmla="*/ 2147483647 h 87"/>
                  <a:gd name="T48" fmla="*/ 2147483647 w 55"/>
                  <a:gd name="T49" fmla="*/ 2147483647 h 87"/>
                  <a:gd name="T50" fmla="*/ 2147483647 w 55"/>
                  <a:gd name="T51" fmla="*/ 2147483647 h 87"/>
                  <a:gd name="T52" fmla="*/ 2147483647 w 55"/>
                  <a:gd name="T53" fmla="*/ 2147483647 h 87"/>
                  <a:gd name="T54" fmla="*/ 2147483647 w 55"/>
                  <a:gd name="T55" fmla="*/ 2147483647 h 87"/>
                  <a:gd name="T56" fmla="*/ 2147483647 w 55"/>
                  <a:gd name="T57" fmla="*/ 2147483647 h 87"/>
                  <a:gd name="T58" fmla="*/ 2147483647 w 55"/>
                  <a:gd name="T59" fmla="*/ 2147483647 h 87"/>
                  <a:gd name="T60" fmla="*/ 2147483647 w 55"/>
                  <a:gd name="T61" fmla="*/ 2147483647 h 87"/>
                  <a:gd name="T62" fmla="*/ 2147483647 w 55"/>
                  <a:gd name="T63" fmla="*/ 2147483647 h 87"/>
                  <a:gd name="T64" fmla="*/ 2147483647 w 55"/>
                  <a:gd name="T65" fmla="*/ 2147483647 h 87"/>
                  <a:gd name="T66" fmla="*/ 2147483647 w 55"/>
                  <a:gd name="T67" fmla="*/ 2147483647 h 87"/>
                  <a:gd name="T68" fmla="*/ 2147483647 w 55"/>
                  <a:gd name="T69" fmla="*/ 2147483647 h 87"/>
                  <a:gd name="T70" fmla="*/ 2147483647 w 55"/>
                  <a:gd name="T71" fmla="*/ 2147483647 h 87"/>
                  <a:gd name="T72" fmla="*/ 2147483647 w 55"/>
                  <a:gd name="T73" fmla="*/ 2147483647 h 87"/>
                  <a:gd name="T74" fmla="*/ 2147483647 w 55"/>
                  <a:gd name="T75" fmla="*/ 2147483647 h 87"/>
                  <a:gd name="T76" fmla="*/ 2147483647 w 55"/>
                  <a:gd name="T77" fmla="*/ 2147483647 h 87"/>
                  <a:gd name="T78" fmla="*/ 2147483647 w 55"/>
                  <a:gd name="T79" fmla="*/ 2147483647 h 87"/>
                  <a:gd name="T80" fmla="*/ 2147483647 w 55"/>
                  <a:gd name="T81" fmla="*/ 2147483647 h 87"/>
                  <a:gd name="T82" fmla="*/ 2147483647 w 55"/>
                  <a:gd name="T83" fmla="*/ 2147483647 h 87"/>
                  <a:gd name="T84" fmla="*/ 2147483647 w 55"/>
                  <a:gd name="T85" fmla="*/ 2147483647 h 87"/>
                  <a:gd name="T86" fmla="*/ 2147483647 w 55"/>
                  <a:gd name="T87" fmla="*/ 2147483647 h 87"/>
                  <a:gd name="T88" fmla="*/ 2147483647 w 55"/>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 h="87">
                    <a:moveTo>
                      <a:pt x="55" y="43"/>
                    </a:moveTo>
                    <a:lnTo>
                      <a:pt x="50" y="66"/>
                    </a:lnTo>
                    <a:lnTo>
                      <a:pt x="47" y="75"/>
                    </a:lnTo>
                    <a:lnTo>
                      <a:pt x="46" y="78"/>
                    </a:lnTo>
                    <a:lnTo>
                      <a:pt x="37" y="84"/>
                    </a:lnTo>
                    <a:lnTo>
                      <a:pt x="35" y="86"/>
                    </a:lnTo>
                    <a:lnTo>
                      <a:pt x="32" y="87"/>
                    </a:lnTo>
                    <a:lnTo>
                      <a:pt x="24" y="87"/>
                    </a:lnTo>
                    <a:lnTo>
                      <a:pt x="19" y="86"/>
                    </a:lnTo>
                    <a:lnTo>
                      <a:pt x="16" y="84"/>
                    </a:lnTo>
                    <a:lnTo>
                      <a:pt x="12" y="80"/>
                    </a:lnTo>
                    <a:lnTo>
                      <a:pt x="9" y="75"/>
                    </a:lnTo>
                    <a:lnTo>
                      <a:pt x="6" y="72"/>
                    </a:lnTo>
                    <a:lnTo>
                      <a:pt x="4" y="68"/>
                    </a:lnTo>
                    <a:lnTo>
                      <a:pt x="3" y="65"/>
                    </a:lnTo>
                    <a:lnTo>
                      <a:pt x="0" y="44"/>
                    </a:lnTo>
                    <a:lnTo>
                      <a:pt x="4" y="19"/>
                    </a:lnTo>
                    <a:lnTo>
                      <a:pt x="7" y="13"/>
                    </a:lnTo>
                    <a:lnTo>
                      <a:pt x="13" y="4"/>
                    </a:lnTo>
                    <a:lnTo>
                      <a:pt x="18" y="1"/>
                    </a:lnTo>
                    <a:lnTo>
                      <a:pt x="22" y="0"/>
                    </a:lnTo>
                    <a:lnTo>
                      <a:pt x="32" y="0"/>
                    </a:lnTo>
                    <a:lnTo>
                      <a:pt x="37" y="1"/>
                    </a:lnTo>
                    <a:lnTo>
                      <a:pt x="41" y="4"/>
                    </a:lnTo>
                    <a:lnTo>
                      <a:pt x="50" y="17"/>
                    </a:lnTo>
                    <a:lnTo>
                      <a:pt x="53" y="31"/>
                    </a:lnTo>
                    <a:lnTo>
                      <a:pt x="55" y="43"/>
                    </a:lnTo>
                    <a:close/>
                    <a:moveTo>
                      <a:pt x="35" y="43"/>
                    </a:moveTo>
                    <a:lnTo>
                      <a:pt x="35" y="12"/>
                    </a:lnTo>
                    <a:lnTo>
                      <a:pt x="32" y="6"/>
                    </a:lnTo>
                    <a:lnTo>
                      <a:pt x="31" y="4"/>
                    </a:lnTo>
                    <a:lnTo>
                      <a:pt x="24" y="4"/>
                    </a:lnTo>
                    <a:lnTo>
                      <a:pt x="22" y="7"/>
                    </a:lnTo>
                    <a:lnTo>
                      <a:pt x="21" y="9"/>
                    </a:lnTo>
                    <a:lnTo>
                      <a:pt x="21" y="13"/>
                    </a:lnTo>
                    <a:lnTo>
                      <a:pt x="19" y="19"/>
                    </a:lnTo>
                    <a:lnTo>
                      <a:pt x="19" y="71"/>
                    </a:lnTo>
                    <a:lnTo>
                      <a:pt x="21" y="75"/>
                    </a:lnTo>
                    <a:lnTo>
                      <a:pt x="21" y="78"/>
                    </a:lnTo>
                    <a:lnTo>
                      <a:pt x="25" y="83"/>
                    </a:lnTo>
                    <a:lnTo>
                      <a:pt x="29" y="83"/>
                    </a:lnTo>
                    <a:lnTo>
                      <a:pt x="34" y="78"/>
                    </a:lnTo>
                    <a:lnTo>
                      <a:pt x="35" y="74"/>
                    </a:lnTo>
                    <a:lnTo>
                      <a:pt x="35" y="69"/>
                    </a:lnTo>
                    <a:lnTo>
                      <a:pt x="35" y="43"/>
                    </a:lnTo>
                    <a:close/>
                  </a:path>
                </a:pathLst>
              </a:custGeom>
              <a:solidFill>
                <a:srgbClr val="000000"/>
              </a:solidFill>
              <a:ln w="0">
                <a:solidFill>
                  <a:srgbClr val="000000"/>
                </a:solidFill>
                <a:prstDash val="solid"/>
                <a:round/>
                <a:headEnd/>
                <a:tailEnd/>
              </a:ln>
            </p:spPr>
            <p:txBody>
              <a:bodyPr/>
              <a:lstStyle/>
              <a:p>
                <a:endParaRPr lang="en-US"/>
              </a:p>
            </p:txBody>
          </p:sp>
          <p:sp>
            <p:nvSpPr>
              <p:cNvPr id="84" name="Freeform 701"/>
              <p:cNvSpPr>
                <a:spLocks/>
              </p:cNvSpPr>
              <p:nvPr/>
            </p:nvSpPr>
            <p:spPr bwMode="auto">
              <a:xfrm>
                <a:off x="3949700" y="4537075"/>
                <a:ext cx="33338" cy="33338"/>
              </a:xfrm>
              <a:custGeom>
                <a:avLst/>
                <a:gdLst>
                  <a:gd name="T0" fmla="*/ 2147483647 w 21"/>
                  <a:gd name="T1" fmla="*/ 0 h 21"/>
                  <a:gd name="T2" fmla="*/ 2147483647 w 21"/>
                  <a:gd name="T3" fmla="*/ 2147483647 h 21"/>
                  <a:gd name="T4" fmla="*/ 2147483647 w 21"/>
                  <a:gd name="T5" fmla="*/ 2147483647 h 21"/>
                  <a:gd name="T6" fmla="*/ 2147483647 w 21"/>
                  <a:gd name="T7" fmla="*/ 2147483647 h 21"/>
                  <a:gd name="T8" fmla="*/ 2147483647 w 21"/>
                  <a:gd name="T9" fmla="*/ 2147483647 h 21"/>
                  <a:gd name="T10" fmla="*/ 2147483647 w 21"/>
                  <a:gd name="T11" fmla="*/ 2147483647 h 21"/>
                  <a:gd name="T12" fmla="*/ 2147483647 w 21"/>
                  <a:gd name="T13" fmla="*/ 2147483647 h 21"/>
                  <a:gd name="T14" fmla="*/ 2147483647 w 21"/>
                  <a:gd name="T15" fmla="*/ 2147483647 h 21"/>
                  <a:gd name="T16" fmla="*/ 2147483647 w 21"/>
                  <a:gd name="T17" fmla="*/ 2147483647 h 21"/>
                  <a:gd name="T18" fmla="*/ 2147483647 w 21"/>
                  <a:gd name="T19" fmla="*/ 2147483647 h 21"/>
                  <a:gd name="T20" fmla="*/ 2147483647 w 21"/>
                  <a:gd name="T21" fmla="*/ 2147483647 h 21"/>
                  <a:gd name="T22" fmla="*/ 0 w 21"/>
                  <a:gd name="T23" fmla="*/ 2147483647 h 21"/>
                  <a:gd name="T24" fmla="*/ 0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1">
                    <a:moveTo>
                      <a:pt x="9" y="0"/>
                    </a:moveTo>
                    <a:lnTo>
                      <a:pt x="18" y="3"/>
                    </a:lnTo>
                    <a:lnTo>
                      <a:pt x="19" y="6"/>
                    </a:lnTo>
                    <a:lnTo>
                      <a:pt x="19" y="8"/>
                    </a:lnTo>
                    <a:lnTo>
                      <a:pt x="21" y="12"/>
                    </a:lnTo>
                    <a:lnTo>
                      <a:pt x="18" y="18"/>
                    </a:lnTo>
                    <a:lnTo>
                      <a:pt x="16" y="20"/>
                    </a:lnTo>
                    <a:lnTo>
                      <a:pt x="13" y="21"/>
                    </a:lnTo>
                    <a:lnTo>
                      <a:pt x="7" y="21"/>
                    </a:lnTo>
                    <a:lnTo>
                      <a:pt x="5" y="20"/>
                    </a:lnTo>
                    <a:lnTo>
                      <a:pt x="2" y="17"/>
                    </a:lnTo>
                    <a:lnTo>
                      <a:pt x="0" y="14"/>
                    </a:lnTo>
                    <a:lnTo>
                      <a:pt x="0" y="12"/>
                    </a:lnTo>
                    <a:lnTo>
                      <a:pt x="3" y="3"/>
                    </a:lnTo>
                    <a:lnTo>
                      <a:pt x="5" y="2"/>
                    </a:lnTo>
                    <a:lnTo>
                      <a:pt x="7" y="2"/>
                    </a:lnTo>
                    <a:lnTo>
                      <a:pt x="9" y="0"/>
                    </a:lnTo>
                    <a:close/>
                  </a:path>
                </a:pathLst>
              </a:custGeom>
              <a:solidFill>
                <a:srgbClr val="000000"/>
              </a:solidFill>
              <a:ln w="0">
                <a:solidFill>
                  <a:srgbClr val="000000"/>
                </a:solidFill>
                <a:prstDash val="solid"/>
                <a:round/>
                <a:headEnd/>
                <a:tailEnd/>
              </a:ln>
            </p:spPr>
            <p:txBody>
              <a:bodyPr/>
              <a:lstStyle/>
              <a:p>
                <a:endParaRPr lang="en-US"/>
              </a:p>
            </p:txBody>
          </p:sp>
          <p:sp>
            <p:nvSpPr>
              <p:cNvPr id="85" name="Freeform 702"/>
              <p:cNvSpPr>
                <a:spLocks/>
              </p:cNvSpPr>
              <p:nvPr/>
            </p:nvSpPr>
            <p:spPr bwMode="auto">
              <a:xfrm>
                <a:off x="4006850" y="4432300"/>
                <a:ext cx="69850" cy="136525"/>
              </a:xfrm>
              <a:custGeom>
                <a:avLst/>
                <a:gdLst>
                  <a:gd name="T0" fmla="*/ 2147483647 w 44"/>
                  <a:gd name="T1" fmla="*/ 0 h 86"/>
                  <a:gd name="T2" fmla="*/ 2147483647 w 44"/>
                  <a:gd name="T3" fmla="*/ 2147483647 h 86"/>
                  <a:gd name="T4" fmla="*/ 2147483647 w 44"/>
                  <a:gd name="T5" fmla="*/ 2147483647 h 86"/>
                  <a:gd name="T6" fmla="*/ 2147483647 w 44"/>
                  <a:gd name="T7" fmla="*/ 2147483647 h 86"/>
                  <a:gd name="T8" fmla="*/ 2147483647 w 44"/>
                  <a:gd name="T9" fmla="*/ 2147483647 h 86"/>
                  <a:gd name="T10" fmla="*/ 0 w 44"/>
                  <a:gd name="T11" fmla="*/ 2147483647 h 86"/>
                  <a:gd name="T12" fmla="*/ 0 w 44"/>
                  <a:gd name="T13" fmla="*/ 2147483647 h 86"/>
                  <a:gd name="T14" fmla="*/ 2147483647 w 44"/>
                  <a:gd name="T15" fmla="*/ 2147483647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2147483647 w 44"/>
                  <a:gd name="T27" fmla="*/ 2147483647 h 86"/>
                  <a:gd name="T28" fmla="*/ 2147483647 w 44"/>
                  <a:gd name="T29" fmla="*/ 2147483647 h 86"/>
                  <a:gd name="T30" fmla="*/ 2147483647 w 44"/>
                  <a:gd name="T31" fmla="*/ 2147483647 h 86"/>
                  <a:gd name="T32" fmla="*/ 2147483647 w 44"/>
                  <a:gd name="T33" fmla="*/ 2147483647 h 86"/>
                  <a:gd name="T34" fmla="*/ 2147483647 w 44"/>
                  <a:gd name="T35" fmla="*/ 2147483647 h 86"/>
                  <a:gd name="T36" fmla="*/ 2147483647 w 44"/>
                  <a:gd name="T37" fmla="*/ 2147483647 h 86"/>
                  <a:gd name="T38" fmla="*/ 0 w 44"/>
                  <a:gd name="T39" fmla="*/ 2147483647 h 86"/>
                  <a:gd name="T40" fmla="*/ 2147483647 w 44"/>
                  <a:gd name="T41" fmla="*/ 0 h 86"/>
                  <a:gd name="T42" fmla="*/ 2147483647 w 44"/>
                  <a:gd name="T43" fmla="*/ 0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 h="86">
                    <a:moveTo>
                      <a:pt x="32" y="0"/>
                    </a:moveTo>
                    <a:lnTo>
                      <a:pt x="32" y="78"/>
                    </a:lnTo>
                    <a:lnTo>
                      <a:pt x="37" y="83"/>
                    </a:lnTo>
                    <a:lnTo>
                      <a:pt x="44" y="83"/>
                    </a:lnTo>
                    <a:lnTo>
                      <a:pt x="44" y="86"/>
                    </a:lnTo>
                    <a:lnTo>
                      <a:pt x="0" y="86"/>
                    </a:lnTo>
                    <a:lnTo>
                      <a:pt x="0" y="83"/>
                    </a:lnTo>
                    <a:lnTo>
                      <a:pt x="7" y="83"/>
                    </a:lnTo>
                    <a:lnTo>
                      <a:pt x="10" y="81"/>
                    </a:lnTo>
                    <a:lnTo>
                      <a:pt x="11" y="81"/>
                    </a:lnTo>
                    <a:lnTo>
                      <a:pt x="11" y="80"/>
                    </a:lnTo>
                    <a:lnTo>
                      <a:pt x="13" y="77"/>
                    </a:lnTo>
                    <a:lnTo>
                      <a:pt x="13" y="17"/>
                    </a:lnTo>
                    <a:lnTo>
                      <a:pt x="11" y="16"/>
                    </a:lnTo>
                    <a:lnTo>
                      <a:pt x="10" y="16"/>
                    </a:lnTo>
                    <a:lnTo>
                      <a:pt x="10" y="14"/>
                    </a:lnTo>
                    <a:lnTo>
                      <a:pt x="7" y="14"/>
                    </a:lnTo>
                    <a:lnTo>
                      <a:pt x="4" y="16"/>
                    </a:lnTo>
                    <a:lnTo>
                      <a:pt x="1" y="16"/>
                    </a:lnTo>
                    <a:lnTo>
                      <a:pt x="0" y="14"/>
                    </a:lnTo>
                    <a:lnTo>
                      <a:pt x="31" y="0"/>
                    </a:lnTo>
                    <a:lnTo>
                      <a:pt x="32" y="0"/>
                    </a:lnTo>
                    <a:close/>
                  </a:path>
                </a:pathLst>
              </a:custGeom>
              <a:solidFill>
                <a:srgbClr val="000000"/>
              </a:solidFill>
              <a:ln w="0">
                <a:solidFill>
                  <a:srgbClr val="000000"/>
                </a:solidFill>
                <a:prstDash val="solid"/>
                <a:round/>
                <a:headEnd/>
                <a:tailEnd/>
              </a:ln>
            </p:spPr>
            <p:txBody>
              <a:bodyPr/>
              <a:lstStyle/>
              <a:p>
                <a:endParaRPr lang="en-US"/>
              </a:p>
            </p:txBody>
          </p:sp>
          <p:sp>
            <p:nvSpPr>
              <p:cNvPr id="86" name="Freeform 703"/>
              <p:cNvSpPr>
                <a:spLocks noEditPoints="1"/>
              </p:cNvSpPr>
              <p:nvPr/>
            </p:nvSpPr>
            <p:spPr bwMode="auto">
              <a:xfrm>
                <a:off x="3998913" y="3975100"/>
                <a:ext cx="85725" cy="139700"/>
              </a:xfrm>
              <a:custGeom>
                <a:avLst/>
                <a:gdLst>
                  <a:gd name="T0" fmla="*/ 2147483647 w 54"/>
                  <a:gd name="T1" fmla="*/ 2147483647 h 88"/>
                  <a:gd name="T2" fmla="*/ 2147483647 w 54"/>
                  <a:gd name="T3" fmla="*/ 2147483647 h 88"/>
                  <a:gd name="T4" fmla="*/ 2147483647 w 54"/>
                  <a:gd name="T5" fmla="*/ 2147483647 h 88"/>
                  <a:gd name="T6" fmla="*/ 2147483647 w 54"/>
                  <a:gd name="T7" fmla="*/ 2147483647 h 88"/>
                  <a:gd name="T8" fmla="*/ 2147483647 w 54"/>
                  <a:gd name="T9" fmla="*/ 2147483647 h 88"/>
                  <a:gd name="T10" fmla="*/ 2147483647 w 54"/>
                  <a:gd name="T11" fmla="*/ 2147483647 h 88"/>
                  <a:gd name="T12" fmla="*/ 2147483647 w 54"/>
                  <a:gd name="T13" fmla="*/ 2147483647 h 88"/>
                  <a:gd name="T14" fmla="*/ 2147483647 w 54"/>
                  <a:gd name="T15" fmla="*/ 2147483647 h 88"/>
                  <a:gd name="T16" fmla="*/ 2147483647 w 54"/>
                  <a:gd name="T17" fmla="*/ 2147483647 h 88"/>
                  <a:gd name="T18" fmla="*/ 2147483647 w 54"/>
                  <a:gd name="T19" fmla="*/ 2147483647 h 88"/>
                  <a:gd name="T20" fmla="*/ 2147483647 w 54"/>
                  <a:gd name="T21" fmla="*/ 2147483647 h 88"/>
                  <a:gd name="T22" fmla="*/ 2147483647 w 54"/>
                  <a:gd name="T23" fmla="*/ 2147483647 h 88"/>
                  <a:gd name="T24" fmla="*/ 2147483647 w 54"/>
                  <a:gd name="T25" fmla="*/ 2147483647 h 88"/>
                  <a:gd name="T26" fmla="*/ 2147483647 w 54"/>
                  <a:gd name="T27" fmla="*/ 2147483647 h 88"/>
                  <a:gd name="T28" fmla="*/ 2147483647 w 54"/>
                  <a:gd name="T29" fmla="*/ 2147483647 h 88"/>
                  <a:gd name="T30" fmla="*/ 2147483647 w 54"/>
                  <a:gd name="T31" fmla="*/ 2147483647 h 88"/>
                  <a:gd name="T32" fmla="*/ 2147483647 w 54"/>
                  <a:gd name="T33" fmla="*/ 2147483647 h 88"/>
                  <a:gd name="T34" fmla="*/ 0 w 54"/>
                  <a:gd name="T35" fmla="*/ 2147483647 h 88"/>
                  <a:gd name="T36" fmla="*/ 0 w 54"/>
                  <a:gd name="T37" fmla="*/ 2147483647 h 88"/>
                  <a:gd name="T38" fmla="*/ 2147483647 w 54"/>
                  <a:gd name="T39" fmla="*/ 2147483647 h 88"/>
                  <a:gd name="T40" fmla="*/ 2147483647 w 54"/>
                  <a:gd name="T41" fmla="*/ 2147483647 h 88"/>
                  <a:gd name="T42" fmla="*/ 2147483647 w 54"/>
                  <a:gd name="T43" fmla="*/ 2147483647 h 88"/>
                  <a:gd name="T44" fmla="*/ 2147483647 w 54"/>
                  <a:gd name="T45" fmla="*/ 2147483647 h 88"/>
                  <a:gd name="T46" fmla="*/ 2147483647 w 54"/>
                  <a:gd name="T47" fmla="*/ 2147483647 h 88"/>
                  <a:gd name="T48" fmla="*/ 2147483647 w 54"/>
                  <a:gd name="T49" fmla="*/ 0 h 88"/>
                  <a:gd name="T50" fmla="*/ 2147483647 w 54"/>
                  <a:gd name="T51" fmla="*/ 0 h 88"/>
                  <a:gd name="T52" fmla="*/ 2147483647 w 54"/>
                  <a:gd name="T53" fmla="*/ 2147483647 h 88"/>
                  <a:gd name="T54" fmla="*/ 2147483647 w 54"/>
                  <a:gd name="T55" fmla="*/ 2147483647 h 88"/>
                  <a:gd name="T56" fmla="*/ 2147483647 w 54"/>
                  <a:gd name="T57" fmla="*/ 2147483647 h 88"/>
                  <a:gd name="T58" fmla="*/ 2147483647 w 54"/>
                  <a:gd name="T59" fmla="*/ 2147483647 h 88"/>
                  <a:gd name="T60" fmla="*/ 2147483647 w 54"/>
                  <a:gd name="T61" fmla="*/ 2147483647 h 88"/>
                  <a:gd name="T62" fmla="*/ 2147483647 w 54"/>
                  <a:gd name="T63" fmla="*/ 2147483647 h 88"/>
                  <a:gd name="T64" fmla="*/ 2147483647 w 54"/>
                  <a:gd name="T65" fmla="*/ 2147483647 h 88"/>
                  <a:gd name="T66" fmla="*/ 2147483647 w 54"/>
                  <a:gd name="T67" fmla="*/ 2147483647 h 88"/>
                  <a:gd name="T68" fmla="*/ 2147483647 w 54"/>
                  <a:gd name="T69" fmla="*/ 2147483647 h 88"/>
                  <a:gd name="T70" fmla="*/ 2147483647 w 54"/>
                  <a:gd name="T71" fmla="*/ 2147483647 h 88"/>
                  <a:gd name="T72" fmla="*/ 2147483647 w 54"/>
                  <a:gd name="T73" fmla="*/ 2147483647 h 88"/>
                  <a:gd name="T74" fmla="*/ 2147483647 w 54"/>
                  <a:gd name="T75" fmla="*/ 2147483647 h 88"/>
                  <a:gd name="T76" fmla="*/ 2147483647 w 54"/>
                  <a:gd name="T77" fmla="*/ 2147483647 h 88"/>
                  <a:gd name="T78" fmla="*/ 2147483647 w 54"/>
                  <a:gd name="T79" fmla="*/ 2147483647 h 88"/>
                  <a:gd name="T80" fmla="*/ 2147483647 w 54"/>
                  <a:gd name="T81" fmla="*/ 2147483647 h 88"/>
                  <a:gd name="T82" fmla="*/ 2147483647 w 54"/>
                  <a:gd name="T83" fmla="*/ 2147483647 h 88"/>
                  <a:gd name="T84" fmla="*/ 2147483647 w 54"/>
                  <a:gd name="T85" fmla="*/ 2147483647 h 88"/>
                  <a:gd name="T86" fmla="*/ 2147483647 w 54"/>
                  <a:gd name="T87" fmla="*/ 2147483647 h 88"/>
                  <a:gd name="T88" fmla="*/ 2147483647 w 54"/>
                  <a:gd name="T89" fmla="*/ 2147483647 h 88"/>
                  <a:gd name="T90" fmla="*/ 2147483647 w 54"/>
                  <a:gd name="T91" fmla="*/ 2147483647 h 88"/>
                  <a:gd name="T92" fmla="*/ 2147483647 w 54"/>
                  <a:gd name="T93" fmla="*/ 2147483647 h 88"/>
                  <a:gd name="T94" fmla="*/ 2147483647 w 54"/>
                  <a:gd name="T95" fmla="*/ 2147483647 h 88"/>
                  <a:gd name="T96" fmla="*/ 2147483647 w 54"/>
                  <a:gd name="T97" fmla="*/ 2147483647 h 88"/>
                  <a:gd name="T98" fmla="*/ 2147483647 w 54"/>
                  <a:gd name="T99" fmla="*/ 2147483647 h 88"/>
                  <a:gd name="T100" fmla="*/ 2147483647 w 54"/>
                  <a:gd name="T101" fmla="*/ 2147483647 h 88"/>
                  <a:gd name="T102" fmla="*/ 2147483647 w 54"/>
                  <a:gd name="T103" fmla="*/ 2147483647 h 88"/>
                  <a:gd name="T104" fmla="*/ 2147483647 w 54"/>
                  <a:gd name="T105" fmla="*/ 2147483647 h 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4" h="88">
                    <a:moveTo>
                      <a:pt x="54" y="43"/>
                    </a:moveTo>
                    <a:lnTo>
                      <a:pt x="54" y="55"/>
                    </a:lnTo>
                    <a:lnTo>
                      <a:pt x="51" y="67"/>
                    </a:lnTo>
                    <a:lnTo>
                      <a:pt x="48" y="76"/>
                    </a:lnTo>
                    <a:lnTo>
                      <a:pt x="45" y="79"/>
                    </a:lnTo>
                    <a:lnTo>
                      <a:pt x="40" y="82"/>
                    </a:lnTo>
                    <a:lnTo>
                      <a:pt x="37" y="85"/>
                    </a:lnTo>
                    <a:lnTo>
                      <a:pt x="34" y="86"/>
                    </a:lnTo>
                    <a:lnTo>
                      <a:pt x="30" y="88"/>
                    </a:lnTo>
                    <a:lnTo>
                      <a:pt x="22" y="88"/>
                    </a:lnTo>
                    <a:lnTo>
                      <a:pt x="19" y="86"/>
                    </a:lnTo>
                    <a:lnTo>
                      <a:pt x="15" y="85"/>
                    </a:lnTo>
                    <a:lnTo>
                      <a:pt x="12" y="80"/>
                    </a:lnTo>
                    <a:lnTo>
                      <a:pt x="8" y="76"/>
                    </a:lnTo>
                    <a:lnTo>
                      <a:pt x="6" y="73"/>
                    </a:lnTo>
                    <a:lnTo>
                      <a:pt x="3" y="68"/>
                    </a:lnTo>
                    <a:lnTo>
                      <a:pt x="2" y="65"/>
                    </a:lnTo>
                    <a:lnTo>
                      <a:pt x="0" y="55"/>
                    </a:lnTo>
                    <a:lnTo>
                      <a:pt x="0" y="31"/>
                    </a:lnTo>
                    <a:lnTo>
                      <a:pt x="3" y="19"/>
                    </a:lnTo>
                    <a:lnTo>
                      <a:pt x="6" y="13"/>
                    </a:lnTo>
                    <a:lnTo>
                      <a:pt x="9" y="9"/>
                    </a:lnTo>
                    <a:lnTo>
                      <a:pt x="14" y="4"/>
                    </a:lnTo>
                    <a:lnTo>
                      <a:pt x="18" y="2"/>
                    </a:lnTo>
                    <a:lnTo>
                      <a:pt x="22" y="0"/>
                    </a:lnTo>
                    <a:lnTo>
                      <a:pt x="31" y="0"/>
                    </a:lnTo>
                    <a:lnTo>
                      <a:pt x="36" y="2"/>
                    </a:lnTo>
                    <a:lnTo>
                      <a:pt x="40" y="4"/>
                    </a:lnTo>
                    <a:lnTo>
                      <a:pt x="45" y="9"/>
                    </a:lnTo>
                    <a:lnTo>
                      <a:pt x="51" y="18"/>
                    </a:lnTo>
                    <a:lnTo>
                      <a:pt x="54" y="31"/>
                    </a:lnTo>
                    <a:lnTo>
                      <a:pt x="54" y="43"/>
                    </a:lnTo>
                    <a:close/>
                    <a:moveTo>
                      <a:pt x="36" y="43"/>
                    </a:moveTo>
                    <a:lnTo>
                      <a:pt x="36" y="12"/>
                    </a:lnTo>
                    <a:lnTo>
                      <a:pt x="34" y="9"/>
                    </a:lnTo>
                    <a:lnTo>
                      <a:pt x="30" y="4"/>
                    </a:lnTo>
                    <a:lnTo>
                      <a:pt x="22" y="4"/>
                    </a:lnTo>
                    <a:lnTo>
                      <a:pt x="21" y="7"/>
                    </a:lnTo>
                    <a:lnTo>
                      <a:pt x="19" y="9"/>
                    </a:lnTo>
                    <a:lnTo>
                      <a:pt x="19" y="13"/>
                    </a:lnTo>
                    <a:lnTo>
                      <a:pt x="18" y="19"/>
                    </a:lnTo>
                    <a:lnTo>
                      <a:pt x="18" y="67"/>
                    </a:lnTo>
                    <a:lnTo>
                      <a:pt x="19" y="71"/>
                    </a:lnTo>
                    <a:lnTo>
                      <a:pt x="19" y="76"/>
                    </a:lnTo>
                    <a:lnTo>
                      <a:pt x="22" y="82"/>
                    </a:lnTo>
                    <a:lnTo>
                      <a:pt x="24" y="83"/>
                    </a:lnTo>
                    <a:lnTo>
                      <a:pt x="28" y="83"/>
                    </a:lnTo>
                    <a:lnTo>
                      <a:pt x="31" y="82"/>
                    </a:lnTo>
                    <a:lnTo>
                      <a:pt x="31" y="80"/>
                    </a:lnTo>
                    <a:lnTo>
                      <a:pt x="34" y="77"/>
                    </a:lnTo>
                    <a:lnTo>
                      <a:pt x="36" y="74"/>
                    </a:lnTo>
                    <a:lnTo>
                      <a:pt x="36" y="70"/>
                    </a:lnTo>
                    <a:lnTo>
                      <a:pt x="36" y="43"/>
                    </a:lnTo>
                    <a:close/>
                  </a:path>
                </a:pathLst>
              </a:custGeom>
              <a:solidFill>
                <a:srgbClr val="000000"/>
              </a:solidFill>
              <a:ln w="0">
                <a:solidFill>
                  <a:srgbClr val="000000"/>
                </a:solidFill>
                <a:prstDash val="solid"/>
                <a:round/>
                <a:headEnd/>
                <a:tailEnd/>
              </a:ln>
            </p:spPr>
            <p:txBody>
              <a:bodyPr/>
              <a:lstStyle/>
              <a:p>
                <a:endParaRPr lang="en-US"/>
              </a:p>
            </p:txBody>
          </p:sp>
          <p:sp>
            <p:nvSpPr>
              <p:cNvPr id="87" name="Line 704"/>
              <p:cNvSpPr>
                <a:spLocks noChangeShapeType="1"/>
              </p:cNvSpPr>
              <p:nvPr/>
            </p:nvSpPr>
            <p:spPr bwMode="auto">
              <a:xfrm>
                <a:off x="4144963" y="5856288"/>
                <a:ext cx="1868488" cy="1588"/>
              </a:xfrm>
              <a:prstGeom prst="line">
                <a:avLst/>
              </a:prstGeom>
              <a:noFill/>
              <a:ln w="2">
                <a:solidFill>
                  <a:srgbClr val="000000"/>
                </a:solidFill>
                <a:round/>
                <a:headEnd/>
                <a:tailEnd/>
              </a:ln>
            </p:spPr>
            <p:txBody>
              <a:bodyPr/>
              <a:lstStyle/>
              <a:p>
                <a:endParaRPr lang="en-US"/>
              </a:p>
            </p:txBody>
          </p:sp>
          <p:sp>
            <p:nvSpPr>
              <p:cNvPr id="88" name="Line 705"/>
              <p:cNvSpPr>
                <a:spLocks noChangeShapeType="1"/>
              </p:cNvSpPr>
              <p:nvPr/>
            </p:nvSpPr>
            <p:spPr bwMode="auto">
              <a:xfrm>
                <a:off x="4144963" y="5803900"/>
                <a:ext cx="1588" cy="52388"/>
              </a:xfrm>
              <a:prstGeom prst="line">
                <a:avLst/>
              </a:prstGeom>
              <a:noFill/>
              <a:ln w="5">
                <a:solidFill>
                  <a:srgbClr val="000000"/>
                </a:solidFill>
                <a:round/>
                <a:headEnd/>
                <a:tailEnd/>
              </a:ln>
            </p:spPr>
            <p:txBody>
              <a:bodyPr/>
              <a:lstStyle/>
              <a:p>
                <a:endParaRPr lang="en-US"/>
              </a:p>
            </p:txBody>
          </p:sp>
          <p:sp>
            <p:nvSpPr>
              <p:cNvPr id="89" name="Line 706"/>
              <p:cNvSpPr>
                <a:spLocks noChangeShapeType="1"/>
              </p:cNvSpPr>
              <p:nvPr/>
            </p:nvSpPr>
            <p:spPr bwMode="auto">
              <a:xfrm>
                <a:off x="4379913" y="5829300"/>
                <a:ext cx="1588" cy="23813"/>
              </a:xfrm>
              <a:prstGeom prst="line">
                <a:avLst/>
              </a:prstGeom>
              <a:noFill/>
              <a:ln w="5">
                <a:solidFill>
                  <a:srgbClr val="000000"/>
                </a:solidFill>
                <a:round/>
                <a:headEnd/>
                <a:tailEnd/>
              </a:ln>
            </p:spPr>
            <p:txBody>
              <a:bodyPr/>
              <a:lstStyle/>
              <a:p>
                <a:endParaRPr lang="en-US"/>
              </a:p>
            </p:txBody>
          </p:sp>
          <p:sp>
            <p:nvSpPr>
              <p:cNvPr id="90" name="Line 707"/>
              <p:cNvSpPr>
                <a:spLocks noChangeShapeType="1"/>
              </p:cNvSpPr>
              <p:nvPr/>
            </p:nvSpPr>
            <p:spPr bwMode="auto">
              <a:xfrm>
                <a:off x="4618038" y="5803900"/>
                <a:ext cx="1588" cy="52388"/>
              </a:xfrm>
              <a:prstGeom prst="line">
                <a:avLst/>
              </a:prstGeom>
              <a:noFill/>
              <a:ln w="5">
                <a:solidFill>
                  <a:srgbClr val="000000"/>
                </a:solidFill>
                <a:round/>
                <a:headEnd/>
                <a:tailEnd/>
              </a:ln>
            </p:spPr>
            <p:txBody>
              <a:bodyPr/>
              <a:lstStyle/>
              <a:p>
                <a:endParaRPr lang="en-US"/>
              </a:p>
            </p:txBody>
          </p:sp>
          <p:sp>
            <p:nvSpPr>
              <p:cNvPr id="91" name="Line 708"/>
              <p:cNvSpPr>
                <a:spLocks noChangeShapeType="1"/>
              </p:cNvSpPr>
              <p:nvPr/>
            </p:nvSpPr>
            <p:spPr bwMode="auto">
              <a:xfrm>
                <a:off x="4852988" y="5829300"/>
                <a:ext cx="1588" cy="23813"/>
              </a:xfrm>
              <a:prstGeom prst="line">
                <a:avLst/>
              </a:prstGeom>
              <a:noFill/>
              <a:ln w="5">
                <a:solidFill>
                  <a:srgbClr val="000000"/>
                </a:solidFill>
                <a:round/>
                <a:headEnd/>
                <a:tailEnd/>
              </a:ln>
            </p:spPr>
            <p:txBody>
              <a:bodyPr/>
              <a:lstStyle/>
              <a:p>
                <a:endParaRPr lang="en-US"/>
              </a:p>
            </p:txBody>
          </p:sp>
          <p:sp>
            <p:nvSpPr>
              <p:cNvPr id="92" name="Line 709"/>
              <p:cNvSpPr>
                <a:spLocks noChangeShapeType="1"/>
              </p:cNvSpPr>
              <p:nvPr/>
            </p:nvSpPr>
            <p:spPr bwMode="auto">
              <a:xfrm>
                <a:off x="5091113" y="5803900"/>
                <a:ext cx="1588" cy="52388"/>
              </a:xfrm>
              <a:prstGeom prst="line">
                <a:avLst/>
              </a:prstGeom>
              <a:noFill/>
              <a:ln w="5">
                <a:solidFill>
                  <a:srgbClr val="000000"/>
                </a:solidFill>
                <a:round/>
                <a:headEnd/>
                <a:tailEnd/>
              </a:ln>
            </p:spPr>
            <p:txBody>
              <a:bodyPr/>
              <a:lstStyle/>
              <a:p>
                <a:endParaRPr lang="en-US"/>
              </a:p>
            </p:txBody>
          </p:sp>
          <p:sp>
            <p:nvSpPr>
              <p:cNvPr id="93" name="Line 710"/>
              <p:cNvSpPr>
                <a:spLocks noChangeShapeType="1"/>
              </p:cNvSpPr>
              <p:nvPr/>
            </p:nvSpPr>
            <p:spPr bwMode="auto">
              <a:xfrm>
                <a:off x="5324475" y="5829300"/>
                <a:ext cx="1588" cy="23813"/>
              </a:xfrm>
              <a:prstGeom prst="line">
                <a:avLst/>
              </a:prstGeom>
              <a:noFill/>
              <a:ln w="5">
                <a:solidFill>
                  <a:srgbClr val="000000"/>
                </a:solidFill>
                <a:round/>
                <a:headEnd/>
                <a:tailEnd/>
              </a:ln>
            </p:spPr>
            <p:txBody>
              <a:bodyPr/>
              <a:lstStyle/>
              <a:p>
                <a:endParaRPr lang="en-US"/>
              </a:p>
            </p:txBody>
          </p:sp>
          <p:sp>
            <p:nvSpPr>
              <p:cNvPr id="94" name="Line 711"/>
              <p:cNvSpPr>
                <a:spLocks noChangeShapeType="1"/>
              </p:cNvSpPr>
              <p:nvPr/>
            </p:nvSpPr>
            <p:spPr bwMode="auto">
              <a:xfrm>
                <a:off x="5559425" y="5803900"/>
                <a:ext cx="1588" cy="52388"/>
              </a:xfrm>
              <a:prstGeom prst="line">
                <a:avLst/>
              </a:prstGeom>
              <a:noFill/>
              <a:ln w="5">
                <a:solidFill>
                  <a:srgbClr val="000000"/>
                </a:solidFill>
                <a:round/>
                <a:headEnd/>
                <a:tailEnd/>
              </a:ln>
            </p:spPr>
            <p:txBody>
              <a:bodyPr/>
              <a:lstStyle/>
              <a:p>
                <a:endParaRPr lang="en-US"/>
              </a:p>
            </p:txBody>
          </p:sp>
          <p:sp>
            <p:nvSpPr>
              <p:cNvPr id="95" name="Line 712"/>
              <p:cNvSpPr>
                <a:spLocks noChangeShapeType="1"/>
              </p:cNvSpPr>
              <p:nvPr/>
            </p:nvSpPr>
            <p:spPr bwMode="auto">
              <a:xfrm>
                <a:off x="5559425" y="5803900"/>
                <a:ext cx="1588" cy="52388"/>
              </a:xfrm>
              <a:prstGeom prst="line">
                <a:avLst/>
              </a:prstGeom>
              <a:noFill/>
              <a:ln w="5">
                <a:solidFill>
                  <a:srgbClr val="000000"/>
                </a:solidFill>
                <a:round/>
                <a:headEnd/>
                <a:tailEnd/>
              </a:ln>
            </p:spPr>
            <p:txBody>
              <a:bodyPr/>
              <a:lstStyle/>
              <a:p>
                <a:endParaRPr lang="en-US"/>
              </a:p>
            </p:txBody>
          </p:sp>
          <p:sp>
            <p:nvSpPr>
              <p:cNvPr id="96" name="Line 713"/>
              <p:cNvSpPr>
                <a:spLocks noChangeShapeType="1"/>
              </p:cNvSpPr>
              <p:nvPr/>
            </p:nvSpPr>
            <p:spPr bwMode="auto">
              <a:xfrm>
                <a:off x="5794375" y="5829300"/>
                <a:ext cx="1588" cy="23813"/>
              </a:xfrm>
              <a:prstGeom prst="line">
                <a:avLst/>
              </a:prstGeom>
              <a:noFill/>
              <a:ln w="5">
                <a:solidFill>
                  <a:srgbClr val="000000"/>
                </a:solidFill>
                <a:round/>
                <a:headEnd/>
                <a:tailEnd/>
              </a:ln>
            </p:spPr>
            <p:txBody>
              <a:bodyPr/>
              <a:lstStyle/>
              <a:p>
                <a:endParaRPr lang="en-US"/>
              </a:p>
            </p:txBody>
          </p:sp>
          <p:sp>
            <p:nvSpPr>
              <p:cNvPr id="97" name="Freeform 714"/>
              <p:cNvSpPr>
                <a:spLocks noEditPoints="1"/>
              </p:cNvSpPr>
              <p:nvPr/>
            </p:nvSpPr>
            <p:spPr bwMode="auto">
              <a:xfrm>
                <a:off x="4102100" y="5910263"/>
                <a:ext cx="85725" cy="138113"/>
              </a:xfrm>
              <a:custGeom>
                <a:avLst/>
                <a:gdLst>
                  <a:gd name="T0" fmla="*/ 2147483647 w 54"/>
                  <a:gd name="T1" fmla="*/ 2147483647 h 87"/>
                  <a:gd name="T2" fmla="*/ 2147483647 w 54"/>
                  <a:gd name="T3" fmla="*/ 2147483647 h 87"/>
                  <a:gd name="T4" fmla="*/ 2147483647 w 54"/>
                  <a:gd name="T5" fmla="*/ 2147483647 h 87"/>
                  <a:gd name="T6" fmla="*/ 2147483647 w 54"/>
                  <a:gd name="T7" fmla="*/ 2147483647 h 87"/>
                  <a:gd name="T8" fmla="*/ 2147483647 w 54"/>
                  <a:gd name="T9" fmla="*/ 2147483647 h 87"/>
                  <a:gd name="T10" fmla="*/ 2147483647 w 54"/>
                  <a:gd name="T11" fmla="*/ 2147483647 h 87"/>
                  <a:gd name="T12" fmla="*/ 2147483647 w 54"/>
                  <a:gd name="T13" fmla="*/ 2147483647 h 87"/>
                  <a:gd name="T14" fmla="*/ 2147483647 w 54"/>
                  <a:gd name="T15" fmla="*/ 2147483647 h 87"/>
                  <a:gd name="T16" fmla="*/ 2147483647 w 54"/>
                  <a:gd name="T17" fmla="*/ 2147483647 h 87"/>
                  <a:gd name="T18" fmla="*/ 2147483647 w 54"/>
                  <a:gd name="T19" fmla="*/ 2147483647 h 87"/>
                  <a:gd name="T20" fmla="*/ 2147483647 w 54"/>
                  <a:gd name="T21" fmla="*/ 2147483647 h 87"/>
                  <a:gd name="T22" fmla="*/ 2147483647 w 54"/>
                  <a:gd name="T23" fmla="*/ 2147483647 h 87"/>
                  <a:gd name="T24" fmla="*/ 2147483647 w 54"/>
                  <a:gd name="T25" fmla="*/ 2147483647 h 87"/>
                  <a:gd name="T26" fmla="*/ 2147483647 w 54"/>
                  <a:gd name="T27" fmla="*/ 2147483647 h 87"/>
                  <a:gd name="T28" fmla="*/ 2147483647 w 54"/>
                  <a:gd name="T29" fmla="*/ 2147483647 h 87"/>
                  <a:gd name="T30" fmla="*/ 2147483647 w 54"/>
                  <a:gd name="T31" fmla="*/ 2147483647 h 87"/>
                  <a:gd name="T32" fmla="*/ 2147483647 w 54"/>
                  <a:gd name="T33" fmla="*/ 2147483647 h 87"/>
                  <a:gd name="T34" fmla="*/ 0 w 54"/>
                  <a:gd name="T35" fmla="*/ 2147483647 h 87"/>
                  <a:gd name="T36" fmla="*/ 0 w 54"/>
                  <a:gd name="T37" fmla="*/ 2147483647 h 87"/>
                  <a:gd name="T38" fmla="*/ 2147483647 w 54"/>
                  <a:gd name="T39" fmla="*/ 2147483647 h 87"/>
                  <a:gd name="T40" fmla="*/ 2147483647 w 54"/>
                  <a:gd name="T41" fmla="*/ 2147483647 h 87"/>
                  <a:gd name="T42" fmla="*/ 2147483647 w 54"/>
                  <a:gd name="T43" fmla="*/ 2147483647 h 87"/>
                  <a:gd name="T44" fmla="*/ 2147483647 w 54"/>
                  <a:gd name="T45" fmla="*/ 2147483647 h 87"/>
                  <a:gd name="T46" fmla="*/ 2147483647 w 54"/>
                  <a:gd name="T47" fmla="*/ 2147483647 h 87"/>
                  <a:gd name="T48" fmla="*/ 2147483647 w 54"/>
                  <a:gd name="T49" fmla="*/ 0 h 87"/>
                  <a:gd name="T50" fmla="*/ 2147483647 w 54"/>
                  <a:gd name="T51" fmla="*/ 0 h 87"/>
                  <a:gd name="T52" fmla="*/ 2147483647 w 54"/>
                  <a:gd name="T53" fmla="*/ 2147483647 h 87"/>
                  <a:gd name="T54" fmla="*/ 2147483647 w 54"/>
                  <a:gd name="T55" fmla="*/ 2147483647 h 87"/>
                  <a:gd name="T56" fmla="*/ 2147483647 w 54"/>
                  <a:gd name="T57" fmla="*/ 2147483647 h 87"/>
                  <a:gd name="T58" fmla="*/ 2147483647 w 54"/>
                  <a:gd name="T59" fmla="*/ 2147483647 h 87"/>
                  <a:gd name="T60" fmla="*/ 2147483647 w 54"/>
                  <a:gd name="T61" fmla="*/ 2147483647 h 87"/>
                  <a:gd name="T62" fmla="*/ 2147483647 w 54"/>
                  <a:gd name="T63" fmla="*/ 2147483647 h 87"/>
                  <a:gd name="T64" fmla="*/ 2147483647 w 54"/>
                  <a:gd name="T65" fmla="*/ 2147483647 h 87"/>
                  <a:gd name="T66" fmla="*/ 2147483647 w 54"/>
                  <a:gd name="T67" fmla="*/ 2147483647 h 87"/>
                  <a:gd name="T68" fmla="*/ 2147483647 w 54"/>
                  <a:gd name="T69" fmla="*/ 2147483647 h 87"/>
                  <a:gd name="T70" fmla="*/ 2147483647 w 54"/>
                  <a:gd name="T71" fmla="*/ 2147483647 h 87"/>
                  <a:gd name="T72" fmla="*/ 2147483647 w 54"/>
                  <a:gd name="T73" fmla="*/ 2147483647 h 87"/>
                  <a:gd name="T74" fmla="*/ 2147483647 w 54"/>
                  <a:gd name="T75" fmla="*/ 2147483647 h 87"/>
                  <a:gd name="T76" fmla="*/ 2147483647 w 54"/>
                  <a:gd name="T77" fmla="*/ 2147483647 h 87"/>
                  <a:gd name="T78" fmla="*/ 2147483647 w 54"/>
                  <a:gd name="T79" fmla="*/ 2147483647 h 87"/>
                  <a:gd name="T80" fmla="*/ 2147483647 w 54"/>
                  <a:gd name="T81" fmla="*/ 2147483647 h 87"/>
                  <a:gd name="T82" fmla="*/ 2147483647 w 54"/>
                  <a:gd name="T83" fmla="*/ 2147483647 h 87"/>
                  <a:gd name="T84" fmla="*/ 2147483647 w 54"/>
                  <a:gd name="T85" fmla="*/ 2147483647 h 87"/>
                  <a:gd name="T86" fmla="*/ 2147483647 w 54"/>
                  <a:gd name="T87" fmla="*/ 2147483647 h 87"/>
                  <a:gd name="T88" fmla="*/ 2147483647 w 54"/>
                  <a:gd name="T89" fmla="*/ 2147483647 h 87"/>
                  <a:gd name="T90" fmla="*/ 2147483647 w 54"/>
                  <a:gd name="T91" fmla="*/ 2147483647 h 87"/>
                  <a:gd name="T92" fmla="*/ 2147483647 w 54"/>
                  <a:gd name="T93" fmla="*/ 2147483647 h 87"/>
                  <a:gd name="T94" fmla="*/ 2147483647 w 54"/>
                  <a:gd name="T95" fmla="*/ 2147483647 h 87"/>
                  <a:gd name="T96" fmla="*/ 2147483647 w 54"/>
                  <a:gd name="T97" fmla="*/ 2147483647 h 87"/>
                  <a:gd name="T98" fmla="*/ 2147483647 w 54"/>
                  <a:gd name="T99" fmla="*/ 2147483647 h 87"/>
                  <a:gd name="T100" fmla="*/ 2147483647 w 54"/>
                  <a:gd name="T101" fmla="*/ 2147483647 h 87"/>
                  <a:gd name="T102" fmla="*/ 2147483647 w 54"/>
                  <a:gd name="T103" fmla="*/ 2147483647 h 87"/>
                  <a:gd name="T104" fmla="*/ 2147483647 w 54"/>
                  <a:gd name="T105" fmla="*/ 2147483647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4" h="87">
                    <a:moveTo>
                      <a:pt x="54" y="43"/>
                    </a:moveTo>
                    <a:lnTo>
                      <a:pt x="54" y="55"/>
                    </a:lnTo>
                    <a:lnTo>
                      <a:pt x="51" y="66"/>
                    </a:lnTo>
                    <a:lnTo>
                      <a:pt x="48" y="75"/>
                    </a:lnTo>
                    <a:lnTo>
                      <a:pt x="45" y="78"/>
                    </a:lnTo>
                    <a:lnTo>
                      <a:pt x="40" y="81"/>
                    </a:lnTo>
                    <a:lnTo>
                      <a:pt x="37" y="84"/>
                    </a:lnTo>
                    <a:lnTo>
                      <a:pt x="35" y="86"/>
                    </a:lnTo>
                    <a:lnTo>
                      <a:pt x="30" y="87"/>
                    </a:lnTo>
                    <a:lnTo>
                      <a:pt x="23" y="87"/>
                    </a:lnTo>
                    <a:lnTo>
                      <a:pt x="20" y="86"/>
                    </a:lnTo>
                    <a:lnTo>
                      <a:pt x="15" y="84"/>
                    </a:lnTo>
                    <a:lnTo>
                      <a:pt x="12" y="80"/>
                    </a:lnTo>
                    <a:lnTo>
                      <a:pt x="8" y="75"/>
                    </a:lnTo>
                    <a:lnTo>
                      <a:pt x="6" y="72"/>
                    </a:lnTo>
                    <a:lnTo>
                      <a:pt x="3" y="68"/>
                    </a:lnTo>
                    <a:lnTo>
                      <a:pt x="2" y="65"/>
                    </a:lnTo>
                    <a:lnTo>
                      <a:pt x="0" y="55"/>
                    </a:lnTo>
                    <a:lnTo>
                      <a:pt x="0" y="31"/>
                    </a:lnTo>
                    <a:lnTo>
                      <a:pt x="3" y="19"/>
                    </a:lnTo>
                    <a:lnTo>
                      <a:pt x="6" y="13"/>
                    </a:lnTo>
                    <a:lnTo>
                      <a:pt x="9" y="9"/>
                    </a:lnTo>
                    <a:lnTo>
                      <a:pt x="14" y="4"/>
                    </a:lnTo>
                    <a:lnTo>
                      <a:pt x="18" y="1"/>
                    </a:lnTo>
                    <a:lnTo>
                      <a:pt x="23" y="0"/>
                    </a:lnTo>
                    <a:lnTo>
                      <a:pt x="32" y="0"/>
                    </a:lnTo>
                    <a:lnTo>
                      <a:pt x="36" y="1"/>
                    </a:lnTo>
                    <a:lnTo>
                      <a:pt x="40" y="4"/>
                    </a:lnTo>
                    <a:lnTo>
                      <a:pt x="45" y="9"/>
                    </a:lnTo>
                    <a:lnTo>
                      <a:pt x="51" y="17"/>
                    </a:lnTo>
                    <a:lnTo>
                      <a:pt x="54" y="31"/>
                    </a:lnTo>
                    <a:lnTo>
                      <a:pt x="54" y="43"/>
                    </a:lnTo>
                    <a:close/>
                    <a:moveTo>
                      <a:pt x="36" y="43"/>
                    </a:moveTo>
                    <a:lnTo>
                      <a:pt x="36" y="12"/>
                    </a:lnTo>
                    <a:lnTo>
                      <a:pt x="35" y="9"/>
                    </a:lnTo>
                    <a:lnTo>
                      <a:pt x="30" y="4"/>
                    </a:lnTo>
                    <a:lnTo>
                      <a:pt x="23" y="4"/>
                    </a:lnTo>
                    <a:lnTo>
                      <a:pt x="21" y="7"/>
                    </a:lnTo>
                    <a:lnTo>
                      <a:pt x="20" y="9"/>
                    </a:lnTo>
                    <a:lnTo>
                      <a:pt x="20" y="13"/>
                    </a:lnTo>
                    <a:lnTo>
                      <a:pt x="18" y="19"/>
                    </a:lnTo>
                    <a:lnTo>
                      <a:pt x="18" y="66"/>
                    </a:lnTo>
                    <a:lnTo>
                      <a:pt x="20" y="71"/>
                    </a:lnTo>
                    <a:lnTo>
                      <a:pt x="20" y="75"/>
                    </a:lnTo>
                    <a:lnTo>
                      <a:pt x="23" y="81"/>
                    </a:lnTo>
                    <a:lnTo>
                      <a:pt x="24" y="83"/>
                    </a:lnTo>
                    <a:lnTo>
                      <a:pt x="29" y="83"/>
                    </a:lnTo>
                    <a:lnTo>
                      <a:pt x="32" y="81"/>
                    </a:lnTo>
                    <a:lnTo>
                      <a:pt x="32" y="80"/>
                    </a:lnTo>
                    <a:lnTo>
                      <a:pt x="35" y="77"/>
                    </a:lnTo>
                    <a:lnTo>
                      <a:pt x="36" y="74"/>
                    </a:lnTo>
                    <a:lnTo>
                      <a:pt x="36" y="69"/>
                    </a:lnTo>
                    <a:lnTo>
                      <a:pt x="36" y="43"/>
                    </a:lnTo>
                    <a:close/>
                  </a:path>
                </a:pathLst>
              </a:custGeom>
              <a:solidFill>
                <a:srgbClr val="000000"/>
              </a:solidFill>
              <a:ln w="0">
                <a:solidFill>
                  <a:srgbClr val="000000"/>
                </a:solidFill>
                <a:prstDash val="solid"/>
                <a:round/>
                <a:headEnd/>
                <a:tailEnd/>
              </a:ln>
            </p:spPr>
            <p:txBody>
              <a:bodyPr/>
              <a:lstStyle/>
              <a:p>
                <a:endParaRPr lang="en-US"/>
              </a:p>
            </p:txBody>
          </p:sp>
          <p:sp>
            <p:nvSpPr>
              <p:cNvPr id="98" name="Freeform 715"/>
              <p:cNvSpPr>
                <a:spLocks noEditPoints="1"/>
              </p:cNvSpPr>
              <p:nvPr/>
            </p:nvSpPr>
            <p:spPr bwMode="auto">
              <a:xfrm>
                <a:off x="4448175" y="5910263"/>
                <a:ext cx="85725" cy="138113"/>
              </a:xfrm>
              <a:custGeom>
                <a:avLst/>
                <a:gdLst>
                  <a:gd name="T0" fmla="*/ 2147483647 w 54"/>
                  <a:gd name="T1" fmla="*/ 2147483647 h 87"/>
                  <a:gd name="T2" fmla="*/ 2147483647 w 54"/>
                  <a:gd name="T3" fmla="*/ 2147483647 h 87"/>
                  <a:gd name="T4" fmla="*/ 2147483647 w 54"/>
                  <a:gd name="T5" fmla="*/ 2147483647 h 87"/>
                  <a:gd name="T6" fmla="*/ 2147483647 w 54"/>
                  <a:gd name="T7" fmla="*/ 2147483647 h 87"/>
                  <a:gd name="T8" fmla="*/ 2147483647 w 54"/>
                  <a:gd name="T9" fmla="*/ 2147483647 h 87"/>
                  <a:gd name="T10" fmla="*/ 2147483647 w 54"/>
                  <a:gd name="T11" fmla="*/ 2147483647 h 87"/>
                  <a:gd name="T12" fmla="*/ 2147483647 w 54"/>
                  <a:gd name="T13" fmla="*/ 2147483647 h 87"/>
                  <a:gd name="T14" fmla="*/ 2147483647 w 54"/>
                  <a:gd name="T15" fmla="*/ 2147483647 h 87"/>
                  <a:gd name="T16" fmla="*/ 2147483647 w 54"/>
                  <a:gd name="T17" fmla="*/ 2147483647 h 87"/>
                  <a:gd name="T18" fmla="*/ 2147483647 w 54"/>
                  <a:gd name="T19" fmla="*/ 2147483647 h 87"/>
                  <a:gd name="T20" fmla="*/ 2147483647 w 54"/>
                  <a:gd name="T21" fmla="*/ 2147483647 h 87"/>
                  <a:gd name="T22" fmla="*/ 2147483647 w 54"/>
                  <a:gd name="T23" fmla="*/ 2147483647 h 87"/>
                  <a:gd name="T24" fmla="*/ 2147483647 w 54"/>
                  <a:gd name="T25" fmla="*/ 2147483647 h 87"/>
                  <a:gd name="T26" fmla="*/ 2147483647 w 54"/>
                  <a:gd name="T27" fmla="*/ 2147483647 h 87"/>
                  <a:gd name="T28" fmla="*/ 2147483647 w 54"/>
                  <a:gd name="T29" fmla="*/ 2147483647 h 87"/>
                  <a:gd name="T30" fmla="*/ 2147483647 w 54"/>
                  <a:gd name="T31" fmla="*/ 2147483647 h 87"/>
                  <a:gd name="T32" fmla="*/ 2147483647 w 54"/>
                  <a:gd name="T33" fmla="*/ 2147483647 h 87"/>
                  <a:gd name="T34" fmla="*/ 0 w 54"/>
                  <a:gd name="T35" fmla="*/ 2147483647 h 87"/>
                  <a:gd name="T36" fmla="*/ 0 w 54"/>
                  <a:gd name="T37" fmla="*/ 2147483647 h 87"/>
                  <a:gd name="T38" fmla="*/ 2147483647 w 54"/>
                  <a:gd name="T39" fmla="*/ 2147483647 h 87"/>
                  <a:gd name="T40" fmla="*/ 2147483647 w 54"/>
                  <a:gd name="T41" fmla="*/ 2147483647 h 87"/>
                  <a:gd name="T42" fmla="*/ 2147483647 w 54"/>
                  <a:gd name="T43" fmla="*/ 2147483647 h 87"/>
                  <a:gd name="T44" fmla="*/ 2147483647 w 54"/>
                  <a:gd name="T45" fmla="*/ 2147483647 h 87"/>
                  <a:gd name="T46" fmla="*/ 2147483647 w 54"/>
                  <a:gd name="T47" fmla="*/ 2147483647 h 87"/>
                  <a:gd name="T48" fmla="*/ 2147483647 w 54"/>
                  <a:gd name="T49" fmla="*/ 0 h 87"/>
                  <a:gd name="T50" fmla="*/ 2147483647 w 54"/>
                  <a:gd name="T51" fmla="*/ 0 h 87"/>
                  <a:gd name="T52" fmla="*/ 2147483647 w 54"/>
                  <a:gd name="T53" fmla="*/ 2147483647 h 87"/>
                  <a:gd name="T54" fmla="*/ 2147483647 w 54"/>
                  <a:gd name="T55" fmla="*/ 2147483647 h 87"/>
                  <a:gd name="T56" fmla="*/ 2147483647 w 54"/>
                  <a:gd name="T57" fmla="*/ 2147483647 h 87"/>
                  <a:gd name="T58" fmla="*/ 2147483647 w 54"/>
                  <a:gd name="T59" fmla="*/ 2147483647 h 87"/>
                  <a:gd name="T60" fmla="*/ 2147483647 w 54"/>
                  <a:gd name="T61" fmla="*/ 2147483647 h 87"/>
                  <a:gd name="T62" fmla="*/ 2147483647 w 54"/>
                  <a:gd name="T63" fmla="*/ 2147483647 h 87"/>
                  <a:gd name="T64" fmla="*/ 2147483647 w 54"/>
                  <a:gd name="T65" fmla="*/ 2147483647 h 87"/>
                  <a:gd name="T66" fmla="*/ 2147483647 w 54"/>
                  <a:gd name="T67" fmla="*/ 2147483647 h 87"/>
                  <a:gd name="T68" fmla="*/ 2147483647 w 54"/>
                  <a:gd name="T69" fmla="*/ 2147483647 h 87"/>
                  <a:gd name="T70" fmla="*/ 2147483647 w 54"/>
                  <a:gd name="T71" fmla="*/ 2147483647 h 87"/>
                  <a:gd name="T72" fmla="*/ 2147483647 w 54"/>
                  <a:gd name="T73" fmla="*/ 2147483647 h 87"/>
                  <a:gd name="T74" fmla="*/ 2147483647 w 54"/>
                  <a:gd name="T75" fmla="*/ 2147483647 h 87"/>
                  <a:gd name="T76" fmla="*/ 2147483647 w 54"/>
                  <a:gd name="T77" fmla="*/ 2147483647 h 87"/>
                  <a:gd name="T78" fmla="*/ 2147483647 w 54"/>
                  <a:gd name="T79" fmla="*/ 2147483647 h 87"/>
                  <a:gd name="T80" fmla="*/ 2147483647 w 54"/>
                  <a:gd name="T81" fmla="*/ 2147483647 h 87"/>
                  <a:gd name="T82" fmla="*/ 2147483647 w 54"/>
                  <a:gd name="T83" fmla="*/ 2147483647 h 87"/>
                  <a:gd name="T84" fmla="*/ 2147483647 w 54"/>
                  <a:gd name="T85" fmla="*/ 2147483647 h 87"/>
                  <a:gd name="T86" fmla="*/ 2147483647 w 54"/>
                  <a:gd name="T87" fmla="*/ 2147483647 h 87"/>
                  <a:gd name="T88" fmla="*/ 2147483647 w 54"/>
                  <a:gd name="T89" fmla="*/ 2147483647 h 87"/>
                  <a:gd name="T90" fmla="*/ 2147483647 w 54"/>
                  <a:gd name="T91" fmla="*/ 2147483647 h 87"/>
                  <a:gd name="T92" fmla="*/ 2147483647 w 54"/>
                  <a:gd name="T93" fmla="*/ 2147483647 h 87"/>
                  <a:gd name="T94" fmla="*/ 2147483647 w 54"/>
                  <a:gd name="T95" fmla="*/ 2147483647 h 87"/>
                  <a:gd name="T96" fmla="*/ 2147483647 w 54"/>
                  <a:gd name="T97" fmla="*/ 2147483647 h 87"/>
                  <a:gd name="T98" fmla="*/ 2147483647 w 54"/>
                  <a:gd name="T99" fmla="*/ 2147483647 h 87"/>
                  <a:gd name="T100" fmla="*/ 2147483647 w 54"/>
                  <a:gd name="T101" fmla="*/ 2147483647 h 87"/>
                  <a:gd name="T102" fmla="*/ 2147483647 w 54"/>
                  <a:gd name="T103" fmla="*/ 2147483647 h 87"/>
                  <a:gd name="T104" fmla="*/ 2147483647 w 54"/>
                  <a:gd name="T105" fmla="*/ 2147483647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4" h="87">
                    <a:moveTo>
                      <a:pt x="54" y="43"/>
                    </a:moveTo>
                    <a:lnTo>
                      <a:pt x="54" y="55"/>
                    </a:lnTo>
                    <a:lnTo>
                      <a:pt x="51" y="66"/>
                    </a:lnTo>
                    <a:lnTo>
                      <a:pt x="48" y="75"/>
                    </a:lnTo>
                    <a:lnTo>
                      <a:pt x="45" y="78"/>
                    </a:lnTo>
                    <a:lnTo>
                      <a:pt x="40" y="81"/>
                    </a:lnTo>
                    <a:lnTo>
                      <a:pt x="37" y="84"/>
                    </a:lnTo>
                    <a:lnTo>
                      <a:pt x="34" y="86"/>
                    </a:lnTo>
                    <a:lnTo>
                      <a:pt x="30" y="87"/>
                    </a:lnTo>
                    <a:lnTo>
                      <a:pt x="23" y="87"/>
                    </a:lnTo>
                    <a:lnTo>
                      <a:pt x="20" y="86"/>
                    </a:lnTo>
                    <a:lnTo>
                      <a:pt x="15" y="84"/>
                    </a:lnTo>
                    <a:lnTo>
                      <a:pt x="12" y="80"/>
                    </a:lnTo>
                    <a:lnTo>
                      <a:pt x="8" y="75"/>
                    </a:lnTo>
                    <a:lnTo>
                      <a:pt x="6" y="72"/>
                    </a:lnTo>
                    <a:lnTo>
                      <a:pt x="3" y="68"/>
                    </a:lnTo>
                    <a:lnTo>
                      <a:pt x="2" y="65"/>
                    </a:lnTo>
                    <a:lnTo>
                      <a:pt x="0" y="55"/>
                    </a:lnTo>
                    <a:lnTo>
                      <a:pt x="0" y="31"/>
                    </a:lnTo>
                    <a:lnTo>
                      <a:pt x="3" y="19"/>
                    </a:lnTo>
                    <a:lnTo>
                      <a:pt x="6" y="13"/>
                    </a:lnTo>
                    <a:lnTo>
                      <a:pt x="9" y="9"/>
                    </a:lnTo>
                    <a:lnTo>
                      <a:pt x="14" y="4"/>
                    </a:lnTo>
                    <a:lnTo>
                      <a:pt x="18" y="1"/>
                    </a:lnTo>
                    <a:lnTo>
                      <a:pt x="23" y="0"/>
                    </a:lnTo>
                    <a:lnTo>
                      <a:pt x="31" y="0"/>
                    </a:lnTo>
                    <a:lnTo>
                      <a:pt x="36" y="1"/>
                    </a:lnTo>
                    <a:lnTo>
                      <a:pt x="40" y="4"/>
                    </a:lnTo>
                    <a:lnTo>
                      <a:pt x="45" y="9"/>
                    </a:lnTo>
                    <a:lnTo>
                      <a:pt x="51" y="17"/>
                    </a:lnTo>
                    <a:lnTo>
                      <a:pt x="54" y="31"/>
                    </a:lnTo>
                    <a:lnTo>
                      <a:pt x="54" y="43"/>
                    </a:lnTo>
                    <a:close/>
                    <a:moveTo>
                      <a:pt x="36" y="43"/>
                    </a:moveTo>
                    <a:lnTo>
                      <a:pt x="36" y="12"/>
                    </a:lnTo>
                    <a:lnTo>
                      <a:pt x="34" y="9"/>
                    </a:lnTo>
                    <a:lnTo>
                      <a:pt x="30" y="4"/>
                    </a:lnTo>
                    <a:lnTo>
                      <a:pt x="23" y="4"/>
                    </a:lnTo>
                    <a:lnTo>
                      <a:pt x="21" y="7"/>
                    </a:lnTo>
                    <a:lnTo>
                      <a:pt x="20" y="9"/>
                    </a:lnTo>
                    <a:lnTo>
                      <a:pt x="20" y="13"/>
                    </a:lnTo>
                    <a:lnTo>
                      <a:pt x="18" y="19"/>
                    </a:lnTo>
                    <a:lnTo>
                      <a:pt x="18" y="66"/>
                    </a:lnTo>
                    <a:lnTo>
                      <a:pt x="20" y="71"/>
                    </a:lnTo>
                    <a:lnTo>
                      <a:pt x="20" y="75"/>
                    </a:lnTo>
                    <a:lnTo>
                      <a:pt x="23" y="81"/>
                    </a:lnTo>
                    <a:lnTo>
                      <a:pt x="24" y="83"/>
                    </a:lnTo>
                    <a:lnTo>
                      <a:pt x="29" y="83"/>
                    </a:lnTo>
                    <a:lnTo>
                      <a:pt x="31" y="81"/>
                    </a:lnTo>
                    <a:lnTo>
                      <a:pt x="31" y="80"/>
                    </a:lnTo>
                    <a:lnTo>
                      <a:pt x="34" y="77"/>
                    </a:lnTo>
                    <a:lnTo>
                      <a:pt x="36" y="74"/>
                    </a:lnTo>
                    <a:lnTo>
                      <a:pt x="36" y="69"/>
                    </a:lnTo>
                    <a:lnTo>
                      <a:pt x="36" y="43"/>
                    </a:lnTo>
                    <a:close/>
                  </a:path>
                </a:pathLst>
              </a:custGeom>
              <a:solidFill>
                <a:srgbClr val="000000"/>
              </a:solidFill>
              <a:ln w="0">
                <a:solidFill>
                  <a:srgbClr val="000000"/>
                </a:solidFill>
                <a:prstDash val="solid"/>
                <a:round/>
                <a:headEnd/>
                <a:tailEnd/>
              </a:ln>
            </p:spPr>
            <p:txBody>
              <a:bodyPr/>
              <a:lstStyle/>
              <a:p>
                <a:endParaRPr lang="en-US"/>
              </a:p>
            </p:txBody>
          </p:sp>
          <p:sp>
            <p:nvSpPr>
              <p:cNvPr id="99" name="Freeform 716"/>
              <p:cNvSpPr>
                <a:spLocks/>
              </p:cNvSpPr>
              <p:nvPr/>
            </p:nvSpPr>
            <p:spPr bwMode="auto">
              <a:xfrm>
                <a:off x="4552950" y="6015038"/>
                <a:ext cx="30163" cy="33338"/>
              </a:xfrm>
              <a:custGeom>
                <a:avLst/>
                <a:gdLst>
                  <a:gd name="T0" fmla="*/ 2147483647 w 19"/>
                  <a:gd name="T1" fmla="*/ 0 h 21"/>
                  <a:gd name="T2" fmla="*/ 2147483647 w 19"/>
                  <a:gd name="T3" fmla="*/ 2147483647 h 21"/>
                  <a:gd name="T4" fmla="*/ 2147483647 w 19"/>
                  <a:gd name="T5" fmla="*/ 2147483647 h 21"/>
                  <a:gd name="T6" fmla="*/ 2147483647 w 19"/>
                  <a:gd name="T7" fmla="*/ 2147483647 h 21"/>
                  <a:gd name="T8" fmla="*/ 2147483647 w 19"/>
                  <a:gd name="T9" fmla="*/ 2147483647 h 21"/>
                  <a:gd name="T10" fmla="*/ 2147483647 w 19"/>
                  <a:gd name="T11" fmla="*/ 2147483647 h 21"/>
                  <a:gd name="T12" fmla="*/ 2147483647 w 19"/>
                  <a:gd name="T13" fmla="*/ 2147483647 h 21"/>
                  <a:gd name="T14" fmla="*/ 2147483647 w 19"/>
                  <a:gd name="T15" fmla="*/ 2147483647 h 21"/>
                  <a:gd name="T16" fmla="*/ 2147483647 w 19"/>
                  <a:gd name="T17" fmla="*/ 2147483647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0 w 19"/>
                  <a:gd name="T27" fmla="*/ 2147483647 h 21"/>
                  <a:gd name="T28" fmla="*/ 0 w 19"/>
                  <a:gd name="T29" fmla="*/ 2147483647 h 21"/>
                  <a:gd name="T30" fmla="*/ 2147483647 w 19"/>
                  <a:gd name="T31" fmla="*/ 2147483647 h 21"/>
                  <a:gd name="T32" fmla="*/ 2147483647 w 19"/>
                  <a:gd name="T33" fmla="*/ 2147483647 h 21"/>
                  <a:gd name="T34" fmla="*/ 2147483647 w 19"/>
                  <a:gd name="T35" fmla="*/ 2147483647 h 21"/>
                  <a:gd name="T36" fmla="*/ 2147483647 w 19"/>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21">
                    <a:moveTo>
                      <a:pt x="8" y="0"/>
                    </a:moveTo>
                    <a:lnTo>
                      <a:pt x="11" y="2"/>
                    </a:lnTo>
                    <a:lnTo>
                      <a:pt x="16" y="3"/>
                    </a:lnTo>
                    <a:lnTo>
                      <a:pt x="17" y="6"/>
                    </a:lnTo>
                    <a:lnTo>
                      <a:pt x="19" y="8"/>
                    </a:lnTo>
                    <a:lnTo>
                      <a:pt x="19" y="14"/>
                    </a:lnTo>
                    <a:lnTo>
                      <a:pt x="17" y="17"/>
                    </a:lnTo>
                    <a:lnTo>
                      <a:pt x="16" y="18"/>
                    </a:lnTo>
                    <a:lnTo>
                      <a:pt x="13" y="20"/>
                    </a:lnTo>
                    <a:lnTo>
                      <a:pt x="11" y="21"/>
                    </a:lnTo>
                    <a:lnTo>
                      <a:pt x="6" y="21"/>
                    </a:lnTo>
                    <a:lnTo>
                      <a:pt x="4" y="20"/>
                    </a:lnTo>
                    <a:lnTo>
                      <a:pt x="1" y="18"/>
                    </a:lnTo>
                    <a:lnTo>
                      <a:pt x="0" y="17"/>
                    </a:lnTo>
                    <a:lnTo>
                      <a:pt x="0" y="6"/>
                    </a:lnTo>
                    <a:lnTo>
                      <a:pt x="1" y="3"/>
                    </a:lnTo>
                    <a:lnTo>
                      <a:pt x="4" y="2"/>
                    </a:lnTo>
                    <a:lnTo>
                      <a:pt x="6" y="2"/>
                    </a:lnTo>
                    <a:lnTo>
                      <a:pt x="8" y="0"/>
                    </a:lnTo>
                    <a:close/>
                  </a:path>
                </a:pathLst>
              </a:custGeom>
              <a:solidFill>
                <a:srgbClr val="000000"/>
              </a:solidFill>
              <a:ln w="0">
                <a:solidFill>
                  <a:srgbClr val="000000"/>
                </a:solidFill>
                <a:prstDash val="solid"/>
                <a:round/>
                <a:headEnd/>
                <a:tailEnd/>
              </a:ln>
            </p:spPr>
            <p:txBody>
              <a:bodyPr/>
              <a:lstStyle/>
              <a:p>
                <a:endParaRPr lang="en-US"/>
              </a:p>
            </p:txBody>
          </p:sp>
          <p:sp>
            <p:nvSpPr>
              <p:cNvPr id="100" name="Freeform 717"/>
              <p:cNvSpPr>
                <a:spLocks/>
              </p:cNvSpPr>
              <p:nvPr/>
            </p:nvSpPr>
            <p:spPr bwMode="auto">
              <a:xfrm>
                <a:off x="4594225" y="5910263"/>
                <a:ext cx="90488" cy="136525"/>
              </a:xfrm>
              <a:custGeom>
                <a:avLst/>
                <a:gdLst>
                  <a:gd name="T0" fmla="*/ 2147483647 w 57"/>
                  <a:gd name="T1" fmla="*/ 2147483647 h 86"/>
                  <a:gd name="T2" fmla="*/ 0 w 57"/>
                  <a:gd name="T3" fmla="*/ 2147483647 h 86"/>
                  <a:gd name="T4" fmla="*/ 0 w 57"/>
                  <a:gd name="T5" fmla="*/ 2147483647 h 86"/>
                  <a:gd name="T6" fmla="*/ 2147483647 w 57"/>
                  <a:gd name="T7" fmla="*/ 2147483647 h 86"/>
                  <a:gd name="T8" fmla="*/ 2147483647 w 57"/>
                  <a:gd name="T9" fmla="*/ 2147483647 h 86"/>
                  <a:gd name="T10" fmla="*/ 2147483647 w 57"/>
                  <a:gd name="T11" fmla="*/ 2147483647 h 86"/>
                  <a:gd name="T12" fmla="*/ 2147483647 w 57"/>
                  <a:gd name="T13" fmla="*/ 2147483647 h 86"/>
                  <a:gd name="T14" fmla="*/ 2147483647 w 57"/>
                  <a:gd name="T15" fmla="*/ 2147483647 h 86"/>
                  <a:gd name="T16" fmla="*/ 2147483647 w 57"/>
                  <a:gd name="T17" fmla="*/ 2147483647 h 86"/>
                  <a:gd name="T18" fmla="*/ 2147483647 w 57"/>
                  <a:gd name="T19" fmla="*/ 2147483647 h 86"/>
                  <a:gd name="T20" fmla="*/ 2147483647 w 57"/>
                  <a:gd name="T21" fmla="*/ 2147483647 h 86"/>
                  <a:gd name="T22" fmla="*/ 2147483647 w 57"/>
                  <a:gd name="T23" fmla="*/ 2147483647 h 86"/>
                  <a:gd name="T24" fmla="*/ 2147483647 w 57"/>
                  <a:gd name="T25" fmla="*/ 2147483647 h 86"/>
                  <a:gd name="T26" fmla="*/ 2147483647 w 57"/>
                  <a:gd name="T27" fmla="*/ 2147483647 h 86"/>
                  <a:gd name="T28" fmla="*/ 2147483647 w 57"/>
                  <a:gd name="T29" fmla="*/ 2147483647 h 86"/>
                  <a:gd name="T30" fmla="*/ 2147483647 w 57"/>
                  <a:gd name="T31" fmla="*/ 2147483647 h 86"/>
                  <a:gd name="T32" fmla="*/ 2147483647 w 57"/>
                  <a:gd name="T33" fmla="*/ 2147483647 h 86"/>
                  <a:gd name="T34" fmla="*/ 2147483647 w 57"/>
                  <a:gd name="T35" fmla="*/ 2147483647 h 86"/>
                  <a:gd name="T36" fmla="*/ 2147483647 w 57"/>
                  <a:gd name="T37" fmla="*/ 2147483647 h 86"/>
                  <a:gd name="T38" fmla="*/ 2147483647 w 57"/>
                  <a:gd name="T39" fmla="*/ 0 h 86"/>
                  <a:gd name="T40" fmla="*/ 2147483647 w 57"/>
                  <a:gd name="T41" fmla="*/ 0 h 86"/>
                  <a:gd name="T42" fmla="*/ 2147483647 w 57"/>
                  <a:gd name="T43" fmla="*/ 2147483647 h 86"/>
                  <a:gd name="T44" fmla="*/ 2147483647 w 57"/>
                  <a:gd name="T45" fmla="*/ 2147483647 h 86"/>
                  <a:gd name="T46" fmla="*/ 2147483647 w 57"/>
                  <a:gd name="T47" fmla="*/ 2147483647 h 86"/>
                  <a:gd name="T48" fmla="*/ 2147483647 w 57"/>
                  <a:gd name="T49" fmla="*/ 2147483647 h 86"/>
                  <a:gd name="T50" fmla="*/ 2147483647 w 57"/>
                  <a:gd name="T51" fmla="*/ 2147483647 h 86"/>
                  <a:gd name="T52" fmla="*/ 2147483647 w 57"/>
                  <a:gd name="T53" fmla="*/ 2147483647 h 86"/>
                  <a:gd name="T54" fmla="*/ 2147483647 w 57"/>
                  <a:gd name="T55" fmla="*/ 2147483647 h 86"/>
                  <a:gd name="T56" fmla="*/ 2147483647 w 57"/>
                  <a:gd name="T57" fmla="*/ 2147483647 h 86"/>
                  <a:gd name="T58" fmla="*/ 2147483647 w 57"/>
                  <a:gd name="T59" fmla="*/ 2147483647 h 86"/>
                  <a:gd name="T60" fmla="*/ 2147483647 w 57"/>
                  <a:gd name="T61" fmla="*/ 2147483647 h 86"/>
                  <a:gd name="T62" fmla="*/ 2147483647 w 57"/>
                  <a:gd name="T63" fmla="*/ 2147483647 h 86"/>
                  <a:gd name="T64" fmla="*/ 2147483647 w 57"/>
                  <a:gd name="T65" fmla="*/ 2147483647 h 86"/>
                  <a:gd name="T66" fmla="*/ 2147483647 w 57"/>
                  <a:gd name="T67" fmla="*/ 2147483647 h 86"/>
                  <a:gd name="T68" fmla="*/ 2147483647 w 57"/>
                  <a:gd name="T69" fmla="*/ 2147483647 h 86"/>
                  <a:gd name="T70" fmla="*/ 2147483647 w 57"/>
                  <a:gd name="T71" fmla="*/ 2147483647 h 86"/>
                  <a:gd name="T72" fmla="*/ 2147483647 w 57"/>
                  <a:gd name="T73" fmla="*/ 2147483647 h 86"/>
                  <a:gd name="T74" fmla="*/ 2147483647 w 57"/>
                  <a:gd name="T75" fmla="*/ 2147483647 h 86"/>
                  <a:gd name="T76" fmla="*/ 2147483647 w 57"/>
                  <a:gd name="T77" fmla="*/ 2147483647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7" h="86">
                    <a:moveTo>
                      <a:pt x="51" y="86"/>
                    </a:moveTo>
                    <a:lnTo>
                      <a:pt x="0" y="86"/>
                    </a:lnTo>
                    <a:lnTo>
                      <a:pt x="0" y="84"/>
                    </a:lnTo>
                    <a:lnTo>
                      <a:pt x="15" y="68"/>
                    </a:lnTo>
                    <a:lnTo>
                      <a:pt x="25" y="56"/>
                    </a:lnTo>
                    <a:lnTo>
                      <a:pt x="31" y="47"/>
                    </a:lnTo>
                    <a:lnTo>
                      <a:pt x="36" y="29"/>
                    </a:lnTo>
                    <a:lnTo>
                      <a:pt x="33" y="20"/>
                    </a:lnTo>
                    <a:lnTo>
                      <a:pt x="31" y="17"/>
                    </a:lnTo>
                    <a:lnTo>
                      <a:pt x="27" y="14"/>
                    </a:lnTo>
                    <a:lnTo>
                      <a:pt x="17" y="14"/>
                    </a:lnTo>
                    <a:lnTo>
                      <a:pt x="12" y="16"/>
                    </a:lnTo>
                    <a:lnTo>
                      <a:pt x="8" y="19"/>
                    </a:lnTo>
                    <a:lnTo>
                      <a:pt x="5" y="23"/>
                    </a:lnTo>
                    <a:lnTo>
                      <a:pt x="2" y="23"/>
                    </a:lnTo>
                    <a:lnTo>
                      <a:pt x="5" y="16"/>
                    </a:lnTo>
                    <a:lnTo>
                      <a:pt x="9" y="10"/>
                    </a:lnTo>
                    <a:lnTo>
                      <a:pt x="12" y="4"/>
                    </a:lnTo>
                    <a:lnTo>
                      <a:pt x="18" y="1"/>
                    </a:lnTo>
                    <a:lnTo>
                      <a:pt x="23" y="0"/>
                    </a:lnTo>
                    <a:lnTo>
                      <a:pt x="33" y="0"/>
                    </a:lnTo>
                    <a:lnTo>
                      <a:pt x="37" y="1"/>
                    </a:lnTo>
                    <a:lnTo>
                      <a:pt x="40" y="3"/>
                    </a:lnTo>
                    <a:lnTo>
                      <a:pt x="43" y="6"/>
                    </a:lnTo>
                    <a:lnTo>
                      <a:pt x="48" y="7"/>
                    </a:lnTo>
                    <a:lnTo>
                      <a:pt x="49" y="10"/>
                    </a:lnTo>
                    <a:lnTo>
                      <a:pt x="51" y="14"/>
                    </a:lnTo>
                    <a:lnTo>
                      <a:pt x="52" y="17"/>
                    </a:lnTo>
                    <a:lnTo>
                      <a:pt x="52" y="26"/>
                    </a:lnTo>
                    <a:lnTo>
                      <a:pt x="51" y="32"/>
                    </a:lnTo>
                    <a:lnTo>
                      <a:pt x="48" y="38"/>
                    </a:lnTo>
                    <a:lnTo>
                      <a:pt x="42" y="47"/>
                    </a:lnTo>
                    <a:lnTo>
                      <a:pt x="33" y="57"/>
                    </a:lnTo>
                    <a:lnTo>
                      <a:pt x="21" y="69"/>
                    </a:lnTo>
                    <a:lnTo>
                      <a:pt x="48" y="69"/>
                    </a:lnTo>
                    <a:lnTo>
                      <a:pt x="52" y="65"/>
                    </a:lnTo>
                    <a:lnTo>
                      <a:pt x="54" y="62"/>
                    </a:lnTo>
                    <a:lnTo>
                      <a:pt x="57" y="62"/>
                    </a:lnTo>
                    <a:lnTo>
                      <a:pt x="51" y="86"/>
                    </a:lnTo>
                    <a:close/>
                  </a:path>
                </a:pathLst>
              </a:custGeom>
              <a:solidFill>
                <a:srgbClr val="000000"/>
              </a:solidFill>
              <a:ln w="0">
                <a:solidFill>
                  <a:srgbClr val="000000"/>
                </a:solidFill>
                <a:prstDash val="solid"/>
                <a:round/>
                <a:headEnd/>
                <a:tailEnd/>
              </a:ln>
            </p:spPr>
            <p:txBody>
              <a:bodyPr/>
              <a:lstStyle/>
              <a:p>
                <a:endParaRPr lang="en-US"/>
              </a:p>
            </p:txBody>
          </p:sp>
          <p:sp>
            <p:nvSpPr>
              <p:cNvPr id="101" name="Freeform 718"/>
              <p:cNvSpPr>
                <a:spLocks/>
              </p:cNvSpPr>
              <p:nvPr/>
            </p:nvSpPr>
            <p:spPr bwMode="auto">
              <a:xfrm>
                <a:off x="4700588" y="5911850"/>
                <a:ext cx="87313" cy="136525"/>
              </a:xfrm>
              <a:custGeom>
                <a:avLst/>
                <a:gdLst>
                  <a:gd name="T0" fmla="*/ 2147483647 w 55"/>
                  <a:gd name="T1" fmla="*/ 0 h 86"/>
                  <a:gd name="T2" fmla="*/ 2147483647 w 55"/>
                  <a:gd name="T3" fmla="*/ 0 h 86"/>
                  <a:gd name="T4" fmla="*/ 2147483647 w 55"/>
                  <a:gd name="T5" fmla="*/ 2147483647 h 86"/>
                  <a:gd name="T6" fmla="*/ 2147483647 w 55"/>
                  <a:gd name="T7" fmla="*/ 2147483647 h 86"/>
                  <a:gd name="T8" fmla="*/ 2147483647 w 55"/>
                  <a:gd name="T9" fmla="*/ 2147483647 h 86"/>
                  <a:gd name="T10" fmla="*/ 2147483647 w 55"/>
                  <a:gd name="T11" fmla="*/ 2147483647 h 86"/>
                  <a:gd name="T12" fmla="*/ 2147483647 w 55"/>
                  <a:gd name="T13" fmla="*/ 2147483647 h 86"/>
                  <a:gd name="T14" fmla="*/ 2147483647 w 55"/>
                  <a:gd name="T15" fmla="*/ 2147483647 h 86"/>
                  <a:gd name="T16" fmla="*/ 2147483647 w 55"/>
                  <a:gd name="T17" fmla="*/ 2147483647 h 86"/>
                  <a:gd name="T18" fmla="*/ 2147483647 w 55"/>
                  <a:gd name="T19" fmla="*/ 2147483647 h 86"/>
                  <a:gd name="T20" fmla="*/ 2147483647 w 55"/>
                  <a:gd name="T21" fmla="*/ 2147483647 h 86"/>
                  <a:gd name="T22" fmla="*/ 2147483647 w 55"/>
                  <a:gd name="T23" fmla="*/ 2147483647 h 86"/>
                  <a:gd name="T24" fmla="*/ 2147483647 w 55"/>
                  <a:gd name="T25" fmla="*/ 2147483647 h 86"/>
                  <a:gd name="T26" fmla="*/ 2147483647 w 55"/>
                  <a:gd name="T27" fmla="*/ 2147483647 h 86"/>
                  <a:gd name="T28" fmla="*/ 2147483647 w 55"/>
                  <a:gd name="T29" fmla="*/ 2147483647 h 86"/>
                  <a:gd name="T30" fmla="*/ 2147483647 w 55"/>
                  <a:gd name="T31" fmla="*/ 2147483647 h 86"/>
                  <a:gd name="T32" fmla="*/ 2147483647 w 55"/>
                  <a:gd name="T33" fmla="*/ 2147483647 h 86"/>
                  <a:gd name="T34" fmla="*/ 2147483647 w 55"/>
                  <a:gd name="T35" fmla="*/ 2147483647 h 86"/>
                  <a:gd name="T36" fmla="*/ 2147483647 w 55"/>
                  <a:gd name="T37" fmla="*/ 2147483647 h 86"/>
                  <a:gd name="T38" fmla="*/ 2147483647 w 55"/>
                  <a:gd name="T39" fmla="*/ 2147483647 h 86"/>
                  <a:gd name="T40" fmla="*/ 2147483647 w 55"/>
                  <a:gd name="T41" fmla="*/ 2147483647 h 86"/>
                  <a:gd name="T42" fmla="*/ 0 w 55"/>
                  <a:gd name="T43" fmla="*/ 2147483647 h 86"/>
                  <a:gd name="T44" fmla="*/ 0 w 55"/>
                  <a:gd name="T45" fmla="*/ 2147483647 h 86"/>
                  <a:gd name="T46" fmla="*/ 2147483647 w 55"/>
                  <a:gd name="T47" fmla="*/ 2147483647 h 86"/>
                  <a:gd name="T48" fmla="*/ 2147483647 w 55"/>
                  <a:gd name="T49" fmla="*/ 2147483647 h 86"/>
                  <a:gd name="T50" fmla="*/ 2147483647 w 55"/>
                  <a:gd name="T51" fmla="*/ 2147483647 h 86"/>
                  <a:gd name="T52" fmla="*/ 2147483647 w 55"/>
                  <a:gd name="T53" fmla="*/ 2147483647 h 86"/>
                  <a:gd name="T54" fmla="*/ 2147483647 w 55"/>
                  <a:gd name="T55" fmla="*/ 2147483647 h 86"/>
                  <a:gd name="T56" fmla="*/ 2147483647 w 55"/>
                  <a:gd name="T57" fmla="*/ 2147483647 h 86"/>
                  <a:gd name="T58" fmla="*/ 2147483647 w 55"/>
                  <a:gd name="T59" fmla="*/ 2147483647 h 86"/>
                  <a:gd name="T60" fmla="*/ 2147483647 w 55"/>
                  <a:gd name="T61" fmla="*/ 2147483647 h 86"/>
                  <a:gd name="T62" fmla="*/ 2147483647 w 55"/>
                  <a:gd name="T63" fmla="*/ 2147483647 h 86"/>
                  <a:gd name="T64" fmla="*/ 2147483647 w 55"/>
                  <a:gd name="T65" fmla="*/ 2147483647 h 86"/>
                  <a:gd name="T66" fmla="*/ 2147483647 w 55"/>
                  <a:gd name="T67" fmla="*/ 2147483647 h 86"/>
                  <a:gd name="T68" fmla="*/ 2147483647 w 55"/>
                  <a:gd name="T69" fmla="*/ 2147483647 h 86"/>
                  <a:gd name="T70" fmla="*/ 2147483647 w 55"/>
                  <a:gd name="T71" fmla="*/ 2147483647 h 86"/>
                  <a:gd name="T72" fmla="*/ 2147483647 w 55"/>
                  <a:gd name="T73" fmla="*/ 2147483647 h 86"/>
                  <a:gd name="T74" fmla="*/ 2147483647 w 55"/>
                  <a:gd name="T75" fmla="*/ 2147483647 h 86"/>
                  <a:gd name="T76" fmla="*/ 2147483647 w 55"/>
                  <a:gd name="T77" fmla="*/ 2147483647 h 86"/>
                  <a:gd name="T78" fmla="*/ 2147483647 w 55"/>
                  <a:gd name="T79" fmla="*/ 2147483647 h 86"/>
                  <a:gd name="T80" fmla="*/ 2147483647 w 55"/>
                  <a:gd name="T81" fmla="*/ 2147483647 h 86"/>
                  <a:gd name="T82" fmla="*/ 2147483647 w 55"/>
                  <a:gd name="T83" fmla="*/ 2147483647 h 86"/>
                  <a:gd name="T84" fmla="*/ 2147483647 w 55"/>
                  <a:gd name="T85" fmla="*/ 2147483647 h 86"/>
                  <a:gd name="T86" fmla="*/ 2147483647 w 55"/>
                  <a:gd name="T87" fmla="*/ 2147483647 h 86"/>
                  <a:gd name="T88" fmla="*/ 0 w 55"/>
                  <a:gd name="T89" fmla="*/ 2147483647 h 86"/>
                  <a:gd name="T90" fmla="*/ 2147483647 w 55"/>
                  <a:gd name="T91" fmla="*/ 0 h 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 h="86">
                    <a:moveTo>
                      <a:pt x="16" y="0"/>
                    </a:moveTo>
                    <a:lnTo>
                      <a:pt x="55" y="0"/>
                    </a:lnTo>
                    <a:lnTo>
                      <a:pt x="47" y="15"/>
                    </a:lnTo>
                    <a:lnTo>
                      <a:pt x="15" y="15"/>
                    </a:lnTo>
                    <a:lnTo>
                      <a:pt x="10" y="24"/>
                    </a:lnTo>
                    <a:lnTo>
                      <a:pt x="30" y="27"/>
                    </a:lnTo>
                    <a:lnTo>
                      <a:pt x="44" y="34"/>
                    </a:lnTo>
                    <a:lnTo>
                      <a:pt x="49" y="39"/>
                    </a:lnTo>
                    <a:lnTo>
                      <a:pt x="52" y="43"/>
                    </a:lnTo>
                    <a:lnTo>
                      <a:pt x="55" y="55"/>
                    </a:lnTo>
                    <a:lnTo>
                      <a:pt x="53" y="64"/>
                    </a:lnTo>
                    <a:lnTo>
                      <a:pt x="50" y="71"/>
                    </a:lnTo>
                    <a:lnTo>
                      <a:pt x="47" y="76"/>
                    </a:lnTo>
                    <a:lnTo>
                      <a:pt x="46" y="79"/>
                    </a:lnTo>
                    <a:lnTo>
                      <a:pt x="37" y="82"/>
                    </a:lnTo>
                    <a:lnTo>
                      <a:pt x="31" y="85"/>
                    </a:lnTo>
                    <a:lnTo>
                      <a:pt x="27" y="86"/>
                    </a:lnTo>
                    <a:lnTo>
                      <a:pt x="10" y="86"/>
                    </a:lnTo>
                    <a:lnTo>
                      <a:pt x="7" y="85"/>
                    </a:lnTo>
                    <a:lnTo>
                      <a:pt x="4" y="82"/>
                    </a:lnTo>
                    <a:lnTo>
                      <a:pt x="1" y="80"/>
                    </a:lnTo>
                    <a:lnTo>
                      <a:pt x="0" y="77"/>
                    </a:lnTo>
                    <a:lnTo>
                      <a:pt x="0" y="76"/>
                    </a:lnTo>
                    <a:lnTo>
                      <a:pt x="1" y="73"/>
                    </a:lnTo>
                    <a:lnTo>
                      <a:pt x="6" y="68"/>
                    </a:lnTo>
                    <a:lnTo>
                      <a:pt x="7" y="68"/>
                    </a:lnTo>
                    <a:lnTo>
                      <a:pt x="10" y="70"/>
                    </a:lnTo>
                    <a:lnTo>
                      <a:pt x="12" y="70"/>
                    </a:lnTo>
                    <a:lnTo>
                      <a:pt x="13" y="71"/>
                    </a:lnTo>
                    <a:lnTo>
                      <a:pt x="16" y="73"/>
                    </a:lnTo>
                    <a:lnTo>
                      <a:pt x="19" y="76"/>
                    </a:lnTo>
                    <a:lnTo>
                      <a:pt x="25" y="79"/>
                    </a:lnTo>
                    <a:lnTo>
                      <a:pt x="27" y="79"/>
                    </a:lnTo>
                    <a:lnTo>
                      <a:pt x="28" y="80"/>
                    </a:lnTo>
                    <a:lnTo>
                      <a:pt x="34" y="80"/>
                    </a:lnTo>
                    <a:lnTo>
                      <a:pt x="40" y="77"/>
                    </a:lnTo>
                    <a:lnTo>
                      <a:pt x="43" y="71"/>
                    </a:lnTo>
                    <a:lnTo>
                      <a:pt x="44" y="67"/>
                    </a:lnTo>
                    <a:lnTo>
                      <a:pt x="43" y="62"/>
                    </a:lnTo>
                    <a:lnTo>
                      <a:pt x="41" y="56"/>
                    </a:lnTo>
                    <a:lnTo>
                      <a:pt x="37" y="54"/>
                    </a:lnTo>
                    <a:lnTo>
                      <a:pt x="33" y="49"/>
                    </a:lnTo>
                    <a:lnTo>
                      <a:pt x="21" y="45"/>
                    </a:lnTo>
                    <a:lnTo>
                      <a:pt x="6" y="42"/>
                    </a:lnTo>
                    <a:lnTo>
                      <a:pt x="0" y="42"/>
                    </a:lnTo>
                    <a:lnTo>
                      <a:pt x="16" y="0"/>
                    </a:lnTo>
                    <a:close/>
                  </a:path>
                </a:pathLst>
              </a:custGeom>
              <a:solidFill>
                <a:srgbClr val="000000"/>
              </a:solidFill>
              <a:ln w="0">
                <a:solidFill>
                  <a:srgbClr val="000000"/>
                </a:solidFill>
                <a:prstDash val="solid"/>
                <a:round/>
                <a:headEnd/>
                <a:tailEnd/>
              </a:ln>
            </p:spPr>
            <p:txBody>
              <a:bodyPr/>
              <a:lstStyle/>
              <a:p>
                <a:endParaRPr lang="en-US"/>
              </a:p>
            </p:txBody>
          </p:sp>
          <p:sp>
            <p:nvSpPr>
              <p:cNvPr id="102" name="Freeform 719"/>
              <p:cNvSpPr>
                <a:spLocks noEditPoints="1"/>
              </p:cNvSpPr>
              <p:nvPr/>
            </p:nvSpPr>
            <p:spPr bwMode="auto">
              <a:xfrm>
                <a:off x="4970463" y="5910263"/>
                <a:ext cx="85725" cy="138113"/>
              </a:xfrm>
              <a:custGeom>
                <a:avLst/>
                <a:gdLst>
                  <a:gd name="T0" fmla="*/ 2147483647 w 54"/>
                  <a:gd name="T1" fmla="*/ 2147483647 h 87"/>
                  <a:gd name="T2" fmla="*/ 2147483647 w 54"/>
                  <a:gd name="T3" fmla="*/ 2147483647 h 87"/>
                  <a:gd name="T4" fmla="*/ 2147483647 w 54"/>
                  <a:gd name="T5" fmla="*/ 2147483647 h 87"/>
                  <a:gd name="T6" fmla="*/ 2147483647 w 54"/>
                  <a:gd name="T7" fmla="*/ 2147483647 h 87"/>
                  <a:gd name="T8" fmla="*/ 2147483647 w 54"/>
                  <a:gd name="T9" fmla="*/ 2147483647 h 87"/>
                  <a:gd name="T10" fmla="*/ 2147483647 w 54"/>
                  <a:gd name="T11" fmla="*/ 2147483647 h 87"/>
                  <a:gd name="T12" fmla="*/ 2147483647 w 54"/>
                  <a:gd name="T13" fmla="*/ 2147483647 h 87"/>
                  <a:gd name="T14" fmla="*/ 2147483647 w 54"/>
                  <a:gd name="T15" fmla="*/ 2147483647 h 87"/>
                  <a:gd name="T16" fmla="*/ 2147483647 w 54"/>
                  <a:gd name="T17" fmla="*/ 2147483647 h 87"/>
                  <a:gd name="T18" fmla="*/ 2147483647 w 54"/>
                  <a:gd name="T19" fmla="*/ 2147483647 h 87"/>
                  <a:gd name="T20" fmla="*/ 2147483647 w 54"/>
                  <a:gd name="T21" fmla="*/ 2147483647 h 87"/>
                  <a:gd name="T22" fmla="*/ 2147483647 w 54"/>
                  <a:gd name="T23" fmla="*/ 2147483647 h 87"/>
                  <a:gd name="T24" fmla="*/ 2147483647 w 54"/>
                  <a:gd name="T25" fmla="*/ 2147483647 h 87"/>
                  <a:gd name="T26" fmla="*/ 2147483647 w 54"/>
                  <a:gd name="T27" fmla="*/ 2147483647 h 87"/>
                  <a:gd name="T28" fmla="*/ 2147483647 w 54"/>
                  <a:gd name="T29" fmla="*/ 2147483647 h 87"/>
                  <a:gd name="T30" fmla="*/ 2147483647 w 54"/>
                  <a:gd name="T31" fmla="*/ 2147483647 h 87"/>
                  <a:gd name="T32" fmla="*/ 2147483647 w 54"/>
                  <a:gd name="T33" fmla="*/ 2147483647 h 87"/>
                  <a:gd name="T34" fmla="*/ 0 w 54"/>
                  <a:gd name="T35" fmla="*/ 2147483647 h 87"/>
                  <a:gd name="T36" fmla="*/ 0 w 54"/>
                  <a:gd name="T37" fmla="*/ 2147483647 h 87"/>
                  <a:gd name="T38" fmla="*/ 2147483647 w 54"/>
                  <a:gd name="T39" fmla="*/ 2147483647 h 87"/>
                  <a:gd name="T40" fmla="*/ 2147483647 w 54"/>
                  <a:gd name="T41" fmla="*/ 2147483647 h 87"/>
                  <a:gd name="T42" fmla="*/ 2147483647 w 54"/>
                  <a:gd name="T43" fmla="*/ 2147483647 h 87"/>
                  <a:gd name="T44" fmla="*/ 2147483647 w 54"/>
                  <a:gd name="T45" fmla="*/ 2147483647 h 87"/>
                  <a:gd name="T46" fmla="*/ 2147483647 w 54"/>
                  <a:gd name="T47" fmla="*/ 2147483647 h 87"/>
                  <a:gd name="T48" fmla="*/ 2147483647 w 54"/>
                  <a:gd name="T49" fmla="*/ 0 h 87"/>
                  <a:gd name="T50" fmla="*/ 2147483647 w 54"/>
                  <a:gd name="T51" fmla="*/ 0 h 87"/>
                  <a:gd name="T52" fmla="*/ 2147483647 w 54"/>
                  <a:gd name="T53" fmla="*/ 2147483647 h 87"/>
                  <a:gd name="T54" fmla="*/ 2147483647 w 54"/>
                  <a:gd name="T55" fmla="*/ 2147483647 h 87"/>
                  <a:gd name="T56" fmla="*/ 2147483647 w 54"/>
                  <a:gd name="T57" fmla="*/ 2147483647 h 87"/>
                  <a:gd name="T58" fmla="*/ 2147483647 w 54"/>
                  <a:gd name="T59" fmla="*/ 2147483647 h 87"/>
                  <a:gd name="T60" fmla="*/ 2147483647 w 54"/>
                  <a:gd name="T61" fmla="*/ 2147483647 h 87"/>
                  <a:gd name="T62" fmla="*/ 2147483647 w 54"/>
                  <a:gd name="T63" fmla="*/ 2147483647 h 87"/>
                  <a:gd name="T64" fmla="*/ 2147483647 w 54"/>
                  <a:gd name="T65" fmla="*/ 2147483647 h 87"/>
                  <a:gd name="T66" fmla="*/ 2147483647 w 54"/>
                  <a:gd name="T67" fmla="*/ 2147483647 h 87"/>
                  <a:gd name="T68" fmla="*/ 2147483647 w 54"/>
                  <a:gd name="T69" fmla="*/ 2147483647 h 87"/>
                  <a:gd name="T70" fmla="*/ 2147483647 w 54"/>
                  <a:gd name="T71" fmla="*/ 2147483647 h 87"/>
                  <a:gd name="T72" fmla="*/ 2147483647 w 54"/>
                  <a:gd name="T73" fmla="*/ 2147483647 h 87"/>
                  <a:gd name="T74" fmla="*/ 2147483647 w 54"/>
                  <a:gd name="T75" fmla="*/ 2147483647 h 87"/>
                  <a:gd name="T76" fmla="*/ 2147483647 w 54"/>
                  <a:gd name="T77" fmla="*/ 2147483647 h 87"/>
                  <a:gd name="T78" fmla="*/ 2147483647 w 54"/>
                  <a:gd name="T79" fmla="*/ 2147483647 h 87"/>
                  <a:gd name="T80" fmla="*/ 2147483647 w 54"/>
                  <a:gd name="T81" fmla="*/ 2147483647 h 87"/>
                  <a:gd name="T82" fmla="*/ 2147483647 w 54"/>
                  <a:gd name="T83" fmla="*/ 2147483647 h 87"/>
                  <a:gd name="T84" fmla="*/ 2147483647 w 54"/>
                  <a:gd name="T85" fmla="*/ 2147483647 h 87"/>
                  <a:gd name="T86" fmla="*/ 2147483647 w 54"/>
                  <a:gd name="T87" fmla="*/ 2147483647 h 87"/>
                  <a:gd name="T88" fmla="*/ 2147483647 w 54"/>
                  <a:gd name="T89" fmla="*/ 2147483647 h 87"/>
                  <a:gd name="T90" fmla="*/ 2147483647 w 54"/>
                  <a:gd name="T91" fmla="*/ 2147483647 h 87"/>
                  <a:gd name="T92" fmla="*/ 2147483647 w 54"/>
                  <a:gd name="T93" fmla="*/ 2147483647 h 87"/>
                  <a:gd name="T94" fmla="*/ 2147483647 w 54"/>
                  <a:gd name="T95" fmla="*/ 2147483647 h 87"/>
                  <a:gd name="T96" fmla="*/ 2147483647 w 54"/>
                  <a:gd name="T97" fmla="*/ 2147483647 h 87"/>
                  <a:gd name="T98" fmla="*/ 2147483647 w 54"/>
                  <a:gd name="T99" fmla="*/ 2147483647 h 87"/>
                  <a:gd name="T100" fmla="*/ 2147483647 w 54"/>
                  <a:gd name="T101" fmla="*/ 2147483647 h 87"/>
                  <a:gd name="T102" fmla="*/ 2147483647 w 54"/>
                  <a:gd name="T103" fmla="*/ 2147483647 h 87"/>
                  <a:gd name="T104" fmla="*/ 2147483647 w 54"/>
                  <a:gd name="T105" fmla="*/ 2147483647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4" h="87">
                    <a:moveTo>
                      <a:pt x="54" y="43"/>
                    </a:moveTo>
                    <a:lnTo>
                      <a:pt x="54" y="55"/>
                    </a:lnTo>
                    <a:lnTo>
                      <a:pt x="51" y="66"/>
                    </a:lnTo>
                    <a:lnTo>
                      <a:pt x="48" y="75"/>
                    </a:lnTo>
                    <a:lnTo>
                      <a:pt x="45" y="78"/>
                    </a:lnTo>
                    <a:lnTo>
                      <a:pt x="40" y="81"/>
                    </a:lnTo>
                    <a:lnTo>
                      <a:pt x="38" y="84"/>
                    </a:lnTo>
                    <a:lnTo>
                      <a:pt x="35" y="86"/>
                    </a:lnTo>
                    <a:lnTo>
                      <a:pt x="30" y="87"/>
                    </a:lnTo>
                    <a:lnTo>
                      <a:pt x="23" y="87"/>
                    </a:lnTo>
                    <a:lnTo>
                      <a:pt x="20" y="86"/>
                    </a:lnTo>
                    <a:lnTo>
                      <a:pt x="15" y="84"/>
                    </a:lnTo>
                    <a:lnTo>
                      <a:pt x="12" y="80"/>
                    </a:lnTo>
                    <a:lnTo>
                      <a:pt x="8" y="75"/>
                    </a:lnTo>
                    <a:lnTo>
                      <a:pt x="6" y="72"/>
                    </a:lnTo>
                    <a:lnTo>
                      <a:pt x="3" y="68"/>
                    </a:lnTo>
                    <a:lnTo>
                      <a:pt x="2" y="65"/>
                    </a:lnTo>
                    <a:lnTo>
                      <a:pt x="0" y="55"/>
                    </a:lnTo>
                    <a:lnTo>
                      <a:pt x="0" y="31"/>
                    </a:lnTo>
                    <a:lnTo>
                      <a:pt x="3" y="19"/>
                    </a:lnTo>
                    <a:lnTo>
                      <a:pt x="6" y="13"/>
                    </a:lnTo>
                    <a:lnTo>
                      <a:pt x="9" y="9"/>
                    </a:lnTo>
                    <a:lnTo>
                      <a:pt x="14" y="4"/>
                    </a:lnTo>
                    <a:lnTo>
                      <a:pt x="18" y="1"/>
                    </a:lnTo>
                    <a:lnTo>
                      <a:pt x="23" y="0"/>
                    </a:lnTo>
                    <a:lnTo>
                      <a:pt x="32" y="0"/>
                    </a:lnTo>
                    <a:lnTo>
                      <a:pt x="36" y="1"/>
                    </a:lnTo>
                    <a:lnTo>
                      <a:pt x="40" y="4"/>
                    </a:lnTo>
                    <a:lnTo>
                      <a:pt x="45" y="9"/>
                    </a:lnTo>
                    <a:lnTo>
                      <a:pt x="51" y="17"/>
                    </a:lnTo>
                    <a:lnTo>
                      <a:pt x="54" y="31"/>
                    </a:lnTo>
                    <a:lnTo>
                      <a:pt x="54" y="43"/>
                    </a:lnTo>
                    <a:close/>
                    <a:moveTo>
                      <a:pt x="36" y="43"/>
                    </a:moveTo>
                    <a:lnTo>
                      <a:pt x="36" y="12"/>
                    </a:lnTo>
                    <a:lnTo>
                      <a:pt x="35" y="9"/>
                    </a:lnTo>
                    <a:lnTo>
                      <a:pt x="30" y="4"/>
                    </a:lnTo>
                    <a:lnTo>
                      <a:pt x="23" y="4"/>
                    </a:lnTo>
                    <a:lnTo>
                      <a:pt x="21" y="7"/>
                    </a:lnTo>
                    <a:lnTo>
                      <a:pt x="20" y="9"/>
                    </a:lnTo>
                    <a:lnTo>
                      <a:pt x="20" y="13"/>
                    </a:lnTo>
                    <a:lnTo>
                      <a:pt x="18" y="19"/>
                    </a:lnTo>
                    <a:lnTo>
                      <a:pt x="18" y="66"/>
                    </a:lnTo>
                    <a:lnTo>
                      <a:pt x="20" y="71"/>
                    </a:lnTo>
                    <a:lnTo>
                      <a:pt x="20" y="75"/>
                    </a:lnTo>
                    <a:lnTo>
                      <a:pt x="23" y="81"/>
                    </a:lnTo>
                    <a:lnTo>
                      <a:pt x="24" y="83"/>
                    </a:lnTo>
                    <a:lnTo>
                      <a:pt x="29" y="83"/>
                    </a:lnTo>
                    <a:lnTo>
                      <a:pt x="32" y="81"/>
                    </a:lnTo>
                    <a:lnTo>
                      <a:pt x="32" y="80"/>
                    </a:lnTo>
                    <a:lnTo>
                      <a:pt x="35" y="77"/>
                    </a:lnTo>
                    <a:lnTo>
                      <a:pt x="36" y="74"/>
                    </a:lnTo>
                    <a:lnTo>
                      <a:pt x="36" y="69"/>
                    </a:lnTo>
                    <a:lnTo>
                      <a:pt x="36" y="43"/>
                    </a:lnTo>
                    <a:close/>
                  </a:path>
                </a:pathLst>
              </a:custGeom>
              <a:solidFill>
                <a:srgbClr val="000000"/>
              </a:solidFill>
              <a:ln w="0">
                <a:solidFill>
                  <a:srgbClr val="000000"/>
                </a:solidFill>
                <a:prstDash val="solid"/>
                <a:round/>
                <a:headEnd/>
                <a:tailEnd/>
              </a:ln>
            </p:spPr>
            <p:txBody>
              <a:bodyPr/>
              <a:lstStyle/>
              <a:p>
                <a:endParaRPr lang="en-US"/>
              </a:p>
            </p:txBody>
          </p:sp>
          <p:sp>
            <p:nvSpPr>
              <p:cNvPr id="103" name="Freeform 720"/>
              <p:cNvSpPr>
                <a:spLocks/>
              </p:cNvSpPr>
              <p:nvPr/>
            </p:nvSpPr>
            <p:spPr bwMode="auto">
              <a:xfrm>
                <a:off x="5075238" y="6015038"/>
                <a:ext cx="30163" cy="33338"/>
              </a:xfrm>
              <a:custGeom>
                <a:avLst/>
                <a:gdLst>
                  <a:gd name="T0" fmla="*/ 2147483647 w 19"/>
                  <a:gd name="T1" fmla="*/ 0 h 21"/>
                  <a:gd name="T2" fmla="*/ 2147483647 w 19"/>
                  <a:gd name="T3" fmla="*/ 2147483647 h 21"/>
                  <a:gd name="T4" fmla="*/ 2147483647 w 19"/>
                  <a:gd name="T5" fmla="*/ 2147483647 h 21"/>
                  <a:gd name="T6" fmla="*/ 2147483647 w 19"/>
                  <a:gd name="T7" fmla="*/ 2147483647 h 21"/>
                  <a:gd name="T8" fmla="*/ 2147483647 w 19"/>
                  <a:gd name="T9" fmla="*/ 2147483647 h 21"/>
                  <a:gd name="T10" fmla="*/ 2147483647 w 19"/>
                  <a:gd name="T11" fmla="*/ 2147483647 h 21"/>
                  <a:gd name="T12" fmla="*/ 2147483647 w 19"/>
                  <a:gd name="T13" fmla="*/ 2147483647 h 21"/>
                  <a:gd name="T14" fmla="*/ 2147483647 w 19"/>
                  <a:gd name="T15" fmla="*/ 2147483647 h 21"/>
                  <a:gd name="T16" fmla="*/ 2147483647 w 19"/>
                  <a:gd name="T17" fmla="*/ 2147483647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0 w 19"/>
                  <a:gd name="T27" fmla="*/ 2147483647 h 21"/>
                  <a:gd name="T28" fmla="*/ 0 w 19"/>
                  <a:gd name="T29" fmla="*/ 2147483647 h 21"/>
                  <a:gd name="T30" fmla="*/ 2147483647 w 19"/>
                  <a:gd name="T31" fmla="*/ 2147483647 h 21"/>
                  <a:gd name="T32" fmla="*/ 2147483647 w 19"/>
                  <a:gd name="T33" fmla="*/ 2147483647 h 21"/>
                  <a:gd name="T34" fmla="*/ 2147483647 w 19"/>
                  <a:gd name="T35" fmla="*/ 2147483647 h 21"/>
                  <a:gd name="T36" fmla="*/ 2147483647 w 19"/>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21">
                    <a:moveTo>
                      <a:pt x="9" y="0"/>
                    </a:moveTo>
                    <a:lnTo>
                      <a:pt x="12" y="2"/>
                    </a:lnTo>
                    <a:lnTo>
                      <a:pt x="16" y="3"/>
                    </a:lnTo>
                    <a:lnTo>
                      <a:pt x="17" y="6"/>
                    </a:lnTo>
                    <a:lnTo>
                      <a:pt x="19" y="8"/>
                    </a:lnTo>
                    <a:lnTo>
                      <a:pt x="19" y="14"/>
                    </a:lnTo>
                    <a:lnTo>
                      <a:pt x="17" y="17"/>
                    </a:lnTo>
                    <a:lnTo>
                      <a:pt x="16" y="18"/>
                    </a:lnTo>
                    <a:lnTo>
                      <a:pt x="13" y="20"/>
                    </a:lnTo>
                    <a:lnTo>
                      <a:pt x="12" y="21"/>
                    </a:lnTo>
                    <a:lnTo>
                      <a:pt x="6" y="21"/>
                    </a:lnTo>
                    <a:lnTo>
                      <a:pt x="4" y="20"/>
                    </a:lnTo>
                    <a:lnTo>
                      <a:pt x="1" y="18"/>
                    </a:lnTo>
                    <a:lnTo>
                      <a:pt x="0" y="17"/>
                    </a:lnTo>
                    <a:lnTo>
                      <a:pt x="0" y="6"/>
                    </a:lnTo>
                    <a:lnTo>
                      <a:pt x="1" y="3"/>
                    </a:lnTo>
                    <a:lnTo>
                      <a:pt x="4" y="2"/>
                    </a:lnTo>
                    <a:lnTo>
                      <a:pt x="6" y="2"/>
                    </a:lnTo>
                    <a:lnTo>
                      <a:pt x="9" y="0"/>
                    </a:lnTo>
                    <a:close/>
                  </a:path>
                </a:pathLst>
              </a:custGeom>
              <a:solidFill>
                <a:srgbClr val="000000"/>
              </a:solidFill>
              <a:ln w="0">
                <a:solidFill>
                  <a:srgbClr val="000000"/>
                </a:solidFill>
                <a:prstDash val="solid"/>
                <a:round/>
                <a:headEnd/>
                <a:tailEnd/>
              </a:ln>
            </p:spPr>
            <p:txBody>
              <a:bodyPr/>
              <a:lstStyle/>
              <a:p>
                <a:endParaRPr lang="en-US"/>
              </a:p>
            </p:txBody>
          </p:sp>
          <p:sp>
            <p:nvSpPr>
              <p:cNvPr id="104" name="Freeform 721"/>
              <p:cNvSpPr>
                <a:spLocks/>
              </p:cNvSpPr>
              <p:nvPr/>
            </p:nvSpPr>
            <p:spPr bwMode="auto">
              <a:xfrm>
                <a:off x="5121275" y="5911850"/>
                <a:ext cx="87313" cy="136525"/>
              </a:xfrm>
              <a:custGeom>
                <a:avLst/>
                <a:gdLst>
                  <a:gd name="T0" fmla="*/ 2147483647 w 55"/>
                  <a:gd name="T1" fmla="*/ 0 h 86"/>
                  <a:gd name="T2" fmla="*/ 2147483647 w 55"/>
                  <a:gd name="T3" fmla="*/ 0 h 86"/>
                  <a:gd name="T4" fmla="*/ 2147483647 w 55"/>
                  <a:gd name="T5" fmla="*/ 2147483647 h 86"/>
                  <a:gd name="T6" fmla="*/ 2147483647 w 55"/>
                  <a:gd name="T7" fmla="*/ 2147483647 h 86"/>
                  <a:gd name="T8" fmla="*/ 2147483647 w 55"/>
                  <a:gd name="T9" fmla="*/ 2147483647 h 86"/>
                  <a:gd name="T10" fmla="*/ 2147483647 w 55"/>
                  <a:gd name="T11" fmla="*/ 2147483647 h 86"/>
                  <a:gd name="T12" fmla="*/ 2147483647 w 55"/>
                  <a:gd name="T13" fmla="*/ 2147483647 h 86"/>
                  <a:gd name="T14" fmla="*/ 2147483647 w 55"/>
                  <a:gd name="T15" fmla="*/ 2147483647 h 86"/>
                  <a:gd name="T16" fmla="*/ 2147483647 w 55"/>
                  <a:gd name="T17" fmla="*/ 2147483647 h 86"/>
                  <a:gd name="T18" fmla="*/ 2147483647 w 55"/>
                  <a:gd name="T19" fmla="*/ 2147483647 h 86"/>
                  <a:gd name="T20" fmla="*/ 2147483647 w 55"/>
                  <a:gd name="T21" fmla="*/ 2147483647 h 86"/>
                  <a:gd name="T22" fmla="*/ 2147483647 w 55"/>
                  <a:gd name="T23" fmla="*/ 2147483647 h 86"/>
                  <a:gd name="T24" fmla="*/ 2147483647 w 55"/>
                  <a:gd name="T25" fmla="*/ 2147483647 h 86"/>
                  <a:gd name="T26" fmla="*/ 2147483647 w 55"/>
                  <a:gd name="T27" fmla="*/ 2147483647 h 86"/>
                  <a:gd name="T28" fmla="*/ 2147483647 w 55"/>
                  <a:gd name="T29" fmla="*/ 2147483647 h 86"/>
                  <a:gd name="T30" fmla="*/ 2147483647 w 55"/>
                  <a:gd name="T31" fmla="*/ 2147483647 h 86"/>
                  <a:gd name="T32" fmla="*/ 2147483647 w 55"/>
                  <a:gd name="T33" fmla="*/ 2147483647 h 86"/>
                  <a:gd name="T34" fmla="*/ 2147483647 w 55"/>
                  <a:gd name="T35" fmla="*/ 2147483647 h 86"/>
                  <a:gd name="T36" fmla="*/ 2147483647 w 55"/>
                  <a:gd name="T37" fmla="*/ 2147483647 h 86"/>
                  <a:gd name="T38" fmla="*/ 2147483647 w 55"/>
                  <a:gd name="T39" fmla="*/ 2147483647 h 86"/>
                  <a:gd name="T40" fmla="*/ 2147483647 w 55"/>
                  <a:gd name="T41" fmla="*/ 2147483647 h 86"/>
                  <a:gd name="T42" fmla="*/ 0 w 55"/>
                  <a:gd name="T43" fmla="*/ 2147483647 h 86"/>
                  <a:gd name="T44" fmla="*/ 0 w 55"/>
                  <a:gd name="T45" fmla="*/ 2147483647 h 86"/>
                  <a:gd name="T46" fmla="*/ 2147483647 w 55"/>
                  <a:gd name="T47" fmla="*/ 2147483647 h 86"/>
                  <a:gd name="T48" fmla="*/ 2147483647 w 55"/>
                  <a:gd name="T49" fmla="*/ 2147483647 h 86"/>
                  <a:gd name="T50" fmla="*/ 2147483647 w 55"/>
                  <a:gd name="T51" fmla="*/ 2147483647 h 86"/>
                  <a:gd name="T52" fmla="*/ 2147483647 w 55"/>
                  <a:gd name="T53" fmla="*/ 2147483647 h 86"/>
                  <a:gd name="T54" fmla="*/ 2147483647 w 55"/>
                  <a:gd name="T55" fmla="*/ 2147483647 h 86"/>
                  <a:gd name="T56" fmla="*/ 2147483647 w 55"/>
                  <a:gd name="T57" fmla="*/ 2147483647 h 86"/>
                  <a:gd name="T58" fmla="*/ 2147483647 w 55"/>
                  <a:gd name="T59" fmla="*/ 2147483647 h 86"/>
                  <a:gd name="T60" fmla="*/ 2147483647 w 55"/>
                  <a:gd name="T61" fmla="*/ 2147483647 h 86"/>
                  <a:gd name="T62" fmla="*/ 2147483647 w 55"/>
                  <a:gd name="T63" fmla="*/ 2147483647 h 86"/>
                  <a:gd name="T64" fmla="*/ 2147483647 w 55"/>
                  <a:gd name="T65" fmla="*/ 2147483647 h 86"/>
                  <a:gd name="T66" fmla="*/ 2147483647 w 55"/>
                  <a:gd name="T67" fmla="*/ 2147483647 h 86"/>
                  <a:gd name="T68" fmla="*/ 2147483647 w 55"/>
                  <a:gd name="T69" fmla="*/ 2147483647 h 86"/>
                  <a:gd name="T70" fmla="*/ 2147483647 w 55"/>
                  <a:gd name="T71" fmla="*/ 2147483647 h 86"/>
                  <a:gd name="T72" fmla="*/ 2147483647 w 55"/>
                  <a:gd name="T73" fmla="*/ 2147483647 h 86"/>
                  <a:gd name="T74" fmla="*/ 2147483647 w 55"/>
                  <a:gd name="T75" fmla="*/ 2147483647 h 86"/>
                  <a:gd name="T76" fmla="*/ 2147483647 w 55"/>
                  <a:gd name="T77" fmla="*/ 2147483647 h 86"/>
                  <a:gd name="T78" fmla="*/ 2147483647 w 55"/>
                  <a:gd name="T79" fmla="*/ 2147483647 h 86"/>
                  <a:gd name="T80" fmla="*/ 2147483647 w 55"/>
                  <a:gd name="T81" fmla="*/ 2147483647 h 86"/>
                  <a:gd name="T82" fmla="*/ 2147483647 w 55"/>
                  <a:gd name="T83" fmla="*/ 2147483647 h 86"/>
                  <a:gd name="T84" fmla="*/ 2147483647 w 55"/>
                  <a:gd name="T85" fmla="*/ 2147483647 h 86"/>
                  <a:gd name="T86" fmla="*/ 2147483647 w 55"/>
                  <a:gd name="T87" fmla="*/ 2147483647 h 86"/>
                  <a:gd name="T88" fmla="*/ 2147483647 w 55"/>
                  <a:gd name="T89" fmla="*/ 2147483647 h 86"/>
                  <a:gd name="T90" fmla="*/ 0 w 55"/>
                  <a:gd name="T91" fmla="*/ 2147483647 h 86"/>
                  <a:gd name="T92" fmla="*/ 2147483647 w 55"/>
                  <a:gd name="T93" fmla="*/ 0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5" h="86">
                    <a:moveTo>
                      <a:pt x="17" y="0"/>
                    </a:moveTo>
                    <a:lnTo>
                      <a:pt x="55" y="0"/>
                    </a:lnTo>
                    <a:lnTo>
                      <a:pt x="48" y="15"/>
                    </a:lnTo>
                    <a:lnTo>
                      <a:pt x="15" y="15"/>
                    </a:lnTo>
                    <a:lnTo>
                      <a:pt x="11" y="24"/>
                    </a:lnTo>
                    <a:lnTo>
                      <a:pt x="30" y="27"/>
                    </a:lnTo>
                    <a:lnTo>
                      <a:pt x="45" y="34"/>
                    </a:lnTo>
                    <a:lnTo>
                      <a:pt x="49" y="39"/>
                    </a:lnTo>
                    <a:lnTo>
                      <a:pt x="52" y="43"/>
                    </a:lnTo>
                    <a:lnTo>
                      <a:pt x="55" y="55"/>
                    </a:lnTo>
                    <a:lnTo>
                      <a:pt x="54" y="64"/>
                    </a:lnTo>
                    <a:lnTo>
                      <a:pt x="51" y="71"/>
                    </a:lnTo>
                    <a:lnTo>
                      <a:pt x="49" y="76"/>
                    </a:lnTo>
                    <a:lnTo>
                      <a:pt x="46" y="79"/>
                    </a:lnTo>
                    <a:lnTo>
                      <a:pt x="37" y="82"/>
                    </a:lnTo>
                    <a:lnTo>
                      <a:pt x="31" y="85"/>
                    </a:lnTo>
                    <a:lnTo>
                      <a:pt x="27" y="86"/>
                    </a:lnTo>
                    <a:lnTo>
                      <a:pt x="11" y="86"/>
                    </a:lnTo>
                    <a:lnTo>
                      <a:pt x="8" y="85"/>
                    </a:lnTo>
                    <a:lnTo>
                      <a:pt x="5" y="82"/>
                    </a:lnTo>
                    <a:lnTo>
                      <a:pt x="2" y="80"/>
                    </a:lnTo>
                    <a:lnTo>
                      <a:pt x="0" y="77"/>
                    </a:lnTo>
                    <a:lnTo>
                      <a:pt x="0" y="76"/>
                    </a:lnTo>
                    <a:lnTo>
                      <a:pt x="2" y="73"/>
                    </a:lnTo>
                    <a:lnTo>
                      <a:pt x="5" y="70"/>
                    </a:lnTo>
                    <a:lnTo>
                      <a:pt x="8" y="68"/>
                    </a:lnTo>
                    <a:lnTo>
                      <a:pt x="9" y="68"/>
                    </a:lnTo>
                    <a:lnTo>
                      <a:pt x="11" y="70"/>
                    </a:lnTo>
                    <a:lnTo>
                      <a:pt x="12" y="70"/>
                    </a:lnTo>
                    <a:lnTo>
                      <a:pt x="14" y="71"/>
                    </a:lnTo>
                    <a:lnTo>
                      <a:pt x="17" y="73"/>
                    </a:lnTo>
                    <a:lnTo>
                      <a:pt x="20" y="76"/>
                    </a:lnTo>
                    <a:lnTo>
                      <a:pt x="26" y="79"/>
                    </a:lnTo>
                    <a:lnTo>
                      <a:pt x="27" y="79"/>
                    </a:lnTo>
                    <a:lnTo>
                      <a:pt x="29" y="80"/>
                    </a:lnTo>
                    <a:lnTo>
                      <a:pt x="34" y="80"/>
                    </a:lnTo>
                    <a:lnTo>
                      <a:pt x="40" y="77"/>
                    </a:lnTo>
                    <a:lnTo>
                      <a:pt x="43" y="71"/>
                    </a:lnTo>
                    <a:lnTo>
                      <a:pt x="45" y="67"/>
                    </a:lnTo>
                    <a:lnTo>
                      <a:pt x="43" y="62"/>
                    </a:lnTo>
                    <a:lnTo>
                      <a:pt x="42" y="56"/>
                    </a:lnTo>
                    <a:lnTo>
                      <a:pt x="37" y="54"/>
                    </a:lnTo>
                    <a:lnTo>
                      <a:pt x="33" y="49"/>
                    </a:lnTo>
                    <a:lnTo>
                      <a:pt x="21" y="45"/>
                    </a:lnTo>
                    <a:lnTo>
                      <a:pt x="6" y="42"/>
                    </a:lnTo>
                    <a:lnTo>
                      <a:pt x="0" y="42"/>
                    </a:lnTo>
                    <a:lnTo>
                      <a:pt x="17" y="0"/>
                    </a:lnTo>
                    <a:close/>
                  </a:path>
                </a:pathLst>
              </a:custGeom>
              <a:solidFill>
                <a:srgbClr val="000000"/>
              </a:solidFill>
              <a:ln w="0">
                <a:solidFill>
                  <a:srgbClr val="000000"/>
                </a:solidFill>
                <a:prstDash val="solid"/>
                <a:round/>
                <a:headEnd/>
                <a:tailEnd/>
              </a:ln>
            </p:spPr>
            <p:txBody>
              <a:bodyPr/>
              <a:lstStyle/>
              <a:p>
                <a:endParaRPr lang="en-US"/>
              </a:p>
            </p:txBody>
          </p:sp>
          <p:sp>
            <p:nvSpPr>
              <p:cNvPr id="105" name="Freeform 722"/>
              <p:cNvSpPr>
                <a:spLocks noEditPoints="1"/>
              </p:cNvSpPr>
              <p:nvPr/>
            </p:nvSpPr>
            <p:spPr bwMode="auto">
              <a:xfrm>
                <a:off x="5389563" y="5910263"/>
                <a:ext cx="85725" cy="138113"/>
              </a:xfrm>
              <a:custGeom>
                <a:avLst/>
                <a:gdLst>
                  <a:gd name="T0" fmla="*/ 2147483647 w 54"/>
                  <a:gd name="T1" fmla="*/ 2147483647 h 87"/>
                  <a:gd name="T2" fmla="*/ 2147483647 w 54"/>
                  <a:gd name="T3" fmla="*/ 2147483647 h 87"/>
                  <a:gd name="T4" fmla="*/ 2147483647 w 54"/>
                  <a:gd name="T5" fmla="*/ 2147483647 h 87"/>
                  <a:gd name="T6" fmla="*/ 2147483647 w 54"/>
                  <a:gd name="T7" fmla="*/ 2147483647 h 87"/>
                  <a:gd name="T8" fmla="*/ 2147483647 w 54"/>
                  <a:gd name="T9" fmla="*/ 2147483647 h 87"/>
                  <a:gd name="T10" fmla="*/ 2147483647 w 54"/>
                  <a:gd name="T11" fmla="*/ 2147483647 h 87"/>
                  <a:gd name="T12" fmla="*/ 2147483647 w 54"/>
                  <a:gd name="T13" fmla="*/ 2147483647 h 87"/>
                  <a:gd name="T14" fmla="*/ 2147483647 w 54"/>
                  <a:gd name="T15" fmla="*/ 2147483647 h 87"/>
                  <a:gd name="T16" fmla="*/ 2147483647 w 54"/>
                  <a:gd name="T17" fmla="*/ 2147483647 h 87"/>
                  <a:gd name="T18" fmla="*/ 2147483647 w 54"/>
                  <a:gd name="T19" fmla="*/ 2147483647 h 87"/>
                  <a:gd name="T20" fmla="*/ 2147483647 w 54"/>
                  <a:gd name="T21" fmla="*/ 2147483647 h 87"/>
                  <a:gd name="T22" fmla="*/ 2147483647 w 54"/>
                  <a:gd name="T23" fmla="*/ 2147483647 h 87"/>
                  <a:gd name="T24" fmla="*/ 2147483647 w 54"/>
                  <a:gd name="T25" fmla="*/ 2147483647 h 87"/>
                  <a:gd name="T26" fmla="*/ 2147483647 w 54"/>
                  <a:gd name="T27" fmla="*/ 2147483647 h 87"/>
                  <a:gd name="T28" fmla="*/ 2147483647 w 54"/>
                  <a:gd name="T29" fmla="*/ 2147483647 h 87"/>
                  <a:gd name="T30" fmla="*/ 2147483647 w 54"/>
                  <a:gd name="T31" fmla="*/ 2147483647 h 87"/>
                  <a:gd name="T32" fmla="*/ 2147483647 w 54"/>
                  <a:gd name="T33" fmla="*/ 2147483647 h 87"/>
                  <a:gd name="T34" fmla="*/ 0 w 54"/>
                  <a:gd name="T35" fmla="*/ 2147483647 h 87"/>
                  <a:gd name="T36" fmla="*/ 0 w 54"/>
                  <a:gd name="T37" fmla="*/ 2147483647 h 87"/>
                  <a:gd name="T38" fmla="*/ 2147483647 w 54"/>
                  <a:gd name="T39" fmla="*/ 2147483647 h 87"/>
                  <a:gd name="T40" fmla="*/ 2147483647 w 54"/>
                  <a:gd name="T41" fmla="*/ 2147483647 h 87"/>
                  <a:gd name="T42" fmla="*/ 2147483647 w 54"/>
                  <a:gd name="T43" fmla="*/ 2147483647 h 87"/>
                  <a:gd name="T44" fmla="*/ 2147483647 w 54"/>
                  <a:gd name="T45" fmla="*/ 2147483647 h 87"/>
                  <a:gd name="T46" fmla="*/ 2147483647 w 54"/>
                  <a:gd name="T47" fmla="*/ 2147483647 h 87"/>
                  <a:gd name="T48" fmla="*/ 2147483647 w 54"/>
                  <a:gd name="T49" fmla="*/ 0 h 87"/>
                  <a:gd name="T50" fmla="*/ 2147483647 w 54"/>
                  <a:gd name="T51" fmla="*/ 0 h 87"/>
                  <a:gd name="T52" fmla="*/ 2147483647 w 54"/>
                  <a:gd name="T53" fmla="*/ 2147483647 h 87"/>
                  <a:gd name="T54" fmla="*/ 2147483647 w 54"/>
                  <a:gd name="T55" fmla="*/ 2147483647 h 87"/>
                  <a:gd name="T56" fmla="*/ 2147483647 w 54"/>
                  <a:gd name="T57" fmla="*/ 2147483647 h 87"/>
                  <a:gd name="T58" fmla="*/ 2147483647 w 54"/>
                  <a:gd name="T59" fmla="*/ 2147483647 h 87"/>
                  <a:gd name="T60" fmla="*/ 2147483647 w 54"/>
                  <a:gd name="T61" fmla="*/ 2147483647 h 87"/>
                  <a:gd name="T62" fmla="*/ 2147483647 w 54"/>
                  <a:gd name="T63" fmla="*/ 2147483647 h 87"/>
                  <a:gd name="T64" fmla="*/ 2147483647 w 54"/>
                  <a:gd name="T65" fmla="*/ 2147483647 h 87"/>
                  <a:gd name="T66" fmla="*/ 2147483647 w 54"/>
                  <a:gd name="T67" fmla="*/ 2147483647 h 87"/>
                  <a:gd name="T68" fmla="*/ 2147483647 w 54"/>
                  <a:gd name="T69" fmla="*/ 2147483647 h 87"/>
                  <a:gd name="T70" fmla="*/ 2147483647 w 54"/>
                  <a:gd name="T71" fmla="*/ 2147483647 h 87"/>
                  <a:gd name="T72" fmla="*/ 2147483647 w 54"/>
                  <a:gd name="T73" fmla="*/ 2147483647 h 87"/>
                  <a:gd name="T74" fmla="*/ 2147483647 w 54"/>
                  <a:gd name="T75" fmla="*/ 2147483647 h 87"/>
                  <a:gd name="T76" fmla="*/ 2147483647 w 54"/>
                  <a:gd name="T77" fmla="*/ 2147483647 h 87"/>
                  <a:gd name="T78" fmla="*/ 2147483647 w 54"/>
                  <a:gd name="T79" fmla="*/ 2147483647 h 87"/>
                  <a:gd name="T80" fmla="*/ 2147483647 w 54"/>
                  <a:gd name="T81" fmla="*/ 2147483647 h 87"/>
                  <a:gd name="T82" fmla="*/ 2147483647 w 54"/>
                  <a:gd name="T83" fmla="*/ 2147483647 h 87"/>
                  <a:gd name="T84" fmla="*/ 2147483647 w 54"/>
                  <a:gd name="T85" fmla="*/ 2147483647 h 87"/>
                  <a:gd name="T86" fmla="*/ 2147483647 w 54"/>
                  <a:gd name="T87" fmla="*/ 2147483647 h 87"/>
                  <a:gd name="T88" fmla="*/ 2147483647 w 54"/>
                  <a:gd name="T89" fmla="*/ 2147483647 h 87"/>
                  <a:gd name="T90" fmla="*/ 2147483647 w 54"/>
                  <a:gd name="T91" fmla="*/ 2147483647 h 87"/>
                  <a:gd name="T92" fmla="*/ 2147483647 w 54"/>
                  <a:gd name="T93" fmla="*/ 2147483647 h 87"/>
                  <a:gd name="T94" fmla="*/ 2147483647 w 54"/>
                  <a:gd name="T95" fmla="*/ 2147483647 h 87"/>
                  <a:gd name="T96" fmla="*/ 2147483647 w 54"/>
                  <a:gd name="T97" fmla="*/ 2147483647 h 87"/>
                  <a:gd name="T98" fmla="*/ 2147483647 w 54"/>
                  <a:gd name="T99" fmla="*/ 2147483647 h 87"/>
                  <a:gd name="T100" fmla="*/ 2147483647 w 54"/>
                  <a:gd name="T101" fmla="*/ 2147483647 h 87"/>
                  <a:gd name="T102" fmla="*/ 2147483647 w 54"/>
                  <a:gd name="T103" fmla="*/ 2147483647 h 87"/>
                  <a:gd name="T104" fmla="*/ 2147483647 w 54"/>
                  <a:gd name="T105" fmla="*/ 2147483647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4" h="87">
                    <a:moveTo>
                      <a:pt x="54" y="43"/>
                    </a:moveTo>
                    <a:lnTo>
                      <a:pt x="54" y="55"/>
                    </a:lnTo>
                    <a:lnTo>
                      <a:pt x="51" y="66"/>
                    </a:lnTo>
                    <a:lnTo>
                      <a:pt x="48" y="75"/>
                    </a:lnTo>
                    <a:lnTo>
                      <a:pt x="45" y="78"/>
                    </a:lnTo>
                    <a:lnTo>
                      <a:pt x="40" y="81"/>
                    </a:lnTo>
                    <a:lnTo>
                      <a:pt x="37" y="84"/>
                    </a:lnTo>
                    <a:lnTo>
                      <a:pt x="34" y="86"/>
                    </a:lnTo>
                    <a:lnTo>
                      <a:pt x="30" y="87"/>
                    </a:lnTo>
                    <a:lnTo>
                      <a:pt x="23" y="87"/>
                    </a:lnTo>
                    <a:lnTo>
                      <a:pt x="20" y="86"/>
                    </a:lnTo>
                    <a:lnTo>
                      <a:pt x="15" y="84"/>
                    </a:lnTo>
                    <a:lnTo>
                      <a:pt x="12" y="80"/>
                    </a:lnTo>
                    <a:lnTo>
                      <a:pt x="8" y="75"/>
                    </a:lnTo>
                    <a:lnTo>
                      <a:pt x="6" y="72"/>
                    </a:lnTo>
                    <a:lnTo>
                      <a:pt x="3" y="68"/>
                    </a:lnTo>
                    <a:lnTo>
                      <a:pt x="2" y="65"/>
                    </a:lnTo>
                    <a:lnTo>
                      <a:pt x="0" y="55"/>
                    </a:lnTo>
                    <a:lnTo>
                      <a:pt x="0" y="31"/>
                    </a:lnTo>
                    <a:lnTo>
                      <a:pt x="3" y="19"/>
                    </a:lnTo>
                    <a:lnTo>
                      <a:pt x="6" y="13"/>
                    </a:lnTo>
                    <a:lnTo>
                      <a:pt x="9" y="9"/>
                    </a:lnTo>
                    <a:lnTo>
                      <a:pt x="14" y="4"/>
                    </a:lnTo>
                    <a:lnTo>
                      <a:pt x="18" y="1"/>
                    </a:lnTo>
                    <a:lnTo>
                      <a:pt x="23" y="0"/>
                    </a:lnTo>
                    <a:lnTo>
                      <a:pt x="31" y="0"/>
                    </a:lnTo>
                    <a:lnTo>
                      <a:pt x="36" y="1"/>
                    </a:lnTo>
                    <a:lnTo>
                      <a:pt x="40" y="4"/>
                    </a:lnTo>
                    <a:lnTo>
                      <a:pt x="45" y="9"/>
                    </a:lnTo>
                    <a:lnTo>
                      <a:pt x="51" y="17"/>
                    </a:lnTo>
                    <a:lnTo>
                      <a:pt x="54" y="31"/>
                    </a:lnTo>
                    <a:lnTo>
                      <a:pt x="54" y="43"/>
                    </a:lnTo>
                    <a:close/>
                    <a:moveTo>
                      <a:pt x="36" y="43"/>
                    </a:moveTo>
                    <a:lnTo>
                      <a:pt x="36" y="12"/>
                    </a:lnTo>
                    <a:lnTo>
                      <a:pt x="34" y="9"/>
                    </a:lnTo>
                    <a:lnTo>
                      <a:pt x="30" y="4"/>
                    </a:lnTo>
                    <a:lnTo>
                      <a:pt x="23" y="4"/>
                    </a:lnTo>
                    <a:lnTo>
                      <a:pt x="21" y="7"/>
                    </a:lnTo>
                    <a:lnTo>
                      <a:pt x="20" y="9"/>
                    </a:lnTo>
                    <a:lnTo>
                      <a:pt x="20" y="13"/>
                    </a:lnTo>
                    <a:lnTo>
                      <a:pt x="18" y="19"/>
                    </a:lnTo>
                    <a:lnTo>
                      <a:pt x="18" y="66"/>
                    </a:lnTo>
                    <a:lnTo>
                      <a:pt x="20" y="71"/>
                    </a:lnTo>
                    <a:lnTo>
                      <a:pt x="20" y="75"/>
                    </a:lnTo>
                    <a:lnTo>
                      <a:pt x="23" y="81"/>
                    </a:lnTo>
                    <a:lnTo>
                      <a:pt x="24" y="83"/>
                    </a:lnTo>
                    <a:lnTo>
                      <a:pt x="29" y="83"/>
                    </a:lnTo>
                    <a:lnTo>
                      <a:pt x="31" y="81"/>
                    </a:lnTo>
                    <a:lnTo>
                      <a:pt x="31" y="80"/>
                    </a:lnTo>
                    <a:lnTo>
                      <a:pt x="34" y="77"/>
                    </a:lnTo>
                    <a:lnTo>
                      <a:pt x="36" y="74"/>
                    </a:lnTo>
                    <a:lnTo>
                      <a:pt x="36" y="69"/>
                    </a:lnTo>
                    <a:lnTo>
                      <a:pt x="36" y="43"/>
                    </a:lnTo>
                    <a:close/>
                  </a:path>
                </a:pathLst>
              </a:custGeom>
              <a:solidFill>
                <a:srgbClr val="000000"/>
              </a:solidFill>
              <a:ln w="0">
                <a:solidFill>
                  <a:srgbClr val="000000"/>
                </a:solidFill>
                <a:prstDash val="solid"/>
                <a:round/>
                <a:headEnd/>
                <a:tailEnd/>
              </a:ln>
            </p:spPr>
            <p:txBody>
              <a:bodyPr/>
              <a:lstStyle/>
              <a:p>
                <a:endParaRPr lang="en-US"/>
              </a:p>
            </p:txBody>
          </p:sp>
          <p:sp>
            <p:nvSpPr>
              <p:cNvPr id="106" name="Freeform 723"/>
              <p:cNvSpPr>
                <a:spLocks/>
              </p:cNvSpPr>
              <p:nvPr/>
            </p:nvSpPr>
            <p:spPr bwMode="auto">
              <a:xfrm>
                <a:off x="5494338" y="6015038"/>
                <a:ext cx="30163" cy="33338"/>
              </a:xfrm>
              <a:custGeom>
                <a:avLst/>
                <a:gdLst>
                  <a:gd name="T0" fmla="*/ 2147483647 w 19"/>
                  <a:gd name="T1" fmla="*/ 0 h 21"/>
                  <a:gd name="T2" fmla="*/ 2147483647 w 19"/>
                  <a:gd name="T3" fmla="*/ 2147483647 h 21"/>
                  <a:gd name="T4" fmla="*/ 2147483647 w 19"/>
                  <a:gd name="T5" fmla="*/ 2147483647 h 21"/>
                  <a:gd name="T6" fmla="*/ 2147483647 w 19"/>
                  <a:gd name="T7" fmla="*/ 2147483647 h 21"/>
                  <a:gd name="T8" fmla="*/ 2147483647 w 19"/>
                  <a:gd name="T9" fmla="*/ 2147483647 h 21"/>
                  <a:gd name="T10" fmla="*/ 2147483647 w 19"/>
                  <a:gd name="T11" fmla="*/ 2147483647 h 21"/>
                  <a:gd name="T12" fmla="*/ 2147483647 w 19"/>
                  <a:gd name="T13" fmla="*/ 2147483647 h 21"/>
                  <a:gd name="T14" fmla="*/ 2147483647 w 19"/>
                  <a:gd name="T15" fmla="*/ 2147483647 h 21"/>
                  <a:gd name="T16" fmla="*/ 2147483647 w 19"/>
                  <a:gd name="T17" fmla="*/ 2147483647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0 w 19"/>
                  <a:gd name="T27" fmla="*/ 2147483647 h 21"/>
                  <a:gd name="T28" fmla="*/ 0 w 19"/>
                  <a:gd name="T29" fmla="*/ 2147483647 h 21"/>
                  <a:gd name="T30" fmla="*/ 2147483647 w 19"/>
                  <a:gd name="T31" fmla="*/ 2147483647 h 21"/>
                  <a:gd name="T32" fmla="*/ 2147483647 w 19"/>
                  <a:gd name="T33" fmla="*/ 2147483647 h 21"/>
                  <a:gd name="T34" fmla="*/ 2147483647 w 19"/>
                  <a:gd name="T35" fmla="*/ 2147483647 h 21"/>
                  <a:gd name="T36" fmla="*/ 2147483647 w 19"/>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21">
                    <a:moveTo>
                      <a:pt x="8" y="0"/>
                    </a:moveTo>
                    <a:lnTo>
                      <a:pt x="11" y="2"/>
                    </a:lnTo>
                    <a:lnTo>
                      <a:pt x="16" y="3"/>
                    </a:lnTo>
                    <a:lnTo>
                      <a:pt x="17" y="6"/>
                    </a:lnTo>
                    <a:lnTo>
                      <a:pt x="19" y="8"/>
                    </a:lnTo>
                    <a:lnTo>
                      <a:pt x="19" y="14"/>
                    </a:lnTo>
                    <a:lnTo>
                      <a:pt x="17" y="17"/>
                    </a:lnTo>
                    <a:lnTo>
                      <a:pt x="16" y="18"/>
                    </a:lnTo>
                    <a:lnTo>
                      <a:pt x="13" y="20"/>
                    </a:lnTo>
                    <a:lnTo>
                      <a:pt x="11" y="21"/>
                    </a:lnTo>
                    <a:lnTo>
                      <a:pt x="6" y="21"/>
                    </a:lnTo>
                    <a:lnTo>
                      <a:pt x="4" y="20"/>
                    </a:lnTo>
                    <a:lnTo>
                      <a:pt x="1" y="18"/>
                    </a:lnTo>
                    <a:lnTo>
                      <a:pt x="0" y="17"/>
                    </a:lnTo>
                    <a:lnTo>
                      <a:pt x="0" y="6"/>
                    </a:lnTo>
                    <a:lnTo>
                      <a:pt x="1" y="3"/>
                    </a:lnTo>
                    <a:lnTo>
                      <a:pt x="4" y="2"/>
                    </a:lnTo>
                    <a:lnTo>
                      <a:pt x="6" y="2"/>
                    </a:lnTo>
                    <a:lnTo>
                      <a:pt x="8" y="0"/>
                    </a:lnTo>
                    <a:close/>
                  </a:path>
                </a:pathLst>
              </a:custGeom>
              <a:solidFill>
                <a:srgbClr val="000000"/>
              </a:solidFill>
              <a:ln w="0">
                <a:solidFill>
                  <a:srgbClr val="000000"/>
                </a:solidFill>
                <a:prstDash val="solid"/>
                <a:round/>
                <a:headEnd/>
                <a:tailEnd/>
              </a:ln>
            </p:spPr>
            <p:txBody>
              <a:bodyPr/>
              <a:lstStyle/>
              <a:p>
                <a:endParaRPr lang="en-US"/>
              </a:p>
            </p:txBody>
          </p:sp>
          <p:sp>
            <p:nvSpPr>
              <p:cNvPr id="107" name="Freeform 724"/>
              <p:cNvSpPr>
                <a:spLocks/>
              </p:cNvSpPr>
              <p:nvPr/>
            </p:nvSpPr>
            <p:spPr bwMode="auto">
              <a:xfrm>
                <a:off x="5540375" y="5911850"/>
                <a:ext cx="90488" cy="134938"/>
              </a:xfrm>
              <a:custGeom>
                <a:avLst/>
                <a:gdLst>
                  <a:gd name="T0" fmla="*/ 2147483647 w 57"/>
                  <a:gd name="T1" fmla="*/ 2147483647 h 85"/>
                  <a:gd name="T2" fmla="*/ 2147483647 w 57"/>
                  <a:gd name="T3" fmla="*/ 2147483647 h 85"/>
                  <a:gd name="T4" fmla="*/ 2147483647 w 57"/>
                  <a:gd name="T5" fmla="*/ 2147483647 h 85"/>
                  <a:gd name="T6" fmla="*/ 2147483647 w 57"/>
                  <a:gd name="T7" fmla="*/ 2147483647 h 85"/>
                  <a:gd name="T8" fmla="*/ 2147483647 w 57"/>
                  <a:gd name="T9" fmla="*/ 2147483647 h 85"/>
                  <a:gd name="T10" fmla="*/ 2147483647 w 57"/>
                  <a:gd name="T11" fmla="*/ 2147483647 h 85"/>
                  <a:gd name="T12" fmla="*/ 2147483647 w 57"/>
                  <a:gd name="T13" fmla="*/ 2147483647 h 85"/>
                  <a:gd name="T14" fmla="*/ 0 w 57"/>
                  <a:gd name="T15" fmla="*/ 2147483647 h 85"/>
                  <a:gd name="T16" fmla="*/ 2147483647 w 57"/>
                  <a:gd name="T17" fmla="*/ 0 h 85"/>
                  <a:gd name="T18" fmla="*/ 2147483647 w 57"/>
                  <a:gd name="T19" fmla="*/ 0 h 85"/>
                  <a:gd name="T20" fmla="*/ 2147483647 w 57"/>
                  <a:gd name="T21" fmla="*/ 2147483647 h 85"/>
                  <a:gd name="T22" fmla="*/ 2147483647 w 57"/>
                  <a:gd name="T23" fmla="*/ 2147483647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85">
                    <a:moveTo>
                      <a:pt x="20" y="85"/>
                    </a:moveTo>
                    <a:lnTo>
                      <a:pt x="42" y="15"/>
                    </a:lnTo>
                    <a:lnTo>
                      <a:pt x="24" y="15"/>
                    </a:lnTo>
                    <a:lnTo>
                      <a:pt x="15" y="16"/>
                    </a:lnTo>
                    <a:lnTo>
                      <a:pt x="8" y="18"/>
                    </a:lnTo>
                    <a:lnTo>
                      <a:pt x="5" y="21"/>
                    </a:lnTo>
                    <a:lnTo>
                      <a:pt x="3" y="25"/>
                    </a:lnTo>
                    <a:lnTo>
                      <a:pt x="0" y="25"/>
                    </a:lnTo>
                    <a:lnTo>
                      <a:pt x="8" y="0"/>
                    </a:lnTo>
                    <a:lnTo>
                      <a:pt x="57" y="0"/>
                    </a:lnTo>
                    <a:lnTo>
                      <a:pt x="27" y="85"/>
                    </a:lnTo>
                    <a:lnTo>
                      <a:pt x="20" y="85"/>
                    </a:lnTo>
                    <a:close/>
                  </a:path>
                </a:pathLst>
              </a:custGeom>
              <a:solidFill>
                <a:srgbClr val="000000"/>
              </a:solidFill>
              <a:ln w="0">
                <a:solidFill>
                  <a:srgbClr val="000000"/>
                </a:solidFill>
                <a:prstDash val="solid"/>
                <a:round/>
                <a:headEnd/>
                <a:tailEnd/>
              </a:ln>
            </p:spPr>
            <p:txBody>
              <a:bodyPr/>
              <a:lstStyle/>
              <a:p>
                <a:endParaRPr lang="en-US"/>
              </a:p>
            </p:txBody>
          </p:sp>
          <p:sp>
            <p:nvSpPr>
              <p:cNvPr id="108" name="Freeform 725"/>
              <p:cNvSpPr>
                <a:spLocks/>
              </p:cNvSpPr>
              <p:nvPr/>
            </p:nvSpPr>
            <p:spPr bwMode="auto">
              <a:xfrm>
                <a:off x="5641975" y="5911850"/>
                <a:ext cx="87313" cy="136525"/>
              </a:xfrm>
              <a:custGeom>
                <a:avLst/>
                <a:gdLst>
                  <a:gd name="T0" fmla="*/ 2147483647 w 55"/>
                  <a:gd name="T1" fmla="*/ 0 h 86"/>
                  <a:gd name="T2" fmla="*/ 2147483647 w 55"/>
                  <a:gd name="T3" fmla="*/ 0 h 86"/>
                  <a:gd name="T4" fmla="*/ 2147483647 w 55"/>
                  <a:gd name="T5" fmla="*/ 2147483647 h 86"/>
                  <a:gd name="T6" fmla="*/ 2147483647 w 55"/>
                  <a:gd name="T7" fmla="*/ 2147483647 h 86"/>
                  <a:gd name="T8" fmla="*/ 2147483647 w 55"/>
                  <a:gd name="T9" fmla="*/ 2147483647 h 86"/>
                  <a:gd name="T10" fmla="*/ 2147483647 w 55"/>
                  <a:gd name="T11" fmla="*/ 2147483647 h 86"/>
                  <a:gd name="T12" fmla="*/ 2147483647 w 55"/>
                  <a:gd name="T13" fmla="*/ 2147483647 h 86"/>
                  <a:gd name="T14" fmla="*/ 2147483647 w 55"/>
                  <a:gd name="T15" fmla="*/ 2147483647 h 86"/>
                  <a:gd name="T16" fmla="*/ 2147483647 w 55"/>
                  <a:gd name="T17" fmla="*/ 2147483647 h 86"/>
                  <a:gd name="T18" fmla="*/ 2147483647 w 55"/>
                  <a:gd name="T19" fmla="*/ 2147483647 h 86"/>
                  <a:gd name="T20" fmla="*/ 2147483647 w 55"/>
                  <a:gd name="T21" fmla="*/ 2147483647 h 86"/>
                  <a:gd name="T22" fmla="*/ 2147483647 w 55"/>
                  <a:gd name="T23" fmla="*/ 2147483647 h 86"/>
                  <a:gd name="T24" fmla="*/ 2147483647 w 55"/>
                  <a:gd name="T25" fmla="*/ 2147483647 h 86"/>
                  <a:gd name="T26" fmla="*/ 2147483647 w 55"/>
                  <a:gd name="T27" fmla="*/ 2147483647 h 86"/>
                  <a:gd name="T28" fmla="*/ 2147483647 w 55"/>
                  <a:gd name="T29" fmla="*/ 2147483647 h 86"/>
                  <a:gd name="T30" fmla="*/ 2147483647 w 55"/>
                  <a:gd name="T31" fmla="*/ 2147483647 h 86"/>
                  <a:gd name="T32" fmla="*/ 2147483647 w 55"/>
                  <a:gd name="T33" fmla="*/ 2147483647 h 86"/>
                  <a:gd name="T34" fmla="*/ 2147483647 w 55"/>
                  <a:gd name="T35" fmla="*/ 2147483647 h 86"/>
                  <a:gd name="T36" fmla="*/ 2147483647 w 55"/>
                  <a:gd name="T37" fmla="*/ 2147483647 h 86"/>
                  <a:gd name="T38" fmla="*/ 2147483647 w 55"/>
                  <a:gd name="T39" fmla="*/ 2147483647 h 86"/>
                  <a:gd name="T40" fmla="*/ 2147483647 w 55"/>
                  <a:gd name="T41" fmla="*/ 2147483647 h 86"/>
                  <a:gd name="T42" fmla="*/ 0 w 55"/>
                  <a:gd name="T43" fmla="*/ 2147483647 h 86"/>
                  <a:gd name="T44" fmla="*/ 0 w 55"/>
                  <a:gd name="T45" fmla="*/ 2147483647 h 86"/>
                  <a:gd name="T46" fmla="*/ 2147483647 w 55"/>
                  <a:gd name="T47" fmla="*/ 2147483647 h 86"/>
                  <a:gd name="T48" fmla="*/ 2147483647 w 55"/>
                  <a:gd name="T49" fmla="*/ 2147483647 h 86"/>
                  <a:gd name="T50" fmla="*/ 2147483647 w 55"/>
                  <a:gd name="T51" fmla="*/ 2147483647 h 86"/>
                  <a:gd name="T52" fmla="*/ 2147483647 w 55"/>
                  <a:gd name="T53" fmla="*/ 2147483647 h 86"/>
                  <a:gd name="T54" fmla="*/ 2147483647 w 55"/>
                  <a:gd name="T55" fmla="*/ 2147483647 h 86"/>
                  <a:gd name="T56" fmla="*/ 2147483647 w 55"/>
                  <a:gd name="T57" fmla="*/ 2147483647 h 86"/>
                  <a:gd name="T58" fmla="*/ 2147483647 w 55"/>
                  <a:gd name="T59" fmla="*/ 2147483647 h 86"/>
                  <a:gd name="T60" fmla="*/ 2147483647 w 55"/>
                  <a:gd name="T61" fmla="*/ 2147483647 h 86"/>
                  <a:gd name="T62" fmla="*/ 2147483647 w 55"/>
                  <a:gd name="T63" fmla="*/ 2147483647 h 86"/>
                  <a:gd name="T64" fmla="*/ 2147483647 w 55"/>
                  <a:gd name="T65" fmla="*/ 2147483647 h 86"/>
                  <a:gd name="T66" fmla="*/ 2147483647 w 55"/>
                  <a:gd name="T67" fmla="*/ 2147483647 h 86"/>
                  <a:gd name="T68" fmla="*/ 2147483647 w 55"/>
                  <a:gd name="T69" fmla="*/ 2147483647 h 86"/>
                  <a:gd name="T70" fmla="*/ 2147483647 w 55"/>
                  <a:gd name="T71" fmla="*/ 2147483647 h 86"/>
                  <a:gd name="T72" fmla="*/ 2147483647 w 55"/>
                  <a:gd name="T73" fmla="*/ 2147483647 h 86"/>
                  <a:gd name="T74" fmla="*/ 2147483647 w 55"/>
                  <a:gd name="T75" fmla="*/ 2147483647 h 86"/>
                  <a:gd name="T76" fmla="*/ 2147483647 w 55"/>
                  <a:gd name="T77" fmla="*/ 2147483647 h 86"/>
                  <a:gd name="T78" fmla="*/ 2147483647 w 55"/>
                  <a:gd name="T79" fmla="*/ 2147483647 h 86"/>
                  <a:gd name="T80" fmla="*/ 2147483647 w 55"/>
                  <a:gd name="T81" fmla="*/ 2147483647 h 86"/>
                  <a:gd name="T82" fmla="*/ 2147483647 w 55"/>
                  <a:gd name="T83" fmla="*/ 2147483647 h 86"/>
                  <a:gd name="T84" fmla="*/ 2147483647 w 55"/>
                  <a:gd name="T85" fmla="*/ 2147483647 h 86"/>
                  <a:gd name="T86" fmla="*/ 2147483647 w 55"/>
                  <a:gd name="T87" fmla="*/ 2147483647 h 86"/>
                  <a:gd name="T88" fmla="*/ 0 w 55"/>
                  <a:gd name="T89" fmla="*/ 2147483647 h 86"/>
                  <a:gd name="T90" fmla="*/ 2147483647 w 55"/>
                  <a:gd name="T91" fmla="*/ 0 h 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 h="86">
                    <a:moveTo>
                      <a:pt x="16" y="0"/>
                    </a:moveTo>
                    <a:lnTo>
                      <a:pt x="55" y="0"/>
                    </a:lnTo>
                    <a:lnTo>
                      <a:pt x="47" y="15"/>
                    </a:lnTo>
                    <a:lnTo>
                      <a:pt x="15" y="15"/>
                    </a:lnTo>
                    <a:lnTo>
                      <a:pt x="10" y="24"/>
                    </a:lnTo>
                    <a:lnTo>
                      <a:pt x="30" y="27"/>
                    </a:lnTo>
                    <a:lnTo>
                      <a:pt x="44" y="34"/>
                    </a:lnTo>
                    <a:lnTo>
                      <a:pt x="49" y="39"/>
                    </a:lnTo>
                    <a:lnTo>
                      <a:pt x="52" y="43"/>
                    </a:lnTo>
                    <a:lnTo>
                      <a:pt x="55" y="55"/>
                    </a:lnTo>
                    <a:lnTo>
                      <a:pt x="53" y="64"/>
                    </a:lnTo>
                    <a:lnTo>
                      <a:pt x="50" y="71"/>
                    </a:lnTo>
                    <a:lnTo>
                      <a:pt x="47" y="76"/>
                    </a:lnTo>
                    <a:lnTo>
                      <a:pt x="46" y="79"/>
                    </a:lnTo>
                    <a:lnTo>
                      <a:pt x="37" y="82"/>
                    </a:lnTo>
                    <a:lnTo>
                      <a:pt x="31" y="85"/>
                    </a:lnTo>
                    <a:lnTo>
                      <a:pt x="27" y="86"/>
                    </a:lnTo>
                    <a:lnTo>
                      <a:pt x="10" y="86"/>
                    </a:lnTo>
                    <a:lnTo>
                      <a:pt x="7" y="85"/>
                    </a:lnTo>
                    <a:lnTo>
                      <a:pt x="4" y="82"/>
                    </a:lnTo>
                    <a:lnTo>
                      <a:pt x="1" y="80"/>
                    </a:lnTo>
                    <a:lnTo>
                      <a:pt x="0" y="77"/>
                    </a:lnTo>
                    <a:lnTo>
                      <a:pt x="0" y="76"/>
                    </a:lnTo>
                    <a:lnTo>
                      <a:pt x="1" y="73"/>
                    </a:lnTo>
                    <a:lnTo>
                      <a:pt x="6" y="68"/>
                    </a:lnTo>
                    <a:lnTo>
                      <a:pt x="7" y="68"/>
                    </a:lnTo>
                    <a:lnTo>
                      <a:pt x="10" y="70"/>
                    </a:lnTo>
                    <a:lnTo>
                      <a:pt x="12" y="70"/>
                    </a:lnTo>
                    <a:lnTo>
                      <a:pt x="13" y="71"/>
                    </a:lnTo>
                    <a:lnTo>
                      <a:pt x="16" y="73"/>
                    </a:lnTo>
                    <a:lnTo>
                      <a:pt x="19" y="76"/>
                    </a:lnTo>
                    <a:lnTo>
                      <a:pt x="25" y="79"/>
                    </a:lnTo>
                    <a:lnTo>
                      <a:pt x="27" y="79"/>
                    </a:lnTo>
                    <a:lnTo>
                      <a:pt x="28" y="80"/>
                    </a:lnTo>
                    <a:lnTo>
                      <a:pt x="34" y="80"/>
                    </a:lnTo>
                    <a:lnTo>
                      <a:pt x="40" y="77"/>
                    </a:lnTo>
                    <a:lnTo>
                      <a:pt x="43" y="71"/>
                    </a:lnTo>
                    <a:lnTo>
                      <a:pt x="44" y="67"/>
                    </a:lnTo>
                    <a:lnTo>
                      <a:pt x="43" y="62"/>
                    </a:lnTo>
                    <a:lnTo>
                      <a:pt x="41" y="56"/>
                    </a:lnTo>
                    <a:lnTo>
                      <a:pt x="37" y="54"/>
                    </a:lnTo>
                    <a:lnTo>
                      <a:pt x="33" y="49"/>
                    </a:lnTo>
                    <a:lnTo>
                      <a:pt x="21" y="45"/>
                    </a:lnTo>
                    <a:lnTo>
                      <a:pt x="6" y="42"/>
                    </a:lnTo>
                    <a:lnTo>
                      <a:pt x="0" y="42"/>
                    </a:lnTo>
                    <a:lnTo>
                      <a:pt x="16" y="0"/>
                    </a:lnTo>
                    <a:close/>
                  </a:path>
                </a:pathLst>
              </a:custGeom>
              <a:solidFill>
                <a:srgbClr val="000000"/>
              </a:solidFill>
              <a:ln w="0">
                <a:solidFill>
                  <a:srgbClr val="000000"/>
                </a:solidFill>
                <a:prstDash val="solid"/>
                <a:round/>
                <a:headEnd/>
                <a:tailEnd/>
              </a:ln>
            </p:spPr>
            <p:txBody>
              <a:bodyPr/>
              <a:lstStyle/>
              <a:p>
                <a:endParaRPr lang="en-US"/>
              </a:p>
            </p:txBody>
          </p:sp>
          <p:sp>
            <p:nvSpPr>
              <p:cNvPr id="109" name="Line 726"/>
              <p:cNvSpPr>
                <a:spLocks noChangeShapeType="1"/>
              </p:cNvSpPr>
              <p:nvPr/>
            </p:nvSpPr>
            <p:spPr bwMode="auto">
              <a:xfrm>
                <a:off x="4144963" y="4043363"/>
                <a:ext cx="1868488" cy="1588"/>
              </a:xfrm>
              <a:prstGeom prst="line">
                <a:avLst/>
              </a:prstGeom>
              <a:noFill/>
              <a:ln w="5">
                <a:solidFill>
                  <a:srgbClr val="000000"/>
                </a:solidFill>
                <a:round/>
                <a:headEnd/>
                <a:tailEnd/>
              </a:ln>
            </p:spPr>
            <p:txBody>
              <a:bodyPr/>
              <a:lstStyle/>
              <a:p>
                <a:endParaRPr lang="en-US"/>
              </a:p>
            </p:txBody>
          </p:sp>
          <p:sp>
            <p:nvSpPr>
              <p:cNvPr id="110" name="Freeform 727"/>
              <p:cNvSpPr>
                <a:spLocks noEditPoints="1"/>
              </p:cNvSpPr>
              <p:nvPr/>
            </p:nvSpPr>
            <p:spPr bwMode="auto">
              <a:xfrm>
                <a:off x="4144963" y="4043363"/>
                <a:ext cx="1868488" cy="1419225"/>
              </a:xfrm>
              <a:custGeom>
                <a:avLst/>
                <a:gdLst>
                  <a:gd name="T0" fmla="*/ 2147483647 w 1177"/>
                  <a:gd name="T1" fmla="*/ 2147483647 h 894"/>
                  <a:gd name="T2" fmla="*/ 2147483647 w 1177"/>
                  <a:gd name="T3" fmla="*/ 2147483647 h 894"/>
                  <a:gd name="T4" fmla="*/ 2147483647 w 1177"/>
                  <a:gd name="T5" fmla="*/ 2147483647 h 894"/>
                  <a:gd name="T6" fmla="*/ 2147483647 w 1177"/>
                  <a:gd name="T7" fmla="*/ 2147483647 h 894"/>
                  <a:gd name="T8" fmla="*/ 2147483647 w 1177"/>
                  <a:gd name="T9" fmla="*/ 2147483647 h 894"/>
                  <a:gd name="T10" fmla="*/ 2147483647 w 1177"/>
                  <a:gd name="T11" fmla="*/ 2147483647 h 894"/>
                  <a:gd name="T12" fmla="*/ 2147483647 w 1177"/>
                  <a:gd name="T13" fmla="*/ 2147483647 h 894"/>
                  <a:gd name="T14" fmla="*/ 2147483647 w 1177"/>
                  <a:gd name="T15" fmla="*/ 2147483647 h 894"/>
                  <a:gd name="T16" fmla="*/ 2147483647 w 1177"/>
                  <a:gd name="T17" fmla="*/ 2147483647 h 894"/>
                  <a:gd name="T18" fmla="*/ 2147483647 w 1177"/>
                  <a:gd name="T19" fmla="*/ 2147483647 h 894"/>
                  <a:gd name="T20" fmla="*/ 2147483647 w 1177"/>
                  <a:gd name="T21" fmla="*/ 2147483647 h 894"/>
                  <a:gd name="T22" fmla="*/ 2147483647 w 1177"/>
                  <a:gd name="T23" fmla="*/ 2147483647 h 894"/>
                  <a:gd name="T24" fmla="*/ 2147483647 w 1177"/>
                  <a:gd name="T25" fmla="*/ 2147483647 h 894"/>
                  <a:gd name="T26" fmla="*/ 2147483647 w 1177"/>
                  <a:gd name="T27" fmla="*/ 2147483647 h 894"/>
                  <a:gd name="T28" fmla="*/ 2147483647 w 1177"/>
                  <a:gd name="T29" fmla="*/ 2147483647 h 894"/>
                  <a:gd name="T30" fmla="*/ 2147483647 w 1177"/>
                  <a:gd name="T31" fmla="*/ 2147483647 h 894"/>
                  <a:gd name="T32" fmla="*/ 2147483647 w 1177"/>
                  <a:gd name="T33" fmla="*/ 2147483647 h 894"/>
                  <a:gd name="T34" fmla="*/ 2147483647 w 1177"/>
                  <a:gd name="T35" fmla="*/ 2147483647 h 894"/>
                  <a:gd name="T36" fmla="*/ 2147483647 w 1177"/>
                  <a:gd name="T37" fmla="*/ 2147483647 h 894"/>
                  <a:gd name="T38" fmla="*/ 2147483647 w 1177"/>
                  <a:gd name="T39" fmla="*/ 2147483647 h 894"/>
                  <a:gd name="T40" fmla="*/ 2147483647 w 1177"/>
                  <a:gd name="T41" fmla="*/ 2147483647 h 894"/>
                  <a:gd name="T42" fmla="*/ 2147483647 w 1177"/>
                  <a:gd name="T43" fmla="*/ 2147483647 h 894"/>
                  <a:gd name="T44" fmla="*/ 2147483647 w 1177"/>
                  <a:gd name="T45" fmla="*/ 2147483647 h 894"/>
                  <a:gd name="T46" fmla="*/ 2147483647 w 1177"/>
                  <a:gd name="T47" fmla="*/ 2147483647 h 894"/>
                  <a:gd name="T48" fmla="*/ 2147483647 w 1177"/>
                  <a:gd name="T49" fmla="*/ 2147483647 h 894"/>
                  <a:gd name="T50" fmla="*/ 2147483647 w 1177"/>
                  <a:gd name="T51" fmla="*/ 2147483647 h 894"/>
                  <a:gd name="T52" fmla="*/ 2147483647 w 1177"/>
                  <a:gd name="T53" fmla="*/ 0 h 894"/>
                  <a:gd name="T54" fmla="*/ 2147483647 w 1177"/>
                  <a:gd name="T55" fmla="*/ 2147483647 h 894"/>
                  <a:gd name="T56" fmla="*/ 2147483647 w 1177"/>
                  <a:gd name="T57" fmla="*/ 2147483647 h 894"/>
                  <a:gd name="T58" fmla="*/ 2147483647 w 1177"/>
                  <a:gd name="T59" fmla="*/ 2147483647 h 894"/>
                  <a:gd name="T60" fmla="*/ 2147483647 w 1177"/>
                  <a:gd name="T61" fmla="*/ 2147483647 h 894"/>
                  <a:gd name="T62" fmla="*/ 2147483647 w 1177"/>
                  <a:gd name="T63" fmla="*/ 2147483647 h 894"/>
                  <a:gd name="T64" fmla="*/ 2147483647 w 1177"/>
                  <a:gd name="T65" fmla="*/ 2147483647 h 894"/>
                  <a:gd name="T66" fmla="*/ 2147483647 w 1177"/>
                  <a:gd name="T67" fmla="*/ 2147483647 h 894"/>
                  <a:gd name="T68" fmla="*/ 2147483647 w 1177"/>
                  <a:gd name="T69" fmla="*/ 2147483647 h 894"/>
                  <a:gd name="T70" fmla="*/ 2147483647 w 1177"/>
                  <a:gd name="T71" fmla="*/ 2147483647 h 894"/>
                  <a:gd name="T72" fmla="*/ 2147483647 w 1177"/>
                  <a:gd name="T73" fmla="*/ 2147483647 h 894"/>
                  <a:gd name="T74" fmla="*/ 2147483647 w 1177"/>
                  <a:gd name="T75" fmla="*/ 2147483647 h 894"/>
                  <a:gd name="T76" fmla="*/ 2147483647 w 1177"/>
                  <a:gd name="T77" fmla="*/ 2147483647 h 894"/>
                  <a:gd name="T78" fmla="*/ 2147483647 w 1177"/>
                  <a:gd name="T79" fmla="*/ 2147483647 h 894"/>
                  <a:gd name="T80" fmla="*/ 2147483647 w 1177"/>
                  <a:gd name="T81" fmla="*/ 2147483647 h 894"/>
                  <a:gd name="T82" fmla="*/ 2147483647 w 1177"/>
                  <a:gd name="T83" fmla="*/ 2147483647 h 894"/>
                  <a:gd name="T84" fmla="*/ 2147483647 w 1177"/>
                  <a:gd name="T85" fmla="*/ 2147483647 h 894"/>
                  <a:gd name="T86" fmla="*/ 2147483647 w 1177"/>
                  <a:gd name="T87" fmla="*/ 2147483647 h 894"/>
                  <a:gd name="T88" fmla="*/ 2147483647 w 1177"/>
                  <a:gd name="T89" fmla="*/ 2147483647 h 894"/>
                  <a:gd name="T90" fmla="*/ 2147483647 w 1177"/>
                  <a:gd name="T91" fmla="*/ 2147483647 h 894"/>
                  <a:gd name="T92" fmla="*/ 2147483647 w 1177"/>
                  <a:gd name="T93" fmla="*/ 2147483647 h 894"/>
                  <a:gd name="T94" fmla="*/ 2147483647 w 1177"/>
                  <a:gd name="T95" fmla="*/ 2147483647 h 894"/>
                  <a:gd name="T96" fmla="*/ 2147483647 w 1177"/>
                  <a:gd name="T97" fmla="*/ 2147483647 h 894"/>
                  <a:gd name="T98" fmla="*/ 2147483647 w 1177"/>
                  <a:gd name="T99" fmla="*/ 2147483647 h 894"/>
                  <a:gd name="T100" fmla="*/ 2147483647 w 1177"/>
                  <a:gd name="T101" fmla="*/ 2147483647 h 894"/>
                  <a:gd name="T102" fmla="*/ 2147483647 w 1177"/>
                  <a:gd name="T103" fmla="*/ 2147483647 h 894"/>
                  <a:gd name="T104" fmla="*/ 2147483647 w 1177"/>
                  <a:gd name="T105" fmla="*/ 2147483647 h 894"/>
                  <a:gd name="T106" fmla="*/ 2147483647 w 1177"/>
                  <a:gd name="T107" fmla="*/ 2147483647 h 894"/>
                  <a:gd name="T108" fmla="*/ 2147483647 w 1177"/>
                  <a:gd name="T109" fmla="*/ 2147483647 h 894"/>
                  <a:gd name="T110" fmla="*/ 0 w 1177"/>
                  <a:gd name="T111" fmla="*/ 0 h 8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77" h="894">
                    <a:moveTo>
                      <a:pt x="365" y="858"/>
                    </a:moveTo>
                    <a:lnTo>
                      <a:pt x="357" y="866"/>
                    </a:lnTo>
                    <a:lnTo>
                      <a:pt x="365" y="858"/>
                    </a:lnTo>
                    <a:close/>
                    <a:moveTo>
                      <a:pt x="383" y="838"/>
                    </a:moveTo>
                    <a:lnTo>
                      <a:pt x="365" y="858"/>
                    </a:lnTo>
                    <a:lnTo>
                      <a:pt x="383" y="838"/>
                    </a:lnTo>
                    <a:close/>
                    <a:moveTo>
                      <a:pt x="461" y="703"/>
                    </a:moveTo>
                    <a:lnTo>
                      <a:pt x="461" y="704"/>
                    </a:lnTo>
                    <a:lnTo>
                      <a:pt x="460" y="706"/>
                    </a:lnTo>
                    <a:lnTo>
                      <a:pt x="461" y="703"/>
                    </a:lnTo>
                    <a:close/>
                    <a:moveTo>
                      <a:pt x="538" y="531"/>
                    </a:moveTo>
                    <a:lnTo>
                      <a:pt x="535" y="540"/>
                    </a:lnTo>
                    <a:lnTo>
                      <a:pt x="534" y="543"/>
                    </a:lnTo>
                    <a:lnTo>
                      <a:pt x="538" y="531"/>
                    </a:lnTo>
                    <a:close/>
                    <a:moveTo>
                      <a:pt x="609" y="377"/>
                    </a:moveTo>
                    <a:lnTo>
                      <a:pt x="608" y="381"/>
                    </a:lnTo>
                    <a:lnTo>
                      <a:pt x="606" y="384"/>
                    </a:lnTo>
                    <a:lnTo>
                      <a:pt x="609" y="377"/>
                    </a:lnTo>
                    <a:close/>
                    <a:moveTo>
                      <a:pt x="824" y="77"/>
                    </a:moveTo>
                    <a:lnTo>
                      <a:pt x="815" y="86"/>
                    </a:lnTo>
                    <a:lnTo>
                      <a:pt x="824" y="77"/>
                    </a:lnTo>
                    <a:close/>
                    <a:moveTo>
                      <a:pt x="0" y="0"/>
                    </a:moveTo>
                    <a:lnTo>
                      <a:pt x="27" y="0"/>
                    </a:lnTo>
                    <a:lnTo>
                      <a:pt x="34" y="7"/>
                    </a:lnTo>
                    <a:lnTo>
                      <a:pt x="40" y="16"/>
                    </a:lnTo>
                    <a:lnTo>
                      <a:pt x="46" y="27"/>
                    </a:lnTo>
                    <a:lnTo>
                      <a:pt x="51" y="33"/>
                    </a:lnTo>
                    <a:lnTo>
                      <a:pt x="51" y="34"/>
                    </a:lnTo>
                    <a:lnTo>
                      <a:pt x="56" y="47"/>
                    </a:lnTo>
                    <a:lnTo>
                      <a:pt x="62" y="70"/>
                    </a:lnTo>
                    <a:lnTo>
                      <a:pt x="71" y="95"/>
                    </a:lnTo>
                    <a:lnTo>
                      <a:pt x="71" y="96"/>
                    </a:lnTo>
                    <a:lnTo>
                      <a:pt x="73" y="104"/>
                    </a:lnTo>
                    <a:lnTo>
                      <a:pt x="79" y="128"/>
                    </a:lnTo>
                    <a:lnTo>
                      <a:pt x="85" y="157"/>
                    </a:lnTo>
                    <a:lnTo>
                      <a:pt x="95" y="199"/>
                    </a:lnTo>
                    <a:lnTo>
                      <a:pt x="104" y="242"/>
                    </a:lnTo>
                    <a:lnTo>
                      <a:pt x="119" y="311"/>
                    </a:lnTo>
                    <a:lnTo>
                      <a:pt x="142" y="426"/>
                    </a:lnTo>
                    <a:lnTo>
                      <a:pt x="157" y="495"/>
                    </a:lnTo>
                    <a:lnTo>
                      <a:pt x="166" y="534"/>
                    </a:lnTo>
                    <a:lnTo>
                      <a:pt x="177" y="580"/>
                    </a:lnTo>
                    <a:lnTo>
                      <a:pt x="187" y="623"/>
                    </a:lnTo>
                    <a:lnTo>
                      <a:pt x="188" y="629"/>
                    </a:lnTo>
                    <a:lnTo>
                      <a:pt x="202" y="676"/>
                    </a:lnTo>
                    <a:lnTo>
                      <a:pt x="211" y="706"/>
                    </a:lnTo>
                    <a:lnTo>
                      <a:pt x="212" y="712"/>
                    </a:lnTo>
                    <a:lnTo>
                      <a:pt x="221" y="740"/>
                    </a:lnTo>
                    <a:lnTo>
                      <a:pt x="231" y="765"/>
                    </a:lnTo>
                    <a:lnTo>
                      <a:pt x="236" y="775"/>
                    </a:lnTo>
                    <a:lnTo>
                      <a:pt x="245" y="798"/>
                    </a:lnTo>
                    <a:lnTo>
                      <a:pt x="255" y="817"/>
                    </a:lnTo>
                    <a:lnTo>
                      <a:pt x="260" y="826"/>
                    </a:lnTo>
                    <a:lnTo>
                      <a:pt x="268" y="841"/>
                    </a:lnTo>
                    <a:lnTo>
                      <a:pt x="279" y="854"/>
                    </a:lnTo>
                    <a:lnTo>
                      <a:pt x="283" y="860"/>
                    </a:lnTo>
                    <a:lnTo>
                      <a:pt x="292" y="867"/>
                    </a:lnTo>
                    <a:lnTo>
                      <a:pt x="304" y="875"/>
                    </a:lnTo>
                    <a:lnTo>
                      <a:pt x="319" y="881"/>
                    </a:lnTo>
                    <a:lnTo>
                      <a:pt x="325" y="881"/>
                    </a:lnTo>
                    <a:lnTo>
                      <a:pt x="334" y="879"/>
                    </a:lnTo>
                    <a:lnTo>
                      <a:pt x="347" y="873"/>
                    </a:lnTo>
                    <a:lnTo>
                      <a:pt x="357" y="866"/>
                    </a:lnTo>
                    <a:lnTo>
                      <a:pt x="356" y="869"/>
                    </a:lnTo>
                    <a:lnTo>
                      <a:pt x="357" y="866"/>
                    </a:lnTo>
                    <a:lnTo>
                      <a:pt x="368" y="855"/>
                    </a:lnTo>
                    <a:lnTo>
                      <a:pt x="383" y="838"/>
                    </a:lnTo>
                    <a:lnTo>
                      <a:pt x="391" y="827"/>
                    </a:lnTo>
                    <a:lnTo>
                      <a:pt x="402" y="814"/>
                    </a:lnTo>
                    <a:lnTo>
                      <a:pt x="415" y="792"/>
                    </a:lnTo>
                    <a:lnTo>
                      <a:pt x="433" y="761"/>
                    </a:lnTo>
                    <a:lnTo>
                      <a:pt x="437" y="750"/>
                    </a:lnTo>
                    <a:lnTo>
                      <a:pt x="439" y="749"/>
                    </a:lnTo>
                    <a:lnTo>
                      <a:pt x="457" y="716"/>
                    </a:lnTo>
                    <a:lnTo>
                      <a:pt x="461" y="704"/>
                    </a:lnTo>
                    <a:lnTo>
                      <a:pt x="463" y="701"/>
                    </a:lnTo>
                    <a:lnTo>
                      <a:pt x="486" y="649"/>
                    </a:lnTo>
                    <a:lnTo>
                      <a:pt x="534" y="544"/>
                    </a:lnTo>
                    <a:lnTo>
                      <a:pt x="535" y="540"/>
                    </a:lnTo>
                    <a:lnTo>
                      <a:pt x="559" y="489"/>
                    </a:lnTo>
                    <a:lnTo>
                      <a:pt x="606" y="385"/>
                    </a:lnTo>
                    <a:lnTo>
                      <a:pt x="608" y="381"/>
                    </a:lnTo>
                    <a:lnTo>
                      <a:pt x="630" y="335"/>
                    </a:lnTo>
                    <a:lnTo>
                      <a:pt x="654" y="289"/>
                    </a:lnTo>
                    <a:lnTo>
                      <a:pt x="678" y="246"/>
                    </a:lnTo>
                    <a:lnTo>
                      <a:pt x="697" y="214"/>
                    </a:lnTo>
                    <a:lnTo>
                      <a:pt x="701" y="205"/>
                    </a:lnTo>
                    <a:lnTo>
                      <a:pt x="721" y="176"/>
                    </a:lnTo>
                    <a:lnTo>
                      <a:pt x="725" y="171"/>
                    </a:lnTo>
                    <a:lnTo>
                      <a:pt x="744" y="142"/>
                    </a:lnTo>
                    <a:lnTo>
                      <a:pt x="744" y="141"/>
                    </a:lnTo>
                    <a:lnTo>
                      <a:pt x="749" y="136"/>
                    </a:lnTo>
                    <a:lnTo>
                      <a:pt x="768" y="113"/>
                    </a:lnTo>
                    <a:lnTo>
                      <a:pt x="772" y="108"/>
                    </a:lnTo>
                    <a:lnTo>
                      <a:pt x="792" y="86"/>
                    </a:lnTo>
                    <a:lnTo>
                      <a:pt x="798" y="83"/>
                    </a:lnTo>
                    <a:lnTo>
                      <a:pt x="815" y="67"/>
                    </a:lnTo>
                    <a:lnTo>
                      <a:pt x="820" y="62"/>
                    </a:lnTo>
                    <a:lnTo>
                      <a:pt x="821" y="62"/>
                    </a:lnTo>
                    <a:lnTo>
                      <a:pt x="845" y="45"/>
                    </a:lnTo>
                    <a:lnTo>
                      <a:pt x="869" y="31"/>
                    </a:lnTo>
                    <a:lnTo>
                      <a:pt x="870" y="30"/>
                    </a:lnTo>
                    <a:lnTo>
                      <a:pt x="894" y="19"/>
                    </a:lnTo>
                    <a:lnTo>
                      <a:pt x="918" y="10"/>
                    </a:lnTo>
                    <a:lnTo>
                      <a:pt x="941" y="4"/>
                    </a:lnTo>
                    <a:lnTo>
                      <a:pt x="943" y="4"/>
                    </a:lnTo>
                    <a:lnTo>
                      <a:pt x="967" y="0"/>
                    </a:lnTo>
                    <a:lnTo>
                      <a:pt x="1177" y="0"/>
                    </a:lnTo>
                    <a:lnTo>
                      <a:pt x="1177" y="9"/>
                    </a:lnTo>
                    <a:lnTo>
                      <a:pt x="1062" y="9"/>
                    </a:lnTo>
                    <a:lnTo>
                      <a:pt x="1038" y="10"/>
                    </a:lnTo>
                    <a:lnTo>
                      <a:pt x="1014" y="10"/>
                    </a:lnTo>
                    <a:lnTo>
                      <a:pt x="967" y="13"/>
                    </a:lnTo>
                    <a:lnTo>
                      <a:pt x="967" y="12"/>
                    </a:lnTo>
                    <a:lnTo>
                      <a:pt x="944" y="16"/>
                    </a:lnTo>
                    <a:lnTo>
                      <a:pt x="922" y="22"/>
                    </a:lnTo>
                    <a:lnTo>
                      <a:pt x="899" y="31"/>
                    </a:lnTo>
                    <a:lnTo>
                      <a:pt x="875" y="42"/>
                    </a:lnTo>
                    <a:lnTo>
                      <a:pt x="853" y="55"/>
                    </a:lnTo>
                    <a:lnTo>
                      <a:pt x="829" y="73"/>
                    </a:lnTo>
                    <a:lnTo>
                      <a:pt x="829" y="71"/>
                    </a:lnTo>
                    <a:lnTo>
                      <a:pt x="824" y="76"/>
                    </a:lnTo>
                    <a:lnTo>
                      <a:pt x="818" y="83"/>
                    </a:lnTo>
                    <a:lnTo>
                      <a:pt x="805" y="95"/>
                    </a:lnTo>
                    <a:lnTo>
                      <a:pt x="805" y="93"/>
                    </a:lnTo>
                    <a:lnTo>
                      <a:pt x="802" y="95"/>
                    </a:lnTo>
                    <a:lnTo>
                      <a:pt x="801" y="95"/>
                    </a:lnTo>
                    <a:lnTo>
                      <a:pt x="781" y="117"/>
                    </a:lnTo>
                    <a:lnTo>
                      <a:pt x="777" y="122"/>
                    </a:lnTo>
                    <a:lnTo>
                      <a:pt x="778" y="122"/>
                    </a:lnTo>
                    <a:lnTo>
                      <a:pt x="759" y="145"/>
                    </a:lnTo>
                    <a:lnTo>
                      <a:pt x="762" y="141"/>
                    </a:lnTo>
                    <a:lnTo>
                      <a:pt x="753" y="150"/>
                    </a:lnTo>
                    <a:lnTo>
                      <a:pt x="755" y="150"/>
                    </a:lnTo>
                    <a:lnTo>
                      <a:pt x="735" y="178"/>
                    </a:lnTo>
                    <a:lnTo>
                      <a:pt x="731" y="184"/>
                    </a:lnTo>
                    <a:lnTo>
                      <a:pt x="712" y="212"/>
                    </a:lnTo>
                    <a:lnTo>
                      <a:pt x="707" y="219"/>
                    </a:lnTo>
                    <a:lnTo>
                      <a:pt x="688" y="252"/>
                    </a:lnTo>
                    <a:lnTo>
                      <a:pt x="664" y="295"/>
                    </a:lnTo>
                    <a:lnTo>
                      <a:pt x="641" y="341"/>
                    </a:lnTo>
                    <a:lnTo>
                      <a:pt x="617" y="390"/>
                    </a:lnTo>
                    <a:lnTo>
                      <a:pt x="593" y="443"/>
                    </a:lnTo>
                    <a:lnTo>
                      <a:pt x="569" y="495"/>
                    </a:lnTo>
                    <a:lnTo>
                      <a:pt x="544" y="549"/>
                    </a:lnTo>
                    <a:lnTo>
                      <a:pt x="497" y="655"/>
                    </a:lnTo>
                    <a:lnTo>
                      <a:pt x="473" y="707"/>
                    </a:lnTo>
                    <a:lnTo>
                      <a:pt x="469" y="721"/>
                    </a:lnTo>
                    <a:lnTo>
                      <a:pt x="449" y="755"/>
                    </a:lnTo>
                    <a:lnTo>
                      <a:pt x="445" y="765"/>
                    </a:lnTo>
                    <a:lnTo>
                      <a:pt x="426" y="798"/>
                    </a:lnTo>
                    <a:lnTo>
                      <a:pt x="412" y="820"/>
                    </a:lnTo>
                    <a:lnTo>
                      <a:pt x="408" y="826"/>
                    </a:lnTo>
                    <a:lnTo>
                      <a:pt x="412" y="821"/>
                    </a:lnTo>
                    <a:lnTo>
                      <a:pt x="402" y="836"/>
                    </a:lnTo>
                    <a:lnTo>
                      <a:pt x="402" y="835"/>
                    </a:lnTo>
                    <a:lnTo>
                      <a:pt x="400" y="836"/>
                    </a:lnTo>
                    <a:lnTo>
                      <a:pt x="391" y="847"/>
                    </a:lnTo>
                    <a:lnTo>
                      <a:pt x="393" y="847"/>
                    </a:lnTo>
                    <a:lnTo>
                      <a:pt x="378" y="864"/>
                    </a:lnTo>
                    <a:lnTo>
                      <a:pt x="381" y="860"/>
                    </a:lnTo>
                    <a:lnTo>
                      <a:pt x="366" y="875"/>
                    </a:lnTo>
                    <a:lnTo>
                      <a:pt x="366" y="876"/>
                    </a:lnTo>
                    <a:lnTo>
                      <a:pt x="353" y="885"/>
                    </a:lnTo>
                    <a:lnTo>
                      <a:pt x="351" y="885"/>
                    </a:lnTo>
                    <a:lnTo>
                      <a:pt x="338" y="891"/>
                    </a:lnTo>
                    <a:lnTo>
                      <a:pt x="335" y="893"/>
                    </a:lnTo>
                    <a:lnTo>
                      <a:pt x="337" y="893"/>
                    </a:lnTo>
                    <a:lnTo>
                      <a:pt x="326" y="894"/>
                    </a:lnTo>
                    <a:lnTo>
                      <a:pt x="316" y="894"/>
                    </a:lnTo>
                    <a:lnTo>
                      <a:pt x="314" y="893"/>
                    </a:lnTo>
                    <a:lnTo>
                      <a:pt x="300" y="887"/>
                    </a:lnTo>
                    <a:lnTo>
                      <a:pt x="298" y="887"/>
                    </a:lnTo>
                    <a:lnTo>
                      <a:pt x="280" y="875"/>
                    </a:lnTo>
                    <a:lnTo>
                      <a:pt x="283" y="878"/>
                    </a:lnTo>
                    <a:lnTo>
                      <a:pt x="273" y="869"/>
                    </a:lnTo>
                    <a:lnTo>
                      <a:pt x="274" y="869"/>
                    </a:lnTo>
                    <a:lnTo>
                      <a:pt x="273" y="867"/>
                    </a:lnTo>
                    <a:lnTo>
                      <a:pt x="268" y="861"/>
                    </a:lnTo>
                    <a:lnTo>
                      <a:pt x="258" y="848"/>
                    </a:lnTo>
                    <a:lnTo>
                      <a:pt x="260" y="850"/>
                    </a:lnTo>
                    <a:lnTo>
                      <a:pt x="258" y="847"/>
                    </a:lnTo>
                    <a:lnTo>
                      <a:pt x="249" y="832"/>
                    </a:lnTo>
                    <a:lnTo>
                      <a:pt x="245" y="823"/>
                    </a:lnTo>
                    <a:lnTo>
                      <a:pt x="234" y="804"/>
                    </a:lnTo>
                    <a:lnTo>
                      <a:pt x="233" y="801"/>
                    </a:lnTo>
                    <a:lnTo>
                      <a:pt x="233" y="804"/>
                    </a:lnTo>
                    <a:lnTo>
                      <a:pt x="224" y="780"/>
                    </a:lnTo>
                    <a:lnTo>
                      <a:pt x="220" y="769"/>
                    </a:lnTo>
                    <a:lnTo>
                      <a:pt x="209" y="744"/>
                    </a:lnTo>
                    <a:lnTo>
                      <a:pt x="211" y="746"/>
                    </a:lnTo>
                    <a:lnTo>
                      <a:pt x="209" y="743"/>
                    </a:lnTo>
                    <a:lnTo>
                      <a:pt x="200" y="715"/>
                    </a:lnTo>
                    <a:lnTo>
                      <a:pt x="199" y="709"/>
                    </a:lnTo>
                    <a:lnTo>
                      <a:pt x="190" y="679"/>
                    </a:lnTo>
                    <a:lnTo>
                      <a:pt x="177" y="632"/>
                    </a:lnTo>
                    <a:lnTo>
                      <a:pt x="175" y="626"/>
                    </a:lnTo>
                    <a:lnTo>
                      <a:pt x="165" y="583"/>
                    </a:lnTo>
                    <a:lnTo>
                      <a:pt x="154" y="537"/>
                    </a:lnTo>
                    <a:lnTo>
                      <a:pt x="145" y="498"/>
                    </a:lnTo>
                    <a:lnTo>
                      <a:pt x="131" y="428"/>
                    </a:lnTo>
                    <a:lnTo>
                      <a:pt x="107" y="314"/>
                    </a:lnTo>
                    <a:lnTo>
                      <a:pt x="92" y="245"/>
                    </a:lnTo>
                    <a:lnTo>
                      <a:pt x="83" y="202"/>
                    </a:lnTo>
                    <a:lnTo>
                      <a:pt x="73" y="160"/>
                    </a:lnTo>
                    <a:lnTo>
                      <a:pt x="67" y="131"/>
                    </a:lnTo>
                    <a:lnTo>
                      <a:pt x="61" y="107"/>
                    </a:lnTo>
                    <a:lnTo>
                      <a:pt x="59" y="99"/>
                    </a:lnTo>
                    <a:lnTo>
                      <a:pt x="51" y="74"/>
                    </a:lnTo>
                    <a:lnTo>
                      <a:pt x="52" y="76"/>
                    </a:lnTo>
                    <a:lnTo>
                      <a:pt x="51" y="73"/>
                    </a:lnTo>
                    <a:lnTo>
                      <a:pt x="45" y="52"/>
                    </a:lnTo>
                    <a:lnTo>
                      <a:pt x="39" y="39"/>
                    </a:lnTo>
                    <a:lnTo>
                      <a:pt x="36" y="34"/>
                    </a:lnTo>
                    <a:lnTo>
                      <a:pt x="37" y="36"/>
                    </a:lnTo>
                    <a:lnTo>
                      <a:pt x="36" y="33"/>
                    </a:lnTo>
                    <a:lnTo>
                      <a:pt x="24" y="15"/>
                    </a:lnTo>
                    <a:lnTo>
                      <a:pt x="21" y="12"/>
                    </a:lnTo>
                    <a:lnTo>
                      <a:pt x="19" y="12"/>
                    </a:lnTo>
                    <a:lnTo>
                      <a:pt x="18" y="10"/>
                    </a:lnTo>
                    <a:lnTo>
                      <a:pt x="12" y="6"/>
                    </a:lnTo>
                    <a:lnTo>
                      <a:pt x="9" y="4"/>
                    </a:lnTo>
                    <a:lnTo>
                      <a:pt x="2" y="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11" name="Freeform 728"/>
              <p:cNvSpPr>
                <a:spLocks noEditPoints="1"/>
              </p:cNvSpPr>
              <p:nvPr/>
            </p:nvSpPr>
            <p:spPr bwMode="auto">
              <a:xfrm>
                <a:off x="4144963" y="4043363"/>
                <a:ext cx="1868488" cy="1162050"/>
              </a:xfrm>
              <a:custGeom>
                <a:avLst/>
                <a:gdLst>
                  <a:gd name="T0" fmla="*/ 2147483647 w 1177"/>
                  <a:gd name="T1" fmla="*/ 2147483647 h 732"/>
                  <a:gd name="T2" fmla="*/ 2147483647 w 1177"/>
                  <a:gd name="T3" fmla="*/ 2147483647 h 732"/>
                  <a:gd name="T4" fmla="*/ 0 w 1177"/>
                  <a:gd name="T5" fmla="*/ 0 h 732"/>
                  <a:gd name="T6" fmla="*/ 2147483647 w 1177"/>
                  <a:gd name="T7" fmla="*/ 2147483647 h 732"/>
                  <a:gd name="T8" fmla="*/ 2147483647 w 1177"/>
                  <a:gd name="T9" fmla="*/ 2147483647 h 732"/>
                  <a:gd name="T10" fmla="*/ 2147483647 w 1177"/>
                  <a:gd name="T11" fmla="*/ 2147483647 h 732"/>
                  <a:gd name="T12" fmla="*/ 2147483647 w 1177"/>
                  <a:gd name="T13" fmla="*/ 2147483647 h 732"/>
                  <a:gd name="T14" fmla="*/ 2147483647 w 1177"/>
                  <a:gd name="T15" fmla="*/ 2147483647 h 732"/>
                  <a:gd name="T16" fmla="*/ 2147483647 w 1177"/>
                  <a:gd name="T17" fmla="*/ 2147483647 h 732"/>
                  <a:gd name="T18" fmla="*/ 2147483647 w 1177"/>
                  <a:gd name="T19" fmla="*/ 2147483647 h 732"/>
                  <a:gd name="T20" fmla="*/ 2147483647 w 1177"/>
                  <a:gd name="T21" fmla="*/ 2147483647 h 732"/>
                  <a:gd name="T22" fmla="*/ 2147483647 w 1177"/>
                  <a:gd name="T23" fmla="*/ 2147483647 h 732"/>
                  <a:gd name="T24" fmla="*/ 2147483647 w 1177"/>
                  <a:gd name="T25" fmla="*/ 2147483647 h 732"/>
                  <a:gd name="T26" fmla="*/ 2147483647 w 1177"/>
                  <a:gd name="T27" fmla="*/ 2147483647 h 732"/>
                  <a:gd name="T28" fmla="*/ 2147483647 w 1177"/>
                  <a:gd name="T29" fmla="*/ 2147483647 h 732"/>
                  <a:gd name="T30" fmla="*/ 2147483647 w 1177"/>
                  <a:gd name="T31" fmla="*/ 2147483647 h 732"/>
                  <a:gd name="T32" fmla="*/ 2147483647 w 1177"/>
                  <a:gd name="T33" fmla="*/ 2147483647 h 732"/>
                  <a:gd name="T34" fmla="*/ 2147483647 w 1177"/>
                  <a:gd name="T35" fmla="*/ 2147483647 h 732"/>
                  <a:gd name="T36" fmla="*/ 2147483647 w 1177"/>
                  <a:gd name="T37" fmla="*/ 2147483647 h 732"/>
                  <a:gd name="T38" fmla="*/ 2147483647 w 1177"/>
                  <a:gd name="T39" fmla="*/ 2147483647 h 732"/>
                  <a:gd name="T40" fmla="*/ 2147483647 w 1177"/>
                  <a:gd name="T41" fmla="*/ 2147483647 h 732"/>
                  <a:gd name="T42" fmla="*/ 2147483647 w 1177"/>
                  <a:gd name="T43" fmla="*/ 2147483647 h 732"/>
                  <a:gd name="T44" fmla="*/ 2147483647 w 1177"/>
                  <a:gd name="T45" fmla="*/ 2147483647 h 732"/>
                  <a:gd name="T46" fmla="*/ 2147483647 w 1177"/>
                  <a:gd name="T47" fmla="*/ 2147483647 h 732"/>
                  <a:gd name="T48" fmla="*/ 2147483647 w 1177"/>
                  <a:gd name="T49" fmla="*/ 2147483647 h 732"/>
                  <a:gd name="T50" fmla="*/ 2147483647 w 1177"/>
                  <a:gd name="T51" fmla="*/ 2147483647 h 732"/>
                  <a:gd name="T52" fmla="*/ 2147483647 w 1177"/>
                  <a:gd name="T53" fmla="*/ 2147483647 h 732"/>
                  <a:gd name="T54" fmla="*/ 2147483647 w 1177"/>
                  <a:gd name="T55" fmla="*/ 2147483647 h 732"/>
                  <a:gd name="T56" fmla="*/ 2147483647 w 1177"/>
                  <a:gd name="T57" fmla="*/ 2147483647 h 732"/>
                  <a:gd name="T58" fmla="*/ 2147483647 w 1177"/>
                  <a:gd name="T59" fmla="*/ 2147483647 h 732"/>
                  <a:gd name="T60" fmla="*/ 2147483647 w 1177"/>
                  <a:gd name="T61" fmla="*/ 2147483647 h 732"/>
                  <a:gd name="T62" fmla="*/ 2147483647 w 1177"/>
                  <a:gd name="T63" fmla="*/ 2147483647 h 732"/>
                  <a:gd name="T64" fmla="*/ 2147483647 w 1177"/>
                  <a:gd name="T65" fmla="*/ 2147483647 h 732"/>
                  <a:gd name="T66" fmla="*/ 2147483647 w 1177"/>
                  <a:gd name="T67" fmla="*/ 2147483647 h 732"/>
                  <a:gd name="T68" fmla="*/ 2147483647 w 1177"/>
                  <a:gd name="T69" fmla="*/ 2147483647 h 732"/>
                  <a:gd name="T70" fmla="*/ 2147483647 w 1177"/>
                  <a:gd name="T71" fmla="*/ 2147483647 h 732"/>
                  <a:gd name="T72" fmla="*/ 2147483647 w 1177"/>
                  <a:gd name="T73" fmla="*/ 2147483647 h 732"/>
                  <a:gd name="T74" fmla="*/ 2147483647 w 1177"/>
                  <a:gd name="T75" fmla="*/ 2147483647 h 732"/>
                  <a:gd name="T76" fmla="*/ 2147483647 w 1177"/>
                  <a:gd name="T77" fmla="*/ 2147483647 h 732"/>
                  <a:gd name="T78" fmla="*/ 2147483647 w 1177"/>
                  <a:gd name="T79" fmla="*/ 2147483647 h 732"/>
                  <a:gd name="T80" fmla="*/ 2147483647 w 1177"/>
                  <a:gd name="T81" fmla="*/ 2147483647 h 732"/>
                  <a:gd name="T82" fmla="*/ 2147483647 w 1177"/>
                  <a:gd name="T83" fmla="*/ 2147483647 h 732"/>
                  <a:gd name="T84" fmla="*/ 2147483647 w 1177"/>
                  <a:gd name="T85" fmla="*/ 2147483647 h 732"/>
                  <a:gd name="T86" fmla="*/ 2147483647 w 1177"/>
                  <a:gd name="T87" fmla="*/ 2147483647 h 732"/>
                  <a:gd name="T88" fmla="*/ 2147483647 w 1177"/>
                  <a:gd name="T89" fmla="*/ 2147483647 h 732"/>
                  <a:gd name="T90" fmla="*/ 2147483647 w 1177"/>
                  <a:gd name="T91" fmla="*/ 2147483647 h 732"/>
                  <a:gd name="T92" fmla="*/ 2147483647 w 1177"/>
                  <a:gd name="T93" fmla="*/ 2147483647 h 732"/>
                  <a:gd name="T94" fmla="*/ 2147483647 w 1177"/>
                  <a:gd name="T95" fmla="*/ 2147483647 h 732"/>
                  <a:gd name="T96" fmla="*/ 2147483647 w 1177"/>
                  <a:gd name="T97" fmla="*/ 2147483647 h 732"/>
                  <a:gd name="T98" fmla="*/ 2147483647 w 1177"/>
                  <a:gd name="T99" fmla="*/ 2147483647 h 732"/>
                  <a:gd name="T100" fmla="*/ 2147483647 w 1177"/>
                  <a:gd name="T101" fmla="*/ 2147483647 h 732"/>
                  <a:gd name="T102" fmla="*/ 2147483647 w 1177"/>
                  <a:gd name="T103" fmla="*/ 2147483647 h 732"/>
                  <a:gd name="T104" fmla="*/ 2147483647 w 1177"/>
                  <a:gd name="T105" fmla="*/ 2147483647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77" h="732">
                    <a:moveTo>
                      <a:pt x="378" y="707"/>
                    </a:moveTo>
                    <a:lnTo>
                      <a:pt x="374" y="712"/>
                    </a:lnTo>
                    <a:lnTo>
                      <a:pt x="378" y="707"/>
                    </a:lnTo>
                    <a:close/>
                    <a:moveTo>
                      <a:pt x="442" y="605"/>
                    </a:moveTo>
                    <a:lnTo>
                      <a:pt x="442" y="606"/>
                    </a:lnTo>
                    <a:lnTo>
                      <a:pt x="440" y="608"/>
                    </a:lnTo>
                    <a:lnTo>
                      <a:pt x="442" y="605"/>
                    </a:lnTo>
                    <a:close/>
                    <a:moveTo>
                      <a:pt x="67" y="107"/>
                    </a:moveTo>
                    <a:lnTo>
                      <a:pt x="68" y="110"/>
                    </a:lnTo>
                    <a:lnTo>
                      <a:pt x="68" y="111"/>
                    </a:lnTo>
                    <a:lnTo>
                      <a:pt x="67" y="107"/>
                    </a:lnTo>
                    <a:close/>
                    <a:moveTo>
                      <a:pt x="0" y="0"/>
                    </a:moveTo>
                    <a:lnTo>
                      <a:pt x="28" y="0"/>
                    </a:lnTo>
                    <a:lnTo>
                      <a:pt x="33" y="3"/>
                    </a:lnTo>
                    <a:lnTo>
                      <a:pt x="40" y="10"/>
                    </a:lnTo>
                    <a:lnTo>
                      <a:pt x="46" y="19"/>
                    </a:lnTo>
                    <a:lnTo>
                      <a:pt x="51" y="25"/>
                    </a:lnTo>
                    <a:lnTo>
                      <a:pt x="56" y="36"/>
                    </a:lnTo>
                    <a:lnTo>
                      <a:pt x="58" y="39"/>
                    </a:lnTo>
                    <a:lnTo>
                      <a:pt x="56" y="37"/>
                    </a:lnTo>
                    <a:lnTo>
                      <a:pt x="71" y="74"/>
                    </a:lnTo>
                    <a:lnTo>
                      <a:pt x="71" y="76"/>
                    </a:lnTo>
                    <a:lnTo>
                      <a:pt x="73" y="83"/>
                    </a:lnTo>
                    <a:lnTo>
                      <a:pt x="79" y="102"/>
                    </a:lnTo>
                    <a:lnTo>
                      <a:pt x="88" y="128"/>
                    </a:lnTo>
                    <a:lnTo>
                      <a:pt x="96" y="160"/>
                    </a:lnTo>
                    <a:lnTo>
                      <a:pt x="105" y="194"/>
                    </a:lnTo>
                    <a:lnTo>
                      <a:pt x="120" y="251"/>
                    </a:lnTo>
                    <a:lnTo>
                      <a:pt x="144" y="345"/>
                    </a:lnTo>
                    <a:lnTo>
                      <a:pt x="162" y="408"/>
                    </a:lnTo>
                    <a:lnTo>
                      <a:pt x="168" y="436"/>
                    </a:lnTo>
                    <a:lnTo>
                      <a:pt x="181" y="482"/>
                    </a:lnTo>
                    <a:lnTo>
                      <a:pt x="191" y="516"/>
                    </a:lnTo>
                    <a:lnTo>
                      <a:pt x="202" y="544"/>
                    </a:lnTo>
                    <a:lnTo>
                      <a:pt x="211" y="572"/>
                    </a:lnTo>
                    <a:lnTo>
                      <a:pt x="215" y="583"/>
                    </a:lnTo>
                    <a:lnTo>
                      <a:pt x="225" y="609"/>
                    </a:lnTo>
                    <a:lnTo>
                      <a:pt x="234" y="629"/>
                    </a:lnTo>
                    <a:lnTo>
                      <a:pt x="239" y="635"/>
                    </a:lnTo>
                    <a:lnTo>
                      <a:pt x="248" y="654"/>
                    </a:lnTo>
                    <a:lnTo>
                      <a:pt x="261" y="672"/>
                    </a:lnTo>
                    <a:lnTo>
                      <a:pt x="261" y="673"/>
                    </a:lnTo>
                    <a:lnTo>
                      <a:pt x="263" y="676"/>
                    </a:lnTo>
                    <a:lnTo>
                      <a:pt x="276" y="694"/>
                    </a:lnTo>
                    <a:lnTo>
                      <a:pt x="285" y="703"/>
                    </a:lnTo>
                    <a:lnTo>
                      <a:pt x="285" y="704"/>
                    </a:lnTo>
                    <a:lnTo>
                      <a:pt x="286" y="707"/>
                    </a:lnTo>
                    <a:lnTo>
                      <a:pt x="292" y="710"/>
                    </a:lnTo>
                    <a:lnTo>
                      <a:pt x="303" y="716"/>
                    </a:lnTo>
                    <a:lnTo>
                      <a:pt x="303" y="715"/>
                    </a:lnTo>
                    <a:lnTo>
                      <a:pt x="307" y="716"/>
                    </a:lnTo>
                    <a:lnTo>
                      <a:pt x="320" y="718"/>
                    </a:lnTo>
                    <a:lnTo>
                      <a:pt x="329" y="719"/>
                    </a:lnTo>
                    <a:lnTo>
                      <a:pt x="337" y="718"/>
                    </a:lnTo>
                    <a:lnTo>
                      <a:pt x="347" y="713"/>
                    </a:lnTo>
                    <a:lnTo>
                      <a:pt x="350" y="713"/>
                    </a:lnTo>
                    <a:lnTo>
                      <a:pt x="359" y="706"/>
                    </a:lnTo>
                    <a:lnTo>
                      <a:pt x="369" y="697"/>
                    </a:lnTo>
                    <a:lnTo>
                      <a:pt x="393" y="673"/>
                    </a:lnTo>
                    <a:lnTo>
                      <a:pt x="408" y="655"/>
                    </a:lnTo>
                    <a:lnTo>
                      <a:pt x="406" y="655"/>
                    </a:lnTo>
                    <a:lnTo>
                      <a:pt x="408" y="654"/>
                    </a:lnTo>
                    <a:lnTo>
                      <a:pt x="417" y="643"/>
                    </a:lnTo>
                    <a:lnTo>
                      <a:pt x="434" y="621"/>
                    </a:lnTo>
                    <a:lnTo>
                      <a:pt x="442" y="606"/>
                    </a:lnTo>
                    <a:lnTo>
                      <a:pt x="455" y="586"/>
                    </a:lnTo>
                    <a:lnTo>
                      <a:pt x="464" y="566"/>
                    </a:lnTo>
                    <a:lnTo>
                      <a:pt x="488" y="525"/>
                    </a:lnTo>
                    <a:lnTo>
                      <a:pt x="512" y="479"/>
                    </a:lnTo>
                    <a:lnTo>
                      <a:pt x="535" y="436"/>
                    </a:lnTo>
                    <a:lnTo>
                      <a:pt x="560" y="390"/>
                    </a:lnTo>
                    <a:lnTo>
                      <a:pt x="580" y="351"/>
                    </a:lnTo>
                    <a:lnTo>
                      <a:pt x="580" y="350"/>
                    </a:lnTo>
                    <a:lnTo>
                      <a:pt x="584" y="345"/>
                    </a:lnTo>
                    <a:lnTo>
                      <a:pt x="608" y="308"/>
                    </a:lnTo>
                    <a:lnTo>
                      <a:pt x="617" y="289"/>
                    </a:lnTo>
                    <a:lnTo>
                      <a:pt x="632" y="264"/>
                    </a:lnTo>
                    <a:lnTo>
                      <a:pt x="645" y="240"/>
                    </a:lnTo>
                    <a:lnTo>
                      <a:pt x="655" y="225"/>
                    </a:lnTo>
                    <a:lnTo>
                      <a:pt x="679" y="193"/>
                    </a:lnTo>
                    <a:lnTo>
                      <a:pt x="703" y="159"/>
                    </a:lnTo>
                    <a:lnTo>
                      <a:pt x="721" y="135"/>
                    </a:lnTo>
                    <a:lnTo>
                      <a:pt x="721" y="133"/>
                    </a:lnTo>
                    <a:lnTo>
                      <a:pt x="722" y="133"/>
                    </a:lnTo>
                    <a:lnTo>
                      <a:pt x="727" y="129"/>
                    </a:lnTo>
                    <a:lnTo>
                      <a:pt x="746" y="107"/>
                    </a:lnTo>
                    <a:lnTo>
                      <a:pt x="774" y="79"/>
                    </a:lnTo>
                    <a:lnTo>
                      <a:pt x="793" y="61"/>
                    </a:lnTo>
                    <a:lnTo>
                      <a:pt x="796" y="59"/>
                    </a:lnTo>
                    <a:lnTo>
                      <a:pt x="801" y="58"/>
                    </a:lnTo>
                    <a:lnTo>
                      <a:pt x="847" y="30"/>
                    </a:lnTo>
                    <a:lnTo>
                      <a:pt x="850" y="28"/>
                    </a:lnTo>
                    <a:lnTo>
                      <a:pt x="848" y="28"/>
                    </a:lnTo>
                    <a:lnTo>
                      <a:pt x="872" y="18"/>
                    </a:lnTo>
                    <a:lnTo>
                      <a:pt x="896" y="9"/>
                    </a:lnTo>
                    <a:lnTo>
                      <a:pt x="919" y="3"/>
                    </a:lnTo>
                    <a:lnTo>
                      <a:pt x="921" y="3"/>
                    </a:lnTo>
                    <a:lnTo>
                      <a:pt x="937" y="0"/>
                    </a:lnTo>
                    <a:lnTo>
                      <a:pt x="1177" y="0"/>
                    </a:lnTo>
                    <a:lnTo>
                      <a:pt x="1177" y="4"/>
                    </a:lnTo>
                    <a:lnTo>
                      <a:pt x="1039" y="4"/>
                    </a:lnTo>
                    <a:lnTo>
                      <a:pt x="1016" y="6"/>
                    </a:lnTo>
                    <a:lnTo>
                      <a:pt x="992" y="6"/>
                    </a:lnTo>
                    <a:lnTo>
                      <a:pt x="992" y="4"/>
                    </a:lnTo>
                    <a:lnTo>
                      <a:pt x="970" y="9"/>
                    </a:lnTo>
                    <a:lnTo>
                      <a:pt x="964" y="10"/>
                    </a:lnTo>
                    <a:lnTo>
                      <a:pt x="968" y="10"/>
                    </a:lnTo>
                    <a:lnTo>
                      <a:pt x="944" y="12"/>
                    </a:lnTo>
                    <a:lnTo>
                      <a:pt x="944" y="10"/>
                    </a:lnTo>
                    <a:lnTo>
                      <a:pt x="922" y="15"/>
                    </a:lnTo>
                    <a:lnTo>
                      <a:pt x="900" y="21"/>
                    </a:lnTo>
                    <a:lnTo>
                      <a:pt x="876" y="30"/>
                    </a:lnTo>
                    <a:lnTo>
                      <a:pt x="853" y="40"/>
                    </a:lnTo>
                    <a:lnTo>
                      <a:pt x="805" y="70"/>
                    </a:lnTo>
                    <a:lnTo>
                      <a:pt x="802" y="70"/>
                    </a:lnTo>
                    <a:lnTo>
                      <a:pt x="802" y="71"/>
                    </a:lnTo>
                    <a:lnTo>
                      <a:pt x="783" y="89"/>
                    </a:lnTo>
                    <a:lnTo>
                      <a:pt x="783" y="88"/>
                    </a:lnTo>
                    <a:lnTo>
                      <a:pt x="755" y="116"/>
                    </a:lnTo>
                    <a:lnTo>
                      <a:pt x="735" y="138"/>
                    </a:lnTo>
                    <a:lnTo>
                      <a:pt x="735" y="139"/>
                    </a:lnTo>
                    <a:lnTo>
                      <a:pt x="731" y="144"/>
                    </a:lnTo>
                    <a:lnTo>
                      <a:pt x="713" y="166"/>
                    </a:lnTo>
                    <a:lnTo>
                      <a:pt x="689" y="200"/>
                    </a:lnTo>
                    <a:lnTo>
                      <a:pt x="666" y="233"/>
                    </a:lnTo>
                    <a:lnTo>
                      <a:pt x="655" y="248"/>
                    </a:lnTo>
                    <a:lnTo>
                      <a:pt x="642" y="270"/>
                    </a:lnTo>
                    <a:lnTo>
                      <a:pt x="627" y="295"/>
                    </a:lnTo>
                    <a:lnTo>
                      <a:pt x="618" y="314"/>
                    </a:lnTo>
                    <a:lnTo>
                      <a:pt x="617" y="317"/>
                    </a:lnTo>
                    <a:lnTo>
                      <a:pt x="618" y="316"/>
                    </a:lnTo>
                    <a:lnTo>
                      <a:pt x="595" y="354"/>
                    </a:lnTo>
                    <a:lnTo>
                      <a:pt x="593" y="354"/>
                    </a:lnTo>
                    <a:lnTo>
                      <a:pt x="590" y="357"/>
                    </a:lnTo>
                    <a:lnTo>
                      <a:pt x="571" y="396"/>
                    </a:lnTo>
                    <a:lnTo>
                      <a:pt x="546" y="442"/>
                    </a:lnTo>
                    <a:lnTo>
                      <a:pt x="522" y="485"/>
                    </a:lnTo>
                    <a:lnTo>
                      <a:pt x="498" y="531"/>
                    </a:lnTo>
                    <a:lnTo>
                      <a:pt x="475" y="572"/>
                    </a:lnTo>
                    <a:lnTo>
                      <a:pt x="466" y="592"/>
                    </a:lnTo>
                    <a:lnTo>
                      <a:pt x="464" y="595"/>
                    </a:lnTo>
                    <a:lnTo>
                      <a:pt x="466" y="593"/>
                    </a:lnTo>
                    <a:lnTo>
                      <a:pt x="451" y="615"/>
                    </a:lnTo>
                    <a:lnTo>
                      <a:pt x="445" y="627"/>
                    </a:lnTo>
                    <a:lnTo>
                      <a:pt x="442" y="630"/>
                    </a:lnTo>
                    <a:lnTo>
                      <a:pt x="445" y="629"/>
                    </a:lnTo>
                    <a:lnTo>
                      <a:pt x="427" y="652"/>
                    </a:lnTo>
                    <a:lnTo>
                      <a:pt x="427" y="651"/>
                    </a:lnTo>
                    <a:lnTo>
                      <a:pt x="426" y="652"/>
                    </a:lnTo>
                    <a:lnTo>
                      <a:pt x="417" y="663"/>
                    </a:lnTo>
                    <a:lnTo>
                      <a:pt x="418" y="663"/>
                    </a:lnTo>
                    <a:lnTo>
                      <a:pt x="403" y="682"/>
                    </a:lnTo>
                    <a:lnTo>
                      <a:pt x="402" y="682"/>
                    </a:lnTo>
                    <a:lnTo>
                      <a:pt x="378" y="706"/>
                    </a:lnTo>
                    <a:lnTo>
                      <a:pt x="375" y="710"/>
                    </a:lnTo>
                    <a:lnTo>
                      <a:pt x="368" y="716"/>
                    </a:lnTo>
                    <a:lnTo>
                      <a:pt x="354" y="725"/>
                    </a:lnTo>
                    <a:lnTo>
                      <a:pt x="351" y="726"/>
                    </a:lnTo>
                    <a:lnTo>
                      <a:pt x="348" y="726"/>
                    </a:lnTo>
                    <a:lnTo>
                      <a:pt x="341" y="729"/>
                    </a:lnTo>
                    <a:lnTo>
                      <a:pt x="338" y="731"/>
                    </a:lnTo>
                    <a:lnTo>
                      <a:pt x="340" y="731"/>
                    </a:lnTo>
                    <a:lnTo>
                      <a:pt x="329" y="732"/>
                    </a:lnTo>
                    <a:lnTo>
                      <a:pt x="331" y="731"/>
                    </a:lnTo>
                    <a:lnTo>
                      <a:pt x="328" y="731"/>
                    </a:lnTo>
                    <a:lnTo>
                      <a:pt x="319" y="729"/>
                    </a:lnTo>
                    <a:lnTo>
                      <a:pt x="319" y="731"/>
                    </a:lnTo>
                    <a:lnTo>
                      <a:pt x="304" y="729"/>
                    </a:lnTo>
                    <a:lnTo>
                      <a:pt x="303" y="728"/>
                    </a:lnTo>
                    <a:lnTo>
                      <a:pt x="298" y="726"/>
                    </a:lnTo>
                    <a:lnTo>
                      <a:pt x="297" y="726"/>
                    </a:lnTo>
                    <a:lnTo>
                      <a:pt x="286" y="721"/>
                    </a:lnTo>
                    <a:lnTo>
                      <a:pt x="274" y="715"/>
                    </a:lnTo>
                    <a:lnTo>
                      <a:pt x="274" y="713"/>
                    </a:lnTo>
                    <a:lnTo>
                      <a:pt x="273" y="709"/>
                    </a:lnTo>
                    <a:lnTo>
                      <a:pt x="265" y="701"/>
                    </a:lnTo>
                    <a:lnTo>
                      <a:pt x="252" y="683"/>
                    </a:lnTo>
                    <a:lnTo>
                      <a:pt x="251" y="682"/>
                    </a:lnTo>
                    <a:lnTo>
                      <a:pt x="249" y="678"/>
                    </a:lnTo>
                    <a:lnTo>
                      <a:pt x="237" y="661"/>
                    </a:lnTo>
                    <a:lnTo>
                      <a:pt x="236" y="660"/>
                    </a:lnTo>
                    <a:lnTo>
                      <a:pt x="227" y="640"/>
                    </a:lnTo>
                    <a:lnTo>
                      <a:pt x="224" y="636"/>
                    </a:lnTo>
                    <a:lnTo>
                      <a:pt x="222" y="635"/>
                    </a:lnTo>
                    <a:lnTo>
                      <a:pt x="214" y="615"/>
                    </a:lnTo>
                    <a:lnTo>
                      <a:pt x="203" y="587"/>
                    </a:lnTo>
                    <a:lnTo>
                      <a:pt x="199" y="577"/>
                    </a:lnTo>
                    <a:lnTo>
                      <a:pt x="200" y="578"/>
                    </a:lnTo>
                    <a:lnTo>
                      <a:pt x="199" y="575"/>
                    </a:lnTo>
                    <a:lnTo>
                      <a:pt x="190" y="549"/>
                    </a:lnTo>
                    <a:lnTo>
                      <a:pt x="179" y="520"/>
                    </a:lnTo>
                    <a:lnTo>
                      <a:pt x="181" y="523"/>
                    </a:lnTo>
                    <a:lnTo>
                      <a:pt x="179" y="519"/>
                    </a:lnTo>
                    <a:lnTo>
                      <a:pt x="169" y="485"/>
                    </a:lnTo>
                    <a:lnTo>
                      <a:pt x="156" y="439"/>
                    </a:lnTo>
                    <a:lnTo>
                      <a:pt x="150" y="411"/>
                    </a:lnTo>
                    <a:lnTo>
                      <a:pt x="132" y="348"/>
                    </a:lnTo>
                    <a:lnTo>
                      <a:pt x="108" y="254"/>
                    </a:lnTo>
                    <a:lnTo>
                      <a:pt x="94" y="197"/>
                    </a:lnTo>
                    <a:lnTo>
                      <a:pt x="85" y="163"/>
                    </a:lnTo>
                    <a:lnTo>
                      <a:pt x="76" y="132"/>
                    </a:lnTo>
                    <a:lnTo>
                      <a:pt x="67" y="105"/>
                    </a:lnTo>
                    <a:lnTo>
                      <a:pt x="61" y="86"/>
                    </a:lnTo>
                    <a:lnTo>
                      <a:pt x="59" y="79"/>
                    </a:lnTo>
                    <a:lnTo>
                      <a:pt x="45" y="42"/>
                    </a:lnTo>
                    <a:lnTo>
                      <a:pt x="46" y="42"/>
                    </a:lnTo>
                    <a:lnTo>
                      <a:pt x="40" y="33"/>
                    </a:lnTo>
                    <a:lnTo>
                      <a:pt x="36" y="27"/>
                    </a:lnTo>
                    <a:lnTo>
                      <a:pt x="30" y="18"/>
                    </a:lnTo>
                    <a:lnTo>
                      <a:pt x="25" y="13"/>
                    </a:lnTo>
                    <a:lnTo>
                      <a:pt x="19" y="9"/>
                    </a:lnTo>
                    <a:lnTo>
                      <a:pt x="18" y="7"/>
                    </a:lnTo>
                    <a:lnTo>
                      <a:pt x="9" y="4"/>
                    </a:lnTo>
                    <a:lnTo>
                      <a:pt x="2" y="6"/>
                    </a:lnTo>
                    <a:lnTo>
                      <a:pt x="0" y="0"/>
                    </a:lnTo>
                    <a:close/>
                  </a:path>
                </a:pathLst>
              </a:custGeom>
              <a:solidFill>
                <a:srgbClr val="FF0000"/>
              </a:solidFill>
              <a:ln w="0">
                <a:solidFill>
                  <a:srgbClr val="FF0000"/>
                </a:solidFill>
                <a:prstDash val="solid"/>
                <a:round/>
                <a:headEnd/>
                <a:tailEnd/>
              </a:ln>
            </p:spPr>
            <p:txBody>
              <a:bodyPr/>
              <a:lstStyle/>
              <a:p>
                <a:endParaRPr lang="en-US"/>
              </a:p>
            </p:txBody>
          </p:sp>
          <p:sp>
            <p:nvSpPr>
              <p:cNvPr id="112" name="Freeform 729"/>
              <p:cNvSpPr>
                <a:spLocks noEditPoints="1"/>
              </p:cNvSpPr>
              <p:nvPr/>
            </p:nvSpPr>
            <p:spPr bwMode="auto">
              <a:xfrm>
                <a:off x="4144963" y="4043363"/>
                <a:ext cx="1868488" cy="252413"/>
              </a:xfrm>
              <a:custGeom>
                <a:avLst/>
                <a:gdLst>
                  <a:gd name="T0" fmla="*/ 2147483647 w 1177"/>
                  <a:gd name="T1" fmla="*/ 2147483647 h 159"/>
                  <a:gd name="T2" fmla="*/ 2147483647 w 1177"/>
                  <a:gd name="T3" fmla="*/ 0 h 159"/>
                  <a:gd name="T4" fmla="*/ 2147483647 w 1177"/>
                  <a:gd name="T5" fmla="*/ 2147483647 h 159"/>
                  <a:gd name="T6" fmla="*/ 2147483647 w 1177"/>
                  <a:gd name="T7" fmla="*/ 2147483647 h 159"/>
                  <a:gd name="T8" fmla="*/ 2147483647 w 1177"/>
                  <a:gd name="T9" fmla="*/ 2147483647 h 159"/>
                  <a:gd name="T10" fmla="*/ 2147483647 w 1177"/>
                  <a:gd name="T11" fmla="*/ 2147483647 h 159"/>
                  <a:gd name="T12" fmla="*/ 2147483647 w 1177"/>
                  <a:gd name="T13" fmla="*/ 2147483647 h 159"/>
                  <a:gd name="T14" fmla="*/ 2147483647 w 1177"/>
                  <a:gd name="T15" fmla="*/ 2147483647 h 159"/>
                  <a:gd name="T16" fmla="*/ 2147483647 w 1177"/>
                  <a:gd name="T17" fmla="*/ 2147483647 h 159"/>
                  <a:gd name="T18" fmla="*/ 2147483647 w 1177"/>
                  <a:gd name="T19" fmla="*/ 2147483647 h 159"/>
                  <a:gd name="T20" fmla="*/ 2147483647 w 1177"/>
                  <a:gd name="T21" fmla="*/ 2147483647 h 159"/>
                  <a:gd name="T22" fmla="*/ 2147483647 w 1177"/>
                  <a:gd name="T23" fmla="*/ 2147483647 h 159"/>
                  <a:gd name="T24" fmla="*/ 2147483647 w 1177"/>
                  <a:gd name="T25" fmla="*/ 2147483647 h 159"/>
                  <a:gd name="T26" fmla="*/ 2147483647 w 1177"/>
                  <a:gd name="T27" fmla="*/ 2147483647 h 159"/>
                  <a:gd name="T28" fmla="*/ 2147483647 w 1177"/>
                  <a:gd name="T29" fmla="*/ 2147483647 h 159"/>
                  <a:gd name="T30" fmla="*/ 2147483647 w 1177"/>
                  <a:gd name="T31" fmla="*/ 2147483647 h 159"/>
                  <a:gd name="T32" fmla="*/ 2147483647 w 1177"/>
                  <a:gd name="T33" fmla="*/ 2147483647 h 159"/>
                  <a:gd name="T34" fmla="*/ 2147483647 w 1177"/>
                  <a:gd name="T35" fmla="*/ 2147483647 h 159"/>
                  <a:gd name="T36" fmla="*/ 2147483647 w 1177"/>
                  <a:gd name="T37" fmla="*/ 2147483647 h 159"/>
                  <a:gd name="T38" fmla="*/ 2147483647 w 1177"/>
                  <a:gd name="T39" fmla="*/ 2147483647 h 159"/>
                  <a:gd name="T40" fmla="*/ 2147483647 w 1177"/>
                  <a:gd name="T41" fmla="*/ 0 h 159"/>
                  <a:gd name="T42" fmla="*/ 2147483647 w 1177"/>
                  <a:gd name="T43" fmla="*/ 2147483647 h 159"/>
                  <a:gd name="T44" fmla="*/ 2147483647 w 1177"/>
                  <a:gd name="T45" fmla="*/ 2147483647 h 159"/>
                  <a:gd name="T46" fmla="*/ 2147483647 w 1177"/>
                  <a:gd name="T47" fmla="*/ 2147483647 h 159"/>
                  <a:gd name="T48" fmla="*/ 2147483647 w 1177"/>
                  <a:gd name="T49" fmla="*/ 2147483647 h 159"/>
                  <a:gd name="T50" fmla="*/ 2147483647 w 1177"/>
                  <a:gd name="T51" fmla="*/ 2147483647 h 159"/>
                  <a:gd name="T52" fmla="*/ 2147483647 w 1177"/>
                  <a:gd name="T53" fmla="*/ 2147483647 h 159"/>
                  <a:gd name="T54" fmla="*/ 2147483647 w 1177"/>
                  <a:gd name="T55" fmla="*/ 2147483647 h 159"/>
                  <a:gd name="T56" fmla="*/ 2147483647 w 1177"/>
                  <a:gd name="T57" fmla="*/ 2147483647 h 159"/>
                  <a:gd name="T58" fmla="*/ 2147483647 w 1177"/>
                  <a:gd name="T59" fmla="*/ 2147483647 h 159"/>
                  <a:gd name="T60" fmla="*/ 2147483647 w 1177"/>
                  <a:gd name="T61" fmla="*/ 2147483647 h 159"/>
                  <a:gd name="T62" fmla="*/ 2147483647 w 1177"/>
                  <a:gd name="T63" fmla="*/ 2147483647 h 159"/>
                  <a:gd name="T64" fmla="*/ 2147483647 w 1177"/>
                  <a:gd name="T65" fmla="*/ 2147483647 h 159"/>
                  <a:gd name="T66" fmla="*/ 2147483647 w 1177"/>
                  <a:gd name="T67" fmla="*/ 2147483647 h 159"/>
                  <a:gd name="T68" fmla="*/ 2147483647 w 1177"/>
                  <a:gd name="T69" fmla="*/ 2147483647 h 159"/>
                  <a:gd name="T70" fmla="*/ 2147483647 w 1177"/>
                  <a:gd name="T71" fmla="*/ 2147483647 h 159"/>
                  <a:gd name="T72" fmla="*/ 2147483647 w 1177"/>
                  <a:gd name="T73" fmla="*/ 2147483647 h 159"/>
                  <a:gd name="T74" fmla="*/ 2147483647 w 1177"/>
                  <a:gd name="T75" fmla="*/ 2147483647 h 159"/>
                  <a:gd name="T76" fmla="*/ 2147483647 w 1177"/>
                  <a:gd name="T77" fmla="*/ 2147483647 h 159"/>
                  <a:gd name="T78" fmla="*/ 2147483647 w 1177"/>
                  <a:gd name="T79" fmla="*/ 2147483647 h 159"/>
                  <a:gd name="T80" fmla="*/ 2147483647 w 1177"/>
                  <a:gd name="T81" fmla="*/ 2147483647 h 159"/>
                  <a:gd name="T82" fmla="*/ 2147483647 w 1177"/>
                  <a:gd name="T83" fmla="*/ 2147483647 h 159"/>
                  <a:gd name="T84" fmla="*/ 2147483647 w 1177"/>
                  <a:gd name="T85" fmla="*/ 2147483647 h 159"/>
                  <a:gd name="T86" fmla="*/ 2147483647 w 1177"/>
                  <a:gd name="T87" fmla="*/ 2147483647 h 159"/>
                  <a:gd name="T88" fmla="*/ 2147483647 w 1177"/>
                  <a:gd name="T89" fmla="*/ 2147483647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77" h="159">
                    <a:moveTo>
                      <a:pt x="479" y="131"/>
                    </a:moveTo>
                    <a:lnTo>
                      <a:pt x="473" y="132"/>
                    </a:lnTo>
                    <a:lnTo>
                      <a:pt x="475" y="132"/>
                    </a:lnTo>
                    <a:lnTo>
                      <a:pt x="479" y="131"/>
                    </a:lnTo>
                    <a:close/>
                    <a:moveTo>
                      <a:pt x="0" y="0"/>
                    </a:moveTo>
                    <a:lnTo>
                      <a:pt x="51" y="0"/>
                    </a:lnTo>
                    <a:lnTo>
                      <a:pt x="55" y="3"/>
                    </a:lnTo>
                    <a:lnTo>
                      <a:pt x="59" y="4"/>
                    </a:lnTo>
                    <a:lnTo>
                      <a:pt x="61" y="4"/>
                    </a:lnTo>
                    <a:lnTo>
                      <a:pt x="62" y="6"/>
                    </a:lnTo>
                    <a:lnTo>
                      <a:pt x="68" y="10"/>
                    </a:lnTo>
                    <a:lnTo>
                      <a:pt x="70" y="10"/>
                    </a:lnTo>
                    <a:lnTo>
                      <a:pt x="73" y="12"/>
                    </a:lnTo>
                    <a:lnTo>
                      <a:pt x="79" y="16"/>
                    </a:lnTo>
                    <a:lnTo>
                      <a:pt x="105" y="34"/>
                    </a:lnTo>
                    <a:lnTo>
                      <a:pt x="120" y="47"/>
                    </a:lnTo>
                    <a:lnTo>
                      <a:pt x="144" y="70"/>
                    </a:lnTo>
                    <a:lnTo>
                      <a:pt x="168" y="88"/>
                    </a:lnTo>
                    <a:lnTo>
                      <a:pt x="181" y="98"/>
                    </a:lnTo>
                    <a:lnTo>
                      <a:pt x="200" y="110"/>
                    </a:lnTo>
                    <a:lnTo>
                      <a:pt x="206" y="113"/>
                    </a:lnTo>
                    <a:lnTo>
                      <a:pt x="202" y="110"/>
                    </a:lnTo>
                    <a:lnTo>
                      <a:pt x="228" y="128"/>
                    </a:lnTo>
                    <a:lnTo>
                      <a:pt x="236" y="131"/>
                    </a:lnTo>
                    <a:lnTo>
                      <a:pt x="245" y="132"/>
                    </a:lnTo>
                    <a:lnTo>
                      <a:pt x="246" y="132"/>
                    </a:lnTo>
                    <a:lnTo>
                      <a:pt x="260" y="136"/>
                    </a:lnTo>
                    <a:lnTo>
                      <a:pt x="261" y="138"/>
                    </a:lnTo>
                    <a:lnTo>
                      <a:pt x="280" y="141"/>
                    </a:lnTo>
                    <a:lnTo>
                      <a:pt x="282" y="141"/>
                    </a:lnTo>
                    <a:lnTo>
                      <a:pt x="283" y="142"/>
                    </a:lnTo>
                    <a:lnTo>
                      <a:pt x="292" y="142"/>
                    </a:lnTo>
                    <a:lnTo>
                      <a:pt x="306" y="144"/>
                    </a:lnTo>
                    <a:lnTo>
                      <a:pt x="316" y="145"/>
                    </a:lnTo>
                    <a:lnTo>
                      <a:pt x="351" y="145"/>
                    </a:lnTo>
                    <a:lnTo>
                      <a:pt x="365" y="144"/>
                    </a:lnTo>
                    <a:lnTo>
                      <a:pt x="375" y="142"/>
                    </a:lnTo>
                    <a:lnTo>
                      <a:pt x="389" y="141"/>
                    </a:lnTo>
                    <a:lnTo>
                      <a:pt x="399" y="139"/>
                    </a:lnTo>
                    <a:lnTo>
                      <a:pt x="414" y="138"/>
                    </a:lnTo>
                    <a:lnTo>
                      <a:pt x="420" y="135"/>
                    </a:lnTo>
                    <a:lnTo>
                      <a:pt x="421" y="133"/>
                    </a:lnTo>
                    <a:lnTo>
                      <a:pt x="445" y="128"/>
                    </a:lnTo>
                    <a:lnTo>
                      <a:pt x="464" y="122"/>
                    </a:lnTo>
                    <a:lnTo>
                      <a:pt x="469" y="120"/>
                    </a:lnTo>
                    <a:lnTo>
                      <a:pt x="540" y="93"/>
                    </a:lnTo>
                    <a:lnTo>
                      <a:pt x="565" y="83"/>
                    </a:lnTo>
                    <a:lnTo>
                      <a:pt x="612" y="65"/>
                    </a:lnTo>
                    <a:lnTo>
                      <a:pt x="636" y="55"/>
                    </a:lnTo>
                    <a:lnTo>
                      <a:pt x="654" y="49"/>
                    </a:lnTo>
                    <a:lnTo>
                      <a:pt x="660" y="47"/>
                    </a:lnTo>
                    <a:lnTo>
                      <a:pt x="679" y="42"/>
                    </a:lnTo>
                    <a:lnTo>
                      <a:pt x="684" y="42"/>
                    </a:lnTo>
                    <a:lnTo>
                      <a:pt x="707" y="33"/>
                    </a:lnTo>
                    <a:lnTo>
                      <a:pt x="755" y="21"/>
                    </a:lnTo>
                    <a:lnTo>
                      <a:pt x="774" y="16"/>
                    </a:lnTo>
                    <a:lnTo>
                      <a:pt x="780" y="16"/>
                    </a:lnTo>
                    <a:lnTo>
                      <a:pt x="802" y="12"/>
                    </a:lnTo>
                    <a:lnTo>
                      <a:pt x="821" y="7"/>
                    </a:lnTo>
                    <a:lnTo>
                      <a:pt x="827" y="7"/>
                    </a:lnTo>
                    <a:lnTo>
                      <a:pt x="851" y="3"/>
                    </a:lnTo>
                    <a:lnTo>
                      <a:pt x="899" y="0"/>
                    </a:lnTo>
                    <a:lnTo>
                      <a:pt x="1177" y="0"/>
                    </a:lnTo>
                    <a:lnTo>
                      <a:pt x="1177" y="9"/>
                    </a:lnTo>
                    <a:lnTo>
                      <a:pt x="1017" y="9"/>
                    </a:lnTo>
                    <a:lnTo>
                      <a:pt x="993" y="10"/>
                    </a:lnTo>
                    <a:lnTo>
                      <a:pt x="946" y="10"/>
                    </a:lnTo>
                    <a:lnTo>
                      <a:pt x="851" y="16"/>
                    </a:lnTo>
                    <a:lnTo>
                      <a:pt x="851" y="15"/>
                    </a:lnTo>
                    <a:lnTo>
                      <a:pt x="829" y="19"/>
                    </a:lnTo>
                    <a:lnTo>
                      <a:pt x="824" y="21"/>
                    </a:lnTo>
                    <a:lnTo>
                      <a:pt x="823" y="21"/>
                    </a:lnTo>
                    <a:lnTo>
                      <a:pt x="823" y="19"/>
                    </a:lnTo>
                    <a:lnTo>
                      <a:pt x="805" y="24"/>
                    </a:lnTo>
                    <a:lnTo>
                      <a:pt x="781" y="28"/>
                    </a:lnTo>
                    <a:lnTo>
                      <a:pt x="777" y="30"/>
                    </a:lnTo>
                    <a:lnTo>
                      <a:pt x="775" y="30"/>
                    </a:lnTo>
                    <a:lnTo>
                      <a:pt x="775" y="28"/>
                    </a:lnTo>
                    <a:lnTo>
                      <a:pt x="758" y="33"/>
                    </a:lnTo>
                    <a:lnTo>
                      <a:pt x="712" y="45"/>
                    </a:lnTo>
                    <a:lnTo>
                      <a:pt x="688" y="53"/>
                    </a:lnTo>
                    <a:lnTo>
                      <a:pt x="685" y="55"/>
                    </a:lnTo>
                    <a:lnTo>
                      <a:pt x="681" y="55"/>
                    </a:lnTo>
                    <a:lnTo>
                      <a:pt x="681" y="53"/>
                    </a:lnTo>
                    <a:lnTo>
                      <a:pt x="663" y="59"/>
                    </a:lnTo>
                    <a:lnTo>
                      <a:pt x="657" y="61"/>
                    </a:lnTo>
                    <a:lnTo>
                      <a:pt x="641" y="67"/>
                    </a:lnTo>
                    <a:lnTo>
                      <a:pt x="617" y="77"/>
                    </a:lnTo>
                    <a:lnTo>
                      <a:pt x="569" y="95"/>
                    </a:lnTo>
                    <a:lnTo>
                      <a:pt x="544" y="105"/>
                    </a:lnTo>
                    <a:lnTo>
                      <a:pt x="475" y="132"/>
                    </a:lnTo>
                    <a:lnTo>
                      <a:pt x="472" y="132"/>
                    </a:lnTo>
                    <a:lnTo>
                      <a:pt x="467" y="133"/>
                    </a:lnTo>
                    <a:lnTo>
                      <a:pt x="448" y="139"/>
                    </a:lnTo>
                    <a:lnTo>
                      <a:pt x="426" y="145"/>
                    </a:lnTo>
                    <a:lnTo>
                      <a:pt x="414" y="151"/>
                    </a:lnTo>
                    <a:lnTo>
                      <a:pt x="415" y="151"/>
                    </a:lnTo>
                    <a:lnTo>
                      <a:pt x="400" y="153"/>
                    </a:lnTo>
                    <a:lnTo>
                      <a:pt x="390" y="154"/>
                    </a:lnTo>
                    <a:lnTo>
                      <a:pt x="377" y="156"/>
                    </a:lnTo>
                    <a:lnTo>
                      <a:pt x="366" y="157"/>
                    </a:lnTo>
                    <a:lnTo>
                      <a:pt x="353" y="159"/>
                    </a:lnTo>
                    <a:lnTo>
                      <a:pt x="314" y="159"/>
                    </a:lnTo>
                    <a:lnTo>
                      <a:pt x="304" y="157"/>
                    </a:lnTo>
                    <a:lnTo>
                      <a:pt x="291" y="156"/>
                    </a:lnTo>
                    <a:lnTo>
                      <a:pt x="279" y="156"/>
                    </a:lnTo>
                    <a:lnTo>
                      <a:pt x="277" y="154"/>
                    </a:lnTo>
                    <a:lnTo>
                      <a:pt x="258" y="151"/>
                    </a:lnTo>
                    <a:lnTo>
                      <a:pt x="252" y="148"/>
                    </a:lnTo>
                    <a:lnTo>
                      <a:pt x="242" y="144"/>
                    </a:lnTo>
                    <a:lnTo>
                      <a:pt x="234" y="142"/>
                    </a:lnTo>
                    <a:lnTo>
                      <a:pt x="231" y="142"/>
                    </a:lnTo>
                    <a:lnTo>
                      <a:pt x="222" y="138"/>
                    </a:lnTo>
                    <a:lnTo>
                      <a:pt x="200" y="125"/>
                    </a:lnTo>
                    <a:lnTo>
                      <a:pt x="208" y="129"/>
                    </a:lnTo>
                    <a:lnTo>
                      <a:pt x="194" y="120"/>
                    </a:lnTo>
                    <a:lnTo>
                      <a:pt x="174" y="108"/>
                    </a:lnTo>
                    <a:lnTo>
                      <a:pt x="160" y="98"/>
                    </a:lnTo>
                    <a:lnTo>
                      <a:pt x="136" y="80"/>
                    </a:lnTo>
                    <a:lnTo>
                      <a:pt x="135" y="79"/>
                    </a:lnTo>
                    <a:lnTo>
                      <a:pt x="111" y="56"/>
                    </a:lnTo>
                    <a:lnTo>
                      <a:pt x="111" y="58"/>
                    </a:lnTo>
                    <a:lnTo>
                      <a:pt x="96" y="45"/>
                    </a:lnTo>
                    <a:lnTo>
                      <a:pt x="71" y="27"/>
                    </a:lnTo>
                    <a:lnTo>
                      <a:pt x="67" y="24"/>
                    </a:lnTo>
                    <a:lnTo>
                      <a:pt x="65" y="24"/>
                    </a:lnTo>
                    <a:lnTo>
                      <a:pt x="64" y="22"/>
                    </a:lnTo>
                    <a:lnTo>
                      <a:pt x="55" y="16"/>
                    </a:lnTo>
                    <a:lnTo>
                      <a:pt x="51" y="15"/>
                    </a:lnTo>
                    <a:lnTo>
                      <a:pt x="49" y="15"/>
                    </a:lnTo>
                    <a:lnTo>
                      <a:pt x="45" y="12"/>
                    </a:lnTo>
                    <a:lnTo>
                      <a:pt x="43" y="12"/>
                    </a:lnTo>
                    <a:lnTo>
                      <a:pt x="40" y="10"/>
                    </a:lnTo>
                    <a:lnTo>
                      <a:pt x="24" y="6"/>
                    </a:lnTo>
                    <a:lnTo>
                      <a:pt x="24" y="7"/>
                    </a:lnTo>
                    <a:lnTo>
                      <a:pt x="0" y="7"/>
                    </a:lnTo>
                    <a:lnTo>
                      <a:pt x="0" y="0"/>
                    </a:lnTo>
                    <a:close/>
                  </a:path>
                </a:pathLst>
              </a:custGeom>
              <a:solidFill>
                <a:srgbClr val="0000FF"/>
              </a:solidFill>
              <a:ln w="0">
                <a:solidFill>
                  <a:srgbClr val="0000FF"/>
                </a:solidFill>
                <a:prstDash val="solid"/>
                <a:round/>
                <a:headEnd/>
                <a:tailEnd/>
              </a:ln>
            </p:spPr>
            <p:txBody>
              <a:bodyPr/>
              <a:lstStyle/>
              <a:p>
                <a:endParaRPr lang="en-US"/>
              </a:p>
            </p:txBody>
          </p:sp>
          <p:sp>
            <p:nvSpPr>
              <p:cNvPr id="113" name="Line 730"/>
              <p:cNvSpPr>
                <a:spLocks noChangeShapeType="1"/>
              </p:cNvSpPr>
              <p:nvPr/>
            </p:nvSpPr>
            <p:spPr bwMode="auto">
              <a:xfrm>
                <a:off x="5843588" y="5969000"/>
                <a:ext cx="1588" cy="1588"/>
              </a:xfrm>
              <a:prstGeom prst="line">
                <a:avLst/>
              </a:prstGeom>
              <a:noFill/>
              <a:ln w="13">
                <a:solidFill>
                  <a:srgbClr val="000000"/>
                </a:solidFill>
                <a:round/>
                <a:headEnd/>
                <a:tailEnd/>
              </a:ln>
            </p:spPr>
            <p:txBody>
              <a:bodyPr/>
              <a:lstStyle/>
              <a:p>
                <a:endParaRPr lang="en-US"/>
              </a:p>
            </p:txBody>
          </p:sp>
          <p:sp>
            <p:nvSpPr>
              <p:cNvPr id="114" name="Freeform 731"/>
              <p:cNvSpPr>
                <a:spLocks/>
              </p:cNvSpPr>
              <p:nvPr/>
            </p:nvSpPr>
            <p:spPr bwMode="auto">
              <a:xfrm>
                <a:off x="5945188" y="5942013"/>
                <a:ext cx="112713" cy="109538"/>
              </a:xfrm>
              <a:custGeom>
                <a:avLst/>
                <a:gdLst>
                  <a:gd name="T0" fmla="*/ 0 w 71"/>
                  <a:gd name="T1" fmla="*/ 0 h 69"/>
                  <a:gd name="T2" fmla="*/ 2147483647 w 71"/>
                  <a:gd name="T3" fmla="*/ 0 h 69"/>
                  <a:gd name="T4" fmla="*/ 2147483647 w 71"/>
                  <a:gd name="T5" fmla="*/ 2147483647 h 69"/>
                  <a:gd name="T6" fmla="*/ 2147483647 w 71"/>
                  <a:gd name="T7" fmla="*/ 2147483647 h 69"/>
                  <a:gd name="T8" fmla="*/ 2147483647 w 71"/>
                  <a:gd name="T9" fmla="*/ 2147483647 h 69"/>
                  <a:gd name="T10" fmla="*/ 2147483647 w 71"/>
                  <a:gd name="T11" fmla="*/ 2147483647 h 69"/>
                  <a:gd name="T12" fmla="*/ 2147483647 w 71"/>
                  <a:gd name="T13" fmla="*/ 2147483647 h 69"/>
                  <a:gd name="T14" fmla="*/ 2147483647 w 71"/>
                  <a:gd name="T15" fmla="*/ 2147483647 h 69"/>
                  <a:gd name="T16" fmla="*/ 2147483647 w 71"/>
                  <a:gd name="T17" fmla="*/ 2147483647 h 69"/>
                  <a:gd name="T18" fmla="*/ 2147483647 w 71"/>
                  <a:gd name="T19" fmla="*/ 2147483647 h 69"/>
                  <a:gd name="T20" fmla="*/ 2147483647 w 71"/>
                  <a:gd name="T21" fmla="*/ 2147483647 h 69"/>
                  <a:gd name="T22" fmla="*/ 2147483647 w 71"/>
                  <a:gd name="T23" fmla="*/ 2147483647 h 69"/>
                  <a:gd name="T24" fmla="*/ 2147483647 w 71"/>
                  <a:gd name="T25" fmla="*/ 2147483647 h 69"/>
                  <a:gd name="T26" fmla="*/ 2147483647 w 71"/>
                  <a:gd name="T27" fmla="*/ 2147483647 h 69"/>
                  <a:gd name="T28" fmla="*/ 2147483647 w 71"/>
                  <a:gd name="T29" fmla="*/ 0 h 69"/>
                  <a:gd name="T30" fmla="*/ 2147483647 w 71"/>
                  <a:gd name="T31" fmla="*/ 0 h 69"/>
                  <a:gd name="T32" fmla="*/ 2147483647 w 71"/>
                  <a:gd name="T33" fmla="*/ 2147483647 h 69"/>
                  <a:gd name="T34" fmla="*/ 2147483647 w 71"/>
                  <a:gd name="T35" fmla="*/ 2147483647 h 69"/>
                  <a:gd name="T36" fmla="*/ 2147483647 w 71"/>
                  <a:gd name="T37" fmla="*/ 2147483647 h 69"/>
                  <a:gd name="T38" fmla="*/ 2147483647 w 71"/>
                  <a:gd name="T39" fmla="*/ 2147483647 h 69"/>
                  <a:gd name="T40" fmla="*/ 2147483647 w 71"/>
                  <a:gd name="T41" fmla="*/ 2147483647 h 69"/>
                  <a:gd name="T42" fmla="*/ 2147483647 w 71"/>
                  <a:gd name="T43" fmla="*/ 2147483647 h 69"/>
                  <a:gd name="T44" fmla="*/ 2147483647 w 71"/>
                  <a:gd name="T45" fmla="*/ 2147483647 h 69"/>
                  <a:gd name="T46" fmla="*/ 2147483647 w 71"/>
                  <a:gd name="T47" fmla="*/ 2147483647 h 69"/>
                  <a:gd name="T48" fmla="*/ 2147483647 w 71"/>
                  <a:gd name="T49" fmla="*/ 2147483647 h 69"/>
                  <a:gd name="T50" fmla="*/ 2147483647 w 71"/>
                  <a:gd name="T51" fmla="*/ 2147483647 h 69"/>
                  <a:gd name="T52" fmla="*/ 2147483647 w 71"/>
                  <a:gd name="T53" fmla="*/ 2147483647 h 69"/>
                  <a:gd name="T54" fmla="*/ 2147483647 w 71"/>
                  <a:gd name="T55" fmla="*/ 2147483647 h 69"/>
                  <a:gd name="T56" fmla="*/ 2147483647 w 71"/>
                  <a:gd name="T57" fmla="*/ 2147483647 h 69"/>
                  <a:gd name="T58" fmla="*/ 2147483647 w 71"/>
                  <a:gd name="T59" fmla="*/ 2147483647 h 69"/>
                  <a:gd name="T60" fmla="*/ 2147483647 w 71"/>
                  <a:gd name="T61" fmla="*/ 2147483647 h 69"/>
                  <a:gd name="T62" fmla="*/ 2147483647 w 71"/>
                  <a:gd name="T63" fmla="*/ 2147483647 h 69"/>
                  <a:gd name="T64" fmla="*/ 2147483647 w 71"/>
                  <a:gd name="T65" fmla="*/ 2147483647 h 69"/>
                  <a:gd name="T66" fmla="*/ 2147483647 w 71"/>
                  <a:gd name="T67" fmla="*/ 2147483647 h 69"/>
                  <a:gd name="T68" fmla="*/ 2147483647 w 71"/>
                  <a:gd name="T69" fmla="*/ 2147483647 h 69"/>
                  <a:gd name="T70" fmla="*/ 2147483647 w 71"/>
                  <a:gd name="T71" fmla="*/ 2147483647 h 69"/>
                  <a:gd name="T72" fmla="*/ 2147483647 w 71"/>
                  <a:gd name="T73" fmla="*/ 2147483647 h 69"/>
                  <a:gd name="T74" fmla="*/ 2147483647 w 71"/>
                  <a:gd name="T75" fmla="*/ 2147483647 h 69"/>
                  <a:gd name="T76" fmla="*/ 2147483647 w 71"/>
                  <a:gd name="T77" fmla="*/ 2147483647 h 69"/>
                  <a:gd name="T78" fmla="*/ 2147483647 w 71"/>
                  <a:gd name="T79" fmla="*/ 2147483647 h 69"/>
                  <a:gd name="T80" fmla="*/ 2147483647 w 71"/>
                  <a:gd name="T81" fmla="*/ 2147483647 h 69"/>
                  <a:gd name="T82" fmla="*/ 2147483647 w 71"/>
                  <a:gd name="T83" fmla="*/ 2147483647 h 69"/>
                  <a:gd name="T84" fmla="*/ 2147483647 w 71"/>
                  <a:gd name="T85" fmla="*/ 2147483647 h 69"/>
                  <a:gd name="T86" fmla="*/ 2147483647 w 71"/>
                  <a:gd name="T87" fmla="*/ 2147483647 h 69"/>
                  <a:gd name="T88" fmla="*/ 2147483647 w 71"/>
                  <a:gd name="T89" fmla="*/ 2147483647 h 69"/>
                  <a:gd name="T90" fmla="*/ 0 w 71"/>
                  <a:gd name="T91" fmla="*/ 2147483647 h 69"/>
                  <a:gd name="T92" fmla="*/ 0 w 71"/>
                  <a:gd name="T93" fmla="*/ 2147483647 h 69"/>
                  <a:gd name="T94" fmla="*/ 2147483647 w 71"/>
                  <a:gd name="T95" fmla="*/ 2147483647 h 69"/>
                  <a:gd name="T96" fmla="*/ 2147483647 w 71"/>
                  <a:gd name="T97" fmla="*/ 2147483647 h 69"/>
                  <a:gd name="T98" fmla="*/ 2147483647 w 71"/>
                  <a:gd name="T99" fmla="*/ 2147483647 h 69"/>
                  <a:gd name="T100" fmla="*/ 2147483647 w 71"/>
                  <a:gd name="T101" fmla="*/ 2147483647 h 69"/>
                  <a:gd name="T102" fmla="*/ 2147483647 w 71"/>
                  <a:gd name="T103" fmla="*/ 2147483647 h 69"/>
                  <a:gd name="T104" fmla="*/ 2147483647 w 71"/>
                  <a:gd name="T105" fmla="*/ 2147483647 h 69"/>
                  <a:gd name="T106" fmla="*/ 2147483647 w 71"/>
                  <a:gd name="T107" fmla="*/ 2147483647 h 69"/>
                  <a:gd name="T108" fmla="*/ 2147483647 w 71"/>
                  <a:gd name="T109" fmla="*/ 2147483647 h 69"/>
                  <a:gd name="T110" fmla="*/ 2147483647 w 71"/>
                  <a:gd name="T111" fmla="*/ 2147483647 h 69"/>
                  <a:gd name="T112" fmla="*/ 2147483647 w 71"/>
                  <a:gd name="T113" fmla="*/ 2147483647 h 69"/>
                  <a:gd name="T114" fmla="*/ 2147483647 w 71"/>
                  <a:gd name="T115" fmla="*/ 2147483647 h 69"/>
                  <a:gd name="T116" fmla="*/ 2147483647 w 71"/>
                  <a:gd name="T117" fmla="*/ 2147483647 h 69"/>
                  <a:gd name="T118" fmla="*/ 2147483647 w 71"/>
                  <a:gd name="T119" fmla="*/ 2147483647 h 69"/>
                  <a:gd name="T120" fmla="*/ 2147483647 w 71"/>
                  <a:gd name="T121" fmla="*/ 2147483647 h 69"/>
                  <a:gd name="T122" fmla="*/ 0 w 71"/>
                  <a:gd name="T123" fmla="*/ 2147483647 h 69"/>
                  <a:gd name="T124" fmla="*/ 0 w 71"/>
                  <a:gd name="T125" fmla="*/ 0 h 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 h="69">
                    <a:moveTo>
                      <a:pt x="0" y="0"/>
                    </a:moveTo>
                    <a:lnTo>
                      <a:pt x="39" y="0"/>
                    </a:lnTo>
                    <a:lnTo>
                      <a:pt x="39" y="5"/>
                    </a:lnTo>
                    <a:lnTo>
                      <a:pt x="33" y="6"/>
                    </a:lnTo>
                    <a:lnTo>
                      <a:pt x="33" y="9"/>
                    </a:lnTo>
                    <a:lnTo>
                      <a:pt x="34" y="9"/>
                    </a:lnTo>
                    <a:lnTo>
                      <a:pt x="34" y="12"/>
                    </a:lnTo>
                    <a:lnTo>
                      <a:pt x="42" y="23"/>
                    </a:lnTo>
                    <a:lnTo>
                      <a:pt x="48" y="14"/>
                    </a:lnTo>
                    <a:lnTo>
                      <a:pt x="49" y="11"/>
                    </a:lnTo>
                    <a:lnTo>
                      <a:pt x="49" y="6"/>
                    </a:lnTo>
                    <a:lnTo>
                      <a:pt x="48" y="6"/>
                    </a:lnTo>
                    <a:lnTo>
                      <a:pt x="48" y="5"/>
                    </a:lnTo>
                    <a:lnTo>
                      <a:pt x="43" y="5"/>
                    </a:lnTo>
                    <a:lnTo>
                      <a:pt x="43" y="0"/>
                    </a:lnTo>
                    <a:lnTo>
                      <a:pt x="68" y="0"/>
                    </a:lnTo>
                    <a:lnTo>
                      <a:pt x="68" y="5"/>
                    </a:lnTo>
                    <a:lnTo>
                      <a:pt x="65" y="5"/>
                    </a:lnTo>
                    <a:lnTo>
                      <a:pt x="57" y="9"/>
                    </a:lnTo>
                    <a:lnTo>
                      <a:pt x="54" y="12"/>
                    </a:lnTo>
                    <a:lnTo>
                      <a:pt x="51" y="17"/>
                    </a:lnTo>
                    <a:lnTo>
                      <a:pt x="43" y="27"/>
                    </a:lnTo>
                    <a:lnTo>
                      <a:pt x="55" y="49"/>
                    </a:lnTo>
                    <a:lnTo>
                      <a:pt x="58" y="55"/>
                    </a:lnTo>
                    <a:lnTo>
                      <a:pt x="61" y="60"/>
                    </a:lnTo>
                    <a:lnTo>
                      <a:pt x="64" y="63"/>
                    </a:lnTo>
                    <a:lnTo>
                      <a:pt x="67" y="64"/>
                    </a:lnTo>
                    <a:lnTo>
                      <a:pt x="68" y="66"/>
                    </a:lnTo>
                    <a:lnTo>
                      <a:pt x="71" y="66"/>
                    </a:lnTo>
                    <a:lnTo>
                      <a:pt x="71" y="69"/>
                    </a:lnTo>
                    <a:lnTo>
                      <a:pt x="33" y="69"/>
                    </a:lnTo>
                    <a:lnTo>
                      <a:pt x="33" y="66"/>
                    </a:lnTo>
                    <a:lnTo>
                      <a:pt x="36" y="66"/>
                    </a:lnTo>
                    <a:lnTo>
                      <a:pt x="39" y="64"/>
                    </a:lnTo>
                    <a:lnTo>
                      <a:pt x="40" y="63"/>
                    </a:lnTo>
                    <a:lnTo>
                      <a:pt x="37" y="57"/>
                    </a:lnTo>
                    <a:lnTo>
                      <a:pt x="30" y="45"/>
                    </a:lnTo>
                    <a:lnTo>
                      <a:pt x="25" y="52"/>
                    </a:lnTo>
                    <a:lnTo>
                      <a:pt x="24" y="55"/>
                    </a:lnTo>
                    <a:lnTo>
                      <a:pt x="21" y="58"/>
                    </a:lnTo>
                    <a:lnTo>
                      <a:pt x="21" y="64"/>
                    </a:lnTo>
                    <a:lnTo>
                      <a:pt x="22" y="64"/>
                    </a:lnTo>
                    <a:lnTo>
                      <a:pt x="24" y="66"/>
                    </a:lnTo>
                    <a:lnTo>
                      <a:pt x="28" y="66"/>
                    </a:lnTo>
                    <a:lnTo>
                      <a:pt x="28" y="69"/>
                    </a:lnTo>
                    <a:lnTo>
                      <a:pt x="0" y="69"/>
                    </a:lnTo>
                    <a:lnTo>
                      <a:pt x="0" y="66"/>
                    </a:lnTo>
                    <a:lnTo>
                      <a:pt x="3" y="66"/>
                    </a:lnTo>
                    <a:lnTo>
                      <a:pt x="8" y="64"/>
                    </a:lnTo>
                    <a:lnTo>
                      <a:pt x="9" y="63"/>
                    </a:lnTo>
                    <a:lnTo>
                      <a:pt x="14" y="60"/>
                    </a:lnTo>
                    <a:lnTo>
                      <a:pt x="18" y="55"/>
                    </a:lnTo>
                    <a:lnTo>
                      <a:pt x="22" y="49"/>
                    </a:lnTo>
                    <a:lnTo>
                      <a:pt x="28" y="40"/>
                    </a:lnTo>
                    <a:lnTo>
                      <a:pt x="17" y="20"/>
                    </a:lnTo>
                    <a:lnTo>
                      <a:pt x="14" y="15"/>
                    </a:lnTo>
                    <a:lnTo>
                      <a:pt x="12" y="12"/>
                    </a:lnTo>
                    <a:lnTo>
                      <a:pt x="11" y="11"/>
                    </a:lnTo>
                    <a:lnTo>
                      <a:pt x="9" y="8"/>
                    </a:lnTo>
                    <a:lnTo>
                      <a:pt x="6" y="8"/>
                    </a:lnTo>
                    <a:lnTo>
                      <a:pt x="3"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15" name="Line 732"/>
              <p:cNvSpPr>
                <a:spLocks noChangeShapeType="1"/>
              </p:cNvSpPr>
              <p:nvPr/>
            </p:nvSpPr>
            <p:spPr bwMode="auto">
              <a:xfrm>
                <a:off x="4048125" y="3817938"/>
                <a:ext cx="1588" cy="1588"/>
              </a:xfrm>
              <a:prstGeom prst="line">
                <a:avLst/>
              </a:prstGeom>
              <a:noFill/>
              <a:ln w="13">
                <a:solidFill>
                  <a:srgbClr val="000000"/>
                </a:solidFill>
                <a:round/>
                <a:headEnd/>
                <a:tailEnd/>
              </a:ln>
            </p:spPr>
            <p:txBody>
              <a:bodyPr/>
              <a:lstStyle/>
              <a:p>
                <a:endParaRPr lang="en-US"/>
              </a:p>
            </p:txBody>
          </p:sp>
          <p:sp>
            <p:nvSpPr>
              <p:cNvPr id="116" name="Line 738"/>
              <p:cNvSpPr>
                <a:spLocks noChangeShapeType="1"/>
              </p:cNvSpPr>
              <p:nvPr/>
            </p:nvSpPr>
            <p:spPr bwMode="auto">
              <a:xfrm>
                <a:off x="4183063" y="3817938"/>
                <a:ext cx="1588" cy="1588"/>
              </a:xfrm>
              <a:prstGeom prst="line">
                <a:avLst/>
              </a:prstGeom>
              <a:noFill/>
              <a:ln w="13">
                <a:solidFill>
                  <a:srgbClr val="000000"/>
                </a:solidFill>
                <a:round/>
                <a:headEnd/>
                <a:tailEnd/>
              </a:ln>
            </p:spPr>
            <p:txBody>
              <a:bodyPr/>
              <a:lstStyle/>
              <a:p>
                <a:endParaRPr lang="en-US"/>
              </a:p>
            </p:txBody>
          </p:sp>
        </p:grpSp>
        <p:sp>
          <p:nvSpPr>
            <p:cNvPr id="42" name="TextBox 19"/>
            <p:cNvSpPr txBox="1">
              <a:spLocks noChangeArrowheads="1"/>
            </p:cNvSpPr>
            <p:nvPr/>
          </p:nvSpPr>
          <p:spPr bwMode="auto">
            <a:xfrm>
              <a:off x="4077018" y="533400"/>
              <a:ext cx="1866582" cy="455114"/>
            </a:xfrm>
            <a:prstGeom prst="rect">
              <a:avLst/>
            </a:prstGeom>
            <a:noFill/>
            <a:ln w="9525">
              <a:noFill/>
              <a:miter lim="800000"/>
              <a:headEnd/>
              <a:tailEnd/>
            </a:ln>
          </p:spPr>
          <p:txBody>
            <a:bodyPr>
              <a:spAutoFit/>
            </a:bodyPr>
            <a:lstStyle/>
            <a:p>
              <a:pPr algn="ctr"/>
              <a:r>
                <a:rPr lang="en-US" sz="1600">
                  <a:latin typeface="Arial" pitchFamily="34" charset="0"/>
                </a:rPr>
                <a:t>h</a:t>
              </a:r>
              <a:r>
                <a:rPr lang="en-US" sz="1600" baseline="-25000">
                  <a:latin typeface="Comic Sans MS" pitchFamily="66" charset="0"/>
                </a:rPr>
                <a:t>1L</a:t>
              </a:r>
              <a:r>
                <a:rPr lang="en-US" sz="1600" baseline="30000">
                  <a:latin typeface="cmsy10"/>
                </a:rPr>
                <a:t>⊥</a:t>
              </a:r>
              <a:r>
                <a:rPr lang="en-US" sz="1600" baseline="30000"/>
                <a:t>(1)</a:t>
              </a:r>
              <a:r>
                <a:rPr lang="en-US" sz="1600" baseline="30000">
                  <a:latin typeface="cmsy10"/>
                </a:rPr>
                <a:t> </a:t>
              </a:r>
              <a:endParaRPr lang="en-US" sz="1600" baseline="30000"/>
            </a:p>
          </p:txBody>
        </p:sp>
        <p:cxnSp>
          <p:nvCxnSpPr>
            <p:cNvPr id="43" name="Straight Arrow Connector 574"/>
            <p:cNvCxnSpPr>
              <a:cxnSpLocks noChangeShapeType="1"/>
            </p:cNvCxnSpPr>
            <p:nvPr/>
          </p:nvCxnSpPr>
          <p:spPr bwMode="auto">
            <a:xfrm rot="16200000" flipH="1">
              <a:off x="4720590" y="1927921"/>
              <a:ext cx="400050" cy="240030"/>
            </a:xfrm>
            <a:prstGeom prst="straightConnector1">
              <a:avLst/>
            </a:prstGeom>
            <a:noFill/>
            <a:ln w="12700" algn="ctr">
              <a:solidFill>
                <a:srgbClr val="FF0000"/>
              </a:solidFill>
              <a:round/>
              <a:headEnd/>
              <a:tailEnd type="arrow" w="med" len="med"/>
            </a:ln>
          </p:spPr>
        </p:cxnSp>
        <p:cxnSp>
          <p:nvCxnSpPr>
            <p:cNvPr id="44" name="Straight Arrow Connector 575"/>
            <p:cNvCxnSpPr>
              <a:cxnSpLocks noChangeShapeType="1"/>
            </p:cNvCxnSpPr>
            <p:nvPr/>
          </p:nvCxnSpPr>
          <p:spPr bwMode="auto">
            <a:xfrm rot="16200000" flipH="1">
              <a:off x="4921884" y="1165921"/>
              <a:ext cx="480060" cy="320040"/>
            </a:xfrm>
            <a:prstGeom prst="straightConnector1">
              <a:avLst/>
            </a:prstGeom>
            <a:noFill/>
            <a:ln w="12700" algn="ctr">
              <a:solidFill>
                <a:srgbClr val="0000FF"/>
              </a:solidFill>
              <a:round/>
              <a:headEnd/>
              <a:tailEnd type="arrow" w="med" len="med"/>
            </a:ln>
          </p:spPr>
        </p:cxnSp>
        <p:sp>
          <p:nvSpPr>
            <p:cNvPr id="45" name="TextBox 22"/>
            <p:cNvSpPr txBox="1">
              <a:spLocks noChangeArrowheads="1"/>
            </p:cNvSpPr>
            <p:nvPr/>
          </p:nvSpPr>
          <p:spPr bwMode="auto">
            <a:xfrm>
              <a:off x="4827268" y="2228909"/>
              <a:ext cx="1308296" cy="413741"/>
            </a:xfrm>
            <a:prstGeom prst="rect">
              <a:avLst/>
            </a:prstGeom>
            <a:noFill/>
            <a:ln w="9525">
              <a:noFill/>
              <a:miter lim="800000"/>
              <a:headEnd/>
              <a:tailEnd/>
            </a:ln>
          </p:spPr>
          <p:txBody>
            <a:bodyPr wrap="square">
              <a:spAutoFit/>
            </a:bodyPr>
            <a:lstStyle/>
            <a:p>
              <a:pPr algn="ctr"/>
              <a:r>
                <a:rPr lang="en-US" sz="1400" dirty="0">
                  <a:solidFill>
                    <a:srgbClr val="FF0000"/>
                  </a:solidFill>
                </a:rPr>
                <a:t>S-P int.</a:t>
              </a:r>
            </a:p>
          </p:txBody>
        </p:sp>
        <p:sp>
          <p:nvSpPr>
            <p:cNvPr id="46" name="TextBox 23"/>
            <p:cNvSpPr txBox="1">
              <a:spLocks noChangeArrowheads="1"/>
            </p:cNvSpPr>
            <p:nvPr/>
          </p:nvSpPr>
          <p:spPr bwMode="auto">
            <a:xfrm>
              <a:off x="5055866" y="1530528"/>
              <a:ext cx="1386965" cy="413741"/>
            </a:xfrm>
            <a:prstGeom prst="rect">
              <a:avLst/>
            </a:prstGeom>
            <a:noFill/>
            <a:ln w="9525">
              <a:noFill/>
              <a:miter lim="800000"/>
              <a:headEnd/>
              <a:tailEnd/>
            </a:ln>
          </p:spPr>
          <p:txBody>
            <a:bodyPr wrap="square">
              <a:spAutoFit/>
            </a:bodyPr>
            <a:lstStyle/>
            <a:p>
              <a:pPr algn="ctr"/>
              <a:r>
                <a:rPr lang="en-US" sz="1400" dirty="0">
                  <a:solidFill>
                    <a:srgbClr val="0000FF"/>
                  </a:solidFill>
                </a:rPr>
                <a:t>P-D int.</a:t>
              </a:r>
            </a:p>
          </p:txBody>
        </p:sp>
      </p:grpSp>
      <p:sp>
        <p:nvSpPr>
          <p:cNvPr id="117" name="Rounded Rectangular Callout 116"/>
          <p:cNvSpPr/>
          <p:nvPr/>
        </p:nvSpPr>
        <p:spPr>
          <a:xfrm>
            <a:off x="4648200" y="3429000"/>
            <a:ext cx="1371600" cy="533400"/>
          </a:xfrm>
          <a:prstGeom prst="wedgeRoundRectCallout">
            <a:avLst>
              <a:gd name="adj1" fmla="val 49467"/>
              <a:gd name="adj2" fmla="val 10971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6 GeV Data</a:t>
            </a:r>
          </a:p>
          <a:p>
            <a:pPr algn="ctr"/>
            <a:r>
              <a:rPr lang="en-US" sz="1050" b="1" dirty="0" smtClean="0"/>
              <a:t>arXiv:1108.0489</a:t>
            </a:r>
            <a:endParaRPr lang="en-US" sz="2000" dirty="0"/>
          </a:p>
        </p:txBody>
      </p:sp>
    </p:spTree>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2425"/>
            <a:ext cx="6324600" cy="685800"/>
          </a:xfrm>
        </p:spPr>
        <p:txBody>
          <a:bodyPr rtlCol="0">
            <a:normAutofit fontScale="90000"/>
          </a:bodyPr>
          <a:lstStyle/>
          <a:p>
            <a:pPr fontAlgn="auto">
              <a:spcAft>
                <a:spcPts val="0"/>
              </a:spcAft>
              <a:defRPr/>
            </a:pPr>
            <a:r>
              <a:rPr lang="en-GB" dirty="0" err="1" smtClean="0"/>
              <a:t>Pretzlosity</a:t>
            </a:r>
            <a:r>
              <a:rPr lang="en-GB" dirty="0" smtClean="0"/>
              <a:t>:</a:t>
            </a:r>
          </a:p>
        </p:txBody>
      </p:sp>
      <p:sp>
        <p:nvSpPr>
          <p:cNvPr id="13315" name="Content Placeholder 2"/>
          <p:cNvSpPr>
            <a:spLocks noGrp="1"/>
          </p:cNvSpPr>
          <p:nvPr>
            <p:ph idx="1"/>
          </p:nvPr>
        </p:nvSpPr>
        <p:spPr>
          <a:xfrm>
            <a:off x="381000" y="1066800"/>
            <a:ext cx="8458200" cy="1447800"/>
          </a:xfrm>
        </p:spPr>
        <p:txBody>
          <a:bodyPr>
            <a:normAutofit/>
          </a:bodyPr>
          <a:lstStyle/>
          <a:p>
            <a:r>
              <a:rPr lang="en-US" sz="2400" dirty="0" smtClean="0"/>
              <a:t>Relativistic effect of quark </a:t>
            </a:r>
            <a:r>
              <a:rPr lang="en-US" sz="2000" dirty="0" smtClean="0"/>
              <a:t>,   PRD 78, 114024 (2008)</a:t>
            </a:r>
            <a:endParaRPr lang="en-US" sz="2400" dirty="0" smtClean="0"/>
          </a:p>
          <a:p>
            <a:r>
              <a:rPr lang="en-US" sz="2400" dirty="0" smtClean="0"/>
              <a:t>(in models) direct measurement of OAM,   </a:t>
            </a:r>
            <a:r>
              <a:rPr lang="en-US" sz="2000" dirty="0" smtClean="0"/>
              <a:t>PRD 58, 096008 (1998)</a:t>
            </a:r>
            <a:endParaRPr lang="en-US" sz="2400" dirty="0" smtClean="0"/>
          </a:p>
          <a:p>
            <a:r>
              <a:rPr lang="en-US" sz="2400" dirty="0" smtClean="0"/>
              <a:t>Expect first non-zero Pretzelosity asymmetries</a:t>
            </a:r>
            <a:endParaRPr lang="en-US" sz="2000" dirty="0" smtClean="0">
              <a:solidFill>
                <a:srgbClr val="FF0000"/>
              </a:solidFill>
            </a:endParaRPr>
          </a:p>
          <a:p>
            <a:pPr lvl="1"/>
            <a:endParaRPr lang="en-US" sz="2000" dirty="0" smtClean="0"/>
          </a:p>
        </p:txBody>
      </p:sp>
      <p:grpSp>
        <p:nvGrpSpPr>
          <p:cNvPr id="3" name="Group 11"/>
          <p:cNvGrpSpPr/>
          <p:nvPr/>
        </p:nvGrpSpPr>
        <p:grpSpPr>
          <a:xfrm>
            <a:off x="3348037" y="428625"/>
            <a:ext cx="2290763" cy="493713"/>
            <a:chOff x="5181600" y="76200"/>
            <a:chExt cx="2290763" cy="493713"/>
          </a:xfrm>
        </p:grpSpPr>
        <p:sp>
          <p:nvSpPr>
            <p:cNvPr id="13316" name="TextBox 3"/>
            <p:cNvSpPr txBox="1">
              <a:spLocks noChangeArrowheads="1"/>
            </p:cNvSpPr>
            <p:nvPr/>
          </p:nvSpPr>
          <p:spPr bwMode="auto">
            <a:xfrm>
              <a:off x="5181600" y="152400"/>
              <a:ext cx="731838" cy="368300"/>
            </a:xfrm>
            <a:prstGeom prst="rect">
              <a:avLst/>
            </a:prstGeom>
            <a:noFill/>
            <a:ln w="9525">
              <a:noFill/>
              <a:miter lim="800000"/>
              <a:headEnd/>
              <a:tailEnd/>
            </a:ln>
          </p:spPr>
          <p:txBody>
            <a:bodyPr wrap="none">
              <a:spAutoFit/>
            </a:bodyPr>
            <a:lstStyle/>
            <a:p>
              <a:r>
                <a:rPr lang="en-US" b="1" i="1">
                  <a:latin typeface="Calibri" pitchFamily="34" charset="0"/>
                  <a:cs typeface="Calibri" pitchFamily="34" charset="0"/>
                </a:rPr>
                <a:t>h</a:t>
              </a:r>
              <a:r>
                <a:rPr lang="en-US" b="1" baseline="-25000">
                  <a:latin typeface="Calibri" pitchFamily="34" charset="0"/>
                  <a:cs typeface="Calibri" pitchFamily="34" charset="0"/>
                </a:rPr>
                <a:t>1T</a:t>
              </a:r>
              <a:r>
                <a:rPr lang="en-US" b="1" baseline="30000">
                  <a:latin typeface="Calibri" pitchFamily="34" charset="0"/>
                  <a:cs typeface="Calibri" pitchFamily="34" charset="0"/>
                  <a:sym typeface="Symbol" pitchFamily="18" charset="2"/>
                </a:rPr>
                <a:t></a:t>
              </a:r>
              <a:r>
                <a:rPr lang="en-US" b="1">
                  <a:latin typeface="Calibri" pitchFamily="34" charset="0"/>
                  <a:cs typeface="Calibri" pitchFamily="34" charset="0"/>
                  <a:sym typeface="Symbol" pitchFamily="18" charset="2"/>
                </a:rPr>
                <a:t> </a:t>
              </a:r>
              <a:r>
                <a:rPr lang="en-US" b="1">
                  <a:latin typeface="Calibri" pitchFamily="34" charset="0"/>
                  <a:cs typeface="Calibri" pitchFamily="34" charset="0"/>
                </a:rPr>
                <a:t>=</a:t>
              </a:r>
              <a:endParaRPr lang="en-US">
                <a:latin typeface="Calibri" pitchFamily="34" charset="0"/>
                <a:cs typeface="Calibri" pitchFamily="34" charset="0"/>
              </a:endParaRPr>
            </a:p>
          </p:txBody>
        </p:sp>
        <p:pic>
          <p:nvPicPr>
            <p:cNvPr id="13317"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72200" y="76200"/>
              <a:ext cx="1300163" cy="493713"/>
            </a:xfrm>
            <a:prstGeom prst="rect">
              <a:avLst/>
            </a:prstGeom>
            <a:noFill/>
            <a:ln w="9525">
              <a:noFill/>
              <a:miter lim="800000"/>
              <a:headEnd/>
              <a:tailEnd/>
            </a:ln>
          </p:spPr>
        </p:pic>
      </p:grpSp>
      <p:pic>
        <p:nvPicPr>
          <p:cNvPr id="13318" name="Content Placeholder 3" descr="pretz_prediction.png"/>
          <p:cNvPicPr>
            <a:picLocks noChangeAspect="1"/>
          </p:cNvPicPr>
          <p:nvPr/>
        </p:nvPicPr>
        <p:blipFill>
          <a:blip r:embed="rId3" cstate="print"/>
          <a:srcRect/>
          <a:stretch>
            <a:fillRect/>
          </a:stretch>
        </p:blipFill>
        <p:spPr bwMode="auto">
          <a:xfrm>
            <a:off x="3810000" y="2409825"/>
            <a:ext cx="5029200" cy="3614738"/>
          </a:xfrm>
          <a:prstGeom prst="rect">
            <a:avLst/>
          </a:prstGeom>
          <a:noFill/>
          <a:ln w="9525">
            <a:noFill/>
            <a:miter lim="800000"/>
            <a:headEnd/>
            <a:tailEnd/>
          </a:ln>
        </p:spPr>
      </p:pic>
      <p:pic>
        <p:nvPicPr>
          <p:cNvPr id="13319" name="Picture 2"/>
          <p:cNvPicPr>
            <a:picLocks noChangeAspect="1" noChangeArrowheads="1"/>
          </p:cNvPicPr>
          <p:nvPr/>
        </p:nvPicPr>
        <p:blipFill>
          <a:blip r:embed="rId4" cstate="print"/>
          <a:srcRect t="17479" r="48615"/>
          <a:stretch>
            <a:fillRect/>
          </a:stretch>
        </p:blipFill>
        <p:spPr bwMode="auto">
          <a:xfrm>
            <a:off x="381000" y="2562225"/>
            <a:ext cx="3000375" cy="3609975"/>
          </a:xfrm>
          <a:prstGeom prst="rect">
            <a:avLst/>
          </a:prstGeom>
          <a:noFill/>
          <a:ln w="9525">
            <a:noFill/>
            <a:miter lim="800000"/>
            <a:headEnd/>
            <a:tailEnd/>
          </a:ln>
        </p:spPr>
      </p:pic>
      <p:sp>
        <p:nvSpPr>
          <p:cNvPr id="8" name="日期占位符 7"/>
          <p:cNvSpPr>
            <a:spLocks noGrp="1"/>
          </p:cNvSpPr>
          <p:nvPr>
            <p:ph type="dt" sz="half" idx="10"/>
          </p:nvPr>
        </p:nvSpPr>
        <p:spPr/>
        <p:txBody>
          <a:bodyPr/>
          <a:lstStyle/>
          <a:p>
            <a:r>
              <a:rPr lang="en-US" smtClean="0"/>
              <a:t>Workshops on Hadron Physics</a:t>
            </a:r>
            <a:endParaRPr lang="en-US"/>
          </a:p>
        </p:txBody>
      </p:sp>
      <p:sp>
        <p:nvSpPr>
          <p:cNvPr id="9" name="灯片编号占位符 8"/>
          <p:cNvSpPr>
            <a:spLocks noGrp="1"/>
          </p:cNvSpPr>
          <p:nvPr>
            <p:ph type="sldNum" sz="quarter" idx="12"/>
          </p:nvPr>
        </p:nvSpPr>
        <p:spPr/>
        <p:txBody>
          <a:bodyPr/>
          <a:lstStyle/>
          <a:p>
            <a:fld id="{EDE73889-8752-428C-A11C-8679396BAC9B}" type="slidenum">
              <a:rPr lang="en-US" smtClean="0"/>
              <a:pPr/>
              <a:t>24</a:t>
            </a:fld>
            <a:endParaRPr lang="en-US" dirty="0"/>
          </a:p>
        </p:txBody>
      </p:sp>
      <p:sp>
        <p:nvSpPr>
          <p:cNvPr id="10" name="页脚占位符 9"/>
          <p:cNvSpPr>
            <a:spLocks noGrp="1"/>
          </p:cNvSpPr>
          <p:nvPr>
            <p:ph type="ftr" sz="quarter" idx="11"/>
          </p:nvPr>
        </p:nvSpPr>
        <p:spPr/>
        <p:txBody>
          <a:bodyPr/>
          <a:lstStyle/>
          <a:p>
            <a:r>
              <a:rPr lang="en-US" smtClean="0"/>
              <a:t>Jin Huang &lt;jinhuang@jlab.org&gt;</a:t>
            </a:r>
            <a:endParaRPr lang="en-US"/>
          </a:p>
        </p:txBody>
      </p:sp>
      <p:sp>
        <p:nvSpPr>
          <p:cNvPr id="11" name="Rectangle 10"/>
          <p:cNvSpPr/>
          <p:nvPr/>
        </p:nvSpPr>
        <p:spPr>
          <a:xfrm>
            <a:off x="4472699" y="2438400"/>
            <a:ext cx="3833101" cy="646331"/>
          </a:xfrm>
          <a:prstGeom prst="rect">
            <a:avLst/>
          </a:prstGeom>
        </p:spPr>
        <p:txBody>
          <a:bodyPr wrap="none">
            <a:spAutoFit/>
          </a:bodyPr>
          <a:lstStyle/>
          <a:p>
            <a:r>
              <a:rPr lang="en-US" dirty="0" smtClean="0">
                <a:solidFill>
                  <a:schemeClr val="accent1"/>
                </a:solidFill>
                <a:latin typeface="Arial"/>
                <a:cs typeface="Arial"/>
              </a:rPr>
              <a:t>Neutron Projection, 1/48 z-Q^2 bins</a:t>
            </a:r>
            <a:endParaRPr lang="en-US" dirty="0" smtClean="0">
              <a:solidFill>
                <a:schemeClr val="accent1"/>
              </a:solidFill>
            </a:endParaRPr>
          </a:p>
          <a:p>
            <a:endParaRPr lang="en-US" dirty="0">
              <a:solidFill>
                <a:schemeClr val="accent1"/>
              </a:solidFill>
            </a:endParaRPr>
          </a:p>
        </p:txBody>
      </p:sp>
      <p:sp>
        <p:nvSpPr>
          <p:cNvPr id="13" name="Rectangle 12"/>
          <p:cNvSpPr/>
          <p:nvPr/>
        </p:nvSpPr>
        <p:spPr>
          <a:xfrm>
            <a:off x="4419600" y="5943600"/>
            <a:ext cx="2749471" cy="369332"/>
          </a:xfrm>
          <a:prstGeom prst="rect">
            <a:avLst/>
          </a:prstGeom>
        </p:spPr>
        <p:txBody>
          <a:bodyPr wrap="none">
            <a:spAutoFit/>
          </a:bodyPr>
          <a:lstStyle/>
          <a:p>
            <a:r>
              <a:rPr lang="en-US" dirty="0" smtClean="0">
                <a:solidFill>
                  <a:schemeClr val="accent1"/>
                </a:solidFill>
                <a:latin typeface="Arial"/>
                <a:cs typeface="Arial"/>
              </a:rPr>
              <a:t>Proton data also planned</a:t>
            </a:r>
            <a:endParaRPr lang="en-US" dirty="0"/>
          </a:p>
        </p:txBody>
      </p:sp>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0"/>
            <a:ext cx="7481776" cy="914400"/>
          </a:xfrm>
        </p:spPr>
        <p:txBody>
          <a:bodyPr/>
          <a:lstStyle/>
          <a:p>
            <a:pPr algn="ctr"/>
            <a:r>
              <a:rPr lang="en-US" dirty="0" smtClean="0"/>
              <a:t>E12-11-007</a:t>
            </a:r>
            <a:r>
              <a:rPr lang="en-US" sz="2800" dirty="0" smtClean="0"/>
              <a:t> </a:t>
            </a:r>
            <a:r>
              <a:rPr lang="en-US" dirty="0" smtClean="0"/>
              <a:t>Full projection, neutron A</a:t>
            </a:r>
            <a:r>
              <a:rPr lang="en-US" baseline="-25000" dirty="0" smtClean="0"/>
              <a:t>LT</a:t>
            </a:r>
            <a:r>
              <a:rPr lang="en-US" dirty="0" smtClean="0"/>
              <a:t> </a:t>
            </a:r>
            <a:br>
              <a:rPr lang="en-US" dirty="0" smtClean="0"/>
            </a:br>
            <a:r>
              <a:rPr lang="en-US" sz="2400" dirty="0" smtClean="0">
                <a:solidFill>
                  <a:schemeClr val="tx1"/>
                </a:solidFill>
              </a:rPr>
              <a:t>Satisfying the multi-D natural of this study</a:t>
            </a:r>
            <a:r>
              <a:rPr lang="en-US" baseline="30000" dirty="0" smtClean="0">
                <a:solidFill>
                  <a:schemeClr val="tx1"/>
                </a:solidFill>
              </a:rPr>
              <a:t/>
            </a:r>
            <a:br>
              <a:rPr lang="en-US" baseline="30000" dirty="0" smtClean="0">
                <a:solidFill>
                  <a:schemeClr val="tx1"/>
                </a:solidFill>
              </a:rPr>
            </a:br>
            <a:endParaRPr lang="en-US" dirty="0">
              <a:solidFill>
                <a:schemeClr val="tx1"/>
              </a:solidFill>
            </a:endParaRPr>
          </a:p>
        </p:txBody>
      </p:sp>
      <p:pic>
        <p:nvPicPr>
          <p:cNvPr id="802818" name="Picture 2"/>
          <p:cNvPicPr>
            <a:picLocks noGrp="1" noChangeAspect="1" noChangeArrowheads="1"/>
          </p:cNvPicPr>
          <p:nvPr>
            <p:ph sz="half" idx="1"/>
          </p:nvPr>
        </p:nvPicPr>
        <p:blipFill>
          <a:blip r:embed="rId2" cstate="print"/>
          <a:stretch>
            <a:fillRect/>
          </a:stretch>
        </p:blipFill>
        <p:spPr bwMode="auto">
          <a:xfrm>
            <a:off x="1676400" y="1501384"/>
            <a:ext cx="6858000" cy="5051816"/>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altLang="zh-CN" smtClean="0"/>
              <a:t>Workshops on Hadron Physics</a:t>
            </a:r>
            <a:endParaRPr lang="en-US"/>
          </a:p>
        </p:txBody>
      </p:sp>
      <p:sp>
        <p:nvSpPr>
          <p:cNvPr id="4" name="Footer Placeholder 3"/>
          <p:cNvSpPr>
            <a:spLocks noGrp="1"/>
          </p:cNvSpPr>
          <p:nvPr>
            <p:ph type="ftr" sz="quarter" idx="11"/>
          </p:nvPr>
        </p:nvSpPr>
        <p:spPr/>
        <p:txBody>
          <a:bodyPr/>
          <a:lstStyle/>
          <a:p>
            <a:r>
              <a:rPr lang="en-US" smtClean="0"/>
              <a:t>Jin Huang &lt;jinhuang@jlab.org&gt;</a:t>
            </a:r>
            <a:endParaRPr lang="en-US"/>
          </a:p>
        </p:txBody>
      </p:sp>
      <p:sp>
        <p:nvSpPr>
          <p:cNvPr id="5" name="Slide Number Placeholder 4"/>
          <p:cNvSpPr>
            <a:spLocks noGrp="1"/>
          </p:cNvSpPr>
          <p:nvPr>
            <p:ph type="sldNum" sz="quarter" idx="12"/>
          </p:nvPr>
        </p:nvSpPr>
        <p:spPr/>
        <p:txBody>
          <a:bodyPr/>
          <a:lstStyle/>
          <a:p>
            <a:fld id="{EDE73889-8752-428C-A11C-8679396BAC9B}" type="slidenum">
              <a:rPr lang="en-US" smtClean="0"/>
              <a:pPr/>
              <a:t>25</a:t>
            </a:fld>
            <a:endParaRPr lang="en-US" dirty="0"/>
          </a:p>
        </p:txBody>
      </p:sp>
      <p:grpSp>
        <p:nvGrpSpPr>
          <p:cNvPr id="2" name="Group 14"/>
          <p:cNvGrpSpPr/>
          <p:nvPr/>
        </p:nvGrpSpPr>
        <p:grpSpPr>
          <a:xfrm>
            <a:off x="838200" y="1295400"/>
            <a:ext cx="716369" cy="5129842"/>
            <a:chOff x="381000" y="1219200"/>
            <a:chExt cx="716369" cy="5129842"/>
          </a:xfrm>
        </p:grpSpPr>
        <p:grpSp>
          <p:nvGrpSpPr>
            <p:cNvPr id="7" name="组合 21"/>
            <p:cNvGrpSpPr/>
            <p:nvPr/>
          </p:nvGrpSpPr>
          <p:grpSpPr>
            <a:xfrm>
              <a:off x="381000" y="1422184"/>
              <a:ext cx="335370" cy="4926858"/>
              <a:chOff x="685801" y="1600200"/>
              <a:chExt cx="369332" cy="4757041"/>
            </a:xfrm>
          </p:grpSpPr>
          <p:sp>
            <p:nvSpPr>
              <p:cNvPr id="9" name="矩形 6"/>
              <p:cNvSpPr/>
              <p:nvPr/>
            </p:nvSpPr>
            <p:spPr>
              <a:xfrm rot="16200000">
                <a:off x="-53023" y="2339024"/>
                <a:ext cx="1846980" cy="369332"/>
              </a:xfrm>
              <a:prstGeom prst="rect">
                <a:avLst/>
              </a:prstGeom>
            </p:spPr>
            <p:txBody>
              <a:bodyPr wrap="none">
                <a:spAutoFit/>
              </a:bodyPr>
              <a:lstStyle/>
              <a:p>
                <a:r>
                  <a:rPr lang="en-US" dirty="0" smtClean="0">
                    <a:solidFill>
                      <a:schemeClr val="accent1"/>
                    </a:solidFill>
                  </a:rPr>
                  <a:t>Q</a:t>
                </a:r>
                <a:r>
                  <a:rPr lang="en-US" baseline="30000" dirty="0" smtClean="0">
                    <a:solidFill>
                      <a:schemeClr val="accent1"/>
                    </a:solidFill>
                  </a:rPr>
                  <a:t>2</a:t>
                </a:r>
                <a:r>
                  <a:rPr lang="en-US" dirty="0" smtClean="0">
                    <a:solidFill>
                      <a:schemeClr val="accent1"/>
                    </a:solidFill>
                  </a:rPr>
                  <a:t> = 1~8 GeV</a:t>
                </a:r>
                <a:r>
                  <a:rPr lang="en-US" baseline="30000" dirty="0" smtClean="0">
                    <a:solidFill>
                      <a:schemeClr val="accent1"/>
                    </a:solidFill>
                  </a:rPr>
                  <a:t>2</a:t>
                </a:r>
                <a:endParaRPr lang="en-US" baseline="-25000" dirty="0">
                  <a:solidFill>
                    <a:schemeClr val="accent1"/>
                  </a:solidFill>
                </a:endParaRPr>
              </a:p>
            </p:txBody>
          </p:sp>
          <p:cxnSp>
            <p:nvCxnSpPr>
              <p:cNvPr id="10" name="直接箭头连接符 11"/>
              <p:cNvCxnSpPr/>
              <p:nvPr/>
            </p:nvCxnSpPr>
            <p:spPr>
              <a:xfrm flipH="1">
                <a:off x="988218" y="1600200"/>
                <a:ext cx="3970" cy="47570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8" name="组合 22"/>
            <p:cNvGrpSpPr/>
            <p:nvPr/>
          </p:nvGrpSpPr>
          <p:grpSpPr>
            <a:xfrm>
              <a:off x="761999" y="1219200"/>
              <a:ext cx="335370" cy="1607768"/>
              <a:chOff x="1078468" y="1125765"/>
              <a:chExt cx="369332" cy="1441420"/>
            </a:xfrm>
          </p:grpSpPr>
          <p:cxnSp>
            <p:nvCxnSpPr>
              <p:cNvPr id="12" name="直接箭头连接符 15"/>
              <p:cNvCxnSpPr/>
              <p:nvPr/>
            </p:nvCxnSpPr>
            <p:spPr>
              <a:xfrm rot="16200000" flipV="1">
                <a:off x="995830" y="1707644"/>
                <a:ext cx="838200" cy="15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7"/>
              <p:cNvSpPr/>
              <p:nvPr/>
            </p:nvSpPr>
            <p:spPr>
              <a:xfrm rot="16200000">
                <a:off x="542424" y="1661809"/>
                <a:ext cx="1441420" cy="369332"/>
              </a:xfrm>
              <a:prstGeom prst="rect">
                <a:avLst/>
              </a:prstGeom>
            </p:spPr>
            <p:txBody>
              <a:bodyPr wrap="none">
                <a:spAutoFit/>
              </a:bodyPr>
              <a:lstStyle/>
              <a:p>
                <a:r>
                  <a:rPr lang="en-US" dirty="0" smtClean="0">
                    <a:solidFill>
                      <a:srgbClr val="FF0000"/>
                    </a:solidFill>
                  </a:rPr>
                  <a:t>P</a:t>
                </a:r>
                <a:r>
                  <a:rPr lang="en-US" baseline="-25000" dirty="0" smtClean="0">
                    <a:solidFill>
                      <a:srgbClr val="FF0000"/>
                    </a:solidFill>
                  </a:rPr>
                  <a:t>h⊥</a:t>
                </a:r>
                <a:r>
                  <a:rPr lang="en-US" dirty="0" smtClean="0">
                    <a:solidFill>
                      <a:srgbClr val="FF0000"/>
                    </a:solidFill>
                  </a:rPr>
                  <a:t> (GeV/c)</a:t>
                </a:r>
                <a:endParaRPr lang="en-US" baseline="-25000" dirty="0">
                  <a:solidFill>
                    <a:srgbClr val="FF0000"/>
                  </a:solidFill>
                </a:endParaRPr>
              </a:p>
            </p:txBody>
          </p:sp>
        </p:grpSp>
      </p:grpSp>
      <p:grpSp>
        <p:nvGrpSpPr>
          <p:cNvPr id="11" name="组合 23"/>
          <p:cNvGrpSpPr/>
          <p:nvPr/>
        </p:nvGrpSpPr>
        <p:grpSpPr>
          <a:xfrm>
            <a:off x="1752598" y="861214"/>
            <a:ext cx="6495693" cy="335370"/>
            <a:chOff x="1676400" y="1230868"/>
            <a:chExt cx="5751393" cy="369332"/>
          </a:xfrm>
        </p:grpSpPr>
        <p:sp>
          <p:nvSpPr>
            <p:cNvPr id="17" name="矩形 7"/>
            <p:cNvSpPr/>
            <p:nvPr/>
          </p:nvSpPr>
          <p:spPr>
            <a:xfrm>
              <a:off x="1676400" y="1230868"/>
              <a:ext cx="1451038" cy="369332"/>
            </a:xfrm>
            <a:prstGeom prst="rect">
              <a:avLst/>
            </a:prstGeom>
          </p:spPr>
          <p:txBody>
            <a:bodyPr wrap="none">
              <a:spAutoFit/>
            </a:bodyPr>
            <a:lstStyle/>
            <a:p>
              <a:r>
                <a:rPr lang="en-US" dirty="0" smtClean="0">
                  <a:solidFill>
                    <a:schemeClr val="accent1"/>
                  </a:solidFill>
                </a:rPr>
                <a:t>z= 0.3~0.7</a:t>
              </a:r>
              <a:endParaRPr lang="en-US" baseline="-25000" dirty="0">
                <a:solidFill>
                  <a:schemeClr val="accent1"/>
                </a:solidFill>
              </a:endParaRPr>
            </a:p>
          </p:txBody>
        </p:sp>
        <p:cxnSp>
          <p:nvCxnSpPr>
            <p:cNvPr id="18" name="直接箭头连接符 9"/>
            <p:cNvCxnSpPr/>
            <p:nvPr/>
          </p:nvCxnSpPr>
          <p:spPr>
            <a:xfrm>
              <a:off x="1676400" y="1524000"/>
              <a:ext cx="5751393" cy="29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4" name="组合 24"/>
          <p:cNvGrpSpPr/>
          <p:nvPr/>
        </p:nvGrpSpPr>
        <p:grpSpPr>
          <a:xfrm>
            <a:off x="1741400" y="1166014"/>
            <a:ext cx="925599" cy="335370"/>
            <a:chOff x="-244838" y="4114800"/>
            <a:chExt cx="849398" cy="369332"/>
          </a:xfrm>
        </p:grpSpPr>
        <p:cxnSp>
          <p:nvCxnSpPr>
            <p:cNvPr id="20" name="直接箭头连接符 18"/>
            <p:cNvCxnSpPr/>
            <p:nvPr/>
          </p:nvCxnSpPr>
          <p:spPr>
            <a:xfrm flipV="1">
              <a:off x="-233640" y="4447882"/>
              <a:ext cx="838200" cy="15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19"/>
            <p:cNvSpPr/>
            <p:nvPr/>
          </p:nvSpPr>
          <p:spPr>
            <a:xfrm>
              <a:off x="-244838" y="4114800"/>
              <a:ext cx="468398" cy="369332"/>
            </a:xfrm>
            <a:prstGeom prst="rect">
              <a:avLst/>
            </a:prstGeom>
          </p:spPr>
          <p:txBody>
            <a:bodyPr wrap="none">
              <a:spAutoFit/>
            </a:bodyPr>
            <a:lstStyle/>
            <a:p>
              <a:r>
                <a:rPr lang="en-US" dirty="0" err="1" smtClean="0">
                  <a:solidFill>
                    <a:srgbClr val="FF0000"/>
                  </a:solidFill>
                </a:rPr>
                <a:t>x</a:t>
              </a:r>
              <a:r>
                <a:rPr lang="en-US" baseline="-25000" dirty="0" err="1" smtClean="0">
                  <a:solidFill>
                    <a:srgbClr val="FF0000"/>
                  </a:solidFill>
                </a:rPr>
                <a:t>bj</a:t>
              </a:r>
              <a:endParaRPr lang="en-US" baseline="-25000" dirty="0">
                <a:solidFill>
                  <a:srgbClr val="FF0000"/>
                </a:solidFill>
              </a:endParaRPr>
            </a:p>
          </p:txBody>
        </p:sp>
      </p:grpSp>
      <p:sp>
        <p:nvSpPr>
          <p:cNvPr id="22" name="Rectangle 21"/>
          <p:cNvSpPr/>
          <p:nvPr/>
        </p:nvSpPr>
        <p:spPr>
          <a:xfrm>
            <a:off x="2895600" y="1230868"/>
            <a:ext cx="5638800" cy="369332"/>
          </a:xfrm>
          <a:prstGeom prst="rect">
            <a:avLst/>
          </a:prstGeom>
        </p:spPr>
        <p:txBody>
          <a:bodyPr wrap="square">
            <a:spAutoFit/>
          </a:bodyPr>
          <a:lstStyle/>
          <a:p>
            <a:r>
              <a:rPr lang="en-US" dirty="0" smtClean="0">
                <a:solidFill>
                  <a:srgbClr val="FF0000"/>
                </a:solidFill>
              </a:rPr>
              <a:t>data point:  Projection for neutron A</a:t>
            </a:r>
            <a:r>
              <a:rPr lang="en-US" baseline="-25000" dirty="0" smtClean="0">
                <a:solidFill>
                  <a:srgbClr val="FF0000"/>
                </a:solidFill>
              </a:rPr>
              <a:t>LT</a:t>
            </a:r>
            <a:r>
              <a:rPr lang="en-US" dirty="0" smtClean="0">
                <a:solidFill>
                  <a:srgbClr val="FF0000"/>
                </a:solidFill>
              </a:rPr>
              <a:t> of </a:t>
            </a:r>
            <a:r>
              <a:rPr lang="el-GR" dirty="0" smtClean="0">
                <a:solidFill>
                  <a:srgbClr val="FF0000"/>
                </a:solidFill>
              </a:rPr>
              <a:t>π</a:t>
            </a:r>
            <a:r>
              <a:rPr lang="en-US" baseline="30000" dirty="0" smtClean="0">
                <a:solidFill>
                  <a:srgbClr val="FF0000"/>
                </a:solidFill>
              </a:rPr>
              <a:t>-</a:t>
            </a:r>
            <a:endParaRPr lang="en-US" dirty="0">
              <a:solidFill>
                <a:srgbClr val="FF0000"/>
              </a:solidFill>
            </a:endParaRPr>
          </a:p>
        </p:txBody>
      </p:sp>
      <p:pic>
        <p:nvPicPr>
          <p:cNvPr id="23" name="Content Placeholder 9" descr="3D.gif"/>
          <p:cNvPicPr>
            <a:picLocks noChangeAspect="1"/>
          </p:cNvPicPr>
          <p:nvPr/>
        </p:nvPicPr>
        <p:blipFill>
          <a:blip r:embed="rId3" cstate="print"/>
          <a:srcRect t="49172" r="52112"/>
          <a:stretch>
            <a:fillRect/>
          </a:stretch>
        </p:blipFill>
        <p:spPr>
          <a:xfrm>
            <a:off x="9296400" y="0"/>
            <a:ext cx="2133600" cy="2196332"/>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5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05128"/>
            <a:ext cx="4038600" cy="4767072"/>
          </a:xfrm>
        </p:spPr>
        <p:txBody>
          <a:bodyPr>
            <a:normAutofit lnSpcReduction="10000"/>
          </a:bodyPr>
          <a:lstStyle/>
          <a:p>
            <a:r>
              <a:rPr lang="en-US" dirty="0" smtClean="0"/>
              <a:t>Access transversity in transversely polarized neutron target through </a:t>
            </a:r>
            <a:r>
              <a:rPr lang="el-GR" dirty="0" smtClean="0"/>
              <a:t>π</a:t>
            </a:r>
            <a:r>
              <a:rPr lang="en-US" baseline="30000" dirty="0" smtClean="0"/>
              <a:t>+</a:t>
            </a:r>
            <a:r>
              <a:rPr lang="el-GR" dirty="0" smtClean="0"/>
              <a:t> π</a:t>
            </a:r>
            <a:r>
              <a:rPr lang="en-US" baseline="30000" dirty="0" smtClean="0"/>
              <a:t>- </a:t>
            </a:r>
            <a:r>
              <a:rPr lang="en-US" dirty="0" err="1" smtClean="0"/>
              <a:t>di</a:t>
            </a:r>
            <a:r>
              <a:rPr lang="en-US" dirty="0" smtClean="0"/>
              <a:t>-hadron production</a:t>
            </a:r>
          </a:p>
          <a:p>
            <a:endParaRPr lang="en-US" baseline="30000" dirty="0" smtClean="0"/>
          </a:p>
          <a:p>
            <a:endParaRPr lang="en-US" baseline="30000" dirty="0" smtClean="0"/>
          </a:p>
          <a:p>
            <a:r>
              <a:rPr lang="en-US" dirty="0" smtClean="0"/>
              <a:t>Run simultaneously with SIDIS </a:t>
            </a:r>
            <a:r>
              <a:rPr lang="en-US" baseline="30000" dirty="0" smtClean="0"/>
              <a:t>3</a:t>
            </a:r>
            <a:r>
              <a:rPr lang="en-US" dirty="0" smtClean="0"/>
              <a:t>He (</a:t>
            </a:r>
            <a:r>
              <a:rPr lang="en-US" dirty="0" err="1" smtClean="0"/>
              <a:t>e,e</a:t>
            </a:r>
            <a:r>
              <a:rPr lang="en-US" dirty="0" smtClean="0"/>
              <a:t>’</a:t>
            </a:r>
            <a:r>
              <a:rPr lang="el-GR" dirty="0" smtClean="0"/>
              <a:t>π</a:t>
            </a:r>
            <a:r>
              <a:rPr lang="el-GR" baseline="30000" dirty="0" smtClean="0"/>
              <a:t>±</a:t>
            </a:r>
            <a:r>
              <a:rPr lang="en-US" dirty="0" smtClean="0"/>
              <a:t>)X</a:t>
            </a:r>
          </a:p>
          <a:p>
            <a:r>
              <a:rPr lang="en-US" dirty="0" smtClean="0"/>
              <a:t>Systematical check of two approaches to access h</a:t>
            </a:r>
            <a:r>
              <a:rPr lang="en-US" baseline="-25000" dirty="0" smtClean="0"/>
              <a:t>1</a:t>
            </a:r>
          </a:p>
          <a:p>
            <a:endParaRPr lang="en-US" dirty="0"/>
          </a:p>
        </p:txBody>
      </p:sp>
      <p:sp>
        <p:nvSpPr>
          <p:cNvPr id="5" name="Date Placeholder 4"/>
          <p:cNvSpPr>
            <a:spLocks noGrp="1"/>
          </p:cNvSpPr>
          <p:nvPr>
            <p:ph type="dt" sz="half" idx="10"/>
          </p:nvPr>
        </p:nvSpPr>
        <p:spPr/>
        <p:txBody>
          <a:bodyPr/>
          <a:lstStyle/>
          <a:p>
            <a:r>
              <a:rPr lang="en-US" altLang="zh-CN" smtClean="0"/>
              <a:t>Workshops on Hadron Physics</a:t>
            </a:r>
            <a:endParaRPr lang="en-US"/>
          </a:p>
        </p:txBody>
      </p:sp>
      <p:sp>
        <p:nvSpPr>
          <p:cNvPr id="6" name="Footer Placeholder 5"/>
          <p:cNvSpPr>
            <a:spLocks noGrp="1"/>
          </p:cNvSpPr>
          <p:nvPr>
            <p:ph type="ftr" sz="quarter" idx="11"/>
          </p:nvPr>
        </p:nvSpPr>
        <p:spPr/>
        <p:txBody>
          <a:bodyPr/>
          <a:lstStyle/>
          <a:p>
            <a:r>
              <a:rPr lang="en-US" smtClean="0"/>
              <a:t>Jin Huang &lt;jinhuang@jlab.org&gt;</a:t>
            </a:r>
            <a:endParaRPr lang="en-US"/>
          </a:p>
        </p:txBody>
      </p:sp>
      <p:sp>
        <p:nvSpPr>
          <p:cNvPr id="7" name="Slide Number Placeholder 6"/>
          <p:cNvSpPr>
            <a:spLocks noGrp="1"/>
          </p:cNvSpPr>
          <p:nvPr>
            <p:ph type="sldNum" sz="quarter" idx="12"/>
          </p:nvPr>
        </p:nvSpPr>
        <p:spPr/>
        <p:txBody>
          <a:bodyPr/>
          <a:lstStyle/>
          <a:p>
            <a:fld id="{EDE73889-8752-428C-A11C-8679396BAC9B}" type="slidenum">
              <a:rPr lang="en-US" smtClean="0"/>
              <a:pPr/>
              <a:t>26</a:t>
            </a:fld>
            <a:endParaRPr lang="en-US"/>
          </a:p>
        </p:txBody>
      </p:sp>
      <p:sp>
        <p:nvSpPr>
          <p:cNvPr id="8" name="Title 7"/>
          <p:cNvSpPr>
            <a:spLocks noGrp="1"/>
          </p:cNvSpPr>
          <p:nvPr>
            <p:ph type="title"/>
          </p:nvPr>
        </p:nvSpPr>
        <p:spPr/>
        <p:txBody>
          <a:bodyPr/>
          <a:lstStyle/>
          <a:p>
            <a:r>
              <a:rPr lang="en-US" dirty="0" smtClean="0"/>
              <a:t>New : LOI – </a:t>
            </a:r>
            <a:r>
              <a:rPr lang="en-US" dirty="0" err="1" smtClean="0"/>
              <a:t>Dihadron</a:t>
            </a:r>
            <a:r>
              <a:rPr lang="en-US" dirty="0" smtClean="0"/>
              <a:t> in DIS on </a:t>
            </a:r>
            <a:r>
              <a:rPr lang="en-US" baseline="30000" dirty="0" smtClean="0"/>
              <a:t>3</a:t>
            </a:r>
            <a:r>
              <a:rPr lang="en-US" dirty="0" smtClean="0"/>
              <a:t>He</a:t>
            </a:r>
            <a:endParaRPr lang="en-US" dirty="0"/>
          </a:p>
        </p:txBody>
      </p:sp>
      <p:pic>
        <p:nvPicPr>
          <p:cNvPr id="1270786" name="Picture 2"/>
          <p:cNvPicPr>
            <a:picLocks noChangeAspect="1" noChangeArrowheads="1"/>
          </p:cNvPicPr>
          <p:nvPr/>
        </p:nvPicPr>
        <p:blipFill>
          <a:blip r:embed="rId2" cstate="print"/>
          <a:srcRect/>
          <a:stretch>
            <a:fillRect/>
          </a:stretch>
        </p:blipFill>
        <p:spPr bwMode="auto">
          <a:xfrm>
            <a:off x="4800600" y="1143000"/>
            <a:ext cx="4024312" cy="2246250"/>
          </a:xfrm>
          <a:prstGeom prst="rect">
            <a:avLst/>
          </a:prstGeom>
          <a:noFill/>
          <a:ln w="9525">
            <a:noFill/>
            <a:miter lim="800000"/>
            <a:headEnd/>
            <a:tailEnd/>
          </a:ln>
        </p:spPr>
      </p:pic>
      <p:pic>
        <p:nvPicPr>
          <p:cNvPr id="1270788" name="Picture 4"/>
          <p:cNvPicPr>
            <a:picLocks noChangeAspect="1" noChangeArrowheads="1"/>
          </p:cNvPicPr>
          <p:nvPr/>
        </p:nvPicPr>
        <p:blipFill>
          <a:blip r:embed="rId3" cstate="print"/>
          <a:srcRect/>
          <a:stretch>
            <a:fillRect/>
          </a:stretch>
        </p:blipFill>
        <p:spPr bwMode="auto">
          <a:xfrm>
            <a:off x="4953000" y="3657600"/>
            <a:ext cx="4191000" cy="2849704"/>
          </a:xfrm>
          <a:prstGeom prst="rect">
            <a:avLst/>
          </a:prstGeom>
          <a:noFill/>
          <a:ln w="9525">
            <a:noFill/>
            <a:miter lim="800000"/>
            <a:headEnd/>
            <a:tailEnd/>
          </a:ln>
        </p:spPr>
      </p:pic>
      <p:grpSp>
        <p:nvGrpSpPr>
          <p:cNvPr id="15" name="Group 14"/>
          <p:cNvGrpSpPr/>
          <p:nvPr/>
        </p:nvGrpSpPr>
        <p:grpSpPr>
          <a:xfrm>
            <a:off x="457200" y="3276600"/>
            <a:ext cx="4648200" cy="571304"/>
            <a:chOff x="4343400" y="3429000"/>
            <a:chExt cx="4648200" cy="607832"/>
          </a:xfrm>
        </p:grpSpPr>
        <p:sp>
          <p:nvSpPr>
            <p:cNvPr id="12" name="矩形 56"/>
            <p:cNvSpPr/>
            <p:nvPr/>
          </p:nvSpPr>
          <p:spPr>
            <a:xfrm>
              <a:off x="6676053" y="3505200"/>
              <a:ext cx="2188435" cy="457200"/>
            </a:xfrm>
            <a:prstGeom prst="rect">
              <a:avLst/>
            </a:prstGeom>
            <a:solidFill>
              <a:srgbClr val="FF7C80"/>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3" name="矩形 55"/>
            <p:cNvSpPr/>
            <p:nvPr/>
          </p:nvSpPr>
          <p:spPr>
            <a:xfrm>
              <a:off x="7239000" y="3505200"/>
              <a:ext cx="17526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pic>
          <p:nvPicPr>
            <p:cNvPr id="1270787" name="Picture 3"/>
            <p:cNvPicPr>
              <a:picLocks noChangeAspect="1" noChangeArrowheads="1"/>
            </p:cNvPicPr>
            <p:nvPr/>
          </p:nvPicPr>
          <p:blipFill>
            <a:blip r:embed="rId4" cstate="print">
              <a:clrChange>
                <a:clrFrom>
                  <a:srgbClr val="FFFFFF"/>
                </a:clrFrom>
                <a:clrTo>
                  <a:srgbClr val="FFFFFF">
                    <a:alpha val="0"/>
                  </a:srgbClr>
                </a:clrTo>
              </a:clrChange>
            </a:blip>
            <a:srcRect t="11140"/>
            <a:stretch>
              <a:fillRect/>
            </a:stretch>
          </p:blipFill>
          <p:spPr bwMode="auto">
            <a:xfrm>
              <a:off x="4343400" y="3429000"/>
              <a:ext cx="4629150" cy="607832"/>
            </a:xfrm>
            <a:prstGeom prst="rect">
              <a:avLst/>
            </a:prstGeom>
            <a:noFill/>
            <a:ln w="9525">
              <a:noFill/>
              <a:miter lim="800000"/>
              <a:headEnd/>
              <a:tailEnd/>
            </a:ln>
            <a:effectLst>
              <a:glow rad="101600">
                <a:schemeClr val="bg1">
                  <a:alpha val="60000"/>
                </a:schemeClr>
              </a:glow>
            </a:effectLst>
          </p:spPr>
        </p:pic>
      </p:grpSp>
      <p:pic>
        <p:nvPicPr>
          <p:cNvPr id="1270789" name="Picture 5"/>
          <p:cNvPicPr>
            <a:picLocks noChangeAspect="1" noChangeArrowheads="1"/>
          </p:cNvPicPr>
          <p:nvPr/>
        </p:nvPicPr>
        <p:blipFill>
          <a:blip r:embed="rId5" cstate="print"/>
          <a:srcRect/>
          <a:stretch>
            <a:fillRect/>
          </a:stretch>
        </p:blipFill>
        <p:spPr bwMode="auto">
          <a:xfrm>
            <a:off x="9525000" y="381000"/>
            <a:ext cx="5574442" cy="6010275"/>
          </a:xfrm>
          <a:prstGeom prst="rect">
            <a:avLst/>
          </a:prstGeom>
          <a:noFill/>
          <a:ln w="9525">
            <a:noFill/>
            <a:miter lim="800000"/>
            <a:headEnd/>
            <a:tailEnd/>
          </a:ln>
        </p:spPr>
      </p:pic>
      <p:sp>
        <p:nvSpPr>
          <p:cNvPr id="17" name="Rectangle 16"/>
          <p:cNvSpPr/>
          <p:nvPr/>
        </p:nvSpPr>
        <p:spPr>
          <a:xfrm>
            <a:off x="5334000" y="3429000"/>
            <a:ext cx="3760966" cy="369332"/>
          </a:xfrm>
          <a:prstGeom prst="rect">
            <a:avLst/>
          </a:prstGeom>
        </p:spPr>
        <p:txBody>
          <a:bodyPr wrap="none">
            <a:spAutoFit/>
          </a:bodyPr>
          <a:lstStyle/>
          <a:p>
            <a:r>
              <a:rPr lang="en-US" dirty="0" smtClean="0"/>
              <a:t>Asymmetry projection for one M-z bin</a:t>
            </a:r>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6 2.644E-6 L -0.66302 0.00624 " pathEditMode="relative" rAng="0" ptsTypes="AA">
                                      <p:cBhvr>
                                        <p:cTn id="6" dur="500" fill="hold"/>
                                        <p:tgtEl>
                                          <p:spTgt spid="1270789"/>
                                        </p:tgtEl>
                                        <p:attrNameLst>
                                          <p:attrName>ppt_x</p:attrName>
                                          <p:attrName>ppt_y</p:attrName>
                                        </p:attrNameLst>
                                      </p:cBhvr>
                                      <p:rCtr x="-332"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r>
              <a:rPr lang="en-US" altLang="zh-CN" smtClean="0"/>
              <a:t>Workshops on Hadron Physics</a:t>
            </a:r>
            <a:endParaRPr lang="en-US" dirty="0"/>
          </a:p>
        </p:txBody>
      </p:sp>
      <p:sp>
        <p:nvSpPr>
          <p:cNvPr id="8" name="页脚占位符 7"/>
          <p:cNvSpPr>
            <a:spLocks noGrp="1"/>
          </p:cNvSpPr>
          <p:nvPr>
            <p:ph type="ftr" sz="quarter" idx="11"/>
          </p:nvPr>
        </p:nvSpPr>
        <p:spPr/>
        <p:txBody>
          <a:bodyPr/>
          <a:lstStyle/>
          <a:p>
            <a:r>
              <a:rPr lang="en-US" smtClean="0"/>
              <a:t>Jin Huang &lt;jinhuang@jlab.org&gt;</a:t>
            </a:r>
            <a:endParaRPr lang="en-US"/>
          </a:p>
        </p:txBody>
      </p:sp>
      <p:sp>
        <p:nvSpPr>
          <p:cNvPr id="9" name="灯片编号占位符 8"/>
          <p:cNvSpPr>
            <a:spLocks noGrp="1"/>
          </p:cNvSpPr>
          <p:nvPr>
            <p:ph type="sldNum" sz="quarter" idx="12"/>
          </p:nvPr>
        </p:nvSpPr>
        <p:spPr/>
        <p:txBody>
          <a:bodyPr/>
          <a:lstStyle/>
          <a:p>
            <a:fld id="{EDE73889-8752-428C-A11C-8679396BAC9B}" type="slidenum">
              <a:rPr lang="en-US" smtClean="0"/>
              <a:pPr/>
              <a:t>27</a:t>
            </a:fld>
            <a:endParaRPr lang="en-US"/>
          </a:p>
        </p:txBody>
      </p:sp>
      <p:sp>
        <p:nvSpPr>
          <p:cNvPr id="10" name="标题 9"/>
          <p:cNvSpPr>
            <a:spLocks noGrp="1"/>
          </p:cNvSpPr>
          <p:nvPr>
            <p:ph type="title"/>
          </p:nvPr>
        </p:nvSpPr>
        <p:spPr>
          <a:xfrm>
            <a:off x="838200" y="762000"/>
            <a:ext cx="7924800" cy="1143000"/>
          </a:xfrm>
        </p:spPr>
        <p:txBody>
          <a:bodyPr>
            <a:normAutofit/>
          </a:bodyPr>
          <a:lstStyle/>
          <a:p>
            <a:r>
              <a:rPr lang="en-US" sz="4800" dirty="0" smtClean="0"/>
              <a:t>Summary</a:t>
            </a:r>
            <a:endParaRPr lang="en-US" sz="4800" dirty="0"/>
          </a:p>
        </p:txBody>
      </p:sp>
      <p:pic>
        <p:nvPicPr>
          <p:cNvPr id="12" name="Picture 1" descr="E:\My Documents\my file\JLab\Transversity\Doc\Talk Collection\g1TIllustration.png"/>
          <p:cNvPicPr>
            <a:picLocks noChangeAspect="1" noChangeArrowheads="1"/>
          </p:cNvPicPr>
          <p:nvPr/>
        </p:nvPicPr>
        <p:blipFill>
          <a:blip r:embed="rId3" cstate="print"/>
          <a:srcRect b="6157"/>
          <a:stretch>
            <a:fillRect/>
          </a:stretch>
        </p:blipFill>
        <p:spPr bwMode="auto">
          <a:xfrm>
            <a:off x="4953000" y="0"/>
            <a:ext cx="3711275" cy="1600200"/>
          </a:xfrm>
          <a:prstGeom prst="rect">
            <a:avLst/>
          </a:prstGeom>
          <a:noFill/>
        </p:spPr>
      </p:pic>
      <p:cxnSp>
        <p:nvCxnSpPr>
          <p:cNvPr id="14" name="Straight Connector 13"/>
          <p:cNvCxnSpPr/>
          <p:nvPr/>
        </p:nvCxnSpPr>
        <p:spPr>
          <a:xfrm>
            <a:off x="914400" y="1828800"/>
            <a:ext cx="4800600" cy="0"/>
          </a:xfrm>
          <a:prstGeom prst="line">
            <a:avLst/>
          </a:prstGeom>
          <a:ln w="889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ontent Placeholder 1"/>
          <p:cNvSpPr>
            <a:spLocks noGrp="1"/>
          </p:cNvSpPr>
          <p:nvPr>
            <p:ph idx="1"/>
          </p:nvPr>
        </p:nvSpPr>
        <p:spPr>
          <a:xfrm>
            <a:off x="304800" y="2133600"/>
            <a:ext cx="8991600" cy="4038600"/>
          </a:xfrm>
        </p:spPr>
        <p:txBody>
          <a:bodyPr>
            <a:normAutofit fontScale="92500" lnSpcReduction="10000"/>
          </a:bodyPr>
          <a:lstStyle/>
          <a:p>
            <a:r>
              <a:rPr lang="en-US" dirty="0" smtClean="0">
                <a:solidFill>
                  <a:schemeClr val="accent1"/>
                </a:solidFill>
              </a:rPr>
              <a:t>First polarized SIDIS results from </a:t>
            </a:r>
            <a:r>
              <a:rPr lang="en-US" baseline="30000" dirty="0" smtClean="0">
                <a:solidFill>
                  <a:schemeClr val="accent1"/>
                </a:solidFill>
              </a:rPr>
              <a:t>3</a:t>
            </a:r>
            <a:r>
              <a:rPr lang="en-US" dirty="0" smtClean="0">
                <a:solidFill>
                  <a:schemeClr val="accent1"/>
                </a:solidFill>
              </a:rPr>
              <a:t>He published</a:t>
            </a:r>
          </a:p>
          <a:p>
            <a:pPr lvl="1"/>
            <a:r>
              <a:rPr lang="en-US" dirty="0" smtClean="0"/>
              <a:t>World best polarized </a:t>
            </a:r>
            <a:r>
              <a:rPr lang="en-US" baseline="30000" dirty="0" smtClean="0"/>
              <a:t>3</a:t>
            </a:r>
            <a:r>
              <a:rPr lang="en-US" dirty="0" smtClean="0"/>
              <a:t>He target, as effective polarized neutron target</a:t>
            </a:r>
          </a:p>
          <a:p>
            <a:pPr lvl="1"/>
            <a:r>
              <a:rPr lang="en-US" dirty="0" smtClean="0">
                <a:solidFill>
                  <a:schemeClr val="accent1"/>
                </a:solidFill>
              </a:rPr>
              <a:t>Single</a:t>
            </a:r>
            <a:r>
              <a:rPr lang="en-US" dirty="0" smtClean="0"/>
              <a:t> spin asymmetry probe Sivers and Transversity</a:t>
            </a:r>
          </a:p>
          <a:p>
            <a:pPr lvl="2"/>
            <a:r>
              <a:rPr lang="en-US" dirty="0" smtClean="0"/>
              <a:t>Best constraint on high-x world data on neutron</a:t>
            </a:r>
          </a:p>
          <a:p>
            <a:pPr lvl="1"/>
            <a:r>
              <a:rPr lang="en-US" dirty="0" smtClean="0">
                <a:solidFill>
                  <a:schemeClr val="accent1"/>
                </a:solidFill>
              </a:rPr>
              <a:t>Double</a:t>
            </a:r>
            <a:r>
              <a:rPr lang="en-US" dirty="0" smtClean="0"/>
              <a:t> spin asymmetry probes Trans-helicity</a:t>
            </a:r>
          </a:p>
          <a:p>
            <a:pPr lvl="2"/>
            <a:r>
              <a:rPr lang="en-US" sz="2000" dirty="0" smtClean="0"/>
              <a:t>Suggest non-zero effect and </a:t>
            </a:r>
            <a:r>
              <a:rPr lang="en-US" sz="2000" dirty="0" smtClean="0">
                <a:solidFill>
                  <a:schemeClr val="accent1"/>
                </a:solidFill>
              </a:rPr>
              <a:t>Re[(L=0)</a:t>
            </a:r>
            <a:r>
              <a:rPr lang="en-US" sz="2000" baseline="-25000" dirty="0" smtClean="0">
                <a:solidFill>
                  <a:schemeClr val="accent1"/>
                </a:solidFill>
              </a:rPr>
              <a:t>q</a:t>
            </a:r>
            <a:r>
              <a:rPr lang="en-US" sz="2000" dirty="0" smtClean="0">
                <a:solidFill>
                  <a:schemeClr val="accent1"/>
                </a:solidFill>
              </a:rPr>
              <a:t> × (L=1)</a:t>
            </a:r>
            <a:r>
              <a:rPr lang="en-US" sz="2000" baseline="-25000" dirty="0" smtClean="0">
                <a:solidFill>
                  <a:schemeClr val="accent1"/>
                </a:solidFill>
              </a:rPr>
              <a:t>q</a:t>
            </a:r>
            <a:r>
              <a:rPr lang="en-US" sz="2000" dirty="0" smtClean="0">
                <a:solidFill>
                  <a:schemeClr val="accent1"/>
                </a:solidFill>
              </a:rPr>
              <a:t>]</a:t>
            </a:r>
            <a:endParaRPr lang="en-US" sz="2000" dirty="0" smtClean="0"/>
          </a:p>
          <a:p>
            <a:endParaRPr lang="en-US" dirty="0" smtClean="0"/>
          </a:p>
          <a:p>
            <a:r>
              <a:rPr lang="en-US" dirty="0" smtClean="0"/>
              <a:t>Next generation program with </a:t>
            </a:r>
            <a:r>
              <a:rPr lang="en-US" dirty="0" smtClean="0">
                <a:solidFill>
                  <a:schemeClr val="accent1"/>
                </a:solidFill>
              </a:rPr>
              <a:t>12GeV CEBAF and SoLID</a:t>
            </a:r>
          </a:p>
          <a:p>
            <a:pPr lvl="1"/>
            <a:r>
              <a:rPr lang="en-US" dirty="0" smtClean="0"/>
              <a:t>SoLID: a key device for high precision mapping of </a:t>
            </a:r>
            <a:r>
              <a:rPr lang="en-US" dirty="0" err="1" smtClean="0"/>
              <a:t>of</a:t>
            </a:r>
            <a:r>
              <a:rPr lang="en-US" dirty="0" smtClean="0"/>
              <a:t> SIDIS asymmetry </a:t>
            </a:r>
          </a:p>
          <a:p>
            <a:pPr lvl="1"/>
            <a:r>
              <a:rPr lang="en-US" dirty="0" smtClean="0"/>
              <a:t>Access six out of eight leading twist TMD </a:t>
            </a:r>
            <a:r>
              <a:rPr lang="en-US" dirty="0" err="1" smtClean="0"/>
              <a:t>fuctions</a:t>
            </a:r>
            <a:endParaRPr lang="en-US" dirty="0" smtClean="0"/>
          </a:p>
          <a:p>
            <a:pPr lvl="1"/>
            <a:r>
              <a:rPr lang="en-US" dirty="0" smtClean="0"/>
              <a:t>Comprehensive study of spin-orbital correlations</a:t>
            </a:r>
            <a:endParaRPr lang="en-US" dirty="0"/>
          </a:p>
        </p:txBody>
      </p:sp>
      <p:pic>
        <p:nvPicPr>
          <p:cNvPr id="17"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993331" y="2871529"/>
            <a:ext cx="1074469" cy="535518"/>
          </a:xfrm>
          <a:prstGeom prst="rect">
            <a:avLst/>
          </a:prstGeom>
          <a:noFill/>
          <a:ln w="9525">
            <a:noFill/>
            <a:miter lim="800000"/>
            <a:headEnd/>
            <a:tailEnd/>
          </a:ln>
        </p:spPr>
      </p:pic>
      <p:pic>
        <p:nvPicPr>
          <p:cNvPr id="1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93331" y="3404929"/>
            <a:ext cx="1074469" cy="405071"/>
          </a:xfrm>
          <a:prstGeom prst="rect">
            <a:avLst/>
          </a:prstGeom>
          <a:noFill/>
          <a:ln w="9525">
            <a:noFill/>
            <a:miter lim="800000"/>
            <a:headEnd/>
            <a:tailEnd/>
          </a:ln>
        </p:spPr>
      </p:pic>
      <p:pic>
        <p:nvPicPr>
          <p:cNvPr id="19"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93331" y="3862129"/>
            <a:ext cx="1074469" cy="405071"/>
          </a:xfrm>
          <a:prstGeom prst="rect">
            <a:avLst/>
          </a:prstGeom>
          <a:noFill/>
          <a:ln w="9525">
            <a:noFill/>
            <a:miter lim="800000"/>
            <a:headEnd/>
            <a:tailEnd/>
          </a:ln>
        </p:spPr>
      </p:pic>
      <p:sp>
        <p:nvSpPr>
          <p:cNvPr id="20" name="Rectangle 19"/>
          <p:cNvSpPr/>
          <p:nvPr/>
        </p:nvSpPr>
        <p:spPr>
          <a:xfrm>
            <a:off x="7353066" y="2947729"/>
            <a:ext cx="647934" cy="307777"/>
          </a:xfrm>
          <a:prstGeom prst="rect">
            <a:avLst/>
          </a:prstGeom>
        </p:spPr>
        <p:txBody>
          <a:bodyPr wrap="none">
            <a:spAutoFit/>
          </a:bodyPr>
          <a:lstStyle/>
          <a:p>
            <a:r>
              <a:rPr lang="en-US" sz="1400" dirty="0" smtClean="0">
                <a:solidFill>
                  <a:schemeClr val="accent1"/>
                </a:solidFill>
              </a:rPr>
              <a:t>Sivers </a:t>
            </a:r>
            <a:endParaRPr lang="en-US" sz="1400" dirty="0">
              <a:solidFill>
                <a:schemeClr val="accent1"/>
              </a:solidFill>
            </a:endParaRPr>
          </a:p>
        </p:txBody>
      </p:sp>
      <p:sp>
        <p:nvSpPr>
          <p:cNvPr id="21" name="Rectangle 20"/>
          <p:cNvSpPr/>
          <p:nvPr/>
        </p:nvSpPr>
        <p:spPr>
          <a:xfrm>
            <a:off x="6903535" y="3439601"/>
            <a:ext cx="1053622" cy="307777"/>
          </a:xfrm>
          <a:prstGeom prst="rect">
            <a:avLst/>
          </a:prstGeom>
        </p:spPr>
        <p:txBody>
          <a:bodyPr wrap="none">
            <a:spAutoFit/>
          </a:bodyPr>
          <a:lstStyle/>
          <a:p>
            <a:r>
              <a:rPr lang="en-US" sz="1400" dirty="0" smtClean="0">
                <a:solidFill>
                  <a:schemeClr val="accent1"/>
                </a:solidFill>
              </a:rPr>
              <a:t>Transversity</a:t>
            </a:r>
            <a:endParaRPr lang="en-US" sz="1400" dirty="0">
              <a:solidFill>
                <a:schemeClr val="accent1"/>
              </a:solidFill>
            </a:endParaRPr>
          </a:p>
        </p:txBody>
      </p:sp>
      <p:sp>
        <p:nvSpPr>
          <p:cNvPr id="22" name="Rectangle 21"/>
          <p:cNvSpPr/>
          <p:nvPr/>
        </p:nvSpPr>
        <p:spPr>
          <a:xfrm>
            <a:off x="6827335" y="3938329"/>
            <a:ext cx="1154098" cy="307777"/>
          </a:xfrm>
          <a:prstGeom prst="rect">
            <a:avLst/>
          </a:prstGeom>
        </p:spPr>
        <p:txBody>
          <a:bodyPr wrap="none">
            <a:spAutoFit/>
          </a:bodyPr>
          <a:lstStyle/>
          <a:p>
            <a:r>
              <a:rPr lang="en-US" sz="1400" dirty="0" smtClean="0">
                <a:solidFill>
                  <a:schemeClr val="accent1"/>
                </a:solidFill>
              </a:rPr>
              <a:t>Trans-helicity</a:t>
            </a:r>
            <a:endParaRPr lang="en-US" sz="1400" dirty="0">
              <a:solidFill>
                <a:schemeClr val="accent1"/>
              </a:solidFill>
            </a:endParaRPr>
          </a:p>
        </p:txBody>
      </p:sp>
      <p:sp>
        <p:nvSpPr>
          <p:cNvPr id="23" name="Left Brace 22"/>
          <p:cNvSpPr/>
          <p:nvPr/>
        </p:nvSpPr>
        <p:spPr>
          <a:xfrm>
            <a:off x="6705600" y="3012261"/>
            <a:ext cx="228600" cy="609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advTm="0">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p:cNvGraphicFramePr>
            <a:graphicFrameLocks noGrp="1"/>
          </p:cNvGraphicFramePr>
          <p:nvPr/>
        </p:nvGraphicFramePr>
        <p:xfrm>
          <a:off x="298332" y="1092364"/>
          <a:ext cx="8617068" cy="4851236"/>
        </p:xfrm>
        <a:graphic>
          <a:graphicData uri="http://schemas.openxmlformats.org/drawingml/2006/table">
            <a:tbl>
              <a:tblPr firstRow="1" bandRow="1">
                <a:effectLst>
                  <a:outerShdw blurRad="50800" dist="38100" dir="2700000" algn="tl" rotWithShape="0">
                    <a:prstClr val="black">
                      <a:alpha val="40000"/>
                    </a:prstClr>
                  </a:outerShdw>
                </a:effectLst>
                <a:tableStyleId>{7E9639D4-E3E2-4D34-9284-5A2195B3D0D7}</a:tableStyleId>
              </a:tblPr>
              <a:tblGrid>
                <a:gridCol w="493964"/>
                <a:gridCol w="439560"/>
                <a:gridCol w="2562080"/>
                <a:gridCol w="2560732"/>
                <a:gridCol w="2560732"/>
              </a:tblGrid>
              <a:tr h="489045">
                <a:tc rowSpan="2" grid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hMerge="1">
                  <a:txBody>
                    <a:bodyPr/>
                    <a:lstStyle/>
                    <a:p>
                      <a:endParaRPr lang="en-US" dirty="0"/>
                    </a:p>
                  </a:txBody>
                  <a:tcPr/>
                </a:tc>
                <a:tc gridSpan="3">
                  <a:txBody>
                    <a:bodyPr/>
                    <a:lstStyle/>
                    <a:p>
                      <a:pPr algn="ctr"/>
                      <a:r>
                        <a:rPr lang="en-US" dirty="0" smtClean="0">
                          <a:ln>
                            <a:noFill/>
                          </a:ln>
                        </a:rPr>
                        <a:t>Quark polarization</a:t>
                      </a:r>
                      <a:endParaRPr lang="en-US" b="1" dirty="0">
                        <a:ln>
                          <a:noFill/>
                        </a:ln>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lang="en-US" dirty="0"/>
                    </a:p>
                  </a:txBody>
                  <a:tcPr/>
                </a:tc>
                <a:tc hMerge="1">
                  <a:txBody>
                    <a:bodyPr/>
                    <a:lstStyle/>
                    <a:p>
                      <a:endParaRPr lang="en-US" dirty="0"/>
                    </a:p>
                  </a:txBody>
                  <a:tcPr/>
                </a:tc>
              </a:tr>
              <a:tr h="855828">
                <a:tc gridSpan="2" vMerge="1">
                  <a:txBody>
                    <a:bodyPr/>
                    <a:lstStyle/>
                    <a:p>
                      <a:endParaRPr lang="en-US" dirty="0"/>
                    </a:p>
                  </a:txBody>
                  <a:tcPr/>
                </a:tc>
                <a:tc hMerge="1" vMerge="1">
                  <a:txBody>
                    <a:bodyPr/>
                    <a:lstStyle/>
                    <a:p>
                      <a:endParaRPr lang="en-US"/>
                    </a:p>
                  </a:txBody>
                  <a:tcPr/>
                </a:tc>
                <a:tc>
                  <a:txBody>
                    <a:bodyPr/>
                    <a:lstStyle/>
                    <a:p>
                      <a:pPr algn="ctr"/>
                      <a:r>
                        <a:rPr lang="en-US" b="1" dirty="0" err="1" smtClean="0">
                          <a:solidFill>
                            <a:schemeClr val="bg1"/>
                          </a:solidFill>
                        </a:rPr>
                        <a:t>Unpolarized</a:t>
                      </a:r>
                      <a:endParaRPr lang="en-US" b="1" dirty="0" smtClean="0">
                        <a:solidFill>
                          <a:schemeClr val="bg1"/>
                        </a:solidFill>
                      </a:endParaRPr>
                    </a:p>
                    <a:p>
                      <a:pPr algn="ctr"/>
                      <a:r>
                        <a:rPr lang="en-US" b="1" dirty="0" smtClean="0">
                          <a:solidFill>
                            <a:schemeClr val="bg1"/>
                          </a:solidFill>
                        </a:rPr>
                        <a:t>(U)</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1" dirty="0" smtClean="0">
                          <a:solidFill>
                            <a:schemeClr val="bg1"/>
                          </a:solidFill>
                        </a:rPr>
                        <a:t>Longitudinally Polarized (L)</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1" dirty="0" smtClean="0">
                          <a:solidFill>
                            <a:schemeClr val="bg1"/>
                          </a:solidFill>
                        </a:rPr>
                        <a:t>Transversely Polarized (T)</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984075">
                <a:tc rowSpan="3">
                  <a:txBody>
                    <a:bodyPr/>
                    <a:lstStyle/>
                    <a:p>
                      <a:pPr algn="ctr"/>
                      <a:r>
                        <a:rPr lang="en-US" dirty="0" smtClean="0">
                          <a:ln>
                            <a:noFill/>
                          </a:ln>
                        </a:rPr>
                        <a:t>Nucleon</a:t>
                      </a:r>
                      <a:r>
                        <a:rPr lang="en-US" baseline="0" dirty="0" smtClean="0">
                          <a:ln>
                            <a:noFill/>
                          </a:ln>
                        </a:rPr>
                        <a:t> Polarization</a:t>
                      </a:r>
                      <a:endParaRPr lang="en-US" b="1" dirty="0">
                        <a:ln>
                          <a:noFill/>
                        </a:ln>
                        <a:solidFill>
                          <a:sysClr val="windowText" lastClr="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US" dirty="0" smtClean="0"/>
                        <a:t>U</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39676">
                <a:tc vMerge="1">
                  <a:txBody>
                    <a:bodyPr/>
                    <a:lstStyle/>
                    <a:p>
                      <a:endParaRPr lang="en-US" dirty="0"/>
                    </a:p>
                  </a:txBody>
                  <a:tcPr/>
                </a:tc>
                <a:tc>
                  <a:txBody>
                    <a:bodyPr/>
                    <a:lstStyle/>
                    <a:p>
                      <a:pPr algn="ctr"/>
                      <a:r>
                        <a:rPr lang="en-US" dirty="0" smtClean="0"/>
                        <a:t>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2612">
                <a:tc vMerge="1">
                  <a:txBody>
                    <a:bodyPr/>
                    <a:lstStyle/>
                    <a:p>
                      <a:endParaRPr lang="en-US" dirty="0"/>
                    </a:p>
                  </a:txBody>
                  <a:tcPr/>
                </a:tc>
                <a:tc>
                  <a:txBody>
                    <a:bodyPr/>
                    <a:lstStyle/>
                    <a:p>
                      <a:pPr algn="ctr"/>
                      <a:r>
                        <a:rPr lang="en-US" dirty="0" smtClean="0"/>
                        <a:t>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2" name="椭圆 41"/>
          <p:cNvSpPr/>
          <p:nvPr/>
        </p:nvSpPr>
        <p:spPr>
          <a:xfrm>
            <a:off x="1447800" y="2514600"/>
            <a:ext cx="1447800" cy="762000"/>
          </a:xfrm>
          <a:prstGeom prst="ellipse">
            <a:avLst/>
          </a:prstGeom>
          <a:noFill/>
          <a:ln w="31750" cmpd="dbl">
            <a:solidFill>
              <a:schemeClr val="accent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effectLst/>
            </a:endParaRPr>
          </a:p>
        </p:txBody>
      </p:sp>
      <p:sp>
        <p:nvSpPr>
          <p:cNvPr id="43" name="椭圆 42"/>
          <p:cNvSpPr/>
          <p:nvPr/>
        </p:nvSpPr>
        <p:spPr>
          <a:xfrm>
            <a:off x="3886200" y="3429000"/>
            <a:ext cx="2438400" cy="914400"/>
          </a:xfrm>
          <a:prstGeom prst="ellipse">
            <a:avLst/>
          </a:prstGeom>
          <a:noFill/>
          <a:ln w="31750" cmpd="dbl">
            <a:solidFill>
              <a:schemeClr val="accent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4" name="椭圆 43"/>
          <p:cNvSpPr/>
          <p:nvPr/>
        </p:nvSpPr>
        <p:spPr>
          <a:xfrm>
            <a:off x="6400800" y="4343400"/>
            <a:ext cx="2438400" cy="762000"/>
          </a:xfrm>
          <a:prstGeom prst="ellipse">
            <a:avLst/>
          </a:prstGeom>
          <a:noFill/>
          <a:ln w="31750" cmpd="dbl">
            <a:solidFill>
              <a:schemeClr val="accent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3</a:t>
            </a:fld>
            <a:endParaRPr lang="en-US"/>
          </a:p>
        </p:txBody>
      </p:sp>
      <p:sp>
        <p:nvSpPr>
          <p:cNvPr id="6" name="标题 5"/>
          <p:cNvSpPr>
            <a:spLocks noGrp="1"/>
          </p:cNvSpPr>
          <p:nvPr>
            <p:ph type="title"/>
          </p:nvPr>
        </p:nvSpPr>
        <p:spPr>
          <a:xfrm>
            <a:off x="228600" y="274638"/>
            <a:ext cx="8458200" cy="792162"/>
          </a:xfrm>
        </p:spPr>
        <p:txBody>
          <a:bodyPr>
            <a:normAutofit/>
          </a:bodyPr>
          <a:lstStyle/>
          <a:p>
            <a:r>
              <a:rPr lang="en-US" dirty="0" smtClean="0"/>
              <a:t>Leading-Twist TMD PDFs</a:t>
            </a:r>
            <a:endParaRPr lang="en-US" dirty="0"/>
          </a:p>
        </p:txBody>
      </p:sp>
      <p:grpSp>
        <p:nvGrpSpPr>
          <p:cNvPr id="2" name="组合 38"/>
          <p:cNvGrpSpPr/>
          <p:nvPr/>
        </p:nvGrpSpPr>
        <p:grpSpPr>
          <a:xfrm>
            <a:off x="1562609" y="2693942"/>
            <a:ext cx="1086869" cy="376247"/>
            <a:chOff x="1527744" y="3152766"/>
            <a:chExt cx="1086869" cy="376247"/>
          </a:xfrm>
        </p:grpSpPr>
        <p:sp>
          <p:nvSpPr>
            <p:cNvPr id="9" name="TextBox 8"/>
            <p:cNvSpPr txBox="1"/>
            <p:nvPr/>
          </p:nvSpPr>
          <p:spPr>
            <a:xfrm>
              <a:off x="1527744" y="3152766"/>
              <a:ext cx="505267" cy="369332"/>
            </a:xfrm>
            <a:prstGeom prst="rect">
              <a:avLst/>
            </a:prstGeom>
            <a:noFill/>
          </p:spPr>
          <p:txBody>
            <a:bodyPr wrap="none" rtlCol="0">
              <a:spAutoFit/>
            </a:bodyPr>
            <a:lstStyle/>
            <a:p>
              <a:r>
                <a:rPr lang="en-US" b="1" i="1" dirty="0" smtClean="0">
                  <a:solidFill>
                    <a:srgbClr val="0070C0"/>
                  </a:solidFill>
                </a:rPr>
                <a:t>f</a:t>
              </a:r>
              <a:r>
                <a:rPr lang="en-US" b="1" baseline="-25000" dirty="0" smtClean="0">
                  <a:solidFill>
                    <a:srgbClr val="0070C0"/>
                  </a:solidFill>
                </a:rPr>
                <a:t>1</a:t>
              </a:r>
              <a:r>
                <a:rPr lang="en-US" b="1" dirty="0" smtClean="0"/>
                <a:t> =</a:t>
              </a:r>
              <a:endParaRPr lang="en-US" dirty="0"/>
            </a:p>
          </p:txBody>
        </p:sp>
        <p:pic>
          <p:nvPicPr>
            <p:cNvPr id="26"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3200400"/>
              <a:ext cx="328613" cy="328613"/>
            </a:xfrm>
            <a:prstGeom prst="rect">
              <a:avLst/>
            </a:prstGeom>
            <a:noFill/>
            <a:ln w="9525">
              <a:noFill/>
              <a:miter lim="800000"/>
              <a:headEnd/>
              <a:tailEnd/>
            </a:ln>
          </p:spPr>
        </p:pic>
      </p:grpSp>
      <p:grpSp>
        <p:nvGrpSpPr>
          <p:cNvPr id="3" name="组合 58"/>
          <p:cNvGrpSpPr/>
          <p:nvPr/>
        </p:nvGrpSpPr>
        <p:grpSpPr>
          <a:xfrm>
            <a:off x="1328570" y="4759923"/>
            <a:ext cx="2063858" cy="877253"/>
            <a:chOff x="1328570" y="4759923"/>
            <a:chExt cx="2063858" cy="877253"/>
          </a:xfrm>
        </p:grpSpPr>
        <p:sp>
          <p:nvSpPr>
            <p:cNvPr id="8" name="TextBox 7"/>
            <p:cNvSpPr txBox="1"/>
            <p:nvPr/>
          </p:nvSpPr>
          <p:spPr>
            <a:xfrm>
              <a:off x="1328570" y="4877330"/>
              <a:ext cx="872355" cy="369332"/>
            </a:xfrm>
            <a:prstGeom prst="rect">
              <a:avLst/>
            </a:prstGeom>
            <a:noFill/>
          </p:spPr>
          <p:txBody>
            <a:bodyPr wrap="none" rtlCol="0">
              <a:spAutoFit/>
            </a:bodyPr>
            <a:lstStyle/>
            <a:p>
              <a:r>
                <a:rPr lang="en-US" b="1" i="1" dirty="0" smtClean="0">
                  <a:solidFill>
                    <a:srgbClr val="00B050"/>
                  </a:solidFill>
                </a:rPr>
                <a:t>f</a:t>
              </a:r>
              <a:r>
                <a:rPr lang="en-US" b="1" baseline="-25000" dirty="0" smtClean="0">
                  <a:solidFill>
                    <a:srgbClr val="00B050"/>
                  </a:solidFill>
                  <a:sym typeface="Symbol"/>
                </a:rPr>
                <a:t> </a:t>
              </a:r>
              <a:r>
                <a:rPr lang="en-US" b="1" baseline="-25000" dirty="0" smtClean="0">
                  <a:solidFill>
                    <a:srgbClr val="00B050"/>
                  </a:solidFill>
                </a:rPr>
                <a:t>1T</a:t>
              </a:r>
              <a:r>
                <a:rPr lang="en-US" b="1" baseline="30000" dirty="0" smtClean="0">
                  <a:solidFill>
                    <a:srgbClr val="00B050"/>
                  </a:solidFill>
                  <a:sym typeface="Symbol"/>
                </a:rPr>
                <a:t></a:t>
              </a:r>
              <a:r>
                <a:rPr lang="en-US" b="1" dirty="0" smtClean="0">
                  <a:solidFill>
                    <a:srgbClr val="00B050"/>
                  </a:solidFill>
                  <a:sym typeface="Symbol"/>
                </a:rPr>
                <a:t> </a:t>
              </a:r>
              <a:r>
                <a:rPr lang="en-US" b="1" dirty="0" smtClean="0"/>
                <a:t>=</a:t>
              </a:r>
              <a:endParaRPr lang="en-US" dirty="0"/>
            </a:p>
          </p:txBody>
        </p:sp>
        <p:sp>
          <p:nvSpPr>
            <p:cNvPr id="19" name="TextBox 18"/>
            <p:cNvSpPr txBox="1"/>
            <p:nvPr/>
          </p:nvSpPr>
          <p:spPr>
            <a:xfrm>
              <a:off x="2167357" y="5298622"/>
              <a:ext cx="761747" cy="338554"/>
            </a:xfrm>
            <a:prstGeom prst="rect">
              <a:avLst/>
            </a:prstGeom>
            <a:noFill/>
          </p:spPr>
          <p:txBody>
            <a:bodyPr wrap="none" rtlCol="0">
              <a:spAutoFit/>
            </a:bodyPr>
            <a:lstStyle/>
            <a:p>
              <a:r>
                <a:rPr lang="en-US" sz="1600" b="1" dirty="0" smtClean="0">
                  <a:solidFill>
                    <a:srgbClr val="00B050"/>
                  </a:solidFill>
                  <a:effectLst>
                    <a:outerShdw blurRad="38100" dist="38100" dir="2700000" algn="tl">
                      <a:srgbClr val="000000">
                        <a:alpha val="43137"/>
                      </a:srgbClr>
                    </a:outerShdw>
                  </a:effectLst>
                </a:rPr>
                <a:t>Sivers</a:t>
              </a:r>
              <a:endParaRPr lang="en-US" sz="1600" b="1" dirty="0">
                <a:solidFill>
                  <a:srgbClr val="00B050"/>
                </a:solidFill>
                <a:effectLst>
                  <a:outerShdw blurRad="38100" dist="38100" dir="2700000" algn="tl">
                    <a:srgbClr val="000000">
                      <a:alpha val="43137"/>
                    </a:srgbClr>
                  </a:outerShdw>
                </a:effectLst>
              </a:endParaRPr>
            </a:p>
          </p:txBody>
        </p:sp>
        <p:pic>
          <p:nvPicPr>
            <p:cNvPr id="2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92265" y="4759923"/>
              <a:ext cx="1300163" cy="648653"/>
            </a:xfrm>
            <a:prstGeom prst="rect">
              <a:avLst/>
            </a:prstGeom>
            <a:noFill/>
            <a:ln w="9525">
              <a:noFill/>
              <a:miter lim="800000"/>
              <a:headEnd/>
              <a:tailEnd/>
            </a:ln>
          </p:spPr>
        </p:pic>
      </p:grpSp>
      <p:grpSp>
        <p:nvGrpSpPr>
          <p:cNvPr id="4" name="组合 62"/>
          <p:cNvGrpSpPr/>
          <p:nvPr/>
        </p:nvGrpSpPr>
        <p:grpSpPr>
          <a:xfrm>
            <a:off x="3977308" y="3655976"/>
            <a:ext cx="2089740" cy="685800"/>
            <a:chOff x="3977308" y="3655976"/>
            <a:chExt cx="2089740" cy="685800"/>
          </a:xfrm>
        </p:grpSpPr>
        <p:sp>
          <p:nvSpPr>
            <p:cNvPr id="20" name="TextBox 19"/>
            <p:cNvSpPr txBox="1"/>
            <p:nvPr/>
          </p:nvSpPr>
          <p:spPr>
            <a:xfrm>
              <a:off x="4683065" y="4003222"/>
              <a:ext cx="821059" cy="338554"/>
            </a:xfrm>
            <a:prstGeom prst="rect">
              <a:avLst/>
            </a:prstGeom>
            <a:noFill/>
          </p:spPr>
          <p:txBody>
            <a:bodyPr wrap="none" rtlCol="0">
              <a:spAutoFit/>
            </a:bodyPr>
            <a:lstStyle/>
            <a:p>
              <a:r>
                <a:rPr lang="en-US" sz="1600" b="1" dirty="0" smtClean="0">
                  <a:solidFill>
                    <a:srgbClr val="0070C0"/>
                  </a:solidFill>
                  <a:effectLst>
                    <a:outerShdw blurRad="38100" dist="38100" dir="2700000" algn="tl">
                      <a:srgbClr val="000000">
                        <a:alpha val="43137"/>
                      </a:srgbClr>
                    </a:outerShdw>
                  </a:effectLst>
                </a:rPr>
                <a:t>Helicity</a:t>
              </a:r>
            </a:p>
          </p:txBody>
        </p:sp>
        <p:grpSp>
          <p:nvGrpSpPr>
            <p:cNvPr id="21" name="组合 37"/>
            <p:cNvGrpSpPr/>
            <p:nvPr/>
          </p:nvGrpSpPr>
          <p:grpSpPr>
            <a:xfrm>
              <a:off x="3977308" y="3655976"/>
              <a:ext cx="2089740" cy="369332"/>
              <a:chOff x="3942443" y="4114800"/>
              <a:chExt cx="2089740" cy="369332"/>
            </a:xfrm>
          </p:grpSpPr>
          <p:sp>
            <p:nvSpPr>
              <p:cNvPr id="10" name="TextBox 9"/>
              <p:cNvSpPr txBox="1"/>
              <p:nvPr/>
            </p:nvSpPr>
            <p:spPr>
              <a:xfrm>
                <a:off x="3942443" y="4114800"/>
                <a:ext cx="684803" cy="369332"/>
              </a:xfrm>
              <a:prstGeom prst="rect">
                <a:avLst/>
              </a:prstGeom>
              <a:noFill/>
            </p:spPr>
            <p:txBody>
              <a:bodyPr wrap="none" rtlCol="0">
                <a:spAutoFit/>
              </a:bodyPr>
              <a:lstStyle/>
              <a:p>
                <a:r>
                  <a:rPr lang="en-US" b="1" i="1" dirty="0" smtClean="0">
                    <a:solidFill>
                      <a:srgbClr val="0070C0"/>
                    </a:solidFill>
                  </a:rPr>
                  <a:t>g</a:t>
                </a:r>
                <a:r>
                  <a:rPr lang="en-US" b="1" baseline="-25000" dirty="0" smtClean="0">
                    <a:solidFill>
                      <a:srgbClr val="0070C0"/>
                    </a:solidFill>
                  </a:rPr>
                  <a:t>1</a:t>
                </a:r>
                <a:r>
                  <a:rPr lang="en-US" b="1" dirty="0" smtClean="0"/>
                  <a:t> =</a:t>
                </a:r>
                <a:endParaRPr lang="en-US" dirty="0"/>
              </a:p>
            </p:txBody>
          </p:sp>
          <p:pic>
            <p:nvPicPr>
              <p:cNvPr id="28"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4114800"/>
                <a:ext cx="1460183" cy="328613"/>
              </a:xfrm>
              <a:prstGeom prst="rect">
                <a:avLst/>
              </a:prstGeom>
              <a:noFill/>
              <a:ln w="9525">
                <a:noFill/>
                <a:miter lim="800000"/>
                <a:headEnd/>
                <a:tailEnd/>
              </a:ln>
            </p:spPr>
          </p:pic>
        </p:grpSp>
      </p:grpSp>
      <p:grpSp>
        <p:nvGrpSpPr>
          <p:cNvPr id="22" name="组合 60"/>
          <p:cNvGrpSpPr/>
          <p:nvPr/>
        </p:nvGrpSpPr>
        <p:grpSpPr>
          <a:xfrm>
            <a:off x="6498554" y="4417976"/>
            <a:ext cx="1999274" cy="759331"/>
            <a:chOff x="6498554" y="4417976"/>
            <a:chExt cx="1999274" cy="759331"/>
          </a:xfrm>
        </p:grpSpPr>
        <p:sp>
          <p:nvSpPr>
            <p:cNvPr id="14" name="TextBox 13"/>
            <p:cNvSpPr txBox="1"/>
            <p:nvPr/>
          </p:nvSpPr>
          <p:spPr>
            <a:xfrm>
              <a:off x="6498554" y="4515390"/>
              <a:ext cx="683200" cy="369332"/>
            </a:xfrm>
            <a:prstGeom prst="rect">
              <a:avLst/>
            </a:prstGeom>
            <a:noFill/>
          </p:spPr>
          <p:txBody>
            <a:bodyPr wrap="none" rtlCol="0">
              <a:spAutoFit/>
            </a:bodyPr>
            <a:lstStyle/>
            <a:p>
              <a:r>
                <a:rPr lang="en-US" b="1" i="1" dirty="0" smtClean="0">
                  <a:solidFill>
                    <a:schemeClr val="accent1"/>
                  </a:solidFill>
                </a:rPr>
                <a:t>h</a:t>
              </a:r>
              <a:r>
                <a:rPr lang="en-US" b="1" baseline="-25000" dirty="0" smtClean="0">
                  <a:solidFill>
                    <a:schemeClr val="accent1"/>
                  </a:solidFill>
                </a:rPr>
                <a:t>1</a:t>
              </a:r>
              <a:r>
                <a:rPr lang="en-US" b="1" dirty="0" smtClean="0">
                  <a:solidFill>
                    <a:srgbClr val="00B050"/>
                  </a:solidFill>
                </a:rPr>
                <a:t> </a:t>
              </a:r>
              <a:r>
                <a:rPr lang="en-US" b="1" dirty="0" smtClean="0"/>
                <a:t>=</a:t>
              </a:r>
              <a:endParaRPr lang="en-US" dirty="0"/>
            </a:p>
          </p:txBody>
        </p:sp>
        <p:sp>
          <p:nvSpPr>
            <p:cNvPr id="16" name="TextBox 15"/>
            <p:cNvSpPr txBox="1"/>
            <p:nvPr/>
          </p:nvSpPr>
          <p:spPr>
            <a:xfrm>
              <a:off x="7007165" y="4838753"/>
              <a:ext cx="1394934" cy="338554"/>
            </a:xfrm>
            <a:prstGeom prst="rect">
              <a:avLst/>
            </a:prstGeom>
            <a:noFill/>
          </p:spPr>
          <p:txBody>
            <a:bodyPr wrap="none" rtlCol="0">
              <a:spAutoFit/>
            </a:bodyPr>
            <a:lstStyle/>
            <a:p>
              <a:r>
                <a:rPr lang="en-US" sz="1600" b="1" dirty="0" smtClean="0">
                  <a:solidFill>
                    <a:schemeClr val="accent1"/>
                  </a:solidFill>
                  <a:effectLst>
                    <a:outerShdw blurRad="38100" dist="38100" dir="2700000" algn="tl">
                      <a:srgbClr val="000000">
                        <a:alpha val="43137"/>
                      </a:srgbClr>
                    </a:outerShdw>
                  </a:effectLst>
                </a:rPr>
                <a:t>Transversity</a:t>
              </a:r>
            </a:p>
          </p:txBody>
        </p:sp>
        <p:pic>
          <p:nvPicPr>
            <p:cNvPr id="29"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97665" y="4417976"/>
              <a:ext cx="1300163" cy="488633"/>
            </a:xfrm>
            <a:prstGeom prst="rect">
              <a:avLst/>
            </a:prstGeom>
            <a:noFill/>
            <a:ln w="9525">
              <a:noFill/>
              <a:miter lim="800000"/>
              <a:headEnd/>
              <a:tailEnd/>
            </a:ln>
          </p:spPr>
        </p:pic>
      </p:grpSp>
      <p:grpSp>
        <p:nvGrpSpPr>
          <p:cNvPr id="23" name="组合 56"/>
          <p:cNvGrpSpPr/>
          <p:nvPr/>
        </p:nvGrpSpPr>
        <p:grpSpPr>
          <a:xfrm>
            <a:off x="6474509" y="2604999"/>
            <a:ext cx="2054451" cy="741831"/>
            <a:chOff x="6474509" y="2604999"/>
            <a:chExt cx="2054451" cy="741831"/>
          </a:xfrm>
        </p:grpSpPr>
        <p:sp>
          <p:nvSpPr>
            <p:cNvPr id="13" name="TextBox 12"/>
            <p:cNvSpPr txBox="1"/>
            <p:nvPr/>
          </p:nvSpPr>
          <p:spPr>
            <a:xfrm>
              <a:off x="6474509" y="2604999"/>
              <a:ext cx="784189" cy="369332"/>
            </a:xfrm>
            <a:prstGeom prst="rect">
              <a:avLst/>
            </a:prstGeom>
            <a:noFill/>
          </p:spPr>
          <p:txBody>
            <a:bodyPr wrap="none" rtlCol="0">
              <a:spAutoFit/>
            </a:bodyPr>
            <a:lstStyle/>
            <a:p>
              <a:r>
                <a:rPr lang="en-US" b="1" i="1" dirty="0" smtClean="0">
                  <a:solidFill>
                    <a:srgbClr val="00B050"/>
                  </a:solidFill>
                </a:rPr>
                <a:t>h</a:t>
              </a:r>
              <a:r>
                <a:rPr lang="en-US" b="1" baseline="-25000" dirty="0" smtClean="0">
                  <a:solidFill>
                    <a:srgbClr val="00B050"/>
                  </a:solidFill>
                </a:rPr>
                <a:t>1</a:t>
              </a:r>
              <a:r>
                <a:rPr lang="en-US" b="1" baseline="30000" dirty="0" smtClean="0">
                  <a:solidFill>
                    <a:srgbClr val="00B050"/>
                  </a:solidFill>
                  <a:sym typeface="Symbol"/>
                </a:rPr>
                <a:t></a:t>
              </a:r>
              <a:r>
                <a:rPr lang="en-US" b="1" dirty="0" smtClean="0">
                  <a:solidFill>
                    <a:srgbClr val="00B050"/>
                  </a:solidFill>
                  <a:sym typeface="Symbol"/>
                </a:rPr>
                <a:t> </a:t>
              </a:r>
              <a:r>
                <a:rPr lang="en-US" b="1" dirty="0" smtClean="0"/>
                <a:t>=</a:t>
              </a:r>
              <a:endParaRPr lang="en-US" dirty="0"/>
            </a:p>
          </p:txBody>
        </p:sp>
        <p:sp>
          <p:nvSpPr>
            <p:cNvPr id="17" name="TextBox 16"/>
            <p:cNvSpPr txBox="1"/>
            <p:nvPr/>
          </p:nvSpPr>
          <p:spPr>
            <a:xfrm>
              <a:off x="6988154" y="3008276"/>
              <a:ext cx="1540806" cy="338554"/>
            </a:xfrm>
            <a:prstGeom prst="rect">
              <a:avLst/>
            </a:prstGeom>
            <a:noFill/>
          </p:spPr>
          <p:txBody>
            <a:bodyPr wrap="none" rtlCol="0">
              <a:spAutoFit/>
            </a:bodyPr>
            <a:lstStyle/>
            <a:p>
              <a:r>
                <a:rPr lang="en-US" sz="1600" b="1" dirty="0" smtClean="0">
                  <a:solidFill>
                    <a:srgbClr val="00B050"/>
                  </a:solidFill>
                  <a:effectLst>
                    <a:outerShdw blurRad="38100" dist="38100" dir="2700000" algn="tl">
                      <a:srgbClr val="000000">
                        <a:alpha val="43137"/>
                      </a:srgbClr>
                    </a:outerShdw>
                  </a:effectLst>
                </a:rPr>
                <a:t>Boer-</a:t>
              </a:r>
              <a:r>
                <a:rPr lang="en-US" sz="1600" b="1" dirty="0" err="1" smtClean="0">
                  <a:solidFill>
                    <a:srgbClr val="00B050"/>
                  </a:solidFill>
                  <a:effectLst>
                    <a:outerShdw blurRad="38100" dist="38100" dir="2700000" algn="tl">
                      <a:srgbClr val="000000">
                        <a:alpha val="43137"/>
                      </a:srgbClr>
                    </a:outerShdw>
                  </a:effectLst>
                </a:rPr>
                <a:t>Mulders</a:t>
              </a:r>
              <a:endParaRPr lang="en-US" sz="1600" b="1" dirty="0">
                <a:solidFill>
                  <a:srgbClr val="00B050"/>
                </a:solidFill>
                <a:effectLst>
                  <a:outerShdw blurRad="38100" dist="38100" dir="2700000" algn="tl">
                    <a:srgbClr val="000000">
                      <a:alpha val="43137"/>
                    </a:srgbClr>
                  </a:outerShdw>
                </a:effectLst>
              </a:endParaRPr>
            </a:p>
          </p:txBody>
        </p:sp>
        <p:pic>
          <p:nvPicPr>
            <p:cNvPr id="30"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92902" y="2665376"/>
              <a:ext cx="1300163" cy="328613"/>
            </a:xfrm>
            <a:prstGeom prst="rect">
              <a:avLst/>
            </a:prstGeom>
            <a:noFill/>
            <a:ln w="9525">
              <a:noFill/>
              <a:miter lim="800000"/>
              <a:headEnd/>
              <a:tailEnd/>
            </a:ln>
          </p:spPr>
        </p:pic>
      </p:grpSp>
      <p:grpSp>
        <p:nvGrpSpPr>
          <p:cNvPr id="24" name="组合 61"/>
          <p:cNvGrpSpPr/>
          <p:nvPr/>
        </p:nvGrpSpPr>
        <p:grpSpPr>
          <a:xfrm>
            <a:off x="6397565" y="5103776"/>
            <a:ext cx="2100263" cy="812195"/>
            <a:chOff x="6397565" y="5103776"/>
            <a:chExt cx="2100263" cy="812195"/>
          </a:xfrm>
        </p:grpSpPr>
        <p:sp>
          <p:nvSpPr>
            <p:cNvPr id="15" name="TextBox 14"/>
            <p:cNvSpPr txBox="1"/>
            <p:nvPr/>
          </p:nvSpPr>
          <p:spPr>
            <a:xfrm>
              <a:off x="6397565" y="5208085"/>
              <a:ext cx="881973" cy="369332"/>
            </a:xfrm>
            <a:prstGeom prst="rect">
              <a:avLst/>
            </a:prstGeom>
            <a:noFill/>
          </p:spPr>
          <p:txBody>
            <a:bodyPr wrap="none" rtlCol="0">
              <a:spAutoFit/>
            </a:bodyPr>
            <a:lstStyle/>
            <a:p>
              <a:r>
                <a:rPr lang="en-US" b="1" i="1" dirty="0" smtClean="0">
                  <a:solidFill>
                    <a:srgbClr val="002060"/>
                  </a:solidFill>
                </a:rPr>
                <a:t>h</a:t>
              </a:r>
              <a:r>
                <a:rPr lang="en-US" b="1" baseline="-25000" dirty="0" smtClean="0">
                  <a:solidFill>
                    <a:srgbClr val="002060"/>
                  </a:solidFill>
                </a:rPr>
                <a:t>1T</a:t>
              </a:r>
              <a:r>
                <a:rPr lang="en-US" b="1" baseline="30000" dirty="0" smtClean="0">
                  <a:solidFill>
                    <a:srgbClr val="002060"/>
                  </a:solidFill>
                  <a:sym typeface="Symbol"/>
                </a:rPr>
                <a:t></a:t>
              </a:r>
              <a:r>
                <a:rPr lang="en-US" b="1" dirty="0" smtClean="0">
                  <a:solidFill>
                    <a:srgbClr val="002060"/>
                  </a:solidFill>
                  <a:sym typeface="Symbol"/>
                </a:rPr>
                <a:t> </a:t>
              </a:r>
              <a:r>
                <a:rPr lang="en-US" b="1" dirty="0" smtClean="0"/>
                <a:t>=</a:t>
              </a:r>
              <a:endParaRPr lang="en-US" dirty="0"/>
            </a:p>
          </p:txBody>
        </p:sp>
        <p:sp>
          <p:nvSpPr>
            <p:cNvPr id="18" name="TextBox 17"/>
            <p:cNvSpPr txBox="1"/>
            <p:nvPr/>
          </p:nvSpPr>
          <p:spPr>
            <a:xfrm>
              <a:off x="7007165" y="5577417"/>
              <a:ext cx="1337226" cy="338554"/>
            </a:xfrm>
            <a:prstGeom prst="rect">
              <a:avLst/>
            </a:prstGeom>
            <a:noFill/>
          </p:spPr>
          <p:txBody>
            <a:bodyPr wrap="none" rtlCol="0">
              <a:spAutoFit/>
            </a:bodyPr>
            <a:lstStyle/>
            <a:p>
              <a:r>
                <a:rPr lang="en-US" sz="1600" b="1" dirty="0" err="1" smtClean="0">
                  <a:solidFill>
                    <a:srgbClr val="002060"/>
                  </a:solidFill>
                  <a:effectLst>
                    <a:outerShdw blurRad="38100" dist="38100" dir="2700000" algn="tl">
                      <a:srgbClr val="000000">
                        <a:alpha val="43137"/>
                      </a:srgbClr>
                    </a:outerShdw>
                  </a:effectLst>
                </a:rPr>
                <a:t>Pretzelosity</a:t>
              </a:r>
              <a:endParaRPr lang="en-US" sz="1600" b="1" dirty="0" smtClean="0">
                <a:solidFill>
                  <a:srgbClr val="002060"/>
                </a:solidFill>
                <a:effectLst>
                  <a:outerShdw blurRad="38100" dist="38100" dir="2700000" algn="tl">
                    <a:srgbClr val="000000">
                      <a:alpha val="43137"/>
                    </a:srgbClr>
                  </a:outerShdw>
                </a:effectLst>
              </a:endParaRPr>
            </a:p>
          </p:txBody>
        </p:sp>
        <p:pic>
          <p:nvPicPr>
            <p:cNvPr id="31"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197665" y="5103776"/>
              <a:ext cx="1300163" cy="494348"/>
            </a:xfrm>
            <a:prstGeom prst="rect">
              <a:avLst/>
            </a:prstGeom>
            <a:noFill/>
            <a:ln w="9525">
              <a:noFill/>
              <a:miter lim="800000"/>
              <a:headEnd/>
              <a:tailEnd/>
            </a:ln>
          </p:spPr>
        </p:pic>
      </p:grpSp>
      <p:sp>
        <p:nvSpPr>
          <p:cNvPr id="46" name="日期占位符 45"/>
          <p:cNvSpPr>
            <a:spLocks noGrp="1"/>
          </p:cNvSpPr>
          <p:nvPr>
            <p:ph type="dt" sz="half" idx="10"/>
          </p:nvPr>
        </p:nvSpPr>
        <p:spPr/>
        <p:txBody>
          <a:bodyPr/>
          <a:lstStyle/>
          <a:p>
            <a:r>
              <a:rPr lang="en-US" altLang="zh-CN" smtClean="0"/>
              <a:t>Workshops on Hadron Physics</a:t>
            </a:r>
            <a:endParaRPr lang="en-US"/>
          </a:p>
        </p:txBody>
      </p:sp>
      <p:sp>
        <p:nvSpPr>
          <p:cNvPr id="47" name="页脚占位符 46"/>
          <p:cNvSpPr>
            <a:spLocks noGrp="1"/>
          </p:cNvSpPr>
          <p:nvPr>
            <p:ph type="ftr" sz="quarter" idx="11"/>
          </p:nvPr>
        </p:nvSpPr>
        <p:spPr/>
        <p:txBody>
          <a:bodyPr/>
          <a:lstStyle/>
          <a:p>
            <a:r>
              <a:rPr lang="en-US" smtClean="0"/>
              <a:t>Jin Huang &lt;jinhuang@jlab.org&gt;</a:t>
            </a:r>
            <a:endParaRPr lang="en-US" dirty="0"/>
          </a:p>
        </p:txBody>
      </p:sp>
      <p:grpSp>
        <p:nvGrpSpPr>
          <p:cNvPr id="25" name="组合 59"/>
          <p:cNvGrpSpPr/>
          <p:nvPr/>
        </p:nvGrpSpPr>
        <p:grpSpPr>
          <a:xfrm>
            <a:off x="3842802" y="4875176"/>
            <a:ext cx="2216626" cy="491490"/>
            <a:chOff x="3842802" y="4875176"/>
            <a:chExt cx="2216626" cy="491490"/>
          </a:xfrm>
        </p:grpSpPr>
        <p:sp>
          <p:nvSpPr>
            <p:cNvPr id="11" name="TextBox 10"/>
            <p:cNvSpPr txBox="1"/>
            <p:nvPr/>
          </p:nvSpPr>
          <p:spPr>
            <a:xfrm>
              <a:off x="3842802" y="4991630"/>
              <a:ext cx="830677" cy="369332"/>
            </a:xfrm>
            <a:prstGeom prst="rect">
              <a:avLst/>
            </a:prstGeom>
            <a:noFill/>
          </p:spPr>
          <p:txBody>
            <a:bodyPr wrap="none" rtlCol="0">
              <a:spAutoFit/>
            </a:bodyPr>
            <a:lstStyle/>
            <a:p>
              <a:r>
                <a:rPr lang="en-US" b="1" i="1" dirty="0" smtClean="0">
                  <a:solidFill>
                    <a:srgbClr val="D67000"/>
                  </a:solidFill>
                </a:rPr>
                <a:t>g</a:t>
              </a:r>
              <a:r>
                <a:rPr lang="en-US" b="1" baseline="-25000" dirty="0" smtClean="0">
                  <a:solidFill>
                    <a:srgbClr val="D67000"/>
                  </a:solidFill>
                </a:rPr>
                <a:t>1T</a:t>
              </a:r>
              <a:r>
                <a:rPr lang="en-US" b="1" baseline="30000" dirty="0" smtClean="0">
                  <a:solidFill>
                    <a:srgbClr val="FF0000"/>
                  </a:solidFill>
                  <a:sym typeface="Symbol"/>
                </a:rPr>
                <a:t> </a:t>
              </a:r>
              <a:r>
                <a:rPr lang="en-US" b="1" dirty="0" smtClean="0">
                  <a:solidFill>
                    <a:srgbClr val="FF0000"/>
                  </a:solidFill>
                </a:rPr>
                <a:t> </a:t>
              </a:r>
              <a:r>
                <a:rPr lang="en-US" b="1" dirty="0" smtClean="0"/>
                <a:t>=</a:t>
              </a:r>
              <a:endParaRPr lang="en-US" dirty="0"/>
            </a:p>
          </p:txBody>
        </p:sp>
        <p:pic>
          <p:nvPicPr>
            <p:cNvPr id="33"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759265" y="4875176"/>
              <a:ext cx="1300163" cy="491490"/>
            </a:xfrm>
            <a:prstGeom prst="rect">
              <a:avLst/>
            </a:prstGeom>
            <a:noFill/>
            <a:ln w="9525">
              <a:noFill/>
              <a:miter lim="800000"/>
              <a:headEnd/>
              <a:tailEnd/>
            </a:ln>
          </p:spPr>
        </p:pic>
      </p:grpSp>
      <p:grpSp>
        <p:nvGrpSpPr>
          <p:cNvPr id="34" name="组合 57"/>
          <p:cNvGrpSpPr/>
          <p:nvPr/>
        </p:nvGrpSpPr>
        <p:grpSpPr>
          <a:xfrm>
            <a:off x="6408786" y="3500427"/>
            <a:ext cx="2397813" cy="919173"/>
            <a:chOff x="6408786" y="3500427"/>
            <a:chExt cx="2397813" cy="919173"/>
          </a:xfrm>
        </p:grpSpPr>
        <p:grpSp>
          <p:nvGrpSpPr>
            <p:cNvPr id="35" name="组合 55"/>
            <p:cNvGrpSpPr/>
            <p:nvPr/>
          </p:nvGrpSpPr>
          <p:grpSpPr>
            <a:xfrm>
              <a:off x="6408786" y="3500427"/>
              <a:ext cx="2249062" cy="385773"/>
              <a:chOff x="6408786" y="3732176"/>
              <a:chExt cx="2249062" cy="385773"/>
            </a:xfrm>
          </p:grpSpPr>
          <p:sp>
            <p:nvSpPr>
              <p:cNvPr id="12" name="TextBox 11"/>
              <p:cNvSpPr txBox="1"/>
              <p:nvPr/>
            </p:nvSpPr>
            <p:spPr>
              <a:xfrm>
                <a:off x="6408786" y="3748617"/>
                <a:ext cx="865943" cy="369332"/>
              </a:xfrm>
              <a:prstGeom prst="rect">
                <a:avLst/>
              </a:prstGeom>
              <a:noFill/>
            </p:spPr>
            <p:txBody>
              <a:bodyPr wrap="none" rtlCol="0">
                <a:spAutoFit/>
              </a:bodyPr>
              <a:lstStyle/>
              <a:p>
                <a:r>
                  <a:rPr lang="en-US" b="1" i="1" dirty="0" smtClean="0">
                    <a:solidFill>
                      <a:srgbClr val="D67000"/>
                    </a:solidFill>
                  </a:rPr>
                  <a:t>h</a:t>
                </a:r>
                <a:r>
                  <a:rPr lang="en-US" b="1" baseline="-25000" dirty="0" smtClean="0">
                    <a:solidFill>
                      <a:srgbClr val="D67000"/>
                    </a:solidFill>
                  </a:rPr>
                  <a:t>1L</a:t>
                </a:r>
                <a:r>
                  <a:rPr lang="en-US" b="1" baseline="30000" dirty="0" smtClean="0">
                    <a:solidFill>
                      <a:srgbClr val="D67000"/>
                    </a:solidFill>
                    <a:sym typeface="Symbol"/>
                  </a:rPr>
                  <a:t></a:t>
                </a:r>
                <a:r>
                  <a:rPr lang="en-US" b="1" dirty="0" smtClean="0">
                    <a:solidFill>
                      <a:srgbClr val="D67000"/>
                    </a:solidFill>
                    <a:sym typeface="Symbol"/>
                  </a:rPr>
                  <a:t> </a:t>
                </a:r>
                <a:r>
                  <a:rPr lang="en-US" b="1" dirty="0" smtClean="0"/>
                  <a:t>=</a:t>
                </a:r>
                <a:endParaRPr lang="en-US" dirty="0"/>
              </a:p>
            </p:txBody>
          </p:sp>
          <p:pic>
            <p:nvPicPr>
              <p:cNvPr id="32"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97665" y="3732176"/>
                <a:ext cx="1460183" cy="337185"/>
              </a:xfrm>
              <a:prstGeom prst="rect">
                <a:avLst/>
              </a:prstGeom>
              <a:noFill/>
              <a:ln w="9525">
                <a:noFill/>
                <a:miter lim="800000"/>
                <a:headEnd/>
                <a:tailEnd/>
              </a:ln>
            </p:spPr>
          </p:pic>
        </p:grpSp>
        <p:sp>
          <p:nvSpPr>
            <p:cNvPr id="36" name="TextBox 35"/>
            <p:cNvSpPr txBox="1"/>
            <p:nvPr/>
          </p:nvSpPr>
          <p:spPr>
            <a:xfrm>
              <a:off x="6629400" y="3834825"/>
              <a:ext cx="2177199" cy="584775"/>
            </a:xfrm>
            <a:prstGeom prst="rect">
              <a:avLst/>
            </a:prstGeom>
            <a:noFill/>
          </p:spPr>
          <p:txBody>
            <a:bodyPr wrap="none" rtlCol="0">
              <a:spAutoFit/>
            </a:bodyPr>
            <a:lstStyle/>
            <a:p>
              <a:pPr algn="ctr"/>
              <a:r>
                <a:rPr lang="en-US" sz="1600" b="1" dirty="0" smtClean="0">
                  <a:solidFill>
                    <a:srgbClr val="D67000"/>
                  </a:solidFill>
                  <a:effectLst>
                    <a:outerShdw blurRad="38100" dist="38100" dir="2700000" algn="tl">
                      <a:srgbClr val="000000">
                        <a:alpha val="43137"/>
                      </a:srgbClr>
                    </a:outerShdw>
                  </a:effectLst>
                </a:rPr>
                <a:t>Worm Gear</a:t>
              </a:r>
            </a:p>
            <a:p>
              <a:pPr algn="ctr"/>
              <a:r>
                <a:rPr lang="en-US" sz="1600" b="1" dirty="0" smtClean="0">
                  <a:solidFill>
                    <a:srgbClr val="D67000"/>
                  </a:solidFill>
                  <a:effectLst>
                    <a:outerShdw blurRad="38100" dist="38100" dir="2700000" algn="tl">
                      <a:srgbClr val="000000">
                        <a:alpha val="43137"/>
                      </a:srgbClr>
                    </a:outerShdw>
                  </a:effectLst>
                </a:rPr>
                <a:t>(</a:t>
              </a:r>
              <a:r>
                <a:rPr lang="en-US" sz="1600" b="1" dirty="0" err="1" smtClean="0">
                  <a:solidFill>
                    <a:srgbClr val="D67000"/>
                  </a:solidFill>
                  <a:effectLst>
                    <a:outerShdw blurRad="38100" dist="38100" dir="2700000" algn="tl">
                      <a:srgbClr val="000000">
                        <a:alpha val="43137"/>
                      </a:srgbClr>
                    </a:outerShdw>
                  </a:effectLst>
                </a:rPr>
                <a:t>Kotzinian</a:t>
              </a:r>
              <a:r>
                <a:rPr lang="en-US" sz="1600" b="1" dirty="0" smtClean="0">
                  <a:solidFill>
                    <a:srgbClr val="D67000"/>
                  </a:solidFill>
                  <a:effectLst>
                    <a:outerShdw blurRad="38100" dist="38100" dir="2700000" algn="tl">
                      <a:srgbClr val="000000">
                        <a:alpha val="43137"/>
                      </a:srgbClr>
                    </a:outerShdw>
                  </a:effectLst>
                </a:rPr>
                <a:t>-Mulders)</a:t>
              </a:r>
            </a:p>
          </p:txBody>
        </p:sp>
      </p:grpSp>
      <p:grpSp>
        <p:nvGrpSpPr>
          <p:cNvPr id="37" name="组合 44"/>
          <p:cNvGrpSpPr/>
          <p:nvPr/>
        </p:nvGrpSpPr>
        <p:grpSpPr>
          <a:xfrm>
            <a:off x="2895600" y="6019800"/>
            <a:ext cx="5486400" cy="609600"/>
            <a:chOff x="381000" y="6096000"/>
            <a:chExt cx="5486400" cy="609600"/>
          </a:xfrm>
        </p:grpSpPr>
        <p:sp>
          <p:nvSpPr>
            <p:cNvPr id="40" name="椭圆 39"/>
            <p:cNvSpPr/>
            <p:nvPr/>
          </p:nvSpPr>
          <p:spPr>
            <a:xfrm>
              <a:off x="381000" y="6096000"/>
              <a:ext cx="762000" cy="609600"/>
            </a:xfrm>
            <a:prstGeom prst="ellipse">
              <a:avLst/>
            </a:prstGeom>
            <a:noFill/>
            <a:ln w="31750" cmpd="dbl">
              <a:solidFill>
                <a:schemeClr val="accent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1" name="TextBox 40"/>
            <p:cNvSpPr txBox="1"/>
            <p:nvPr/>
          </p:nvSpPr>
          <p:spPr>
            <a:xfrm>
              <a:off x="1143000" y="6248400"/>
              <a:ext cx="4724400" cy="369332"/>
            </a:xfrm>
            <a:prstGeom prst="rect">
              <a:avLst/>
            </a:prstGeom>
            <a:noFill/>
            <a:ln w="31750" cmpd="dbl">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dk1"/>
                  </a:solidFill>
                </a:rPr>
                <a:t>: Survive trans. momentum integration</a:t>
              </a:r>
              <a:endParaRPr lang="en-US" dirty="0">
                <a:solidFill>
                  <a:schemeClr val="dk1"/>
                </a:solidFill>
              </a:endParaRPr>
            </a:p>
          </p:txBody>
        </p:sp>
      </p:grpSp>
      <p:grpSp>
        <p:nvGrpSpPr>
          <p:cNvPr id="38" name="组合 44"/>
          <p:cNvGrpSpPr/>
          <p:nvPr/>
        </p:nvGrpSpPr>
        <p:grpSpPr>
          <a:xfrm>
            <a:off x="7010400" y="250138"/>
            <a:ext cx="1962377" cy="747596"/>
            <a:chOff x="7147102" y="152400"/>
            <a:chExt cx="2221404" cy="846277"/>
          </a:xfrm>
        </p:grpSpPr>
        <p:sp>
          <p:nvSpPr>
            <p:cNvPr id="48" name="TextBox 47"/>
            <p:cNvSpPr txBox="1"/>
            <p:nvPr/>
          </p:nvSpPr>
          <p:spPr>
            <a:xfrm>
              <a:off x="7684199" y="158234"/>
              <a:ext cx="1684307" cy="383242"/>
            </a:xfrm>
            <a:prstGeom prst="rect">
              <a:avLst/>
            </a:prstGeom>
            <a:noFill/>
          </p:spPr>
          <p:txBody>
            <a:bodyPr wrap="none" rtlCol="0">
              <a:spAutoFit/>
            </a:bodyPr>
            <a:lstStyle/>
            <a:p>
              <a:r>
                <a:rPr lang="en-US" sz="1600" dirty="0" smtClean="0"/>
                <a:t>Nucleon Spin</a:t>
              </a:r>
              <a:endParaRPr lang="en-US" sz="1600" dirty="0"/>
            </a:p>
          </p:txBody>
        </p:sp>
        <p:sp>
          <p:nvSpPr>
            <p:cNvPr id="49" name="TextBox 48"/>
            <p:cNvSpPr txBox="1"/>
            <p:nvPr/>
          </p:nvSpPr>
          <p:spPr>
            <a:xfrm>
              <a:off x="7701193" y="615435"/>
              <a:ext cx="1448409" cy="383242"/>
            </a:xfrm>
            <a:prstGeom prst="rect">
              <a:avLst/>
            </a:prstGeom>
            <a:noFill/>
          </p:spPr>
          <p:txBody>
            <a:bodyPr wrap="none" rtlCol="0">
              <a:spAutoFit/>
            </a:bodyPr>
            <a:lstStyle/>
            <a:p>
              <a:r>
                <a:rPr lang="en-US" sz="1600" dirty="0" smtClean="0">
                  <a:solidFill>
                    <a:srgbClr val="FF0000"/>
                  </a:solidFill>
                </a:rPr>
                <a:t>Quark Spin</a:t>
              </a:r>
              <a:endParaRPr lang="en-US" sz="1600" dirty="0">
                <a:solidFill>
                  <a:srgbClr val="FF0000"/>
                </a:solidFill>
              </a:endParaRPr>
            </a:p>
          </p:txBody>
        </p:sp>
        <p:grpSp>
          <p:nvGrpSpPr>
            <p:cNvPr id="39" name="组合 42"/>
            <p:cNvGrpSpPr/>
            <p:nvPr/>
          </p:nvGrpSpPr>
          <p:grpSpPr>
            <a:xfrm>
              <a:off x="7150802" y="152400"/>
              <a:ext cx="534256" cy="381000"/>
              <a:chOff x="6922202" y="152400"/>
              <a:chExt cx="534256" cy="381000"/>
            </a:xfrm>
          </p:grpSpPr>
          <p:cxnSp>
            <p:nvCxnSpPr>
              <p:cNvPr id="54" name="Straight Arrow Connector 69"/>
              <p:cNvCxnSpPr>
                <a:stCxn id="55" idx="6"/>
              </p:cNvCxnSpPr>
              <p:nvPr/>
            </p:nvCxnSpPr>
            <p:spPr>
              <a:xfrm>
                <a:off x="7303203" y="342900"/>
                <a:ext cx="153255" cy="1"/>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6922202" y="152400"/>
                <a:ext cx="381000" cy="38100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0000"/>
                  </a:solidFill>
                </a:endParaRPr>
              </a:p>
            </p:txBody>
          </p:sp>
        </p:grpSp>
        <p:grpSp>
          <p:nvGrpSpPr>
            <p:cNvPr id="45" name="组合 43"/>
            <p:cNvGrpSpPr/>
            <p:nvPr/>
          </p:nvGrpSpPr>
          <p:grpSpPr>
            <a:xfrm>
              <a:off x="7147102" y="609600"/>
              <a:ext cx="381000" cy="381000"/>
              <a:chOff x="6934200" y="609600"/>
              <a:chExt cx="381000" cy="381000"/>
            </a:xfrm>
          </p:grpSpPr>
          <p:cxnSp>
            <p:nvCxnSpPr>
              <p:cNvPr id="52" name="Straight Arrow Connector 74"/>
              <p:cNvCxnSpPr/>
              <p:nvPr/>
            </p:nvCxnSpPr>
            <p:spPr>
              <a:xfrm flipV="1">
                <a:off x="7086600" y="800100"/>
                <a:ext cx="200025" cy="1"/>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6934200" y="609600"/>
                <a:ext cx="381000" cy="38100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0000"/>
                  </a:solidFill>
                </a:endParaRPr>
              </a:p>
            </p:txBody>
          </p:sp>
        </p:grpSp>
      </p:grpSp>
      <p:sp>
        <p:nvSpPr>
          <p:cNvPr id="56" name="TextBox 55"/>
          <p:cNvSpPr txBox="1"/>
          <p:nvPr/>
        </p:nvSpPr>
        <p:spPr>
          <a:xfrm>
            <a:off x="4191000" y="5334000"/>
            <a:ext cx="1654620" cy="584775"/>
          </a:xfrm>
          <a:prstGeom prst="rect">
            <a:avLst/>
          </a:prstGeom>
          <a:noFill/>
        </p:spPr>
        <p:txBody>
          <a:bodyPr wrap="none" rtlCol="0">
            <a:spAutoFit/>
          </a:bodyPr>
          <a:lstStyle/>
          <a:p>
            <a:pPr algn="ctr"/>
            <a:r>
              <a:rPr lang="en-US" sz="1600" b="1" dirty="0" smtClean="0">
                <a:solidFill>
                  <a:srgbClr val="D67000"/>
                </a:solidFill>
                <a:effectLst>
                  <a:outerShdw blurRad="38100" dist="38100" dir="2700000" algn="tl">
                    <a:srgbClr val="000000">
                      <a:alpha val="43137"/>
                    </a:srgbClr>
                  </a:outerShdw>
                </a:effectLst>
              </a:rPr>
              <a:t>Worm Gear</a:t>
            </a:r>
          </a:p>
          <a:p>
            <a:pPr algn="ctr"/>
            <a:r>
              <a:rPr lang="en-US" sz="1600" b="1" dirty="0" smtClean="0">
                <a:solidFill>
                  <a:srgbClr val="D67000"/>
                </a:solidFill>
                <a:effectLst>
                  <a:outerShdw blurRad="38100" dist="38100" dir="2700000" algn="tl">
                    <a:srgbClr val="000000">
                      <a:alpha val="43137"/>
                    </a:srgbClr>
                  </a:outerShdw>
                </a:effectLst>
              </a:rPr>
              <a:t>(trans-helicity)</a:t>
            </a:r>
          </a:p>
        </p:txBody>
      </p:sp>
    </p:spTree>
    <p:custDataLst>
      <p:tags r:id="rId1"/>
    </p:custDataLst>
  </p:cSld>
  <p:clrMapOvr>
    <a:masterClrMapping/>
  </p:clrMapOvr>
  <p:transition advTm="3276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0.7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animEffect transition="in" filter="fade">
                                      <p:cBhvr>
                                        <p:cTn id="9" dur="500"/>
                                        <p:tgtEl>
                                          <p:spTgt spid="22"/>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7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strVal val="#ppt_w*0.70"/>
                                          </p:val>
                                        </p:tav>
                                        <p:tav tm="100000">
                                          <p:val>
                                            <p:strVal val="#ppt_w"/>
                                          </p:val>
                                        </p:tav>
                                      </p:tavLst>
                                    </p:anim>
                                    <p:anim calcmode="lin" valueType="num">
                                      <p:cBhvr>
                                        <p:cTn id="18" dur="500" fill="hold"/>
                                        <p:tgtEl>
                                          <p:spTgt spid="42"/>
                                        </p:tgtEl>
                                        <p:attrNameLst>
                                          <p:attrName>ppt_h</p:attrName>
                                        </p:attrNameLst>
                                      </p:cBhvr>
                                      <p:tavLst>
                                        <p:tav tm="0">
                                          <p:val>
                                            <p:strVal val="#ppt_h"/>
                                          </p:val>
                                        </p:tav>
                                        <p:tav tm="100000">
                                          <p:val>
                                            <p:strVal val="#ppt_h"/>
                                          </p:val>
                                        </p:tav>
                                      </p:tavLst>
                                    </p:anim>
                                    <p:animEffect transition="in" filter="fade">
                                      <p:cBhvr>
                                        <p:cTn id="19" dur="500"/>
                                        <p:tgtEl>
                                          <p:spTgt spid="4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strVal val="#ppt_w*0.70"/>
                                          </p:val>
                                        </p:tav>
                                        <p:tav tm="100000">
                                          <p:val>
                                            <p:strVal val="#ppt_w"/>
                                          </p:val>
                                        </p:tav>
                                      </p:tavLst>
                                    </p:anim>
                                    <p:anim calcmode="lin" valueType="num">
                                      <p:cBhvr>
                                        <p:cTn id="23" dur="500" fill="hold"/>
                                        <p:tgtEl>
                                          <p:spTgt spid="43"/>
                                        </p:tgtEl>
                                        <p:attrNameLst>
                                          <p:attrName>ppt_h</p:attrName>
                                        </p:attrNameLst>
                                      </p:cBhvr>
                                      <p:tavLst>
                                        <p:tav tm="0">
                                          <p:val>
                                            <p:strVal val="#ppt_h"/>
                                          </p:val>
                                        </p:tav>
                                        <p:tav tm="100000">
                                          <p:val>
                                            <p:strVal val="#ppt_h"/>
                                          </p:val>
                                        </p:tav>
                                      </p:tavLst>
                                    </p:anim>
                                    <p:animEffect transition="in" filter="fade">
                                      <p:cBhvr>
                                        <p:cTn id="24" dur="500"/>
                                        <p:tgtEl>
                                          <p:spTgt spid="4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strVal val="#ppt_w*0.70"/>
                                          </p:val>
                                        </p:tav>
                                        <p:tav tm="100000">
                                          <p:val>
                                            <p:strVal val="#ppt_w"/>
                                          </p:val>
                                        </p:tav>
                                      </p:tavLst>
                                    </p:anim>
                                    <p:anim calcmode="lin" valueType="num">
                                      <p:cBhvr>
                                        <p:cTn id="28" dur="500" fill="hold"/>
                                        <p:tgtEl>
                                          <p:spTgt spid="44"/>
                                        </p:tgtEl>
                                        <p:attrNameLst>
                                          <p:attrName>ppt_h</p:attrName>
                                        </p:attrNameLst>
                                      </p:cBhvr>
                                      <p:tavLst>
                                        <p:tav tm="0">
                                          <p:val>
                                            <p:strVal val="#ppt_h"/>
                                          </p:val>
                                        </p:tav>
                                        <p:tav tm="100000">
                                          <p:val>
                                            <p:strVal val="#ppt_h"/>
                                          </p:val>
                                        </p:tav>
                                      </p:tavLst>
                                    </p:anim>
                                    <p:animEffect transition="in" filter="fade">
                                      <p:cBhvr>
                                        <p:cTn id="29" dur="500"/>
                                        <p:tgtEl>
                                          <p:spTgt spid="44"/>
                                        </p:tgtEl>
                                      </p:cBhvr>
                                    </p:animEffect>
                                  </p:childTnLst>
                                </p:cTn>
                              </p:par>
                              <p:par>
                                <p:cTn id="30" presetID="55"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strVal val="#ppt_w*0.70"/>
                                          </p:val>
                                        </p:tav>
                                        <p:tav tm="100000">
                                          <p:val>
                                            <p:strVal val="#ppt_w"/>
                                          </p:val>
                                        </p:tav>
                                      </p:tavLst>
                                    </p:anim>
                                    <p:anim calcmode="lin" valueType="num">
                                      <p:cBhvr>
                                        <p:cTn id="33" dur="500" fill="hold"/>
                                        <p:tgtEl>
                                          <p:spTgt spid="37"/>
                                        </p:tgtEl>
                                        <p:attrNameLst>
                                          <p:attrName>ppt_h</p:attrName>
                                        </p:attrNameLst>
                                      </p:cBhvr>
                                      <p:tavLst>
                                        <p:tav tm="0">
                                          <p:val>
                                            <p:strVal val="#ppt_h"/>
                                          </p:val>
                                        </p:tav>
                                        <p:tav tm="100000">
                                          <p:val>
                                            <p:strVal val="#ppt_h"/>
                                          </p:val>
                                        </p:tav>
                                      </p:tavLst>
                                    </p:anim>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strVal val="#ppt_w*0.70"/>
                                          </p:val>
                                        </p:tav>
                                        <p:tav tm="100000">
                                          <p:val>
                                            <p:strVal val="#ppt_w"/>
                                          </p:val>
                                        </p:tav>
                                      </p:tavLst>
                                    </p:anim>
                                    <p:anim calcmode="lin" valueType="num">
                                      <p:cBhvr>
                                        <p:cTn id="40" dur="500" fill="hold"/>
                                        <p:tgtEl>
                                          <p:spTgt spid="24"/>
                                        </p:tgtEl>
                                        <p:attrNameLst>
                                          <p:attrName>ppt_h</p:attrName>
                                        </p:attrNameLst>
                                      </p:cBhvr>
                                      <p:tavLst>
                                        <p:tav tm="0">
                                          <p:val>
                                            <p:strVal val="#ppt_h"/>
                                          </p:val>
                                        </p:tav>
                                        <p:tav tm="100000">
                                          <p:val>
                                            <p:strVal val="#ppt_h"/>
                                          </p:val>
                                        </p:tav>
                                      </p:tavLst>
                                    </p:anim>
                                    <p:animEffect transition="in" filter="fade">
                                      <p:cBhvr>
                                        <p:cTn id="41" dur="500"/>
                                        <p:tgtEl>
                                          <p:spTgt spid="24"/>
                                        </p:tgtEl>
                                      </p:cBhvr>
                                    </p:animEffect>
                                  </p:childTnLst>
                                </p:cTn>
                              </p:par>
                              <p:par>
                                <p:cTn id="42" presetID="55"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strVal val="#ppt_w*0.70"/>
                                          </p:val>
                                        </p:tav>
                                        <p:tav tm="100000">
                                          <p:val>
                                            <p:strVal val="#ppt_w"/>
                                          </p:val>
                                        </p:tav>
                                      </p:tavLst>
                                    </p:anim>
                                    <p:anim calcmode="lin" valueType="num">
                                      <p:cBhvr>
                                        <p:cTn id="45" dur="500" fill="hold"/>
                                        <p:tgtEl>
                                          <p:spTgt spid="25"/>
                                        </p:tgtEl>
                                        <p:attrNameLst>
                                          <p:attrName>ppt_h</p:attrName>
                                        </p:attrNameLst>
                                      </p:cBhvr>
                                      <p:tavLst>
                                        <p:tav tm="0">
                                          <p:val>
                                            <p:strVal val="#ppt_h"/>
                                          </p:val>
                                        </p:tav>
                                        <p:tav tm="100000">
                                          <p:val>
                                            <p:strVal val="#ppt_h"/>
                                          </p:val>
                                        </p:tav>
                                      </p:tavLst>
                                    </p:anim>
                                    <p:animEffect transition="in" filter="fade">
                                      <p:cBhvr>
                                        <p:cTn id="46" dur="500"/>
                                        <p:tgtEl>
                                          <p:spTgt spid="25"/>
                                        </p:tgtEl>
                                      </p:cBhvr>
                                    </p:animEffect>
                                  </p:childTnLst>
                                </p:cTn>
                              </p:par>
                              <p:par>
                                <p:cTn id="47" presetID="55"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strVal val="#ppt_w*0.7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animEffect transition="in" filter="fade">
                                      <p:cBhvr>
                                        <p:cTn id="51" dur="500"/>
                                        <p:tgtEl>
                                          <p:spTgt spid="3"/>
                                        </p:tgtEl>
                                      </p:cBhvr>
                                    </p:animEffect>
                                  </p:childTnLst>
                                </p:cTn>
                              </p:par>
                              <p:par>
                                <p:cTn id="52" presetID="55"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strVal val="#ppt_w*0.70"/>
                                          </p:val>
                                        </p:tav>
                                        <p:tav tm="100000">
                                          <p:val>
                                            <p:strVal val="#ppt_w"/>
                                          </p:val>
                                        </p:tav>
                                      </p:tavLst>
                                    </p:anim>
                                    <p:anim calcmode="lin" valueType="num">
                                      <p:cBhvr>
                                        <p:cTn id="55" dur="500" fill="hold"/>
                                        <p:tgtEl>
                                          <p:spTgt spid="34"/>
                                        </p:tgtEl>
                                        <p:attrNameLst>
                                          <p:attrName>ppt_h</p:attrName>
                                        </p:attrNameLst>
                                      </p:cBhvr>
                                      <p:tavLst>
                                        <p:tav tm="0">
                                          <p:val>
                                            <p:strVal val="#ppt_h"/>
                                          </p:val>
                                        </p:tav>
                                        <p:tav tm="100000">
                                          <p:val>
                                            <p:strVal val="#ppt_h"/>
                                          </p:val>
                                        </p:tav>
                                      </p:tavLst>
                                    </p:anim>
                                    <p:animEffect transition="in" filter="fade">
                                      <p:cBhvr>
                                        <p:cTn id="56" dur="500"/>
                                        <p:tgtEl>
                                          <p:spTgt spid="34"/>
                                        </p:tgtEl>
                                      </p:cBhvr>
                                    </p:animEffect>
                                  </p:childTnLst>
                                </p:cTn>
                              </p:par>
                              <p:par>
                                <p:cTn id="57" presetID="55"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strVal val="#ppt_w*0.70"/>
                                          </p:val>
                                        </p:tav>
                                        <p:tav tm="100000">
                                          <p:val>
                                            <p:strVal val="#ppt_w"/>
                                          </p:val>
                                        </p:tav>
                                      </p:tavLst>
                                    </p:anim>
                                    <p:anim calcmode="lin" valueType="num">
                                      <p:cBhvr>
                                        <p:cTn id="60" dur="500" fill="hold"/>
                                        <p:tgtEl>
                                          <p:spTgt spid="23"/>
                                        </p:tgtEl>
                                        <p:attrNameLst>
                                          <p:attrName>ppt_h</p:attrName>
                                        </p:attrNameLst>
                                      </p:cBhvr>
                                      <p:tavLst>
                                        <p:tav tm="0">
                                          <p:val>
                                            <p:strVal val="#ppt_h"/>
                                          </p:val>
                                        </p:tav>
                                        <p:tav tm="100000">
                                          <p:val>
                                            <p:strVal val="#ppt_h"/>
                                          </p:val>
                                        </p:tav>
                                      </p:tavLst>
                                    </p:anim>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143000"/>
          </a:xfrm>
        </p:spPr>
        <p:txBody>
          <a:bodyPr>
            <a:noAutofit/>
          </a:bodyPr>
          <a:lstStyle/>
          <a:p>
            <a:pPr algn="ctr"/>
            <a:r>
              <a:rPr lang="en-US" sz="3200" dirty="0" smtClean="0"/>
              <a:t>Access TMDs through Hard Processes</a:t>
            </a:r>
            <a:endParaRPr lang="en-US" sz="3200" dirty="0"/>
          </a:p>
        </p:txBody>
      </p:sp>
      <p:pic>
        <p:nvPicPr>
          <p:cNvPr id="39" name="Picture 35"/>
          <p:cNvPicPr>
            <a:picLocks noChangeAspect="1" noChangeArrowheads="1"/>
          </p:cNvPicPr>
          <p:nvPr/>
        </p:nvPicPr>
        <p:blipFill>
          <a:blip r:embed="rId3" cstate="print"/>
          <a:srcRect/>
          <a:stretch>
            <a:fillRect/>
          </a:stretch>
        </p:blipFill>
        <p:spPr bwMode="auto">
          <a:xfrm>
            <a:off x="1271558" y="1119187"/>
            <a:ext cx="647700" cy="590550"/>
          </a:xfrm>
          <a:prstGeom prst="rect">
            <a:avLst/>
          </a:prstGeom>
          <a:noFill/>
          <a:ln w="25400">
            <a:noFill/>
            <a:miter lim="800000"/>
            <a:headEnd/>
            <a:tailEnd/>
          </a:ln>
        </p:spPr>
      </p:pic>
      <p:pic>
        <p:nvPicPr>
          <p:cNvPr id="40" name="Picture 36" descr="desy"/>
          <p:cNvPicPr>
            <a:picLocks noChangeAspect="1" noChangeArrowheads="1"/>
          </p:cNvPicPr>
          <p:nvPr/>
        </p:nvPicPr>
        <p:blipFill>
          <a:blip r:embed="rId4" cstate="print"/>
          <a:srcRect/>
          <a:stretch>
            <a:fillRect/>
          </a:stretch>
        </p:blipFill>
        <p:spPr bwMode="auto">
          <a:xfrm>
            <a:off x="419101" y="1109662"/>
            <a:ext cx="629024" cy="609600"/>
          </a:xfrm>
          <a:prstGeom prst="rect">
            <a:avLst/>
          </a:prstGeom>
          <a:noFill/>
          <a:ln w="9525">
            <a:noFill/>
            <a:miter lim="800000"/>
            <a:headEnd/>
            <a:tailEnd/>
          </a:ln>
        </p:spPr>
      </p:pic>
      <p:grpSp>
        <p:nvGrpSpPr>
          <p:cNvPr id="16" name="Group 37"/>
          <p:cNvGrpSpPr>
            <a:grpSpLocks/>
          </p:cNvGrpSpPr>
          <p:nvPr/>
        </p:nvGrpSpPr>
        <p:grpSpPr bwMode="auto">
          <a:xfrm>
            <a:off x="4876800" y="1028700"/>
            <a:ext cx="4266856" cy="2876550"/>
            <a:chOff x="3216" y="408"/>
            <a:chExt cx="2444" cy="1812"/>
          </a:xfrm>
        </p:grpSpPr>
        <p:grpSp>
          <p:nvGrpSpPr>
            <p:cNvPr id="41" name="Group 38"/>
            <p:cNvGrpSpPr>
              <a:grpSpLocks/>
            </p:cNvGrpSpPr>
            <p:nvPr/>
          </p:nvGrpSpPr>
          <p:grpSpPr bwMode="auto">
            <a:xfrm>
              <a:off x="3216" y="864"/>
              <a:ext cx="2444" cy="1356"/>
              <a:chOff x="3240" y="864"/>
              <a:chExt cx="2444" cy="1356"/>
            </a:xfrm>
          </p:grpSpPr>
          <p:grpSp>
            <p:nvGrpSpPr>
              <p:cNvPr id="42" name="Group 39"/>
              <p:cNvGrpSpPr>
                <a:grpSpLocks/>
              </p:cNvGrpSpPr>
              <p:nvPr/>
            </p:nvGrpSpPr>
            <p:grpSpPr bwMode="auto">
              <a:xfrm>
                <a:off x="3906" y="1584"/>
                <a:ext cx="336" cy="240"/>
                <a:chOff x="1056" y="1584"/>
                <a:chExt cx="336" cy="240"/>
              </a:xfrm>
            </p:grpSpPr>
            <p:sp>
              <p:nvSpPr>
                <p:cNvPr id="77" name="Line 40"/>
                <p:cNvSpPr>
                  <a:spLocks noChangeShapeType="1"/>
                </p:cNvSpPr>
                <p:nvPr/>
              </p:nvSpPr>
              <p:spPr bwMode="auto">
                <a:xfrm>
                  <a:off x="1056" y="1584"/>
                  <a:ext cx="288" cy="96"/>
                </a:xfrm>
                <a:prstGeom prst="line">
                  <a:avLst/>
                </a:prstGeom>
                <a:noFill/>
                <a:ln w="12700">
                  <a:solidFill>
                    <a:schemeClr val="tx1"/>
                  </a:solidFill>
                  <a:prstDash val="sysDot"/>
                  <a:round/>
                  <a:headEnd/>
                  <a:tailEnd/>
                </a:ln>
              </p:spPr>
              <p:txBody>
                <a:bodyPr anchor="ctr">
                  <a:spAutoFit/>
                </a:bodyPr>
                <a:lstStyle/>
                <a:p>
                  <a:endParaRPr lang="en-US"/>
                </a:p>
              </p:txBody>
            </p:sp>
            <p:sp>
              <p:nvSpPr>
                <p:cNvPr id="78" name="Line 41"/>
                <p:cNvSpPr>
                  <a:spLocks noChangeShapeType="1"/>
                </p:cNvSpPr>
                <p:nvPr/>
              </p:nvSpPr>
              <p:spPr bwMode="auto">
                <a:xfrm>
                  <a:off x="1056" y="1584"/>
                  <a:ext cx="336" cy="192"/>
                </a:xfrm>
                <a:prstGeom prst="line">
                  <a:avLst/>
                </a:prstGeom>
                <a:noFill/>
                <a:ln w="12700">
                  <a:solidFill>
                    <a:schemeClr val="tx1"/>
                  </a:solidFill>
                  <a:prstDash val="sysDot"/>
                  <a:round/>
                  <a:headEnd/>
                  <a:tailEnd/>
                </a:ln>
              </p:spPr>
              <p:txBody>
                <a:bodyPr anchor="ctr">
                  <a:spAutoFit/>
                </a:bodyPr>
                <a:lstStyle/>
                <a:p>
                  <a:endParaRPr lang="en-US"/>
                </a:p>
              </p:txBody>
            </p:sp>
            <p:sp>
              <p:nvSpPr>
                <p:cNvPr id="79" name="Line 42"/>
                <p:cNvSpPr>
                  <a:spLocks noChangeShapeType="1"/>
                </p:cNvSpPr>
                <p:nvPr/>
              </p:nvSpPr>
              <p:spPr bwMode="auto">
                <a:xfrm>
                  <a:off x="1056" y="1584"/>
                  <a:ext cx="288" cy="240"/>
                </a:xfrm>
                <a:prstGeom prst="line">
                  <a:avLst/>
                </a:prstGeom>
                <a:noFill/>
                <a:ln w="12700">
                  <a:solidFill>
                    <a:schemeClr val="tx1"/>
                  </a:solidFill>
                  <a:prstDash val="sysDot"/>
                  <a:round/>
                  <a:headEnd/>
                  <a:tailEnd/>
                </a:ln>
              </p:spPr>
              <p:txBody>
                <a:bodyPr anchor="ctr">
                  <a:spAutoFit/>
                </a:bodyPr>
                <a:lstStyle/>
                <a:p>
                  <a:endParaRPr lang="en-US"/>
                </a:p>
              </p:txBody>
            </p:sp>
            <p:sp>
              <p:nvSpPr>
                <p:cNvPr id="80" name="Line 43"/>
                <p:cNvSpPr>
                  <a:spLocks noChangeShapeType="1"/>
                </p:cNvSpPr>
                <p:nvPr/>
              </p:nvSpPr>
              <p:spPr bwMode="auto">
                <a:xfrm>
                  <a:off x="1056" y="1584"/>
                  <a:ext cx="192" cy="240"/>
                </a:xfrm>
                <a:prstGeom prst="line">
                  <a:avLst/>
                </a:prstGeom>
                <a:noFill/>
                <a:ln w="12700">
                  <a:solidFill>
                    <a:schemeClr val="tx1"/>
                  </a:solidFill>
                  <a:prstDash val="sysDot"/>
                  <a:round/>
                  <a:headEnd/>
                  <a:tailEnd/>
                </a:ln>
              </p:spPr>
              <p:txBody>
                <a:bodyPr anchor="ctr">
                  <a:spAutoFit/>
                </a:bodyPr>
                <a:lstStyle/>
                <a:p>
                  <a:endParaRPr lang="en-US"/>
                </a:p>
              </p:txBody>
            </p:sp>
          </p:grpSp>
          <p:grpSp>
            <p:nvGrpSpPr>
              <p:cNvPr id="43" name="Group 44"/>
              <p:cNvGrpSpPr>
                <a:grpSpLocks/>
              </p:cNvGrpSpPr>
              <p:nvPr/>
            </p:nvGrpSpPr>
            <p:grpSpPr bwMode="auto">
              <a:xfrm flipV="1">
                <a:off x="3912" y="912"/>
                <a:ext cx="336" cy="240"/>
                <a:chOff x="1056" y="1584"/>
                <a:chExt cx="336" cy="240"/>
              </a:xfrm>
            </p:grpSpPr>
            <p:sp>
              <p:nvSpPr>
                <p:cNvPr id="73" name="Line 45"/>
                <p:cNvSpPr>
                  <a:spLocks noChangeShapeType="1"/>
                </p:cNvSpPr>
                <p:nvPr/>
              </p:nvSpPr>
              <p:spPr bwMode="auto">
                <a:xfrm>
                  <a:off x="1056" y="1584"/>
                  <a:ext cx="288" cy="96"/>
                </a:xfrm>
                <a:prstGeom prst="line">
                  <a:avLst/>
                </a:prstGeom>
                <a:noFill/>
                <a:ln w="12700">
                  <a:solidFill>
                    <a:schemeClr val="tx1"/>
                  </a:solidFill>
                  <a:prstDash val="sysDot"/>
                  <a:round/>
                  <a:headEnd/>
                  <a:tailEnd/>
                </a:ln>
              </p:spPr>
              <p:txBody>
                <a:bodyPr anchor="ctr">
                  <a:spAutoFit/>
                </a:bodyPr>
                <a:lstStyle/>
                <a:p>
                  <a:endParaRPr lang="en-US"/>
                </a:p>
              </p:txBody>
            </p:sp>
            <p:sp>
              <p:nvSpPr>
                <p:cNvPr id="74" name="Line 46"/>
                <p:cNvSpPr>
                  <a:spLocks noChangeShapeType="1"/>
                </p:cNvSpPr>
                <p:nvPr/>
              </p:nvSpPr>
              <p:spPr bwMode="auto">
                <a:xfrm>
                  <a:off x="1056" y="1584"/>
                  <a:ext cx="336" cy="192"/>
                </a:xfrm>
                <a:prstGeom prst="line">
                  <a:avLst/>
                </a:prstGeom>
                <a:noFill/>
                <a:ln w="12700">
                  <a:solidFill>
                    <a:schemeClr val="tx1"/>
                  </a:solidFill>
                  <a:prstDash val="sysDot"/>
                  <a:round/>
                  <a:headEnd/>
                  <a:tailEnd/>
                </a:ln>
              </p:spPr>
              <p:txBody>
                <a:bodyPr anchor="ctr">
                  <a:spAutoFit/>
                </a:bodyPr>
                <a:lstStyle/>
                <a:p>
                  <a:endParaRPr lang="en-US"/>
                </a:p>
              </p:txBody>
            </p:sp>
            <p:sp>
              <p:nvSpPr>
                <p:cNvPr id="75" name="Line 47"/>
                <p:cNvSpPr>
                  <a:spLocks noChangeShapeType="1"/>
                </p:cNvSpPr>
                <p:nvPr/>
              </p:nvSpPr>
              <p:spPr bwMode="auto">
                <a:xfrm>
                  <a:off x="1056" y="1584"/>
                  <a:ext cx="288" cy="240"/>
                </a:xfrm>
                <a:prstGeom prst="line">
                  <a:avLst/>
                </a:prstGeom>
                <a:noFill/>
                <a:ln w="12700">
                  <a:solidFill>
                    <a:schemeClr val="tx1"/>
                  </a:solidFill>
                  <a:prstDash val="sysDot"/>
                  <a:round/>
                  <a:headEnd/>
                  <a:tailEnd/>
                </a:ln>
              </p:spPr>
              <p:txBody>
                <a:bodyPr anchor="ctr">
                  <a:spAutoFit/>
                </a:bodyPr>
                <a:lstStyle/>
                <a:p>
                  <a:endParaRPr lang="en-US"/>
                </a:p>
              </p:txBody>
            </p:sp>
            <p:sp>
              <p:nvSpPr>
                <p:cNvPr id="76" name="Line 48"/>
                <p:cNvSpPr>
                  <a:spLocks noChangeShapeType="1"/>
                </p:cNvSpPr>
                <p:nvPr/>
              </p:nvSpPr>
              <p:spPr bwMode="auto">
                <a:xfrm>
                  <a:off x="1056" y="1584"/>
                  <a:ext cx="192" cy="240"/>
                </a:xfrm>
                <a:prstGeom prst="line">
                  <a:avLst/>
                </a:prstGeom>
                <a:noFill/>
                <a:ln w="12700">
                  <a:solidFill>
                    <a:schemeClr val="tx1"/>
                  </a:solidFill>
                  <a:prstDash val="sysDot"/>
                  <a:round/>
                  <a:headEnd/>
                  <a:tailEnd/>
                </a:ln>
              </p:spPr>
              <p:txBody>
                <a:bodyPr anchor="ctr">
                  <a:spAutoFit/>
                </a:bodyPr>
                <a:lstStyle/>
                <a:p>
                  <a:endParaRPr lang="en-US"/>
                </a:p>
              </p:txBody>
            </p:sp>
          </p:grpSp>
          <p:sp>
            <p:nvSpPr>
              <p:cNvPr id="57" name="Freeform 49"/>
              <p:cNvSpPr>
                <a:spLocks noChangeAspect="1"/>
              </p:cNvSpPr>
              <p:nvPr/>
            </p:nvSpPr>
            <p:spPr bwMode="auto">
              <a:xfrm>
                <a:off x="4359" y="1261"/>
                <a:ext cx="51" cy="138"/>
              </a:xfrm>
              <a:custGeom>
                <a:avLst/>
                <a:gdLst>
                  <a:gd name="T0" fmla="*/ 0 w 216"/>
                  <a:gd name="T1" fmla="*/ 0 h 576"/>
                  <a:gd name="T2" fmla="*/ 0 w 216"/>
                  <a:gd name="T3" fmla="*/ 0 h 576"/>
                  <a:gd name="T4" fmla="*/ 0 w 216"/>
                  <a:gd name="T5" fmla="*/ 0 h 576"/>
                  <a:gd name="T6" fmla="*/ 0 w 216"/>
                  <a:gd name="T7" fmla="*/ 0 h 576"/>
                  <a:gd name="T8" fmla="*/ 0 w 216"/>
                  <a:gd name="T9" fmla="*/ 0 h 576"/>
                  <a:gd name="T10" fmla="*/ 0 w 216"/>
                  <a:gd name="T11" fmla="*/ 0 h 576"/>
                  <a:gd name="T12" fmla="*/ 0 w 216"/>
                  <a:gd name="T13" fmla="*/ 0 h 576"/>
                  <a:gd name="T14" fmla="*/ 0 w 216"/>
                  <a:gd name="T15" fmla="*/ 0 h 576"/>
                  <a:gd name="T16" fmla="*/ 0 w 216"/>
                  <a:gd name="T17" fmla="*/ 0 h 576"/>
                  <a:gd name="T18" fmla="*/ 0 w 216"/>
                  <a:gd name="T19" fmla="*/ 0 h 576"/>
                  <a:gd name="T20" fmla="*/ 0 w 216"/>
                  <a:gd name="T21" fmla="*/ 0 h 576"/>
                  <a:gd name="T22" fmla="*/ 0 w 216"/>
                  <a:gd name="T23" fmla="*/ 0 h 576"/>
                  <a:gd name="T24" fmla="*/ 0 w 216"/>
                  <a:gd name="T25" fmla="*/ 0 h 576"/>
                  <a:gd name="T26" fmla="*/ 0 w 216"/>
                  <a:gd name="T27" fmla="*/ 0 h 576"/>
                  <a:gd name="T28" fmla="*/ 0 w 216"/>
                  <a:gd name="T29" fmla="*/ 0 h 576"/>
                  <a:gd name="T30" fmla="*/ 0 w 216"/>
                  <a:gd name="T31" fmla="*/ 0 h 576"/>
                  <a:gd name="T32" fmla="*/ 0 w 216"/>
                  <a:gd name="T33" fmla="*/ 0 h 576"/>
                  <a:gd name="T34" fmla="*/ 0 w 216"/>
                  <a:gd name="T35" fmla="*/ 0 h 576"/>
                  <a:gd name="T36" fmla="*/ 0 w 216"/>
                  <a:gd name="T37" fmla="*/ 0 h 576"/>
                  <a:gd name="T38" fmla="*/ 0 w 216"/>
                  <a:gd name="T39" fmla="*/ 0 h 576"/>
                  <a:gd name="T40" fmla="*/ 0 w 216"/>
                  <a:gd name="T41" fmla="*/ 0 h 576"/>
                  <a:gd name="T42" fmla="*/ 0 w 216"/>
                  <a:gd name="T43" fmla="*/ 0 h 576"/>
                  <a:gd name="T44" fmla="*/ 0 w 216"/>
                  <a:gd name="T45" fmla="*/ 0 h 576"/>
                  <a:gd name="T46" fmla="*/ 0 w 216"/>
                  <a:gd name="T47" fmla="*/ 0 h 576"/>
                  <a:gd name="T48" fmla="*/ 0 w 216"/>
                  <a:gd name="T49" fmla="*/ 0 h 576"/>
                  <a:gd name="T50" fmla="*/ 0 w 216"/>
                  <a:gd name="T51" fmla="*/ 0 h 576"/>
                  <a:gd name="T52" fmla="*/ 0 w 216"/>
                  <a:gd name="T53" fmla="*/ 0 h 576"/>
                  <a:gd name="T54" fmla="*/ 0 w 216"/>
                  <a:gd name="T55" fmla="*/ 0 h 576"/>
                  <a:gd name="T56" fmla="*/ 0 w 216"/>
                  <a:gd name="T57" fmla="*/ 0 h 576"/>
                  <a:gd name="T58" fmla="*/ 0 w 216"/>
                  <a:gd name="T59" fmla="*/ 0 h 576"/>
                  <a:gd name="T60" fmla="*/ 0 w 216"/>
                  <a:gd name="T61" fmla="*/ 0 h 576"/>
                  <a:gd name="T62" fmla="*/ 0 w 216"/>
                  <a:gd name="T63" fmla="*/ 0 h 576"/>
                  <a:gd name="T64" fmla="*/ 0 w 216"/>
                  <a:gd name="T65" fmla="*/ 0 h 576"/>
                  <a:gd name="T66" fmla="*/ 0 w 216"/>
                  <a:gd name="T67" fmla="*/ 0 h 576"/>
                  <a:gd name="T68" fmla="*/ 0 w 216"/>
                  <a:gd name="T69" fmla="*/ 0 h 576"/>
                  <a:gd name="T70" fmla="*/ 0 w 216"/>
                  <a:gd name="T71" fmla="*/ 0 h 576"/>
                  <a:gd name="T72" fmla="*/ 0 w 216"/>
                  <a:gd name="T73" fmla="*/ 0 h 576"/>
                  <a:gd name="T74" fmla="*/ 0 w 216"/>
                  <a:gd name="T75" fmla="*/ 0 h 576"/>
                  <a:gd name="T76" fmla="*/ 0 w 216"/>
                  <a:gd name="T77" fmla="*/ 0 h 576"/>
                  <a:gd name="T78" fmla="*/ 0 w 216"/>
                  <a:gd name="T79" fmla="*/ 0 h 576"/>
                  <a:gd name="T80" fmla="*/ 0 w 216"/>
                  <a:gd name="T81" fmla="*/ 0 h 576"/>
                  <a:gd name="T82" fmla="*/ 0 w 216"/>
                  <a:gd name="T83" fmla="*/ 0 h 576"/>
                  <a:gd name="T84" fmla="*/ 0 w 216"/>
                  <a:gd name="T85" fmla="*/ 0 h 576"/>
                  <a:gd name="T86" fmla="*/ 0 w 216"/>
                  <a:gd name="T87" fmla="*/ 0 h 576"/>
                  <a:gd name="T88" fmla="*/ 0 w 216"/>
                  <a:gd name="T89" fmla="*/ 0 h 576"/>
                  <a:gd name="T90" fmla="*/ 0 w 216"/>
                  <a:gd name="T91" fmla="*/ 0 h 576"/>
                  <a:gd name="T92" fmla="*/ 0 w 216"/>
                  <a:gd name="T93" fmla="*/ 0 h 576"/>
                  <a:gd name="T94" fmla="*/ 0 w 216"/>
                  <a:gd name="T95" fmla="*/ 0 h 576"/>
                  <a:gd name="T96" fmla="*/ 0 w 216"/>
                  <a:gd name="T97" fmla="*/ 0 h 576"/>
                  <a:gd name="T98" fmla="*/ 0 w 216"/>
                  <a:gd name="T99" fmla="*/ 0 h 576"/>
                  <a:gd name="T100" fmla="*/ 0 w 216"/>
                  <a:gd name="T101" fmla="*/ 0 h 576"/>
                  <a:gd name="T102" fmla="*/ 0 w 216"/>
                  <a:gd name="T103" fmla="*/ 0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
                  <a:gd name="T157" fmla="*/ 0 h 576"/>
                  <a:gd name="T158" fmla="*/ 216 w 216"/>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 h="576">
                    <a:moveTo>
                      <a:pt x="108" y="0"/>
                    </a:moveTo>
                    <a:lnTo>
                      <a:pt x="106" y="0"/>
                    </a:lnTo>
                    <a:lnTo>
                      <a:pt x="99" y="4"/>
                    </a:lnTo>
                    <a:lnTo>
                      <a:pt x="86" y="10"/>
                    </a:lnTo>
                    <a:lnTo>
                      <a:pt x="71" y="17"/>
                    </a:lnTo>
                    <a:lnTo>
                      <a:pt x="54" y="26"/>
                    </a:lnTo>
                    <a:lnTo>
                      <a:pt x="36" y="38"/>
                    </a:lnTo>
                    <a:lnTo>
                      <a:pt x="21" y="48"/>
                    </a:lnTo>
                    <a:lnTo>
                      <a:pt x="14" y="53"/>
                    </a:lnTo>
                    <a:lnTo>
                      <a:pt x="9" y="54"/>
                    </a:lnTo>
                    <a:lnTo>
                      <a:pt x="8" y="56"/>
                    </a:lnTo>
                    <a:lnTo>
                      <a:pt x="4" y="61"/>
                    </a:lnTo>
                    <a:lnTo>
                      <a:pt x="1" y="71"/>
                    </a:lnTo>
                    <a:lnTo>
                      <a:pt x="4" y="82"/>
                    </a:lnTo>
                    <a:lnTo>
                      <a:pt x="8" y="87"/>
                    </a:lnTo>
                    <a:lnTo>
                      <a:pt x="9" y="89"/>
                    </a:lnTo>
                    <a:lnTo>
                      <a:pt x="12" y="92"/>
                    </a:lnTo>
                    <a:lnTo>
                      <a:pt x="20" y="98"/>
                    </a:lnTo>
                    <a:lnTo>
                      <a:pt x="36" y="108"/>
                    </a:lnTo>
                    <a:lnTo>
                      <a:pt x="55" y="118"/>
                    </a:lnTo>
                    <a:lnTo>
                      <a:pt x="67" y="123"/>
                    </a:lnTo>
                    <a:lnTo>
                      <a:pt x="74" y="126"/>
                    </a:lnTo>
                    <a:lnTo>
                      <a:pt x="81" y="127"/>
                    </a:lnTo>
                    <a:lnTo>
                      <a:pt x="95" y="132"/>
                    </a:lnTo>
                    <a:lnTo>
                      <a:pt x="118" y="142"/>
                    </a:lnTo>
                    <a:lnTo>
                      <a:pt x="138" y="152"/>
                    </a:lnTo>
                    <a:lnTo>
                      <a:pt x="149" y="157"/>
                    </a:lnTo>
                    <a:lnTo>
                      <a:pt x="153" y="160"/>
                    </a:lnTo>
                    <a:lnTo>
                      <a:pt x="157" y="162"/>
                    </a:lnTo>
                    <a:lnTo>
                      <a:pt x="166" y="168"/>
                    </a:lnTo>
                    <a:lnTo>
                      <a:pt x="181" y="178"/>
                    </a:lnTo>
                    <a:lnTo>
                      <a:pt x="191" y="187"/>
                    </a:lnTo>
                    <a:lnTo>
                      <a:pt x="200" y="193"/>
                    </a:lnTo>
                    <a:lnTo>
                      <a:pt x="204" y="196"/>
                    </a:lnTo>
                    <a:lnTo>
                      <a:pt x="207" y="197"/>
                    </a:lnTo>
                    <a:lnTo>
                      <a:pt x="209" y="200"/>
                    </a:lnTo>
                    <a:lnTo>
                      <a:pt x="212" y="203"/>
                    </a:lnTo>
                    <a:lnTo>
                      <a:pt x="215" y="209"/>
                    </a:lnTo>
                    <a:lnTo>
                      <a:pt x="216" y="218"/>
                    </a:lnTo>
                    <a:lnTo>
                      <a:pt x="215" y="229"/>
                    </a:lnTo>
                    <a:lnTo>
                      <a:pt x="210" y="235"/>
                    </a:lnTo>
                    <a:lnTo>
                      <a:pt x="207" y="237"/>
                    </a:lnTo>
                    <a:lnTo>
                      <a:pt x="204" y="238"/>
                    </a:lnTo>
                    <a:lnTo>
                      <a:pt x="197" y="244"/>
                    </a:lnTo>
                    <a:lnTo>
                      <a:pt x="182" y="255"/>
                    </a:lnTo>
                    <a:lnTo>
                      <a:pt x="166" y="266"/>
                    </a:lnTo>
                    <a:lnTo>
                      <a:pt x="156" y="270"/>
                    </a:lnTo>
                    <a:lnTo>
                      <a:pt x="150" y="272"/>
                    </a:lnTo>
                    <a:lnTo>
                      <a:pt x="146" y="272"/>
                    </a:lnTo>
                    <a:lnTo>
                      <a:pt x="134" y="276"/>
                    </a:lnTo>
                    <a:lnTo>
                      <a:pt x="111" y="286"/>
                    </a:lnTo>
                    <a:lnTo>
                      <a:pt x="89" y="297"/>
                    </a:lnTo>
                    <a:lnTo>
                      <a:pt x="77" y="302"/>
                    </a:lnTo>
                    <a:lnTo>
                      <a:pt x="70" y="304"/>
                    </a:lnTo>
                    <a:lnTo>
                      <a:pt x="65" y="307"/>
                    </a:lnTo>
                    <a:lnTo>
                      <a:pt x="54" y="313"/>
                    </a:lnTo>
                    <a:lnTo>
                      <a:pt x="36" y="323"/>
                    </a:lnTo>
                    <a:lnTo>
                      <a:pt x="21" y="333"/>
                    </a:lnTo>
                    <a:lnTo>
                      <a:pt x="12" y="339"/>
                    </a:lnTo>
                    <a:lnTo>
                      <a:pt x="9" y="342"/>
                    </a:lnTo>
                    <a:lnTo>
                      <a:pt x="6" y="343"/>
                    </a:lnTo>
                    <a:lnTo>
                      <a:pt x="1" y="349"/>
                    </a:lnTo>
                    <a:lnTo>
                      <a:pt x="0" y="359"/>
                    </a:lnTo>
                    <a:lnTo>
                      <a:pt x="1" y="368"/>
                    </a:lnTo>
                    <a:lnTo>
                      <a:pt x="4" y="374"/>
                    </a:lnTo>
                    <a:lnTo>
                      <a:pt x="8" y="377"/>
                    </a:lnTo>
                    <a:lnTo>
                      <a:pt x="11" y="380"/>
                    </a:lnTo>
                    <a:lnTo>
                      <a:pt x="14" y="381"/>
                    </a:lnTo>
                    <a:lnTo>
                      <a:pt x="18" y="384"/>
                    </a:lnTo>
                    <a:lnTo>
                      <a:pt x="27" y="390"/>
                    </a:lnTo>
                    <a:lnTo>
                      <a:pt x="39" y="399"/>
                    </a:lnTo>
                    <a:lnTo>
                      <a:pt x="56" y="409"/>
                    </a:lnTo>
                    <a:lnTo>
                      <a:pt x="67" y="415"/>
                    </a:lnTo>
                    <a:lnTo>
                      <a:pt x="73" y="416"/>
                    </a:lnTo>
                    <a:lnTo>
                      <a:pt x="77" y="418"/>
                    </a:lnTo>
                    <a:lnTo>
                      <a:pt x="89" y="424"/>
                    </a:lnTo>
                    <a:lnTo>
                      <a:pt x="109" y="433"/>
                    </a:lnTo>
                    <a:lnTo>
                      <a:pt x="129" y="442"/>
                    </a:lnTo>
                    <a:lnTo>
                      <a:pt x="140" y="447"/>
                    </a:lnTo>
                    <a:lnTo>
                      <a:pt x="144" y="448"/>
                    </a:lnTo>
                    <a:lnTo>
                      <a:pt x="149" y="448"/>
                    </a:lnTo>
                    <a:lnTo>
                      <a:pt x="157" y="453"/>
                    </a:lnTo>
                    <a:lnTo>
                      <a:pt x="173" y="463"/>
                    </a:lnTo>
                    <a:lnTo>
                      <a:pt x="185" y="472"/>
                    </a:lnTo>
                    <a:lnTo>
                      <a:pt x="193" y="478"/>
                    </a:lnTo>
                    <a:lnTo>
                      <a:pt x="197" y="482"/>
                    </a:lnTo>
                    <a:lnTo>
                      <a:pt x="201" y="484"/>
                    </a:lnTo>
                    <a:lnTo>
                      <a:pt x="203" y="487"/>
                    </a:lnTo>
                    <a:lnTo>
                      <a:pt x="206" y="489"/>
                    </a:lnTo>
                    <a:lnTo>
                      <a:pt x="210" y="497"/>
                    </a:lnTo>
                    <a:lnTo>
                      <a:pt x="212" y="506"/>
                    </a:lnTo>
                    <a:lnTo>
                      <a:pt x="210" y="514"/>
                    </a:lnTo>
                    <a:lnTo>
                      <a:pt x="209" y="520"/>
                    </a:lnTo>
                    <a:lnTo>
                      <a:pt x="206" y="523"/>
                    </a:lnTo>
                    <a:lnTo>
                      <a:pt x="204" y="525"/>
                    </a:lnTo>
                    <a:lnTo>
                      <a:pt x="201" y="525"/>
                    </a:lnTo>
                    <a:lnTo>
                      <a:pt x="197" y="529"/>
                    </a:lnTo>
                    <a:lnTo>
                      <a:pt x="190" y="534"/>
                    </a:lnTo>
                    <a:lnTo>
                      <a:pt x="178" y="542"/>
                    </a:lnTo>
                    <a:lnTo>
                      <a:pt x="160" y="552"/>
                    </a:lnTo>
                    <a:lnTo>
                      <a:pt x="144" y="561"/>
                    </a:lnTo>
                    <a:lnTo>
                      <a:pt x="131" y="567"/>
                    </a:lnTo>
                    <a:lnTo>
                      <a:pt x="118" y="573"/>
                    </a:lnTo>
                    <a:lnTo>
                      <a:pt x="111" y="576"/>
                    </a:lnTo>
                    <a:lnTo>
                      <a:pt x="109" y="576"/>
                    </a:lnTo>
                  </a:path>
                </a:pathLst>
              </a:custGeom>
              <a:noFill/>
              <a:ln w="6350">
                <a:solidFill>
                  <a:srgbClr val="FFFFFF"/>
                </a:solidFill>
                <a:prstDash val="solid"/>
                <a:round/>
                <a:headEnd/>
                <a:tailEnd/>
              </a:ln>
            </p:spPr>
            <p:txBody>
              <a:bodyPr/>
              <a:lstStyle/>
              <a:p>
                <a:endParaRPr lang="en-US"/>
              </a:p>
            </p:txBody>
          </p:sp>
          <p:sp>
            <p:nvSpPr>
              <p:cNvPr id="58" name="Freeform 50"/>
              <p:cNvSpPr>
                <a:spLocks noChangeAspect="1"/>
              </p:cNvSpPr>
              <p:nvPr/>
            </p:nvSpPr>
            <p:spPr bwMode="auto">
              <a:xfrm>
                <a:off x="4359" y="1399"/>
                <a:ext cx="51" cy="69"/>
              </a:xfrm>
              <a:custGeom>
                <a:avLst/>
                <a:gdLst>
                  <a:gd name="T0" fmla="*/ 0 w 215"/>
                  <a:gd name="T1" fmla="*/ 0 h 287"/>
                  <a:gd name="T2" fmla="*/ 0 w 215"/>
                  <a:gd name="T3" fmla="*/ 0 h 287"/>
                  <a:gd name="T4" fmla="*/ 0 w 215"/>
                  <a:gd name="T5" fmla="*/ 0 h 287"/>
                  <a:gd name="T6" fmla="*/ 0 w 215"/>
                  <a:gd name="T7" fmla="*/ 0 h 287"/>
                  <a:gd name="T8" fmla="*/ 0 w 215"/>
                  <a:gd name="T9" fmla="*/ 0 h 287"/>
                  <a:gd name="T10" fmla="*/ 0 w 215"/>
                  <a:gd name="T11" fmla="*/ 0 h 287"/>
                  <a:gd name="T12" fmla="*/ 0 w 215"/>
                  <a:gd name="T13" fmla="*/ 0 h 287"/>
                  <a:gd name="T14" fmla="*/ 0 w 215"/>
                  <a:gd name="T15" fmla="*/ 0 h 287"/>
                  <a:gd name="T16" fmla="*/ 0 w 215"/>
                  <a:gd name="T17" fmla="*/ 0 h 287"/>
                  <a:gd name="T18" fmla="*/ 0 w 215"/>
                  <a:gd name="T19" fmla="*/ 0 h 287"/>
                  <a:gd name="T20" fmla="*/ 0 w 215"/>
                  <a:gd name="T21" fmla="*/ 0 h 287"/>
                  <a:gd name="T22" fmla="*/ 0 w 215"/>
                  <a:gd name="T23" fmla="*/ 0 h 287"/>
                  <a:gd name="T24" fmla="*/ 0 w 215"/>
                  <a:gd name="T25" fmla="*/ 0 h 287"/>
                  <a:gd name="T26" fmla="*/ 0 w 215"/>
                  <a:gd name="T27" fmla="*/ 0 h 287"/>
                  <a:gd name="T28" fmla="*/ 0 w 215"/>
                  <a:gd name="T29" fmla="*/ 0 h 287"/>
                  <a:gd name="T30" fmla="*/ 0 w 215"/>
                  <a:gd name="T31" fmla="*/ 0 h 287"/>
                  <a:gd name="T32" fmla="*/ 0 w 215"/>
                  <a:gd name="T33" fmla="*/ 0 h 287"/>
                  <a:gd name="T34" fmla="*/ 0 w 215"/>
                  <a:gd name="T35" fmla="*/ 0 h 287"/>
                  <a:gd name="T36" fmla="*/ 0 w 215"/>
                  <a:gd name="T37" fmla="*/ 0 h 287"/>
                  <a:gd name="T38" fmla="*/ 0 w 215"/>
                  <a:gd name="T39" fmla="*/ 0 h 287"/>
                  <a:gd name="T40" fmla="*/ 0 w 215"/>
                  <a:gd name="T41" fmla="*/ 0 h 287"/>
                  <a:gd name="T42" fmla="*/ 0 w 215"/>
                  <a:gd name="T43" fmla="*/ 0 h 287"/>
                  <a:gd name="T44" fmla="*/ 0 w 215"/>
                  <a:gd name="T45" fmla="*/ 0 h 287"/>
                  <a:gd name="T46" fmla="*/ 0 w 215"/>
                  <a:gd name="T47" fmla="*/ 0 h 287"/>
                  <a:gd name="T48" fmla="*/ 0 w 215"/>
                  <a:gd name="T49" fmla="*/ 0 h 287"/>
                  <a:gd name="T50" fmla="*/ 0 w 215"/>
                  <a:gd name="T51" fmla="*/ 0 h 287"/>
                  <a:gd name="T52" fmla="*/ 0 w 215"/>
                  <a:gd name="T53" fmla="*/ 0 h 287"/>
                  <a:gd name="T54" fmla="*/ 0 w 215"/>
                  <a:gd name="T55" fmla="*/ 0 h 287"/>
                  <a:gd name="T56" fmla="*/ 0 w 215"/>
                  <a:gd name="T57" fmla="*/ 0 h 287"/>
                  <a:gd name="T58" fmla="*/ 0 w 215"/>
                  <a:gd name="T59" fmla="*/ 0 h 287"/>
                  <a:gd name="T60" fmla="*/ 0 w 215"/>
                  <a:gd name="T61" fmla="*/ 0 h 287"/>
                  <a:gd name="T62" fmla="*/ 0 w 215"/>
                  <a:gd name="T63" fmla="*/ 0 h 287"/>
                  <a:gd name="T64" fmla="*/ 0 w 215"/>
                  <a:gd name="T65" fmla="*/ 0 h 287"/>
                  <a:gd name="T66" fmla="*/ 0 w 215"/>
                  <a:gd name="T67" fmla="*/ 0 h 287"/>
                  <a:gd name="T68" fmla="*/ 0 w 215"/>
                  <a:gd name="T69" fmla="*/ 0 h 287"/>
                  <a:gd name="T70" fmla="*/ 0 w 215"/>
                  <a:gd name="T71" fmla="*/ 0 h 287"/>
                  <a:gd name="T72" fmla="*/ 0 w 215"/>
                  <a:gd name="T73" fmla="*/ 0 h 287"/>
                  <a:gd name="T74" fmla="*/ 0 w 215"/>
                  <a:gd name="T75" fmla="*/ 0 h 287"/>
                  <a:gd name="T76" fmla="*/ 0 w 215"/>
                  <a:gd name="T77" fmla="*/ 0 h 287"/>
                  <a:gd name="T78" fmla="*/ 0 w 215"/>
                  <a:gd name="T79" fmla="*/ 0 h 287"/>
                  <a:gd name="T80" fmla="*/ 0 w 215"/>
                  <a:gd name="T81" fmla="*/ 0 h 287"/>
                  <a:gd name="T82" fmla="*/ 0 w 215"/>
                  <a:gd name="T83" fmla="*/ 0 h 287"/>
                  <a:gd name="T84" fmla="*/ 0 w 215"/>
                  <a:gd name="T85" fmla="*/ 0 h 287"/>
                  <a:gd name="T86" fmla="*/ 0 w 215"/>
                  <a:gd name="T87" fmla="*/ 0 h 287"/>
                  <a:gd name="T88" fmla="*/ 0 w 215"/>
                  <a:gd name="T89" fmla="*/ 0 h 287"/>
                  <a:gd name="T90" fmla="*/ 0 w 215"/>
                  <a:gd name="T91" fmla="*/ 0 h 287"/>
                  <a:gd name="T92" fmla="*/ 0 w 215"/>
                  <a:gd name="T93" fmla="*/ 0 h 287"/>
                  <a:gd name="T94" fmla="*/ 0 w 215"/>
                  <a:gd name="T95" fmla="*/ 0 h 287"/>
                  <a:gd name="T96" fmla="*/ 0 w 215"/>
                  <a:gd name="T97" fmla="*/ 0 h 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287"/>
                  <a:gd name="T149" fmla="*/ 215 w 215"/>
                  <a:gd name="T150" fmla="*/ 287 h 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287">
                    <a:moveTo>
                      <a:pt x="107" y="0"/>
                    </a:moveTo>
                    <a:lnTo>
                      <a:pt x="105" y="0"/>
                    </a:lnTo>
                    <a:lnTo>
                      <a:pt x="98" y="4"/>
                    </a:lnTo>
                    <a:lnTo>
                      <a:pt x="85" y="10"/>
                    </a:lnTo>
                    <a:lnTo>
                      <a:pt x="70" y="19"/>
                    </a:lnTo>
                    <a:lnTo>
                      <a:pt x="53" y="28"/>
                    </a:lnTo>
                    <a:lnTo>
                      <a:pt x="35" y="40"/>
                    </a:lnTo>
                    <a:lnTo>
                      <a:pt x="20" y="51"/>
                    </a:lnTo>
                    <a:lnTo>
                      <a:pt x="13" y="55"/>
                    </a:lnTo>
                    <a:lnTo>
                      <a:pt x="8" y="57"/>
                    </a:lnTo>
                    <a:lnTo>
                      <a:pt x="7" y="57"/>
                    </a:lnTo>
                    <a:lnTo>
                      <a:pt x="3" y="61"/>
                    </a:lnTo>
                    <a:lnTo>
                      <a:pt x="0" y="72"/>
                    </a:lnTo>
                    <a:lnTo>
                      <a:pt x="3" y="82"/>
                    </a:lnTo>
                    <a:lnTo>
                      <a:pt x="7" y="88"/>
                    </a:lnTo>
                    <a:lnTo>
                      <a:pt x="8" y="89"/>
                    </a:lnTo>
                    <a:lnTo>
                      <a:pt x="11" y="92"/>
                    </a:lnTo>
                    <a:lnTo>
                      <a:pt x="19" y="98"/>
                    </a:lnTo>
                    <a:lnTo>
                      <a:pt x="35" y="108"/>
                    </a:lnTo>
                    <a:lnTo>
                      <a:pt x="54" y="119"/>
                    </a:lnTo>
                    <a:lnTo>
                      <a:pt x="66" y="123"/>
                    </a:lnTo>
                    <a:lnTo>
                      <a:pt x="73" y="126"/>
                    </a:lnTo>
                    <a:lnTo>
                      <a:pt x="80" y="127"/>
                    </a:lnTo>
                    <a:lnTo>
                      <a:pt x="94" y="132"/>
                    </a:lnTo>
                    <a:lnTo>
                      <a:pt x="117" y="143"/>
                    </a:lnTo>
                    <a:lnTo>
                      <a:pt x="137" y="153"/>
                    </a:lnTo>
                    <a:lnTo>
                      <a:pt x="148" y="159"/>
                    </a:lnTo>
                    <a:lnTo>
                      <a:pt x="152" y="161"/>
                    </a:lnTo>
                    <a:lnTo>
                      <a:pt x="156" y="162"/>
                    </a:lnTo>
                    <a:lnTo>
                      <a:pt x="165" y="168"/>
                    </a:lnTo>
                    <a:lnTo>
                      <a:pt x="180" y="178"/>
                    </a:lnTo>
                    <a:lnTo>
                      <a:pt x="193" y="189"/>
                    </a:lnTo>
                    <a:lnTo>
                      <a:pt x="202" y="194"/>
                    </a:lnTo>
                    <a:lnTo>
                      <a:pt x="206" y="197"/>
                    </a:lnTo>
                    <a:lnTo>
                      <a:pt x="209" y="199"/>
                    </a:lnTo>
                    <a:lnTo>
                      <a:pt x="212" y="205"/>
                    </a:lnTo>
                    <a:lnTo>
                      <a:pt x="215" y="216"/>
                    </a:lnTo>
                    <a:lnTo>
                      <a:pt x="214" y="228"/>
                    </a:lnTo>
                    <a:lnTo>
                      <a:pt x="209" y="235"/>
                    </a:lnTo>
                    <a:lnTo>
                      <a:pt x="206" y="238"/>
                    </a:lnTo>
                    <a:lnTo>
                      <a:pt x="203" y="241"/>
                    </a:lnTo>
                    <a:lnTo>
                      <a:pt x="196" y="247"/>
                    </a:lnTo>
                    <a:lnTo>
                      <a:pt x="181" y="257"/>
                    </a:lnTo>
                    <a:lnTo>
                      <a:pt x="164" y="267"/>
                    </a:lnTo>
                    <a:lnTo>
                      <a:pt x="148" y="275"/>
                    </a:lnTo>
                    <a:lnTo>
                      <a:pt x="131" y="281"/>
                    </a:lnTo>
                    <a:lnTo>
                      <a:pt x="120" y="284"/>
                    </a:lnTo>
                    <a:lnTo>
                      <a:pt x="112" y="287"/>
                    </a:lnTo>
                    <a:lnTo>
                      <a:pt x="110" y="287"/>
                    </a:lnTo>
                  </a:path>
                </a:pathLst>
              </a:custGeom>
              <a:noFill/>
              <a:ln w="6350">
                <a:solidFill>
                  <a:srgbClr val="FFFFFF"/>
                </a:solidFill>
                <a:prstDash val="solid"/>
                <a:round/>
                <a:headEnd/>
                <a:tailEnd/>
              </a:ln>
            </p:spPr>
            <p:txBody>
              <a:bodyPr/>
              <a:lstStyle/>
              <a:p>
                <a:endParaRPr lang="en-US"/>
              </a:p>
            </p:txBody>
          </p:sp>
          <p:sp>
            <p:nvSpPr>
              <p:cNvPr id="59" name="Line 51"/>
              <p:cNvSpPr>
                <a:spLocks noChangeAspect="1" noChangeShapeType="1"/>
              </p:cNvSpPr>
              <p:nvPr/>
            </p:nvSpPr>
            <p:spPr bwMode="auto">
              <a:xfrm flipH="1">
                <a:off x="3586" y="1583"/>
                <a:ext cx="320" cy="80"/>
              </a:xfrm>
              <a:prstGeom prst="line">
                <a:avLst/>
              </a:prstGeom>
              <a:noFill/>
              <a:ln w="42863">
                <a:solidFill>
                  <a:srgbClr val="FFFFFF"/>
                </a:solidFill>
                <a:round/>
                <a:headEnd/>
                <a:tailEnd/>
              </a:ln>
            </p:spPr>
            <p:txBody>
              <a:bodyPr/>
              <a:lstStyle/>
              <a:p>
                <a:endParaRPr lang="en-US"/>
              </a:p>
            </p:txBody>
          </p:sp>
          <p:sp>
            <p:nvSpPr>
              <p:cNvPr id="60" name="Line 52"/>
              <p:cNvSpPr>
                <a:spLocks noChangeAspect="1" noChangeShapeType="1"/>
              </p:cNvSpPr>
              <p:nvPr/>
            </p:nvSpPr>
            <p:spPr bwMode="auto">
              <a:xfrm flipV="1">
                <a:off x="3905" y="1471"/>
                <a:ext cx="480" cy="112"/>
              </a:xfrm>
              <a:prstGeom prst="line">
                <a:avLst/>
              </a:prstGeom>
              <a:noFill/>
              <a:ln w="14351">
                <a:solidFill>
                  <a:schemeClr val="tx1"/>
                </a:solidFill>
                <a:round/>
                <a:headEnd/>
                <a:tailEnd/>
              </a:ln>
            </p:spPr>
            <p:txBody>
              <a:bodyPr/>
              <a:lstStyle/>
              <a:p>
                <a:endParaRPr lang="en-US"/>
              </a:p>
            </p:txBody>
          </p:sp>
          <p:sp>
            <p:nvSpPr>
              <p:cNvPr id="61" name="Line 53"/>
              <p:cNvSpPr>
                <a:spLocks noChangeAspect="1" noChangeShapeType="1"/>
              </p:cNvSpPr>
              <p:nvPr/>
            </p:nvSpPr>
            <p:spPr bwMode="auto">
              <a:xfrm flipH="1" flipV="1">
                <a:off x="3586" y="1073"/>
                <a:ext cx="320" cy="80"/>
              </a:xfrm>
              <a:prstGeom prst="line">
                <a:avLst/>
              </a:prstGeom>
              <a:noFill/>
              <a:ln w="42863">
                <a:solidFill>
                  <a:srgbClr val="FFFFFF"/>
                </a:solidFill>
                <a:round/>
                <a:headEnd/>
                <a:tailEnd/>
              </a:ln>
            </p:spPr>
            <p:txBody>
              <a:bodyPr/>
              <a:lstStyle/>
              <a:p>
                <a:endParaRPr lang="en-US"/>
              </a:p>
            </p:txBody>
          </p:sp>
          <p:sp>
            <p:nvSpPr>
              <p:cNvPr id="62" name="Line 54"/>
              <p:cNvSpPr>
                <a:spLocks noChangeAspect="1" noChangeShapeType="1"/>
              </p:cNvSpPr>
              <p:nvPr/>
            </p:nvSpPr>
            <p:spPr bwMode="auto">
              <a:xfrm>
                <a:off x="3905" y="1152"/>
                <a:ext cx="480" cy="113"/>
              </a:xfrm>
              <a:prstGeom prst="line">
                <a:avLst/>
              </a:prstGeom>
              <a:noFill/>
              <a:ln w="14351">
                <a:solidFill>
                  <a:schemeClr val="tx1"/>
                </a:solidFill>
                <a:round/>
                <a:headEnd/>
                <a:tailEnd/>
              </a:ln>
            </p:spPr>
            <p:txBody>
              <a:bodyPr/>
              <a:lstStyle/>
              <a:p>
                <a:endParaRPr lang="en-US"/>
              </a:p>
            </p:txBody>
          </p:sp>
          <p:sp>
            <p:nvSpPr>
              <p:cNvPr id="63" name="Line 55"/>
              <p:cNvSpPr>
                <a:spLocks noChangeAspect="1" noChangeShapeType="1"/>
              </p:cNvSpPr>
              <p:nvPr/>
            </p:nvSpPr>
            <p:spPr bwMode="auto">
              <a:xfrm flipH="1">
                <a:off x="4386" y="1076"/>
                <a:ext cx="798" cy="186"/>
              </a:xfrm>
              <a:prstGeom prst="line">
                <a:avLst/>
              </a:prstGeom>
              <a:noFill/>
              <a:ln w="14351">
                <a:solidFill>
                  <a:schemeClr val="tx1"/>
                </a:solidFill>
                <a:round/>
                <a:headEnd/>
                <a:tailEnd/>
              </a:ln>
            </p:spPr>
            <p:txBody>
              <a:bodyPr/>
              <a:lstStyle/>
              <a:p>
                <a:endParaRPr lang="en-US"/>
              </a:p>
            </p:txBody>
          </p:sp>
          <p:sp>
            <p:nvSpPr>
              <p:cNvPr id="64" name="Line 56"/>
              <p:cNvSpPr>
                <a:spLocks noChangeAspect="1" noChangeShapeType="1"/>
              </p:cNvSpPr>
              <p:nvPr/>
            </p:nvSpPr>
            <p:spPr bwMode="auto">
              <a:xfrm flipH="1" flipV="1">
                <a:off x="4386" y="1471"/>
                <a:ext cx="798" cy="191"/>
              </a:xfrm>
              <a:prstGeom prst="line">
                <a:avLst/>
              </a:prstGeom>
              <a:noFill/>
              <a:ln w="14351">
                <a:solidFill>
                  <a:schemeClr val="tx1"/>
                </a:solidFill>
                <a:round/>
                <a:headEnd/>
                <a:tailEnd/>
              </a:ln>
            </p:spPr>
            <p:txBody>
              <a:bodyPr/>
              <a:lstStyle/>
              <a:p>
                <a:endParaRPr lang="en-US"/>
              </a:p>
            </p:txBody>
          </p:sp>
          <p:sp>
            <p:nvSpPr>
              <p:cNvPr id="65" name="Oval 57"/>
              <p:cNvSpPr>
                <a:spLocks noChangeAspect="1" noChangeArrowheads="1"/>
              </p:cNvSpPr>
              <p:nvPr/>
            </p:nvSpPr>
            <p:spPr bwMode="auto">
              <a:xfrm>
                <a:off x="3791" y="1465"/>
                <a:ext cx="226" cy="227"/>
              </a:xfrm>
              <a:prstGeom prst="ellipse">
                <a:avLst/>
              </a:prstGeom>
              <a:solidFill>
                <a:srgbClr val="FF0000"/>
              </a:solidFill>
              <a:ln w="14288">
                <a:solidFill>
                  <a:srgbClr val="FFFFFF"/>
                </a:solidFill>
                <a:round/>
                <a:headEnd/>
                <a:tailEnd/>
              </a:ln>
            </p:spPr>
            <p:txBody>
              <a:bodyPr/>
              <a:lstStyle/>
              <a:p>
                <a:endParaRPr lang="en-US"/>
              </a:p>
            </p:txBody>
          </p:sp>
          <p:sp>
            <p:nvSpPr>
              <p:cNvPr id="66" name="Oval 58"/>
              <p:cNvSpPr>
                <a:spLocks noChangeAspect="1" noChangeArrowheads="1"/>
              </p:cNvSpPr>
              <p:nvPr/>
            </p:nvSpPr>
            <p:spPr bwMode="auto">
              <a:xfrm>
                <a:off x="3791" y="1044"/>
                <a:ext cx="226" cy="226"/>
              </a:xfrm>
              <a:prstGeom prst="ellipse">
                <a:avLst/>
              </a:prstGeom>
              <a:solidFill>
                <a:srgbClr val="FF0000"/>
              </a:solidFill>
              <a:ln w="14288">
                <a:solidFill>
                  <a:srgbClr val="FFFFFF"/>
                </a:solidFill>
                <a:round/>
                <a:headEnd/>
                <a:tailEnd/>
              </a:ln>
            </p:spPr>
            <p:txBody>
              <a:bodyPr/>
              <a:lstStyle/>
              <a:p>
                <a:endParaRPr lang="en-US"/>
              </a:p>
            </p:txBody>
          </p:sp>
          <p:sp>
            <p:nvSpPr>
              <p:cNvPr id="67" name="Rectangle 59"/>
              <p:cNvSpPr>
                <a:spLocks noChangeAspect="1" noChangeArrowheads="1"/>
              </p:cNvSpPr>
              <p:nvPr/>
            </p:nvSpPr>
            <p:spPr bwMode="auto">
              <a:xfrm>
                <a:off x="4225" y="1210"/>
                <a:ext cx="321" cy="321"/>
              </a:xfrm>
              <a:prstGeom prst="rect">
                <a:avLst/>
              </a:prstGeom>
              <a:solidFill>
                <a:srgbClr val="00D100"/>
              </a:solidFill>
              <a:ln w="14288">
                <a:solidFill>
                  <a:srgbClr val="FFFFFF"/>
                </a:solidFill>
                <a:miter lim="800000"/>
                <a:headEnd/>
                <a:tailEnd/>
              </a:ln>
            </p:spPr>
            <p:txBody>
              <a:bodyPr/>
              <a:lstStyle/>
              <a:p>
                <a:endParaRPr lang="en-US"/>
              </a:p>
            </p:txBody>
          </p:sp>
          <p:sp>
            <p:nvSpPr>
              <p:cNvPr id="68" name="Text Box 60"/>
              <p:cNvSpPr txBox="1">
                <a:spLocks noChangeArrowheads="1"/>
              </p:cNvSpPr>
              <p:nvPr/>
            </p:nvSpPr>
            <p:spPr bwMode="auto">
              <a:xfrm>
                <a:off x="3240" y="1641"/>
                <a:ext cx="672" cy="231"/>
              </a:xfrm>
              <a:prstGeom prst="rect">
                <a:avLst/>
              </a:prstGeom>
              <a:noFill/>
              <a:ln w="12700" cap="sq">
                <a:noFill/>
                <a:miter lim="800000"/>
                <a:headEnd/>
                <a:tailEnd/>
              </a:ln>
            </p:spPr>
            <p:txBody>
              <a:bodyPr>
                <a:spAutoFit/>
              </a:bodyPr>
              <a:lstStyle/>
              <a:p>
                <a:pPr algn="ctr">
                  <a:spcBef>
                    <a:spcPct val="50000"/>
                  </a:spcBef>
                </a:pPr>
                <a:r>
                  <a:rPr lang="en-US" sz="1800" i="0">
                    <a:solidFill>
                      <a:schemeClr val="tx1"/>
                    </a:solidFill>
                    <a:latin typeface="Arial" charset="0"/>
                  </a:rPr>
                  <a:t>proton</a:t>
                </a:r>
              </a:p>
            </p:txBody>
          </p:sp>
          <p:sp>
            <p:nvSpPr>
              <p:cNvPr id="69" name="Text Box 61"/>
              <p:cNvSpPr txBox="1">
                <a:spLocks noChangeArrowheads="1"/>
              </p:cNvSpPr>
              <p:nvPr/>
            </p:nvSpPr>
            <p:spPr bwMode="auto">
              <a:xfrm>
                <a:off x="3240" y="864"/>
                <a:ext cx="672" cy="231"/>
              </a:xfrm>
              <a:prstGeom prst="rect">
                <a:avLst/>
              </a:prstGeom>
              <a:noFill/>
              <a:ln w="12700" cap="sq">
                <a:noFill/>
                <a:miter lim="800000"/>
                <a:headEnd/>
                <a:tailEnd/>
              </a:ln>
            </p:spPr>
            <p:txBody>
              <a:bodyPr>
                <a:spAutoFit/>
              </a:bodyPr>
              <a:lstStyle/>
              <a:p>
                <a:pPr algn="ctr">
                  <a:spcBef>
                    <a:spcPct val="50000"/>
                  </a:spcBef>
                </a:pPr>
                <a:r>
                  <a:rPr lang="en-US" sz="1800" i="0" dirty="0" smtClean="0">
                    <a:solidFill>
                      <a:schemeClr val="tx1"/>
                    </a:solidFill>
                    <a:latin typeface="Arial" charset="0"/>
                  </a:rPr>
                  <a:t>hadron</a:t>
                </a:r>
                <a:endParaRPr lang="en-US" sz="1800" i="0" dirty="0">
                  <a:solidFill>
                    <a:schemeClr val="tx1"/>
                  </a:solidFill>
                  <a:latin typeface="Arial" charset="0"/>
                </a:endParaRPr>
              </a:p>
            </p:txBody>
          </p:sp>
          <p:sp>
            <p:nvSpPr>
              <p:cNvPr id="70" name="Text Box 62"/>
              <p:cNvSpPr txBox="1">
                <a:spLocks noChangeArrowheads="1"/>
              </p:cNvSpPr>
              <p:nvPr/>
            </p:nvSpPr>
            <p:spPr bwMode="auto">
              <a:xfrm>
                <a:off x="4944" y="864"/>
                <a:ext cx="672" cy="231"/>
              </a:xfrm>
              <a:prstGeom prst="rect">
                <a:avLst/>
              </a:prstGeom>
              <a:noFill/>
              <a:ln w="12700" cap="sq">
                <a:noFill/>
                <a:miter lim="800000"/>
                <a:headEnd/>
                <a:tailEnd/>
              </a:ln>
            </p:spPr>
            <p:txBody>
              <a:bodyPr>
                <a:spAutoFit/>
              </a:bodyPr>
              <a:lstStyle/>
              <a:p>
                <a:pPr algn="ctr">
                  <a:spcBef>
                    <a:spcPct val="50000"/>
                  </a:spcBef>
                </a:pPr>
                <a:r>
                  <a:rPr lang="en-US" sz="1800" i="0" dirty="0">
                    <a:solidFill>
                      <a:schemeClr val="tx1"/>
                    </a:solidFill>
                    <a:latin typeface="Arial" charset="0"/>
                  </a:rPr>
                  <a:t>lepton</a:t>
                </a:r>
              </a:p>
            </p:txBody>
          </p:sp>
          <p:sp>
            <p:nvSpPr>
              <p:cNvPr id="71" name="Text Box 63"/>
              <p:cNvSpPr txBox="1">
                <a:spLocks noChangeArrowheads="1"/>
              </p:cNvSpPr>
              <p:nvPr/>
            </p:nvSpPr>
            <p:spPr bwMode="auto">
              <a:xfrm>
                <a:off x="4752" y="1641"/>
                <a:ext cx="864" cy="231"/>
              </a:xfrm>
              <a:prstGeom prst="rect">
                <a:avLst/>
              </a:prstGeom>
              <a:noFill/>
              <a:ln w="12700" cap="sq">
                <a:noFill/>
                <a:miter lim="800000"/>
                <a:headEnd/>
                <a:tailEnd/>
              </a:ln>
            </p:spPr>
            <p:txBody>
              <a:bodyPr>
                <a:spAutoFit/>
              </a:bodyPr>
              <a:lstStyle/>
              <a:p>
                <a:pPr algn="ctr">
                  <a:spcBef>
                    <a:spcPct val="50000"/>
                  </a:spcBef>
                </a:pPr>
                <a:r>
                  <a:rPr lang="en-US" sz="1800" i="0">
                    <a:solidFill>
                      <a:schemeClr val="tx1"/>
                    </a:solidFill>
                    <a:latin typeface="Arial" charset="0"/>
                  </a:rPr>
                  <a:t>antilepton</a:t>
                </a:r>
              </a:p>
            </p:txBody>
          </p:sp>
          <p:sp>
            <p:nvSpPr>
              <p:cNvPr id="72" name="Text Box 64"/>
              <p:cNvSpPr txBox="1">
                <a:spLocks noChangeArrowheads="1"/>
              </p:cNvSpPr>
              <p:nvPr/>
            </p:nvSpPr>
            <p:spPr bwMode="auto">
              <a:xfrm>
                <a:off x="3284" y="1968"/>
                <a:ext cx="2400" cy="252"/>
              </a:xfrm>
              <a:prstGeom prst="rect">
                <a:avLst/>
              </a:prstGeom>
              <a:noFill/>
              <a:ln w="12700" cap="sq">
                <a:noFill/>
                <a:miter lim="800000"/>
                <a:headEnd/>
                <a:tailEnd/>
              </a:ln>
            </p:spPr>
            <p:txBody>
              <a:bodyPr wrap="square">
                <a:spAutoFit/>
              </a:bodyPr>
              <a:lstStyle/>
              <a:p>
                <a:pPr algn="ctr">
                  <a:spcBef>
                    <a:spcPct val="50000"/>
                  </a:spcBef>
                </a:pPr>
                <a:r>
                  <a:rPr lang="en-US" sz="2000" b="0" dirty="0" smtClean="0">
                    <a:solidFill>
                      <a:schemeClr val="accent2"/>
                    </a:solidFill>
                    <a:latin typeface="Arial" charset="0"/>
                  </a:rPr>
                  <a:t>Hadron-Hadron </a:t>
                </a:r>
                <a:r>
                  <a:rPr lang="en-US" sz="2000" dirty="0" smtClean="0">
                    <a:solidFill>
                      <a:schemeClr val="accent2"/>
                    </a:solidFill>
                    <a:latin typeface="Arial" charset="0"/>
                  </a:rPr>
                  <a:t>(DY, Jet, IFF, etc.)</a:t>
                </a:r>
                <a:endParaRPr lang="en-US" sz="2000" b="0" dirty="0">
                  <a:solidFill>
                    <a:schemeClr val="accent2"/>
                  </a:solidFill>
                  <a:latin typeface="Arial" charset="0"/>
                </a:endParaRPr>
              </a:p>
            </p:txBody>
          </p:sp>
        </p:grpSp>
        <p:grpSp>
          <p:nvGrpSpPr>
            <p:cNvPr id="45" name="Group 68"/>
            <p:cNvGrpSpPr>
              <a:grpSpLocks/>
            </p:cNvGrpSpPr>
            <p:nvPr/>
          </p:nvGrpSpPr>
          <p:grpSpPr bwMode="auto">
            <a:xfrm>
              <a:off x="4744" y="456"/>
              <a:ext cx="366" cy="322"/>
              <a:chOff x="3304" y="1032"/>
              <a:chExt cx="366" cy="322"/>
            </a:xfrm>
          </p:grpSpPr>
          <p:pic>
            <p:nvPicPr>
              <p:cNvPr id="51" name="Picture 69" descr="jparc"/>
              <p:cNvPicPr>
                <a:picLocks noChangeAspect="1" noChangeArrowheads="1"/>
              </p:cNvPicPr>
              <p:nvPr/>
            </p:nvPicPr>
            <p:blipFill>
              <a:blip r:embed="rId5" cstate="print"/>
              <a:srcRect/>
              <a:stretch>
                <a:fillRect/>
              </a:stretch>
            </p:blipFill>
            <p:spPr bwMode="auto">
              <a:xfrm>
                <a:off x="3304" y="1032"/>
                <a:ext cx="366" cy="322"/>
              </a:xfrm>
              <a:prstGeom prst="rect">
                <a:avLst/>
              </a:prstGeom>
              <a:noFill/>
              <a:ln w="9525">
                <a:noFill/>
                <a:miter lim="800000"/>
                <a:headEnd/>
                <a:tailEnd/>
              </a:ln>
            </p:spPr>
          </p:pic>
          <p:sp>
            <p:nvSpPr>
              <p:cNvPr id="52" name="Text Box 70"/>
              <p:cNvSpPr txBox="1">
                <a:spLocks noChangeArrowheads="1"/>
              </p:cNvSpPr>
              <p:nvPr/>
            </p:nvSpPr>
            <p:spPr bwMode="auto">
              <a:xfrm>
                <a:off x="3306" y="1126"/>
                <a:ext cx="319" cy="144"/>
              </a:xfrm>
              <a:prstGeom prst="rect">
                <a:avLst/>
              </a:prstGeom>
              <a:noFill/>
              <a:ln w="9525">
                <a:noFill/>
                <a:miter lim="800000"/>
                <a:headEnd/>
                <a:tailEnd/>
              </a:ln>
            </p:spPr>
            <p:txBody>
              <a:bodyPr wrap="none">
                <a:spAutoFit/>
              </a:bodyPr>
              <a:lstStyle/>
              <a:p>
                <a:pPr eaLnBrk="1" hangingPunct="1"/>
                <a:r>
                  <a:rPr lang="en-US" sz="900" i="0" dirty="0">
                    <a:solidFill>
                      <a:schemeClr val="tx1"/>
                    </a:solidFill>
                  </a:rPr>
                  <a:t>JPARC</a:t>
                </a:r>
              </a:p>
            </p:txBody>
          </p:sp>
        </p:grpSp>
        <p:grpSp>
          <p:nvGrpSpPr>
            <p:cNvPr id="55" name="Group 71"/>
            <p:cNvGrpSpPr>
              <a:grpSpLocks/>
            </p:cNvGrpSpPr>
            <p:nvPr/>
          </p:nvGrpSpPr>
          <p:grpSpPr bwMode="auto">
            <a:xfrm>
              <a:off x="3216" y="408"/>
              <a:ext cx="408" cy="408"/>
              <a:chOff x="3744" y="552"/>
              <a:chExt cx="408" cy="408"/>
            </a:xfrm>
          </p:grpSpPr>
          <p:pic>
            <p:nvPicPr>
              <p:cNvPr id="49" name="Picture 72"/>
              <p:cNvPicPr>
                <a:picLocks noChangeAspect="1" noChangeArrowheads="1"/>
              </p:cNvPicPr>
              <p:nvPr/>
            </p:nvPicPr>
            <p:blipFill>
              <a:blip r:embed="rId6" cstate="print"/>
              <a:srcRect/>
              <a:stretch>
                <a:fillRect/>
              </a:stretch>
            </p:blipFill>
            <p:spPr bwMode="auto">
              <a:xfrm>
                <a:off x="3744" y="552"/>
                <a:ext cx="408" cy="408"/>
              </a:xfrm>
              <a:prstGeom prst="rect">
                <a:avLst/>
              </a:prstGeom>
              <a:noFill/>
              <a:ln w="9525">
                <a:noFill/>
                <a:miter lim="800000"/>
                <a:headEnd/>
                <a:tailEnd/>
              </a:ln>
            </p:spPr>
          </p:pic>
          <p:sp>
            <p:nvSpPr>
              <p:cNvPr id="50" name="Text Box 73"/>
              <p:cNvSpPr txBox="1">
                <a:spLocks noChangeArrowheads="1"/>
              </p:cNvSpPr>
              <p:nvPr/>
            </p:nvSpPr>
            <p:spPr bwMode="auto">
              <a:xfrm>
                <a:off x="3816" y="694"/>
                <a:ext cx="283" cy="144"/>
              </a:xfrm>
              <a:prstGeom prst="rect">
                <a:avLst/>
              </a:prstGeom>
              <a:noFill/>
              <a:ln w="9525">
                <a:noFill/>
                <a:miter lim="800000"/>
                <a:headEnd/>
                <a:tailEnd/>
              </a:ln>
            </p:spPr>
            <p:txBody>
              <a:bodyPr wrap="none">
                <a:spAutoFit/>
              </a:bodyPr>
              <a:lstStyle/>
              <a:p>
                <a:pPr eaLnBrk="1" hangingPunct="1"/>
                <a:r>
                  <a:rPr lang="en-US" sz="900" i="0" dirty="0">
                    <a:solidFill>
                      <a:schemeClr val="tx1"/>
                    </a:solidFill>
                  </a:rPr>
                  <a:t>FNAL</a:t>
                </a:r>
              </a:p>
            </p:txBody>
          </p:sp>
        </p:grpSp>
        <p:pic>
          <p:nvPicPr>
            <p:cNvPr id="46" name="Picture 74" descr="gsi"/>
            <p:cNvPicPr>
              <a:picLocks noChangeAspect="1" noChangeArrowheads="1"/>
            </p:cNvPicPr>
            <p:nvPr/>
          </p:nvPicPr>
          <p:blipFill>
            <a:blip r:embed="rId7" cstate="print"/>
            <a:srcRect/>
            <a:stretch>
              <a:fillRect/>
            </a:stretch>
          </p:blipFill>
          <p:spPr bwMode="auto">
            <a:xfrm>
              <a:off x="5176" y="504"/>
              <a:ext cx="432" cy="180"/>
            </a:xfrm>
            <a:prstGeom prst="rect">
              <a:avLst/>
            </a:prstGeom>
            <a:noFill/>
            <a:ln w="9525">
              <a:noFill/>
              <a:miter lim="800000"/>
              <a:headEnd/>
              <a:tailEnd/>
            </a:ln>
          </p:spPr>
        </p:pic>
        <p:sp>
          <p:nvSpPr>
            <p:cNvPr id="47" name="Line 75"/>
            <p:cNvSpPr>
              <a:spLocks noChangeShapeType="1"/>
            </p:cNvSpPr>
            <p:nvPr/>
          </p:nvSpPr>
          <p:spPr bwMode="auto">
            <a:xfrm flipH="1" flipV="1">
              <a:off x="3648" y="1056"/>
              <a:ext cx="144" cy="48"/>
            </a:xfrm>
            <a:prstGeom prst="line">
              <a:avLst/>
            </a:prstGeom>
            <a:noFill/>
            <a:ln w="38100">
              <a:solidFill>
                <a:schemeClr val="tx1"/>
              </a:solidFill>
              <a:round/>
              <a:headEnd/>
              <a:tailEnd/>
            </a:ln>
          </p:spPr>
          <p:txBody>
            <a:bodyPr/>
            <a:lstStyle/>
            <a:p>
              <a:endParaRPr lang="en-US"/>
            </a:p>
          </p:txBody>
        </p:sp>
        <p:sp>
          <p:nvSpPr>
            <p:cNvPr id="48" name="Line 76"/>
            <p:cNvSpPr>
              <a:spLocks noChangeShapeType="1"/>
            </p:cNvSpPr>
            <p:nvPr/>
          </p:nvSpPr>
          <p:spPr bwMode="auto">
            <a:xfrm flipH="1">
              <a:off x="3642" y="1596"/>
              <a:ext cx="144" cy="48"/>
            </a:xfrm>
            <a:prstGeom prst="line">
              <a:avLst/>
            </a:prstGeom>
            <a:noFill/>
            <a:ln w="38100">
              <a:solidFill>
                <a:schemeClr val="tx1"/>
              </a:solidFill>
              <a:round/>
              <a:headEnd/>
              <a:tailEnd/>
            </a:ln>
          </p:spPr>
          <p:txBody>
            <a:bodyPr/>
            <a:lstStyle/>
            <a:p>
              <a:endParaRPr lang="en-US"/>
            </a:p>
          </p:txBody>
        </p:sp>
      </p:grpSp>
      <p:grpSp>
        <p:nvGrpSpPr>
          <p:cNvPr id="130" name="Group 129"/>
          <p:cNvGrpSpPr/>
          <p:nvPr/>
        </p:nvGrpSpPr>
        <p:grpSpPr>
          <a:xfrm>
            <a:off x="3940175" y="990600"/>
            <a:ext cx="708025" cy="847725"/>
            <a:chOff x="3940175" y="990600"/>
            <a:chExt cx="708025" cy="847725"/>
          </a:xfrm>
        </p:grpSpPr>
        <p:pic>
          <p:nvPicPr>
            <p:cNvPr id="81" name="Picture 77" descr="EIClogo"/>
            <p:cNvPicPr>
              <a:picLocks noChangeAspect="1" noChangeArrowheads="1"/>
            </p:cNvPicPr>
            <p:nvPr/>
          </p:nvPicPr>
          <p:blipFill>
            <a:blip r:embed="rId8" cstate="print"/>
            <a:srcRect/>
            <a:stretch>
              <a:fillRect/>
            </a:stretch>
          </p:blipFill>
          <p:spPr bwMode="auto">
            <a:xfrm>
              <a:off x="3940175" y="990600"/>
              <a:ext cx="708025" cy="682625"/>
            </a:xfrm>
            <a:prstGeom prst="rect">
              <a:avLst/>
            </a:prstGeom>
            <a:noFill/>
            <a:ln w="9525">
              <a:noFill/>
              <a:miter lim="800000"/>
              <a:headEnd/>
              <a:tailEnd/>
            </a:ln>
          </p:spPr>
        </p:pic>
        <p:sp>
          <p:nvSpPr>
            <p:cNvPr id="82" name="Text Box 78"/>
            <p:cNvSpPr txBox="1">
              <a:spLocks noChangeArrowheads="1"/>
            </p:cNvSpPr>
            <p:nvPr/>
          </p:nvSpPr>
          <p:spPr bwMode="auto">
            <a:xfrm>
              <a:off x="4144963" y="1609725"/>
              <a:ext cx="374650" cy="228600"/>
            </a:xfrm>
            <a:prstGeom prst="rect">
              <a:avLst/>
            </a:prstGeom>
            <a:noFill/>
            <a:ln w="9525">
              <a:noFill/>
              <a:miter lim="800000"/>
              <a:headEnd/>
              <a:tailEnd/>
            </a:ln>
          </p:spPr>
          <p:txBody>
            <a:bodyPr wrap="none">
              <a:spAutoFit/>
            </a:bodyPr>
            <a:lstStyle/>
            <a:p>
              <a:pPr eaLnBrk="1" hangingPunct="1"/>
              <a:r>
                <a:rPr lang="en-US" sz="900" b="0" i="0" dirty="0">
                  <a:solidFill>
                    <a:schemeClr val="tx1"/>
                  </a:solidFill>
                  <a:latin typeface="Arial" charset="0"/>
                </a:rPr>
                <a:t>EIC</a:t>
              </a:r>
            </a:p>
          </p:txBody>
        </p:sp>
      </p:grpSp>
      <p:grpSp>
        <p:nvGrpSpPr>
          <p:cNvPr id="123" name="Group 122"/>
          <p:cNvGrpSpPr/>
          <p:nvPr/>
        </p:nvGrpSpPr>
        <p:grpSpPr>
          <a:xfrm>
            <a:off x="609600" y="1752600"/>
            <a:ext cx="4244975" cy="2225675"/>
            <a:chOff x="990600" y="1812925"/>
            <a:chExt cx="4244975" cy="2225675"/>
          </a:xfrm>
        </p:grpSpPr>
        <p:sp>
          <p:nvSpPr>
            <p:cNvPr id="13" name="Text Box 9"/>
            <p:cNvSpPr txBox="1">
              <a:spLocks noChangeArrowheads="1"/>
            </p:cNvSpPr>
            <p:nvPr/>
          </p:nvSpPr>
          <p:spPr bwMode="auto">
            <a:xfrm>
              <a:off x="990600" y="3122612"/>
              <a:ext cx="1173163" cy="366713"/>
            </a:xfrm>
            <a:prstGeom prst="rect">
              <a:avLst/>
            </a:prstGeom>
            <a:noFill/>
            <a:ln w="12700" cap="sq">
              <a:noFill/>
              <a:miter lim="800000"/>
              <a:headEnd/>
              <a:tailEnd/>
            </a:ln>
          </p:spPr>
          <p:txBody>
            <a:bodyPr>
              <a:spAutoFit/>
            </a:bodyPr>
            <a:lstStyle/>
            <a:p>
              <a:pPr algn="ctr">
                <a:spcBef>
                  <a:spcPct val="50000"/>
                </a:spcBef>
              </a:pPr>
              <a:r>
                <a:rPr lang="en-US" sz="1800" i="0" dirty="0">
                  <a:solidFill>
                    <a:schemeClr val="tx1"/>
                  </a:solidFill>
                  <a:latin typeface="Arial" charset="0"/>
                </a:rPr>
                <a:t>proton</a:t>
              </a:r>
            </a:p>
          </p:txBody>
        </p:sp>
        <p:grpSp>
          <p:nvGrpSpPr>
            <p:cNvPr id="2" name="Group 10"/>
            <p:cNvGrpSpPr>
              <a:grpSpLocks/>
            </p:cNvGrpSpPr>
            <p:nvPr/>
          </p:nvGrpSpPr>
          <p:grpSpPr bwMode="auto">
            <a:xfrm>
              <a:off x="1044575" y="1812925"/>
              <a:ext cx="4191000" cy="1647825"/>
              <a:chOff x="432" y="864"/>
              <a:chExt cx="2400" cy="1038"/>
            </a:xfrm>
          </p:grpSpPr>
          <p:grpSp>
            <p:nvGrpSpPr>
              <p:cNvPr id="14" name="Group 11"/>
              <p:cNvGrpSpPr>
                <a:grpSpLocks/>
              </p:cNvGrpSpPr>
              <p:nvPr/>
            </p:nvGrpSpPr>
            <p:grpSpPr bwMode="auto">
              <a:xfrm rot="2161642">
                <a:off x="1944" y="1662"/>
                <a:ext cx="336" cy="240"/>
                <a:chOff x="1056" y="1584"/>
                <a:chExt cx="336" cy="240"/>
              </a:xfrm>
            </p:grpSpPr>
            <p:sp>
              <p:nvSpPr>
                <p:cNvPr id="34" name="Line 12"/>
                <p:cNvSpPr>
                  <a:spLocks noChangeShapeType="1"/>
                </p:cNvSpPr>
                <p:nvPr/>
              </p:nvSpPr>
              <p:spPr bwMode="auto">
                <a:xfrm>
                  <a:off x="1056" y="1584"/>
                  <a:ext cx="288" cy="96"/>
                </a:xfrm>
                <a:prstGeom prst="line">
                  <a:avLst/>
                </a:prstGeom>
                <a:noFill/>
                <a:ln w="12700">
                  <a:solidFill>
                    <a:schemeClr val="tx1"/>
                  </a:solidFill>
                  <a:prstDash val="sysDot"/>
                  <a:round/>
                  <a:headEnd/>
                  <a:tailEnd/>
                </a:ln>
              </p:spPr>
              <p:txBody>
                <a:bodyPr anchor="ctr">
                  <a:spAutoFit/>
                </a:bodyPr>
                <a:lstStyle/>
                <a:p>
                  <a:endParaRPr lang="en-US"/>
                </a:p>
              </p:txBody>
            </p:sp>
            <p:sp>
              <p:nvSpPr>
                <p:cNvPr id="35" name="Line 13"/>
                <p:cNvSpPr>
                  <a:spLocks noChangeShapeType="1"/>
                </p:cNvSpPr>
                <p:nvPr/>
              </p:nvSpPr>
              <p:spPr bwMode="auto">
                <a:xfrm>
                  <a:off x="1056" y="1584"/>
                  <a:ext cx="336" cy="192"/>
                </a:xfrm>
                <a:prstGeom prst="line">
                  <a:avLst/>
                </a:prstGeom>
                <a:noFill/>
                <a:ln w="12700">
                  <a:solidFill>
                    <a:schemeClr val="tx1"/>
                  </a:solidFill>
                  <a:prstDash val="sysDot"/>
                  <a:round/>
                  <a:headEnd/>
                  <a:tailEnd/>
                </a:ln>
              </p:spPr>
              <p:txBody>
                <a:bodyPr anchor="ctr">
                  <a:spAutoFit/>
                </a:bodyPr>
                <a:lstStyle/>
                <a:p>
                  <a:endParaRPr lang="en-US"/>
                </a:p>
              </p:txBody>
            </p:sp>
            <p:sp>
              <p:nvSpPr>
                <p:cNvPr id="36" name="Line 14"/>
                <p:cNvSpPr>
                  <a:spLocks noChangeShapeType="1"/>
                </p:cNvSpPr>
                <p:nvPr/>
              </p:nvSpPr>
              <p:spPr bwMode="auto">
                <a:xfrm>
                  <a:off x="1056" y="1584"/>
                  <a:ext cx="288" cy="240"/>
                </a:xfrm>
                <a:prstGeom prst="line">
                  <a:avLst/>
                </a:prstGeom>
                <a:noFill/>
                <a:ln w="12700">
                  <a:solidFill>
                    <a:schemeClr val="tx1"/>
                  </a:solidFill>
                  <a:prstDash val="sysDot"/>
                  <a:round/>
                  <a:headEnd/>
                  <a:tailEnd/>
                </a:ln>
              </p:spPr>
              <p:txBody>
                <a:bodyPr anchor="ctr">
                  <a:spAutoFit/>
                </a:bodyPr>
                <a:lstStyle/>
                <a:p>
                  <a:endParaRPr lang="en-US"/>
                </a:p>
              </p:txBody>
            </p:sp>
            <p:sp>
              <p:nvSpPr>
                <p:cNvPr id="37" name="Line 15"/>
                <p:cNvSpPr>
                  <a:spLocks noChangeShapeType="1"/>
                </p:cNvSpPr>
                <p:nvPr/>
              </p:nvSpPr>
              <p:spPr bwMode="auto">
                <a:xfrm>
                  <a:off x="1056" y="1584"/>
                  <a:ext cx="192" cy="240"/>
                </a:xfrm>
                <a:prstGeom prst="line">
                  <a:avLst/>
                </a:prstGeom>
                <a:noFill/>
                <a:ln w="12700">
                  <a:solidFill>
                    <a:schemeClr val="tx1"/>
                  </a:solidFill>
                  <a:prstDash val="sysDot"/>
                  <a:round/>
                  <a:headEnd/>
                  <a:tailEnd/>
                </a:ln>
              </p:spPr>
              <p:txBody>
                <a:bodyPr anchor="ctr">
                  <a:spAutoFit/>
                </a:bodyPr>
                <a:lstStyle/>
                <a:p>
                  <a:endParaRPr lang="en-US"/>
                </a:p>
              </p:txBody>
            </p:sp>
          </p:grpSp>
          <p:grpSp>
            <p:nvGrpSpPr>
              <p:cNvPr id="15" name="Group 16"/>
              <p:cNvGrpSpPr>
                <a:grpSpLocks/>
              </p:cNvGrpSpPr>
              <p:nvPr/>
            </p:nvGrpSpPr>
            <p:grpSpPr bwMode="auto">
              <a:xfrm>
                <a:off x="1086" y="1590"/>
                <a:ext cx="336" cy="240"/>
                <a:chOff x="1056" y="1584"/>
                <a:chExt cx="336" cy="240"/>
              </a:xfrm>
            </p:grpSpPr>
            <p:sp>
              <p:nvSpPr>
                <p:cNvPr id="30" name="Line 17"/>
                <p:cNvSpPr>
                  <a:spLocks noChangeShapeType="1"/>
                </p:cNvSpPr>
                <p:nvPr/>
              </p:nvSpPr>
              <p:spPr bwMode="auto">
                <a:xfrm>
                  <a:off x="1056" y="1584"/>
                  <a:ext cx="288" cy="96"/>
                </a:xfrm>
                <a:prstGeom prst="line">
                  <a:avLst/>
                </a:prstGeom>
                <a:noFill/>
                <a:ln w="12700">
                  <a:solidFill>
                    <a:schemeClr val="tx1"/>
                  </a:solidFill>
                  <a:prstDash val="sysDot"/>
                  <a:round/>
                  <a:headEnd/>
                  <a:tailEnd/>
                </a:ln>
              </p:spPr>
              <p:txBody>
                <a:bodyPr anchor="ctr">
                  <a:spAutoFit/>
                </a:bodyPr>
                <a:lstStyle/>
                <a:p>
                  <a:endParaRPr lang="en-US"/>
                </a:p>
              </p:txBody>
            </p:sp>
            <p:sp>
              <p:nvSpPr>
                <p:cNvPr id="31" name="Line 18"/>
                <p:cNvSpPr>
                  <a:spLocks noChangeShapeType="1"/>
                </p:cNvSpPr>
                <p:nvPr/>
              </p:nvSpPr>
              <p:spPr bwMode="auto">
                <a:xfrm>
                  <a:off x="1056" y="1584"/>
                  <a:ext cx="336" cy="192"/>
                </a:xfrm>
                <a:prstGeom prst="line">
                  <a:avLst/>
                </a:prstGeom>
                <a:noFill/>
                <a:ln w="12700">
                  <a:solidFill>
                    <a:schemeClr val="tx1"/>
                  </a:solidFill>
                  <a:prstDash val="sysDot"/>
                  <a:round/>
                  <a:headEnd/>
                  <a:tailEnd/>
                </a:ln>
              </p:spPr>
              <p:txBody>
                <a:bodyPr anchor="ctr">
                  <a:spAutoFit/>
                </a:bodyPr>
                <a:lstStyle/>
                <a:p>
                  <a:endParaRPr lang="en-US"/>
                </a:p>
              </p:txBody>
            </p:sp>
            <p:sp>
              <p:nvSpPr>
                <p:cNvPr id="32" name="Line 19"/>
                <p:cNvSpPr>
                  <a:spLocks noChangeShapeType="1"/>
                </p:cNvSpPr>
                <p:nvPr/>
              </p:nvSpPr>
              <p:spPr bwMode="auto">
                <a:xfrm>
                  <a:off x="1056" y="1584"/>
                  <a:ext cx="288" cy="240"/>
                </a:xfrm>
                <a:prstGeom prst="line">
                  <a:avLst/>
                </a:prstGeom>
                <a:noFill/>
                <a:ln w="12700">
                  <a:solidFill>
                    <a:schemeClr val="tx1"/>
                  </a:solidFill>
                  <a:prstDash val="sysDot"/>
                  <a:round/>
                  <a:headEnd/>
                  <a:tailEnd/>
                </a:ln>
              </p:spPr>
              <p:txBody>
                <a:bodyPr anchor="ctr">
                  <a:spAutoFit/>
                </a:bodyPr>
                <a:lstStyle/>
                <a:p>
                  <a:endParaRPr lang="en-US"/>
                </a:p>
              </p:txBody>
            </p:sp>
            <p:sp>
              <p:nvSpPr>
                <p:cNvPr id="33" name="Line 20"/>
                <p:cNvSpPr>
                  <a:spLocks noChangeShapeType="1"/>
                </p:cNvSpPr>
                <p:nvPr/>
              </p:nvSpPr>
              <p:spPr bwMode="auto">
                <a:xfrm>
                  <a:off x="1056" y="1584"/>
                  <a:ext cx="192" cy="240"/>
                </a:xfrm>
                <a:prstGeom prst="line">
                  <a:avLst/>
                </a:prstGeom>
                <a:noFill/>
                <a:ln w="12700">
                  <a:solidFill>
                    <a:schemeClr val="tx1"/>
                  </a:solidFill>
                  <a:prstDash val="sysDot"/>
                  <a:round/>
                  <a:headEnd/>
                  <a:tailEnd/>
                </a:ln>
              </p:spPr>
              <p:txBody>
                <a:bodyPr anchor="ctr">
                  <a:spAutoFit/>
                </a:bodyPr>
                <a:lstStyle/>
                <a:p>
                  <a:endParaRPr lang="en-US"/>
                </a:p>
              </p:txBody>
            </p:sp>
          </p:grpSp>
          <p:sp>
            <p:nvSpPr>
              <p:cNvPr id="17" name="Freeform 21"/>
              <p:cNvSpPr>
                <a:spLocks noChangeAspect="1"/>
              </p:cNvSpPr>
              <p:nvPr/>
            </p:nvSpPr>
            <p:spPr bwMode="auto">
              <a:xfrm>
                <a:off x="1543" y="1265"/>
                <a:ext cx="52" cy="138"/>
              </a:xfrm>
              <a:custGeom>
                <a:avLst/>
                <a:gdLst>
                  <a:gd name="T0" fmla="*/ 0 w 216"/>
                  <a:gd name="T1" fmla="*/ 0 h 576"/>
                  <a:gd name="T2" fmla="*/ 0 w 216"/>
                  <a:gd name="T3" fmla="*/ 0 h 576"/>
                  <a:gd name="T4" fmla="*/ 0 w 216"/>
                  <a:gd name="T5" fmla="*/ 0 h 576"/>
                  <a:gd name="T6" fmla="*/ 0 w 216"/>
                  <a:gd name="T7" fmla="*/ 0 h 576"/>
                  <a:gd name="T8" fmla="*/ 0 w 216"/>
                  <a:gd name="T9" fmla="*/ 0 h 576"/>
                  <a:gd name="T10" fmla="*/ 0 w 216"/>
                  <a:gd name="T11" fmla="*/ 0 h 576"/>
                  <a:gd name="T12" fmla="*/ 0 w 216"/>
                  <a:gd name="T13" fmla="*/ 0 h 576"/>
                  <a:gd name="T14" fmla="*/ 0 w 216"/>
                  <a:gd name="T15" fmla="*/ 0 h 576"/>
                  <a:gd name="T16" fmla="*/ 0 w 216"/>
                  <a:gd name="T17" fmla="*/ 0 h 576"/>
                  <a:gd name="T18" fmla="*/ 0 w 216"/>
                  <a:gd name="T19" fmla="*/ 0 h 576"/>
                  <a:gd name="T20" fmla="*/ 0 w 216"/>
                  <a:gd name="T21" fmla="*/ 0 h 576"/>
                  <a:gd name="T22" fmla="*/ 0 w 216"/>
                  <a:gd name="T23" fmla="*/ 0 h 576"/>
                  <a:gd name="T24" fmla="*/ 0 w 216"/>
                  <a:gd name="T25" fmla="*/ 0 h 576"/>
                  <a:gd name="T26" fmla="*/ 0 w 216"/>
                  <a:gd name="T27" fmla="*/ 0 h 576"/>
                  <a:gd name="T28" fmla="*/ 0 w 216"/>
                  <a:gd name="T29" fmla="*/ 0 h 576"/>
                  <a:gd name="T30" fmla="*/ 0 w 216"/>
                  <a:gd name="T31" fmla="*/ 0 h 576"/>
                  <a:gd name="T32" fmla="*/ 0 w 216"/>
                  <a:gd name="T33" fmla="*/ 0 h 576"/>
                  <a:gd name="T34" fmla="*/ 0 w 216"/>
                  <a:gd name="T35" fmla="*/ 0 h 576"/>
                  <a:gd name="T36" fmla="*/ 0 w 216"/>
                  <a:gd name="T37" fmla="*/ 0 h 576"/>
                  <a:gd name="T38" fmla="*/ 0 w 216"/>
                  <a:gd name="T39" fmla="*/ 0 h 576"/>
                  <a:gd name="T40" fmla="*/ 0 w 216"/>
                  <a:gd name="T41" fmla="*/ 0 h 576"/>
                  <a:gd name="T42" fmla="*/ 0 w 216"/>
                  <a:gd name="T43" fmla="*/ 0 h 576"/>
                  <a:gd name="T44" fmla="*/ 0 w 216"/>
                  <a:gd name="T45" fmla="*/ 0 h 576"/>
                  <a:gd name="T46" fmla="*/ 0 w 216"/>
                  <a:gd name="T47" fmla="*/ 0 h 576"/>
                  <a:gd name="T48" fmla="*/ 0 w 216"/>
                  <a:gd name="T49" fmla="*/ 0 h 576"/>
                  <a:gd name="T50" fmla="*/ 0 w 216"/>
                  <a:gd name="T51" fmla="*/ 0 h 576"/>
                  <a:gd name="T52" fmla="*/ 0 w 216"/>
                  <a:gd name="T53" fmla="*/ 0 h 576"/>
                  <a:gd name="T54" fmla="*/ 0 w 216"/>
                  <a:gd name="T55" fmla="*/ 0 h 576"/>
                  <a:gd name="T56" fmla="*/ 0 w 216"/>
                  <a:gd name="T57" fmla="*/ 0 h 576"/>
                  <a:gd name="T58" fmla="*/ 0 w 216"/>
                  <a:gd name="T59" fmla="*/ 0 h 576"/>
                  <a:gd name="T60" fmla="*/ 0 w 216"/>
                  <a:gd name="T61" fmla="*/ 0 h 576"/>
                  <a:gd name="T62" fmla="*/ 0 w 216"/>
                  <a:gd name="T63" fmla="*/ 0 h 576"/>
                  <a:gd name="T64" fmla="*/ 0 w 216"/>
                  <a:gd name="T65" fmla="*/ 0 h 576"/>
                  <a:gd name="T66" fmla="*/ 0 w 216"/>
                  <a:gd name="T67" fmla="*/ 0 h 576"/>
                  <a:gd name="T68" fmla="*/ 0 w 216"/>
                  <a:gd name="T69" fmla="*/ 0 h 576"/>
                  <a:gd name="T70" fmla="*/ 0 w 216"/>
                  <a:gd name="T71" fmla="*/ 0 h 576"/>
                  <a:gd name="T72" fmla="*/ 0 w 216"/>
                  <a:gd name="T73" fmla="*/ 0 h 576"/>
                  <a:gd name="T74" fmla="*/ 0 w 216"/>
                  <a:gd name="T75" fmla="*/ 0 h 576"/>
                  <a:gd name="T76" fmla="*/ 0 w 216"/>
                  <a:gd name="T77" fmla="*/ 0 h 576"/>
                  <a:gd name="T78" fmla="*/ 0 w 216"/>
                  <a:gd name="T79" fmla="*/ 0 h 576"/>
                  <a:gd name="T80" fmla="*/ 0 w 216"/>
                  <a:gd name="T81" fmla="*/ 0 h 576"/>
                  <a:gd name="T82" fmla="*/ 0 w 216"/>
                  <a:gd name="T83" fmla="*/ 0 h 576"/>
                  <a:gd name="T84" fmla="*/ 0 w 216"/>
                  <a:gd name="T85" fmla="*/ 0 h 576"/>
                  <a:gd name="T86" fmla="*/ 0 w 216"/>
                  <a:gd name="T87" fmla="*/ 0 h 576"/>
                  <a:gd name="T88" fmla="*/ 0 w 216"/>
                  <a:gd name="T89" fmla="*/ 0 h 576"/>
                  <a:gd name="T90" fmla="*/ 0 w 216"/>
                  <a:gd name="T91" fmla="*/ 0 h 576"/>
                  <a:gd name="T92" fmla="*/ 0 w 216"/>
                  <a:gd name="T93" fmla="*/ 0 h 576"/>
                  <a:gd name="T94" fmla="*/ 0 w 216"/>
                  <a:gd name="T95" fmla="*/ 0 h 576"/>
                  <a:gd name="T96" fmla="*/ 0 w 216"/>
                  <a:gd name="T97" fmla="*/ 0 h 576"/>
                  <a:gd name="T98" fmla="*/ 0 w 216"/>
                  <a:gd name="T99" fmla="*/ 0 h 576"/>
                  <a:gd name="T100" fmla="*/ 0 w 216"/>
                  <a:gd name="T101" fmla="*/ 0 h 576"/>
                  <a:gd name="T102" fmla="*/ 0 w 216"/>
                  <a:gd name="T103" fmla="*/ 0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
                  <a:gd name="T157" fmla="*/ 0 h 576"/>
                  <a:gd name="T158" fmla="*/ 216 w 216"/>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 h="576">
                    <a:moveTo>
                      <a:pt x="108" y="0"/>
                    </a:moveTo>
                    <a:lnTo>
                      <a:pt x="106" y="0"/>
                    </a:lnTo>
                    <a:lnTo>
                      <a:pt x="99" y="5"/>
                    </a:lnTo>
                    <a:lnTo>
                      <a:pt x="86" y="11"/>
                    </a:lnTo>
                    <a:lnTo>
                      <a:pt x="71" y="18"/>
                    </a:lnTo>
                    <a:lnTo>
                      <a:pt x="54" y="27"/>
                    </a:lnTo>
                    <a:lnTo>
                      <a:pt x="36" y="39"/>
                    </a:lnTo>
                    <a:lnTo>
                      <a:pt x="21" y="49"/>
                    </a:lnTo>
                    <a:lnTo>
                      <a:pt x="14" y="53"/>
                    </a:lnTo>
                    <a:lnTo>
                      <a:pt x="9" y="56"/>
                    </a:lnTo>
                    <a:lnTo>
                      <a:pt x="8" y="57"/>
                    </a:lnTo>
                    <a:lnTo>
                      <a:pt x="4" y="62"/>
                    </a:lnTo>
                    <a:lnTo>
                      <a:pt x="1" y="72"/>
                    </a:lnTo>
                    <a:lnTo>
                      <a:pt x="4" y="82"/>
                    </a:lnTo>
                    <a:lnTo>
                      <a:pt x="8" y="88"/>
                    </a:lnTo>
                    <a:lnTo>
                      <a:pt x="9" y="89"/>
                    </a:lnTo>
                    <a:lnTo>
                      <a:pt x="12" y="92"/>
                    </a:lnTo>
                    <a:lnTo>
                      <a:pt x="20" y="98"/>
                    </a:lnTo>
                    <a:lnTo>
                      <a:pt x="36" y="109"/>
                    </a:lnTo>
                    <a:lnTo>
                      <a:pt x="55" y="119"/>
                    </a:lnTo>
                    <a:lnTo>
                      <a:pt x="67" y="123"/>
                    </a:lnTo>
                    <a:lnTo>
                      <a:pt x="74" y="126"/>
                    </a:lnTo>
                    <a:lnTo>
                      <a:pt x="81" y="128"/>
                    </a:lnTo>
                    <a:lnTo>
                      <a:pt x="95" y="132"/>
                    </a:lnTo>
                    <a:lnTo>
                      <a:pt x="118" y="142"/>
                    </a:lnTo>
                    <a:lnTo>
                      <a:pt x="138" y="154"/>
                    </a:lnTo>
                    <a:lnTo>
                      <a:pt x="149" y="158"/>
                    </a:lnTo>
                    <a:lnTo>
                      <a:pt x="153" y="161"/>
                    </a:lnTo>
                    <a:lnTo>
                      <a:pt x="157" y="162"/>
                    </a:lnTo>
                    <a:lnTo>
                      <a:pt x="166" y="168"/>
                    </a:lnTo>
                    <a:lnTo>
                      <a:pt x="181" y="179"/>
                    </a:lnTo>
                    <a:lnTo>
                      <a:pt x="191" y="187"/>
                    </a:lnTo>
                    <a:lnTo>
                      <a:pt x="200" y="193"/>
                    </a:lnTo>
                    <a:lnTo>
                      <a:pt x="204" y="196"/>
                    </a:lnTo>
                    <a:lnTo>
                      <a:pt x="207" y="198"/>
                    </a:lnTo>
                    <a:lnTo>
                      <a:pt x="209" y="201"/>
                    </a:lnTo>
                    <a:lnTo>
                      <a:pt x="212" y="204"/>
                    </a:lnTo>
                    <a:lnTo>
                      <a:pt x="215" y="209"/>
                    </a:lnTo>
                    <a:lnTo>
                      <a:pt x="216" y="218"/>
                    </a:lnTo>
                    <a:lnTo>
                      <a:pt x="215" y="230"/>
                    </a:lnTo>
                    <a:lnTo>
                      <a:pt x="210" y="236"/>
                    </a:lnTo>
                    <a:lnTo>
                      <a:pt x="207" y="237"/>
                    </a:lnTo>
                    <a:lnTo>
                      <a:pt x="204" y="239"/>
                    </a:lnTo>
                    <a:lnTo>
                      <a:pt x="197" y="246"/>
                    </a:lnTo>
                    <a:lnTo>
                      <a:pt x="182" y="256"/>
                    </a:lnTo>
                    <a:lnTo>
                      <a:pt x="166" y="266"/>
                    </a:lnTo>
                    <a:lnTo>
                      <a:pt x="156" y="271"/>
                    </a:lnTo>
                    <a:lnTo>
                      <a:pt x="150" y="272"/>
                    </a:lnTo>
                    <a:lnTo>
                      <a:pt x="146" y="272"/>
                    </a:lnTo>
                    <a:lnTo>
                      <a:pt x="134" y="276"/>
                    </a:lnTo>
                    <a:lnTo>
                      <a:pt x="111" y="287"/>
                    </a:lnTo>
                    <a:lnTo>
                      <a:pt x="89" y="297"/>
                    </a:lnTo>
                    <a:lnTo>
                      <a:pt x="77" y="303"/>
                    </a:lnTo>
                    <a:lnTo>
                      <a:pt x="70" y="304"/>
                    </a:lnTo>
                    <a:lnTo>
                      <a:pt x="65" y="307"/>
                    </a:lnTo>
                    <a:lnTo>
                      <a:pt x="54" y="313"/>
                    </a:lnTo>
                    <a:lnTo>
                      <a:pt x="36" y="323"/>
                    </a:lnTo>
                    <a:lnTo>
                      <a:pt x="21" y="334"/>
                    </a:lnTo>
                    <a:lnTo>
                      <a:pt x="12" y="341"/>
                    </a:lnTo>
                    <a:lnTo>
                      <a:pt x="9" y="342"/>
                    </a:lnTo>
                    <a:lnTo>
                      <a:pt x="6" y="344"/>
                    </a:lnTo>
                    <a:lnTo>
                      <a:pt x="1" y="349"/>
                    </a:lnTo>
                    <a:lnTo>
                      <a:pt x="0" y="360"/>
                    </a:lnTo>
                    <a:lnTo>
                      <a:pt x="1" y="369"/>
                    </a:lnTo>
                    <a:lnTo>
                      <a:pt x="4" y="374"/>
                    </a:lnTo>
                    <a:lnTo>
                      <a:pt x="8" y="377"/>
                    </a:lnTo>
                    <a:lnTo>
                      <a:pt x="11" y="380"/>
                    </a:lnTo>
                    <a:lnTo>
                      <a:pt x="14" y="382"/>
                    </a:lnTo>
                    <a:lnTo>
                      <a:pt x="18" y="385"/>
                    </a:lnTo>
                    <a:lnTo>
                      <a:pt x="27" y="391"/>
                    </a:lnTo>
                    <a:lnTo>
                      <a:pt x="39" y="399"/>
                    </a:lnTo>
                    <a:lnTo>
                      <a:pt x="56" y="410"/>
                    </a:lnTo>
                    <a:lnTo>
                      <a:pt x="67" y="416"/>
                    </a:lnTo>
                    <a:lnTo>
                      <a:pt x="73" y="417"/>
                    </a:lnTo>
                    <a:lnTo>
                      <a:pt x="77" y="418"/>
                    </a:lnTo>
                    <a:lnTo>
                      <a:pt x="89" y="424"/>
                    </a:lnTo>
                    <a:lnTo>
                      <a:pt x="109" y="434"/>
                    </a:lnTo>
                    <a:lnTo>
                      <a:pt x="129" y="443"/>
                    </a:lnTo>
                    <a:lnTo>
                      <a:pt x="140" y="447"/>
                    </a:lnTo>
                    <a:lnTo>
                      <a:pt x="144" y="449"/>
                    </a:lnTo>
                    <a:lnTo>
                      <a:pt x="149" y="449"/>
                    </a:lnTo>
                    <a:lnTo>
                      <a:pt x="157" y="453"/>
                    </a:lnTo>
                    <a:lnTo>
                      <a:pt x="173" y="464"/>
                    </a:lnTo>
                    <a:lnTo>
                      <a:pt x="185" y="472"/>
                    </a:lnTo>
                    <a:lnTo>
                      <a:pt x="193" y="478"/>
                    </a:lnTo>
                    <a:lnTo>
                      <a:pt x="197" y="483"/>
                    </a:lnTo>
                    <a:lnTo>
                      <a:pt x="201" y="484"/>
                    </a:lnTo>
                    <a:lnTo>
                      <a:pt x="203" y="487"/>
                    </a:lnTo>
                    <a:lnTo>
                      <a:pt x="206" y="490"/>
                    </a:lnTo>
                    <a:lnTo>
                      <a:pt x="210" y="497"/>
                    </a:lnTo>
                    <a:lnTo>
                      <a:pt x="212" y="506"/>
                    </a:lnTo>
                    <a:lnTo>
                      <a:pt x="210" y="515"/>
                    </a:lnTo>
                    <a:lnTo>
                      <a:pt x="209" y="521"/>
                    </a:lnTo>
                    <a:lnTo>
                      <a:pt x="206" y="525"/>
                    </a:lnTo>
                    <a:lnTo>
                      <a:pt x="204" y="526"/>
                    </a:lnTo>
                    <a:lnTo>
                      <a:pt x="201" y="526"/>
                    </a:lnTo>
                    <a:lnTo>
                      <a:pt x="197" y="529"/>
                    </a:lnTo>
                    <a:lnTo>
                      <a:pt x="190" y="535"/>
                    </a:lnTo>
                    <a:lnTo>
                      <a:pt x="178" y="542"/>
                    </a:lnTo>
                    <a:lnTo>
                      <a:pt x="160" y="553"/>
                    </a:lnTo>
                    <a:lnTo>
                      <a:pt x="144" y="561"/>
                    </a:lnTo>
                    <a:lnTo>
                      <a:pt x="131" y="567"/>
                    </a:lnTo>
                    <a:lnTo>
                      <a:pt x="118" y="573"/>
                    </a:lnTo>
                    <a:lnTo>
                      <a:pt x="111" y="576"/>
                    </a:lnTo>
                    <a:lnTo>
                      <a:pt x="109" y="576"/>
                    </a:lnTo>
                  </a:path>
                </a:pathLst>
              </a:custGeom>
              <a:noFill/>
              <a:ln w="6350">
                <a:solidFill>
                  <a:srgbClr val="FFFFFF"/>
                </a:solidFill>
                <a:prstDash val="solid"/>
                <a:round/>
                <a:headEnd/>
                <a:tailEnd/>
              </a:ln>
            </p:spPr>
            <p:txBody>
              <a:bodyPr/>
              <a:lstStyle/>
              <a:p>
                <a:endParaRPr lang="en-US"/>
              </a:p>
            </p:txBody>
          </p:sp>
          <p:sp>
            <p:nvSpPr>
              <p:cNvPr id="18" name="Freeform 22"/>
              <p:cNvSpPr>
                <a:spLocks noChangeAspect="1"/>
              </p:cNvSpPr>
              <p:nvPr/>
            </p:nvSpPr>
            <p:spPr bwMode="auto">
              <a:xfrm>
                <a:off x="1543" y="1403"/>
                <a:ext cx="52" cy="70"/>
              </a:xfrm>
              <a:custGeom>
                <a:avLst/>
                <a:gdLst>
                  <a:gd name="T0" fmla="*/ 0 w 215"/>
                  <a:gd name="T1" fmla="*/ 0 h 286"/>
                  <a:gd name="T2" fmla="*/ 0 w 215"/>
                  <a:gd name="T3" fmla="*/ 0 h 286"/>
                  <a:gd name="T4" fmla="*/ 0 w 215"/>
                  <a:gd name="T5" fmla="*/ 0 h 286"/>
                  <a:gd name="T6" fmla="*/ 0 w 215"/>
                  <a:gd name="T7" fmla="*/ 0 h 286"/>
                  <a:gd name="T8" fmla="*/ 0 w 215"/>
                  <a:gd name="T9" fmla="*/ 0 h 286"/>
                  <a:gd name="T10" fmla="*/ 0 w 215"/>
                  <a:gd name="T11" fmla="*/ 0 h 286"/>
                  <a:gd name="T12" fmla="*/ 0 w 215"/>
                  <a:gd name="T13" fmla="*/ 0 h 286"/>
                  <a:gd name="T14" fmla="*/ 0 w 215"/>
                  <a:gd name="T15" fmla="*/ 0 h 286"/>
                  <a:gd name="T16" fmla="*/ 0 w 215"/>
                  <a:gd name="T17" fmla="*/ 0 h 286"/>
                  <a:gd name="T18" fmla="*/ 0 w 215"/>
                  <a:gd name="T19" fmla="*/ 0 h 286"/>
                  <a:gd name="T20" fmla="*/ 0 w 215"/>
                  <a:gd name="T21" fmla="*/ 0 h 286"/>
                  <a:gd name="T22" fmla="*/ 0 w 215"/>
                  <a:gd name="T23" fmla="*/ 0 h 286"/>
                  <a:gd name="T24" fmla="*/ 0 w 215"/>
                  <a:gd name="T25" fmla="*/ 0 h 286"/>
                  <a:gd name="T26" fmla="*/ 0 w 215"/>
                  <a:gd name="T27" fmla="*/ 0 h 286"/>
                  <a:gd name="T28" fmla="*/ 0 w 215"/>
                  <a:gd name="T29" fmla="*/ 0 h 286"/>
                  <a:gd name="T30" fmla="*/ 0 w 215"/>
                  <a:gd name="T31" fmla="*/ 0 h 286"/>
                  <a:gd name="T32" fmla="*/ 0 w 215"/>
                  <a:gd name="T33" fmla="*/ 0 h 286"/>
                  <a:gd name="T34" fmla="*/ 0 w 215"/>
                  <a:gd name="T35" fmla="*/ 0 h 286"/>
                  <a:gd name="T36" fmla="*/ 0 w 215"/>
                  <a:gd name="T37" fmla="*/ 0 h 286"/>
                  <a:gd name="T38" fmla="*/ 0 w 215"/>
                  <a:gd name="T39" fmla="*/ 0 h 286"/>
                  <a:gd name="T40" fmla="*/ 0 w 215"/>
                  <a:gd name="T41" fmla="*/ 0 h 286"/>
                  <a:gd name="T42" fmla="*/ 0 w 215"/>
                  <a:gd name="T43" fmla="*/ 0 h 286"/>
                  <a:gd name="T44" fmla="*/ 0 w 215"/>
                  <a:gd name="T45" fmla="*/ 0 h 286"/>
                  <a:gd name="T46" fmla="*/ 0 w 215"/>
                  <a:gd name="T47" fmla="*/ 0 h 286"/>
                  <a:gd name="T48" fmla="*/ 0 w 215"/>
                  <a:gd name="T49" fmla="*/ 0 h 286"/>
                  <a:gd name="T50" fmla="*/ 0 w 215"/>
                  <a:gd name="T51" fmla="*/ 0 h 286"/>
                  <a:gd name="T52" fmla="*/ 0 w 215"/>
                  <a:gd name="T53" fmla="*/ 0 h 286"/>
                  <a:gd name="T54" fmla="*/ 0 w 215"/>
                  <a:gd name="T55" fmla="*/ 0 h 286"/>
                  <a:gd name="T56" fmla="*/ 0 w 215"/>
                  <a:gd name="T57" fmla="*/ 0 h 286"/>
                  <a:gd name="T58" fmla="*/ 0 w 215"/>
                  <a:gd name="T59" fmla="*/ 0 h 286"/>
                  <a:gd name="T60" fmla="*/ 0 w 215"/>
                  <a:gd name="T61" fmla="*/ 0 h 286"/>
                  <a:gd name="T62" fmla="*/ 0 w 215"/>
                  <a:gd name="T63" fmla="*/ 0 h 286"/>
                  <a:gd name="T64" fmla="*/ 0 w 215"/>
                  <a:gd name="T65" fmla="*/ 0 h 286"/>
                  <a:gd name="T66" fmla="*/ 0 w 215"/>
                  <a:gd name="T67" fmla="*/ 0 h 286"/>
                  <a:gd name="T68" fmla="*/ 0 w 215"/>
                  <a:gd name="T69" fmla="*/ 0 h 286"/>
                  <a:gd name="T70" fmla="*/ 0 w 215"/>
                  <a:gd name="T71" fmla="*/ 0 h 286"/>
                  <a:gd name="T72" fmla="*/ 0 w 215"/>
                  <a:gd name="T73" fmla="*/ 0 h 286"/>
                  <a:gd name="T74" fmla="*/ 0 w 215"/>
                  <a:gd name="T75" fmla="*/ 0 h 286"/>
                  <a:gd name="T76" fmla="*/ 0 w 215"/>
                  <a:gd name="T77" fmla="*/ 0 h 286"/>
                  <a:gd name="T78" fmla="*/ 0 w 215"/>
                  <a:gd name="T79" fmla="*/ 0 h 286"/>
                  <a:gd name="T80" fmla="*/ 0 w 215"/>
                  <a:gd name="T81" fmla="*/ 0 h 286"/>
                  <a:gd name="T82" fmla="*/ 0 w 215"/>
                  <a:gd name="T83" fmla="*/ 0 h 286"/>
                  <a:gd name="T84" fmla="*/ 0 w 215"/>
                  <a:gd name="T85" fmla="*/ 0 h 286"/>
                  <a:gd name="T86" fmla="*/ 0 w 215"/>
                  <a:gd name="T87" fmla="*/ 0 h 286"/>
                  <a:gd name="T88" fmla="*/ 0 w 215"/>
                  <a:gd name="T89" fmla="*/ 0 h 286"/>
                  <a:gd name="T90" fmla="*/ 0 w 215"/>
                  <a:gd name="T91" fmla="*/ 0 h 286"/>
                  <a:gd name="T92" fmla="*/ 0 w 215"/>
                  <a:gd name="T93" fmla="*/ 0 h 286"/>
                  <a:gd name="T94" fmla="*/ 0 w 215"/>
                  <a:gd name="T95" fmla="*/ 0 h 286"/>
                  <a:gd name="T96" fmla="*/ 0 w 215"/>
                  <a:gd name="T97" fmla="*/ 0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286"/>
                  <a:gd name="T149" fmla="*/ 215 w 215"/>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286">
                    <a:moveTo>
                      <a:pt x="107" y="0"/>
                    </a:moveTo>
                    <a:lnTo>
                      <a:pt x="105" y="0"/>
                    </a:lnTo>
                    <a:lnTo>
                      <a:pt x="98" y="4"/>
                    </a:lnTo>
                    <a:lnTo>
                      <a:pt x="85" y="10"/>
                    </a:lnTo>
                    <a:lnTo>
                      <a:pt x="70" y="19"/>
                    </a:lnTo>
                    <a:lnTo>
                      <a:pt x="53" y="27"/>
                    </a:lnTo>
                    <a:lnTo>
                      <a:pt x="35" y="40"/>
                    </a:lnTo>
                    <a:lnTo>
                      <a:pt x="20" y="51"/>
                    </a:lnTo>
                    <a:lnTo>
                      <a:pt x="13" y="55"/>
                    </a:lnTo>
                    <a:lnTo>
                      <a:pt x="8" y="56"/>
                    </a:lnTo>
                    <a:lnTo>
                      <a:pt x="7" y="56"/>
                    </a:lnTo>
                    <a:lnTo>
                      <a:pt x="3" y="61"/>
                    </a:lnTo>
                    <a:lnTo>
                      <a:pt x="0" y="71"/>
                    </a:lnTo>
                    <a:lnTo>
                      <a:pt x="3" y="81"/>
                    </a:lnTo>
                    <a:lnTo>
                      <a:pt x="7" y="87"/>
                    </a:lnTo>
                    <a:lnTo>
                      <a:pt x="8" y="89"/>
                    </a:lnTo>
                    <a:lnTo>
                      <a:pt x="11" y="92"/>
                    </a:lnTo>
                    <a:lnTo>
                      <a:pt x="19" y="98"/>
                    </a:lnTo>
                    <a:lnTo>
                      <a:pt x="35" y="108"/>
                    </a:lnTo>
                    <a:lnTo>
                      <a:pt x="54" y="118"/>
                    </a:lnTo>
                    <a:lnTo>
                      <a:pt x="66" y="122"/>
                    </a:lnTo>
                    <a:lnTo>
                      <a:pt x="73" y="125"/>
                    </a:lnTo>
                    <a:lnTo>
                      <a:pt x="80" y="127"/>
                    </a:lnTo>
                    <a:lnTo>
                      <a:pt x="94" y="131"/>
                    </a:lnTo>
                    <a:lnTo>
                      <a:pt x="117" y="143"/>
                    </a:lnTo>
                    <a:lnTo>
                      <a:pt x="137" y="153"/>
                    </a:lnTo>
                    <a:lnTo>
                      <a:pt x="148" y="159"/>
                    </a:lnTo>
                    <a:lnTo>
                      <a:pt x="152" y="160"/>
                    </a:lnTo>
                    <a:lnTo>
                      <a:pt x="156" y="162"/>
                    </a:lnTo>
                    <a:lnTo>
                      <a:pt x="165" y="168"/>
                    </a:lnTo>
                    <a:lnTo>
                      <a:pt x="180" y="178"/>
                    </a:lnTo>
                    <a:lnTo>
                      <a:pt x="193" y="188"/>
                    </a:lnTo>
                    <a:lnTo>
                      <a:pt x="202" y="194"/>
                    </a:lnTo>
                    <a:lnTo>
                      <a:pt x="206" y="197"/>
                    </a:lnTo>
                    <a:lnTo>
                      <a:pt x="209" y="198"/>
                    </a:lnTo>
                    <a:lnTo>
                      <a:pt x="212" y="204"/>
                    </a:lnTo>
                    <a:lnTo>
                      <a:pt x="215" y="216"/>
                    </a:lnTo>
                    <a:lnTo>
                      <a:pt x="214" y="229"/>
                    </a:lnTo>
                    <a:lnTo>
                      <a:pt x="209" y="235"/>
                    </a:lnTo>
                    <a:lnTo>
                      <a:pt x="206" y="238"/>
                    </a:lnTo>
                    <a:lnTo>
                      <a:pt x="203" y="240"/>
                    </a:lnTo>
                    <a:lnTo>
                      <a:pt x="196" y="246"/>
                    </a:lnTo>
                    <a:lnTo>
                      <a:pt x="181" y="257"/>
                    </a:lnTo>
                    <a:lnTo>
                      <a:pt x="164" y="267"/>
                    </a:lnTo>
                    <a:lnTo>
                      <a:pt x="148" y="274"/>
                    </a:lnTo>
                    <a:lnTo>
                      <a:pt x="131" y="280"/>
                    </a:lnTo>
                    <a:lnTo>
                      <a:pt x="120" y="283"/>
                    </a:lnTo>
                    <a:lnTo>
                      <a:pt x="112" y="286"/>
                    </a:lnTo>
                    <a:lnTo>
                      <a:pt x="110" y="286"/>
                    </a:lnTo>
                  </a:path>
                </a:pathLst>
              </a:custGeom>
              <a:noFill/>
              <a:ln w="6350">
                <a:solidFill>
                  <a:srgbClr val="FFFFFF"/>
                </a:solidFill>
                <a:prstDash val="solid"/>
                <a:round/>
                <a:headEnd/>
                <a:tailEnd/>
              </a:ln>
            </p:spPr>
            <p:txBody>
              <a:bodyPr/>
              <a:lstStyle/>
              <a:p>
                <a:endParaRPr lang="en-US"/>
              </a:p>
            </p:txBody>
          </p:sp>
          <p:sp>
            <p:nvSpPr>
              <p:cNvPr id="19" name="Line 23"/>
              <p:cNvSpPr>
                <a:spLocks noChangeAspect="1" noChangeShapeType="1"/>
              </p:cNvSpPr>
              <p:nvPr/>
            </p:nvSpPr>
            <p:spPr bwMode="auto">
              <a:xfrm flipH="1">
                <a:off x="768" y="1587"/>
                <a:ext cx="321" cy="81"/>
              </a:xfrm>
              <a:prstGeom prst="line">
                <a:avLst/>
              </a:prstGeom>
              <a:noFill/>
              <a:ln w="42926">
                <a:solidFill>
                  <a:schemeClr val="tx1"/>
                </a:solidFill>
                <a:round/>
                <a:headEnd/>
                <a:tailEnd/>
              </a:ln>
            </p:spPr>
            <p:txBody>
              <a:bodyPr/>
              <a:lstStyle/>
              <a:p>
                <a:endParaRPr lang="en-US"/>
              </a:p>
            </p:txBody>
          </p:sp>
          <p:sp>
            <p:nvSpPr>
              <p:cNvPr id="20" name="Line 24"/>
              <p:cNvSpPr>
                <a:spLocks noChangeAspect="1" noChangeShapeType="1"/>
              </p:cNvSpPr>
              <p:nvPr/>
            </p:nvSpPr>
            <p:spPr bwMode="auto">
              <a:xfrm flipV="1">
                <a:off x="1088" y="1475"/>
                <a:ext cx="482" cy="112"/>
              </a:xfrm>
              <a:prstGeom prst="line">
                <a:avLst/>
              </a:prstGeom>
              <a:noFill/>
              <a:ln w="14351">
                <a:solidFill>
                  <a:schemeClr val="tx1"/>
                </a:solidFill>
                <a:round/>
                <a:headEnd/>
                <a:tailEnd/>
              </a:ln>
            </p:spPr>
            <p:txBody>
              <a:bodyPr/>
              <a:lstStyle/>
              <a:p>
                <a:endParaRPr lang="en-US"/>
              </a:p>
            </p:txBody>
          </p:sp>
          <p:sp>
            <p:nvSpPr>
              <p:cNvPr id="21" name="Freeform 25"/>
              <p:cNvSpPr>
                <a:spLocks noChangeAspect="1"/>
              </p:cNvSpPr>
              <p:nvPr/>
            </p:nvSpPr>
            <p:spPr bwMode="auto">
              <a:xfrm>
                <a:off x="768" y="1071"/>
                <a:ext cx="1607" cy="191"/>
              </a:xfrm>
              <a:custGeom>
                <a:avLst/>
                <a:gdLst>
                  <a:gd name="T0" fmla="*/ 0 w 6672"/>
                  <a:gd name="T1" fmla="*/ 0 h 795"/>
                  <a:gd name="T2" fmla="*/ 0 w 6672"/>
                  <a:gd name="T3" fmla="*/ 0 h 795"/>
                  <a:gd name="T4" fmla="*/ 0 w 6672"/>
                  <a:gd name="T5" fmla="*/ 0 h 795"/>
                  <a:gd name="T6" fmla="*/ 0 60000 65536"/>
                  <a:gd name="T7" fmla="*/ 0 60000 65536"/>
                  <a:gd name="T8" fmla="*/ 0 60000 65536"/>
                  <a:gd name="T9" fmla="*/ 0 w 6672"/>
                  <a:gd name="T10" fmla="*/ 0 h 795"/>
                  <a:gd name="T11" fmla="*/ 6672 w 6672"/>
                  <a:gd name="T12" fmla="*/ 795 h 795"/>
                </a:gdLst>
                <a:ahLst/>
                <a:cxnLst>
                  <a:cxn ang="T6">
                    <a:pos x="T0" y="T1"/>
                  </a:cxn>
                  <a:cxn ang="T7">
                    <a:pos x="T2" y="T3"/>
                  </a:cxn>
                  <a:cxn ang="T8">
                    <a:pos x="T4" y="T5"/>
                  </a:cxn>
                </a:cxnLst>
                <a:rect l="T9" t="T10" r="T11" b="T12"/>
                <a:pathLst>
                  <a:path w="6672" h="795">
                    <a:moveTo>
                      <a:pt x="0" y="0"/>
                    </a:moveTo>
                    <a:lnTo>
                      <a:pt x="3332" y="795"/>
                    </a:lnTo>
                    <a:lnTo>
                      <a:pt x="6672" y="0"/>
                    </a:lnTo>
                  </a:path>
                </a:pathLst>
              </a:custGeom>
              <a:noFill/>
              <a:ln w="14351">
                <a:solidFill>
                  <a:schemeClr val="tx1"/>
                </a:solidFill>
                <a:prstDash val="solid"/>
                <a:round/>
                <a:headEnd/>
                <a:tailEnd/>
              </a:ln>
            </p:spPr>
            <p:txBody>
              <a:bodyPr/>
              <a:lstStyle/>
              <a:p>
                <a:endParaRPr lang="en-US"/>
              </a:p>
            </p:txBody>
          </p:sp>
          <p:sp>
            <p:nvSpPr>
              <p:cNvPr id="22" name="Line 26"/>
              <p:cNvSpPr>
                <a:spLocks noChangeAspect="1" noChangeShapeType="1"/>
              </p:cNvSpPr>
              <p:nvPr/>
            </p:nvSpPr>
            <p:spPr bwMode="auto">
              <a:xfrm>
                <a:off x="2051" y="1587"/>
                <a:ext cx="322" cy="81"/>
              </a:xfrm>
              <a:prstGeom prst="line">
                <a:avLst/>
              </a:prstGeom>
              <a:noFill/>
              <a:ln w="42926">
                <a:solidFill>
                  <a:schemeClr val="tx1"/>
                </a:solidFill>
                <a:round/>
                <a:headEnd/>
                <a:tailEnd/>
              </a:ln>
            </p:spPr>
            <p:txBody>
              <a:bodyPr/>
              <a:lstStyle/>
              <a:p>
                <a:endParaRPr lang="en-US"/>
              </a:p>
            </p:txBody>
          </p:sp>
          <p:sp>
            <p:nvSpPr>
              <p:cNvPr id="23" name="Line 27"/>
              <p:cNvSpPr>
                <a:spLocks noChangeAspect="1" noChangeShapeType="1"/>
              </p:cNvSpPr>
              <p:nvPr/>
            </p:nvSpPr>
            <p:spPr bwMode="auto">
              <a:xfrm flipH="1" flipV="1">
                <a:off x="1571" y="1475"/>
                <a:ext cx="481" cy="112"/>
              </a:xfrm>
              <a:prstGeom prst="line">
                <a:avLst/>
              </a:prstGeom>
              <a:noFill/>
              <a:ln w="14351">
                <a:solidFill>
                  <a:schemeClr val="tx1"/>
                </a:solidFill>
                <a:round/>
                <a:headEnd/>
                <a:tailEnd/>
              </a:ln>
            </p:spPr>
            <p:txBody>
              <a:bodyPr/>
              <a:lstStyle/>
              <a:p>
                <a:endParaRPr lang="en-US"/>
              </a:p>
            </p:txBody>
          </p:sp>
          <p:sp>
            <p:nvSpPr>
              <p:cNvPr id="24" name="Oval 28"/>
              <p:cNvSpPr>
                <a:spLocks noChangeAspect="1" noChangeArrowheads="1"/>
              </p:cNvSpPr>
              <p:nvPr/>
            </p:nvSpPr>
            <p:spPr bwMode="auto">
              <a:xfrm>
                <a:off x="974" y="1469"/>
                <a:ext cx="226" cy="228"/>
              </a:xfrm>
              <a:prstGeom prst="ellipse">
                <a:avLst/>
              </a:prstGeom>
              <a:solidFill>
                <a:srgbClr val="FF0000"/>
              </a:solidFill>
              <a:ln w="14288">
                <a:solidFill>
                  <a:srgbClr val="FFFFFF"/>
                </a:solidFill>
                <a:round/>
                <a:headEnd/>
                <a:tailEnd/>
              </a:ln>
            </p:spPr>
            <p:txBody>
              <a:bodyPr/>
              <a:lstStyle/>
              <a:p>
                <a:endParaRPr lang="en-US"/>
              </a:p>
            </p:txBody>
          </p:sp>
          <p:sp>
            <p:nvSpPr>
              <p:cNvPr id="25" name="Oval 29"/>
              <p:cNvSpPr>
                <a:spLocks noChangeAspect="1" noChangeArrowheads="1"/>
              </p:cNvSpPr>
              <p:nvPr/>
            </p:nvSpPr>
            <p:spPr bwMode="auto">
              <a:xfrm>
                <a:off x="1920" y="1488"/>
                <a:ext cx="227" cy="228"/>
              </a:xfrm>
              <a:prstGeom prst="ellipse">
                <a:avLst/>
              </a:prstGeom>
              <a:solidFill>
                <a:srgbClr val="87CEFF"/>
              </a:solidFill>
              <a:ln w="14288">
                <a:solidFill>
                  <a:srgbClr val="FFFFFF"/>
                </a:solidFill>
                <a:round/>
                <a:headEnd/>
                <a:tailEnd/>
              </a:ln>
            </p:spPr>
            <p:txBody>
              <a:bodyPr/>
              <a:lstStyle/>
              <a:p>
                <a:endParaRPr lang="en-US"/>
              </a:p>
            </p:txBody>
          </p:sp>
          <p:sp>
            <p:nvSpPr>
              <p:cNvPr id="26" name="Text Box 30"/>
              <p:cNvSpPr txBox="1">
                <a:spLocks noChangeArrowheads="1"/>
              </p:cNvSpPr>
              <p:nvPr/>
            </p:nvSpPr>
            <p:spPr bwMode="auto">
              <a:xfrm>
                <a:off x="432" y="864"/>
                <a:ext cx="672" cy="231"/>
              </a:xfrm>
              <a:prstGeom prst="rect">
                <a:avLst/>
              </a:prstGeom>
              <a:noFill/>
              <a:ln w="12700" cap="sq">
                <a:noFill/>
                <a:miter lim="800000"/>
                <a:headEnd/>
                <a:tailEnd/>
              </a:ln>
            </p:spPr>
            <p:txBody>
              <a:bodyPr>
                <a:spAutoFit/>
              </a:bodyPr>
              <a:lstStyle/>
              <a:p>
                <a:pPr algn="ctr">
                  <a:spcBef>
                    <a:spcPct val="50000"/>
                  </a:spcBef>
                </a:pPr>
                <a:r>
                  <a:rPr lang="en-US" sz="1800" i="0" dirty="0">
                    <a:solidFill>
                      <a:schemeClr val="tx1"/>
                    </a:solidFill>
                    <a:latin typeface="Arial" charset="0"/>
                  </a:rPr>
                  <a:t>lepton</a:t>
                </a:r>
              </a:p>
            </p:txBody>
          </p:sp>
          <p:sp>
            <p:nvSpPr>
              <p:cNvPr id="27" name="Text Box 31"/>
              <p:cNvSpPr txBox="1">
                <a:spLocks noChangeArrowheads="1"/>
              </p:cNvSpPr>
              <p:nvPr/>
            </p:nvSpPr>
            <p:spPr bwMode="auto">
              <a:xfrm>
                <a:off x="2136" y="864"/>
                <a:ext cx="672" cy="231"/>
              </a:xfrm>
              <a:prstGeom prst="rect">
                <a:avLst/>
              </a:prstGeom>
              <a:noFill/>
              <a:ln w="12700" cap="sq">
                <a:noFill/>
                <a:miter lim="800000"/>
                <a:headEnd/>
                <a:tailEnd/>
              </a:ln>
            </p:spPr>
            <p:txBody>
              <a:bodyPr>
                <a:spAutoFit/>
              </a:bodyPr>
              <a:lstStyle/>
              <a:p>
                <a:pPr algn="ctr">
                  <a:spcBef>
                    <a:spcPct val="50000"/>
                  </a:spcBef>
                </a:pPr>
                <a:r>
                  <a:rPr lang="en-US" sz="1800" i="0">
                    <a:solidFill>
                      <a:schemeClr val="tx1"/>
                    </a:solidFill>
                    <a:latin typeface="Arial" charset="0"/>
                  </a:rPr>
                  <a:t>lepton</a:t>
                </a:r>
              </a:p>
            </p:txBody>
          </p:sp>
          <p:sp>
            <p:nvSpPr>
              <p:cNvPr id="28" name="Text Box 32"/>
              <p:cNvSpPr txBox="1">
                <a:spLocks noChangeArrowheads="1"/>
              </p:cNvSpPr>
              <p:nvPr/>
            </p:nvSpPr>
            <p:spPr bwMode="auto">
              <a:xfrm>
                <a:off x="2160" y="1632"/>
                <a:ext cx="672" cy="231"/>
              </a:xfrm>
              <a:prstGeom prst="rect">
                <a:avLst/>
              </a:prstGeom>
              <a:noFill/>
              <a:ln w="12700" cap="sq">
                <a:noFill/>
                <a:miter lim="800000"/>
                <a:headEnd/>
                <a:tailEnd/>
              </a:ln>
            </p:spPr>
            <p:txBody>
              <a:bodyPr>
                <a:spAutoFit/>
              </a:bodyPr>
              <a:lstStyle/>
              <a:p>
                <a:pPr algn="ctr">
                  <a:spcBef>
                    <a:spcPct val="50000"/>
                  </a:spcBef>
                </a:pPr>
                <a:r>
                  <a:rPr lang="en-US" sz="1800" i="0">
                    <a:solidFill>
                      <a:schemeClr val="tx1"/>
                    </a:solidFill>
                    <a:latin typeface="Arial" charset="0"/>
                  </a:rPr>
                  <a:t>pion</a:t>
                </a:r>
              </a:p>
            </p:txBody>
          </p:sp>
          <p:sp>
            <p:nvSpPr>
              <p:cNvPr id="29" name="Rectangle 33"/>
              <p:cNvSpPr>
                <a:spLocks noChangeAspect="1" noChangeArrowheads="1"/>
              </p:cNvSpPr>
              <p:nvPr/>
            </p:nvSpPr>
            <p:spPr bwMode="auto">
              <a:xfrm>
                <a:off x="1414" y="1211"/>
                <a:ext cx="321" cy="322"/>
              </a:xfrm>
              <a:prstGeom prst="rect">
                <a:avLst/>
              </a:prstGeom>
              <a:solidFill>
                <a:srgbClr val="FFD600"/>
              </a:solidFill>
              <a:ln w="14288">
                <a:solidFill>
                  <a:srgbClr val="FFFFFF"/>
                </a:solidFill>
                <a:miter lim="800000"/>
                <a:headEnd/>
                <a:tailEnd/>
              </a:ln>
            </p:spPr>
            <p:txBody>
              <a:bodyPr/>
              <a:lstStyle/>
              <a:p>
                <a:endParaRPr lang="en-US"/>
              </a:p>
            </p:txBody>
          </p:sp>
        </p:grpSp>
        <p:sp>
          <p:nvSpPr>
            <p:cNvPr id="83" name="Text Box 79"/>
            <p:cNvSpPr txBox="1">
              <a:spLocks noChangeArrowheads="1"/>
            </p:cNvSpPr>
            <p:nvPr/>
          </p:nvSpPr>
          <p:spPr bwMode="auto">
            <a:xfrm>
              <a:off x="1920875" y="3489325"/>
              <a:ext cx="2346325" cy="549275"/>
            </a:xfrm>
            <a:prstGeom prst="rect">
              <a:avLst/>
            </a:prstGeom>
            <a:noFill/>
            <a:ln w="12700" cap="sq">
              <a:noFill/>
              <a:miter lim="800000"/>
              <a:headEnd/>
              <a:tailEnd/>
            </a:ln>
          </p:spPr>
          <p:txBody>
            <a:bodyPr>
              <a:spAutoFit/>
            </a:bodyPr>
            <a:lstStyle/>
            <a:p>
              <a:pPr algn="ctr">
                <a:spcBef>
                  <a:spcPct val="50000"/>
                </a:spcBef>
              </a:pPr>
              <a:r>
                <a:rPr lang="en-US" sz="3000" b="0" dirty="0">
                  <a:solidFill>
                    <a:schemeClr val="accent2"/>
                  </a:solidFill>
                  <a:latin typeface="Arial" charset="0"/>
                </a:rPr>
                <a:t>SIDIS</a:t>
              </a:r>
            </a:p>
          </p:txBody>
        </p:sp>
      </p:grpSp>
      <p:grpSp>
        <p:nvGrpSpPr>
          <p:cNvPr id="56" name="Group 80"/>
          <p:cNvGrpSpPr>
            <a:grpSpLocks/>
          </p:cNvGrpSpPr>
          <p:nvPr/>
        </p:nvGrpSpPr>
        <p:grpSpPr bwMode="auto">
          <a:xfrm>
            <a:off x="4995863" y="4191001"/>
            <a:ext cx="4148137" cy="2366963"/>
            <a:chOff x="336" y="2448"/>
            <a:chExt cx="2376" cy="1491"/>
          </a:xfrm>
        </p:grpSpPr>
        <p:grpSp>
          <p:nvGrpSpPr>
            <p:cNvPr id="84" name="Group 81"/>
            <p:cNvGrpSpPr>
              <a:grpSpLocks/>
            </p:cNvGrpSpPr>
            <p:nvPr/>
          </p:nvGrpSpPr>
          <p:grpSpPr bwMode="auto">
            <a:xfrm>
              <a:off x="336" y="2688"/>
              <a:ext cx="2376" cy="1086"/>
              <a:chOff x="432" y="2408"/>
              <a:chExt cx="2376" cy="1086"/>
            </a:xfrm>
          </p:grpSpPr>
          <p:grpSp>
            <p:nvGrpSpPr>
              <p:cNvPr id="85" name="Group 82"/>
              <p:cNvGrpSpPr>
                <a:grpSpLocks/>
              </p:cNvGrpSpPr>
              <p:nvPr/>
            </p:nvGrpSpPr>
            <p:grpSpPr bwMode="auto">
              <a:xfrm rot="2161642">
                <a:off x="1944" y="3254"/>
                <a:ext cx="336" cy="240"/>
                <a:chOff x="1056" y="1584"/>
                <a:chExt cx="336" cy="240"/>
              </a:xfrm>
            </p:grpSpPr>
            <p:sp>
              <p:nvSpPr>
                <p:cNvPr id="111" name="Line 83"/>
                <p:cNvSpPr>
                  <a:spLocks noChangeShapeType="1"/>
                </p:cNvSpPr>
                <p:nvPr/>
              </p:nvSpPr>
              <p:spPr bwMode="auto">
                <a:xfrm>
                  <a:off x="1056" y="1584"/>
                  <a:ext cx="288" cy="96"/>
                </a:xfrm>
                <a:prstGeom prst="line">
                  <a:avLst/>
                </a:prstGeom>
                <a:noFill/>
                <a:ln w="12700">
                  <a:solidFill>
                    <a:schemeClr val="tx1"/>
                  </a:solidFill>
                  <a:prstDash val="sysDot"/>
                  <a:round/>
                  <a:headEnd/>
                  <a:tailEnd/>
                </a:ln>
              </p:spPr>
              <p:txBody>
                <a:bodyPr anchor="ctr">
                  <a:spAutoFit/>
                </a:bodyPr>
                <a:lstStyle/>
                <a:p>
                  <a:endParaRPr lang="en-US"/>
                </a:p>
              </p:txBody>
            </p:sp>
            <p:sp>
              <p:nvSpPr>
                <p:cNvPr id="112" name="Line 84"/>
                <p:cNvSpPr>
                  <a:spLocks noChangeShapeType="1"/>
                </p:cNvSpPr>
                <p:nvPr/>
              </p:nvSpPr>
              <p:spPr bwMode="auto">
                <a:xfrm>
                  <a:off x="1056" y="1584"/>
                  <a:ext cx="336" cy="192"/>
                </a:xfrm>
                <a:prstGeom prst="line">
                  <a:avLst/>
                </a:prstGeom>
                <a:noFill/>
                <a:ln w="12700">
                  <a:solidFill>
                    <a:schemeClr val="tx1"/>
                  </a:solidFill>
                  <a:prstDash val="sysDot"/>
                  <a:round/>
                  <a:headEnd/>
                  <a:tailEnd/>
                </a:ln>
              </p:spPr>
              <p:txBody>
                <a:bodyPr anchor="ctr">
                  <a:spAutoFit/>
                </a:bodyPr>
                <a:lstStyle/>
                <a:p>
                  <a:endParaRPr lang="en-US"/>
                </a:p>
              </p:txBody>
            </p:sp>
            <p:sp>
              <p:nvSpPr>
                <p:cNvPr id="113" name="Line 85"/>
                <p:cNvSpPr>
                  <a:spLocks noChangeShapeType="1"/>
                </p:cNvSpPr>
                <p:nvPr/>
              </p:nvSpPr>
              <p:spPr bwMode="auto">
                <a:xfrm>
                  <a:off x="1056" y="1584"/>
                  <a:ext cx="288" cy="240"/>
                </a:xfrm>
                <a:prstGeom prst="line">
                  <a:avLst/>
                </a:prstGeom>
                <a:noFill/>
                <a:ln w="12700">
                  <a:solidFill>
                    <a:schemeClr val="tx1"/>
                  </a:solidFill>
                  <a:prstDash val="sysDot"/>
                  <a:round/>
                  <a:headEnd/>
                  <a:tailEnd/>
                </a:ln>
              </p:spPr>
              <p:txBody>
                <a:bodyPr anchor="ctr">
                  <a:spAutoFit/>
                </a:bodyPr>
                <a:lstStyle/>
                <a:p>
                  <a:endParaRPr lang="en-US"/>
                </a:p>
              </p:txBody>
            </p:sp>
            <p:sp>
              <p:nvSpPr>
                <p:cNvPr id="114" name="Line 86"/>
                <p:cNvSpPr>
                  <a:spLocks noChangeShapeType="1"/>
                </p:cNvSpPr>
                <p:nvPr/>
              </p:nvSpPr>
              <p:spPr bwMode="auto">
                <a:xfrm>
                  <a:off x="1056" y="1584"/>
                  <a:ext cx="192" cy="240"/>
                </a:xfrm>
                <a:prstGeom prst="line">
                  <a:avLst/>
                </a:prstGeom>
                <a:noFill/>
                <a:ln w="12700">
                  <a:solidFill>
                    <a:schemeClr val="tx1"/>
                  </a:solidFill>
                  <a:prstDash val="sysDot"/>
                  <a:round/>
                  <a:headEnd/>
                  <a:tailEnd/>
                </a:ln>
              </p:spPr>
              <p:txBody>
                <a:bodyPr anchor="ctr">
                  <a:spAutoFit/>
                </a:bodyPr>
                <a:lstStyle/>
                <a:p>
                  <a:endParaRPr lang="en-US"/>
                </a:p>
              </p:txBody>
            </p:sp>
          </p:grpSp>
          <p:grpSp>
            <p:nvGrpSpPr>
              <p:cNvPr id="90" name="Group 87"/>
              <p:cNvGrpSpPr>
                <a:grpSpLocks/>
              </p:cNvGrpSpPr>
              <p:nvPr/>
            </p:nvGrpSpPr>
            <p:grpSpPr bwMode="auto">
              <a:xfrm rot="19438358" flipV="1">
                <a:off x="1944" y="2420"/>
                <a:ext cx="336" cy="240"/>
                <a:chOff x="1056" y="1584"/>
                <a:chExt cx="336" cy="240"/>
              </a:xfrm>
            </p:grpSpPr>
            <p:sp>
              <p:nvSpPr>
                <p:cNvPr id="107" name="Line 88"/>
                <p:cNvSpPr>
                  <a:spLocks noChangeShapeType="1"/>
                </p:cNvSpPr>
                <p:nvPr/>
              </p:nvSpPr>
              <p:spPr bwMode="auto">
                <a:xfrm>
                  <a:off x="1056" y="1584"/>
                  <a:ext cx="288" cy="96"/>
                </a:xfrm>
                <a:prstGeom prst="line">
                  <a:avLst/>
                </a:prstGeom>
                <a:noFill/>
                <a:ln w="12700">
                  <a:solidFill>
                    <a:schemeClr val="tx1"/>
                  </a:solidFill>
                  <a:prstDash val="sysDot"/>
                  <a:round/>
                  <a:headEnd/>
                  <a:tailEnd/>
                </a:ln>
              </p:spPr>
              <p:txBody>
                <a:bodyPr anchor="ctr">
                  <a:spAutoFit/>
                </a:bodyPr>
                <a:lstStyle/>
                <a:p>
                  <a:endParaRPr lang="en-US"/>
                </a:p>
              </p:txBody>
            </p:sp>
            <p:sp>
              <p:nvSpPr>
                <p:cNvPr id="108" name="Line 89"/>
                <p:cNvSpPr>
                  <a:spLocks noChangeShapeType="1"/>
                </p:cNvSpPr>
                <p:nvPr/>
              </p:nvSpPr>
              <p:spPr bwMode="auto">
                <a:xfrm>
                  <a:off x="1056" y="1584"/>
                  <a:ext cx="336" cy="192"/>
                </a:xfrm>
                <a:prstGeom prst="line">
                  <a:avLst/>
                </a:prstGeom>
                <a:noFill/>
                <a:ln w="12700">
                  <a:solidFill>
                    <a:schemeClr val="tx1"/>
                  </a:solidFill>
                  <a:prstDash val="sysDot"/>
                  <a:round/>
                  <a:headEnd/>
                  <a:tailEnd/>
                </a:ln>
              </p:spPr>
              <p:txBody>
                <a:bodyPr anchor="ctr">
                  <a:spAutoFit/>
                </a:bodyPr>
                <a:lstStyle/>
                <a:p>
                  <a:endParaRPr lang="en-US"/>
                </a:p>
              </p:txBody>
            </p:sp>
            <p:sp>
              <p:nvSpPr>
                <p:cNvPr id="109" name="Line 90"/>
                <p:cNvSpPr>
                  <a:spLocks noChangeShapeType="1"/>
                </p:cNvSpPr>
                <p:nvPr/>
              </p:nvSpPr>
              <p:spPr bwMode="auto">
                <a:xfrm>
                  <a:off x="1056" y="1584"/>
                  <a:ext cx="288" cy="240"/>
                </a:xfrm>
                <a:prstGeom prst="line">
                  <a:avLst/>
                </a:prstGeom>
                <a:noFill/>
                <a:ln w="12700">
                  <a:solidFill>
                    <a:schemeClr val="tx1"/>
                  </a:solidFill>
                  <a:prstDash val="sysDot"/>
                  <a:round/>
                  <a:headEnd/>
                  <a:tailEnd/>
                </a:ln>
              </p:spPr>
              <p:txBody>
                <a:bodyPr anchor="ctr">
                  <a:spAutoFit/>
                </a:bodyPr>
                <a:lstStyle/>
                <a:p>
                  <a:endParaRPr lang="en-US"/>
                </a:p>
              </p:txBody>
            </p:sp>
            <p:sp>
              <p:nvSpPr>
                <p:cNvPr id="110" name="Line 91"/>
                <p:cNvSpPr>
                  <a:spLocks noChangeShapeType="1"/>
                </p:cNvSpPr>
                <p:nvPr/>
              </p:nvSpPr>
              <p:spPr bwMode="auto">
                <a:xfrm>
                  <a:off x="1056" y="1584"/>
                  <a:ext cx="192" cy="240"/>
                </a:xfrm>
                <a:prstGeom prst="line">
                  <a:avLst/>
                </a:prstGeom>
                <a:noFill/>
                <a:ln w="12700">
                  <a:solidFill>
                    <a:schemeClr val="tx1"/>
                  </a:solidFill>
                  <a:prstDash val="sysDot"/>
                  <a:round/>
                  <a:headEnd/>
                  <a:tailEnd/>
                </a:ln>
              </p:spPr>
              <p:txBody>
                <a:bodyPr anchor="ctr">
                  <a:spAutoFit/>
                </a:bodyPr>
                <a:lstStyle/>
                <a:p>
                  <a:endParaRPr lang="en-US"/>
                </a:p>
              </p:txBody>
            </p:sp>
          </p:grpSp>
          <p:sp>
            <p:nvSpPr>
              <p:cNvPr id="92" name="Freeform 92"/>
              <p:cNvSpPr>
                <a:spLocks noChangeAspect="1"/>
              </p:cNvSpPr>
              <p:nvPr/>
            </p:nvSpPr>
            <p:spPr bwMode="auto">
              <a:xfrm>
                <a:off x="1541" y="2837"/>
                <a:ext cx="52" cy="138"/>
              </a:xfrm>
              <a:custGeom>
                <a:avLst/>
                <a:gdLst>
                  <a:gd name="T0" fmla="*/ 0 w 216"/>
                  <a:gd name="T1" fmla="*/ 0 h 576"/>
                  <a:gd name="T2" fmla="*/ 0 w 216"/>
                  <a:gd name="T3" fmla="*/ 0 h 576"/>
                  <a:gd name="T4" fmla="*/ 0 w 216"/>
                  <a:gd name="T5" fmla="*/ 0 h 576"/>
                  <a:gd name="T6" fmla="*/ 0 w 216"/>
                  <a:gd name="T7" fmla="*/ 0 h 576"/>
                  <a:gd name="T8" fmla="*/ 0 w 216"/>
                  <a:gd name="T9" fmla="*/ 0 h 576"/>
                  <a:gd name="T10" fmla="*/ 0 w 216"/>
                  <a:gd name="T11" fmla="*/ 0 h 576"/>
                  <a:gd name="T12" fmla="*/ 0 w 216"/>
                  <a:gd name="T13" fmla="*/ 0 h 576"/>
                  <a:gd name="T14" fmla="*/ 0 w 216"/>
                  <a:gd name="T15" fmla="*/ 0 h 576"/>
                  <a:gd name="T16" fmla="*/ 0 w 216"/>
                  <a:gd name="T17" fmla="*/ 0 h 576"/>
                  <a:gd name="T18" fmla="*/ 0 w 216"/>
                  <a:gd name="T19" fmla="*/ 0 h 576"/>
                  <a:gd name="T20" fmla="*/ 0 w 216"/>
                  <a:gd name="T21" fmla="*/ 0 h 576"/>
                  <a:gd name="T22" fmla="*/ 0 w 216"/>
                  <a:gd name="T23" fmla="*/ 0 h 576"/>
                  <a:gd name="T24" fmla="*/ 0 w 216"/>
                  <a:gd name="T25" fmla="*/ 0 h 576"/>
                  <a:gd name="T26" fmla="*/ 0 w 216"/>
                  <a:gd name="T27" fmla="*/ 0 h 576"/>
                  <a:gd name="T28" fmla="*/ 0 w 216"/>
                  <a:gd name="T29" fmla="*/ 0 h 576"/>
                  <a:gd name="T30" fmla="*/ 0 w 216"/>
                  <a:gd name="T31" fmla="*/ 0 h 576"/>
                  <a:gd name="T32" fmla="*/ 0 w 216"/>
                  <a:gd name="T33" fmla="*/ 0 h 576"/>
                  <a:gd name="T34" fmla="*/ 0 w 216"/>
                  <a:gd name="T35" fmla="*/ 0 h 576"/>
                  <a:gd name="T36" fmla="*/ 0 w 216"/>
                  <a:gd name="T37" fmla="*/ 0 h 576"/>
                  <a:gd name="T38" fmla="*/ 0 w 216"/>
                  <a:gd name="T39" fmla="*/ 0 h 576"/>
                  <a:gd name="T40" fmla="*/ 0 w 216"/>
                  <a:gd name="T41" fmla="*/ 0 h 576"/>
                  <a:gd name="T42" fmla="*/ 0 w 216"/>
                  <a:gd name="T43" fmla="*/ 0 h 576"/>
                  <a:gd name="T44" fmla="*/ 0 w 216"/>
                  <a:gd name="T45" fmla="*/ 0 h 576"/>
                  <a:gd name="T46" fmla="*/ 0 w 216"/>
                  <a:gd name="T47" fmla="*/ 0 h 576"/>
                  <a:gd name="T48" fmla="*/ 0 w 216"/>
                  <a:gd name="T49" fmla="*/ 0 h 576"/>
                  <a:gd name="T50" fmla="*/ 0 w 216"/>
                  <a:gd name="T51" fmla="*/ 0 h 576"/>
                  <a:gd name="T52" fmla="*/ 0 w 216"/>
                  <a:gd name="T53" fmla="*/ 0 h 576"/>
                  <a:gd name="T54" fmla="*/ 0 w 216"/>
                  <a:gd name="T55" fmla="*/ 0 h 576"/>
                  <a:gd name="T56" fmla="*/ 0 w 216"/>
                  <a:gd name="T57" fmla="*/ 0 h 576"/>
                  <a:gd name="T58" fmla="*/ 0 w 216"/>
                  <a:gd name="T59" fmla="*/ 0 h 576"/>
                  <a:gd name="T60" fmla="*/ 0 w 216"/>
                  <a:gd name="T61" fmla="*/ 0 h 576"/>
                  <a:gd name="T62" fmla="*/ 0 w 216"/>
                  <a:gd name="T63" fmla="*/ 0 h 576"/>
                  <a:gd name="T64" fmla="*/ 0 w 216"/>
                  <a:gd name="T65" fmla="*/ 0 h 576"/>
                  <a:gd name="T66" fmla="*/ 0 w 216"/>
                  <a:gd name="T67" fmla="*/ 0 h 576"/>
                  <a:gd name="T68" fmla="*/ 0 w 216"/>
                  <a:gd name="T69" fmla="*/ 0 h 576"/>
                  <a:gd name="T70" fmla="*/ 0 w 216"/>
                  <a:gd name="T71" fmla="*/ 0 h 576"/>
                  <a:gd name="T72" fmla="*/ 0 w 216"/>
                  <a:gd name="T73" fmla="*/ 0 h 576"/>
                  <a:gd name="T74" fmla="*/ 0 w 216"/>
                  <a:gd name="T75" fmla="*/ 0 h 576"/>
                  <a:gd name="T76" fmla="*/ 0 w 216"/>
                  <a:gd name="T77" fmla="*/ 0 h 576"/>
                  <a:gd name="T78" fmla="*/ 0 w 216"/>
                  <a:gd name="T79" fmla="*/ 0 h 576"/>
                  <a:gd name="T80" fmla="*/ 0 w 216"/>
                  <a:gd name="T81" fmla="*/ 0 h 576"/>
                  <a:gd name="T82" fmla="*/ 0 w 216"/>
                  <a:gd name="T83" fmla="*/ 0 h 576"/>
                  <a:gd name="T84" fmla="*/ 0 w 216"/>
                  <a:gd name="T85" fmla="*/ 0 h 576"/>
                  <a:gd name="T86" fmla="*/ 0 w 216"/>
                  <a:gd name="T87" fmla="*/ 0 h 576"/>
                  <a:gd name="T88" fmla="*/ 0 w 216"/>
                  <a:gd name="T89" fmla="*/ 0 h 576"/>
                  <a:gd name="T90" fmla="*/ 0 w 216"/>
                  <a:gd name="T91" fmla="*/ 0 h 576"/>
                  <a:gd name="T92" fmla="*/ 0 w 216"/>
                  <a:gd name="T93" fmla="*/ 0 h 576"/>
                  <a:gd name="T94" fmla="*/ 0 w 216"/>
                  <a:gd name="T95" fmla="*/ 0 h 576"/>
                  <a:gd name="T96" fmla="*/ 0 w 216"/>
                  <a:gd name="T97" fmla="*/ 0 h 576"/>
                  <a:gd name="T98" fmla="*/ 0 w 216"/>
                  <a:gd name="T99" fmla="*/ 0 h 576"/>
                  <a:gd name="T100" fmla="*/ 0 w 216"/>
                  <a:gd name="T101" fmla="*/ 0 h 576"/>
                  <a:gd name="T102" fmla="*/ 0 w 216"/>
                  <a:gd name="T103" fmla="*/ 0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
                  <a:gd name="T157" fmla="*/ 0 h 576"/>
                  <a:gd name="T158" fmla="*/ 216 w 216"/>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 h="576">
                    <a:moveTo>
                      <a:pt x="108" y="0"/>
                    </a:moveTo>
                    <a:lnTo>
                      <a:pt x="106" y="0"/>
                    </a:lnTo>
                    <a:lnTo>
                      <a:pt x="99" y="4"/>
                    </a:lnTo>
                    <a:lnTo>
                      <a:pt x="86" y="11"/>
                    </a:lnTo>
                    <a:lnTo>
                      <a:pt x="71" y="18"/>
                    </a:lnTo>
                    <a:lnTo>
                      <a:pt x="54" y="27"/>
                    </a:lnTo>
                    <a:lnTo>
                      <a:pt x="36" y="39"/>
                    </a:lnTo>
                    <a:lnTo>
                      <a:pt x="21" y="49"/>
                    </a:lnTo>
                    <a:lnTo>
                      <a:pt x="14" y="54"/>
                    </a:lnTo>
                    <a:lnTo>
                      <a:pt x="9" y="55"/>
                    </a:lnTo>
                    <a:lnTo>
                      <a:pt x="8" y="56"/>
                    </a:lnTo>
                    <a:lnTo>
                      <a:pt x="4" y="61"/>
                    </a:lnTo>
                    <a:lnTo>
                      <a:pt x="1" y="71"/>
                    </a:lnTo>
                    <a:lnTo>
                      <a:pt x="4" y="81"/>
                    </a:lnTo>
                    <a:lnTo>
                      <a:pt x="8" y="87"/>
                    </a:lnTo>
                    <a:lnTo>
                      <a:pt x="9" y="89"/>
                    </a:lnTo>
                    <a:lnTo>
                      <a:pt x="12" y="92"/>
                    </a:lnTo>
                    <a:lnTo>
                      <a:pt x="20" y="98"/>
                    </a:lnTo>
                    <a:lnTo>
                      <a:pt x="36" y="109"/>
                    </a:lnTo>
                    <a:lnTo>
                      <a:pt x="55" y="119"/>
                    </a:lnTo>
                    <a:lnTo>
                      <a:pt x="67" y="124"/>
                    </a:lnTo>
                    <a:lnTo>
                      <a:pt x="74" y="126"/>
                    </a:lnTo>
                    <a:lnTo>
                      <a:pt x="81" y="128"/>
                    </a:lnTo>
                    <a:lnTo>
                      <a:pt x="95" y="132"/>
                    </a:lnTo>
                    <a:lnTo>
                      <a:pt x="118" y="143"/>
                    </a:lnTo>
                    <a:lnTo>
                      <a:pt x="138" y="153"/>
                    </a:lnTo>
                    <a:lnTo>
                      <a:pt x="149" y="157"/>
                    </a:lnTo>
                    <a:lnTo>
                      <a:pt x="153" y="160"/>
                    </a:lnTo>
                    <a:lnTo>
                      <a:pt x="157" y="162"/>
                    </a:lnTo>
                    <a:lnTo>
                      <a:pt x="166" y="168"/>
                    </a:lnTo>
                    <a:lnTo>
                      <a:pt x="181" y="178"/>
                    </a:lnTo>
                    <a:lnTo>
                      <a:pt x="191" y="187"/>
                    </a:lnTo>
                    <a:lnTo>
                      <a:pt x="200" y="193"/>
                    </a:lnTo>
                    <a:lnTo>
                      <a:pt x="204" y="195"/>
                    </a:lnTo>
                    <a:lnTo>
                      <a:pt x="207" y="198"/>
                    </a:lnTo>
                    <a:lnTo>
                      <a:pt x="209" y="201"/>
                    </a:lnTo>
                    <a:lnTo>
                      <a:pt x="212" y="204"/>
                    </a:lnTo>
                    <a:lnTo>
                      <a:pt x="215" y="210"/>
                    </a:lnTo>
                    <a:lnTo>
                      <a:pt x="216" y="219"/>
                    </a:lnTo>
                    <a:lnTo>
                      <a:pt x="215" y="230"/>
                    </a:lnTo>
                    <a:lnTo>
                      <a:pt x="210" y="236"/>
                    </a:lnTo>
                    <a:lnTo>
                      <a:pt x="207" y="238"/>
                    </a:lnTo>
                    <a:lnTo>
                      <a:pt x="204" y="239"/>
                    </a:lnTo>
                    <a:lnTo>
                      <a:pt x="197" y="245"/>
                    </a:lnTo>
                    <a:lnTo>
                      <a:pt x="182" y="255"/>
                    </a:lnTo>
                    <a:lnTo>
                      <a:pt x="166" y="266"/>
                    </a:lnTo>
                    <a:lnTo>
                      <a:pt x="156" y="270"/>
                    </a:lnTo>
                    <a:lnTo>
                      <a:pt x="150" y="271"/>
                    </a:lnTo>
                    <a:lnTo>
                      <a:pt x="146" y="271"/>
                    </a:lnTo>
                    <a:lnTo>
                      <a:pt x="134" y="276"/>
                    </a:lnTo>
                    <a:lnTo>
                      <a:pt x="111" y="286"/>
                    </a:lnTo>
                    <a:lnTo>
                      <a:pt x="89" y="297"/>
                    </a:lnTo>
                    <a:lnTo>
                      <a:pt x="77" y="303"/>
                    </a:lnTo>
                    <a:lnTo>
                      <a:pt x="70" y="305"/>
                    </a:lnTo>
                    <a:lnTo>
                      <a:pt x="65" y="308"/>
                    </a:lnTo>
                    <a:lnTo>
                      <a:pt x="54" y="313"/>
                    </a:lnTo>
                    <a:lnTo>
                      <a:pt x="36" y="324"/>
                    </a:lnTo>
                    <a:lnTo>
                      <a:pt x="21" y="334"/>
                    </a:lnTo>
                    <a:lnTo>
                      <a:pt x="12" y="340"/>
                    </a:lnTo>
                    <a:lnTo>
                      <a:pt x="9" y="341"/>
                    </a:lnTo>
                    <a:lnTo>
                      <a:pt x="6" y="343"/>
                    </a:lnTo>
                    <a:lnTo>
                      <a:pt x="1" y="349"/>
                    </a:lnTo>
                    <a:lnTo>
                      <a:pt x="0" y="359"/>
                    </a:lnTo>
                    <a:lnTo>
                      <a:pt x="1" y="368"/>
                    </a:lnTo>
                    <a:lnTo>
                      <a:pt x="4" y="374"/>
                    </a:lnTo>
                    <a:lnTo>
                      <a:pt x="8" y="377"/>
                    </a:lnTo>
                    <a:lnTo>
                      <a:pt x="11" y="380"/>
                    </a:lnTo>
                    <a:lnTo>
                      <a:pt x="14" y="381"/>
                    </a:lnTo>
                    <a:lnTo>
                      <a:pt x="18" y="385"/>
                    </a:lnTo>
                    <a:lnTo>
                      <a:pt x="27" y="391"/>
                    </a:lnTo>
                    <a:lnTo>
                      <a:pt x="39" y="400"/>
                    </a:lnTo>
                    <a:lnTo>
                      <a:pt x="56" y="410"/>
                    </a:lnTo>
                    <a:lnTo>
                      <a:pt x="67" y="416"/>
                    </a:lnTo>
                    <a:lnTo>
                      <a:pt x="73" y="417"/>
                    </a:lnTo>
                    <a:lnTo>
                      <a:pt x="77" y="419"/>
                    </a:lnTo>
                    <a:lnTo>
                      <a:pt x="89" y="425"/>
                    </a:lnTo>
                    <a:lnTo>
                      <a:pt x="109" y="433"/>
                    </a:lnTo>
                    <a:lnTo>
                      <a:pt x="129" y="442"/>
                    </a:lnTo>
                    <a:lnTo>
                      <a:pt x="140" y="447"/>
                    </a:lnTo>
                    <a:lnTo>
                      <a:pt x="144" y="448"/>
                    </a:lnTo>
                    <a:lnTo>
                      <a:pt x="149" y="448"/>
                    </a:lnTo>
                    <a:lnTo>
                      <a:pt x="157" y="453"/>
                    </a:lnTo>
                    <a:lnTo>
                      <a:pt x="173" y="463"/>
                    </a:lnTo>
                    <a:lnTo>
                      <a:pt x="185" y="472"/>
                    </a:lnTo>
                    <a:lnTo>
                      <a:pt x="193" y="479"/>
                    </a:lnTo>
                    <a:lnTo>
                      <a:pt x="197" y="483"/>
                    </a:lnTo>
                    <a:lnTo>
                      <a:pt x="201" y="484"/>
                    </a:lnTo>
                    <a:lnTo>
                      <a:pt x="203" y="487"/>
                    </a:lnTo>
                    <a:lnTo>
                      <a:pt x="206" y="490"/>
                    </a:lnTo>
                    <a:lnTo>
                      <a:pt x="210" y="498"/>
                    </a:lnTo>
                    <a:lnTo>
                      <a:pt x="212" y="506"/>
                    </a:lnTo>
                    <a:lnTo>
                      <a:pt x="210" y="515"/>
                    </a:lnTo>
                    <a:lnTo>
                      <a:pt x="209" y="521"/>
                    </a:lnTo>
                    <a:lnTo>
                      <a:pt x="206" y="524"/>
                    </a:lnTo>
                    <a:lnTo>
                      <a:pt x="204" y="525"/>
                    </a:lnTo>
                    <a:lnTo>
                      <a:pt x="201" y="525"/>
                    </a:lnTo>
                    <a:lnTo>
                      <a:pt x="197" y="528"/>
                    </a:lnTo>
                    <a:lnTo>
                      <a:pt x="190" y="534"/>
                    </a:lnTo>
                    <a:lnTo>
                      <a:pt x="178" y="542"/>
                    </a:lnTo>
                    <a:lnTo>
                      <a:pt x="160" y="552"/>
                    </a:lnTo>
                    <a:lnTo>
                      <a:pt x="144" y="561"/>
                    </a:lnTo>
                    <a:lnTo>
                      <a:pt x="131" y="567"/>
                    </a:lnTo>
                    <a:lnTo>
                      <a:pt x="118" y="573"/>
                    </a:lnTo>
                    <a:lnTo>
                      <a:pt x="111" y="576"/>
                    </a:lnTo>
                    <a:lnTo>
                      <a:pt x="109" y="576"/>
                    </a:lnTo>
                  </a:path>
                </a:pathLst>
              </a:custGeom>
              <a:noFill/>
              <a:ln w="6350">
                <a:solidFill>
                  <a:schemeClr val="tx1"/>
                </a:solidFill>
                <a:prstDash val="solid"/>
                <a:round/>
                <a:headEnd/>
                <a:tailEnd/>
              </a:ln>
            </p:spPr>
            <p:txBody>
              <a:bodyPr/>
              <a:lstStyle/>
              <a:p>
                <a:endParaRPr lang="en-US"/>
              </a:p>
            </p:txBody>
          </p:sp>
          <p:sp>
            <p:nvSpPr>
              <p:cNvPr id="93" name="Freeform 93"/>
              <p:cNvSpPr>
                <a:spLocks noChangeAspect="1"/>
              </p:cNvSpPr>
              <p:nvPr/>
            </p:nvSpPr>
            <p:spPr bwMode="auto">
              <a:xfrm>
                <a:off x="1541" y="2975"/>
                <a:ext cx="52" cy="69"/>
              </a:xfrm>
              <a:custGeom>
                <a:avLst/>
                <a:gdLst>
                  <a:gd name="T0" fmla="*/ 0 w 215"/>
                  <a:gd name="T1" fmla="*/ 0 h 286"/>
                  <a:gd name="T2" fmla="*/ 0 w 215"/>
                  <a:gd name="T3" fmla="*/ 0 h 286"/>
                  <a:gd name="T4" fmla="*/ 0 w 215"/>
                  <a:gd name="T5" fmla="*/ 0 h 286"/>
                  <a:gd name="T6" fmla="*/ 0 w 215"/>
                  <a:gd name="T7" fmla="*/ 0 h 286"/>
                  <a:gd name="T8" fmla="*/ 0 w 215"/>
                  <a:gd name="T9" fmla="*/ 0 h 286"/>
                  <a:gd name="T10" fmla="*/ 0 w 215"/>
                  <a:gd name="T11" fmla="*/ 0 h 286"/>
                  <a:gd name="T12" fmla="*/ 0 w 215"/>
                  <a:gd name="T13" fmla="*/ 0 h 286"/>
                  <a:gd name="T14" fmla="*/ 0 w 215"/>
                  <a:gd name="T15" fmla="*/ 0 h 286"/>
                  <a:gd name="T16" fmla="*/ 0 w 215"/>
                  <a:gd name="T17" fmla="*/ 0 h 286"/>
                  <a:gd name="T18" fmla="*/ 0 w 215"/>
                  <a:gd name="T19" fmla="*/ 0 h 286"/>
                  <a:gd name="T20" fmla="*/ 0 w 215"/>
                  <a:gd name="T21" fmla="*/ 0 h 286"/>
                  <a:gd name="T22" fmla="*/ 0 w 215"/>
                  <a:gd name="T23" fmla="*/ 0 h 286"/>
                  <a:gd name="T24" fmla="*/ 0 w 215"/>
                  <a:gd name="T25" fmla="*/ 0 h 286"/>
                  <a:gd name="T26" fmla="*/ 0 w 215"/>
                  <a:gd name="T27" fmla="*/ 0 h 286"/>
                  <a:gd name="T28" fmla="*/ 0 w 215"/>
                  <a:gd name="T29" fmla="*/ 0 h 286"/>
                  <a:gd name="T30" fmla="*/ 0 w 215"/>
                  <a:gd name="T31" fmla="*/ 0 h 286"/>
                  <a:gd name="T32" fmla="*/ 0 w 215"/>
                  <a:gd name="T33" fmla="*/ 0 h 286"/>
                  <a:gd name="T34" fmla="*/ 0 w 215"/>
                  <a:gd name="T35" fmla="*/ 0 h 286"/>
                  <a:gd name="T36" fmla="*/ 0 w 215"/>
                  <a:gd name="T37" fmla="*/ 0 h 286"/>
                  <a:gd name="T38" fmla="*/ 0 w 215"/>
                  <a:gd name="T39" fmla="*/ 0 h 286"/>
                  <a:gd name="T40" fmla="*/ 0 w 215"/>
                  <a:gd name="T41" fmla="*/ 0 h 286"/>
                  <a:gd name="T42" fmla="*/ 0 w 215"/>
                  <a:gd name="T43" fmla="*/ 0 h 286"/>
                  <a:gd name="T44" fmla="*/ 0 w 215"/>
                  <a:gd name="T45" fmla="*/ 0 h 286"/>
                  <a:gd name="T46" fmla="*/ 0 w 215"/>
                  <a:gd name="T47" fmla="*/ 0 h 286"/>
                  <a:gd name="T48" fmla="*/ 0 w 215"/>
                  <a:gd name="T49" fmla="*/ 0 h 286"/>
                  <a:gd name="T50" fmla="*/ 0 w 215"/>
                  <a:gd name="T51" fmla="*/ 0 h 286"/>
                  <a:gd name="T52" fmla="*/ 0 w 215"/>
                  <a:gd name="T53" fmla="*/ 0 h 286"/>
                  <a:gd name="T54" fmla="*/ 0 w 215"/>
                  <a:gd name="T55" fmla="*/ 0 h 286"/>
                  <a:gd name="T56" fmla="*/ 0 w 215"/>
                  <a:gd name="T57" fmla="*/ 0 h 286"/>
                  <a:gd name="T58" fmla="*/ 0 w 215"/>
                  <a:gd name="T59" fmla="*/ 0 h 286"/>
                  <a:gd name="T60" fmla="*/ 0 w 215"/>
                  <a:gd name="T61" fmla="*/ 0 h 286"/>
                  <a:gd name="T62" fmla="*/ 0 w 215"/>
                  <a:gd name="T63" fmla="*/ 0 h 286"/>
                  <a:gd name="T64" fmla="*/ 0 w 215"/>
                  <a:gd name="T65" fmla="*/ 0 h 286"/>
                  <a:gd name="T66" fmla="*/ 0 w 215"/>
                  <a:gd name="T67" fmla="*/ 0 h 286"/>
                  <a:gd name="T68" fmla="*/ 0 w 215"/>
                  <a:gd name="T69" fmla="*/ 0 h 286"/>
                  <a:gd name="T70" fmla="*/ 0 w 215"/>
                  <a:gd name="T71" fmla="*/ 0 h 286"/>
                  <a:gd name="T72" fmla="*/ 0 w 215"/>
                  <a:gd name="T73" fmla="*/ 0 h 286"/>
                  <a:gd name="T74" fmla="*/ 0 w 215"/>
                  <a:gd name="T75" fmla="*/ 0 h 286"/>
                  <a:gd name="T76" fmla="*/ 0 w 215"/>
                  <a:gd name="T77" fmla="*/ 0 h 286"/>
                  <a:gd name="T78" fmla="*/ 0 w 215"/>
                  <a:gd name="T79" fmla="*/ 0 h 286"/>
                  <a:gd name="T80" fmla="*/ 0 w 215"/>
                  <a:gd name="T81" fmla="*/ 0 h 286"/>
                  <a:gd name="T82" fmla="*/ 0 w 215"/>
                  <a:gd name="T83" fmla="*/ 0 h 286"/>
                  <a:gd name="T84" fmla="*/ 0 w 215"/>
                  <a:gd name="T85" fmla="*/ 0 h 286"/>
                  <a:gd name="T86" fmla="*/ 0 w 215"/>
                  <a:gd name="T87" fmla="*/ 0 h 286"/>
                  <a:gd name="T88" fmla="*/ 0 w 215"/>
                  <a:gd name="T89" fmla="*/ 0 h 286"/>
                  <a:gd name="T90" fmla="*/ 0 w 215"/>
                  <a:gd name="T91" fmla="*/ 0 h 286"/>
                  <a:gd name="T92" fmla="*/ 0 w 215"/>
                  <a:gd name="T93" fmla="*/ 0 h 286"/>
                  <a:gd name="T94" fmla="*/ 0 w 215"/>
                  <a:gd name="T95" fmla="*/ 0 h 286"/>
                  <a:gd name="T96" fmla="*/ 0 w 215"/>
                  <a:gd name="T97" fmla="*/ 0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286"/>
                  <a:gd name="T149" fmla="*/ 215 w 215"/>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286">
                    <a:moveTo>
                      <a:pt x="107" y="0"/>
                    </a:moveTo>
                    <a:lnTo>
                      <a:pt x="105" y="0"/>
                    </a:lnTo>
                    <a:lnTo>
                      <a:pt x="98" y="4"/>
                    </a:lnTo>
                    <a:lnTo>
                      <a:pt x="85" y="10"/>
                    </a:lnTo>
                    <a:lnTo>
                      <a:pt x="70" y="19"/>
                    </a:lnTo>
                    <a:lnTo>
                      <a:pt x="53" y="28"/>
                    </a:lnTo>
                    <a:lnTo>
                      <a:pt x="35" y="40"/>
                    </a:lnTo>
                    <a:lnTo>
                      <a:pt x="20" y="50"/>
                    </a:lnTo>
                    <a:lnTo>
                      <a:pt x="13" y="54"/>
                    </a:lnTo>
                    <a:lnTo>
                      <a:pt x="8" y="56"/>
                    </a:lnTo>
                    <a:lnTo>
                      <a:pt x="7" y="56"/>
                    </a:lnTo>
                    <a:lnTo>
                      <a:pt x="3" y="60"/>
                    </a:lnTo>
                    <a:lnTo>
                      <a:pt x="0" y="70"/>
                    </a:lnTo>
                    <a:lnTo>
                      <a:pt x="3" y="81"/>
                    </a:lnTo>
                    <a:lnTo>
                      <a:pt x="7" y="88"/>
                    </a:lnTo>
                    <a:lnTo>
                      <a:pt x="8" y="89"/>
                    </a:lnTo>
                    <a:lnTo>
                      <a:pt x="11" y="92"/>
                    </a:lnTo>
                    <a:lnTo>
                      <a:pt x="19" y="98"/>
                    </a:lnTo>
                    <a:lnTo>
                      <a:pt x="35" y="108"/>
                    </a:lnTo>
                    <a:lnTo>
                      <a:pt x="54" y="118"/>
                    </a:lnTo>
                    <a:lnTo>
                      <a:pt x="66" y="123"/>
                    </a:lnTo>
                    <a:lnTo>
                      <a:pt x="73" y="126"/>
                    </a:lnTo>
                    <a:lnTo>
                      <a:pt x="80" y="127"/>
                    </a:lnTo>
                    <a:lnTo>
                      <a:pt x="94" y="132"/>
                    </a:lnTo>
                    <a:lnTo>
                      <a:pt x="117" y="142"/>
                    </a:lnTo>
                    <a:lnTo>
                      <a:pt x="137" y="152"/>
                    </a:lnTo>
                    <a:lnTo>
                      <a:pt x="148" y="158"/>
                    </a:lnTo>
                    <a:lnTo>
                      <a:pt x="152" y="159"/>
                    </a:lnTo>
                    <a:lnTo>
                      <a:pt x="156" y="161"/>
                    </a:lnTo>
                    <a:lnTo>
                      <a:pt x="165" y="167"/>
                    </a:lnTo>
                    <a:lnTo>
                      <a:pt x="180" y="177"/>
                    </a:lnTo>
                    <a:lnTo>
                      <a:pt x="193" y="188"/>
                    </a:lnTo>
                    <a:lnTo>
                      <a:pt x="202" y="194"/>
                    </a:lnTo>
                    <a:lnTo>
                      <a:pt x="206" y="197"/>
                    </a:lnTo>
                    <a:lnTo>
                      <a:pt x="209" y="199"/>
                    </a:lnTo>
                    <a:lnTo>
                      <a:pt x="212" y="205"/>
                    </a:lnTo>
                    <a:lnTo>
                      <a:pt x="215" y="216"/>
                    </a:lnTo>
                    <a:lnTo>
                      <a:pt x="214" y="228"/>
                    </a:lnTo>
                    <a:lnTo>
                      <a:pt x="209" y="234"/>
                    </a:lnTo>
                    <a:lnTo>
                      <a:pt x="206" y="237"/>
                    </a:lnTo>
                    <a:lnTo>
                      <a:pt x="203" y="240"/>
                    </a:lnTo>
                    <a:lnTo>
                      <a:pt x="196" y="246"/>
                    </a:lnTo>
                    <a:lnTo>
                      <a:pt x="181" y="256"/>
                    </a:lnTo>
                    <a:lnTo>
                      <a:pt x="164" y="266"/>
                    </a:lnTo>
                    <a:lnTo>
                      <a:pt x="148" y="275"/>
                    </a:lnTo>
                    <a:lnTo>
                      <a:pt x="131" y="280"/>
                    </a:lnTo>
                    <a:lnTo>
                      <a:pt x="120" y="283"/>
                    </a:lnTo>
                    <a:lnTo>
                      <a:pt x="112" y="286"/>
                    </a:lnTo>
                    <a:lnTo>
                      <a:pt x="110" y="286"/>
                    </a:lnTo>
                  </a:path>
                </a:pathLst>
              </a:custGeom>
              <a:noFill/>
              <a:ln w="6350">
                <a:solidFill>
                  <a:schemeClr val="tx1"/>
                </a:solidFill>
                <a:prstDash val="solid"/>
                <a:round/>
                <a:headEnd/>
                <a:tailEnd/>
              </a:ln>
            </p:spPr>
            <p:txBody>
              <a:bodyPr/>
              <a:lstStyle/>
              <a:p>
                <a:endParaRPr lang="en-US"/>
              </a:p>
            </p:txBody>
          </p:sp>
          <p:sp>
            <p:nvSpPr>
              <p:cNvPr id="94" name="Line 94"/>
              <p:cNvSpPr>
                <a:spLocks noChangeAspect="1" noChangeShapeType="1"/>
              </p:cNvSpPr>
              <p:nvPr/>
            </p:nvSpPr>
            <p:spPr bwMode="auto">
              <a:xfrm flipV="1">
                <a:off x="768" y="3047"/>
                <a:ext cx="799" cy="188"/>
              </a:xfrm>
              <a:prstGeom prst="line">
                <a:avLst/>
              </a:prstGeom>
              <a:noFill/>
              <a:ln w="14288">
                <a:solidFill>
                  <a:schemeClr val="tx1"/>
                </a:solidFill>
                <a:round/>
                <a:headEnd/>
                <a:tailEnd/>
              </a:ln>
            </p:spPr>
            <p:txBody>
              <a:bodyPr/>
              <a:lstStyle/>
              <a:p>
                <a:endParaRPr lang="en-US"/>
              </a:p>
            </p:txBody>
          </p:sp>
          <p:sp>
            <p:nvSpPr>
              <p:cNvPr id="95" name="Line 95"/>
              <p:cNvSpPr>
                <a:spLocks noChangeAspect="1" noChangeShapeType="1"/>
              </p:cNvSpPr>
              <p:nvPr/>
            </p:nvSpPr>
            <p:spPr bwMode="auto">
              <a:xfrm>
                <a:off x="768" y="2655"/>
                <a:ext cx="799" cy="186"/>
              </a:xfrm>
              <a:prstGeom prst="line">
                <a:avLst/>
              </a:prstGeom>
              <a:noFill/>
              <a:ln w="14288">
                <a:solidFill>
                  <a:schemeClr val="tx1"/>
                </a:solidFill>
                <a:round/>
                <a:headEnd/>
                <a:tailEnd/>
              </a:ln>
            </p:spPr>
            <p:txBody>
              <a:bodyPr/>
              <a:lstStyle/>
              <a:p>
                <a:endParaRPr lang="en-US"/>
              </a:p>
            </p:txBody>
          </p:sp>
          <p:sp>
            <p:nvSpPr>
              <p:cNvPr id="96" name="Line 96"/>
              <p:cNvSpPr>
                <a:spLocks noChangeAspect="1" noChangeShapeType="1"/>
              </p:cNvSpPr>
              <p:nvPr/>
            </p:nvSpPr>
            <p:spPr bwMode="auto">
              <a:xfrm>
                <a:off x="2048" y="3158"/>
                <a:ext cx="320" cy="81"/>
              </a:xfrm>
              <a:prstGeom prst="line">
                <a:avLst/>
              </a:prstGeom>
              <a:noFill/>
              <a:ln w="42863">
                <a:solidFill>
                  <a:schemeClr val="tx1"/>
                </a:solidFill>
                <a:round/>
                <a:headEnd/>
                <a:tailEnd/>
              </a:ln>
            </p:spPr>
            <p:txBody>
              <a:bodyPr/>
              <a:lstStyle/>
              <a:p>
                <a:endParaRPr lang="en-US"/>
              </a:p>
            </p:txBody>
          </p:sp>
          <p:sp>
            <p:nvSpPr>
              <p:cNvPr id="97" name="Line 97"/>
              <p:cNvSpPr>
                <a:spLocks noChangeAspect="1" noChangeShapeType="1"/>
              </p:cNvSpPr>
              <p:nvPr/>
            </p:nvSpPr>
            <p:spPr bwMode="auto">
              <a:xfrm flipH="1" flipV="1">
                <a:off x="1569" y="3047"/>
                <a:ext cx="480" cy="113"/>
              </a:xfrm>
              <a:prstGeom prst="line">
                <a:avLst/>
              </a:prstGeom>
              <a:noFill/>
              <a:ln w="14288">
                <a:solidFill>
                  <a:schemeClr val="tx1"/>
                </a:solidFill>
                <a:round/>
                <a:headEnd/>
                <a:tailEnd/>
              </a:ln>
            </p:spPr>
            <p:txBody>
              <a:bodyPr/>
              <a:lstStyle/>
              <a:p>
                <a:endParaRPr lang="en-US"/>
              </a:p>
            </p:txBody>
          </p:sp>
          <p:sp>
            <p:nvSpPr>
              <p:cNvPr id="98" name="Line 98"/>
              <p:cNvSpPr>
                <a:spLocks noChangeAspect="1" noChangeShapeType="1"/>
              </p:cNvSpPr>
              <p:nvPr/>
            </p:nvSpPr>
            <p:spPr bwMode="auto">
              <a:xfrm flipV="1">
                <a:off x="2048" y="2647"/>
                <a:ext cx="320" cy="80"/>
              </a:xfrm>
              <a:prstGeom prst="line">
                <a:avLst/>
              </a:prstGeom>
              <a:noFill/>
              <a:ln w="42863">
                <a:solidFill>
                  <a:schemeClr val="tx1"/>
                </a:solidFill>
                <a:round/>
                <a:headEnd/>
                <a:tailEnd/>
              </a:ln>
            </p:spPr>
            <p:txBody>
              <a:bodyPr/>
              <a:lstStyle/>
              <a:p>
                <a:endParaRPr lang="en-US"/>
              </a:p>
            </p:txBody>
          </p:sp>
          <p:sp>
            <p:nvSpPr>
              <p:cNvPr id="99" name="Line 99"/>
              <p:cNvSpPr>
                <a:spLocks noChangeAspect="1" noChangeShapeType="1"/>
              </p:cNvSpPr>
              <p:nvPr/>
            </p:nvSpPr>
            <p:spPr bwMode="auto">
              <a:xfrm flipH="1">
                <a:off x="1569" y="2727"/>
                <a:ext cx="480" cy="111"/>
              </a:xfrm>
              <a:prstGeom prst="line">
                <a:avLst/>
              </a:prstGeom>
              <a:noFill/>
              <a:ln w="14288">
                <a:solidFill>
                  <a:schemeClr val="tx1"/>
                </a:solidFill>
                <a:round/>
                <a:headEnd/>
                <a:tailEnd/>
              </a:ln>
            </p:spPr>
            <p:txBody>
              <a:bodyPr/>
              <a:lstStyle/>
              <a:p>
                <a:endParaRPr lang="en-US"/>
              </a:p>
            </p:txBody>
          </p:sp>
          <p:sp>
            <p:nvSpPr>
              <p:cNvPr id="100" name="Oval 100"/>
              <p:cNvSpPr>
                <a:spLocks noChangeAspect="1" noChangeArrowheads="1"/>
              </p:cNvSpPr>
              <p:nvPr/>
            </p:nvSpPr>
            <p:spPr bwMode="auto">
              <a:xfrm>
                <a:off x="1937" y="3041"/>
                <a:ext cx="226" cy="227"/>
              </a:xfrm>
              <a:prstGeom prst="ellipse">
                <a:avLst/>
              </a:prstGeom>
              <a:solidFill>
                <a:srgbClr val="87CEFF"/>
              </a:solidFill>
              <a:ln w="14288">
                <a:solidFill>
                  <a:schemeClr val="tx1"/>
                </a:solidFill>
                <a:round/>
                <a:headEnd/>
                <a:tailEnd/>
              </a:ln>
            </p:spPr>
            <p:txBody>
              <a:bodyPr/>
              <a:lstStyle/>
              <a:p>
                <a:endParaRPr lang="en-US"/>
              </a:p>
            </p:txBody>
          </p:sp>
          <p:sp>
            <p:nvSpPr>
              <p:cNvPr id="101" name="Oval 101"/>
              <p:cNvSpPr>
                <a:spLocks noChangeAspect="1" noChangeArrowheads="1"/>
              </p:cNvSpPr>
              <p:nvPr/>
            </p:nvSpPr>
            <p:spPr bwMode="auto">
              <a:xfrm>
                <a:off x="1937" y="2617"/>
                <a:ext cx="226" cy="227"/>
              </a:xfrm>
              <a:prstGeom prst="ellipse">
                <a:avLst/>
              </a:prstGeom>
              <a:solidFill>
                <a:srgbClr val="87CEFF"/>
              </a:solidFill>
              <a:ln w="14288">
                <a:solidFill>
                  <a:schemeClr val="tx1"/>
                </a:solidFill>
                <a:round/>
                <a:headEnd/>
                <a:tailEnd/>
              </a:ln>
            </p:spPr>
            <p:txBody>
              <a:bodyPr/>
              <a:lstStyle/>
              <a:p>
                <a:endParaRPr lang="en-US"/>
              </a:p>
            </p:txBody>
          </p:sp>
          <p:sp>
            <p:nvSpPr>
              <p:cNvPr id="102" name="Rectangle 102"/>
              <p:cNvSpPr>
                <a:spLocks noChangeAspect="1" noChangeArrowheads="1"/>
              </p:cNvSpPr>
              <p:nvPr/>
            </p:nvSpPr>
            <p:spPr bwMode="auto">
              <a:xfrm>
                <a:off x="1408" y="2787"/>
                <a:ext cx="320" cy="320"/>
              </a:xfrm>
              <a:prstGeom prst="rect">
                <a:avLst/>
              </a:prstGeom>
              <a:solidFill>
                <a:srgbClr val="FFA0A0"/>
              </a:solidFill>
              <a:ln w="14288">
                <a:solidFill>
                  <a:schemeClr val="tx1"/>
                </a:solidFill>
                <a:miter lim="800000"/>
                <a:headEnd/>
                <a:tailEnd/>
              </a:ln>
            </p:spPr>
            <p:txBody>
              <a:bodyPr/>
              <a:lstStyle/>
              <a:p>
                <a:endParaRPr lang="en-US"/>
              </a:p>
            </p:txBody>
          </p:sp>
          <p:sp>
            <p:nvSpPr>
              <p:cNvPr id="103" name="Text Box 103"/>
              <p:cNvSpPr txBox="1">
                <a:spLocks noChangeArrowheads="1"/>
              </p:cNvSpPr>
              <p:nvPr/>
            </p:nvSpPr>
            <p:spPr bwMode="auto">
              <a:xfrm>
                <a:off x="432" y="2408"/>
                <a:ext cx="768" cy="231"/>
              </a:xfrm>
              <a:prstGeom prst="rect">
                <a:avLst/>
              </a:prstGeom>
              <a:noFill/>
              <a:ln w="12700" cap="sq">
                <a:noFill/>
                <a:miter lim="800000"/>
                <a:headEnd/>
                <a:tailEnd/>
              </a:ln>
            </p:spPr>
            <p:txBody>
              <a:bodyPr>
                <a:spAutoFit/>
              </a:bodyPr>
              <a:lstStyle/>
              <a:p>
                <a:pPr algn="ctr">
                  <a:spcBef>
                    <a:spcPct val="50000"/>
                  </a:spcBef>
                </a:pPr>
                <a:r>
                  <a:rPr lang="en-US" sz="1800" i="0">
                    <a:solidFill>
                      <a:schemeClr val="tx1"/>
                    </a:solidFill>
                    <a:latin typeface="Arial" charset="0"/>
                  </a:rPr>
                  <a:t>electron</a:t>
                </a:r>
              </a:p>
            </p:txBody>
          </p:sp>
          <p:sp>
            <p:nvSpPr>
              <p:cNvPr id="104" name="Text Box 104"/>
              <p:cNvSpPr txBox="1">
                <a:spLocks noChangeArrowheads="1"/>
              </p:cNvSpPr>
              <p:nvPr/>
            </p:nvSpPr>
            <p:spPr bwMode="auto">
              <a:xfrm>
                <a:off x="432" y="3263"/>
                <a:ext cx="768" cy="231"/>
              </a:xfrm>
              <a:prstGeom prst="rect">
                <a:avLst/>
              </a:prstGeom>
              <a:noFill/>
              <a:ln w="12700" cap="sq">
                <a:noFill/>
                <a:miter lim="800000"/>
                <a:headEnd/>
                <a:tailEnd/>
              </a:ln>
            </p:spPr>
            <p:txBody>
              <a:bodyPr>
                <a:spAutoFit/>
              </a:bodyPr>
              <a:lstStyle/>
              <a:p>
                <a:pPr algn="ctr">
                  <a:spcBef>
                    <a:spcPct val="50000"/>
                  </a:spcBef>
                </a:pPr>
                <a:r>
                  <a:rPr lang="en-US" sz="1800" i="0">
                    <a:solidFill>
                      <a:schemeClr val="tx1"/>
                    </a:solidFill>
                    <a:latin typeface="Arial" charset="0"/>
                  </a:rPr>
                  <a:t>positron</a:t>
                </a:r>
              </a:p>
            </p:txBody>
          </p:sp>
          <p:sp>
            <p:nvSpPr>
              <p:cNvPr id="105" name="Text Box 105"/>
              <p:cNvSpPr txBox="1">
                <a:spLocks noChangeArrowheads="1"/>
              </p:cNvSpPr>
              <p:nvPr/>
            </p:nvSpPr>
            <p:spPr bwMode="auto">
              <a:xfrm>
                <a:off x="2136" y="2408"/>
                <a:ext cx="672" cy="231"/>
              </a:xfrm>
              <a:prstGeom prst="rect">
                <a:avLst/>
              </a:prstGeom>
              <a:noFill/>
              <a:ln w="12700" cap="sq">
                <a:noFill/>
                <a:miter lim="800000"/>
                <a:headEnd/>
                <a:tailEnd/>
              </a:ln>
            </p:spPr>
            <p:txBody>
              <a:bodyPr>
                <a:spAutoFit/>
              </a:bodyPr>
              <a:lstStyle/>
              <a:p>
                <a:pPr algn="ctr">
                  <a:spcBef>
                    <a:spcPct val="50000"/>
                  </a:spcBef>
                </a:pPr>
                <a:r>
                  <a:rPr lang="en-US" sz="1800" i="0">
                    <a:solidFill>
                      <a:schemeClr val="tx1"/>
                    </a:solidFill>
                    <a:latin typeface="Arial" charset="0"/>
                  </a:rPr>
                  <a:t>pion</a:t>
                </a:r>
              </a:p>
            </p:txBody>
          </p:sp>
          <p:sp>
            <p:nvSpPr>
              <p:cNvPr id="106" name="Text Box 106"/>
              <p:cNvSpPr txBox="1">
                <a:spLocks noChangeArrowheads="1"/>
              </p:cNvSpPr>
              <p:nvPr/>
            </p:nvSpPr>
            <p:spPr bwMode="auto">
              <a:xfrm>
                <a:off x="2136" y="3263"/>
                <a:ext cx="672" cy="231"/>
              </a:xfrm>
              <a:prstGeom prst="rect">
                <a:avLst/>
              </a:prstGeom>
              <a:noFill/>
              <a:ln w="12700" cap="sq">
                <a:noFill/>
                <a:miter lim="800000"/>
                <a:headEnd/>
                <a:tailEnd/>
              </a:ln>
            </p:spPr>
            <p:txBody>
              <a:bodyPr>
                <a:spAutoFit/>
              </a:bodyPr>
              <a:lstStyle/>
              <a:p>
                <a:pPr algn="ctr">
                  <a:spcBef>
                    <a:spcPct val="50000"/>
                  </a:spcBef>
                </a:pPr>
                <a:r>
                  <a:rPr lang="en-US" sz="1800" i="0">
                    <a:solidFill>
                      <a:schemeClr val="tx1"/>
                    </a:solidFill>
                    <a:latin typeface="Arial" charset="0"/>
                  </a:rPr>
                  <a:t>pion</a:t>
                </a:r>
              </a:p>
            </p:txBody>
          </p:sp>
        </p:grpSp>
        <p:sp>
          <p:nvSpPr>
            <p:cNvPr id="86" name="Text Box 107"/>
            <p:cNvSpPr txBox="1">
              <a:spLocks noChangeArrowheads="1"/>
            </p:cNvSpPr>
            <p:nvPr/>
          </p:nvSpPr>
          <p:spPr bwMode="auto">
            <a:xfrm>
              <a:off x="644" y="3648"/>
              <a:ext cx="1632" cy="291"/>
            </a:xfrm>
            <a:prstGeom prst="rect">
              <a:avLst/>
            </a:prstGeom>
            <a:noFill/>
            <a:ln w="12700" cap="sq">
              <a:noFill/>
              <a:miter lim="800000"/>
              <a:headEnd/>
              <a:tailEnd/>
            </a:ln>
          </p:spPr>
          <p:txBody>
            <a:bodyPr>
              <a:spAutoFit/>
            </a:bodyPr>
            <a:lstStyle/>
            <a:p>
              <a:pPr algn="ctr">
                <a:spcBef>
                  <a:spcPct val="50000"/>
                </a:spcBef>
              </a:pPr>
              <a:r>
                <a:rPr lang="en-US" sz="2400" b="0" dirty="0">
                  <a:solidFill>
                    <a:schemeClr val="accent2"/>
                  </a:solidFill>
                  <a:latin typeface="Arial" charset="0"/>
                </a:rPr>
                <a:t>e</a:t>
              </a:r>
              <a:r>
                <a:rPr lang="en-US" sz="2400" b="0" baseline="30000" dirty="0">
                  <a:solidFill>
                    <a:schemeClr val="accent2"/>
                  </a:solidFill>
                  <a:latin typeface="Arial" charset="0"/>
                </a:rPr>
                <a:t>–</a:t>
              </a:r>
              <a:r>
                <a:rPr lang="en-US" sz="2400" b="0" dirty="0">
                  <a:solidFill>
                    <a:schemeClr val="accent2"/>
                  </a:solidFill>
                  <a:latin typeface="Arial" charset="0"/>
                </a:rPr>
                <a:t>e</a:t>
              </a:r>
              <a:r>
                <a:rPr lang="en-US" sz="2400" b="0" baseline="30000" dirty="0">
                  <a:solidFill>
                    <a:schemeClr val="accent2"/>
                  </a:solidFill>
                  <a:latin typeface="Arial" charset="0"/>
                </a:rPr>
                <a:t>+</a:t>
              </a:r>
              <a:r>
                <a:rPr lang="en-US" sz="2400" b="0" dirty="0">
                  <a:solidFill>
                    <a:schemeClr val="accent2"/>
                  </a:solidFill>
                  <a:latin typeface="Arial" charset="0"/>
                </a:rPr>
                <a:t> to </a:t>
              </a:r>
              <a:r>
                <a:rPr lang="en-US" sz="2400" b="0" dirty="0" smtClean="0">
                  <a:solidFill>
                    <a:schemeClr val="accent2"/>
                  </a:solidFill>
                  <a:latin typeface="Arial" charset="0"/>
                </a:rPr>
                <a:t>hadrons</a:t>
              </a:r>
              <a:endParaRPr lang="en-US" sz="2400" b="0" dirty="0">
                <a:solidFill>
                  <a:schemeClr val="accent2"/>
                </a:solidFill>
                <a:latin typeface="Arial" charset="0"/>
              </a:endParaRPr>
            </a:p>
          </p:txBody>
        </p:sp>
        <p:pic>
          <p:nvPicPr>
            <p:cNvPr id="87" name="Picture 108" descr="B-logo-small"/>
            <p:cNvPicPr>
              <a:picLocks noChangeAspect="1" noChangeArrowheads="1"/>
            </p:cNvPicPr>
            <p:nvPr/>
          </p:nvPicPr>
          <p:blipFill>
            <a:blip r:embed="rId9" cstate="print"/>
            <a:srcRect/>
            <a:stretch>
              <a:fillRect/>
            </a:stretch>
          </p:blipFill>
          <p:spPr bwMode="auto">
            <a:xfrm>
              <a:off x="1008" y="2448"/>
              <a:ext cx="384" cy="295"/>
            </a:xfrm>
            <a:prstGeom prst="rect">
              <a:avLst/>
            </a:prstGeom>
            <a:noFill/>
            <a:ln w="9525">
              <a:noFill/>
              <a:miter lim="800000"/>
              <a:headEnd/>
              <a:tailEnd/>
            </a:ln>
          </p:spPr>
        </p:pic>
        <p:pic>
          <p:nvPicPr>
            <p:cNvPr id="88" name="Picture 109"/>
            <p:cNvPicPr>
              <a:picLocks noChangeAspect="1" noChangeArrowheads="1"/>
            </p:cNvPicPr>
            <p:nvPr/>
          </p:nvPicPr>
          <p:blipFill>
            <a:blip r:embed="rId10" cstate="print"/>
            <a:srcRect/>
            <a:stretch>
              <a:fillRect/>
            </a:stretch>
          </p:blipFill>
          <p:spPr bwMode="auto">
            <a:xfrm>
              <a:off x="1440" y="2448"/>
              <a:ext cx="336" cy="336"/>
            </a:xfrm>
            <a:prstGeom prst="rect">
              <a:avLst/>
            </a:prstGeom>
            <a:noFill/>
            <a:ln w="9525">
              <a:noFill/>
              <a:miter lim="800000"/>
              <a:headEnd/>
              <a:tailEnd/>
            </a:ln>
          </p:spPr>
        </p:pic>
        <p:pic>
          <p:nvPicPr>
            <p:cNvPr id="89" name="Picture 110"/>
            <p:cNvPicPr>
              <a:picLocks noChangeAspect="1" noChangeArrowheads="1"/>
            </p:cNvPicPr>
            <p:nvPr/>
          </p:nvPicPr>
          <p:blipFill>
            <a:blip r:embed="rId11" cstate="print"/>
            <a:srcRect/>
            <a:stretch>
              <a:fillRect/>
            </a:stretch>
          </p:blipFill>
          <p:spPr bwMode="auto">
            <a:xfrm>
              <a:off x="1872" y="2448"/>
              <a:ext cx="480" cy="307"/>
            </a:xfrm>
            <a:prstGeom prst="rect">
              <a:avLst/>
            </a:prstGeom>
            <a:noFill/>
            <a:ln w="9525">
              <a:noFill/>
              <a:miter lim="800000"/>
              <a:headEnd/>
              <a:tailEnd/>
            </a:ln>
          </p:spPr>
        </p:pic>
      </p:grpSp>
      <p:sp>
        <p:nvSpPr>
          <p:cNvPr id="116" name="Oval 3"/>
          <p:cNvSpPr>
            <a:spLocks noChangeAspect="1" noChangeArrowheads="1"/>
          </p:cNvSpPr>
          <p:nvPr/>
        </p:nvSpPr>
        <p:spPr bwMode="auto">
          <a:xfrm>
            <a:off x="1077119" y="4921250"/>
            <a:ext cx="277812" cy="254000"/>
          </a:xfrm>
          <a:prstGeom prst="ellipse">
            <a:avLst/>
          </a:prstGeom>
          <a:solidFill>
            <a:srgbClr val="87CEFF"/>
          </a:solidFill>
          <a:ln w="14288">
            <a:solidFill>
              <a:srgbClr val="FFFFFF"/>
            </a:solidFill>
            <a:round/>
            <a:headEnd/>
            <a:tailEnd/>
          </a:ln>
        </p:spPr>
        <p:txBody>
          <a:bodyPr/>
          <a:lstStyle/>
          <a:p>
            <a:endParaRPr lang="en-US"/>
          </a:p>
        </p:txBody>
      </p:sp>
      <p:sp>
        <p:nvSpPr>
          <p:cNvPr id="117" name="Oval 4"/>
          <p:cNvSpPr>
            <a:spLocks noChangeAspect="1" noChangeArrowheads="1"/>
          </p:cNvSpPr>
          <p:nvPr/>
        </p:nvSpPr>
        <p:spPr bwMode="auto">
          <a:xfrm>
            <a:off x="1077119" y="5302250"/>
            <a:ext cx="277812" cy="254000"/>
          </a:xfrm>
          <a:prstGeom prst="ellipse">
            <a:avLst/>
          </a:prstGeom>
          <a:solidFill>
            <a:srgbClr val="FF0000"/>
          </a:solidFill>
          <a:ln w="14288">
            <a:solidFill>
              <a:srgbClr val="FFFFFF"/>
            </a:solidFill>
            <a:round/>
            <a:headEnd/>
            <a:tailEnd/>
          </a:ln>
        </p:spPr>
        <p:txBody>
          <a:bodyPr/>
          <a:lstStyle/>
          <a:p>
            <a:endParaRPr lang="en-US"/>
          </a:p>
        </p:txBody>
      </p:sp>
      <p:sp>
        <p:nvSpPr>
          <p:cNvPr id="118" name="Rectangle 5"/>
          <p:cNvSpPr>
            <a:spLocks noChangeAspect="1" noChangeArrowheads="1"/>
          </p:cNvSpPr>
          <p:nvPr/>
        </p:nvSpPr>
        <p:spPr bwMode="auto">
          <a:xfrm>
            <a:off x="1066800" y="4495800"/>
            <a:ext cx="298450" cy="273050"/>
          </a:xfrm>
          <a:prstGeom prst="rect">
            <a:avLst/>
          </a:prstGeom>
          <a:solidFill>
            <a:srgbClr val="FFD600"/>
          </a:solidFill>
          <a:ln w="14288">
            <a:solidFill>
              <a:srgbClr val="FFFFFF"/>
            </a:solidFill>
            <a:miter lim="800000"/>
            <a:headEnd/>
            <a:tailEnd/>
          </a:ln>
        </p:spPr>
        <p:txBody>
          <a:bodyPr/>
          <a:lstStyle/>
          <a:p>
            <a:endParaRPr lang="en-US"/>
          </a:p>
        </p:txBody>
      </p:sp>
      <p:sp>
        <p:nvSpPr>
          <p:cNvPr id="119" name="Text Box 6"/>
          <p:cNvSpPr txBox="1">
            <a:spLocks noChangeArrowheads="1"/>
          </p:cNvSpPr>
          <p:nvPr/>
        </p:nvSpPr>
        <p:spPr bwMode="auto">
          <a:xfrm>
            <a:off x="1570037" y="4464050"/>
            <a:ext cx="3352800" cy="336550"/>
          </a:xfrm>
          <a:prstGeom prst="rect">
            <a:avLst/>
          </a:prstGeom>
          <a:noFill/>
          <a:ln w="12700" cap="sq">
            <a:noFill/>
            <a:miter lim="800000"/>
            <a:headEnd/>
            <a:tailEnd/>
          </a:ln>
        </p:spPr>
        <p:txBody>
          <a:bodyPr>
            <a:spAutoFit/>
          </a:bodyPr>
          <a:lstStyle/>
          <a:p>
            <a:pPr>
              <a:spcBef>
                <a:spcPct val="50000"/>
              </a:spcBef>
            </a:pPr>
            <a:r>
              <a:rPr lang="en-US" sz="1600" i="0" dirty="0" err="1">
                <a:solidFill>
                  <a:schemeClr val="tx1"/>
                </a:solidFill>
                <a:latin typeface="Arial" charset="0"/>
              </a:rPr>
              <a:t>Partonic</a:t>
            </a:r>
            <a:r>
              <a:rPr lang="en-US" sz="1600" i="0" dirty="0">
                <a:solidFill>
                  <a:schemeClr val="tx1"/>
                </a:solidFill>
                <a:latin typeface="Arial" charset="0"/>
              </a:rPr>
              <a:t> scattering amplitude</a:t>
            </a:r>
          </a:p>
        </p:txBody>
      </p:sp>
      <p:sp>
        <p:nvSpPr>
          <p:cNvPr id="120" name="Text Box 7"/>
          <p:cNvSpPr txBox="1">
            <a:spLocks noChangeArrowheads="1"/>
          </p:cNvSpPr>
          <p:nvPr/>
        </p:nvSpPr>
        <p:spPr bwMode="auto">
          <a:xfrm>
            <a:off x="1654175" y="4845050"/>
            <a:ext cx="3352800" cy="336550"/>
          </a:xfrm>
          <a:prstGeom prst="rect">
            <a:avLst/>
          </a:prstGeom>
          <a:noFill/>
          <a:ln w="12700" cap="sq">
            <a:noFill/>
            <a:miter lim="800000"/>
            <a:headEnd/>
            <a:tailEnd/>
          </a:ln>
        </p:spPr>
        <p:txBody>
          <a:bodyPr>
            <a:spAutoFit/>
          </a:bodyPr>
          <a:lstStyle/>
          <a:p>
            <a:pPr>
              <a:spcBef>
                <a:spcPct val="50000"/>
              </a:spcBef>
            </a:pPr>
            <a:r>
              <a:rPr lang="en-US" sz="1600" i="0">
                <a:solidFill>
                  <a:schemeClr val="tx1"/>
                </a:solidFill>
                <a:latin typeface="Arial" charset="0"/>
              </a:rPr>
              <a:t>Fragmentation amplitude</a:t>
            </a:r>
          </a:p>
        </p:txBody>
      </p:sp>
      <p:sp>
        <p:nvSpPr>
          <p:cNvPr id="121" name="Text Box 8"/>
          <p:cNvSpPr txBox="1">
            <a:spLocks noChangeArrowheads="1"/>
          </p:cNvSpPr>
          <p:nvPr/>
        </p:nvSpPr>
        <p:spPr bwMode="auto">
          <a:xfrm>
            <a:off x="1654175" y="5226050"/>
            <a:ext cx="3352800" cy="336550"/>
          </a:xfrm>
          <a:prstGeom prst="rect">
            <a:avLst/>
          </a:prstGeom>
          <a:noFill/>
          <a:ln w="12700" cap="sq">
            <a:noFill/>
            <a:miter lim="800000"/>
            <a:headEnd/>
            <a:tailEnd/>
          </a:ln>
        </p:spPr>
        <p:txBody>
          <a:bodyPr>
            <a:spAutoFit/>
          </a:bodyPr>
          <a:lstStyle/>
          <a:p>
            <a:pPr>
              <a:spcBef>
                <a:spcPct val="50000"/>
              </a:spcBef>
            </a:pPr>
            <a:r>
              <a:rPr lang="en-US" sz="1600" i="0">
                <a:solidFill>
                  <a:schemeClr val="tx1"/>
                </a:solidFill>
                <a:latin typeface="Arial" charset="0"/>
              </a:rPr>
              <a:t>Distribution amplitude</a:t>
            </a:r>
          </a:p>
        </p:txBody>
      </p:sp>
      <p:cxnSp>
        <p:nvCxnSpPr>
          <p:cNvPr id="125" name="Straight Connector 124"/>
          <p:cNvCxnSpPr/>
          <p:nvPr/>
        </p:nvCxnSpPr>
        <p:spPr>
          <a:xfrm>
            <a:off x="1295400" y="4038600"/>
            <a:ext cx="754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724400" y="838200"/>
            <a:ext cx="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131" name="Date Placeholder 130"/>
          <p:cNvSpPr>
            <a:spLocks noGrp="1"/>
          </p:cNvSpPr>
          <p:nvPr>
            <p:ph type="dt" sz="half" idx="10"/>
          </p:nvPr>
        </p:nvSpPr>
        <p:spPr/>
        <p:txBody>
          <a:bodyPr/>
          <a:lstStyle/>
          <a:p>
            <a:r>
              <a:rPr lang="en-US" altLang="zh-CN" smtClean="0"/>
              <a:t>Workshops on Hadron Physics</a:t>
            </a:r>
            <a:endParaRPr lang="en-US" dirty="0"/>
          </a:p>
        </p:txBody>
      </p:sp>
      <p:sp>
        <p:nvSpPr>
          <p:cNvPr id="132" name="Slide Number Placeholder 131"/>
          <p:cNvSpPr>
            <a:spLocks noGrp="1"/>
          </p:cNvSpPr>
          <p:nvPr>
            <p:ph type="sldNum" sz="quarter" idx="12"/>
          </p:nvPr>
        </p:nvSpPr>
        <p:spPr/>
        <p:txBody>
          <a:bodyPr/>
          <a:lstStyle/>
          <a:p>
            <a:fld id="{EDE73889-8752-428C-A11C-8679396BAC9B}" type="slidenum">
              <a:rPr lang="en-US" smtClean="0"/>
              <a:pPr/>
              <a:t>4</a:t>
            </a:fld>
            <a:endParaRPr lang="en-US" dirty="0"/>
          </a:p>
        </p:txBody>
      </p:sp>
      <p:sp>
        <p:nvSpPr>
          <p:cNvPr id="133" name="Footer Placeholder 132"/>
          <p:cNvSpPr>
            <a:spLocks noGrp="1"/>
          </p:cNvSpPr>
          <p:nvPr>
            <p:ph type="ftr" sz="quarter" idx="11"/>
          </p:nvPr>
        </p:nvSpPr>
        <p:spPr/>
        <p:txBody>
          <a:bodyPr/>
          <a:lstStyle/>
          <a:p>
            <a:r>
              <a:rPr lang="en-US" smtClean="0"/>
              <a:t>Jin Huang &lt;jinhuang@jlab.org&gt;</a:t>
            </a:r>
            <a:endParaRPr lang="en-US" dirty="0"/>
          </a:p>
        </p:txBody>
      </p:sp>
      <p:pic>
        <p:nvPicPr>
          <p:cNvPr id="122" name="Picture 5" descr="E:\My Documents\my file\JLab\Document\Logo\JLab_logo_white.png"/>
          <p:cNvPicPr>
            <a:picLocks noChangeAspect="1" noChangeArrowheads="1"/>
          </p:cNvPicPr>
          <p:nvPr/>
        </p:nvPicPr>
        <p:blipFill>
          <a:blip r:embed="rId12" cstate="print"/>
          <a:srcRect/>
          <a:stretch>
            <a:fillRect/>
          </a:stretch>
        </p:blipFill>
        <p:spPr bwMode="auto">
          <a:xfrm>
            <a:off x="2209800" y="1196853"/>
            <a:ext cx="1600200" cy="403347"/>
          </a:xfrm>
          <a:prstGeom prst="rect">
            <a:avLst/>
          </a:prstGeom>
          <a:noFill/>
        </p:spPr>
      </p:pic>
      <p:pic>
        <p:nvPicPr>
          <p:cNvPr id="289794" name="Picture 2" descr="http://www.stonybrook.edu/commcms/bnl/BNL%20logo.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715000" y="1066800"/>
            <a:ext cx="1752600" cy="641735"/>
          </a:xfrm>
          <a:prstGeom prst="rect">
            <a:avLst/>
          </a:prstGeom>
          <a:noFill/>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8"/>
          <p:cNvGrpSpPr/>
          <p:nvPr/>
        </p:nvGrpSpPr>
        <p:grpSpPr>
          <a:xfrm>
            <a:off x="-304800" y="3733800"/>
            <a:ext cx="5601731" cy="3048000"/>
            <a:chOff x="327679" y="1695223"/>
            <a:chExt cx="5052060" cy="2748915"/>
          </a:xfrm>
        </p:grpSpPr>
        <p:pic>
          <p:nvPicPr>
            <p:cNvPr id="20" name="Picture 19" descr="angl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327679" y="1695223"/>
              <a:ext cx="5052060" cy="2748915"/>
            </a:xfrm>
            <a:prstGeom prst="rect">
              <a:avLst/>
            </a:prstGeom>
          </p:spPr>
        </p:pic>
        <p:sp>
          <p:nvSpPr>
            <p:cNvPr id="21" name="TextBox 20"/>
            <p:cNvSpPr txBox="1"/>
            <p:nvPr/>
          </p:nvSpPr>
          <p:spPr>
            <a:xfrm rot="2241278">
              <a:off x="713687" y="3159697"/>
              <a:ext cx="1956332" cy="360849"/>
            </a:xfrm>
            <a:prstGeom prst="rect">
              <a:avLst/>
            </a:prstGeom>
            <a:noFill/>
          </p:spPr>
          <p:txBody>
            <a:bodyPr wrap="none" rtlCol="0">
              <a:spAutoFit/>
            </a:bodyPr>
            <a:lstStyle/>
            <a:p>
              <a:r>
                <a:rPr lang="en-US" sz="20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Scattering Plane</a:t>
              </a:r>
              <a:endParaRPr lang="en-US" sz="20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 name="内容占位符 1"/>
          <p:cNvSpPr>
            <a:spLocks noGrp="1"/>
          </p:cNvSpPr>
          <p:nvPr>
            <p:ph idx="1"/>
          </p:nvPr>
        </p:nvSpPr>
        <p:spPr>
          <a:xfrm>
            <a:off x="4800600" y="4419600"/>
            <a:ext cx="4343400" cy="2514600"/>
          </a:xfrm>
        </p:spPr>
        <p:txBody>
          <a:bodyPr>
            <a:normAutofit/>
          </a:bodyPr>
          <a:lstStyle/>
          <a:p>
            <a:r>
              <a:rPr lang="en-US" altLang="zh-CN" sz="2000" dirty="0" smtClean="0">
                <a:solidFill>
                  <a:schemeClr val="accent1"/>
                </a:solidFill>
              </a:rPr>
              <a:t>Gold mine </a:t>
            </a:r>
            <a:r>
              <a:rPr lang="en-US" altLang="zh-CN" sz="2000" dirty="0" smtClean="0"/>
              <a:t>for TMDs</a:t>
            </a:r>
            <a:endParaRPr lang="zh-CN" altLang="en-US" sz="2000" dirty="0" smtClean="0">
              <a:solidFill>
                <a:schemeClr val="tx2"/>
              </a:solidFill>
            </a:endParaRPr>
          </a:p>
          <a:p>
            <a:r>
              <a:rPr lang="en-US" altLang="zh-CN" sz="2000" dirty="0" smtClean="0">
                <a:solidFill>
                  <a:schemeClr val="accent1"/>
                </a:solidFill>
              </a:rPr>
              <a:t>Access all </a:t>
            </a:r>
            <a:r>
              <a:rPr lang="en-US" altLang="zh-CN" sz="2000" dirty="0" smtClean="0"/>
              <a:t>eight leading-twist TMDs through spin-comb. &amp; azimuthal-modulations</a:t>
            </a:r>
          </a:p>
          <a:p>
            <a:r>
              <a:rPr lang="en-US" altLang="zh-CN" sz="2000" dirty="0" smtClean="0"/>
              <a:t>Tagging quark flavor/kinematics</a:t>
            </a:r>
          </a:p>
        </p:txBody>
      </p:sp>
      <p:sp>
        <p:nvSpPr>
          <p:cNvPr id="3" name="日期占位符 2"/>
          <p:cNvSpPr>
            <a:spLocks noGrp="1"/>
          </p:cNvSpPr>
          <p:nvPr>
            <p:ph type="dt" sz="half" idx="10"/>
          </p:nvPr>
        </p:nvSpPr>
        <p:spPr/>
        <p:txBody>
          <a:bodyPr/>
          <a:lstStyle/>
          <a:p>
            <a:r>
              <a:rPr lang="en-US" altLang="zh-CN" smtClean="0"/>
              <a:t>Workshops on Hadron Physics</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5</a:t>
            </a:fld>
            <a:endParaRPr lang="en-US" dirty="0"/>
          </a:p>
        </p:txBody>
      </p:sp>
      <p:sp>
        <p:nvSpPr>
          <p:cNvPr id="6" name="标题 5"/>
          <p:cNvSpPr>
            <a:spLocks noGrp="1"/>
          </p:cNvSpPr>
          <p:nvPr>
            <p:ph type="title"/>
          </p:nvPr>
        </p:nvSpPr>
        <p:spPr>
          <a:xfrm>
            <a:off x="457200" y="76200"/>
            <a:ext cx="8229600" cy="1143000"/>
          </a:xfrm>
        </p:spPr>
        <p:txBody>
          <a:bodyPr/>
          <a:lstStyle/>
          <a:p>
            <a:r>
              <a:rPr lang="en-US" altLang="zh-CN" dirty="0" smtClean="0"/>
              <a:t>Tool: Semi-inclusive DIS (SIDIS)</a:t>
            </a:r>
            <a:endParaRPr lang="zh-CN" altLang="en-US" dirty="0"/>
          </a:p>
        </p:txBody>
      </p:sp>
      <p:pic>
        <p:nvPicPr>
          <p:cNvPr id="287745" name="Picture 1" descr="E:\My Documents\my file\JLab\Transversity\Doc\Talk Collection\g1TIllustration.png"/>
          <p:cNvPicPr>
            <a:picLocks noChangeAspect="1" noChangeArrowheads="1"/>
          </p:cNvPicPr>
          <p:nvPr/>
        </p:nvPicPr>
        <p:blipFill>
          <a:blip r:embed="rId5" cstate="print"/>
          <a:srcRect b="6157"/>
          <a:stretch>
            <a:fillRect/>
          </a:stretch>
        </p:blipFill>
        <p:spPr bwMode="auto">
          <a:xfrm>
            <a:off x="838200" y="838200"/>
            <a:ext cx="7696200" cy="3318391"/>
          </a:xfrm>
          <a:prstGeom prst="rect">
            <a:avLst/>
          </a:prstGeom>
          <a:noFill/>
        </p:spPr>
      </p:pic>
    </p:spTree>
    <p:custDataLst>
      <p:tags r:id="rId1"/>
    </p:custDataLst>
  </p:cSld>
  <p:clrMapOvr>
    <a:masterClrMapping/>
  </p:clrMapOvr>
  <p:transition advTm="31325">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3276600" y="2895600"/>
            <a:ext cx="259702" cy="381000"/>
          </a:xfrm>
          <a:prstGeom prst="rect">
            <a:avLst/>
          </a:prstGeom>
          <a:solidFill>
            <a:srgbClr val="FF7C80"/>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56" name="矩形 55"/>
          <p:cNvSpPr/>
          <p:nvPr/>
        </p:nvSpPr>
        <p:spPr>
          <a:xfrm>
            <a:off x="3534746" y="2895600"/>
            <a:ext cx="244152"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r>
              <a:rPr lang="en-US" altLang="zh-CN" smtClean="0"/>
              <a:t>Workshops on Hadron Physics</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6</a:t>
            </a:fld>
            <a:endParaRPr lang="en-US" dirty="0"/>
          </a:p>
        </p:txBody>
      </p:sp>
      <p:sp>
        <p:nvSpPr>
          <p:cNvPr id="6" name="标题 5"/>
          <p:cNvSpPr>
            <a:spLocks noGrp="1"/>
          </p:cNvSpPr>
          <p:nvPr>
            <p:ph type="title"/>
          </p:nvPr>
        </p:nvSpPr>
        <p:spPr/>
        <p:txBody>
          <a:bodyPr>
            <a:normAutofit/>
          </a:bodyPr>
          <a:lstStyle/>
          <a:p>
            <a:r>
              <a:rPr lang="en-US" dirty="0" smtClean="0"/>
              <a:t>TMDs in SIDIS Cross Section</a:t>
            </a:r>
            <a:endParaRPr lang="en-US" dirty="0"/>
          </a:p>
        </p:txBody>
      </p:sp>
      <p:graphicFrame>
        <p:nvGraphicFramePr>
          <p:cNvPr id="10" name="Object 7"/>
          <p:cNvGraphicFramePr>
            <a:graphicFrameLocks noChangeAspect="1"/>
          </p:cNvGraphicFramePr>
          <p:nvPr/>
        </p:nvGraphicFramePr>
        <p:xfrm>
          <a:off x="3073400" y="1217613"/>
          <a:ext cx="4354513" cy="4268787"/>
        </p:xfrm>
        <a:graphic>
          <a:graphicData uri="http://schemas.openxmlformats.org/presentationml/2006/ole">
            <p:oleObj spid="_x0000_s285698" name="Equation" r:id="rId5" imgW="2590560" imgH="2539800" progId="Equation.3">
              <p:embed/>
            </p:oleObj>
          </a:graphicData>
        </a:graphic>
      </p:graphicFrame>
      <p:sp>
        <p:nvSpPr>
          <p:cNvPr id="27" name="TextBox 26"/>
          <p:cNvSpPr txBox="1"/>
          <p:nvPr/>
        </p:nvSpPr>
        <p:spPr>
          <a:xfrm>
            <a:off x="1151897" y="2072260"/>
            <a:ext cx="524503" cy="307777"/>
          </a:xfrm>
          <a:prstGeom prst="rect">
            <a:avLst/>
          </a:prstGeom>
          <a:noFill/>
        </p:spPr>
        <p:txBody>
          <a:bodyPr wrap="none" rtlCol="0">
            <a:spAutoFit/>
          </a:bodyPr>
          <a:lstStyle/>
          <a:p>
            <a:pPr algn="r"/>
            <a:r>
              <a:rPr lang="en-US" sz="1400" b="1" i="1" smtClean="0">
                <a:solidFill>
                  <a:srgbClr val="0070C0"/>
                </a:solidFill>
              </a:rPr>
              <a:t>f</a:t>
            </a:r>
            <a:r>
              <a:rPr lang="en-US" sz="1400" b="1" baseline="-25000" smtClean="0">
                <a:solidFill>
                  <a:srgbClr val="0070C0"/>
                </a:solidFill>
              </a:rPr>
              <a:t>1</a:t>
            </a:r>
            <a:r>
              <a:rPr lang="en-US" sz="1400" b="1" smtClean="0"/>
              <a:t> =</a:t>
            </a:r>
            <a:endParaRPr lang="en-US" sz="1400"/>
          </a:p>
        </p:txBody>
      </p:sp>
      <p:pic>
        <p:nvPicPr>
          <p:cNvPr id="1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76400" y="2071430"/>
            <a:ext cx="282701" cy="282701"/>
          </a:xfrm>
          <a:prstGeom prst="rect">
            <a:avLst/>
          </a:prstGeom>
          <a:noFill/>
          <a:ln w="9525">
            <a:noFill/>
            <a:miter lim="800000"/>
            <a:headEnd/>
            <a:tailEnd/>
          </a:ln>
        </p:spPr>
      </p:pic>
      <p:sp>
        <p:nvSpPr>
          <p:cNvPr id="36" name="TextBox 35"/>
          <p:cNvSpPr txBox="1"/>
          <p:nvPr/>
        </p:nvSpPr>
        <p:spPr>
          <a:xfrm>
            <a:off x="392867" y="4744716"/>
            <a:ext cx="597733" cy="270072"/>
          </a:xfrm>
          <a:prstGeom prst="rect">
            <a:avLst/>
          </a:prstGeom>
          <a:noFill/>
        </p:spPr>
        <p:txBody>
          <a:bodyPr wrap="none" rtlCol="0">
            <a:spAutoFit/>
          </a:bodyPr>
          <a:lstStyle/>
          <a:p>
            <a:r>
              <a:rPr lang="en-US" sz="1100" b="1" dirty="0" smtClean="0"/>
              <a:t>Sivers</a:t>
            </a:r>
            <a:endParaRPr lang="en-US" sz="2000" b="1" dirty="0"/>
          </a:p>
        </p:txBody>
      </p:sp>
      <p:sp>
        <p:nvSpPr>
          <p:cNvPr id="28" name="TextBox 27"/>
          <p:cNvSpPr txBox="1"/>
          <p:nvPr/>
        </p:nvSpPr>
        <p:spPr>
          <a:xfrm>
            <a:off x="959537" y="4703184"/>
            <a:ext cx="716863" cy="307777"/>
          </a:xfrm>
          <a:prstGeom prst="rect">
            <a:avLst/>
          </a:prstGeom>
          <a:noFill/>
        </p:spPr>
        <p:txBody>
          <a:bodyPr wrap="none" rtlCol="0">
            <a:spAutoFit/>
          </a:bodyPr>
          <a:lstStyle/>
          <a:p>
            <a:pPr algn="r"/>
            <a:r>
              <a:rPr lang="en-US" sz="1400" b="1" i="1" smtClean="0">
                <a:solidFill>
                  <a:srgbClr val="FF0000"/>
                </a:solidFill>
              </a:rPr>
              <a:t>f</a:t>
            </a:r>
            <a:r>
              <a:rPr lang="en-US" sz="1400" b="1" baseline="-25000" smtClean="0">
                <a:solidFill>
                  <a:srgbClr val="FF0000"/>
                </a:solidFill>
                <a:sym typeface="Symbol"/>
              </a:rPr>
              <a:t> </a:t>
            </a:r>
            <a:r>
              <a:rPr lang="en-US" sz="1400" b="1" baseline="-25000" smtClean="0">
                <a:solidFill>
                  <a:srgbClr val="FF0000"/>
                </a:solidFill>
              </a:rPr>
              <a:t>1T</a:t>
            </a:r>
            <a:r>
              <a:rPr lang="en-US" sz="1400" b="1" baseline="30000" smtClean="0">
                <a:solidFill>
                  <a:srgbClr val="FF0000"/>
                </a:solidFill>
                <a:sym typeface="Symbol"/>
              </a:rPr>
              <a:t></a:t>
            </a:r>
            <a:r>
              <a:rPr lang="en-US" sz="1400" b="1" smtClean="0">
                <a:solidFill>
                  <a:srgbClr val="FF0000"/>
                </a:solidFill>
                <a:sym typeface="Symbol"/>
              </a:rPr>
              <a:t> </a:t>
            </a:r>
            <a:r>
              <a:rPr lang="en-US" sz="1400" b="1" smtClean="0"/>
              <a:t>=</a:t>
            </a:r>
            <a:endParaRPr lang="en-US" sz="1400"/>
          </a:p>
        </p:txBody>
      </p:sp>
      <p:pic>
        <p:nvPicPr>
          <p:cNvPr id="18"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76400" y="4603443"/>
            <a:ext cx="1074469" cy="535518"/>
          </a:xfrm>
          <a:prstGeom prst="rect">
            <a:avLst/>
          </a:prstGeom>
          <a:noFill/>
          <a:ln w="9525">
            <a:noFill/>
            <a:miter lim="800000"/>
            <a:headEnd/>
            <a:tailEnd/>
          </a:ln>
        </p:spPr>
      </p:pic>
      <p:sp>
        <p:nvSpPr>
          <p:cNvPr id="37" name="TextBox 36"/>
          <p:cNvSpPr txBox="1"/>
          <p:nvPr/>
        </p:nvSpPr>
        <p:spPr>
          <a:xfrm>
            <a:off x="-52288" y="4317588"/>
            <a:ext cx="1042888" cy="270072"/>
          </a:xfrm>
          <a:prstGeom prst="rect">
            <a:avLst/>
          </a:prstGeom>
          <a:noFill/>
        </p:spPr>
        <p:txBody>
          <a:bodyPr wrap="none" rtlCol="0">
            <a:spAutoFit/>
          </a:bodyPr>
          <a:lstStyle/>
          <a:p>
            <a:r>
              <a:rPr lang="en-US" sz="1100" b="1" dirty="0" smtClean="0"/>
              <a:t>Transversity</a:t>
            </a:r>
            <a:endParaRPr lang="en-US" sz="2000" b="1" dirty="0"/>
          </a:p>
        </p:txBody>
      </p:sp>
      <p:sp>
        <p:nvSpPr>
          <p:cNvPr id="34" name="TextBox 33"/>
          <p:cNvSpPr txBox="1"/>
          <p:nvPr/>
        </p:nvSpPr>
        <p:spPr>
          <a:xfrm>
            <a:off x="1030069" y="4290667"/>
            <a:ext cx="646331" cy="307777"/>
          </a:xfrm>
          <a:prstGeom prst="rect">
            <a:avLst/>
          </a:prstGeom>
          <a:noFill/>
        </p:spPr>
        <p:txBody>
          <a:bodyPr wrap="none" rtlCol="0">
            <a:spAutoFit/>
          </a:bodyPr>
          <a:lstStyle/>
          <a:p>
            <a:pPr algn="r"/>
            <a:r>
              <a:rPr lang="en-US" sz="1400" b="1" i="1" smtClean="0">
                <a:solidFill>
                  <a:srgbClr val="0070C0"/>
                </a:solidFill>
              </a:rPr>
              <a:t>h</a:t>
            </a:r>
            <a:r>
              <a:rPr lang="en-US" sz="1400" b="1" baseline="-25000" smtClean="0">
                <a:solidFill>
                  <a:srgbClr val="0070C0"/>
                </a:solidFill>
              </a:rPr>
              <a:t>1T</a:t>
            </a:r>
            <a:r>
              <a:rPr lang="en-US" sz="1400" b="1" smtClean="0"/>
              <a:t> =</a:t>
            </a:r>
            <a:endParaRPr lang="en-US" sz="1400"/>
          </a:p>
        </p:txBody>
      </p:sp>
      <p:pic>
        <p:nvPicPr>
          <p:cNvPr id="20"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676400" y="4156655"/>
            <a:ext cx="1074469" cy="405071"/>
          </a:xfrm>
          <a:prstGeom prst="rect">
            <a:avLst/>
          </a:prstGeom>
          <a:noFill/>
          <a:ln w="9525">
            <a:noFill/>
            <a:miter lim="800000"/>
            <a:headEnd/>
            <a:tailEnd/>
          </a:ln>
        </p:spPr>
      </p:pic>
      <p:sp>
        <p:nvSpPr>
          <p:cNvPr id="35" name="TextBox 34"/>
          <p:cNvSpPr txBox="1"/>
          <p:nvPr/>
        </p:nvSpPr>
        <p:spPr>
          <a:xfrm>
            <a:off x="-54879" y="2545343"/>
            <a:ext cx="1045479" cy="261610"/>
          </a:xfrm>
          <a:prstGeom prst="rect">
            <a:avLst/>
          </a:prstGeom>
          <a:noFill/>
        </p:spPr>
        <p:txBody>
          <a:bodyPr wrap="none" rtlCol="0">
            <a:spAutoFit/>
          </a:bodyPr>
          <a:lstStyle/>
          <a:p>
            <a:r>
              <a:rPr lang="en-US" sz="1100" b="1" dirty="0" smtClean="0"/>
              <a:t>Boer-</a:t>
            </a:r>
            <a:r>
              <a:rPr lang="en-US" sz="1100" b="1" dirty="0" err="1" smtClean="0"/>
              <a:t>Mulder</a:t>
            </a:r>
            <a:endParaRPr lang="en-US" sz="2000" b="1" dirty="0"/>
          </a:p>
        </p:txBody>
      </p:sp>
      <p:sp>
        <p:nvSpPr>
          <p:cNvPr id="31" name="TextBox 30"/>
          <p:cNvSpPr txBox="1"/>
          <p:nvPr/>
        </p:nvSpPr>
        <p:spPr>
          <a:xfrm>
            <a:off x="1026863" y="2509977"/>
            <a:ext cx="649537" cy="307777"/>
          </a:xfrm>
          <a:prstGeom prst="rect">
            <a:avLst/>
          </a:prstGeom>
          <a:noFill/>
        </p:spPr>
        <p:txBody>
          <a:bodyPr wrap="none" rtlCol="0">
            <a:spAutoFit/>
          </a:bodyPr>
          <a:lstStyle/>
          <a:p>
            <a:pPr algn="r"/>
            <a:r>
              <a:rPr lang="en-US" sz="1400" b="1" i="1" smtClean="0">
                <a:solidFill>
                  <a:srgbClr val="FF0000"/>
                </a:solidFill>
              </a:rPr>
              <a:t>h</a:t>
            </a:r>
            <a:r>
              <a:rPr lang="en-US" sz="1400" b="1" baseline="-25000" smtClean="0">
                <a:solidFill>
                  <a:srgbClr val="FF0000"/>
                </a:solidFill>
              </a:rPr>
              <a:t>1</a:t>
            </a:r>
            <a:r>
              <a:rPr lang="en-US" sz="1400" b="1" baseline="30000" smtClean="0">
                <a:solidFill>
                  <a:srgbClr val="FF0000"/>
                </a:solidFill>
                <a:sym typeface="Symbol"/>
              </a:rPr>
              <a:t></a:t>
            </a:r>
            <a:r>
              <a:rPr lang="en-US" sz="1400" b="1" smtClean="0">
                <a:solidFill>
                  <a:srgbClr val="FF0000"/>
                </a:solidFill>
                <a:sym typeface="Symbol"/>
              </a:rPr>
              <a:t> </a:t>
            </a:r>
            <a:r>
              <a:rPr lang="en-US" sz="1400" b="1" smtClean="0"/>
              <a:t>=</a:t>
            </a:r>
            <a:endParaRPr lang="en-US" sz="1400"/>
          </a:p>
        </p:txBody>
      </p:sp>
      <p:pic>
        <p:nvPicPr>
          <p:cNvPr id="2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76400" y="2543418"/>
            <a:ext cx="1074469" cy="271192"/>
          </a:xfrm>
          <a:prstGeom prst="rect">
            <a:avLst/>
          </a:prstGeom>
          <a:noFill/>
          <a:ln w="9525">
            <a:noFill/>
            <a:miter lim="800000"/>
            <a:headEnd/>
            <a:tailEnd/>
          </a:ln>
        </p:spPr>
      </p:pic>
      <p:sp>
        <p:nvSpPr>
          <p:cNvPr id="38" name="TextBox 37"/>
          <p:cNvSpPr txBox="1"/>
          <p:nvPr/>
        </p:nvSpPr>
        <p:spPr>
          <a:xfrm>
            <a:off x="86719" y="5159350"/>
            <a:ext cx="903881" cy="270072"/>
          </a:xfrm>
          <a:prstGeom prst="rect">
            <a:avLst/>
          </a:prstGeom>
          <a:noFill/>
        </p:spPr>
        <p:txBody>
          <a:bodyPr wrap="none" rtlCol="0">
            <a:spAutoFit/>
          </a:bodyPr>
          <a:lstStyle/>
          <a:p>
            <a:r>
              <a:rPr lang="en-US" sz="1100" b="1" dirty="0" err="1" smtClean="0"/>
              <a:t>Pretzelosity</a:t>
            </a:r>
            <a:endParaRPr lang="en-US" sz="2000" b="1" dirty="0"/>
          </a:p>
        </p:txBody>
      </p:sp>
      <p:sp>
        <p:nvSpPr>
          <p:cNvPr id="33" name="TextBox 32"/>
          <p:cNvSpPr txBox="1"/>
          <p:nvPr/>
        </p:nvSpPr>
        <p:spPr>
          <a:xfrm>
            <a:off x="951522" y="5140901"/>
            <a:ext cx="724878" cy="307777"/>
          </a:xfrm>
          <a:prstGeom prst="rect">
            <a:avLst/>
          </a:prstGeom>
          <a:noFill/>
        </p:spPr>
        <p:txBody>
          <a:bodyPr wrap="none" rtlCol="0">
            <a:spAutoFit/>
          </a:bodyPr>
          <a:lstStyle/>
          <a:p>
            <a:pPr algn="r"/>
            <a:r>
              <a:rPr lang="en-US" sz="1400" b="1" i="1" smtClean="0"/>
              <a:t>h</a:t>
            </a:r>
            <a:r>
              <a:rPr lang="en-US" sz="1400" b="1" baseline="-25000" smtClean="0"/>
              <a:t>1T</a:t>
            </a:r>
            <a:r>
              <a:rPr lang="en-US" sz="1400" b="1" baseline="30000" smtClean="0">
                <a:sym typeface="Symbol"/>
              </a:rPr>
              <a:t></a:t>
            </a:r>
            <a:r>
              <a:rPr lang="en-US" sz="1400" b="1" smtClean="0">
                <a:sym typeface="Symbol"/>
              </a:rPr>
              <a:t> </a:t>
            </a:r>
            <a:r>
              <a:rPr lang="en-US" sz="1400" b="1" smtClean="0"/>
              <a:t>=</a:t>
            </a:r>
            <a:endParaRPr lang="en-US" sz="1400"/>
          </a:p>
        </p:txBody>
      </p:sp>
      <p:pic>
        <p:nvPicPr>
          <p:cNvPr id="22"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676400" y="5077896"/>
            <a:ext cx="1074469" cy="408504"/>
          </a:xfrm>
          <a:prstGeom prst="rect">
            <a:avLst/>
          </a:prstGeom>
          <a:noFill/>
          <a:ln w="9525">
            <a:noFill/>
            <a:miter lim="800000"/>
            <a:headEnd/>
            <a:tailEnd/>
          </a:ln>
        </p:spPr>
      </p:pic>
      <p:sp>
        <p:nvSpPr>
          <p:cNvPr id="9" name="Rectangle 55"/>
          <p:cNvSpPr/>
          <p:nvPr/>
        </p:nvSpPr>
        <p:spPr>
          <a:xfrm>
            <a:off x="1914330" y="5702050"/>
            <a:ext cx="6543869" cy="381278"/>
          </a:xfrm>
          <a:prstGeom prst="rect">
            <a:avLst/>
          </a:prstGeom>
        </p:spPr>
        <p:txBody>
          <a:bodyPr wrap="square">
            <a:spAutoFit/>
          </a:bodyPr>
          <a:lstStyle/>
          <a:p>
            <a:pPr algn="ctr">
              <a:buNone/>
            </a:pPr>
            <a:r>
              <a:rPr lang="en-US" b="1" i="1" dirty="0" smtClean="0">
                <a:solidFill>
                  <a:srgbClr val="FF0000"/>
                </a:solidFill>
              </a:rPr>
              <a:t>S</a:t>
            </a:r>
            <a:r>
              <a:rPr lang="en-US" b="1" baseline="-25000" dirty="0" smtClean="0">
                <a:solidFill>
                  <a:srgbClr val="FF0000"/>
                </a:solidFill>
              </a:rPr>
              <a:t>L</a:t>
            </a:r>
            <a:r>
              <a:rPr lang="en-US" dirty="0" smtClean="0">
                <a:solidFill>
                  <a:srgbClr val="FF0000"/>
                </a:solidFill>
              </a:rPr>
              <a:t>, </a:t>
            </a:r>
            <a:r>
              <a:rPr lang="en-US" b="1" i="1" dirty="0" smtClean="0">
                <a:solidFill>
                  <a:srgbClr val="FF0000"/>
                </a:solidFill>
              </a:rPr>
              <a:t>S</a:t>
            </a:r>
            <a:r>
              <a:rPr lang="en-US" b="1" baseline="-25000" dirty="0" smtClean="0">
                <a:solidFill>
                  <a:srgbClr val="FF0000"/>
                </a:solidFill>
              </a:rPr>
              <a:t>T</a:t>
            </a:r>
            <a:r>
              <a:rPr lang="en-US" dirty="0" smtClean="0">
                <a:solidFill>
                  <a:srgbClr val="FF0000"/>
                </a:solidFill>
              </a:rPr>
              <a:t>: Target Polarization</a:t>
            </a:r>
            <a:r>
              <a:rPr lang="en-US" dirty="0" smtClean="0"/>
              <a:t>;   </a:t>
            </a:r>
            <a:r>
              <a:rPr lang="en-US" b="1" i="1" dirty="0" smtClean="0">
                <a:solidFill>
                  <a:srgbClr val="0101FF"/>
                </a:solidFill>
                <a:latin typeface="Symbol" pitchFamily="18" charset="2"/>
              </a:rPr>
              <a:t>l</a:t>
            </a:r>
            <a:r>
              <a:rPr lang="en-US" b="1" i="1" baseline="-25000" dirty="0" smtClean="0">
                <a:solidFill>
                  <a:srgbClr val="0101FF"/>
                </a:solidFill>
              </a:rPr>
              <a:t>e</a:t>
            </a:r>
            <a:r>
              <a:rPr lang="en-US" dirty="0" smtClean="0">
                <a:solidFill>
                  <a:srgbClr val="0101FF"/>
                </a:solidFill>
              </a:rPr>
              <a:t>: Beam Polarization</a:t>
            </a:r>
            <a:endParaRPr lang="en-US" sz="2800" dirty="0" smtClean="0">
              <a:solidFill>
                <a:srgbClr val="0101FF"/>
              </a:solidFill>
            </a:endParaRPr>
          </a:p>
        </p:txBody>
      </p:sp>
      <p:sp>
        <p:nvSpPr>
          <p:cNvPr id="32" name="TextBox 31"/>
          <p:cNvSpPr txBox="1"/>
          <p:nvPr/>
        </p:nvSpPr>
        <p:spPr>
          <a:xfrm>
            <a:off x="962743" y="3883223"/>
            <a:ext cx="713657" cy="307777"/>
          </a:xfrm>
          <a:prstGeom prst="rect">
            <a:avLst/>
          </a:prstGeom>
          <a:noFill/>
        </p:spPr>
        <p:txBody>
          <a:bodyPr wrap="none" rtlCol="0">
            <a:spAutoFit/>
          </a:bodyPr>
          <a:lstStyle/>
          <a:p>
            <a:pPr algn="r"/>
            <a:r>
              <a:rPr lang="en-US" sz="1400" b="1" i="1" dirty="0" smtClean="0"/>
              <a:t>h</a:t>
            </a:r>
            <a:r>
              <a:rPr lang="en-US" sz="1400" b="1" baseline="-25000" dirty="0" smtClean="0"/>
              <a:t>1L</a:t>
            </a:r>
            <a:r>
              <a:rPr lang="en-US" sz="1400" b="1" baseline="30000" dirty="0" smtClean="0">
                <a:sym typeface="Symbol"/>
              </a:rPr>
              <a:t></a:t>
            </a:r>
            <a:r>
              <a:rPr lang="en-US" sz="1400" b="1" dirty="0" smtClean="0">
                <a:sym typeface="Symbol"/>
              </a:rPr>
              <a:t> </a:t>
            </a:r>
            <a:r>
              <a:rPr lang="en-US" sz="1400" b="1" dirty="0" smtClean="0"/>
              <a:t>=</a:t>
            </a:r>
            <a:endParaRPr lang="en-US" sz="1400" dirty="0"/>
          </a:p>
        </p:txBody>
      </p:sp>
      <p:pic>
        <p:nvPicPr>
          <p:cNvPr id="23"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676400" y="3872269"/>
            <a:ext cx="1204915" cy="278058"/>
          </a:xfrm>
          <a:prstGeom prst="rect">
            <a:avLst/>
          </a:prstGeom>
          <a:noFill/>
          <a:ln w="9525">
            <a:noFill/>
            <a:miter lim="800000"/>
            <a:headEnd/>
            <a:tailEnd/>
          </a:ln>
        </p:spPr>
      </p:pic>
      <p:sp>
        <p:nvSpPr>
          <p:cNvPr id="43" name="TextBox 42"/>
          <p:cNvSpPr txBox="1"/>
          <p:nvPr/>
        </p:nvSpPr>
        <p:spPr>
          <a:xfrm>
            <a:off x="47713" y="3907328"/>
            <a:ext cx="942887" cy="261610"/>
          </a:xfrm>
          <a:prstGeom prst="rect">
            <a:avLst/>
          </a:prstGeom>
          <a:noFill/>
        </p:spPr>
        <p:txBody>
          <a:bodyPr wrap="none" rtlCol="0">
            <a:spAutoFit/>
          </a:bodyPr>
          <a:lstStyle/>
          <a:p>
            <a:r>
              <a:rPr lang="en-US" sz="1100" b="1" dirty="0" smtClean="0">
                <a:solidFill>
                  <a:schemeClr val="accent6"/>
                </a:solidFill>
              </a:rPr>
              <a:t>Worm Gear</a:t>
            </a:r>
            <a:endParaRPr lang="en-US" sz="2000" b="1" dirty="0">
              <a:solidFill>
                <a:schemeClr val="accent6"/>
              </a:solidFill>
            </a:endParaRPr>
          </a:p>
        </p:txBody>
      </p:sp>
      <p:sp>
        <p:nvSpPr>
          <p:cNvPr id="30" name="TextBox 29"/>
          <p:cNvSpPr txBox="1"/>
          <p:nvPr/>
        </p:nvSpPr>
        <p:spPr>
          <a:xfrm>
            <a:off x="973964" y="2947120"/>
            <a:ext cx="702436" cy="307777"/>
          </a:xfrm>
          <a:prstGeom prst="rect">
            <a:avLst/>
          </a:prstGeom>
          <a:noFill/>
        </p:spPr>
        <p:txBody>
          <a:bodyPr wrap="none" rtlCol="0">
            <a:spAutoFit/>
          </a:bodyPr>
          <a:lstStyle/>
          <a:p>
            <a:pPr algn="r"/>
            <a:r>
              <a:rPr lang="en-US" sz="1400" b="1" i="1" dirty="0" smtClean="0"/>
              <a:t>g</a:t>
            </a:r>
            <a:r>
              <a:rPr lang="en-US" sz="1400" b="1" baseline="-25000" dirty="0" smtClean="0"/>
              <a:t>1T</a:t>
            </a:r>
            <a:r>
              <a:rPr lang="en-US" sz="1400" b="1" dirty="0" smtClean="0"/>
              <a:t> </a:t>
            </a:r>
            <a:r>
              <a:rPr lang="en-US" sz="1400" b="1" dirty="0" smtClean="0">
                <a:sym typeface="Symbol"/>
              </a:rPr>
              <a:t> </a:t>
            </a:r>
            <a:r>
              <a:rPr lang="en-US" sz="1400" b="1" dirty="0" smtClean="0"/>
              <a:t>=</a:t>
            </a:r>
            <a:endParaRPr lang="en-US" sz="1400" dirty="0"/>
          </a:p>
        </p:txBody>
      </p:sp>
      <p:pic>
        <p:nvPicPr>
          <p:cNvPr id="24" name="Picture 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676400" y="2871529"/>
            <a:ext cx="1074469" cy="405071"/>
          </a:xfrm>
          <a:prstGeom prst="rect">
            <a:avLst/>
          </a:prstGeom>
          <a:noFill/>
          <a:ln w="9525">
            <a:noFill/>
            <a:miter lim="800000"/>
            <a:headEnd/>
            <a:tailEnd/>
          </a:ln>
        </p:spPr>
      </p:pic>
      <p:sp>
        <p:nvSpPr>
          <p:cNvPr id="44" name="TextBox 43"/>
          <p:cNvSpPr txBox="1"/>
          <p:nvPr/>
        </p:nvSpPr>
        <p:spPr>
          <a:xfrm>
            <a:off x="47713" y="2992441"/>
            <a:ext cx="942887" cy="261610"/>
          </a:xfrm>
          <a:prstGeom prst="rect">
            <a:avLst/>
          </a:prstGeom>
          <a:noFill/>
        </p:spPr>
        <p:txBody>
          <a:bodyPr wrap="none" rtlCol="0">
            <a:spAutoFit/>
          </a:bodyPr>
          <a:lstStyle/>
          <a:p>
            <a:r>
              <a:rPr lang="en-US" sz="1100" b="1" dirty="0" smtClean="0">
                <a:solidFill>
                  <a:schemeClr val="accent6"/>
                </a:solidFill>
              </a:rPr>
              <a:t>Worm Gear</a:t>
            </a:r>
            <a:endParaRPr lang="en-US" sz="2000" b="1" dirty="0">
              <a:solidFill>
                <a:schemeClr val="accent6"/>
              </a:solidFill>
            </a:endParaRPr>
          </a:p>
        </p:txBody>
      </p:sp>
      <p:sp>
        <p:nvSpPr>
          <p:cNvPr id="29" name="TextBox 28"/>
          <p:cNvSpPr txBox="1"/>
          <p:nvPr/>
        </p:nvSpPr>
        <p:spPr>
          <a:xfrm>
            <a:off x="1105410" y="3352800"/>
            <a:ext cx="570990" cy="307777"/>
          </a:xfrm>
          <a:prstGeom prst="rect">
            <a:avLst/>
          </a:prstGeom>
          <a:noFill/>
        </p:spPr>
        <p:txBody>
          <a:bodyPr wrap="none" rtlCol="0">
            <a:spAutoFit/>
          </a:bodyPr>
          <a:lstStyle/>
          <a:p>
            <a:pPr algn="r"/>
            <a:r>
              <a:rPr lang="en-US" sz="1400" b="1" i="1" smtClean="0">
                <a:solidFill>
                  <a:srgbClr val="0070C0"/>
                </a:solidFill>
              </a:rPr>
              <a:t>g</a:t>
            </a:r>
            <a:r>
              <a:rPr lang="en-US" sz="1400" b="1" baseline="-25000" smtClean="0">
                <a:solidFill>
                  <a:srgbClr val="0070C0"/>
                </a:solidFill>
              </a:rPr>
              <a:t>1</a:t>
            </a:r>
            <a:r>
              <a:rPr lang="en-US" sz="1400" b="1" smtClean="0"/>
              <a:t> =</a:t>
            </a:r>
            <a:endParaRPr lang="en-US" sz="1400"/>
          </a:p>
        </p:txBody>
      </p:sp>
      <p:pic>
        <p:nvPicPr>
          <p:cNvPr id="19" name="Picture 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676400" y="3400265"/>
            <a:ext cx="1204915" cy="271192"/>
          </a:xfrm>
          <a:prstGeom prst="rect">
            <a:avLst/>
          </a:prstGeom>
          <a:noFill/>
          <a:ln w="9525">
            <a:noFill/>
            <a:miter lim="800000"/>
            <a:headEnd/>
            <a:tailEnd/>
          </a:ln>
        </p:spPr>
      </p:pic>
      <p:sp>
        <p:nvSpPr>
          <p:cNvPr id="45" name="TextBox 44"/>
          <p:cNvSpPr txBox="1"/>
          <p:nvPr/>
        </p:nvSpPr>
        <p:spPr>
          <a:xfrm>
            <a:off x="304194" y="3378636"/>
            <a:ext cx="686406" cy="261610"/>
          </a:xfrm>
          <a:prstGeom prst="rect">
            <a:avLst/>
          </a:prstGeom>
          <a:noFill/>
        </p:spPr>
        <p:txBody>
          <a:bodyPr wrap="none" rtlCol="0">
            <a:spAutoFit/>
          </a:bodyPr>
          <a:lstStyle/>
          <a:p>
            <a:r>
              <a:rPr lang="en-US" sz="1100" b="1" dirty="0" smtClean="0">
                <a:solidFill>
                  <a:schemeClr val="accent6"/>
                </a:solidFill>
              </a:rPr>
              <a:t>Helicity</a:t>
            </a:r>
            <a:endParaRPr lang="en-US" sz="2000" b="1" dirty="0">
              <a:solidFill>
                <a:schemeClr val="accent6"/>
              </a:solidFill>
            </a:endParaRPr>
          </a:p>
        </p:txBody>
      </p:sp>
      <p:sp>
        <p:nvSpPr>
          <p:cNvPr id="46" name="矩形 45"/>
          <p:cNvSpPr/>
          <p:nvPr/>
        </p:nvSpPr>
        <p:spPr>
          <a:xfrm>
            <a:off x="0" y="2438400"/>
            <a:ext cx="9144000" cy="457200"/>
          </a:xfrm>
          <a:prstGeom prst="rect">
            <a:avLst/>
          </a:prstGeom>
          <a:solidFill>
            <a:schemeClr val="bg1">
              <a:alpha val="80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矩形 53"/>
          <p:cNvSpPr/>
          <p:nvPr/>
        </p:nvSpPr>
        <p:spPr>
          <a:xfrm>
            <a:off x="0" y="3352800"/>
            <a:ext cx="9144000" cy="2209800"/>
          </a:xfrm>
          <a:prstGeom prst="rect">
            <a:avLst/>
          </a:prstGeom>
          <a:solidFill>
            <a:schemeClr val="bg1">
              <a:alpha val="80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椭圆 38"/>
          <p:cNvSpPr/>
          <p:nvPr/>
        </p:nvSpPr>
        <p:spPr>
          <a:xfrm>
            <a:off x="4572000" y="2819400"/>
            <a:ext cx="1371600" cy="609600"/>
          </a:xfrm>
          <a:prstGeom prst="ellipse">
            <a:avLst/>
          </a:prstGeom>
          <a:noFill/>
          <a:ln w="25400" cmpd="dbl">
            <a:solidFill>
              <a:srgbClr val="FF0000"/>
            </a:solidFill>
          </a:ln>
          <a:effectLst>
            <a:glow rad="63500">
              <a:srgbClr val="FFC000">
                <a:alpha val="40000"/>
              </a:srgb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ustDataLst>
      <p:tags r:id="rId2"/>
    </p:custDataLst>
  </p:cSld>
  <p:clrMapOvr>
    <a:masterClrMapping/>
  </p:clrMapOvr>
  <p:transition advTm="15179">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strVal val="#ppt_w*0.70"/>
                                          </p:val>
                                        </p:tav>
                                        <p:tav tm="100000">
                                          <p:val>
                                            <p:strVal val="#ppt_w"/>
                                          </p:val>
                                        </p:tav>
                                      </p:tavLst>
                                    </p:anim>
                                    <p:anim calcmode="lin" valueType="num">
                                      <p:cBhvr>
                                        <p:cTn id="14" dur="500" fill="hold"/>
                                        <p:tgtEl>
                                          <p:spTgt spid="57"/>
                                        </p:tgtEl>
                                        <p:attrNameLst>
                                          <p:attrName>ppt_h</p:attrName>
                                        </p:attrNameLst>
                                      </p:cBhvr>
                                      <p:tavLst>
                                        <p:tav tm="0">
                                          <p:val>
                                            <p:strVal val="#ppt_h"/>
                                          </p:val>
                                        </p:tav>
                                        <p:tav tm="100000">
                                          <p:val>
                                            <p:strVal val="#ppt_h"/>
                                          </p:val>
                                        </p:tav>
                                      </p:tavLst>
                                    </p:anim>
                                    <p:animEffect transition="in" filter="fade">
                                      <p:cBhvr>
                                        <p:cTn id="15" dur="500"/>
                                        <p:tgtEl>
                                          <p:spTgt spid="57"/>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strVal val="#ppt_w*0.70"/>
                                          </p:val>
                                        </p:tav>
                                        <p:tav tm="100000">
                                          <p:val>
                                            <p:strVal val="#ppt_w"/>
                                          </p:val>
                                        </p:tav>
                                      </p:tavLst>
                                    </p:anim>
                                    <p:anim calcmode="lin" valueType="num">
                                      <p:cBhvr>
                                        <p:cTn id="19" dur="500" fill="hold"/>
                                        <p:tgtEl>
                                          <p:spTgt spid="56"/>
                                        </p:tgtEl>
                                        <p:attrNameLst>
                                          <p:attrName>ppt_h</p:attrName>
                                        </p:attrNameLst>
                                      </p:cBhvr>
                                      <p:tavLst>
                                        <p:tav tm="0">
                                          <p:val>
                                            <p:strVal val="#ppt_h"/>
                                          </p:val>
                                        </p:tav>
                                        <p:tav tm="100000">
                                          <p:val>
                                            <p:strVal val="#ppt_h"/>
                                          </p:val>
                                        </p:tav>
                                      </p:tavLst>
                                    </p:anim>
                                    <p:animEffect transition="in" filter="fade">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strVal val="#ppt_w*0.70"/>
                                          </p:val>
                                        </p:tav>
                                        <p:tav tm="100000">
                                          <p:val>
                                            <p:strVal val="#ppt_w"/>
                                          </p:val>
                                        </p:tav>
                                      </p:tavLst>
                                    </p:anim>
                                    <p:anim calcmode="lin" valueType="num">
                                      <p:cBhvr>
                                        <p:cTn id="26" dur="500" fill="hold"/>
                                        <p:tgtEl>
                                          <p:spTgt spid="39"/>
                                        </p:tgtEl>
                                        <p:attrNameLst>
                                          <p:attrName>ppt_h</p:attrName>
                                        </p:attrNameLst>
                                      </p:cBhvr>
                                      <p:tavLst>
                                        <p:tav tm="0">
                                          <p:val>
                                            <p:strVal val="#ppt_h"/>
                                          </p:val>
                                        </p:tav>
                                        <p:tav tm="100000">
                                          <p:val>
                                            <p:strVal val="#ppt_h"/>
                                          </p:val>
                                        </p:tav>
                                      </p:tavLst>
                                    </p:anim>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6" grpId="0" animBg="1"/>
      <p:bldP spid="46" grpId="0" animBg="1"/>
      <p:bldP spid="54"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46"/>
          <p:cNvGrpSpPr/>
          <p:nvPr/>
        </p:nvGrpSpPr>
        <p:grpSpPr>
          <a:xfrm>
            <a:off x="381000" y="4953000"/>
            <a:ext cx="5105400" cy="1379538"/>
            <a:chOff x="2286000" y="5021262"/>
            <a:chExt cx="5105400" cy="1379538"/>
          </a:xfrm>
        </p:grpSpPr>
        <p:sp>
          <p:nvSpPr>
            <p:cNvPr id="46" name="圆角矩形 45"/>
            <p:cNvSpPr/>
            <p:nvPr/>
          </p:nvSpPr>
          <p:spPr>
            <a:xfrm>
              <a:off x="2286000" y="5021262"/>
              <a:ext cx="5105400" cy="1371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9" name="组合 38"/>
            <p:cNvGrpSpPr/>
            <p:nvPr/>
          </p:nvGrpSpPr>
          <p:grpSpPr>
            <a:xfrm>
              <a:off x="2667000" y="5021262"/>
              <a:ext cx="4205288" cy="1379538"/>
              <a:chOff x="895350" y="4572000"/>
              <a:chExt cx="4205288" cy="1379538"/>
            </a:xfrm>
          </p:grpSpPr>
          <p:grpSp>
            <p:nvGrpSpPr>
              <p:cNvPr id="10" name="组合 37"/>
              <p:cNvGrpSpPr/>
              <p:nvPr/>
            </p:nvGrpSpPr>
            <p:grpSpPr>
              <a:xfrm>
                <a:off x="1066800" y="5029200"/>
                <a:ext cx="228600" cy="152400"/>
                <a:chOff x="1181100" y="5029200"/>
                <a:chExt cx="228600" cy="152400"/>
              </a:xfrm>
            </p:grpSpPr>
            <p:sp>
              <p:nvSpPr>
                <p:cNvPr id="42" name="矩形 41"/>
                <p:cNvSpPr/>
                <p:nvPr/>
              </p:nvSpPr>
              <p:spPr>
                <a:xfrm>
                  <a:off x="1295400" y="5029200"/>
                  <a:ext cx="114300" cy="152400"/>
                </a:xfrm>
                <a:prstGeom prst="rect">
                  <a:avLst/>
                </a:prstGeom>
                <a:solidFill>
                  <a:srgbClr val="FF7C80"/>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3" name="矩形 42"/>
                <p:cNvSpPr/>
                <p:nvPr/>
              </p:nvSpPr>
              <p:spPr>
                <a:xfrm>
                  <a:off x="1181100" y="5029200"/>
                  <a:ext cx="114300" cy="152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aphicFrame>
            <p:nvGraphicFramePr>
              <p:cNvPr id="8" name="Object 2"/>
              <p:cNvGraphicFramePr>
                <a:graphicFrameLocks noChangeAspect="1"/>
              </p:cNvGraphicFramePr>
              <p:nvPr/>
            </p:nvGraphicFramePr>
            <p:xfrm>
              <a:off x="895350" y="4572000"/>
              <a:ext cx="4205288" cy="1379538"/>
            </p:xfrm>
            <a:graphic>
              <a:graphicData uri="http://schemas.openxmlformats.org/presentationml/2006/ole">
                <p:oleObj spid="_x0000_s1276930" name="Equation" r:id="rId4" imgW="2552400" imgH="838080" progId="Equation.3">
                  <p:embed/>
                </p:oleObj>
              </a:graphicData>
            </a:graphic>
          </p:graphicFrame>
        </p:grpSp>
      </p:grpSp>
      <p:sp>
        <p:nvSpPr>
          <p:cNvPr id="2" name="内容占位符 1"/>
          <p:cNvSpPr>
            <a:spLocks noGrp="1"/>
          </p:cNvSpPr>
          <p:nvPr>
            <p:ph idx="1"/>
          </p:nvPr>
        </p:nvSpPr>
        <p:spPr>
          <a:xfrm>
            <a:off x="457200" y="1481329"/>
            <a:ext cx="8229600" cy="1490471"/>
          </a:xfrm>
        </p:spPr>
        <p:txBody>
          <a:bodyPr>
            <a:normAutofit/>
          </a:bodyPr>
          <a:lstStyle/>
          <a:p>
            <a:r>
              <a:rPr lang="en-US" altLang="zh-CN" sz="2400" dirty="0" smtClean="0"/>
              <a:t>Double </a:t>
            </a:r>
            <a:r>
              <a:rPr lang="en-US" altLang="zh-CN" sz="2400" dirty="0" smtClean="0">
                <a:solidFill>
                  <a:schemeClr val="accent1"/>
                </a:solidFill>
              </a:rPr>
              <a:t>Beam</a:t>
            </a:r>
            <a:r>
              <a:rPr lang="en-US" altLang="zh-CN" sz="2400" dirty="0" smtClean="0"/>
              <a:t>-</a:t>
            </a:r>
            <a:r>
              <a:rPr lang="en-US" altLang="zh-CN" sz="2400" dirty="0" smtClean="0">
                <a:solidFill>
                  <a:srgbClr val="FF0000"/>
                </a:solidFill>
              </a:rPr>
              <a:t>Target</a:t>
            </a:r>
            <a:r>
              <a:rPr lang="en-US" altLang="zh-CN" sz="2400" dirty="0" smtClean="0"/>
              <a:t> Spin Asymmetry (DSA) in SIDIS with transversely polarized target: </a:t>
            </a:r>
            <a:r>
              <a:rPr lang="en-US" altLang="zh-CN" sz="2400" i="1" dirty="0" smtClean="0">
                <a:latin typeface="Times New Roman" pitchFamily="18" charset="0"/>
                <a:cs typeface="Times New Roman" pitchFamily="18" charset="0"/>
              </a:rPr>
              <a:t>A</a:t>
            </a:r>
            <a:r>
              <a:rPr lang="en-US" altLang="zh-CN" sz="2400" baseline="-25000" dirty="0" smtClean="0">
                <a:latin typeface="Times New Roman" pitchFamily="18" charset="0"/>
                <a:cs typeface="Times New Roman" pitchFamily="18" charset="0"/>
              </a:rPr>
              <a:t>LT </a:t>
            </a:r>
          </a:p>
          <a:p>
            <a:endParaRPr lang="zh-CN" altLang="en-US" sz="2400" dirty="0"/>
          </a:p>
        </p:txBody>
      </p:sp>
      <p:sp>
        <p:nvSpPr>
          <p:cNvPr id="3" name="日期占位符 2"/>
          <p:cNvSpPr>
            <a:spLocks noGrp="1"/>
          </p:cNvSpPr>
          <p:nvPr>
            <p:ph type="dt" sz="half" idx="10"/>
          </p:nvPr>
        </p:nvSpPr>
        <p:spPr/>
        <p:txBody>
          <a:bodyPr/>
          <a:lstStyle/>
          <a:p>
            <a:r>
              <a:rPr lang="en-US" altLang="zh-CN" smtClean="0"/>
              <a:t>Workshops on Hadron Physics</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dirty="0"/>
          </a:p>
        </p:txBody>
      </p:sp>
      <p:sp>
        <p:nvSpPr>
          <p:cNvPr id="5" name="灯片编号占位符 4"/>
          <p:cNvSpPr>
            <a:spLocks noGrp="1"/>
          </p:cNvSpPr>
          <p:nvPr>
            <p:ph type="sldNum" sz="quarter" idx="12"/>
          </p:nvPr>
        </p:nvSpPr>
        <p:spPr/>
        <p:txBody>
          <a:bodyPr/>
          <a:lstStyle/>
          <a:p>
            <a:fld id="{EDE73889-8752-428C-A11C-8679396BAC9B}" type="slidenum">
              <a:rPr lang="en-US" smtClean="0"/>
              <a:pPr/>
              <a:t>7</a:t>
            </a:fld>
            <a:endParaRPr lang="en-US" dirty="0"/>
          </a:p>
        </p:txBody>
      </p:sp>
      <p:sp>
        <p:nvSpPr>
          <p:cNvPr id="6" name="标题 5"/>
          <p:cNvSpPr>
            <a:spLocks noGrp="1"/>
          </p:cNvSpPr>
          <p:nvPr>
            <p:ph type="title"/>
          </p:nvPr>
        </p:nvSpPr>
        <p:spPr/>
        <p:txBody>
          <a:bodyPr>
            <a:normAutofit fontScale="90000"/>
          </a:bodyPr>
          <a:lstStyle/>
          <a:p>
            <a:r>
              <a:rPr lang="en-US" altLang="zh-CN" dirty="0" smtClean="0"/>
              <a:t>Accessing TMD through SIDIS </a:t>
            </a:r>
            <a:br>
              <a:rPr lang="en-US" altLang="zh-CN" dirty="0" smtClean="0"/>
            </a:br>
            <a:r>
              <a:rPr lang="en-US" altLang="zh-CN" dirty="0" smtClean="0"/>
              <a:t>e.g. experimental study of </a:t>
            </a:r>
            <a:r>
              <a:rPr lang="en-US" altLang="zh-CN" sz="4400" i="1" dirty="0" smtClean="0">
                <a:latin typeface="Times New Roman" pitchFamily="18" charset="0"/>
                <a:cs typeface="Times New Roman" pitchFamily="18" charset="0"/>
              </a:rPr>
              <a:t>g</a:t>
            </a:r>
            <a:r>
              <a:rPr lang="en-US" altLang="zh-CN" sz="4400" baseline="-25000" dirty="0" smtClean="0">
                <a:latin typeface="Times New Roman" pitchFamily="18" charset="0"/>
                <a:cs typeface="Times New Roman" pitchFamily="18" charset="0"/>
              </a:rPr>
              <a:t>1T</a:t>
            </a:r>
            <a:endParaRPr lang="zh-CN" altLang="en-US" dirty="0"/>
          </a:p>
        </p:txBody>
      </p:sp>
      <p:grpSp>
        <p:nvGrpSpPr>
          <p:cNvPr id="11" name="组合 65"/>
          <p:cNvGrpSpPr/>
          <p:nvPr/>
        </p:nvGrpSpPr>
        <p:grpSpPr>
          <a:xfrm rot="20657234">
            <a:off x="5240571" y="2620173"/>
            <a:ext cx="3843573" cy="2091356"/>
            <a:chOff x="327679" y="1695223"/>
            <a:chExt cx="5052060" cy="2748915"/>
          </a:xfrm>
        </p:grpSpPr>
        <p:pic>
          <p:nvPicPr>
            <p:cNvPr id="41" name="Picture 19" descr="angl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327679" y="1695223"/>
              <a:ext cx="5052060" cy="2748915"/>
            </a:xfrm>
            <a:prstGeom prst="rect">
              <a:avLst/>
            </a:prstGeom>
          </p:spPr>
        </p:pic>
        <p:sp>
          <p:nvSpPr>
            <p:cNvPr id="44" name="TextBox 43"/>
            <p:cNvSpPr txBox="1"/>
            <p:nvPr/>
          </p:nvSpPr>
          <p:spPr>
            <a:xfrm rot="2089625">
              <a:off x="2604414" y="2406478"/>
              <a:ext cx="2505926" cy="477577"/>
            </a:xfrm>
            <a:prstGeom prst="rect">
              <a:avLst/>
            </a:prstGeom>
            <a:noFill/>
          </p:spPr>
          <p:txBody>
            <a:bodyPr wrap="none" rtlCol="0">
              <a:spAutoFit/>
            </a:bodyPr>
            <a:lstStyle/>
            <a:p>
              <a:r>
                <a:rPr lang="en-US" sz="16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Scattering Plane</a:t>
              </a:r>
              <a:endParaRPr lang="en-US" sz="16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pic>
        <p:nvPicPr>
          <p:cNvPr id="48" name="Picture 1" descr="E:\My Documents\my file\JLab\Transversity\Doc\Talk Collection\g1TIllustration.png"/>
          <p:cNvPicPr>
            <a:picLocks noChangeAspect="1" noChangeArrowheads="1"/>
          </p:cNvPicPr>
          <p:nvPr/>
        </p:nvPicPr>
        <p:blipFill>
          <a:blip r:embed="rId6" cstate="print"/>
          <a:srcRect b="6157"/>
          <a:stretch>
            <a:fillRect/>
          </a:stretch>
        </p:blipFill>
        <p:spPr bwMode="auto">
          <a:xfrm>
            <a:off x="457200" y="2438402"/>
            <a:ext cx="4948366" cy="2133600"/>
          </a:xfrm>
          <a:prstGeom prst="rect">
            <a:avLst/>
          </a:prstGeom>
          <a:noFill/>
        </p:spPr>
      </p:pic>
      <p:sp>
        <p:nvSpPr>
          <p:cNvPr id="18" name="内容占位符 1"/>
          <p:cNvSpPr txBox="1">
            <a:spLocks/>
          </p:cNvSpPr>
          <p:nvPr/>
        </p:nvSpPr>
        <p:spPr>
          <a:xfrm>
            <a:off x="5638800" y="1633729"/>
            <a:ext cx="3200400" cy="1490471"/>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内容占位符 1"/>
          <p:cNvSpPr txBox="1">
            <a:spLocks/>
          </p:cNvSpPr>
          <p:nvPr/>
        </p:nvSpPr>
        <p:spPr>
          <a:xfrm>
            <a:off x="5638800" y="4876800"/>
            <a:ext cx="3276600" cy="1600200"/>
          </a:xfrm>
          <a:prstGeom prst="rect">
            <a:avLst/>
          </a:prstGeom>
        </p:spPr>
        <p:txBody>
          <a:bodyPr vert="horz">
            <a:normAutofit fontScale="62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altLang="zh-CN" sz="2600" dirty="0" smtClean="0"/>
              <a:t>Technically, azimuthal amplitude in asymmetry extracted through methods considering acceptance and luminosity corrections, including </a:t>
            </a:r>
          </a:p>
          <a:p>
            <a:pPr marL="822960" lvl="1" indent="-256032">
              <a:spcBef>
                <a:spcPts val="400"/>
              </a:spcBef>
              <a:buClr>
                <a:schemeClr val="accent1"/>
              </a:buClr>
              <a:buSzPct val="68000"/>
              <a:buFont typeface="Wingdings 3"/>
              <a:buChar char=""/>
            </a:pPr>
            <a:r>
              <a:rPr lang="en-US" altLang="zh-CN" sz="2400" dirty="0" smtClean="0"/>
              <a:t>azimuthal asymmetry fits</a:t>
            </a:r>
          </a:p>
          <a:p>
            <a:pPr marL="822960" lvl="1" indent="-256032">
              <a:spcBef>
                <a:spcPts val="400"/>
              </a:spcBef>
              <a:buClr>
                <a:schemeClr val="accent1"/>
              </a:buClr>
              <a:buSzPct val="68000"/>
              <a:buFont typeface="Wingdings 3"/>
              <a:buChar char=""/>
            </a:pPr>
            <a:r>
              <a:rPr lang="en-US" altLang="zh-CN" sz="2400" dirty="0" smtClean="0"/>
              <a:t>Maximum likelihood analysis</a:t>
            </a:r>
            <a:endParaRPr kumimoji="0" lang="en-US" altLang="zh-CN" sz="2400" b="0"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28814">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altLang="zh-CN" smtClean="0"/>
              <a:t>Workshops on Hadron Physics</a:t>
            </a:r>
            <a:endParaRPr lang="en-US"/>
          </a:p>
        </p:txBody>
      </p:sp>
      <p:sp>
        <p:nvSpPr>
          <p:cNvPr id="4" name="页脚占位符 3"/>
          <p:cNvSpPr>
            <a:spLocks noGrp="1"/>
          </p:cNvSpPr>
          <p:nvPr>
            <p:ph type="ftr" sz="quarter" idx="11"/>
          </p:nvPr>
        </p:nvSpPr>
        <p:spPr/>
        <p:txBody>
          <a:bodyPr/>
          <a:lstStyle/>
          <a:p>
            <a:r>
              <a:rPr lang="en-US" smtClean="0"/>
              <a:t>Jin Huang &lt;jinhuang@jlab.org&gt;</a:t>
            </a:r>
            <a:endParaRPr lang="en-US"/>
          </a:p>
        </p:txBody>
      </p:sp>
      <p:sp>
        <p:nvSpPr>
          <p:cNvPr id="5" name="灯片编号占位符 4"/>
          <p:cNvSpPr>
            <a:spLocks noGrp="1"/>
          </p:cNvSpPr>
          <p:nvPr>
            <p:ph type="sldNum" sz="quarter" idx="12"/>
          </p:nvPr>
        </p:nvSpPr>
        <p:spPr/>
        <p:txBody>
          <a:bodyPr/>
          <a:lstStyle/>
          <a:p>
            <a:fld id="{EDE73889-8752-428C-A11C-8679396BAC9B}" type="slidenum">
              <a:rPr lang="en-US" smtClean="0"/>
              <a:pPr/>
              <a:t>8</a:t>
            </a:fld>
            <a:endParaRPr lang="en-US"/>
          </a:p>
        </p:txBody>
      </p:sp>
      <p:sp>
        <p:nvSpPr>
          <p:cNvPr id="6" name="标题 5"/>
          <p:cNvSpPr>
            <a:spLocks noGrp="1"/>
          </p:cNvSpPr>
          <p:nvPr>
            <p:ph type="title"/>
          </p:nvPr>
        </p:nvSpPr>
        <p:spPr/>
        <p:txBody>
          <a:bodyPr>
            <a:normAutofit/>
          </a:bodyPr>
          <a:lstStyle/>
          <a:p>
            <a:r>
              <a:rPr lang="en-US" dirty="0" smtClean="0"/>
              <a:t>Jefferson Lab – 6 GeV CEBAF</a:t>
            </a:r>
            <a:endParaRPr lang="en-US" dirty="0"/>
          </a:p>
        </p:txBody>
      </p:sp>
      <p:sp>
        <p:nvSpPr>
          <p:cNvPr id="7" name="Content Placeholder 2"/>
          <p:cNvSpPr txBox="1">
            <a:spLocks/>
          </p:cNvSpPr>
          <p:nvPr/>
        </p:nvSpPr>
        <p:spPr>
          <a:xfrm>
            <a:off x="381000" y="1295400"/>
            <a:ext cx="4069612" cy="28194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Newport News, Virginia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Linear accelerator provides continuous polarized electron beam</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b="0" i="1" u="none" strike="noStrike" kern="1200" cap="none" spc="0" normalizeH="0" baseline="0" noProof="0" dirty="0" err="1" smtClean="0">
                <a:ln>
                  <a:noFill/>
                </a:ln>
                <a:solidFill>
                  <a:schemeClr val="tx1"/>
                </a:solidFill>
                <a:effectLst/>
                <a:uLnTx/>
                <a:uFillTx/>
                <a:latin typeface="+mn-lt"/>
                <a:ea typeface="+mn-ea"/>
                <a:cs typeface="+mn-cs"/>
              </a:rPr>
              <a:t>E</a:t>
            </a:r>
            <a:r>
              <a:rPr kumimoji="0" lang="en-US" b="0" i="0" u="none" strike="noStrike" kern="1200" cap="none" spc="0" normalizeH="0" baseline="-25000" noProof="0" dirty="0" err="1" smtClean="0">
                <a:ln>
                  <a:noFill/>
                </a:ln>
                <a:solidFill>
                  <a:schemeClr val="tx1"/>
                </a:solidFill>
                <a:effectLst/>
                <a:uLnTx/>
                <a:uFillTx/>
                <a:latin typeface="Constantia" pitchFamily="18" charset="0"/>
                <a:ea typeface="+mn-ea"/>
                <a:cs typeface="+mn-cs"/>
              </a:rPr>
              <a:t>beam</a:t>
            </a:r>
            <a:r>
              <a:rPr kumimoji="0" lang="en-US" b="0" i="0" u="none" strike="noStrike" kern="1200" cap="none" spc="0" normalizeH="0" baseline="0" noProof="0" dirty="0" smtClean="0">
                <a:ln>
                  <a:noFill/>
                </a:ln>
                <a:solidFill>
                  <a:schemeClr val="tx1"/>
                </a:solidFill>
                <a:effectLst/>
                <a:uLnTx/>
                <a:uFillTx/>
                <a:latin typeface="Constantia" pitchFamily="18" charset="0"/>
                <a:ea typeface="+mn-ea"/>
                <a:cs typeface="+mn-cs"/>
              </a:rPr>
              <a:t> = 6 </a:t>
            </a:r>
            <a:r>
              <a:rPr kumimoji="0" lang="en-US" b="0" i="0" u="none" strike="noStrike" kern="1200" cap="none" spc="0" normalizeH="0" baseline="0" noProof="0" dirty="0" err="1" smtClean="0">
                <a:ln>
                  <a:noFill/>
                </a:ln>
                <a:solidFill>
                  <a:schemeClr val="tx1"/>
                </a:solidFill>
                <a:effectLst/>
                <a:uLnTx/>
                <a:uFillTx/>
                <a:latin typeface="Constantia" pitchFamily="18" charset="0"/>
                <a:ea typeface="+mn-ea"/>
                <a:cs typeface="+mn-cs"/>
              </a:rPr>
              <a:t>GeV</a:t>
            </a:r>
            <a:endParaRPr kumimoji="0" lang="en-US" b="0" i="0" u="none" strike="noStrike" kern="1200" cap="none" spc="0" normalizeH="0" baseline="30000" noProof="0" dirty="0" smtClean="0">
              <a:ln>
                <a:noFill/>
              </a:ln>
              <a:solidFill>
                <a:schemeClr val="tx1"/>
              </a:solidFill>
              <a:effectLst/>
              <a:uLnTx/>
              <a:uFillTx/>
              <a:latin typeface="Constantia" pitchFamily="18" charset="0"/>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b="0" i="1" u="none" strike="noStrike" kern="1200" cap="none" spc="0" normalizeH="0" baseline="0" noProof="0" dirty="0" err="1" smtClean="0">
                <a:ln>
                  <a:noFill/>
                </a:ln>
                <a:solidFill>
                  <a:schemeClr val="tx1"/>
                </a:solidFill>
                <a:effectLst/>
                <a:uLnTx/>
                <a:uFillTx/>
                <a:latin typeface="Constantia" pitchFamily="18" charset="0"/>
                <a:ea typeface="+mn-ea"/>
                <a:cs typeface="+mn-cs"/>
              </a:rPr>
              <a:t>P</a:t>
            </a:r>
            <a:r>
              <a:rPr kumimoji="0" lang="en-US" b="0" i="0" u="none" strike="noStrike" kern="1200" cap="none" spc="0" normalizeH="0" baseline="-25000" noProof="0" dirty="0" err="1" smtClean="0">
                <a:ln>
                  <a:noFill/>
                </a:ln>
                <a:solidFill>
                  <a:schemeClr val="tx1"/>
                </a:solidFill>
                <a:effectLst/>
                <a:uLnTx/>
                <a:uFillTx/>
                <a:latin typeface="Constantia" pitchFamily="18" charset="0"/>
                <a:ea typeface="+mn-ea"/>
                <a:cs typeface="+mn-cs"/>
              </a:rPr>
              <a:t>beam</a:t>
            </a:r>
            <a:r>
              <a:rPr kumimoji="0" lang="en-US" b="0" i="0" u="none" strike="noStrike" kern="1200" cap="none" spc="0" normalizeH="0" baseline="0" noProof="0" dirty="0" smtClean="0">
                <a:ln>
                  <a:noFill/>
                </a:ln>
                <a:solidFill>
                  <a:schemeClr val="tx1"/>
                </a:solidFill>
                <a:effectLst/>
                <a:uLnTx/>
                <a:uFillTx/>
                <a:latin typeface="Constantia" pitchFamily="18" charset="0"/>
                <a:ea typeface="+mn-ea"/>
                <a:cs typeface="+mn-cs"/>
              </a:rPr>
              <a:t> = 85%</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3 experimental halls</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r>
              <a:rPr kumimoji="0" lang="en-US" sz="2000" b="0" i="0" u="none" strike="noStrike" kern="1200" cap="none" spc="0" normalizeH="0" baseline="0" noProof="0" dirty="0" smtClean="0">
                <a:ln>
                  <a:noFill/>
                </a:ln>
                <a:solidFill>
                  <a:schemeClr val="tx1"/>
                </a:solidFill>
                <a:effectLst/>
                <a:uLnTx/>
                <a:uFillTx/>
                <a:latin typeface="+mn-lt"/>
                <a:ea typeface="+mn-ea"/>
                <a:cs typeface="+mn-cs"/>
              </a:rPr>
              <a:t>A, B</a:t>
            </a:r>
            <a:r>
              <a:rPr kumimoji="0" lang="en-US" sz="2000" b="0" i="0" u="none" strike="noStrike" kern="1200" cap="none" spc="0" normalizeH="0" noProof="0" dirty="0" smtClean="0">
                <a:ln>
                  <a:noFill/>
                </a:ln>
                <a:solidFill>
                  <a:schemeClr val="tx1"/>
                </a:solidFill>
                <a:effectLst/>
                <a:uLnTx/>
                <a:uFillTx/>
                <a:latin typeface="+mn-lt"/>
                <a:ea typeface="+mn-ea"/>
                <a:cs typeface="+mn-cs"/>
              </a:rPr>
              <a:t> and C</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7" descr="lab_halla.jpg"/>
          <p:cNvPicPr>
            <a:picLocks noChangeAspect="1"/>
          </p:cNvPicPr>
          <p:nvPr/>
        </p:nvPicPr>
        <p:blipFill>
          <a:blip r:embed="rId3" cstate="print"/>
          <a:srcRect l="10971" r="12857"/>
          <a:stretch>
            <a:fillRect/>
          </a:stretch>
        </p:blipFill>
        <p:spPr>
          <a:xfrm>
            <a:off x="4425352" y="1325725"/>
            <a:ext cx="4063013" cy="5029200"/>
          </a:xfrm>
          <a:prstGeom prst="rect">
            <a:avLst/>
          </a:prstGeom>
        </p:spPr>
      </p:pic>
      <p:grpSp>
        <p:nvGrpSpPr>
          <p:cNvPr id="2" name="组合 19"/>
          <p:cNvGrpSpPr/>
          <p:nvPr/>
        </p:nvGrpSpPr>
        <p:grpSpPr>
          <a:xfrm>
            <a:off x="713781" y="4419600"/>
            <a:ext cx="3619297" cy="1981200"/>
            <a:chOff x="713781" y="4419600"/>
            <a:chExt cx="3619297" cy="1981200"/>
          </a:xfrm>
        </p:grpSpPr>
        <p:pic>
          <p:nvPicPr>
            <p:cNvPr id="11" name="Picture 9" descr="halla_1.jpg"/>
            <p:cNvPicPr>
              <a:picLocks noChangeAspect="1"/>
            </p:cNvPicPr>
            <p:nvPr/>
          </p:nvPicPr>
          <p:blipFill>
            <a:blip r:embed="rId4" cstate="print"/>
            <a:stretch>
              <a:fillRect/>
            </a:stretch>
          </p:blipFill>
          <p:spPr>
            <a:xfrm>
              <a:off x="713781" y="4423497"/>
              <a:ext cx="3611613" cy="1969618"/>
            </a:xfrm>
            <a:prstGeom prst="rect">
              <a:avLst/>
            </a:prstGeom>
          </p:spPr>
        </p:pic>
        <p:sp>
          <p:nvSpPr>
            <p:cNvPr id="10" name="Rectangular Callout 8"/>
            <p:cNvSpPr/>
            <p:nvPr/>
          </p:nvSpPr>
          <p:spPr>
            <a:xfrm>
              <a:off x="721465" y="4419600"/>
              <a:ext cx="3611613" cy="1981200"/>
            </a:xfrm>
            <a:prstGeom prst="wedgeRectCallout">
              <a:avLst>
                <a:gd name="adj1" fmla="val 94535"/>
                <a:gd name="adj2" fmla="val -16247"/>
              </a:avLst>
            </a:prstGeom>
            <a:noFill/>
            <a:ln cmpd="sng"/>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084922" y="4681913"/>
            <a:ext cx="458780" cy="584775"/>
          </a:xfrm>
          <a:prstGeom prst="rect">
            <a:avLst/>
          </a:prstGeom>
          <a:noFill/>
          <a:ln>
            <a:noFill/>
          </a:ln>
          <a:effectLst/>
        </p:spPr>
        <p:txBody>
          <a:bodyPr wrap="none" rtlCol="0">
            <a:spAutoFit/>
          </a:bodyPr>
          <a:lstStyle/>
          <a:p>
            <a:r>
              <a:rPr lang="en-US" sz="3200" b="1" smtClean="0">
                <a:solidFill>
                  <a:srgbClr val="FF0000"/>
                </a:solidFill>
              </a:rPr>
              <a:t>A</a:t>
            </a:r>
            <a:endParaRPr lang="en-US" sz="2800" b="1">
              <a:solidFill>
                <a:srgbClr val="FF0000"/>
              </a:solidFill>
            </a:endParaRPr>
          </a:p>
        </p:txBody>
      </p:sp>
      <p:sp>
        <p:nvSpPr>
          <p:cNvPr id="13" name="TextBox 12"/>
          <p:cNvSpPr txBox="1"/>
          <p:nvPr/>
        </p:nvSpPr>
        <p:spPr>
          <a:xfrm>
            <a:off x="6945345" y="4791452"/>
            <a:ext cx="421910" cy="523220"/>
          </a:xfrm>
          <a:prstGeom prst="rect">
            <a:avLst/>
          </a:prstGeom>
          <a:noFill/>
          <a:ln>
            <a:noFill/>
          </a:ln>
          <a:effectLst/>
        </p:spPr>
        <p:txBody>
          <a:bodyPr wrap="none" rtlCol="0">
            <a:spAutoFit/>
          </a:bodyPr>
          <a:lstStyle/>
          <a:p>
            <a:r>
              <a:rPr lang="en-US" sz="2800" b="1" dirty="0" smtClean="0">
                <a:solidFill>
                  <a:srgbClr val="00B0F0"/>
                </a:solidFill>
              </a:rPr>
              <a:t>B</a:t>
            </a:r>
            <a:endParaRPr lang="en-US" sz="2800" b="1" dirty="0">
              <a:solidFill>
                <a:srgbClr val="00B0F0"/>
              </a:solidFill>
            </a:endParaRPr>
          </a:p>
        </p:txBody>
      </p:sp>
      <p:sp>
        <p:nvSpPr>
          <p:cNvPr id="14" name="TextBox 13"/>
          <p:cNvSpPr txBox="1"/>
          <p:nvPr/>
        </p:nvSpPr>
        <p:spPr>
          <a:xfrm>
            <a:off x="7639092" y="4718426"/>
            <a:ext cx="421910" cy="523220"/>
          </a:xfrm>
          <a:prstGeom prst="rect">
            <a:avLst/>
          </a:prstGeom>
          <a:noFill/>
          <a:ln>
            <a:noFill/>
          </a:ln>
          <a:effectLst/>
        </p:spPr>
        <p:txBody>
          <a:bodyPr wrap="none" rtlCol="0">
            <a:spAutoFit/>
          </a:bodyPr>
          <a:lstStyle/>
          <a:p>
            <a:r>
              <a:rPr lang="en-US" sz="2800" b="1" dirty="0" smtClean="0">
                <a:solidFill>
                  <a:srgbClr val="FFFF00"/>
                </a:solidFill>
              </a:rPr>
              <a:t>C</a:t>
            </a:r>
            <a:endParaRPr lang="en-US" sz="2800" b="1" dirty="0">
              <a:solidFill>
                <a:srgbClr val="FFFF00"/>
              </a:solidFill>
            </a:endParaRPr>
          </a:p>
        </p:txBody>
      </p:sp>
      <p:sp>
        <p:nvSpPr>
          <p:cNvPr id="15" name="Right Arrow 13"/>
          <p:cNvSpPr/>
          <p:nvPr/>
        </p:nvSpPr>
        <p:spPr>
          <a:xfrm rot="16883058">
            <a:off x="4097095" y="2921491"/>
            <a:ext cx="1485900" cy="164444"/>
          </a:xfrm>
          <a:prstGeom prst="rightArrow">
            <a:avLst>
              <a:gd name="adj1" fmla="val 50000"/>
              <a:gd name="adj2" fmla="val 123518"/>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6" name="Right Arrow 14"/>
          <p:cNvSpPr/>
          <p:nvPr/>
        </p:nvSpPr>
        <p:spPr>
          <a:xfrm rot="4717807">
            <a:off x="5884471" y="2961912"/>
            <a:ext cx="1490122" cy="166436"/>
          </a:xfrm>
          <a:prstGeom prst="rightArrow">
            <a:avLst>
              <a:gd name="adj1" fmla="val 50000"/>
              <a:gd name="adj2" fmla="val 157253"/>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右箭头 16"/>
          <p:cNvSpPr/>
          <p:nvPr/>
        </p:nvSpPr>
        <p:spPr>
          <a:xfrm rot="16815831">
            <a:off x="4416060" y="3992706"/>
            <a:ext cx="381000"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cxnSp>
        <p:nvCxnSpPr>
          <p:cNvPr id="19" name="曲线连接符 18"/>
          <p:cNvCxnSpPr>
            <a:stCxn id="16" idx="3"/>
            <a:endCxn id="15" idx="1"/>
          </p:cNvCxnSpPr>
          <p:nvPr/>
        </p:nvCxnSpPr>
        <p:spPr>
          <a:xfrm rot="5400000" flipH="1">
            <a:off x="5713143" y="2712298"/>
            <a:ext cx="43523" cy="2083020"/>
          </a:xfrm>
          <a:prstGeom prst="curvedConnector3">
            <a:avLst>
              <a:gd name="adj1" fmla="val -985930"/>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曲线连接符 20"/>
          <p:cNvCxnSpPr>
            <a:stCxn id="15" idx="3"/>
            <a:endCxn id="16" idx="1"/>
          </p:cNvCxnSpPr>
          <p:nvPr/>
        </p:nvCxnSpPr>
        <p:spPr>
          <a:xfrm rot="16200000" flipH="1">
            <a:off x="5715016" y="1547058"/>
            <a:ext cx="39311" cy="1495954"/>
          </a:xfrm>
          <a:prstGeom prst="curvedConnector3">
            <a:avLst>
              <a:gd name="adj1" fmla="val -900552"/>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任意多边形 39"/>
          <p:cNvSpPr/>
          <p:nvPr/>
        </p:nvSpPr>
        <p:spPr>
          <a:xfrm>
            <a:off x="6315075" y="3800475"/>
            <a:ext cx="485775" cy="1038225"/>
          </a:xfrm>
          <a:custGeom>
            <a:avLst/>
            <a:gdLst>
              <a:gd name="connsiteX0" fmla="*/ 485775 w 485775"/>
              <a:gd name="connsiteY0" fmla="*/ 0 h 1038225"/>
              <a:gd name="connsiteX1" fmla="*/ 476250 w 485775"/>
              <a:gd name="connsiteY1" fmla="*/ 333375 h 1038225"/>
              <a:gd name="connsiteX2" fmla="*/ 466725 w 485775"/>
              <a:gd name="connsiteY2" fmla="*/ 381000 h 1038225"/>
              <a:gd name="connsiteX3" fmla="*/ 457200 w 485775"/>
              <a:gd name="connsiteY3" fmla="*/ 438150 h 1038225"/>
              <a:gd name="connsiteX4" fmla="*/ 428625 w 485775"/>
              <a:gd name="connsiteY4" fmla="*/ 514350 h 1038225"/>
              <a:gd name="connsiteX5" fmla="*/ 419100 w 485775"/>
              <a:gd name="connsiteY5" fmla="*/ 542925 h 1038225"/>
              <a:gd name="connsiteX6" fmla="*/ 400050 w 485775"/>
              <a:gd name="connsiteY6" fmla="*/ 571500 h 1038225"/>
              <a:gd name="connsiteX7" fmla="*/ 381000 w 485775"/>
              <a:gd name="connsiteY7" fmla="*/ 628650 h 1038225"/>
              <a:gd name="connsiteX8" fmla="*/ 314325 w 485775"/>
              <a:gd name="connsiteY8" fmla="*/ 723900 h 1038225"/>
              <a:gd name="connsiteX9" fmla="*/ 285750 w 485775"/>
              <a:gd name="connsiteY9" fmla="*/ 752475 h 1038225"/>
              <a:gd name="connsiteX10" fmla="*/ 247650 w 485775"/>
              <a:gd name="connsiteY10" fmla="*/ 800100 h 1038225"/>
              <a:gd name="connsiteX11" fmla="*/ 228600 w 485775"/>
              <a:gd name="connsiteY11" fmla="*/ 828675 h 1038225"/>
              <a:gd name="connsiteX12" fmla="*/ 200025 w 485775"/>
              <a:gd name="connsiteY12" fmla="*/ 857250 h 1038225"/>
              <a:gd name="connsiteX13" fmla="*/ 171450 w 485775"/>
              <a:gd name="connsiteY13" fmla="*/ 895350 h 1038225"/>
              <a:gd name="connsiteX14" fmla="*/ 142875 w 485775"/>
              <a:gd name="connsiteY14" fmla="*/ 923925 h 1038225"/>
              <a:gd name="connsiteX15" fmla="*/ 123825 w 485775"/>
              <a:gd name="connsiteY15" fmla="*/ 952500 h 1038225"/>
              <a:gd name="connsiteX16" fmla="*/ 38100 w 485775"/>
              <a:gd name="connsiteY16" fmla="*/ 1009650 h 1038225"/>
              <a:gd name="connsiteX17" fmla="*/ 0 w 485775"/>
              <a:gd name="connsiteY17"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775" h="1038225">
                <a:moveTo>
                  <a:pt x="485775" y="0"/>
                </a:moveTo>
                <a:cubicBezTo>
                  <a:pt x="482600" y="111125"/>
                  <a:pt x="481802" y="222343"/>
                  <a:pt x="476250" y="333375"/>
                </a:cubicBezTo>
                <a:cubicBezTo>
                  <a:pt x="475442" y="349544"/>
                  <a:pt x="469621" y="365072"/>
                  <a:pt x="466725" y="381000"/>
                </a:cubicBezTo>
                <a:cubicBezTo>
                  <a:pt x="463270" y="400001"/>
                  <a:pt x="461390" y="419297"/>
                  <a:pt x="457200" y="438150"/>
                </a:cubicBezTo>
                <a:cubicBezTo>
                  <a:pt x="453269" y="455839"/>
                  <a:pt x="432670" y="503564"/>
                  <a:pt x="428625" y="514350"/>
                </a:cubicBezTo>
                <a:cubicBezTo>
                  <a:pt x="425100" y="523751"/>
                  <a:pt x="423590" y="533945"/>
                  <a:pt x="419100" y="542925"/>
                </a:cubicBezTo>
                <a:cubicBezTo>
                  <a:pt x="413980" y="553164"/>
                  <a:pt x="404699" y="561039"/>
                  <a:pt x="400050" y="571500"/>
                </a:cubicBezTo>
                <a:cubicBezTo>
                  <a:pt x="391895" y="589850"/>
                  <a:pt x="393048" y="612586"/>
                  <a:pt x="381000" y="628650"/>
                </a:cubicBezTo>
                <a:cubicBezTo>
                  <a:pt x="338688" y="685066"/>
                  <a:pt x="361231" y="653541"/>
                  <a:pt x="314325" y="723900"/>
                </a:cubicBezTo>
                <a:cubicBezTo>
                  <a:pt x="306853" y="735108"/>
                  <a:pt x="295275" y="742950"/>
                  <a:pt x="285750" y="752475"/>
                </a:cubicBezTo>
                <a:cubicBezTo>
                  <a:pt x="267207" y="808105"/>
                  <a:pt x="290734" y="757016"/>
                  <a:pt x="247650" y="800100"/>
                </a:cubicBezTo>
                <a:cubicBezTo>
                  <a:pt x="239555" y="808195"/>
                  <a:pt x="235929" y="819881"/>
                  <a:pt x="228600" y="828675"/>
                </a:cubicBezTo>
                <a:cubicBezTo>
                  <a:pt x="219976" y="839023"/>
                  <a:pt x="208791" y="847023"/>
                  <a:pt x="200025" y="857250"/>
                </a:cubicBezTo>
                <a:cubicBezTo>
                  <a:pt x="189694" y="869303"/>
                  <a:pt x="181781" y="883297"/>
                  <a:pt x="171450" y="895350"/>
                </a:cubicBezTo>
                <a:cubicBezTo>
                  <a:pt x="162684" y="905577"/>
                  <a:pt x="151499" y="913577"/>
                  <a:pt x="142875" y="923925"/>
                </a:cubicBezTo>
                <a:cubicBezTo>
                  <a:pt x="135546" y="932719"/>
                  <a:pt x="132440" y="944962"/>
                  <a:pt x="123825" y="952500"/>
                </a:cubicBezTo>
                <a:lnTo>
                  <a:pt x="38100" y="1009650"/>
                </a:lnTo>
                <a:cubicBezTo>
                  <a:pt x="5789" y="1031191"/>
                  <a:pt x="17620" y="1020605"/>
                  <a:pt x="0" y="1038225"/>
                </a:cubicBezTo>
              </a:path>
            </a:pathLst>
          </a:custGeom>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2" name="Picture 4" descr="ad3a"/>
          <p:cNvPicPr>
            <a:picLocks noChangeAspect="1" noChangeArrowheads="1"/>
          </p:cNvPicPr>
          <p:nvPr/>
        </p:nvPicPr>
        <p:blipFill>
          <a:blip r:embed="rId5" cstate="print"/>
          <a:srcRect l="42500" t="58823" r="34167" b="11765"/>
          <a:stretch>
            <a:fillRect/>
          </a:stretch>
        </p:blipFill>
        <p:spPr bwMode="auto">
          <a:xfrm>
            <a:off x="-2362200" y="4267200"/>
            <a:ext cx="2133600" cy="2286000"/>
          </a:xfrm>
          <a:prstGeom prst="rect">
            <a:avLst/>
          </a:prstGeom>
          <a:noFill/>
          <a:ln w="9525">
            <a:noFill/>
            <a:miter lim="800000"/>
            <a:headEnd/>
            <a:tailEnd/>
          </a:ln>
        </p:spPr>
      </p:pic>
      <p:pic>
        <p:nvPicPr>
          <p:cNvPr id="23" name="Picture 4" descr="ad3a"/>
          <p:cNvPicPr>
            <a:picLocks noChangeAspect="1" noChangeArrowheads="1"/>
          </p:cNvPicPr>
          <p:nvPr/>
        </p:nvPicPr>
        <p:blipFill>
          <a:blip r:embed="rId5" cstate="print"/>
          <a:srcRect l="66667" t="62745" r="5833" b="5882"/>
          <a:stretch>
            <a:fillRect/>
          </a:stretch>
        </p:blipFill>
        <p:spPr bwMode="auto">
          <a:xfrm>
            <a:off x="-2667000" y="4191000"/>
            <a:ext cx="2514600" cy="2438400"/>
          </a:xfrm>
          <a:prstGeom prst="rect">
            <a:avLst/>
          </a:prstGeom>
          <a:noFill/>
          <a:ln w="9525">
            <a:noFill/>
            <a:miter lim="800000"/>
            <a:headEnd/>
            <a:tailEnd/>
          </a:ln>
        </p:spPr>
      </p:pic>
      <p:sp>
        <p:nvSpPr>
          <p:cNvPr id="24" name="Rectangle 23"/>
          <p:cNvSpPr/>
          <p:nvPr/>
        </p:nvSpPr>
        <p:spPr>
          <a:xfrm>
            <a:off x="4419600" y="4038600"/>
            <a:ext cx="346570" cy="369332"/>
          </a:xfrm>
          <a:prstGeom prst="rect">
            <a:avLst/>
          </a:prstGeom>
        </p:spPr>
        <p:txBody>
          <a:bodyPr wrap="none">
            <a:spAutoFit/>
          </a:bodyPr>
          <a:lstStyle/>
          <a:p>
            <a:r>
              <a:rPr lang="en-US" dirty="0" smtClean="0">
                <a:effectLst>
                  <a:glow rad="101600">
                    <a:schemeClr val="bg1">
                      <a:alpha val="60000"/>
                    </a:schemeClr>
                  </a:glow>
                </a:effectLst>
              </a:rPr>
              <a:t>e</a:t>
            </a:r>
            <a:r>
              <a:rPr lang="en-US" baseline="30000" dirty="0" smtClean="0">
                <a:effectLst>
                  <a:glow rad="101600">
                    <a:schemeClr val="bg1">
                      <a:alpha val="60000"/>
                    </a:schemeClr>
                  </a:glow>
                </a:effectLst>
              </a:rPr>
              <a:t>-</a:t>
            </a:r>
            <a:endParaRPr lang="en-US" baseline="30000" dirty="0">
              <a:effectLst>
                <a:glow rad="101600">
                  <a:schemeClr val="bg1">
                    <a:alpha val="60000"/>
                  </a:schemeClr>
                </a:glow>
              </a:effectLst>
            </a:endParaRPr>
          </a:p>
        </p:txBody>
      </p:sp>
    </p:spTree>
  </p:cSld>
  <p:clrMapOvr>
    <a:masterClrMapping/>
  </p:clrMapOvr>
  <p:transition advTm="7567">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3.33333E-6 -1.42956E-6 L 0.425 -1.42956E-6 " pathEditMode="relative" rAng="0" ptsTypes="AA">
                                      <p:cBhvr>
                                        <p:cTn id="34" dur="500" fill="hold"/>
                                        <p:tgtEl>
                                          <p:spTgt spid="22"/>
                                        </p:tgtEl>
                                        <p:attrNameLst>
                                          <p:attrName>ppt_x</p:attrName>
                                          <p:attrName>ppt_y</p:attrName>
                                        </p:attrNameLst>
                                      </p:cBhvr>
                                      <p:rCtr x="213" y="0"/>
                                    </p:animMotion>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2" presetClass="exit" presetSubtype="4" fill="hold" nodeType="withEffect">
                                  <p:stCondLst>
                                    <p:cond delay="0"/>
                                  </p:stCondLst>
                                  <p:childTnLst>
                                    <p:anim calcmode="lin" valueType="num">
                                      <p:cBhvr additive="base">
                                        <p:cTn id="39" dur="500"/>
                                        <p:tgtEl>
                                          <p:spTgt spid="2"/>
                                        </p:tgtEl>
                                        <p:attrNameLst>
                                          <p:attrName>ppt_x</p:attrName>
                                        </p:attrNameLst>
                                      </p:cBhvr>
                                      <p:tavLst>
                                        <p:tav tm="0">
                                          <p:val>
                                            <p:strVal val="ppt_x"/>
                                          </p:val>
                                        </p:tav>
                                        <p:tav tm="100000">
                                          <p:val>
                                            <p:strVal val="ppt_x"/>
                                          </p:val>
                                        </p:tav>
                                      </p:tavLst>
                                    </p:anim>
                                    <p:anim calcmode="lin" valueType="num">
                                      <p:cBhvr additive="base">
                                        <p:cTn id="40" dur="500"/>
                                        <p:tgtEl>
                                          <p:spTgt spid="2"/>
                                        </p:tgtEl>
                                        <p:attrNameLst>
                                          <p:attrName>ppt_y</p:attrName>
                                        </p:attrNameLst>
                                      </p:cBhvr>
                                      <p:tavLst>
                                        <p:tav tm="0">
                                          <p:val>
                                            <p:strVal val="ppt_y"/>
                                          </p:val>
                                        </p:tav>
                                        <p:tav tm="100000">
                                          <p:val>
                                            <p:strVal val="1+ppt_h/2"/>
                                          </p:val>
                                        </p:tav>
                                      </p:tavLst>
                                    </p:anim>
                                    <p:set>
                                      <p:cBhvr>
                                        <p:cTn id="41" dur="1" fill="hold">
                                          <p:stCondLst>
                                            <p:cond delay="499"/>
                                          </p:stCondLst>
                                        </p:cTn>
                                        <p:tgtEl>
                                          <p:spTgt spid="2"/>
                                        </p:tgtEl>
                                        <p:attrNameLst>
                                          <p:attrName>style.visibility</p:attrName>
                                        </p:attrNameLst>
                                      </p:cBhvr>
                                      <p:to>
                                        <p:strVal val="hidden"/>
                                      </p:to>
                                    </p:set>
                                  </p:childTnLst>
                                </p:cTn>
                              </p:par>
                            </p:childTnLst>
                          </p:cTn>
                        </p:par>
                        <p:par>
                          <p:cTn id="42" fill="hold">
                            <p:stCondLst>
                              <p:cond delay="500"/>
                            </p:stCondLst>
                            <p:childTnLst>
                              <p:par>
                                <p:cTn id="43" presetID="35" presetClass="emph" presetSubtype="0" fill="hold" grpId="1" nodeType="afterEffect">
                                  <p:stCondLst>
                                    <p:cond delay="0"/>
                                  </p:stCondLst>
                                  <p:childTnLst>
                                    <p:anim calcmode="discrete" valueType="str">
                                      <p:cBhvr>
                                        <p:cTn id="44"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nodeType="clickEffect">
                                  <p:stCondLst>
                                    <p:cond delay="0"/>
                                  </p:stCondLst>
                                  <p:childTnLst>
                                    <p:animMotion origin="layout" path="M -3.33333E-6 -1.42956E-6 L 0.42917 -1.42956E-6 " pathEditMode="relative" rAng="0" ptsTypes="AA">
                                      <p:cBhvr>
                                        <p:cTn id="48" dur="500" fill="hold"/>
                                        <p:tgtEl>
                                          <p:spTgt spid="23"/>
                                        </p:tgtEl>
                                        <p:attrNameLst>
                                          <p:attrName>ppt_x</p:attrName>
                                          <p:attrName>ppt_y</p:attrName>
                                        </p:attrNameLst>
                                      </p:cBhvr>
                                      <p:rCtr x="215" y="0"/>
                                    </p:animMotion>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500"/>
                            </p:stCondLst>
                            <p:childTnLst>
                              <p:par>
                                <p:cTn id="53" presetID="35" presetClass="emph" presetSubtype="0" fill="hold" grpId="1" nodeType="afterEffect">
                                  <p:stCondLst>
                                    <p:cond delay="0"/>
                                  </p:stCondLst>
                                  <p:childTnLst>
                                    <p:anim calcmode="discrete" valueType="str">
                                      <p:cBhvr>
                                        <p:cTn id="54"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4" grpId="0"/>
      <p:bldP spid="14" grpId="1"/>
      <p:bldP spid="15" grpId="0" animBg="1"/>
      <p:bldP spid="16"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smtClean="0"/>
              <a:t>Workshops on Hadron Physics</a:t>
            </a:r>
            <a:endParaRPr lang="en-US" dirty="0"/>
          </a:p>
        </p:txBody>
      </p:sp>
      <p:sp>
        <p:nvSpPr>
          <p:cNvPr id="4" name="页脚占位符 3"/>
          <p:cNvSpPr>
            <a:spLocks noGrp="1"/>
          </p:cNvSpPr>
          <p:nvPr>
            <p:ph type="ftr" sz="quarter" idx="11"/>
          </p:nvPr>
        </p:nvSpPr>
        <p:spPr/>
        <p:txBody>
          <a:bodyPr/>
          <a:lstStyle/>
          <a:p>
            <a:r>
              <a:rPr lang="en-US" smtClean="0"/>
              <a:t>Jin Huang &lt;jinhuang@jlab.org&gt;</a:t>
            </a:r>
            <a:endParaRPr lang="en-US" dirty="0"/>
          </a:p>
        </p:txBody>
      </p:sp>
      <p:sp>
        <p:nvSpPr>
          <p:cNvPr id="5" name="灯片编号占位符 4"/>
          <p:cNvSpPr>
            <a:spLocks noGrp="1"/>
          </p:cNvSpPr>
          <p:nvPr>
            <p:ph type="sldNum" sz="quarter" idx="12"/>
          </p:nvPr>
        </p:nvSpPr>
        <p:spPr/>
        <p:txBody>
          <a:bodyPr/>
          <a:lstStyle/>
          <a:p>
            <a:fld id="{EDE73889-8752-428C-A11C-8679396BAC9B}" type="slidenum">
              <a:rPr lang="en-US" smtClean="0"/>
              <a:pPr/>
              <a:t>9</a:t>
            </a:fld>
            <a:endParaRPr lang="en-US"/>
          </a:p>
        </p:txBody>
      </p:sp>
      <p:sp>
        <p:nvSpPr>
          <p:cNvPr id="6" name="标题 5"/>
          <p:cNvSpPr>
            <a:spLocks noGrp="1"/>
          </p:cNvSpPr>
          <p:nvPr>
            <p:ph type="title"/>
          </p:nvPr>
        </p:nvSpPr>
        <p:spPr>
          <a:xfrm>
            <a:off x="457200" y="228600"/>
            <a:ext cx="8229600" cy="1143000"/>
          </a:xfrm>
        </p:spPr>
        <p:txBody>
          <a:bodyPr>
            <a:noAutofit/>
          </a:bodyPr>
          <a:lstStyle/>
          <a:p>
            <a:r>
              <a:rPr lang="en-US" sz="2000" dirty="0" smtClean="0"/>
              <a:t>First exploring of TMD using polarized He-3 Target </a:t>
            </a:r>
            <a:r>
              <a:rPr lang="en-US" sz="3200" dirty="0" smtClean="0"/>
              <a:t/>
            </a:r>
            <a:br>
              <a:rPr lang="en-US" sz="3200" dirty="0" smtClean="0"/>
            </a:br>
            <a:r>
              <a:rPr lang="en-US" sz="3200" dirty="0" smtClean="0"/>
              <a:t>Hall A E06‑010: 6-GeV Transversity Experiment</a:t>
            </a:r>
            <a:endParaRPr lang="en-US" sz="3200" dirty="0"/>
          </a:p>
        </p:txBody>
      </p:sp>
      <p:sp>
        <p:nvSpPr>
          <p:cNvPr id="10" name="内容占位符 9"/>
          <p:cNvSpPr>
            <a:spLocks noGrp="1"/>
          </p:cNvSpPr>
          <p:nvPr>
            <p:ph idx="1"/>
          </p:nvPr>
        </p:nvSpPr>
        <p:spPr>
          <a:xfrm>
            <a:off x="381000" y="1676400"/>
            <a:ext cx="5562600" cy="4419600"/>
          </a:xfrm>
        </p:spPr>
        <p:txBody>
          <a:bodyPr>
            <a:normAutofit fontScale="85000" lnSpcReduction="20000"/>
          </a:bodyPr>
          <a:lstStyle/>
          <a:p>
            <a:r>
              <a:rPr lang="en-US" sz="2400" dirty="0" smtClean="0"/>
              <a:t>Successful data taking 2008-09</a:t>
            </a:r>
          </a:p>
          <a:p>
            <a:r>
              <a:rPr lang="en-US" sz="2400" dirty="0" smtClean="0"/>
              <a:t>First results published</a:t>
            </a:r>
          </a:p>
          <a:p>
            <a:pPr lvl="1"/>
            <a:r>
              <a:rPr lang="en-US" sz="2000" dirty="0" smtClean="0"/>
              <a:t>Single spin: Qian PRL 107 072003 (2011)</a:t>
            </a:r>
          </a:p>
          <a:p>
            <a:pPr lvl="1"/>
            <a:r>
              <a:rPr lang="en-US" sz="2000" dirty="0" smtClean="0"/>
              <a:t>Double spin: Huang, PRL. 108, 052001 (2012)</a:t>
            </a:r>
          </a:p>
          <a:p>
            <a:r>
              <a:rPr lang="en-US" sz="2400" dirty="0" smtClean="0"/>
              <a:t>Polarized </a:t>
            </a:r>
            <a:r>
              <a:rPr lang="en-US" sz="2400" dirty="0" smtClean="0">
                <a:solidFill>
                  <a:schemeClr val="accent1"/>
                </a:solidFill>
              </a:rPr>
              <a:t>electron beam</a:t>
            </a:r>
          </a:p>
          <a:p>
            <a:pPr lvl="1"/>
            <a:r>
              <a:rPr lang="en-US" sz="1800" dirty="0" smtClean="0"/>
              <a:t>With 30 Hz helicity reversal</a:t>
            </a:r>
          </a:p>
          <a:p>
            <a:r>
              <a:rPr lang="en-US" sz="2400" dirty="0" smtClean="0"/>
              <a:t>Polarized </a:t>
            </a:r>
            <a:r>
              <a:rPr lang="en-US" sz="2400" baseline="30000" dirty="0" smtClean="0">
                <a:solidFill>
                  <a:schemeClr val="accent1"/>
                </a:solidFill>
              </a:rPr>
              <a:t>3</a:t>
            </a:r>
            <a:r>
              <a:rPr lang="en-US" sz="2400" dirty="0" smtClean="0">
                <a:solidFill>
                  <a:schemeClr val="accent1"/>
                </a:solidFill>
              </a:rPr>
              <a:t>He target</a:t>
            </a:r>
          </a:p>
          <a:p>
            <a:r>
              <a:rPr lang="en-US" sz="2400" dirty="0" smtClean="0"/>
              <a:t>BigBite at 30º detect </a:t>
            </a:r>
            <a:r>
              <a:rPr lang="en-US" sz="2400" dirty="0" smtClean="0">
                <a:solidFill>
                  <a:schemeClr val="accent1"/>
                </a:solidFill>
              </a:rPr>
              <a:t>electron</a:t>
            </a:r>
          </a:p>
          <a:p>
            <a:pPr lvl="1"/>
            <a:r>
              <a:rPr lang="en-US" sz="1800" dirty="0" smtClean="0"/>
              <a:t>Dipole magnet,</a:t>
            </a:r>
            <a:r>
              <a:rPr lang="en-US" sz="1800" b="1" i="1" dirty="0" smtClean="0"/>
              <a:t> </a:t>
            </a:r>
            <a:r>
              <a:rPr lang="en-US" sz="1800" b="1" i="1" dirty="0" err="1" smtClean="0"/>
              <a:t>P</a:t>
            </a:r>
            <a:r>
              <a:rPr lang="en-US" sz="1800" b="1" i="1" baseline="-25000" dirty="0" err="1" smtClean="0"/>
              <a:t>e</a:t>
            </a:r>
            <a:r>
              <a:rPr lang="en-US" sz="1800" dirty="0" smtClean="0"/>
              <a:t> = 0.6 ~ 2.2 GeV/</a:t>
            </a:r>
            <a:r>
              <a:rPr lang="en-US" sz="1800" i="1" dirty="0" smtClean="0"/>
              <a:t>c </a:t>
            </a:r>
          </a:p>
          <a:p>
            <a:pPr lvl="1"/>
            <a:r>
              <a:rPr lang="en-US" sz="1800" dirty="0" smtClean="0"/>
              <a:t>MWDC/shower-preshow/</a:t>
            </a:r>
            <a:r>
              <a:rPr lang="en-US" sz="1800" dirty="0" err="1" smtClean="0"/>
              <a:t>scitillator</a:t>
            </a:r>
            <a:endParaRPr lang="en-US" sz="1800" dirty="0" smtClean="0"/>
          </a:p>
          <a:p>
            <a:pPr lvl="1"/>
            <a:r>
              <a:rPr lang="en-US" sz="1800" dirty="0" smtClean="0"/>
              <a:t>See talk: </a:t>
            </a:r>
            <a:r>
              <a:rPr lang="en-US" sz="1800" dirty="0" err="1" smtClean="0"/>
              <a:t>Yuxiang</a:t>
            </a:r>
            <a:r>
              <a:rPr lang="en-US" sz="1800" dirty="0" smtClean="0"/>
              <a:t> Zhao</a:t>
            </a:r>
          </a:p>
          <a:p>
            <a:r>
              <a:rPr lang="en-US" sz="2400" dirty="0" smtClean="0"/>
              <a:t>HRS</a:t>
            </a:r>
            <a:r>
              <a:rPr lang="en-US" sz="2400" baseline="-25000" dirty="0" smtClean="0"/>
              <a:t>L</a:t>
            </a:r>
            <a:r>
              <a:rPr lang="en-US" sz="2400" dirty="0" smtClean="0"/>
              <a:t> at 16º detect </a:t>
            </a:r>
            <a:r>
              <a:rPr lang="en-US" sz="2400" dirty="0" smtClean="0">
                <a:solidFill>
                  <a:schemeClr val="accent1"/>
                </a:solidFill>
              </a:rPr>
              <a:t>hadron</a:t>
            </a:r>
          </a:p>
          <a:p>
            <a:pPr lvl="1"/>
            <a:r>
              <a:rPr lang="en-US" sz="1800" dirty="0" smtClean="0"/>
              <a:t>QQDQ </a:t>
            </a:r>
            <a:r>
              <a:rPr lang="en-US" sz="1800" dirty="0" err="1" smtClean="0"/>
              <a:t>config</a:t>
            </a:r>
            <a:r>
              <a:rPr lang="en-US" sz="1800" b="1" i="1" dirty="0" smtClean="0"/>
              <a:t>, P</a:t>
            </a:r>
            <a:r>
              <a:rPr lang="en-US" sz="1800" b="1" i="1" baseline="-25000" dirty="0" smtClean="0"/>
              <a:t>h</a:t>
            </a:r>
            <a:r>
              <a:rPr lang="en-US" sz="1800" dirty="0" smtClean="0"/>
              <a:t> = 2.35 GeV/</a:t>
            </a:r>
            <a:r>
              <a:rPr lang="en-US" sz="1800" i="1" dirty="0" smtClean="0"/>
              <a:t>c</a:t>
            </a:r>
          </a:p>
          <a:p>
            <a:pPr lvl="1"/>
            <a:r>
              <a:rPr lang="en-US" sz="1800" dirty="0" smtClean="0"/>
              <a:t>Scintillator/drift chamber/Cherenkov</a:t>
            </a:r>
          </a:p>
          <a:p>
            <a:pPr lvl="1"/>
            <a:r>
              <a:rPr lang="en-US" sz="1800" dirty="0" smtClean="0"/>
              <a:t>See talk: </a:t>
            </a:r>
            <a:r>
              <a:rPr lang="en-US" sz="1800" dirty="0" err="1" smtClean="0"/>
              <a:t>Yuxiang</a:t>
            </a:r>
            <a:r>
              <a:rPr lang="en-US" sz="1800" dirty="0" smtClean="0"/>
              <a:t> Zhao</a:t>
            </a:r>
          </a:p>
          <a:p>
            <a:r>
              <a:rPr lang="en-US" sz="2200" dirty="0" smtClean="0"/>
              <a:t>Pion SIDIS result discussed in this talk. More results also see </a:t>
            </a:r>
            <a:r>
              <a:rPr lang="en-US" sz="2400" dirty="0" smtClean="0"/>
              <a:t>talk of </a:t>
            </a:r>
            <a:r>
              <a:rPr lang="en-US" sz="2400" dirty="0" err="1" smtClean="0"/>
              <a:t>Yuxiang</a:t>
            </a:r>
            <a:r>
              <a:rPr lang="en-US" sz="2400" dirty="0" smtClean="0"/>
              <a:t> Zhao</a:t>
            </a:r>
            <a:endParaRPr lang="en-US" sz="2200" dirty="0" smtClean="0"/>
          </a:p>
          <a:p>
            <a:pPr lvl="1"/>
            <a:endParaRPr lang="en-US" sz="1800" dirty="0" smtClean="0"/>
          </a:p>
        </p:txBody>
      </p:sp>
      <p:grpSp>
        <p:nvGrpSpPr>
          <p:cNvPr id="2" name="组合 18"/>
          <p:cNvGrpSpPr/>
          <p:nvPr/>
        </p:nvGrpSpPr>
        <p:grpSpPr>
          <a:xfrm>
            <a:off x="5334000" y="1748135"/>
            <a:ext cx="3733800" cy="4500265"/>
            <a:chOff x="5257800" y="1524000"/>
            <a:chExt cx="3733800" cy="4500265"/>
          </a:xfrm>
        </p:grpSpPr>
        <p:grpSp>
          <p:nvGrpSpPr>
            <p:cNvPr id="7" name="组合 17"/>
            <p:cNvGrpSpPr/>
            <p:nvPr/>
          </p:nvGrpSpPr>
          <p:grpSpPr>
            <a:xfrm>
              <a:off x="7166589" y="5562600"/>
              <a:ext cx="1804834" cy="461665"/>
              <a:chOff x="7166589" y="5486400"/>
              <a:chExt cx="1804834" cy="461665"/>
            </a:xfrm>
          </p:grpSpPr>
          <p:sp>
            <p:nvSpPr>
              <p:cNvPr id="16" name="矩形 15"/>
              <p:cNvSpPr/>
              <p:nvPr/>
            </p:nvSpPr>
            <p:spPr>
              <a:xfrm>
                <a:off x="7166589" y="5635113"/>
                <a:ext cx="148611" cy="217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315200" y="5486400"/>
                <a:ext cx="1656223" cy="461665"/>
              </a:xfrm>
              <a:prstGeom prst="rect">
                <a:avLst/>
              </a:prstGeom>
              <a:noFill/>
            </p:spPr>
            <p:txBody>
              <a:bodyPr wrap="none" rtlCol="0">
                <a:spAutoFit/>
              </a:bodyPr>
              <a:lstStyle/>
              <a:p>
                <a:r>
                  <a:rPr lang="en-US" sz="1200" dirty="0" smtClean="0">
                    <a:solidFill>
                      <a:schemeClr val="accent1">
                        <a:lumMod val="75000"/>
                      </a:schemeClr>
                    </a:solidFill>
                  </a:rPr>
                  <a:t>Beam Polarimetry</a:t>
                </a:r>
              </a:p>
              <a:p>
                <a:r>
                  <a:rPr lang="en-US" sz="1200" dirty="0" smtClean="0">
                    <a:solidFill>
                      <a:schemeClr val="accent1">
                        <a:lumMod val="75000"/>
                      </a:schemeClr>
                    </a:solidFill>
                  </a:rPr>
                  <a:t>(Møller + Compton)</a:t>
                </a:r>
                <a:endParaRPr lang="en-US" sz="1200" dirty="0">
                  <a:solidFill>
                    <a:schemeClr val="accent1">
                      <a:lumMod val="75000"/>
                    </a:schemeClr>
                  </a:solidFill>
                </a:endParaRPr>
              </a:p>
            </p:txBody>
          </p:sp>
        </p:grpSp>
        <p:grpSp>
          <p:nvGrpSpPr>
            <p:cNvPr id="8" name="组合 14"/>
            <p:cNvGrpSpPr/>
            <p:nvPr/>
          </p:nvGrpSpPr>
          <p:grpSpPr>
            <a:xfrm>
              <a:off x="5257800" y="1524000"/>
              <a:ext cx="3733800" cy="4495800"/>
              <a:chOff x="5181600" y="1295400"/>
              <a:chExt cx="3829005" cy="4724400"/>
            </a:xfrm>
          </p:grpSpPr>
          <p:pic>
            <p:nvPicPr>
              <p:cNvPr id="18434" name="Picture 2" descr="E:\My Documents\my file\JLab\meeting\2009.05.03 APS April Meeting\ExpSetup.png"/>
              <p:cNvPicPr>
                <a:picLocks noChangeAspect="1" noChangeArrowheads="1"/>
              </p:cNvPicPr>
              <p:nvPr/>
            </p:nvPicPr>
            <p:blipFill>
              <a:blip r:embed="rId3" cstate="print"/>
              <a:srcRect/>
              <a:stretch>
                <a:fillRect/>
              </a:stretch>
            </p:blipFill>
            <p:spPr bwMode="auto">
              <a:xfrm>
                <a:off x="5181600" y="1371600"/>
                <a:ext cx="3829005" cy="4648200"/>
              </a:xfrm>
              <a:prstGeom prst="rect">
                <a:avLst/>
              </a:prstGeom>
              <a:noFill/>
            </p:spPr>
          </p:pic>
          <p:grpSp>
            <p:nvGrpSpPr>
              <p:cNvPr id="9" name="组合 13"/>
              <p:cNvGrpSpPr/>
              <p:nvPr/>
            </p:nvGrpSpPr>
            <p:grpSpPr>
              <a:xfrm>
                <a:off x="6978888" y="1295400"/>
                <a:ext cx="1492513" cy="461665"/>
                <a:chOff x="6978888" y="1371600"/>
                <a:chExt cx="1492513" cy="461665"/>
              </a:xfrm>
            </p:grpSpPr>
            <p:sp>
              <p:nvSpPr>
                <p:cNvPr id="12" name="矩形 11"/>
                <p:cNvSpPr/>
                <p:nvPr/>
              </p:nvSpPr>
              <p:spPr>
                <a:xfrm>
                  <a:off x="7315200" y="1447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467600" y="1371600"/>
                  <a:ext cx="1003801" cy="461665"/>
                </a:xfrm>
                <a:prstGeom prst="rect">
                  <a:avLst/>
                </a:prstGeom>
                <a:noFill/>
              </p:spPr>
              <p:txBody>
                <a:bodyPr wrap="none" rtlCol="0">
                  <a:spAutoFit/>
                </a:bodyPr>
                <a:lstStyle/>
                <a:p>
                  <a:r>
                    <a:rPr lang="en-US" sz="1200" dirty="0" smtClean="0">
                      <a:solidFill>
                        <a:schemeClr val="accent1">
                          <a:lumMod val="75000"/>
                        </a:schemeClr>
                      </a:solidFill>
                    </a:rPr>
                    <a:t>Luminosity</a:t>
                  </a:r>
                </a:p>
                <a:p>
                  <a:r>
                    <a:rPr lang="en-US" sz="1200" dirty="0" smtClean="0">
                      <a:solidFill>
                        <a:schemeClr val="accent1">
                          <a:lumMod val="75000"/>
                        </a:schemeClr>
                      </a:solidFill>
                    </a:rPr>
                    <a:t>Monitor</a:t>
                  </a:r>
                  <a:endParaRPr lang="en-US" sz="1200" dirty="0">
                    <a:solidFill>
                      <a:schemeClr val="accent1">
                        <a:lumMod val="75000"/>
                      </a:schemeClr>
                    </a:solidFill>
                  </a:endParaRPr>
                </a:p>
              </p:txBody>
            </p:sp>
            <p:sp>
              <p:nvSpPr>
                <p:cNvPr id="11" name="矩形 10"/>
                <p:cNvSpPr/>
                <p:nvPr/>
              </p:nvSpPr>
              <p:spPr>
                <a:xfrm>
                  <a:off x="6978888" y="1447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ransition advTm="67564">
    <p:strips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8|26.7|8.1"/>
</p:tagLst>
</file>

<file path=ppt/tags/tag2.xml><?xml version="1.0" encoding="utf-8"?>
<p:tagLst xmlns:a="http://schemas.openxmlformats.org/drawingml/2006/main" xmlns:r="http://schemas.openxmlformats.org/officeDocument/2006/relationships" xmlns:p="http://schemas.openxmlformats.org/presentationml/2006/main">
  <p:tag name="TIMING" val="|22.7"/>
</p:tagLst>
</file>

<file path=ppt/tags/tag3.xml><?xml version="1.0" encoding="utf-8"?>
<p:tagLst xmlns:a="http://schemas.openxmlformats.org/drawingml/2006/main" xmlns:r="http://schemas.openxmlformats.org/officeDocument/2006/relationships" xmlns:p="http://schemas.openxmlformats.org/presentationml/2006/main">
  <p:tag name="TIMING" val="|16|1.9"/>
</p:tagLst>
</file>

<file path=ppt/tags/tag4.xml><?xml version="1.0" encoding="utf-8"?>
<p:tagLst xmlns:a="http://schemas.openxmlformats.org/drawingml/2006/main" xmlns:r="http://schemas.openxmlformats.org/officeDocument/2006/relationships" xmlns:p="http://schemas.openxmlformats.org/presentationml/2006/main">
  <p:tag name="TIMING" val="|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Mine - 3">
      <a:dk1>
        <a:srgbClr val="001C54"/>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FF6600"/>
      </a:accent6>
      <a:hlink>
        <a:srgbClr val="99FF99"/>
      </a:hlink>
      <a:folHlink>
        <a:srgbClr val="B0DF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Jin</Template>
  <TotalTime>27469</TotalTime>
  <Words>2246</Words>
  <Application>Microsoft Office PowerPoint</Application>
  <PresentationFormat>全屏显示(4:3)</PresentationFormat>
  <Paragraphs>459</Paragraphs>
  <Slides>27</Slides>
  <Notes>18</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27</vt:i4>
      </vt:variant>
    </vt:vector>
  </HeadingPairs>
  <TitlesOfParts>
    <vt:vector size="30" baseType="lpstr">
      <vt:lpstr>聚合</vt:lpstr>
      <vt:lpstr>Equation</vt:lpstr>
      <vt:lpstr>Microsoft 公式 3.0</vt:lpstr>
      <vt:lpstr>幻灯片 1</vt:lpstr>
      <vt:lpstr>Transverse Momentum Dependent (TMD) Parton Distributions</vt:lpstr>
      <vt:lpstr>Leading-Twist TMD PDFs</vt:lpstr>
      <vt:lpstr>Access TMDs through Hard Processes</vt:lpstr>
      <vt:lpstr>Tool: Semi-inclusive DIS (SIDIS)</vt:lpstr>
      <vt:lpstr>TMDs in SIDIS Cross Section</vt:lpstr>
      <vt:lpstr>Accessing TMD through SIDIS  e.g. experimental study of g1T</vt:lpstr>
      <vt:lpstr>Jefferson Lab – 6 GeV CEBAF</vt:lpstr>
      <vt:lpstr>First exploring of TMD using polarized He-3 Target  Hall A E06‑010: 6-GeV Transversity Experiment</vt:lpstr>
      <vt:lpstr>Experiment Setup</vt:lpstr>
      <vt:lpstr>幻灯片 11</vt:lpstr>
      <vt:lpstr>Polarized 3He Target</vt:lpstr>
      <vt:lpstr>Performance of 3He Target</vt:lpstr>
      <vt:lpstr>幻灯片 14</vt:lpstr>
      <vt:lpstr>SSA Results on Neutron</vt:lpstr>
      <vt:lpstr>Best Measurements on Neutron at High x</vt:lpstr>
      <vt:lpstr>Neutron ALT and Trans-Helicity g1T </vt:lpstr>
      <vt:lpstr>Next on-target : 12 GeV Upgrade Project</vt:lpstr>
      <vt:lpstr>Key Device for High-Precision SIDIS measurement  The SoLID Spectrometer proposed for Hall A</vt:lpstr>
      <vt:lpstr>Phase space coverage</vt:lpstr>
      <vt:lpstr>Transversity</vt:lpstr>
      <vt:lpstr>Sivers Effect</vt:lpstr>
      <vt:lpstr>Worm-gear functions</vt:lpstr>
      <vt:lpstr>Pretzlosity:</vt:lpstr>
      <vt:lpstr>E12-11-007 Full projection, neutron ALT  Satisfying the multi-D natural of this study </vt:lpstr>
      <vt:lpstr>New : LOI – Dihadron in DIS on 3He</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Jin</dc:creator>
  <cp:lastModifiedBy>wenbiao</cp:lastModifiedBy>
  <cp:revision>2120</cp:revision>
  <dcterms:created xsi:type="dcterms:W3CDTF">2009-04-16T15:29:42Z</dcterms:created>
  <dcterms:modified xsi:type="dcterms:W3CDTF">2013-07-02T08:41:01Z</dcterms:modified>
</cp:coreProperties>
</file>