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7" r:id="rId2"/>
    <p:sldId id="493" r:id="rId3"/>
    <p:sldId id="517" r:id="rId4"/>
    <p:sldId id="505" r:id="rId5"/>
    <p:sldId id="519" r:id="rId6"/>
    <p:sldId id="495" r:id="rId7"/>
    <p:sldId id="520" r:id="rId8"/>
    <p:sldId id="521" r:id="rId9"/>
    <p:sldId id="503" r:id="rId10"/>
    <p:sldId id="494" r:id="rId11"/>
    <p:sldId id="522" r:id="rId12"/>
    <p:sldId id="497" r:id="rId13"/>
    <p:sldId id="523" r:id="rId14"/>
    <p:sldId id="527" r:id="rId15"/>
    <p:sldId id="524" r:id="rId16"/>
    <p:sldId id="525" r:id="rId17"/>
    <p:sldId id="419" r:id="rId18"/>
    <p:sldId id="498" r:id="rId19"/>
    <p:sldId id="499" r:id="rId20"/>
    <p:sldId id="500" r:id="rId21"/>
    <p:sldId id="501" r:id="rId22"/>
    <p:sldId id="502" r:id="rId23"/>
    <p:sldId id="516" r:id="rId24"/>
    <p:sldId id="514" r:id="rId25"/>
    <p:sldId id="508" r:id="rId26"/>
    <p:sldId id="526" r:id="rId2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60093"/>
    <a:srgbClr val="008000"/>
    <a:srgbClr val="CC0000"/>
    <a:srgbClr val="800000"/>
    <a:srgbClr val="FFFF5B"/>
    <a:srgbClr val="0066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autoAdjust="0"/>
    <p:restoredTop sz="90959" autoAdjust="0"/>
  </p:normalViewPr>
  <p:slideViewPr>
    <p:cSldViewPr snapToGrid="0">
      <p:cViewPr>
        <p:scale>
          <a:sx n="72" d="100"/>
          <a:sy n="72" d="100"/>
        </p:scale>
        <p:origin x="-870" y="-1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D35F91AB-4D29-4311-ABE7-AFEC06FDC9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35948A44-2067-404B-B6B0-7370DCA728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0CB4C61-2B04-4ACC-AF6F-8AFA43DFA634}" type="slidenum">
              <a:rPr lang="en-US" smtClean="0">
                <a:ea typeface="ＭＳ Ｐゴシック"/>
                <a:cs typeface="ＭＳ Ｐゴシック"/>
              </a:rPr>
              <a:pPr/>
              <a:t>1</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ea typeface="ＭＳ Ｐゴシック"/>
            </a:endParaRPr>
          </a:p>
        </p:txBody>
      </p:sp>
      <p:sp>
        <p:nvSpPr>
          <p:cNvPr id="3174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0B64927-92EE-4236-BA01-835F2BE1DA73}" type="slidenum">
              <a:rPr lang="en-US" sz="1200"/>
              <a:pPr algn="r" eaLnBrk="0" hangingPunct="0"/>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ea typeface="ＭＳ Ｐゴシック"/>
            </a:endParaRPr>
          </a:p>
        </p:txBody>
      </p:sp>
      <p:sp>
        <p:nvSpPr>
          <p:cNvPr id="348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39F76AE-AC7B-46FE-A08E-F3C35E6F4250}" type="slidenum">
              <a:rPr lang="en-US" sz="1200"/>
              <a:pPr algn="r" eaLnBrk="0" hangingPunct="0"/>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ea typeface="ＭＳ Ｐゴシック"/>
            </a:endParaRPr>
          </a:p>
        </p:txBody>
      </p:sp>
      <p:sp>
        <p:nvSpPr>
          <p:cNvPr id="39939" name="Slide Number Placeholder 3"/>
          <p:cNvSpPr>
            <a:spLocks noGrp="1"/>
          </p:cNvSpPr>
          <p:nvPr>
            <p:ph type="sldNum" sz="quarter" idx="5"/>
          </p:nvPr>
        </p:nvSpPr>
        <p:spPr>
          <a:noFill/>
        </p:spPr>
        <p:txBody>
          <a:bodyPr/>
          <a:lstStyle/>
          <a:p>
            <a:fld id="{F3485AC0-4E7E-43FB-B0FA-6AD0515BFBE5}"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ea typeface="ＭＳ Ｐゴシック"/>
            </a:endParaRPr>
          </a:p>
        </p:txBody>
      </p:sp>
      <p:sp>
        <p:nvSpPr>
          <p:cNvPr id="4198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E8B2604-787C-4D12-8DD0-DC1A75A4E553}" type="slidenum">
              <a:rPr lang="en-US" sz="1200"/>
              <a:pPr algn="r" eaLnBrk="0" hangingPunct="0"/>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ea typeface="ＭＳ Ｐゴシック"/>
            </a:endParaRPr>
          </a:p>
        </p:txBody>
      </p:sp>
      <p:sp>
        <p:nvSpPr>
          <p:cNvPr id="4403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DCD89B7-2F60-4596-9403-1B4766E749F5}" type="slidenum">
              <a:rPr lang="en-US" sz="1200"/>
              <a:pPr algn="r" eaLnBrk="0" hangingPunct="0"/>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smtClean="0">
              <a:ea typeface="ＭＳ Ｐゴシック"/>
            </a:endParaRPr>
          </a:p>
        </p:txBody>
      </p:sp>
      <p:sp>
        <p:nvSpPr>
          <p:cNvPr id="1945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A2BE41E-00B7-4F06-8869-9D541CDA46D5}" type="slidenum">
              <a:rPr lang="en-US" sz="1200"/>
              <a:pPr algn="r" eaLnBrk="0" hangingPunct="0"/>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endParaRPr>
          </a:p>
        </p:txBody>
      </p:sp>
      <p:sp>
        <p:nvSpPr>
          <p:cNvPr id="4608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900DC25-5E13-4C3F-84ED-936E9D124FA4}" type="slidenum">
              <a:rPr lang="en-US" sz="1200"/>
              <a:pPr algn="r" eaLnBrk="0" hangingPunct="0"/>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ea typeface="ＭＳ Ｐゴシック"/>
            </a:endParaRPr>
          </a:p>
        </p:txBody>
      </p:sp>
      <p:sp>
        <p:nvSpPr>
          <p:cNvPr id="481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7CCF8DE-B206-4FAA-925C-41284E9067E9}" type="slidenum">
              <a:rPr lang="en-US" sz="1200"/>
              <a:pPr algn="r" eaLnBrk="0" hangingPunct="0"/>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endParaRPr lang="en-US" smtClean="0">
              <a:ea typeface="ＭＳ Ｐゴシック"/>
            </a:endParaRPr>
          </a:p>
        </p:txBody>
      </p:sp>
      <p:sp>
        <p:nvSpPr>
          <p:cNvPr id="5017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1944F6B-10CC-4537-AD9B-7A20EF37E826}" type="slidenum">
              <a:rPr lang="en-US" sz="1200"/>
              <a:pPr algn="r" eaLnBrk="0" hangingPunct="0"/>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en-US" smtClean="0">
              <a:ea typeface="ＭＳ Ｐゴシック"/>
            </a:endParaRPr>
          </a:p>
        </p:txBody>
      </p:sp>
      <p:sp>
        <p:nvSpPr>
          <p:cNvPr id="4" name="Slide Number Placeholder 3"/>
          <p:cNvSpPr>
            <a:spLocks noGrp="1"/>
          </p:cNvSpPr>
          <p:nvPr>
            <p:ph type="sldNum" sz="quarter" idx="5"/>
          </p:nvPr>
        </p:nvSpPr>
        <p:spPr/>
        <p:txBody>
          <a:bodyPr/>
          <a:lstStyle/>
          <a:p>
            <a:pPr>
              <a:defRPr/>
            </a:pPr>
            <a:fld id="{6ADEFEDB-9440-4E1E-BE53-57C09070E65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ea typeface="ＭＳ Ｐゴシック"/>
            </a:endParaRPr>
          </a:p>
        </p:txBody>
      </p:sp>
      <p:sp>
        <p:nvSpPr>
          <p:cNvPr id="542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0803072-F281-4DFD-8095-20FA8E090EB5}" type="slidenum">
              <a:rPr lang="en-US" sz="1200"/>
              <a:pPr algn="r" eaLnBrk="0" hangingPunct="0"/>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ea typeface="ＭＳ Ｐゴシック"/>
            </a:endParaRPr>
          </a:p>
        </p:txBody>
      </p:sp>
      <p:sp>
        <p:nvSpPr>
          <p:cNvPr id="5632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310D04B-1C77-4E91-A9F6-33AC19544947}" type="slidenum">
              <a:rPr lang="en-US" sz="1200"/>
              <a:pPr algn="r" eaLnBrk="0" hangingPunct="0"/>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US" smtClean="0">
                <a:latin typeface="Times New Roman" pitchFamily="18" charset="0"/>
                <a:ea typeface="ＭＳ Ｐゴシック"/>
              </a:rPr>
              <a:t>We took advantage of recent achievement by LARP researches demonstrated SC quads with 200 T/m gradient and designed IR with 5 cm beta* for eRHIC. To avoid SR problem, we do not bend electrons before the detector an have 10 mrad crab-crossing. Bret Parker has preliminary design of such quad with pass of electron beam through its yoke</a:t>
            </a:r>
          </a:p>
          <a:p>
            <a:r>
              <a:rPr lang="en-US" smtClean="0">
                <a:latin typeface="Times New Roman" pitchFamily="18" charset="0"/>
                <a:ea typeface="ＭＳ Ｐゴシック"/>
              </a:rPr>
              <a:t>Note that we blew transverse dim x100 fold to make it visible</a:t>
            </a:r>
          </a:p>
          <a:p>
            <a:endParaRPr lang="en-US" smtClean="0">
              <a:latin typeface="Times New Roman" pitchFamily="18" charset="0"/>
              <a:ea typeface="ＭＳ Ｐゴシック"/>
            </a:endParaRPr>
          </a:p>
        </p:txBody>
      </p:sp>
      <p:sp>
        <p:nvSpPr>
          <p:cNvPr id="225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6F78E3F-AC2E-4BCD-BA23-D421795CDA41}" type="slidenum">
              <a:rPr lang="en-US" sz="1200"/>
              <a:pPr algn="r" eaLnBrk="0" hangingPunct="0"/>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smtClean="0">
              <a:ea typeface="ＭＳ Ｐゴシック"/>
            </a:endParaRPr>
          </a:p>
        </p:txBody>
      </p:sp>
      <p:sp>
        <p:nvSpPr>
          <p:cNvPr id="2560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6A1E0FD8-B407-4E41-94D1-EA67546164E1}" type="slidenum">
              <a:rPr lang="en-US" sz="1200"/>
              <a:pPr algn="r" eaLnBrk="0" hangingPunct="0"/>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948A44-2067-404B-B6B0-7370DCA728C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ea typeface="ＭＳ Ｐゴシック"/>
            </a:endParaRPr>
          </a:p>
        </p:txBody>
      </p:sp>
      <p:sp>
        <p:nvSpPr>
          <p:cNvPr id="2969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304FA5E-8D8D-4353-9377-2CEB1A85FC06}" type="slidenum">
              <a:rPr lang="en-US" sz="1200"/>
              <a:pPr algn="r" eaLnBrk="0" hangingPunct="0"/>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userDrawn="1"/>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B2A7F-76E4-4A1B-814A-57FBA49B8B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C81B08-7813-4C30-AFE6-9003216AB6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04800"/>
            <a:ext cx="8382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184C5A-8215-480E-AD09-C1FBEAB1CF5F}"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7520E-978D-4759-BB38-F03F6FD196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D5D0F-119A-4052-ABA8-D0BA51A2A5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53BC48-6514-43E5-BA33-97B1AA7842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19733-3AB2-4E49-BD09-E86CF66AD5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F1E83-2143-4C63-86C3-5A95C65A59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8C643E-098C-4FAB-A66D-4961732779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751BCD-8689-4BFF-A18F-235EF0C079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154DC-088F-4672-A4E2-A2A8D1C17C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1BC0E312-4362-4B42-9414-74D59B0D82B1}" type="slidenum">
              <a:rPr lang="en-US"/>
              <a:pPr>
                <a:defRPr/>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edge/>
  </p:transition>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Times" pitchFamily="18"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4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0" y="228600"/>
            <a:ext cx="6959600" cy="635000"/>
          </a:xfrm>
        </p:spPr>
        <p:txBody>
          <a:bodyPr/>
          <a:lstStyle/>
          <a:p>
            <a:pPr eaLnBrk="1" hangingPunct="1"/>
            <a:r>
              <a:rPr lang="en-US" sz="3400" smtClean="0">
                <a:latin typeface="Comic Sans MS" pitchFamily="66" charset="0"/>
              </a:rPr>
              <a:t>EIC Update / BNL Perspective</a:t>
            </a:r>
          </a:p>
        </p:txBody>
      </p:sp>
      <p:sp>
        <p:nvSpPr>
          <p:cNvPr id="16386" name="Rectangle 3"/>
          <p:cNvSpPr>
            <a:spLocks noGrp="1" noChangeArrowheads="1"/>
          </p:cNvSpPr>
          <p:nvPr>
            <p:ph type="subTitle" idx="1"/>
          </p:nvPr>
        </p:nvSpPr>
        <p:spPr>
          <a:xfrm>
            <a:off x="1485900" y="841375"/>
            <a:ext cx="5364163" cy="990600"/>
          </a:xfrm>
        </p:spPr>
        <p:txBody>
          <a:bodyPr/>
          <a:lstStyle/>
          <a:p>
            <a:pPr eaLnBrk="1" hangingPunct="1">
              <a:buFont typeface="Wingdings" pitchFamily="2" charset="2"/>
              <a:buNone/>
            </a:pPr>
            <a:r>
              <a:rPr lang="en-US" smtClean="0"/>
              <a:t>Steve Vigdor</a:t>
            </a:r>
          </a:p>
          <a:p>
            <a:pPr eaLnBrk="1" hangingPunct="1">
              <a:buFont typeface="Wingdings" pitchFamily="2" charset="2"/>
              <a:buNone/>
            </a:pPr>
            <a:r>
              <a:rPr lang="en-US" smtClean="0"/>
              <a:t>EICAC Meeting</a:t>
            </a:r>
          </a:p>
          <a:p>
            <a:pPr eaLnBrk="1" hangingPunct="1">
              <a:buFont typeface="Wingdings" pitchFamily="2" charset="2"/>
              <a:buNone/>
            </a:pPr>
            <a:r>
              <a:rPr lang="en-US" smtClean="0"/>
              <a:t>April 10, 2011</a:t>
            </a:r>
          </a:p>
        </p:txBody>
      </p:sp>
      <p:sp>
        <p:nvSpPr>
          <p:cNvPr id="16387" name="TextBox 4"/>
          <p:cNvSpPr txBox="1">
            <a:spLocks noChangeArrowheads="1"/>
          </p:cNvSpPr>
          <p:nvPr/>
        </p:nvSpPr>
        <p:spPr bwMode="auto">
          <a:xfrm>
            <a:off x="508000" y="2463800"/>
            <a:ext cx="6731000" cy="457200"/>
          </a:xfrm>
          <a:prstGeom prst="rect">
            <a:avLst/>
          </a:prstGeom>
          <a:noFill/>
          <a:ln w="9525">
            <a:noFill/>
            <a:miter lim="800000"/>
            <a:headEnd/>
            <a:tailEnd/>
          </a:ln>
        </p:spPr>
        <p:txBody>
          <a:bodyPr>
            <a:spAutoFit/>
          </a:bodyPr>
          <a:lstStyle/>
          <a:p>
            <a:pPr marL="711200" indent="-711200" eaLnBrk="0" hangingPunct="0">
              <a:buFontTx/>
              <a:buAutoNum type="romanUcPeriod"/>
            </a:pPr>
            <a:endParaRPr lang="en-US" sz="2400" b="1">
              <a:solidFill>
                <a:srgbClr val="FFFF00"/>
              </a:solidFill>
            </a:endParaRPr>
          </a:p>
        </p:txBody>
      </p:sp>
      <p:sp>
        <p:nvSpPr>
          <p:cNvPr id="16389" name="Text Box 5"/>
          <p:cNvSpPr txBox="1">
            <a:spLocks noChangeArrowheads="1"/>
          </p:cNvSpPr>
          <p:nvPr/>
        </p:nvSpPr>
        <p:spPr bwMode="auto">
          <a:xfrm>
            <a:off x="431800" y="1892300"/>
            <a:ext cx="6934200" cy="39258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711200" indent="-711200">
              <a:spcBef>
                <a:spcPct val="50000"/>
              </a:spcBef>
              <a:buClr>
                <a:srgbClr val="FFFF3B"/>
              </a:buClr>
              <a:buFontTx/>
              <a:buAutoNum type="romanUcPeriod"/>
              <a:defRPr/>
            </a:pPr>
            <a:r>
              <a:rPr lang="en-US" sz="2400" b="1">
                <a:solidFill>
                  <a:srgbClr val="FFFF3B"/>
                </a:solidFill>
                <a:latin typeface="Comic Sans MS" pitchFamily="66" charset="0"/>
              </a:rPr>
              <a:t>EIC-related developments at BNL since last EICAC meeting</a:t>
            </a:r>
          </a:p>
          <a:p>
            <a:pPr marL="711200" indent="-711200">
              <a:spcBef>
                <a:spcPct val="50000"/>
              </a:spcBef>
              <a:buClr>
                <a:srgbClr val="FFFF3B"/>
              </a:buClr>
              <a:buFontTx/>
              <a:buAutoNum type="romanUcPeriod"/>
              <a:defRPr/>
            </a:pPr>
            <a:r>
              <a:rPr lang="en-US" sz="2400" b="1">
                <a:solidFill>
                  <a:srgbClr val="FFFF3B"/>
                </a:solidFill>
                <a:latin typeface="Comic Sans MS" pitchFamily="66" charset="0"/>
              </a:rPr>
              <a:t>New eRHIC design</a:t>
            </a:r>
          </a:p>
          <a:p>
            <a:pPr marL="711200" indent="-711200">
              <a:spcBef>
                <a:spcPct val="50000"/>
              </a:spcBef>
              <a:buClr>
                <a:srgbClr val="FFFF3B"/>
              </a:buClr>
              <a:buFontTx/>
              <a:buAutoNum type="romanUcPeriod"/>
              <a:defRPr/>
            </a:pPr>
            <a:r>
              <a:rPr lang="en-US" sz="2400" b="1">
                <a:solidFill>
                  <a:srgbClr val="FFFF3B"/>
                </a:solidFill>
                <a:latin typeface="Comic Sans MS" pitchFamily="66" charset="0"/>
              </a:rPr>
              <a:t>EIC detector R&amp;D program</a:t>
            </a:r>
          </a:p>
          <a:p>
            <a:pPr marL="711200" indent="-711200">
              <a:spcBef>
                <a:spcPct val="50000"/>
              </a:spcBef>
              <a:buClr>
                <a:srgbClr val="FFFF3B"/>
              </a:buClr>
              <a:buFontTx/>
              <a:buAutoNum type="romanUcPeriod"/>
              <a:defRPr/>
            </a:pPr>
            <a:r>
              <a:rPr lang="en-US" sz="2400" b="1">
                <a:solidFill>
                  <a:srgbClr val="FFFF3B"/>
                </a:solidFill>
                <a:latin typeface="Comic Sans MS" pitchFamily="66" charset="0"/>
              </a:rPr>
              <a:t>Timeline of preparations for next LRP</a:t>
            </a:r>
          </a:p>
          <a:p>
            <a:pPr marL="711200" indent="-711200">
              <a:spcBef>
                <a:spcPct val="50000"/>
              </a:spcBef>
              <a:buClr>
                <a:srgbClr val="FFFF3B"/>
              </a:buClr>
              <a:buFontTx/>
              <a:buAutoNum type="romanUcPeriod"/>
              <a:defRPr/>
            </a:pPr>
            <a:r>
              <a:rPr lang="en-US" sz="2400" b="1">
                <a:solidFill>
                  <a:srgbClr val="FFFF3B"/>
                </a:solidFill>
                <a:latin typeface="Comic Sans MS" pitchFamily="66" charset="0"/>
              </a:rPr>
              <a:t>Response to recommendations               from last EICAC meeting</a:t>
            </a:r>
          </a:p>
          <a:p>
            <a:pPr marL="711200" indent="-711200">
              <a:spcBef>
                <a:spcPct val="50000"/>
              </a:spcBef>
              <a:buClr>
                <a:srgbClr val="FFFF3B"/>
              </a:buClr>
              <a:buFontTx/>
              <a:buAutoNum type="romanUcPeriod"/>
              <a:defRPr/>
            </a:pPr>
            <a:r>
              <a:rPr lang="en-US" sz="2400" b="1">
                <a:solidFill>
                  <a:srgbClr val="FFFF3B"/>
                </a:solidFill>
                <a:latin typeface="Comic Sans MS" pitchFamily="66" charset="0"/>
              </a:rPr>
              <a:t>Charge for this EICAC</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p:cNvSpPr txBox="1">
            <a:spLocks noChangeArrowheads="1"/>
          </p:cNvSpPr>
          <p:nvPr/>
        </p:nvSpPr>
        <p:spPr bwMode="auto">
          <a:xfrm>
            <a:off x="368300" y="611188"/>
            <a:ext cx="8356600" cy="6188075"/>
          </a:xfrm>
          <a:prstGeom prst="rect">
            <a:avLst/>
          </a:prstGeom>
          <a:solidFill>
            <a:schemeClr val="bg1"/>
          </a:solidFill>
          <a:ln w="9525">
            <a:noFill/>
            <a:miter lim="800000"/>
            <a:headEnd/>
            <a:tailEnd/>
          </a:ln>
        </p:spPr>
        <p:txBody>
          <a:bodyPr>
            <a:spAutoFit/>
          </a:bodyPr>
          <a:lstStyle/>
          <a:p>
            <a:pPr eaLnBrk="0" hangingPunct="0"/>
            <a:r>
              <a:rPr lang="en-US" sz="2000" b="1">
                <a:sym typeface="Symbol" pitchFamily="18" charset="2"/>
              </a:rPr>
              <a:t>April 10, 2011:  </a:t>
            </a:r>
            <a:r>
              <a:rPr lang="en-US" sz="2000" b="1">
                <a:solidFill>
                  <a:srgbClr val="D60093"/>
                </a:solidFill>
                <a:sym typeface="Symbol" pitchFamily="18" charset="2"/>
              </a:rPr>
              <a:t>3</a:t>
            </a:r>
            <a:r>
              <a:rPr lang="en-US" sz="2000" b="1" baseline="30000">
                <a:solidFill>
                  <a:srgbClr val="D60093"/>
                </a:solidFill>
                <a:sym typeface="Symbol" pitchFamily="18" charset="2"/>
              </a:rPr>
              <a:t>rd</a:t>
            </a:r>
            <a:r>
              <a:rPr lang="en-US" sz="2000" b="1">
                <a:solidFill>
                  <a:srgbClr val="D60093"/>
                </a:solidFill>
                <a:sym typeface="Symbol" pitchFamily="18" charset="2"/>
              </a:rPr>
              <a:t> </a:t>
            </a:r>
            <a:r>
              <a:rPr lang="en-US" sz="2000" b="1" i="1">
                <a:solidFill>
                  <a:srgbClr val="D60093"/>
                </a:solidFill>
                <a:sym typeface="Symbol" pitchFamily="18" charset="2"/>
              </a:rPr>
              <a:t>EIC International Advisory Committee meeting before start of DIS 2011 Conference in Newport News</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May 9-10, 2011:  </a:t>
            </a:r>
            <a:r>
              <a:rPr lang="en-US" sz="2000" b="1" i="1">
                <a:solidFill>
                  <a:srgbClr val="D60093"/>
                </a:solidFill>
                <a:sym typeface="Symbol" pitchFamily="18" charset="2"/>
              </a:rPr>
              <a:t>Detector Advisory Committee review of first round of submitted EIC detector R&amp;D proposals</a:t>
            </a:r>
            <a:endParaRPr lang="en-US" sz="2000" b="1">
              <a:sym typeface="Symbol" pitchFamily="18" charset="2"/>
            </a:endParaRPr>
          </a:p>
          <a:p>
            <a:pPr eaLnBrk="0" hangingPunct="0"/>
            <a:endParaRPr lang="en-US" sz="2000" b="1" i="1">
              <a:solidFill>
                <a:srgbClr val="D60093"/>
              </a:solidFill>
              <a:sym typeface="Symbol" pitchFamily="18" charset="2"/>
            </a:endParaRPr>
          </a:p>
          <a:p>
            <a:pPr eaLnBrk="0" hangingPunct="0"/>
            <a:r>
              <a:rPr lang="en-US" sz="2000" b="1">
                <a:sym typeface="Symbol" pitchFamily="18" charset="2"/>
              </a:rPr>
              <a:t>June 6-8, 2011:  </a:t>
            </a:r>
            <a:r>
              <a:rPr lang="en-US" sz="2000" b="1" i="1">
                <a:solidFill>
                  <a:srgbClr val="D60093"/>
                </a:solidFill>
                <a:sym typeface="Symbol" pitchFamily="18" charset="2"/>
              </a:rPr>
              <a:t>PAC review of PHENIX &amp; STAR Decadal Plans</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June 21-24, 2011:</a:t>
            </a:r>
            <a:r>
              <a:rPr lang="en-US" sz="2000" b="1" i="1">
                <a:solidFill>
                  <a:srgbClr val="D60093"/>
                </a:solidFill>
                <a:sym typeface="Symbol" pitchFamily="18" charset="2"/>
              </a:rPr>
              <a:t> RHIC user workshop to develop optimal RHIC strategy going into LRP</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Summer 2011:  </a:t>
            </a:r>
            <a:r>
              <a:rPr lang="en-US" sz="2000" b="1" i="1">
                <a:solidFill>
                  <a:srgbClr val="D60093"/>
                </a:solidFill>
                <a:sym typeface="Symbol" pitchFamily="18" charset="2"/>
              </a:rPr>
              <a:t>eRHIC technical design review</a:t>
            </a:r>
            <a:endParaRPr lang="en-US" sz="2000" b="1">
              <a:sym typeface="Symbol" pitchFamily="18" charset="2"/>
            </a:endParaRPr>
          </a:p>
          <a:p>
            <a:pPr eaLnBrk="0" hangingPunct="0"/>
            <a:endParaRPr lang="en-US" sz="2000" b="1" i="1">
              <a:solidFill>
                <a:srgbClr val="D60093"/>
              </a:solidFill>
              <a:sym typeface="Symbol" pitchFamily="18" charset="2"/>
            </a:endParaRPr>
          </a:p>
          <a:p>
            <a:pPr eaLnBrk="0" hangingPunct="0"/>
            <a:r>
              <a:rPr lang="en-US" sz="2000" b="1">
                <a:sym typeface="Symbol" pitchFamily="18" charset="2"/>
              </a:rPr>
              <a:t>Late Fall 2011:  </a:t>
            </a:r>
            <a:r>
              <a:rPr lang="en-US" sz="2000" b="1" i="1">
                <a:solidFill>
                  <a:srgbClr val="D60093"/>
                </a:solidFill>
                <a:sym typeface="Symbol" pitchFamily="18" charset="2"/>
              </a:rPr>
              <a:t>EIC science White Paper </a:t>
            </a:r>
            <a:r>
              <a:rPr lang="en-US" sz="2000" b="1" i="1">
                <a:sym typeface="Symbol" pitchFamily="18" charset="2"/>
              </a:rPr>
              <a:t>(BNL, JLab, EICC have agreed on candidate Steering Comm. Members)</a:t>
            </a:r>
            <a:r>
              <a:rPr lang="en-US" sz="2000" b="1" i="1">
                <a:solidFill>
                  <a:srgbClr val="D60093"/>
                </a:solidFill>
                <a:sym typeface="Symbol" pitchFamily="18" charset="2"/>
              </a:rPr>
              <a:t>; eRHIC cost review</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Fall 2012 (??):  </a:t>
            </a:r>
            <a:r>
              <a:rPr lang="en-US" sz="2000" b="1" i="1">
                <a:solidFill>
                  <a:srgbClr val="D60093"/>
                </a:solidFill>
                <a:sym typeface="Symbol" pitchFamily="18" charset="2"/>
              </a:rPr>
              <a:t>Town Meetings for next Nuclear Physics Long Range Plan? </a:t>
            </a:r>
            <a:r>
              <a:rPr lang="en-US" sz="2000" b="1">
                <a:sym typeface="Symbol" pitchFamily="18" charset="2"/>
              </a:rPr>
              <a:t> </a:t>
            </a:r>
            <a:r>
              <a:rPr lang="en-US" sz="2000" b="1" i="1">
                <a:solidFill>
                  <a:srgbClr val="0033CC"/>
                </a:solidFill>
                <a:sym typeface="Symbol" pitchFamily="18" charset="2"/>
              </a:rPr>
              <a:t>Need clear formulation of RHIC long-range strategy by Summer 2012, presumably by time of August 2012 Quark Matter in Washington, D.C.</a:t>
            </a:r>
            <a:endParaRPr lang="en-US" sz="2000" b="1"/>
          </a:p>
        </p:txBody>
      </p:sp>
      <p:sp>
        <p:nvSpPr>
          <p:cNvPr id="4"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a:solidFill>
                  <a:srgbClr val="042B7F"/>
                </a:solidFill>
                <a:effectLst>
                  <a:outerShdw blurRad="38100" dist="38100" dir="2700000" algn="tl">
                    <a:srgbClr val="C0C0C0"/>
                  </a:outerShdw>
                </a:effectLst>
                <a:latin typeface="Comic Sans MS" pitchFamily="66" charset="0"/>
              </a:rPr>
              <a:t>Upcoming Milestones for EIC Planning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06600" y="66675"/>
            <a:ext cx="5397500" cy="687388"/>
          </a:xfrm>
          <a:prstGeom prst="rect">
            <a:avLst/>
          </a:prstGeom>
          <a:noFill/>
          <a:ln w="9525">
            <a:noFill/>
            <a:miter lim="800000"/>
            <a:headEnd/>
            <a:tailEnd/>
          </a:ln>
        </p:spPr>
        <p:txBody>
          <a:bodyPr anchor="ctr"/>
          <a:lstStyle/>
          <a:p>
            <a:pPr algn="ctr" eaLnBrk="0" hangingPunct="0">
              <a:lnSpc>
                <a:spcPct val="80000"/>
              </a:lnSpc>
              <a:defRPr/>
            </a:pPr>
            <a:r>
              <a:rPr lang="en-US" sz="2400" b="1" i="1">
                <a:solidFill>
                  <a:srgbClr val="042B7F"/>
                </a:solidFill>
                <a:effectLst>
                  <a:outerShdw blurRad="38100" dist="38100" dir="2700000" algn="tl">
                    <a:srgbClr val="C0C0C0"/>
                  </a:outerShdw>
                </a:effectLst>
                <a:latin typeface="Comic Sans MS" pitchFamily="66" charset="0"/>
              </a:rPr>
              <a:t>Working Toward a Community-Wide EIC Science White Paper</a:t>
            </a:r>
          </a:p>
        </p:txBody>
      </p:sp>
      <p:sp>
        <p:nvSpPr>
          <p:cNvPr id="109573" name="Text Box 5"/>
          <p:cNvSpPr txBox="1">
            <a:spLocks noChangeArrowheads="1"/>
          </p:cNvSpPr>
          <p:nvPr/>
        </p:nvSpPr>
        <p:spPr bwMode="auto">
          <a:xfrm>
            <a:off x="393700" y="825500"/>
            <a:ext cx="8445500" cy="39401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buFont typeface="Wingdings" pitchFamily="2" charset="2"/>
              <a:buChar char="Ø"/>
              <a:defRPr/>
            </a:pPr>
            <a:r>
              <a:rPr lang="en-US" sz="1800" b="1" i="1">
                <a:solidFill>
                  <a:srgbClr val="D60093"/>
                </a:solidFill>
              </a:rPr>
              <a:t> 2010 INT Workshop “yellow book” – anticipated ~500 pages, available Spring 2011 – should serve as starting point, but…</a:t>
            </a:r>
          </a:p>
          <a:p>
            <a:pPr>
              <a:spcBef>
                <a:spcPct val="50000"/>
              </a:spcBef>
              <a:buFont typeface="Wingdings" pitchFamily="2" charset="2"/>
              <a:buChar char="Ø"/>
              <a:defRPr/>
            </a:pPr>
            <a:r>
              <a:rPr lang="en-US" sz="1800" b="1" i="1">
                <a:solidFill>
                  <a:srgbClr val="0066FF"/>
                </a:solidFill>
              </a:rPr>
              <a:t> White Paper should be ~100 pages, aimed at non-experts, useful for “champions” within DOE, suitable for rest of NP community</a:t>
            </a:r>
          </a:p>
          <a:p>
            <a:pPr>
              <a:spcBef>
                <a:spcPct val="50000"/>
              </a:spcBef>
              <a:buFont typeface="Wingdings" pitchFamily="2" charset="2"/>
              <a:buChar char="Ø"/>
              <a:defRPr/>
            </a:pPr>
            <a:r>
              <a:rPr lang="en-US" sz="1800" b="1" i="1">
                <a:solidFill>
                  <a:srgbClr val="D60093"/>
                </a:solidFill>
              </a:rPr>
              <a:t> Needs ~5-page general intro (“elevator speech” amplified) to lay out goals, importance and uniqueness, answer basic questions raised at last Long Range Plan (see next page) in clear, concise, compelling fashion</a:t>
            </a:r>
          </a:p>
          <a:p>
            <a:pPr>
              <a:spcBef>
                <a:spcPct val="50000"/>
              </a:spcBef>
              <a:buFont typeface="Wingdings" pitchFamily="2" charset="2"/>
              <a:buChar char="Ø"/>
              <a:defRPr/>
            </a:pPr>
            <a:r>
              <a:rPr lang="en-US" sz="1800" b="1" i="1">
                <a:solidFill>
                  <a:srgbClr val="0066FF"/>
                </a:solidFill>
              </a:rPr>
              <a:t> ~10-page science sections to flesh out “golden experiment matrices” for several areas, with simulated “money plots,” light on technical detail</a:t>
            </a:r>
          </a:p>
          <a:p>
            <a:pPr>
              <a:spcBef>
                <a:spcPct val="50000"/>
              </a:spcBef>
              <a:buFont typeface="Wingdings" pitchFamily="2" charset="2"/>
              <a:buChar char="Ø"/>
              <a:defRPr/>
            </a:pPr>
            <a:r>
              <a:rPr lang="en-US" sz="1800" b="1" i="1">
                <a:solidFill>
                  <a:srgbClr val="D60093"/>
                </a:solidFill>
              </a:rPr>
              <a:t> Envision Steering Committee comprising experimentalist / theorist pairs, broadly representative of interested institutions, in following specific scientific focus areas:</a:t>
            </a:r>
          </a:p>
        </p:txBody>
      </p:sp>
      <p:sp>
        <p:nvSpPr>
          <p:cNvPr id="109574" name="Text Box 6"/>
          <p:cNvSpPr txBox="1">
            <a:spLocks noChangeArrowheads="1"/>
          </p:cNvSpPr>
          <p:nvPr/>
        </p:nvSpPr>
        <p:spPr bwMode="auto">
          <a:xfrm>
            <a:off x="406400" y="4737100"/>
            <a:ext cx="3860800" cy="146685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buFont typeface="Wingdings" pitchFamily="2" charset="2"/>
              <a:buChar char="§"/>
              <a:defRPr/>
            </a:pPr>
            <a:r>
              <a:rPr lang="en-US" sz="1800" b="1" i="1"/>
              <a:t> Gluon saturation in e+A</a:t>
            </a:r>
          </a:p>
          <a:p>
            <a:pPr>
              <a:spcBef>
                <a:spcPct val="50000"/>
              </a:spcBef>
              <a:buFont typeface="Wingdings" pitchFamily="2" charset="2"/>
              <a:buChar char="§"/>
              <a:defRPr/>
            </a:pPr>
            <a:r>
              <a:rPr lang="en-US" sz="1800" b="1" i="1"/>
              <a:t> Nucleon spin structure (mostly inclusive polarized e+N)</a:t>
            </a:r>
          </a:p>
          <a:p>
            <a:pPr>
              <a:spcBef>
                <a:spcPct val="50000"/>
              </a:spcBef>
              <a:buFont typeface="Wingdings" pitchFamily="2" charset="2"/>
              <a:buChar char="§"/>
              <a:defRPr/>
            </a:pPr>
            <a:r>
              <a:rPr lang="en-US" sz="1800" b="1" i="1"/>
              <a:t> GPD’s and exclusive reactions</a:t>
            </a:r>
          </a:p>
        </p:txBody>
      </p:sp>
      <p:sp>
        <p:nvSpPr>
          <p:cNvPr id="109575" name="Text Box 7"/>
          <p:cNvSpPr txBox="1">
            <a:spLocks noChangeArrowheads="1"/>
          </p:cNvSpPr>
          <p:nvPr/>
        </p:nvSpPr>
        <p:spPr bwMode="auto">
          <a:xfrm>
            <a:off x="4254500" y="4743450"/>
            <a:ext cx="4584700" cy="146685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buFont typeface="Wingdings" pitchFamily="2" charset="2"/>
              <a:buChar char="§"/>
              <a:defRPr/>
            </a:pPr>
            <a:r>
              <a:rPr lang="en-US" sz="1800" b="1" i="1"/>
              <a:t> TMD’s and hadronization (~SIDIS)</a:t>
            </a:r>
          </a:p>
          <a:p>
            <a:pPr>
              <a:spcBef>
                <a:spcPct val="50000"/>
              </a:spcBef>
              <a:buFont typeface="Wingdings" pitchFamily="2" charset="2"/>
              <a:buChar char="§"/>
              <a:defRPr/>
            </a:pPr>
            <a:r>
              <a:rPr lang="en-US" sz="1800" b="1" i="1"/>
              <a:t> Electroweak physics</a:t>
            </a:r>
          </a:p>
          <a:p>
            <a:pPr>
              <a:spcBef>
                <a:spcPct val="50000"/>
              </a:spcBef>
              <a:buFont typeface="Wingdings" pitchFamily="2" charset="2"/>
              <a:buChar char="§"/>
              <a:defRPr/>
            </a:pPr>
            <a:r>
              <a:rPr lang="en-US" sz="1800" b="1" i="1"/>
              <a:t> +2 senior NP leaders to add oversight, focus, constructive skepticism</a:t>
            </a:r>
          </a:p>
        </p:txBody>
      </p:sp>
      <p:sp>
        <p:nvSpPr>
          <p:cNvPr id="32775" name="Text Box 7"/>
          <p:cNvSpPr txBox="1">
            <a:spLocks noChangeArrowheads="1"/>
          </p:cNvSpPr>
          <p:nvPr/>
        </p:nvSpPr>
        <p:spPr bwMode="auto">
          <a:xfrm>
            <a:off x="393700" y="6184900"/>
            <a:ext cx="8445500" cy="64135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buFont typeface="Wingdings" pitchFamily="2" charset="2"/>
              <a:buChar char="Ø"/>
              <a:defRPr/>
            </a:pPr>
            <a:r>
              <a:rPr lang="en-US" sz="1800" b="1" i="1">
                <a:solidFill>
                  <a:srgbClr val="0066FF"/>
                </a:solidFill>
              </a:rPr>
              <a:t> ~10-15 pages on basic machine parameters, design options, challenges + ~10 pages on detector design features and challenges</a:t>
            </a:r>
            <a:endParaRPr lang="en-US"/>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104775"/>
            <a:ext cx="9144000" cy="9366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EIC </a:t>
            </a:r>
            <a:r>
              <a:rPr lang="en-US" b="1">
                <a:solidFill>
                  <a:srgbClr val="042B7F"/>
                </a:solidFill>
                <a:latin typeface="Comic Sans MS" pitchFamily="66" charset="0"/>
                <a:sym typeface="Symbol" pitchFamily="18" charset="2"/>
              </a:rPr>
              <a:t></a:t>
            </a:r>
            <a:r>
              <a:rPr lang="en-US" b="1">
                <a:solidFill>
                  <a:srgbClr val="042B7F"/>
                </a:solidFill>
                <a:latin typeface="Comic Sans MS" pitchFamily="66" charset="0"/>
              </a:rPr>
              <a:t> High-Resolution, Ultra-Fast Imaging of Gluon-Dominated Matter</a:t>
            </a:r>
          </a:p>
        </p:txBody>
      </p:sp>
      <p:sp>
        <p:nvSpPr>
          <p:cNvPr id="33794" name="TextBox 2"/>
          <p:cNvSpPr txBox="1">
            <a:spLocks noChangeArrowheads="1"/>
          </p:cNvSpPr>
          <p:nvPr/>
        </p:nvSpPr>
        <p:spPr bwMode="auto">
          <a:xfrm>
            <a:off x="355600" y="1841500"/>
            <a:ext cx="2781300" cy="400050"/>
          </a:xfrm>
          <a:prstGeom prst="rect">
            <a:avLst/>
          </a:prstGeom>
          <a:noFill/>
          <a:ln w="9525">
            <a:noFill/>
            <a:miter lim="800000"/>
            <a:headEnd/>
            <a:tailEnd/>
          </a:ln>
        </p:spPr>
        <p:txBody>
          <a:bodyPr>
            <a:spAutoFit/>
          </a:bodyPr>
          <a:lstStyle/>
          <a:p>
            <a:pPr eaLnBrk="0" hangingPunct="0"/>
            <a:r>
              <a:rPr lang="en-US" sz="2000" b="1" i="1">
                <a:solidFill>
                  <a:srgbClr val="D60093"/>
                </a:solidFill>
              </a:rPr>
              <a:t>Twin central themes:</a:t>
            </a:r>
          </a:p>
        </p:txBody>
      </p:sp>
      <p:sp>
        <p:nvSpPr>
          <p:cNvPr id="33795" name="TextBox 3"/>
          <p:cNvSpPr txBox="1">
            <a:spLocks noChangeArrowheads="1"/>
          </p:cNvSpPr>
          <p:nvPr/>
        </p:nvSpPr>
        <p:spPr bwMode="auto">
          <a:xfrm>
            <a:off x="3365500" y="1104900"/>
            <a:ext cx="5473700" cy="1938338"/>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t>Probing the momentum-dependence of gluon densities and the onset of saturation in nucleons and nuclei </a:t>
            </a:r>
          </a:p>
          <a:p>
            <a:pPr marL="457200" indent="-457200" eaLnBrk="0" hangingPunct="0">
              <a:buFont typeface="Arial" charset="0"/>
              <a:buAutoNum type="arabicParenR"/>
            </a:pPr>
            <a:r>
              <a:rPr lang="en-US" sz="2000" b="1" i="1"/>
              <a:t>Mapping the transverse spatial and spin distributions of quarks and gluons in the gluon-dominated regime</a:t>
            </a:r>
          </a:p>
        </p:txBody>
      </p:sp>
      <p:sp>
        <p:nvSpPr>
          <p:cNvPr id="33796" name="Left Brace 4"/>
          <p:cNvSpPr>
            <a:spLocks/>
          </p:cNvSpPr>
          <p:nvPr/>
        </p:nvSpPr>
        <p:spPr bwMode="auto">
          <a:xfrm>
            <a:off x="3073400" y="1092200"/>
            <a:ext cx="368300" cy="1930400"/>
          </a:xfrm>
          <a:prstGeom prst="leftBrace">
            <a:avLst>
              <a:gd name="adj1" fmla="val 55180"/>
              <a:gd name="adj2" fmla="val 50657"/>
            </a:avLst>
          </a:prstGeom>
          <a:noFill/>
          <a:ln w="28575" algn="ctr">
            <a:solidFill>
              <a:srgbClr val="D60093"/>
            </a:solidFill>
            <a:round/>
            <a:headEnd/>
            <a:tailEnd/>
          </a:ln>
        </p:spPr>
        <p:txBody>
          <a:bodyPr/>
          <a:lstStyle/>
          <a:p>
            <a:pPr eaLnBrk="0" hangingPunct="0"/>
            <a:endParaRPr lang="en-US"/>
          </a:p>
        </p:txBody>
      </p:sp>
      <p:sp>
        <p:nvSpPr>
          <p:cNvPr id="33797" name="TextBox 5"/>
          <p:cNvSpPr txBox="1">
            <a:spLocks noChangeArrowheads="1"/>
          </p:cNvSpPr>
          <p:nvPr/>
        </p:nvSpPr>
        <p:spPr bwMode="auto">
          <a:xfrm>
            <a:off x="381000" y="4475163"/>
            <a:ext cx="2781300" cy="708025"/>
          </a:xfrm>
          <a:prstGeom prst="rect">
            <a:avLst/>
          </a:prstGeom>
          <a:noFill/>
          <a:ln w="9525">
            <a:noFill/>
            <a:miter lim="800000"/>
            <a:headEnd/>
            <a:tailEnd/>
          </a:ln>
        </p:spPr>
        <p:txBody>
          <a:bodyPr>
            <a:spAutoFit/>
          </a:bodyPr>
          <a:lstStyle/>
          <a:p>
            <a:pPr eaLnBrk="0" hangingPunct="0"/>
            <a:r>
              <a:rPr lang="en-US" sz="2000" b="1" i="1">
                <a:solidFill>
                  <a:srgbClr val="D60093"/>
                </a:solidFill>
              </a:rPr>
              <a:t>Real questions from Galveston LRP 2007:</a:t>
            </a:r>
          </a:p>
        </p:txBody>
      </p:sp>
      <p:sp>
        <p:nvSpPr>
          <p:cNvPr id="33798" name="Left Brace 6"/>
          <p:cNvSpPr>
            <a:spLocks/>
          </p:cNvSpPr>
          <p:nvPr/>
        </p:nvSpPr>
        <p:spPr bwMode="auto">
          <a:xfrm>
            <a:off x="3086100" y="3295650"/>
            <a:ext cx="368300" cy="2997200"/>
          </a:xfrm>
          <a:prstGeom prst="leftBrace">
            <a:avLst>
              <a:gd name="adj1" fmla="val 55157"/>
              <a:gd name="adj2" fmla="val 50657"/>
            </a:avLst>
          </a:prstGeom>
          <a:noFill/>
          <a:ln w="28575" algn="ctr">
            <a:solidFill>
              <a:srgbClr val="D60093"/>
            </a:solidFill>
            <a:round/>
            <a:headEnd/>
            <a:tailEnd/>
          </a:ln>
        </p:spPr>
        <p:txBody>
          <a:bodyPr/>
          <a:lstStyle/>
          <a:p>
            <a:pPr eaLnBrk="0" hangingPunct="0"/>
            <a:endParaRPr lang="en-US"/>
          </a:p>
        </p:txBody>
      </p:sp>
      <p:sp>
        <p:nvSpPr>
          <p:cNvPr id="33799" name="TextBox 7"/>
          <p:cNvSpPr txBox="1">
            <a:spLocks noChangeArrowheads="1"/>
          </p:cNvSpPr>
          <p:nvPr/>
        </p:nvSpPr>
        <p:spPr bwMode="auto">
          <a:xfrm>
            <a:off x="3352800" y="3213100"/>
            <a:ext cx="5765800" cy="3170238"/>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solidFill>
                  <a:srgbClr val="0033CC"/>
                </a:solidFill>
              </a:rPr>
              <a:t>Why should we care about gluon-dominated matter?  How do goals connect to other physics goals? Why are they of interest to nuclear physicists? </a:t>
            </a:r>
          </a:p>
          <a:p>
            <a:pPr marL="457200" indent="-457200" eaLnBrk="0" hangingPunct="0">
              <a:buFont typeface="Arial" charset="0"/>
              <a:buAutoNum type="arabicParenR"/>
            </a:pPr>
            <a:r>
              <a:rPr lang="en-US" sz="2000" b="1" i="1">
                <a:solidFill>
                  <a:srgbClr val="0033CC"/>
                </a:solidFill>
              </a:rPr>
              <a:t>Is an electron machine necessary?  Why not just p+A @ RHIC, LHC?</a:t>
            </a:r>
          </a:p>
          <a:p>
            <a:pPr marL="457200" indent="-457200" eaLnBrk="0" hangingPunct="0">
              <a:buFont typeface="Arial" charset="0"/>
              <a:buAutoNum type="arabicParenR"/>
            </a:pPr>
            <a:r>
              <a:rPr lang="en-US" sz="2000" b="1" i="1">
                <a:solidFill>
                  <a:srgbClr val="0033CC"/>
                </a:solidFill>
              </a:rPr>
              <a:t>What will EIC do that HERA couldn’t?</a:t>
            </a:r>
          </a:p>
          <a:p>
            <a:pPr marL="457200" indent="-457200" eaLnBrk="0" hangingPunct="0">
              <a:buFont typeface="Arial" charset="0"/>
              <a:buAutoNum type="arabicParenR"/>
            </a:pPr>
            <a:r>
              <a:rPr lang="en-US" sz="2000" b="1" i="1">
                <a:solidFill>
                  <a:srgbClr val="0033CC"/>
                </a:solidFill>
              </a:rPr>
              <a:t>If we haven’t solved the nucleon spin puzzle yet, why do we need a new expensive facility to pursue it further?</a:t>
            </a:r>
          </a:p>
        </p:txBody>
      </p:sp>
      <p:sp>
        <p:nvSpPr>
          <p:cNvPr id="111625" name="Text Box 9"/>
          <p:cNvSpPr txBox="1">
            <a:spLocks noChangeArrowheads="1"/>
          </p:cNvSpPr>
          <p:nvPr/>
        </p:nvSpPr>
        <p:spPr bwMode="auto">
          <a:xfrm>
            <a:off x="278295" y="6453188"/>
            <a:ext cx="8627165" cy="3667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algn="ctr">
              <a:spcBef>
                <a:spcPct val="50000"/>
              </a:spcBef>
              <a:defRPr/>
            </a:pPr>
            <a:r>
              <a:rPr lang="en-US" sz="1800" b="1" i="1" dirty="0" smtClean="0">
                <a:solidFill>
                  <a:srgbClr val="800000"/>
                </a:solidFill>
              </a:rPr>
              <a:t>In White Paper and a</a:t>
            </a:r>
            <a:r>
              <a:rPr lang="en-US" sz="1800" b="1" i="1" dirty="0" smtClean="0">
                <a:solidFill>
                  <a:srgbClr val="800000"/>
                </a:solidFill>
              </a:rPr>
              <a:t>t </a:t>
            </a:r>
            <a:r>
              <a:rPr lang="en-US" sz="1800" b="1" i="1" dirty="0">
                <a:solidFill>
                  <a:srgbClr val="800000"/>
                </a:solidFill>
              </a:rPr>
              <a:t>next LRP, we need to answer these questions crisply!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96900" y="50800"/>
            <a:ext cx="7937500" cy="750888"/>
          </a:xfrm>
          <a:prstGeom prst="rect">
            <a:avLst/>
          </a:prstGeom>
          <a:noFill/>
          <a:ln w="9525">
            <a:noFill/>
            <a:miter lim="800000"/>
            <a:headEnd/>
            <a:tailEnd/>
          </a:ln>
        </p:spPr>
        <p:txBody>
          <a:bodyPr anchor="ctr"/>
          <a:lstStyle/>
          <a:p>
            <a:pPr algn="ctr" eaLnBrk="0" hangingPunct="0">
              <a:lnSpc>
                <a:spcPct val="80000"/>
              </a:lnSpc>
              <a:defRPr/>
            </a:pPr>
            <a:r>
              <a:rPr lang="en-US" sz="2400" b="1" i="1" dirty="0">
                <a:solidFill>
                  <a:srgbClr val="042B7F"/>
                </a:solidFill>
                <a:effectLst>
                  <a:outerShdw blurRad="38100" dist="38100" dir="2700000" algn="tl">
                    <a:srgbClr val="C0C0C0"/>
                  </a:outerShdw>
                </a:effectLst>
                <a:latin typeface="Comic Sans MS" pitchFamily="66" charset="0"/>
              </a:rPr>
              <a:t>Some BNL Responses to Recommendations from Nov. 2009 EICAC Meeting</a:t>
            </a:r>
          </a:p>
        </p:txBody>
      </p:sp>
      <p:sp>
        <p:nvSpPr>
          <p:cNvPr id="3" name="TextBox 2"/>
          <p:cNvSpPr txBox="1"/>
          <p:nvPr/>
        </p:nvSpPr>
        <p:spPr>
          <a:xfrm>
            <a:off x="371065" y="821637"/>
            <a:ext cx="8521147" cy="6001643"/>
          </a:xfrm>
          <a:prstGeom prst="rect">
            <a:avLst/>
          </a:prstGeom>
          <a:solidFill>
            <a:schemeClr val="bg1"/>
          </a:solidFill>
        </p:spPr>
        <p:txBody>
          <a:bodyPr wrap="square" rtlCol="0">
            <a:spAutoFit/>
          </a:bodyPr>
          <a:lstStyle/>
          <a:p>
            <a:r>
              <a:rPr lang="en-US" sz="1800" b="1" dirty="0" smtClean="0"/>
              <a:t>Have made good progress toward meeting following recommendations:</a:t>
            </a:r>
          </a:p>
          <a:p>
            <a:endParaRPr lang="en-US" sz="1800" b="1" dirty="0" smtClean="0"/>
          </a:p>
          <a:p>
            <a:pPr>
              <a:buFont typeface="Arial" pitchFamily="34" charset="0"/>
              <a:buChar char="•"/>
            </a:pPr>
            <a:r>
              <a:rPr lang="en-US" altLang="ja-JP" sz="2000" dirty="0" smtClean="0">
                <a:solidFill>
                  <a:srgbClr val="000000"/>
                </a:solidFill>
                <a:latin typeface="Times New Roman" pitchFamily="18" charset="0"/>
                <a:ea typeface="ＭＳ 明朝" charset="-128"/>
                <a:cs typeface="Times New Roman" pitchFamily="18" charset="0"/>
              </a:rPr>
              <a:t> The </a:t>
            </a:r>
            <a:r>
              <a:rPr lang="en-US" altLang="ja-JP" sz="2000" dirty="0" smtClean="0">
                <a:solidFill>
                  <a:srgbClr val="000000"/>
                </a:solidFill>
                <a:latin typeface="Times New Roman" pitchFamily="18" charset="0"/>
                <a:ea typeface="ＭＳ 明朝" charset="-128"/>
                <a:cs typeface="Times New Roman" pitchFamily="18" charset="0"/>
              </a:rPr>
              <a:t>[Fall 2010] INT Program should be used to articulate the </a:t>
            </a:r>
            <a:r>
              <a:rPr lang="en-US" altLang="ja-JP" sz="2000" i="1" dirty="0" smtClean="0">
                <a:solidFill>
                  <a:srgbClr val="000000"/>
                </a:solidFill>
                <a:latin typeface="Times New Roman" pitchFamily="18" charset="0"/>
                <a:ea typeface="ＭＳ 明朝" charset="-128"/>
                <a:cs typeface="Times New Roman" pitchFamily="18" charset="0"/>
              </a:rPr>
              <a:t>theoretical motivation</a:t>
            </a:r>
            <a:r>
              <a:rPr lang="en-US" altLang="ja-JP" sz="2000" dirty="0" smtClean="0">
                <a:solidFill>
                  <a:srgbClr val="000000"/>
                </a:solidFill>
                <a:latin typeface="Times New Roman" pitchFamily="18" charset="0"/>
                <a:ea typeface="ＭＳ 明朝" charset="-128"/>
                <a:cs typeface="Times New Roman" pitchFamily="18" charset="0"/>
              </a:rPr>
              <a:t>, but also to compare those goals with reality by examining the sensitivities of simulated experiments.  An outcome should be the science / machine matrix discussed earlier.  </a:t>
            </a:r>
            <a:r>
              <a:rPr lang="en-US" altLang="ja-JP" sz="2000" dirty="0" smtClean="0">
                <a:solidFill>
                  <a:srgbClr val="FF0000"/>
                </a:solidFill>
                <a:latin typeface="Times New Roman" pitchFamily="18" charset="0"/>
                <a:ea typeface="ＭＳ 明朝" charset="-128"/>
                <a:cs typeface="Times New Roman" pitchFamily="18" charset="0"/>
              </a:rPr>
              <a:t>At the conclusion of the INT program, we can anticipate some follow-up event(s) in 2011 where the joint community agrees on the theme of a final White Paper</a:t>
            </a:r>
            <a:r>
              <a:rPr lang="en-US" altLang="ja-JP" sz="2000" dirty="0" smtClean="0">
                <a:solidFill>
                  <a:srgbClr val="FF0000"/>
                </a:solidFill>
                <a:latin typeface="Times New Roman" pitchFamily="18" charset="0"/>
                <a:ea typeface="ＭＳ 明朝" charset="-128"/>
                <a:cs typeface="Times New Roman" pitchFamily="18" charset="0"/>
              </a:rPr>
              <a:t>.</a:t>
            </a:r>
          </a:p>
          <a:p>
            <a:pPr lvl="1">
              <a:buFont typeface="Wingdings" pitchFamily="2" charset="2"/>
              <a:buChar char="Ø"/>
            </a:pPr>
            <a:r>
              <a:rPr lang="en-US" sz="1800" b="1" dirty="0" smtClean="0">
                <a:solidFill>
                  <a:srgbClr val="0033CC"/>
                </a:solidFill>
                <a:latin typeface="Times New Roman" pitchFamily="18" charset="0"/>
                <a:ea typeface="ＭＳ 明朝" charset="-128"/>
                <a:cs typeface="Times New Roman" pitchFamily="18" charset="0"/>
              </a:rPr>
              <a:t> </a:t>
            </a:r>
            <a:r>
              <a:rPr lang="en-US" sz="1800" dirty="0" smtClean="0">
                <a:solidFill>
                  <a:srgbClr val="0033CC"/>
                </a:solidFill>
                <a:latin typeface="Times New Roman" pitchFamily="18" charset="0"/>
                <a:ea typeface="ＭＳ 明朝" charset="-128"/>
                <a:cs typeface="Times New Roman" pitchFamily="18" charset="0"/>
              </a:rPr>
              <a:t>but “science/machine matrix” is still a work in progress…</a:t>
            </a:r>
          </a:p>
          <a:p>
            <a:pPr lvl="1">
              <a:buFont typeface="Wingdings" pitchFamily="2" charset="2"/>
              <a:buChar char="Ø"/>
            </a:pPr>
            <a:endParaRPr lang="en-US" sz="1800" b="1" dirty="0" smtClean="0">
              <a:solidFill>
                <a:srgbClr val="0033CC"/>
              </a:solidFill>
              <a:ea typeface="ＭＳ 明朝" charset="-128"/>
              <a:cs typeface="Times New Roman" pitchFamily="18" charset="0"/>
            </a:endParaRPr>
          </a:p>
          <a:p>
            <a:pPr marL="0" lvl="1">
              <a:buFont typeface="Arial" pitchFamily="34" charset="0"/>
              <a:buChar char="•"/>
            </a:pPr>
            <a:r>
              <a:rPr lang="en-US" altLang="ja-JP" sz="2000" dirty="0" smtClean="0">
                <a:solidFill>
                  <a:srgbClr val="000000"/>
                </a:solidFill>
                <a:latin typeface="Times New Roman" pitchFamily="18" charset="0"/>
                <a:ea typeface="ＭＳ 明朝" charset="-128"/>
                <a:cs typeface="Times New Roman" pitchFamily="18" charset="0"/>
              </a:rPr>
              <a:t> In </a:t>
            </a:r>
            <a:r>
              <a:rPr lang="en-US" altLang="ja-JP" sz="2000" dirty="0" smtClean="0">
                <a:solidFill>
                  <a:srgbClr val="000000"/>
                </a:solidFill>
                <a:latin typeface="Times New Roman" pitchFamily="18" charset="0"/>
                <a:ea typeface="ＭＳ 明朝" charset="-128"/>
                <a:cs typeface="Times New Roman" pitchFamily="18" charset="0"/>
              </a:rPr>
              <a:t>terms of strategy…the EICAC feels that the proponents might consider </a:t>
            </a:r>
            <a:r>
              <a:rPr lang="en-US" altLang="ja-JP" sz="2000" dirty="0" smtClean="0">
                <a:solidFill>
                  <a:srgbClr val="FF0000"/>
                </a:solidFill>
                <a:latin typeface="Times New Roman" pitchFamily="18" charset="0"/>
                <a:ea typeface="ＭＳ 明朝" charset="-128"/>
                <a:cs typeface="Times New Roman" pitchFamily="18" charset="0"/>
              </a:rPr>
              <a:t>aiming for </a:t>
            </a:r>
            <a:r>
              <a:rPr lang="en-US" altLang="ja-JP" sz="2000" i="1" dirty="0" smtClean="0">
                <a:solidFill>
                  <a:srgbClr val="FF0000"/>
                </a:solidFill>
                <a:latin typeface="Times New Roman" pitchFamily="18" charset="0"/>
                <a:ea typeface="ＭＳ 明朝" charset="-128"/>
                <a:cs typeface="Times New Roman" pitchFamily="18" charset="0"/>
              </a:rPr>
              <a:t>the</a:t>
            </a:r>
            <a:r>
              <a:rPr lang="en-US" altLang="ja-JP" sz="2000" dirty="0" smtClean="0">
                <a:solidFill>
                  <a:srgbClr val="FF0000"/>
                </a:solidFill>
                <a:latin typeface="Times New Roman" pitchFamily="18" charset="0"/>
                <a:ea typeface="ＭＳ 明朝" charset="-128"/>
                <a:cs typeface="Times New Roman" pitchFamily="18" charset="0"/>
              </a:rPr>
              <a:t> EIC facility from the beginning, with a medium-range performance scope and future upgrade opportunities</a:t>
            </a:r>
            <a:r>
              <a:rPr lang="en-US" altLang="ja-JP" sz="2000" dirty="0" smtClean="0">
                <a:solidFill>
                  <a:srgbClr val="FF0000"/>
                </a:solidFill>
                <a:latin typeface="Times New Roman" pitchFamily="18" charset="0"/>
                <a:ea typeface="ＭＳ 明朝" charset="-128"/>
                <a:cs typeface="Times New Roman" pitchFamily="18" charset="0"/>
              </a:rPr>
              <a:t>.</a:t>
            </a:r>
          </a:p>
          <a:p>
            <a:pPr marL="457200" lvl="2">
              <a:buFont typeface="Wingdings" pitchFamily="2" charset="2"/>
              <a:buChar char="Ø"/>
            </a:pPr>
            <a:r>
              <a:rPr lang="en-US" sz="1800" b="1" dirty="0" smtClean="0">
                <a:solidFill>
                  <a:srgbClr val="0033CC"/>
                </a:solidFill>
                <a:latin typeface="Times New Roman" pitchFamily="18" charset="0"/>
                <a:ea typeface="ＭＳ 明朝" charset="-128"/>
                <a:cs typeface="Times New Roman" pitchFamily="18" charset="0"/>
              </a:rPr>
              <a:t> </a:t>
            </a:r>
            <a:r>
              <a:rPr lang="en-US" sz="1800" dirty="0" smtClean="0">
                <a:solidFill>
                  <a:srgbClr val="0033CC"/>
                </a:solidFill>
                <a:latin typeface="Times New Roman" pitchFamily="18" charset="0"/>
                <a:ea typeface="ＭＳ 明朝" charset="-128"/>
                <a:cs typeface="Times New Roman" pitchFamily="18" charset="0"/>
              </a:rPr>
              <a:t>this is the basic approach, but timeline to future upgrades may be substantial…</a:t>
            </a:r>
          </a:p>
          <a:p>
            <a:pPr marL="457200" lvl="2">
              <a:buFont typeface="Wingdings" pitchFamily="2" charset="2"/>
              <a:buChar char="Ø"/>
            </a:pPr>
            <a:endParaRPr lang="en-US" sz="1800" b="1" dirty="0" smtClean="0">
              <a:solidFill>
                <a:srgbClr val="0033CC"/>
              </a:solidFill>
              <a:latin typeface="Times New Roman" pitchFamily="18" charset="0"/>
              <a:ea typeface="ＭＳ 明朝" charset="-128"/>
              <a:cs typeface="Times New Roman" pitchFamily="18" charset="0"/>
            </a:endParaRPr>
          </a:p>
          <a:p>
            <a:pPr marL="0" lvl="2">
              <a:buFont typeface="Arial" pitchFamily="34" charset="0"/>
              <a:buChar char="•"/>
            </a:pPr>
            <a:r>
              <a:rPr lang="en-US" sz="2000" dirty="0" smtClean="0">
                <a:latin typeface="Times New Roman" pitchFamily="18" charset="0"/>
                <a:ea typeface="ＭＳ 明朝" charset="-128"/>
                <a:cs typeface="Times New Roman" pitchFamily="18" charset="0"/>
              </a:rPr>
              <a:t> </a:t>
            </a:r>
            <a:r>
              <a:rPr lang="en-US" altLang="ja-JP" sz="2000" dirty="0" smtClean="0">
                <a:solidFill>
                  <a:srgbClr val="000000"/>
                </a:solidFill>
                <a:latin typeface="Times New Roman" pitchFamily="18" charset="0"/>
                <a:cs typeface="Times New Roman" pitchFamily="18" charset="0"/>
              </a:rPr>
              <a:t>It may</a:t>
            </a:r>
            <a:r>
              <a:rPr lang="en-US" altLang="ja-JP" sz="2000" dirty="0" smtClean="0">
                <a:solidFill>
                  <a:srgbClr val="000000"/>
                </a:solidFill>
                <a:latin typeface="Arial"/>
                <a:cs typeface="Times New Roman" pitchFamily="18" charset="0"/>
              </a:rPr>
              <a:t>…</a:t>
            </a:r>
            <a:r>
              <a:rPr lang="en-US" altLang="ja-JP" sz="2000" dirty="0" smtClean="0">
                <a:solidFill>
                  <a:srgbClr val="000000"/>
                </a:solidFill>
                <a:latin typeface="Times New Roman" pitchFamily="18" charset="0"/>
                <a:cs typeface="Times New Roman" pitchFamily="18" charset="0"/>
              </a:rPr>
              <a:t>be wise to </a:t>
            </a:r>
            <a:r>
              <a:rPr lang="en-US" altLang="ja-JP" sz="2000" dirty="0" smtClean="0">
                <a:solidFill>
                  <a:srgbClr val="FF0000"/>
                </a:solidFill>
                <a:latin typeface="Times New Roman" pitchFamily="18" charset="0"/>
                <a:cs typeface="Times New Roman" pitchFamily="18" charset="0"/>
              </a:rPr>
              <a:t>consider the possibility of more than one interaction region</a:t>
            </a:r>
            <a:r>
              <a:rPr lang="en-US" altLang="ja-JP" sz="2000" dirty="0" smtClean="0">
                <a:solidFill>
                  <a:srgbClr val="000000"/>
                </a:solidFill>
                <a:latin typeface="Times New Roman" pitchFamily="18" charset="0"/>
                <a:cs typeface="Times New Roman" pitchFamily="18" charset="0"/>
              </a:rPr>
              <a:t> to satisfy these different [science and detector] requirements.  This would also provide a natural way for different physics communities to group themselves</a:t>
            </a:r>
            <a:r>
              <a:rPr lang="en-US" altLang="ja-JP" sz="2000" dirty="0" smtClean="0">
                <a:solidFill>
                  <a:srgbClr val="000000"/>
                </a:solidFill>
                <a:latin typeface="Times New Roman" pitchFamily="18" charset="0"/>
                <a:cs typeface="Times New Roman" pitchFamily="18" charset="0"/>
              </a:rPr>
              <a:t>.</a:t>
            </a:r>
          </a:p>
          <a:p>
            <a:pPr marL="457200" lvl="3">
              <a:buFont typeface="Wingdings" pitchFamily="2" charset="2"/>
              <a:buChar char="Ø"/>
            </a:pPr>
            <a:r>
              <a:rPr lang="en-US" sz="1800" dirty="0" smtClean="0">
                <a:solidFill>
                  <a:srgbClr val="0033CC"/>
                </a:solidFill>
                <a:latin typeface="+mj-lt"/>
                <a:ea typeface="ＭＳ 明朝" charset="-128"/>
                <a:cs typeface="Times New Roman" pitchFamily="18" charset="0"/>
              </a:rPr>
              <a:t> </a:t>
            </a:r>
            <a:r>
              <a:rPr lang="en-US" sz="1800" dirty="0" smtClean="0">
                <a:solidFill>
                  <a:srgbClr val="0033CC"/>
                </a:solidFill>
                <a:latin typeface="Times New Roman" pitchFamily="18" charset="0"/>
                <a:ea typeface="ＭＳ 明朝" charset="-128"/>
                <a:cs typeface="Times New Roman" pitchFamily="18" charset="0"/>
              </a:rPr>
              <a:t>new BNL design meets this goal, but fitting full new detector into cost cap and/or integrating communities with existing RHIC collaborations will be challenging…</a:t>
            </a:r>
            <a:endParaRPr lang="en-US" sz="1800" dirty="0" smtClean="0">
              <a:solidFill>
                <a:srgbClr val="0033CC"/>
              </a:solidFill>
              <a:latin typeface="+mj-lt"/>
              <a:ea typeface="ＭＳ 明朝" charset="-128"/>
              <a:cs typeface="Times New Roman"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96900" y="24296"/>
            <a:ext cx="7937500" cy="664817"/>
          </a:xfrm>
          <a:prstGeom prst="rect">
            <a:avLst/>
          </a:prstGeom>
          <a:noFill/>
          <a:ln w="9525">
            <a:noFill/>
            <a:miter lim="800000"/>
            <a:headEnd/>
            <a:tailEnd/>
          </a:ln>
        </p:spPr>
        <p:txBody>
          <a:bodyPr anchor="ctr"/>
          <a:lstStyle/>
          <a:p>
            <a:pPr algn="ctr" eaLnBrk="0" hangingPunct="0">
              <a:lnSpc>
                <a:spcPct val="80000"/>
              </a:lnSpc>
              <a:defRPr/>
            </a:pPr>
            <a:r>
              <a:rPr lang="en-US" sz="2400" b="1" i="1" dirty="0">
                <a:solidFill>
                  <a:srgbClr val="042B7F"/>
                </a:solidFill>
                <a:effectLst>
                  <a:outerShdw blurRad="38100" dist="38100" dir="2700000" algn="tl">
                    <a:srgbClr val="C0C0C0"/>
                  </a:outerShdw>
                </a:effectLst>
                <a:latin typeface="Comic Sans MS" pitchFamily="66" charset="0"/>
              </a:rPr>
              <a:t>Some BNL Responses to Recommendations from Nov. 2009 EICAC </a:t>
            </a:r>
            <a:r>
              <a:rPr lang="en-US" sz="2400" b="1" i="1" dirty="0" smtClean="0">
                <a:solidFill>
                  <a:srgbClr val="042B7F"/>
                </a:solidFill>
                <a:effectLst>
                  <a:outerShdw blurRad="38100" dist="38100" dir="2700000" algn="tl">
                    <a:srgbClr val="C0C0C0"/>
                  </a:outerShdw>
                </a:effectLst>
                <a:latin typeface="Comic Sans MS" pitchFamily="66" charset="0"/>
              </a:rPr>
              <a:t>Meeting (cont.)</a:t>
            </a:r>
            <a:endParaRPr lang="en-US" sz="2400" b="1" i="1" dirty="0">
              <a:solidFill>
                <a:srgbClr val="042B7F"/>
              </a:solidFill>
              <a:effectLst>
                <a:outerShdw blurRad="38100" dist="38100" dir="2700000" algn="tl">
                  <a:srgbClr val="C0C0C0"/>
                </a:outerShdw>
              </a:effectLst>
              <a:latin typeface="Comic Sans MS" pitchFamily="66" charset="0"/>
            </a:endParaRPr>
          </a:p>
        </p:txBody>
      </p:sp>
      <p:sp>
        <p:nvSpPr>
          <p:cNvPr id="3" name="TextBox 2"/>
          <p:cNvSpPr txBox="1"/>
          <p:nvPr/>
        </p:nvSpPr>
        <p:spPr>
          <a:xfrm>
            <a:off x="278295" y="702369"/>
            <a:ext cx="8865705" cy="6155531"/>
          </a:xfrm>
          <a:prstGeom prst="rect">
            <a:avLst/>
          </a:prstGeom>
          <a:solidFill>
            <a:schemeClr val="bg1"/>
          </a:solidFill>
        </p:spPr>
        <p:txBody>
          <a:bodyPr wrap="square" rtlCol="0">
            <a:spAutoFit/>
          </a:bodyPr>
          <a:lstStyle/>
          <a:p>
            <a:r>
              <a:rPr lang="en-US" sz="1800" b="1" dirty="0" smtClean="0"/>
              <a:t>Also have gotten good start on most of the high accelerator R&amp;D priorities identified by EICAC, but just getting going on detector R&amp;D.</a:t>
            </a:r>
          </a:p>
          <a:p>
            <a:endParaRPr lang="en-US" sz="1800" b="1" dirty="0" smtClean="0"/>
          </a:p>
          <a:p>
            <a:r>
              <a:rPr lang="en-US" sz="1800" b="1" dirty="0" smtClean="0">
                <a:solidFill>
                  <a:srgbClr val="0033CC"/>
                </a:solidFill>
              </a:rPr>
              <a:t>Convergence of machine performance parameters for 2 designs has simplified comparisons of simulations, though different energy asymmetry for early stages is built centrally into the designs.</a:t>
            </a:r>
          </a:p>
          <a:p>
            <a:endParaRPr lang="en-US" sz="1800" b="1" dirty="0" smtClean="0">
              <a:solidFill>
                <a:srgbClr val="0033CC"/>
              </a:solidFill>
            </a:endParaRPr>
          </a:p>
          <a:p>
            <a:r>
              <a:rPr lang="en-US" sz="1800" b="1" dirty="0" smtClean="0"/>
              <a:t>Have not yet met the following recommendations:</a:t>
            </a:r>
          </a:p>
          <a:p>
            <a:endParaRPr lang="en-US" sz="1800" b="1" dirty="0" smtClean="0"/>
          </a:p>
          <a:p>
            <a:pPr>
              <a:buFont typeface="Arial" pitchFamily="34" charset="0"/>
              <a:buChar char="•"/>
            </a:pPr>
            <a:r>
              <a:rPr lang="en-US" altLang="ja-JP" sz="2000" dirty="0" smtClean="0">
                <a:solidFill>
                  <a:srgbClr val="000000"/>
                </a:solidFill>
                <a:latin typeface="Times New Roman" pitchFamily="18" charset="0"/>
                <a:ea typeface="ＭＳ 明朝" charset="-128"/>
                <a:cs typeface="Times New Roman" pitchFamily="18" charset="0"/>
              </a:rPr>
              <a:t> It </a:t>
            </a:r>
            <a:r>
              <a:rPr lang="en-US" altLang="ja-JP" sz="2000" dirty="0" smtClean="0">
                <a:solidFill>
                  <a:srgbClr val="000000"/>
                </a:solidFill>
                <a:latin typeface="Times New Roman" pitchFamily="18" charset="0"/>
                <a:ea typeface="ＭＳ 明朝" charset="-128"/>
                <a:cs typeface="Times New Roman" pitchFamily="18" charset="0"/>
              </a:rPr>
              <a:t>is the growing view of several members of EICAC that as soon as possible a </a:t>
            </a:r>
            <a:r>
              <a:rPr lang="en-US" altLang="ja-JP" sz="2000" dirty="0" smtClean="0">
                <a:solidFill>
                  <a:srgbClr val="000000"/>
                </a:solidFill>
                <a:latin typeface="Arial"/>
                <a:ea typeface="ＭＳ 明朝" charset="-128"/>
                <a:cs typeface="Times New Roman" pitchFamily="18" charset="0"/>
              </a:rPr>
              <a:t>“</a:t>
            </a:r>
            <a:r>
              <a:rPr lang="en-US" altLang="ja-JP" sz="2000" dirty="0" smtClean="0">
                <a:solidFill>
                  <a:srgbClr val="000000"/>
                </a:solidFill>
                <a:latin typeface="Times New Roman" pitchFamily="18" charset="0"/>
                <a:ea typeface="ＭＳ 明朝" charset="-128"/>
                <a:cs typeface="Times New Roman" pitchFamily="18" charset="0"/>
              </a:rPr>
              <a:t>down select</a:t>
            </a:r>
            <a:r>
              <a:rPr lang="en-US" altLang="ja-JP" sz="2000" dirty="0" smtClean="0">
                <a:solidFill>
                  <a:srgbClr val="000000"/>
                </a:solidFill>
                <a:latin typeface="Arial"/>
                <a:ea typeface="ＭＳ 明朝" charset="-128"/>
                <a:cs typeface="Times New Roman" pitchFamily="18" charset="0"/>
              </a:rPr>
              <a:t>”</a:t>
            </a:r>
            <a:r>
              <a:rPr lang="en-US" altLang="ja-JP" sz="2000" dirty="0" smtClean="0">
                <a:solidFill>
                  <a:srgbClr val="000000"/>
                </a:solidFill>
                <a:latin typeface="Times New Roman" pitchFamily="18" charset="0"/>
                <a:ea typeface="ＭＳ 明朝" charset="-128"/>
                <a:cs typeface="Times New Roman" pitchFamily="18" charset="0"/>
              </a:rPr>
              <a:t> should be made</a:t>
            </a:r>
            <a:r>
              <a:rPr lang="en-US" altLang="ja-JP" sz="2000" dirty="0" smtClean="0">
                <a:solidFill>
                  <a:srgbClr val="000000"/>
                </a:solidFill>
                <a:latin typeface="Arial"/>
                <a:ea typeface="ＭＳ 明朝" charset="-128"/>
                <a:cs typeface="Times New Roman" pitchFamily="18" charset="0"/>
              </a:rPr>
              <a:t>…</a:t>
            </a:r>
            <a:r>
              <a:rPr lang="en-US" altLang="ja-JP" sz="2000" dirty="0" smtClean="0">
                <a:solidFill>
                  <a:srgbClr val="000000"/>
                </a:solidFill>
                <a:latin typeface="Times New Roman" pitchFamily="18" charset="0"/>
                <a:ea typeface="ＭＳ 明朝" charset="-128"/>
                <a:cs typeface="Times New Roman" pitchFamily="18" charset="0"/>
              </a:rPr>
              <a:t>there is much R&amp;D that needs to be done</a:t>
            </a:r>
            <a:r>
              <a:rPr lang="en-US" altLang="ja-JP" sz="2000" dirty="0" smtClean="0">
                <a:solidFill>
                  <a:srgbClr val="000000"/>
                </a:solidFill>
                <a:latin typeface="Arial"/>
                <a:ea typeface="ＭＳ 明朝" charset="-128"/>
                <a:cs typeface="Times New Roman" pitchFamily="18" charset="0"/>
              </a:rPr>
              <a:t>…</a:t>
            </a:r>
            <a:r>
              <a:rPr lang="en-US" altLang="ja-JP" sz="2000" dirty="0" smtClean="0">
                <a:solidFill>
                  <a:srgbClr val="000000"/>
                </a:solidFill>
                <a:latin typeface="Times New Roman" pitchFamily="18" charset="0"/>
                <a:ea typeface="ＭＳ 明朝" charset="-128"/>
                <a:cs typeface="Times New Roman" pitchFamily="18" charset="0"/>
              </a:rPr>
              <a:t>addressing all the challenges of both [designs] is expensive and perhaps unwarranted. </a:t>
            </a:r>
            <a:r>
              <a:rPr lang="en-US" altLang="ja-JP" sz="2000" dirty="0" smtClean="0">
                <a:solidFill>
                  <a:srgbClr val="FF0000"/>
                </a:solidFill>
                <a:latin typeface="Times New Roman" pitchFamily="18" charset="0"/>
                <a:ea typeface="ＭＳ 明朝" charset="-128"/>
                <a:cs typeface="Times New Roman" pitchFamily="18" charset="0"/>
              </a:rPr>
              <a:t>The highest priority on the facility side is to develop the JLAB design to a stage similar to where the BNL design is at present</a:t>
            </a:r>
            <a:r>
              <a:rPr lang="en-US" altLang="ja-JP" sz="2000" dirty="0" smtClean="0">
                <a:solidFill>
                  <a:srgbClr val="FF0000"/>
                </a:solidFill>
                <a:latin typeface="Times New Roman" pitchFamily="18" charset="0"/>
                <a:ea typeface="ＭＳ 明朝" charset="-128"/>
                <a:cs typeface="Times New Roman" pitchFamily="18" charset="0"/>
              </a:rPr>
              <a:t>.</a:t>
            </a:r>
          </a:p>
          <a:p>
            <a:pPr lvl="1">
              <a:buFont typeface="Wingdings" pitchFamily="2" charset="2"/>
              <a:buChar char="Ø"/>
            </a:pPr>
            <a:r>
              <a:rPr lang="en-US" sz="1800" b="1" dirty="0" smtClean="0">
                <a:solidFill>
                  <a:srgbClr val="0033CC"/>
                </a:solidFill>
                <a:latin typeface="Times New Roman" pitchFamily="18" charset="0"/>
                <a:ea typeface="ＭＳ 明朝" charset="-128"/>
                <a:cs typeface="Times New Roman" pitchFamily="18" charset="0"/>
              </a:rPr>
              <a:t> </a:t>
            </a:r>
            <a:r>
              <a:rPr lang="en-US" sz="1800" dirty="0" err="1" smtClean="0">
                <a:solidFill>
                  <a:srgbClr val="0033CC"/>
                </a:solidFill>
                <a:latin typeface="Times New Roman" pitchFamily="18" charset="0"/>
                <a:ea typeface="ＭＳ 明朝" charset="-128"/>
                <a:cs typeface="Times New Roman" pitchFamily="18" charset="0"/>
              </a:rPr>
              <a:t>Jlab</a:t>
            </a:r>
            <a:r>
              <a:rPr lang="en-US" sz="1800" dirty="0" smtClean="0">
                <a:solidFill>
                  <a:srgbClr val="0033CC"/>
                </a:solidFill>
                <a:latin typeface="Times New Roman" pitchFamily="18" charset="0"/>
                <a:ea typeface="ＭＳ 明朝" charset="-128"/>
                <a:cs typeface="Times New Roman" pitchFamily="18" charset="0"/>
              </a:rPr>
              <a:t> design advancing, but down-select prior to LRP is not “natural”…</a:t>
            </a:r>
          </a:p>
          <a:p>
            <a:pPr lvl="1">
              <a:buFont typeface="Wingdings" pitchFamily="2" charset="2"/>
              <a:buChar char="Ø"/>
            </a:pPr>
            <a:endParaRPr lang="en-US" sz="1800" b="1" dirty="0" smtClean="0">
              <a:solidFill>
                <a:srgbClr val="0033CC"/>
              </a:solidFill>
              <a:latin typeface="Times New Roman" pitchFamily="18" charset="0"/>
              <a:ea typeface="ＭＳ 明朝" charset="-128"/>
              <a:cs typeface="Times New Roman" pitchFamily="18" charset="0"/>
            </a:endParaRPr>
          </a:p>
          <a:p>
            <a:pPr marL="0" lvl="1">
              <a:buFont typeface="Arial" pitchFamily="34" charset="0"/>
              <a:buChar char="•"/>
            </a:pPr>
            <a:r>
              <a:rPr lang="en-US" sz="2000" b="1" dirty="0" smtClean="0">
                <a:latin typeface="Times New Roman" pitchFamily="18" charset="0"/>
                <a:ea typeface="ＭＳ 明朝" charset="-128"/>
                <a:cs typeface="Times New Roman" pitchFamily="18" charset="0"/>
              </a:rPr>
              <a:t> </a:t>
            </a:r>
            <a:r>
              <a:rPr lang="en-US" altLang="ja-JP" sz="2000" dirty="0" smtClean="0">
                <a:solidFill>
                  <a:srgbClr val="000000"/>
                </a:solidFill>
                <a:latin typeface="Times New Roman" pitchFamily="18" charset="0"/>
                <a:ea typeface="ＭＳ 明朝" charset="-128"/>
                <a:cs typeface="Times New Roman" pitchFamily="18" charset="0"/>
              </a:rPr>
              <a:t>To progress further, </a:t>
            </a:r>
            <a:r>
              <a:rPr lang="en-US" altLang="ja-JP" sz="2000" dirty="0" smtClean="0">
                <a:solidFill>
                  <a:srgbClr val="FF0000"/>
                </a:solidFill>
                <a:latin typeface="Times New Roman" pitchFamily="18" charset="0"/>
                <a:ea typeface="ＭＳ 明朝" charset="-128"/>
                <a:cs typeface="Times New Roman" pitchFamily="18" charset="0"/>
              </a:rPr>
              <a:t>some assurance from lab managements would be useful, stating that, which ever facility scheme will be chosen in the end of the evaluation process, both laboratories are committed to making it a success together</a:t>
            </a:r>
            <a:r>
              <a:rPr lang="en-US" altLang="ja-JP" sz="2000" dirty="0" smtClean="0">
                <a:solidFill>
                  <a:srgbClr val="FF0000"/>
                </a:solidFill>
                <a:latin typeface="Times New Roman" pitchFamily="18" charset="0"/>
                <a:ea typeface="ＭＳ 明朝" charset="-128"/>
                <a:cs typeface="Times New Roman" pitchFamily="18" charset="0"/>
              </a:rPr>
              <a:t>.</a:t>
            </a:r>
          </a:p>
          <a:p>
            <a:pPr marL="457200" lvl="2">
              <a:buFont typeface="Wingdings" pitchFamily="2" charset="2"/>
              <a:buChar char="Ø"/>
            </a:pPr>
            <a:r>
              <a:rPr lang="en-US" sz="1800" dirty="0" smtClean="0">
                <a:solidFill>
                  <a:srgbClr val="0033CC"/>
                </a:solidFill>
                <a:latin typeface="Times New Roman" pitchFamily="18" charset="0"/>
                <a:ea typeface="ＭＳ 明朝" charset="-128"/>
                <a:cs typeface="Times New Roman" pitchFamily="18" charset="0"/>
              </a:rPr>
              <a:t> </a:t>
            </a:r>
            <a:r>
              <a:rPr lang="en-US" sz="1800" dirty="0" smtClean="0">
                <a:solidFill>
                  <a:srgbClr val="0033CC"/>
                </a:solidFill>
                <a:latin typeface="Times New Roman" pitchFamily="18" charset="0"/>
                <a:ea typeface="ＭＳ 明朝" charset="-128"/>
                <a:cs typeface="Times New Roman" pitchFamily="18" charset="0"/>
              </a:rPr>
              <a:t>No formal statements yet.  I think both labs would work on accelerator design &amp; fabrication at either lab, but users will need assurance of getting to their science goals…</a:t>
            </a:r>
            <a:endParaRPr lang="en-US" sz="1800" dirty="0">
              <a:solidFill>
                <a:srgbClr val="0033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a:solidFill>
                  <a:srgbClr val="042B7F"/>
                </a:solidFill>
                <a:effectLst>
                  <a:outerShdw blurRad="38100" dist="38100" dir="2700000" algn="tl">
                    <a:srgbClr val="C0C0C0"/>
                  </a:outerShdw>
                </a:effectLst>
                <a:latin typeface="Comic Sans MS" pitchFamily="66" charset="0"/>
              </a:rPr>
              <a:t>Requested Feedback from This Meeting:</a:t>
            </a:r>
          </a:p>
        </p:txBody>
      </p:sp>
      <p:sp>
        <p:nvSpPr>
          <p:cNvPr id="111621" name="Text Box 5"/>
          <p:cNvSpPr txBox="1">
            <a:spLocks noChangeArrowheads="1"/>
          </p:cNvSpPr>
          <p:nvPr/>
        </p:nvSpPr>
        <p:spPr bwMode="auto">
          <a:xfrm>
            <a:off x="660400" y="673100"/>
            <a:ext cx="7899400" cy="49037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533400" indent="-533400">
              <a:spcBef>
                <a:spcPct val="50000"/>
              </a:spcBef>
              <a:buFontTx/>
              <a:buAutoNum type="arabicParenR"/>
              <a:defRPr/>
            </a:pPr>
            <a:r>
              <a:rPr lang="en-US" sz="1800" b="1" i="1">
                <a:solidFill>
                  <a:srgbClr val="0066FF"/>
                </a:solidFill>
              </a:rPr>
              <a:t>Are the machine designs maturing to a stage at which useful cost  and reach comparisons and technical feasibility assessments can be made?</a:t>
            </a:r>
          </a:p>
          <a:p>
            <a:pPr marL="990600" lvl="1" indent="-533400">
              <a:spcBef>
                <a:spcPct val="50000"/>
              </a:spcBef>
              <a:buFont typeface="Wingdings" pitchFamily="2" charset="2"/>
              <a:buChar char="§"/>
              <a:defRPr/>
            </a:pPr>
            <a:r>
              <a:rPr lang="en-US" sz="1800" b="1" i="1"/>
              <a:t>If so, is progress sufficiently rapid for 2013 LRP?</a:t>
            </a:r>
          </a:p>
          <a:p>
            <a:pPr marL="990600" lvl="1" indent="-533400">
              <a:spcBef>
                <a:spcPct val="50000"/>
              </a:spcBef>
              <a:buFont typeface="Wingdings" pitchFamily="2" charset="2"/>
              <a:buChar char="§"/>
              <a:defRPr/>
            </a:pPr>
            <a:r>
              <a:rPr lang="en-US" sz="1800" b="1" i="1"/>
              <a:t>If not, what is missing or misguided?</a:t>
            </a:r>
          </a:p>
          <a:p>
            <a:pPr marL="533400" indent="-533400">
              <a:spcBef>
                <a:spcPct val="50000"/>
              </a:spcBef>
              <a:buFont typeface="Wingdings" pitchFamily="2" charset="2"/>
              <a:buAutoNum type="arabicParenR"/>
              <a:defRPr/>
            </a:pPr>
            <a:r>
              <a:rPr lang="en-US" sz="1800" b="1" i="1">
                <a:solidFill>
                  <a:srgbClr val="D60093"/>
                </a:solidFill>
              </a:rPr>
              <a:t>Are accelerator R&amp;D projects on a useful path, timeline?</a:t>
            </a:r>
          </a:p>
          <a:p>
            <a:pPr marL="533400" indent="-533400">
              <a:spcBef>
                <a:spcPct val="50000"/>
              </a:spcBef>
              <a:buFont typeface="Wingdings" pitchFamily="2" charset="2"/>
              <a:buAutoNum type="arabicParenR"/>
              <a:defRPr/>
            </a:pPr>
            <a:r>
              <a:rPr lang="en-US" sz="1800" b="1" i="1">
                <a:solidFill>
                  <a:srgbClr val="0066FF"/>
                </a:solidFill>
              </a:rPr>
              <a:t>Is the science plan and program coalescing sufficiently to garner community and DOE support?</a:t>
            </a:r>
          </a:p>
          <a:p>
            <a:pPr marL="533400" indent="-533400">
              <a:spcBef>
                <a:spcPct val="50000"/>
              </a:spcBef>
              <a:buFont typeface="Wingdings" pitchFamily="2" charset="2"/>
              <a:buAutoNum type="arabicParenR"/>
              <a:defRPr/>
            </a:pPr>
            <a:r>
              <a:rPr lang="en-US" sz="1800" b="1" i="1">
                <a:solidFill>
                  <a:srgbClr val="D60093"/>
                </a:solidFill>
              </a:rPr>
              <a:t>What can JLab, BNL and EICC do to foster still better user community coalescence around a common science program and facility design?</a:t>
            </a:r>
          </a:p>
          <a:p>
            <a:pPr marL="533400" indent="-533400">
              <a:spcBef>
                <a:spcPct val="50000"/>
              </a:spcBef>
              <a:buFont typeface="Wingdings" pitchFamily="2" charset="2"/>
              <a:buAutoNum type="arabicParenR"/>
              <a:defRPr/>
            </a:pPr>
            <a:r>
              <a:rPr lang="en-US" sz="1800" b="1" i="1">
                <a:solidFill>
                  <a:srgbClr val="0066FF"/>
                </a:solidFill>
              </a:rPr>
              <a:t>Are considerations of detector design, cost, capability and R&amp;D maturing sufficiently rapidly for the envisioned funding timeline?</a:t>
            </a:r>
          </a:p>
          <a:p>
            <a:pPr marL="533400" indent="-533400">
              <a:spcBef>
                <a:spcPct val="50000"/>
              </a:spcBef>
              <a:buFont typeface="Wingdings" pitchFamily="2" charset="2"/>
              <a:buAutoNum type="arabicParenR"/>
              <a:defRPr/>
            </a:pPr>
            <a:r>
              <a:rPr lang="en-US" sz="1800" b="1" i="1">
                <a:solidFill>
                  <a:srgbClr val="D60093"/>
                </a:solidFill>
              </a:rPr>
              <a:t>Should the strategy for preparing for the next LRP be modified?</a:t>
            </a: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a:solidFill>
                  <a:srgbClr val="042B7F"/>
                </a:solidFill>
                <a:effectLst>
                  <a:outerShdw blurRad="38100" dist="38100" dir="2700000" algn="tl">
                    <a:srgbClr val="C0C0C0"/>
                  </a:outerShdw>
                </a:effectLst>
                <a:latin typeface="Comic Sans MS" pitchFamily="66" charset="0"/>
              </a:rPr>
              <a:t>Summary</a:t>
            </a:r>
          </a:p>
        </p:txBody>
      </p:sp>
      <p:sp>
        <p:nvSpPr>
          <p:cNvPr id="37891" name="Text Box 3"/>
          <p:cNvSpPr txBox="1">
            <a:spLocks noChangeArrowheads="1"/>
          </p:cNvSpPr>
          <p:nvPr/>
        </p:nvSpPr>
        <p:spPr bwMode="auto">
          <a:xfrm>
            <a:off x="495300" y="673100"/>
            <a:ext cx="8305800" cy="60356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marL="533400" indent="-533400">
              <a:spcBef>
                <a:spcPct val="50000"/>
              </a:spcBef>
              <a:buFontTx/>
              <a:buAutoNum type="arabicParenR"/>
              <a:defRPr/>
            </a:pPr>
            <a:r>
              <a:rPr lang="en-US" sz="2000" b="1"/>
              <a:t>Last ~18 months have seen quite significant advances in machine designs and convergence toward common performance parameters.</a:t>
            </a:r>
          </a:p>
          <a:p>
            <a:pPr marL="533400" indent="-533400">
              <a:spcBef>
                <a:spcPct val="50000"/>
              </a:spcBef>
              <a:buFontTx/>
              <a:buAutoNum type="arabicParenR"/>
              <a:defRPr/>
            </a:pPr>
            <a:r>
              <a:rPr lang="en-US" sz="2000" b="1">
                <a:solidFill>
                  <a:srgbClr val="D60093"/>
                </a:solidFill>
              </a:rPr>
              <a:t>Series of science workshops has expanded community of engaged theorists and experimentalists, and solidified the theoretical and simulation basis for at least some programs.</a:t>
            </a:r>
          </a:p>
          <a:p>
            <a:pPr marL="533400" indent="-533400">
              <a:spcBef>
                <a:spcPct val="50000"/>
              </a:spcBef>
              <a:buFontTx/>
              <a:buAutoNum type="arabicParenR"/>
              <a:defRPr/>
            </a:pPr>
            <a:r>
              <a:rPr lang="en-US" sz="2000" b="1">
                <a:solidFill>
                  <a:srgbClr val="0066FF"/>
                </a:solidFill>
              </a:rPr>
              <a:t>Significant accelerator and detector R&amp;D funding has started, but it will be challenging to make sufficient technical progress on some fronts to demonstrate feasibility clearly by 2013.</a:t>
            </a:r>
          </a:p>
          <a:p>
            <a:pPr marL="533400" indent="-533400">
              <a:spcBef>
                <a:spcPct val="50000"/>
              </a:spcBef>
              <a:buFontTx/>
              <a:buAutoNum type="arabicParenR"/>
              <a:defRPr/>
            </a:pPr>
            <a:r>
              <a:rPr lang="en-US" sz="2000" b="1"/>
              <a:t>Funding timeline for an EIC is heavily constrained by federal budget realities and existing NP commitments </a:t>
            </a:r>
            <a:r>
              <a:rPr lang="en-US" sz="2000" b="1">
                <a:sym typeface="Symbol" pitchFamily="18" charset="2"/>
              </a:rPr>
              <a:t> EIC realization will be in mid-2020’s at best.</a:t>
            </a:r>
          </a:p>
          <a:p>
            <a:pPr marL="533400" indent="-533400">
              <a:spcBef>
                <a:spcPct val="50000"/>
              </a:spcBef>
              <a:buFontTx/>
              <a:buAutoNum type="arabicParenR"/>
              <a:defRPr/>
            </a:pPr>
            <a:r>
              <a:rPr lang="en-US" sz="2000" b="1">
                <a:solidFill>
                  <a:srgbClr val="D60093"/>
                </a:solidFill>
                <a:sym typeface="Symbol" pitchFamily="18" charset="2"/>
              </a:rPr>
              <a:t>JLab and BNL have found some constructive ways to work together, but do not currently envision a down-select of technologies preceding the next LRP.</a:t>
            </a:r>
          </a:p>
          <a:p>
            <a:pPr marL="533400" indent="-533400">
              <a:spcBef>
                <a:spcPct val="50000"/>
              </a:spcBef>
              <a:buFontTx/>
              <a:buAutoNum type="arabicParenR"/>
              <a:defRPr/>
            </a:pPr>
            <a:r>
              <a:rPr lang="en-US" sz="2000" b="1">
                <a:solidFill>
                  <a:srgbClr val="0066FF"/>
                </a:solidFill>
                <a:sym typeface="Symbol" pitchFamily="18" charset="2"/>
              </a:rPr>
              <a:t>Anticipate many additional milestones during rest of 2011  useful to have next EICAC toward end of calendar year.</a:t>
            </a: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Backup Slides</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080998_Universe_Content_320.jpg"/>
          <p:cNvPicPr>
            <a:picLocks noChangeAspect="1"/>
          </p:cNvPicPr>
          <p:nvPr/>
        </p:nvPicPr>
        <p:blipFill>
          <a:blip r:embed="rId3" cstate="print"/>
          <a:srcRect b="60619"/>
          <a:stretch>
            <a:fillRect/>
          </a:stretch>
        </p:blipFill>
        <p:spPr bwMode="auto">
          <a:xfrm>
            <a:off x="177800" y="673100"/>
            <a:ext cx="3573463" cy="1987550"/>
          </a:xfrm>
          <a:prstGeom prst="rect">
            <a:avLst/>
          </a:prstGeom>
          <a:noFill/>
          <a:ln w="9525">
            <a:noFill/>
            <a:miter lim="800000"/>
            <a:headEnd/>
            <a:tailEnd/>
          </a:ln>
        </p:spPr>
      </p:pic>
      <p:sp>
        <p:nvSpPr>
          <p:cNvPr id="40962" name="Rectangle 2"/>
          <p:cNvSpPr>
            <a:spLocks noChangeArrowheads="1"/>
          </p:cNvSpPr>
          <p:nvPr/>
        </p:nvSpPr>
        <p:spPr bwMode="auto">
          <a:xfrm>
            <a:off x="74613" y="30163"/>
            <a:ext cx="8969375" cy="784225"/>
          </a:xfrm>
          <a:prstGeom prst="rect">
            <a:avLst/>
          </a:prstGeom>
          <a:noFill/>
          <a:ln w="9525">
            <a:noFill/>
            <a:miter lim="800000"/>
            <a:headEnd/>
            <a:tailEnd/>
          </a:ln>
        </p:spPr>
        <p:txBody>
          <a:bodyPr anchor="ctr"/>
          <a:lstStyle/>
          <a:p>
            <a:pPr algn="r" eaLnBrk="0" hangingPunct="0">
              <a:lnSpc>
                <a:spcPct val="80000"/>
              </a:lnSpc>
            </a:pPr>
            <a:r>
              <a:rPr lang="en-US" b="1">
                <a:solidFill>
                  <a:srgbClr val="042B7F"/>
                </a:solidFill>
                <a:latin typeface="Comic Sans MS" pitchFamily="66" charset="0"/>
              </a:rPr>
              <a:t>How Do EIC Goals Connect to Other Forefronts in Nuclear, Particle and Astrophysics?</a:t>
            </a:r>
          </a:p>
        </p:txBody>
      </p:sp>
      <p:sp>
        <p:nvSpPr>
          <p:cNvPr id="40963" name="TextBox 2"/>
          <p:cNvSpPr txBox="1">
            <a:spLocks noChangeArrowheads="1"/>
          </p:cNvSpPr>
          <p:nvPr/>
        </p:nvSpPr>
        <p:spPr bwMode="auto">
          <a:xfrm>
            <a:off x="558800" y="2301875"/>
            <a:ext cx="8382000" cy="4402138"/>
          </a:xfrm>
          <a:prstGeom prst="rect">
            <a:avLst/>
          </a:prstGeom>
          <a:noFill/>
          <a:ln w="9525">
            <a:noFill/>
            <a:miter lim="800000"/>
            <a:headEnd/>
            <a:tailEnd/>
          </a:ln>
        </p:spPr>
        <p:txBody>
          <a:bodyPr>
            <a:spAutoFit/>
          </a:bodyPr>
          <a:lstStyle/>
          <a:p>
            <a:pPr eaLnBrk="0" hangingPunct="0"/>
            <a:endParaRPr lang="en-US" sz="2000" b="1" i="1">
              <a:solidFill>
                <a:srgbClr val="D60093"/>
              </a:solidFill>
            </a:endParaRPr>
          </a:p>
          <a:p>
            <a:pPr eaLnBrk="0" hangingPunct="0"/>
            <a:r>
              <a:rPr lang="en-US" sz="2000" b="1" i="1"/>
              <a:t>72% </a:t>
            </a:r>
            <a:r>
              <a:rPr lang="en-US" sz="2000" b="1" i="1">
                <a:solidFill>
                  <a:srgbClr val="0033CC"/>
                </a:solidFill>
              </a:rPr>
              <a:t>     comes not from matter but from </a:t>
            </a:r>
            <a:r>
              <a:rPr lang="en-US" sz="2000" b="1" i="1"/>
              <a:t>dark energy </a:t>
            </a:r>
            <a:r>
              <a:rPr lang="en-US" sz="2000" b="1" i="1">
                <a:solidFill>
                  <a:srgbClr val="0033CC"/>
                </a:solidFill>
              </a:rPr>
              <a:t>of unknown                         	origin and mysterious magnitude </a:t>
            </a:r>
            <a:r>
              <a:rPr lang="en-US" sz="2000" b="1" i="1"/>
              <a:t>(</a:t>
            </a:r>
            <a:r>
              <a:rPr lang="en-US" sz="2000" b="1" i="1">
                <a:sym typeface="Symbol" pitchFamily="18" charset="2"/>
              </a:rPr>
              <a:t> cosmological probes)</a:t>
            </a:r>
          </a:p>
          <a:p>
            <a:pPr eaLnBrk="0" hangingPunct="0"/>
            <a:endParaRPr lang="en-US" sz="2000" b="1" i="1">
              <a:sym typeface="Symbol" pitchFamily="18" charset="2"/>
            </a:endParaRPr>
          </a:p>
          <a:p>
            <a:pPr eaLnBrk="0" hangingPunct="0"/>
            <a:r>
              <a:rPr lang="en-US" sz="2000" b="1" i="1">
                <a:sym typeface="Symbol" pitchFamily="18" charset="2"/>
              </a:rPr>
              <a:t>23%</a:t>
            </a:r>
            <a:r>
              <a:rPr lang="en-US" sz="2000" b="1" i="1">
                <a:solidFill>
                  <a:srgbClr val="0033CC"/>
                </a:solidFill>
                <a:sym typeface="Symbol" pitchFamily="18" charset="2"/>
              </a:rPr>
              <a:t>      comes from </a:t>
            </a:r>
            <a:r>
              <a:rPr lang="en-US" sz="2000" b="1" i="1">
                <a:sym typeface="Symbol" pitchFamily="18" charset="2"/>
              </a:rPr>
              <a:t>dark matter </a:t>
            </a:r>
            <a:r>
              <a:rPr lang="en-US" sz="2000" b="1" i="1">
                <a:solidFill>
                  <a:srgbClr val="0033CC"/>
                </a:solidFill>
                <a:sym typeface="Symbol" pitchFamily="18" charset="2"/>
              </a:rPr>
              <a:t>of unknown composition </a:t>
            </a:r>
            <a:r>
              <a:rPr lang="en-US" sz="2000" b="1" i="1">
                <a:sym typeface="Symbol" pitchFamily="18" charset="2"/>
              </a:rPr>
              <a:t>( DM 	exp’ts &amp; supersymmetry searches at LHC)</a:t>
            </a:r>
          </a:p>
          <a:p>
            <a:pPr eaLnBrk="0" hangingPunct="0"/>
            <a:endParaRPr lang="en-US" sz="2000" b="1" i="1">
              <a:sym typeface="Symbol" pitchFamily="18" charset="2"/>
            </a:endParaRPr>
          </a:p>
          <a:p>
            <a:pPr eaLnBrk="0" hangingPunct="0"/>
            <a:r>
              <a:rPr lang="en-US" sz="2000" b="1" i="1">
                <a:sym typeface="Symbol" pitchFamily="18" charset="2"/>
              </a:rPr>
              <a:t>4.6%	</a:t>
            </a:r>
            <a:r>
              <a:rPr lang="en-US" sz="2000" b="1" i="1">
                <a:solidFill>
                  <a:srgbClr val="0033CC"/>
                </a:solidFill>
                <a:sym typeface="Symbol" pitchFamily="18" charset="2"/>
              </a:rPr>
              <a:t>comes from </a:t>
            </a:r>
            <a:r>
              <a:rPr lang="en-US" sz="2000" b="1" i="1">
                <a:sym typeface="Symbol" pitchFamily="18" charset="2"/>
              </a:rPr>
              <a:t>“mass without mass”[ive constituents] </a:t>
            </a:r>
            <a:r>
              <a:rPr lang="en-US" sz="2000" b="1" i="1">
                <a:solidFill>
                  <a:srgbClr val="0033CC"/>
                </a:solidFill>
                <a:sym typeface="Symbol" pitchFamily="18" charset="2"/>
              </a:rPr>
              <a:t>of 	known baryonic matter </a:t>
            </a:r>
            <a:r>
              <a:rPr lang="en-US" sz="2000" b="1" i="1">
                <a:sym typeface="Symbol" pitchFamily="18" charset="2"/>
              </a:rPr>
              <a:t>( EIC to probe critical gluon role)</a:t>
            </a:r>
          </a:p>
          <a:p>
            <a:pPr eaLnBrk="0" hangingPunct="0"/>
            <a:endParaRPr lang="en-US" sz="2000" b="1" i="1">
              <a:sym typeface="Symbol" pitchFamily="18" charset="2"/>
            </a:endParaRPr>
          </a:p>
          <a:p>
            <a:pPr eaLnBrk="0" hangingPunct="0"/>
            <a:r>
              <a:rPr lang="en-US" sz="2000" b="1" i="1">
                <a:sym typeface="Symbol" pitchFamily="18" charset="2"/>
              </a:rPr>
              <a:t>&lt;&lt;1%	</a:t>
            </a:r>
            <a:r>
              <a:rPr lang="en-US" sz="2000" b="1" i="1">
                <a:solidFill>
                  <a:srgbClr val="0033CC"/>
                </a:solidFill>
                <a:sym typeface="Symbol" pitchFamily="18" charset="2"/>
              </a:rPr>
              <a:t>comes from </a:t>
            </a:r>
            <a:r>
              <a:rPr lang="en-US" sz="2000" b="1" i="1">
                <a:sym typeface="Symbol" pitchFamily="18" charset="2"/>
              </a:rPr>
              <a:t>Standard Model mass generation </a:t>
            </a:r>
            <a:r>
              <a:rPr lang="en-US" sz="2000" b="1" i="1">
                <a:solidFill>
                  <a:srgbClr val="0033CC"/>
                </a:solidFill>
                <a:sym typeface="Symbol" pitchFamily="18" charset="2"/>
              </a:rPr>
              <a:t>for quarks 	and leptons, attributed to as yet undiscovered particle       	</a:t>
            </a:r>
            <a:r>
              <a:rPr lang="en-US" sz="2000" b="1" i="1">
                <a:sym typeface="Symbol" pitchFamily="18" charset="2"/>
              </a:rPr>
              <a:t>( Higgs searches @ LHC and Tevatron,  mass exp’ts)</a:t>
            </a:r>
            <a:r>
              <a:rPr lang="en-US" sz="2000" b="1" i="1">
                <a:solidFill>
                  <a:srgbClr val="0033CC"/>
                </a:solidFill>
                <a:sym typeface="Symbol" pitchFamily="18" charset="2"/>
              </a:rPr>
              <a:t> 	</a:t>
            </a:r>
            <a:endParaRPr lang="en-US" sz="2000" b="1" i="1">
              <a:solidFill>
                <a:srgbClr val="0033CC"/>
              </a:solidFill>
            </a:endParaRPr>
          </a:p>
        </p:txBody>
      </p:sp>
      <p:sp>
        <p:nvSpPr>
          <p:cNvPr id="40964" name="TextBox 4"/>
          <p:cNvSpPr txBox="1">
            <a:spLocks noChangeArrowheads="1"/>
          </p:cNvSpPr>
          <p:nvPr/>
        </p:nvSpPr>
        <p:spPr bwMode="auto">
          <a:xfrm>
            <a:off x="3517900" y="1831975"/>
            <a:ext cx="5143500" cy="708025"/>
          </a:xfrm>
          <a:prstGeom prst="rect">
            <a:avLst/>
          </a:prstGeom>
          <a:noFill/>
          <a:ln w="9525">
            <a:noFill/>
            <a:miter lim="800000"/>
            <a:headEnd/>
            <a:tailEnd/>
          </a:ln>
        </p:spPr>
        <p:txBody>
          <a:bodyPr>
            <a:spAutoFit/>
          </a:bodyPr>
          <a:lstStyle/>
          <a:p>
            <a:pPr eaLnBrk="0" hangingPunct="0"/>
            <a:r>
              <a:rPr lang="en-US" sz="2000" b="1" i="1">
                <a:solidFill>
                  <a:srgbClr val="D60093"/>
                </a:solidFill>
              </a:rPr>
              <a:t>The unfolding </a:t>
            </a:r>
            <a:r>
              <a:rPr lang="en-US" sz="2000" b="1" i="1"/>
              <a:t>mysteries</a:t>
            </a:r>
            <a:r>
              <a:rPr lang="en-US" sz="2000" b="1" i="1">
                <a:solidFill>
                  <a:srgbClr val="D60093"/>
                </a:solidFill>
              </a:rPr>
              <a:t> of the energy budget in our universe:</a:t>
            </a:r>
          </a:p>
        </p:txBody>
      </p:sp>
      <p:sp>
        <p:nvSpPr>
          <p:cNvPr id="6" name="Oval 5"/>
          <p:cNvSpPr>
            <a:spLocks noChangeArrowheads="1"/>
          </p:cNvSpPr>
          <p:nvPr/>
        </p:nvSpPr>
        <p:spPr bwMode="auto">
          <a:xfrm>
            <a:off x="244475" y="4267200"/>
            <a:ext cx="8728075" cy="1073150"/>
          </a:xfrm>
          <a:prstGeom prst="ellipse">
            <a:avLst/>
          </a:prstGeom>
          <a:noFill/>
          <a:ln w="28575"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104775"/>
            <a:ext cx="9144000" cy="8604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Why Should We Care About Gluon-Dominated Matter? Gluons and Mass Without Mass…</a:t>
            </a:r>
          </a:p>
        </p:txBody>
      </p:sp>
      <p:sp>
        <p:nvSpPr>
          <p:cNvPr id="43010" name="TextBox 2"/>
          <p:cNvSpPr txBox="1">
            <a:spLocks noChangeArrowheads="1"/>
          </p:cNvSpPr>
          <p:nvPr/>
        </p:nvSpPr>
        <p:spPr bwMode="auto">
          <a:xfrm>
            <a:off x="685800" y="1054100"/>
            <a:ext cx="7734300" cy="2892425"/>
          </a:xfrm>
          <a:prstGeom prst="rect">
            <a:avLst/>
          </a:prstGeom>
          <a:noFill/>
          <a:ln w="9525">
            <a:noFill/>
            <a:miter lim="800000"/>
            <a:headEnd/>
            <a:tailEnd/>
          </a:ln>
        </p:spPr>
        <p:txBody>
          <a:bodyPr>
            <a:spAutoFit/>
          </a:bodyPr>
          <a:lstStyle/>
          <a:p>
            <a:pPr eaLnBrk="0" hangingPunct="0"/>
            <a:r>
              <a:rPr lang="en-US" sz="2000" b="1">
                <a:solidFill>
                  <a:srgbClr val="D60093"/>
                </a:solidFill>
              </a:rPr>
              <a:t>F. Wilczek, in “The Origin of Mass”:</a:t>
            </a:r>
          </a:p>
          <a:p>
            <a:pPr eaLnBrk="0" hangingPunct="0"/>
            <a:r>
              <a:rPr lang="en-US" sz="1800" b="1" i="1"/>
              <a:t>“Its enhanced coupling to soft radiation…means that…a ‘bare’ color charge, inserted into empty space, will start to surround itself with a cloud of virtual color gluons.  These color gluon fields themselves carry color charge, so they are sources of additional soft radiation.  The result is a self-catalyzing enhancement that leads to runaway growth.  A small color charge, in isolation, builds up a big color thundercloud… </a:t>
            </a:r>
            <a:r>
              <a:rPr lang="en-US" sz="1800" b="1" i="1">
                <a:solidFill>
                  <a:srgbClr val="D60093"/>
                </a:solidFill>
              </a:rPr>
              <a:t>theoretically the energy for a quark in isolation is infinite… Having only a finite amount of energy to work with, Nature always finds a way to short-circuit the ultimate thundercloud.”</a:t>
            </a:r>
          </a:p>
        </p:txBody>
      </p:sp>
      <p:sp>
        <p:nvSpPr>
          <p:cNvPr id="4" name="TextBox 3"/>
          <p:cNvSpPr txBox="1">
            <a:spLocks noChangeArrowheads="1"/>
          </p:cNvSpPr>
          <p:nvPr/>
        </p:nvSpPr>
        <p:spPr bwMode="auto">
          <a:xfrm>
            <a:off x="660400" y="4038600"/>
            <a:ext cx="6391275" cy="1477963"/>
          </a:xfrm>
          <a:prstGeom prst="rect">
            <a:avLst/>
          </a:prstGeom>
          <a:noFill/>
          <a:ln w="9525">
            <a:noFill/>
            <a:miter lim="800000"/>
            <a:headEnd/>
            <a:tailEnd/>
          </a:ln>
        </p:spPr>
        <p:txBody>
          <a:bodyPr>
            <a:spAutoFit/>
          </a:bodyPr>
          <a:lstStyle/>
          <a:p>
            <a:pPr eaLnBrk="0" hangingPunct="0"/>
            <a:r>
              <a:rPr lang="en-US" sz="1800" b="1" i="1"/>
              <a:t>Confinement </a:t>
            </a:r>
            <a:r>
              <a:rPr lang="en-US" sz="1800" b="1" i="1">
                <a:solidFill>
                  <a:srgbClr val="0033CC"/>
                </a:solidFill>
              </a:rPr>
              <a:t>of color-coordinated quarks inside hadrons cancels the “thundercloud” at long distances from the hadron.  But the short-circuit mechanism also needs </a:t>
            </a:r>
            <a:r>
              <a:rPr lang="en-US" sz="1800" b="1" i="1"/>
              <a:t>saturation of gluon densities </a:t>
            </a:r>
            <a:r>
              <a:rPr lang="en-US" sz="1800" b="1" i="1">
                <a:solidFill>
                  <a:srgbClr val="0033CC"/>
                </a:solidFill>
              </a:rPr>
              <a:t>(via gg </a:t>
            </a:r>
            <a:r>
              <a:rPr lang="en-US" sz="1800" b="1" i="1">
                <a:solidFill>
                  <a:srgbClr val="0033CC"/>
                </a:solidFill>
                <a:sym typeface="Symbol" pitchFamily="18" charset="2"/>
              </a:rPr>
              <a:t> g</a:t>
            </a:r>
            <a:r>
              <a:rPr lang="en-US" sz="1800" b="1" i="1">
                <a:solidFill>
                  <a:srgbClr val="0033CC"/>
                </a:solidFill>
              </a:rPr>
              <a:t> recombination) to limit the growth of gluon fields </a:t>
            </a:r>
            <a:r>
              <a:rPr lang="en-US" sz="1800" b="1" i="1"/>
              <a:t>inside</a:t>
            </a:r>
            <a:r>
              <a:rPr lang="en-US" sz="1800" b="1" i="1">
                <a:solidFill>
                  <a:srgbClr val="0033CC"/>
                </a:solidFill>
              </a:rPr>
              <a:t> the hadron.</a:t>
            </a:r>
          </a:p>
        </p:txBody>
      </p:sp>
      <p:grpSp>
        <p:nvGrpSpPr>
          <p:cNvPr id="2" name="Group 31"/>
          <p:cNvGrpSpPr>
            <a:grpSpLocks/>
          </p:cNvGrpSpPr>
          <p:nvPr/>
        </p:nvGrpSpPr>
        <p:grpSpPr bwMode="auto">
          <a:xfrm>
            <a:off x="6846668" y="4025514"/>
            <a:ext cx="1782763" cy="1401762"/>
            <a:chOff x="4485" y="867"/>
            <a:chExt cx="1123" cy="883"/>
          </a:xfrm>
          <a:solidFill>
            <a:schemeClr val="bg1"/>
          </a:solidFill>
        </p:grpSpPr>
        <p:grpSp>
          <p:nvGrpSpPr>
            <p:cNvPr id="3" name="Group 19"/>
            <p:cNvGrpSpPr>
              <a:grpSpLocks/>
            </p:cNvGrpSpPr>
            <p:nvPr/>
          </p:nvGrpSpPr>
          <p:grpSpPr bwMode="auto">
            <a:xfrm rot="2100220">
              <a:off x="4975" y="1594"/>
              <a:ext cx="633" cy="156"/>
              <a:chOff x="2879" y="1615"/>
              <a:chExt cx="1330" cy="214"/>
            </a:xfrm>
            <a:grpFill/>
          </p:grpSpPr>
          <p:pic>
            <p:nvPicPr>
              <p:cNvPr id="15" name="Picture 20" descr="gluon_exchange"/>
              <p:cNvPicPr>
                <a:picLocks noChangeAspect="1" noChangeArrowheads="1"/>
              </p:cNvPicPr>
              <p:nvPr/>
            </p:nvPicPr>
            <p:blipFill>
              <a:blip r:embed="rId3" cstate="print"/>
              <a:srcRect l="27303" t="25116" r="37431" b="61395"/>
              <a:stretch>
                <a:fillRect/>
              </a:stretch>
            </p:blipFill>
            <p:spPr bwMode="auto">
              <a:xfrm>
                <a:off x="2879" y="1615"/>
                <a:ext cx="754" cy="211"/>
              </a:xfrm>
              <a:prstGeom prst="rect">
                <a:avLst/>
              </a:prstGeom>
              <a:grpFill/>
              <a:ln w="28575">
                <a:noFill/>
                <a:miter lim="800000"/>
                <a:headEnd/>
                <a:tailEnd/>
              </a:ln>
            </p:spPr>
          </p:pic>
          <p:pic>
            <p:nvPicPr>
              <p:cNvPr id="16" name="Picture 21" descr="gluon_exchange"/>
              <p:cNvPicPr>
                <a:picLocks noChangeAspect="1" noChangeArrowheads="1"/>
              </p:cNvPicPr>
              <p:nvPr/>
            </p:nvPicPr>
            <p:blipFill>
              <a:blip r:embed="rId3" cstate="print"/>
              <a:srcRect l="32147" t="25116" r="37431" b="61395"/>
              <a:stretch>
                <a:fillRect/>
              </a:stretch>
            </p:blipFill>
            <p:spPr bwMode="auto">
              <a:xfrm>
                <a:off x="3558" y="1618"/>
                <a:ext cx="651" cy="211"/>
              </a:xfrm>
              <a:prstGeom prst="rect">
                <a:avLst/>
              </a:prstGeom>
              <a:grpFill/>
              <a:ln w="28575">
                <a:noFill/>
                <a:miter lim="800000"/>
                <a:headEnd/>
                <a:tailEnd/>
              </a:ln>
            </p:spPr>
          </p:pic>
        </p:grpSp>
        <p:grpSp>
          <p:nvGrpSpPr>
            <p:cNvPr id="5" name="Group 22"/>
            <p:cNvGrpSpPr>
              <a:grpSpLocks/>
            </p:cNvGrpSpPr>
            <p:nvPr/>
          </p:nvGrpSpPr>
          <p:grpSpPr bwMode="auto">
            <a:xfrm rot="-1836788">
              <a:off x="4485" y="1604"/>
              <a:ext cx="622" cy="126"/>
              <a:chOff x="3957" y="1981"/>
              <a:chExt cx="622" cy="126"/>
            </a:xfrm>
            <a:grpFill/>
          </p:grpSpPr>
          <p:sp>
            <p:nvSpPr>
              <p:cNvPr id="12" name="Freeform 23"/>
              <p:cNvSpPr>
                <a:spLocks/>
              </p:cNvSpPr>
              <p:nvPr/>
            </p:nvSpPr>
            <p:spPr bwMode="auto">
              <a:xfrm>
                <a:off x="3957" y="1984"/>
                <a:ext cx="345" cy="123"/>
              </a:xfrm>
              <a:custGeom>
                <a:avLst/>
                <a:gdLst>
                  <a:gd name="T0" fmla="*/ 0 w 345"/>
                  <a:gd name="T1" fmla="*/ 64 h 123"/>
                  <a:gd name="T2" fmla="*/ 12 w 345"/>
                  <a:gd name="T3" fmla="*/ 33 h 123"/>
                  <a:gd name="T4" fmla="*/ 29 w 345"/>
                  <a:gd name="T5" fmla="*/ 12 h 123"/>
                  <a:gd name="T6" fmla="*/ 48 w 345"/>
                  <a:gd name="T7" fmla="*/ 4 h 123"/>
                  <a:gd name="T8" fmla="*/ 69 w 345"/>
                  <a:gd name="T9" fmla="*/ 36 h 123"/>
                  <a:gd name="T10" fmla="*/ 77 w 345"/>
                  <a:gd name="T11" fmla="*/ 64 h 123"/>
                  <a:gd name="T12" fmla="*/ 79 w 345"/>
                  <a:gd name="T13" fmla="*/ 88 h 123"/>
                  <a:gd name="T14" fmla="*/ 74 w 345"/>
                  <a:gd name="T15" fmla="*/ 108 h 123"/>
                  <a:gd name="T16" fmla="*/ 67 w 345"/>
                  <a:gd name="T17" fmla="*/ 122 h 123"/>
                  <a:gd name="T18" fmla="*/ 55 w 345"/>
                  <a:gd name="T19" fmla="*/ 100 h 123"/>
                  <a:gd name="T20" fmla="*/ 55 w 345"/>
                  <a:gd name="T21" fmla="*/ 81 h 123"/>
                  <a:gd name="T22" fmla="*/ 57 w 345"/>
                  <a:gd name="T23" fmla="*/ 52 h 123"/>
                  <a:gd name="T24" fmla="*/ 72 w 345"/>
                  <a:gd name="T25" fmla="*/ 26 h 123"/>
                  <a:gd name="T26" fmla="*/ 86 w 345"/>
                  <a:gd name="T27" fmla="*/ 9 h 123"/>
                  <a:gd name="T28" fmla="*/ 101 w 345"/>
                  <a:gd name="T29" fmla="*/ 2 h 123"/>
                  <a:gd name="T30" fmla="*/ 132 w 345"/>
                  <a:gd name="T31" fmla="*/ 19 h 123"/>
                  <a:gd name="T32" fmla="*/ 141 w 345"/>
                  <a:gd name="T33" fmla="*/ 36 h 123"/>
                  <a:gd name="T34" fmla="*/ 146 w 345"/>
                  <a:gd name="T35" fmla="*/ 60 h 123"/>
                  <a:gd name="T36" fmla="*/ 146 w 345"/>
                  <a:gd name="T37" fmla="*/ 81 h 123"/>
                  <a:gd name="T38" fmla="*/ 144 w 345"/>
                  <a:gd name="T39" fmla="*/ 110 h 123"/>
                  <a:gd name="T40" fmla="*/ 134 w 345"/>
                  <a:gd name="T41" fmla="*/ 122 h 123"/>
                  <a:gd name="T42" fmla="*/ 125 w 345"/>
                  <a:gd name="T43" fmla="*/ 103 h 123"/>
                  <a:gd name="T44" fmla="*/ 125 w 345"/>
                  <a:gd name="T45" fmla="*/ 72 h 123"/>
                  <a:gd name="T46" fmla="*/ 134 w 345"/>
                  <a:gd name="T47" fmla="*/ 48 h 123"/>
                  <a:gd name="T48" fmla="*/ 153 w 345"/>
                  <a:gd name="T49" fmla="*/ 14 h 123"/>
                  <a:gd name="T50" fmla="*/ 168 w 345"/>
                  <a:gd name="T51" fmla="*/ 2 h 123"/>
                  <a:gd name="T52" fmla="*/ 192 w 345"/>
                  <a:gd name="T53" fmla="*/ 7 h 123"/>
                  <a:gd name="T54" fmla="*/ 201 w 345"/>
                  <a:gd name="T55" fmla="*/ 19 h 123"/>
                  <a:gd name="T56" fmla="*/ 213 w 345"/>
                  <a:gd name="T57" fmla="*/ 45 h 123"/>
                  <a:gd name="T58" fmla="*/ 216 w 345"/>
                  <a:gd name="T59" fmla="*/ 72 h 123"/>
                  <a:gd name="T60" fmla="*/ 216 w 345"/>
                  <a:gd name="T61" fmla="*/ 91 h 123"/>
                  <a:gd name="T62" fmla="*/ 204 w 345"/>
                  <a:gd name="T63" fmla="*/ 120 h 123"/>
                  <a:gd name="T64" fmla="*/ 194 w 345"/>
                  <a:gd name="T65" fmla="*/ 98 h 123"/>
                  <a:gd name="T66" fmla="*/ 194 w 345"/>
                  <a:gd name="T67" fmla="*/ 74 h 123"/>
                  <a:gd name="T68" fmla="*/ 204 w 345"/>
                  <a:gd name="T69" fmla="*/ 48 h 123"/>
                  <a:gd name="T70" fmla="*/ 225 w 345"/>
                  <a:gd name="T71" fmla="*/ 12 h 123"/>
                  <a:gd name="T72" fmla="*/ 249 w 345"/>
                  <a:gd name="T73" fmla="*/ 0 h 123"/>
                  <a:gd name="T74" fmla="*/ 266 w 345"/>
                  <a:gd name="T75" fmla="*/ 12 h 123"/>
                  <a:gd name="T76" fmla="*/ 273 w 345"/>
                  <a:gd name="T77" fmla="*/ 24 h 123"/>
                  <a:gd name="T78" fmla="*/ 285 w 345"/>
                  <a:gd name="T79" fmla="*/ 43 h 123"/>
                  <a:gd name="T80" fmla="*/ 288 w 345"/>
                  <a:gd name="T81" fmla="*/ 86 h 123"/>
                  <a:gd name="T82" fmla="*/ 288 w 345"/>
                  <a:gd name="T83" fmla="*/ 100 h 123"/>
                  <a:gd name="T84" fmla="*/ 278 w 345"/>
                  <a:gd name="T85" fmla="*/ 117 h 123"/>
                  <a:gd name="T86" fmla="*/ 261 w 345"/>
                  <a:gd name="T87" fmla="*/ 96 h 123"/>
                  <a:gd name="T88" fmla="*/ 264 w 345"/>
                  <a:gd name="T89" fmla="*/ 67 h 123"/>
                  <a:gd name="T90" fmla="*/ 269 w 345"/>
                  <a:gd name="T91" fmla="*/ 45 h 123"/>
                  <a:gd name="T92" fmla="*/ 288 w 345"/>
                  <a:gd name="T93" fmla="*/ 16 h 123"/>
                  <a:gd name="T94" fmla="*/ 312 w 345"/>
                  <a:gd name="T95" fmla="*/ 4 h 123"/>
                  <a:gd name="T96" fmla="*/ 331 w 345"/>
                  <a:gd name="T97" fmla="*/ 21 h 123"/>
                  <a:gd name="T98" fmla="*/ 345 w 345"/>
                  <a:gd name="T99" fmla="*/ 38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5"/>
                  <a:gd name="T151" fmla="*/ 0 h 123"/>
                  <a:gd name="T152" fmla="*/ 345 w 345"/>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5" h="123">
                    <a:moveTo>
                      <a:pt x="0" y="64"/>
                    </a:moveTo>
                    <a:cubicBezTo>
                      <a:pt x="3" y="53"/>
                      <a:pt x="7" y="42"/>
                      <a:pt x="12" y="33"/>
                    </a:cubicBezTo>
                    <a:cubicBezTo>
                      <a:pt x="17" y="24"/>
                      <a:pt x="23" y="17"/>
                      <a:pt x="29" y="12"/>
                    </a:cubicBezTo>
                    <a:cubicBezTo>
                      <a:pt x="35" y="7"/>
                      <a:pt x="41" y="0"/>
                      <a:pt x="48" y="4"/>
                    </a:cubicBezTo>
                    <a:cubicBezTo>
                      <a:pt x="55" y="8"/>
                      <a:pt x="64" y="26"/>
                      <a:pt x="69" y="36"/>
                    </a:cubicBezTo>
                    <a:cubicBezTo>
                      <a:pt x="74" y="46"/>
                      <a:pt x="75" y="55"/>
                      <a:pt x="77" y="64"/>
                    </a:cubicBezTo>
                    <a:cubicBezTo>
                      <a:pt x="79" y="73"/>
                      <a:pt x="79" y="81"/>
                      <a:pt x="79" y="88"/>
                    </a:cubicBezTo>
                    <a:cubicBezTo>
                      <a:pt x="79" y="95"/>
                      <a:pt x="76" y="102"/>
                      <a:pt x="74" y="108"/>
                    </a:cubicBezTo>
                    <a:cubicBezTo>
                      <a:pt x="72" y="114"/>
                      <a:pt x="70" y="123"/>
                      <a:pt x="67" y="122"/>
                    </a:cubicBezTo>
                    <a:cubicBezTo>
                      <a:pt x="64" y="121"/>
                      <a:pt x="57" y="107"/>
                      <a:pt x="55" y="100"/>
                    </a:cubicBezTo>
                    <a:cubicBezTo>
                      <a:pt x="53" y="93"/>
                      <a:pt x="55" y="89"/>
                      <a:pt x="55" y="81"/>
                    </a:cubicBezTo>
                    <a:cubicBezTo>
                      <a:pt x="55" y="73"/>
                      <a:pt x="54" y="61"/>
                      <a:pt x="57" y="52"/>
                    </a:cubicBezTo>
                    <a:cubicBezTo>
                      <a:pt x="60" y="43"/>
                      <a:pt x="67" y="33"/>
                      <a:pt x="72" y="26"/>
                    </a:cubicBezTo>
                    <a:cubicBezTo>
                      <a:pt x="77" y="19"/>
                      <a:pt x="81" y="13"/>
                      <a:pt x="86" y="9"/>
                    </a:cubicBezTo>
                    <a:cubicBezTo>
                      <a:pt x="91" y="5"/>
                      <a:pt x="93" y="0"/>
                      <a:pt x="101" y="2"/>
                    </a:cubicBezTo>
                    <a:cubicBezTo>
                      <a:pt x="109" y="4"/>
                      <a:pt x="125" y="13"/>
                      <a:pt x="132" y="19"/>
                    </a:cubicBezTo>
                    <a:cubicBezTo>
                      <a:pt x="139" y="25"/>
                      <a:pt x="139" y="29"/>
                      <a:pt x="141" y="36"/>
                    </a:cubicBezTo>
                    <a:cubicBezTo>
                      <a:pt x="143" y="43"/>
                      <a:pt x="145" y="53"/>
                      <a:pt x="146" y="60"/>
                    </a:cubicBezTo>
                    <a:cubicBezTo>
                      <a:pt x="147" y="67"/>
                      <a:pt x="146" y="73"/>
                      <a:pt x="146" y="81"/>
                    </a:cubicBezTo>
                    <a:cubicBezTo>
                      <a:pt x="146" y="89"/>
                      <a:pt x="146" y="103"/>
                      <a:pt x="144" y="110"/>
                    </a:cubicBezTo>
                    <a:cubicBezTo>
                      <a:pt x="142" y="117"/>
                      <a:pt x="137" y="123"/>
                      <a:pt x="134" y="122"/>
                    </a:cubicBezTo>
                    <a:cubicBezTo>
                      <a:pt x="131" y="121"/>
                      <a:pt x="127" y="111"/>
                      <a:pt x="125" y="103"/>
                    </a:cubicBezTo>
                    <a:cubicBezTo>
                      <a:pt x="123" y="95"/>
                      <a:pt x="124" y="81"/>
                      <a:pt x="125" y="72"/>
                    </a:cubicBezTo>
                    <a:cubicBezTo>
                      <a:pt x="126" y="63"/>
                      <a:pt x="129" y="58"/>
                      <a:pt x="134" y="48"/>
                    </a:cubicBezTo>
                    <a:cubicBezTo>
                      <a:pt x="139" y="38"/>
                      <a:pt x="147" y="22"/>
                      <a:pt x="153" y="14"/>
                    </a:cubicBezTo>
                    <a:cubicBezTo>
                      <a:pt x="159" y="6"/>
                      <a:pt x="162" y="3"/>
                      <a:pt x="168" y="2"/>
                    </a:cubicBezTo>
                    <a:cubicBezTo>
                      <a:pt x="174" y="1"/>
                      <a:pt x="187" y="4"/>
                      <a:pt x="192" y="7"/>
                    </a:cubicBezTo>
                    <a:cubicBezTo>
                      <a:pt x="197" y="10"/>
                      <a:pt x="197" y="13"/>
                      <a:pt x="201" y="19"/>
                    </a:cubicBezTo>
                    <a:cubicBezTo>
                      <a:pt x="205" y="25"/>
                      <a:pt x="211" y="36"/>
                      <a:pt x="213" y="45"/>
                    </a:cubicBezTo>
                    <a:cubicBezTo>
                      <a:pt x="215" y="54"/>
                      <a:pt x="215" y="64"/>
                      <a:pt x="216" y="72"/>
                    </a:cubicBezTo>
                    <a:cubicBezTo>
                      <a:pt x="217" y="80"/>
                      <a:pt x="218" y="83"/>
                      <a:pt x="216" y="91"/>
                    </a:cubicBezTo>
                    <a:cubicBezTo>
                      <a:pt x="214" y="99"/>
                      <a:pt x="208" y="119"/>
                      <a:pt x="204" y="120"/>
                    </a:cubicBezTo>
                    <a:cubicBezTo>
                      <a:pt x="200" y="121"/>
                      <a:pt x="196" y="106"/>
                      <a:pt x="194" y="98"/>
                    </a:cubicBezTo>
                    <a:cubicBezTo>
                      <a:pt x="192" y="90"/>
                      <a:pt x="192" y="82"/>
                      <a:pt x="194" y="74"/>
                    </a:cubicBezTo>
                    <a:cubicBezTo>
                      <a:pt x="196" y="66"/>
                      <a:pt x="199" y="58"/>
                      <a:pt x="204" y="48"/>
                    </a:cubicBezTo>
                    <a:cubicBezTo>
                      <a:pt x="209" y="38"/>
                      <a:pt x="218" y="20"/>
                      <a:pt x="225" y="12"/>
                    </a:cubicBezTo>
                    <a:cubicBezTo>
                      <a:pt x="232" y="4"/>
                      <a:pt x="242" y="0"/>
                      <a:pt x="249" y="0"/>
                    </a:cubicBezTo>
                    <a:cubicBezTo>
                      <a:pt x="256" y="0"/>
                      <a:pt x="262" y="8"/>
                      <a:pt x="266" y="12"/>
                    </a:cubicBezTo>
                    <a:cubicBezTo>
                      <a:pt x="270" y="16"/>
                      <a:pt x="270" y="19"/>
                      <a:pt x="273" y="24"/>
                    </a:cubicBezTo>
                    <a:cubicBezTo>
                      <a:pt x="276" y="29"/>
                      <a:pt x="282" y="33"/>
                      <a:pt x="285" y="43"/>
                    </a:cubicBezTo>
                    <a:cubicBezTo>
                      <a:pt x="288" y="53"/>
                      <a:pt x="288" y="77"/>
                      <a:pt x="288" y="86"/>
                    </a:cubicBezTo>
                    <a:cubicBezTo>
                      <a:pt x="288" y="95"/>
                      <a:pt x="290" y="95"/>
                      <a:pt x="288" y="100"/>
                    </a:cubicBezTo>
                    <a:cubicBezTo>
                      <a:pt x="286" y="105"/>
                      <a:pt x="282" y="118"/>
                      <a:pt x="278" y="117"/>
                    </a:cubicBezTo>
                    <a:cubicBezTo>
                      <a:pt x="274" y="116"/>
                      <a:pt x="263" y="104"/>
                      <a:pt x="261" y="96"/>
                    </a:cubicBezTo>
                    <a:cubicBezTo>
                      <a:pt x="259" y="88"/>
                      <a:pt x="263" y="75"/>
                      <a:pt x="264" y="67"/>
                    </a:cubicBezTo>
                    <a:cubicBezTo>
                      <a:pt x="265" y="59"/>
                      <a:pt x="265" y="53"/>
                      <a:pt x="269" y="45"/>
                    </a:cubicBezTo>
                    <a:cubicBezTo>
                      <a:pt x="273" y="37"/>
                      <a:pt x="281" y="23"/>
                      <a:pt x="288" y="16"/>
                    </a:cubicBezTo>
                    <a:cubicBezTo>
                      <a:pt x="295" y="9"/>
                      <a:pt x="305" y="3"/>
                      <a:pt x="312" y="4"/>
                    </a:cubicBezTo>
                    <a:cubicBezTo>
                      <a:pt x="319" y="5"/>
                      <a:pt x="326" y="15"/>
                      <a:pt x="331" y="21"/>
                    </a:cubicBezTo>
                    <a:cubicBezTo>
                      <a:pt x="336" y="27"/>
                      <a:pt x="343" y="35"/>
                      <a:pt x="345" y="38"/>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3" name="Freeform 24"/>
              <p:cNvSpPr>
                <a:spLocks/>
              </p:cNvSpPr>
              <p:nvPr/>
            </p:nvSpPr>
            <p:spPr bwMode="auto">
              <a:xfrm>
                <a:off x="4286" y="1981"/>
                <a:ext cx="293" cy="125"/>
              </a:xfrm>
              <a:custGeom>
                <a:avLst/>
                <a:gdLst>
                  <a:gd name="T0" fmla="*/ 27 w 293"/>
                  <a:gd name="T1" fmla="*/ 47 h 125"/>
                  <a:gd name="T2" fmla="*/ 27 w 293"/>
                  <a:gd name="T3" fmla="*/ 61 h 125"/>
                  <a:gd name="T4" fmla="*/ 27 w 293"/>
                  <a:gd name="T5" fmla="*/ 81 h 125"/>
                  <a:gd name="T6" fmla="*/ 24 w 293"/>
                  <a:gd name="T7" fmla="*/ 105 h 125"/>
                  <a:gd name="T8" fmla="*/ 17 w 293"/>
                  <a:gd name="T9" fmla="*/ 124 h 125"/>
                  <a:gd name="T10" fmla="*/ 5 w 293"/>
                  <a:gd name="T11" fmla="*/ 114 h 125"/>
                  <a:gd name="T12" fmla="*/ 0 w 293"/>
                  <a:gd name="T13" fmla="*/ 90 h 125"/>
                  <a:gd name="T14" fmla="*/ 5 w 293"/>
                  <a:gd name="T15" fmla="*/ 61 h 125"/>
                  <a:gd name="T16" fmla="*/ 29 w 293"/>
                  <a:gd name="T17" fmla="*/ 16 h 125"/>
                  <a:gd name="T18" fmla="*/ 43 w 293"/>
                  <a:gd name="T19" fmla="*/ 4 h 125"/>
                  <a:gd name="T20" fmla="*/ 60 w 293"/>
                  <a:gd name="T21" fmla="*/ 1 h 125"/>
                  <a:gd name="T22" fmla="*/ 77 w 293"/>
                  <a:gd name="T23" fmla="*/ 13 h 125"/>
                  <a:gd name="T24" fmla="*/ 91 w 293"/>
                  <a:gd name="T25" fmla="*/ 37 h 125"/>
                  <a:gd name="T26" fmla="*/ 96 w 293"/>
                  <a:gd name="T27" fmla="*/ 59 h 125"/>
                  <a:gd name="T28" fmla="*/ 96 w 293"/>
                  <a:gd name="T29" fmla="*/ 76 h 125"/>
                  <a:gd name="T30" fmla="*/ 94 w 293"/>
                  <a:gd name="T31" fmla="*/ 97 h 125"/>
                  <a:gd name="T32" fmla="*/ 84 w 293"/>
                  <a:gd name="T33" fmla="*/ 117 h 125"/>
                  <a:gd name="T34" fmla="*/ 72 w 293"/>
                  <a:gd name="T35" fmla="*/ 100 h 125"/>
                  <a:gd name="T36" fmla="*/ 72 w 293"/>
                  <a:gd name="T37" fmla="*/ 81 h 125"/>
                  <a:gd name="T38" fmla="*/ 75 w 293"/>
                  <a:gd name="T39" fmla="*/ 57 h 125"/>
                  <a:gd name="T40" fmla="*/ 91 w 293"/>
                  <a:gd name="T41" fmla="*/ 25 h 125"/>
                  <a:gd name="T42" fmla="*/ 108 w 293"/>
                  <a:gd name="T43" fmla="*/ 6 h 125"/>
                  <a:gd name="T44" fmla="*/ 127 w 293"/>
                  <a:gd name="T45" fmla="*/ 1 h 125"/>
                  <a:gd name="T46" fmla="*/ 142 w 293"/>
                  <a:gd name="T47" fmla="*/ 6 h 125"/>
                  <a:gd name="T48" fmla="*/ 149 w 293"/>
                  <a:gd name="T49" fmla="*/ 18 h 125"/>
                  <a:gd name="T50" fmla="*/ 161 w 293"/>
                  <a:gd name="T51" fmla="*/ 35 h 125"/>
                  <a:gd name="T52" fmla="*/ 166 w 293"/>
                  <a:gd name="T53" fmla="*/ 71 h 125"/>
                  <a:gd name="T54" fmla="*/ 163 w 293"/>
                  <a:gd name="T55" fmla="*/ 107 h 125"/>
                  <a:gd name="T56" fmla="*/ 156 w 293"/>
                  <a:gd name="T57" fmla="*/ 119 h 125"/>
                  <a:gd name="T58" fmla="*/ 142 w 293"/>
                  <a:gd name="T59" fmla="*/ 100 h 125"/>
                  <a:gd name="T60" fmla="*/ 142 w 293"/>
                  <a:gd name="T61" fmla="*/ 81 h 125"/>
                  <a:gd name="T62" fmla="*/ 144 w 293"/>
                  <a:gd name="T63" fmla="*/ 61 h 125"/>
                  <a:gd name="T64" fmla="*/ 156 w 293"/>
                  <a:gd name="T65" fmla="*/ 25 h 125"/>
                  <a:gd name="T66" fmla="*/ 180 w 293"/>
                  <a:gd name="T67" fmla="*/ 4 h 125"/>
                  <a:gd name="T68" fmla="*/ 207 w 293"/>
                  <a:gd name="T69" fmla="*/ 4 h 125"/>
                  <a:gd name="T70" fmla="*/ 223 w 293"/>
                  <a:gd name="T71" fmla="*/ 23 h 125"/>
                  <a:gd name="T72" fmla="*/ 235 w 293"/>
                  <a:gd name="T73" fmla="*/ 52 h 125"/>
                  <a:gd name="T74" fmla="*/ 238 w 293"/>
                  <a:gd name="T75" fmla="*/ 78 h 125"/>
                  <a:gd name="T76" fmla="*/ 233 w 293"/>
                  <a:gd name="T77" fmla="*/ 102 h 125"/>
                  <a:gd name="T78" fmla="*/ 223 w 293"/>
                  <a:gd name="T79" fmla="*/ 114 h 125"/>
                  <a:gd name="T80" fmla="*/ 214 w 293"/>
                  <a:gd name="T81" fmla="*/ 102 h 125"/>
                  <a:gd name="T82" fmla="*/ 214 w 293"/>
                  <a:gd name="T83" fmla="*/ 78 h 125"/>
                  <a:gd name="T84" fmla="*/ 214 w 293"/>
                  <a:gd name="T85" fmla="*/ 61 h 125"/>
                  <a:gd name="T86" fmla="*/ 223 w 293"/>
                  <a:gd name="T87" fmla="*/ 45 h 125"/>
                  <a:gd name="T88" fmla="*/ 235 w 293"/>
                  <a:gd name="T89" fmla="*/ 18 h 125"/>
                  <a:gd name="T90" fmla="*/ 247 w 293"/>
                  <a:gd name="T91" fmla="*/ 11 h 125"/>
                  <a:gd name="T92" fmla="*/ 259 w 293"/>
                  <a:gd name="T93" fmla="*/ 1 h 125"/>
                  <a:gd name="T94" fmla="*/ 276 w 293"/>
                  <a:gd name="T95" fmla="*/ 13 h 125"/>
                  <a:gd name="T96" fmla="*/ 288 w 293"/>
                  <a:gd name="T97" fmla="*/ 33 h 125"/>
                  <a:gd name="T98" fmla="*/ 293 w 293"/>
                  <a:gd name="T99" fmla="*/ 47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125"/>
                  <a:gd name="T152" fmla="*/ 293 w 293"/>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125">
                    <a:moveTo>
                      <a:pt x="27" y="47"/>
                    </a:moveTo>
                    <a:cubicBezTo>
                      <a:pt x="27" y="51"/>
                      <a:pt x="27" y="55"/>
                      <a:pt x="27" y="61"/>
                    </a:cubicBezTo>
                    <a:cubicBezTo>
                      <a:pt x="27" y="67"/>
                      <a:pt x="27" y="74"/>
                      <a:pt x="27" y="81"/>
                    </a:cubicBezTo>
                    <a:cubicBezTo>
                      <a:pt x="27" y="88"/>
                      <a:pt x="26" y="98"/>
                      <a:pt x="24" y="105"/>
                    </a:cubicBezTo>
                    <a:cubicBezTo>
                      <a:pt x="22" y="112"/>
                      <a:pt x="20" y="123"/>
                      <a:pt x="17" y="124"/>
                    </a:cubicBezTo>
                    <a:cubicBezTo>
                      <a:pt x="14" y="125"/>
                      <a:pt x="8" y="120"/>
                      <a:pt x="5" y="114"/>
                    </a:cubicBezTo>
                    <a:cubicBezTo>
                      <a:pt x="2" y="108"/>
                      <a:pt x="0" y="99"/>
                      <a:pt x="0" y="90"/>
                    </a:cubicBezTo>
                    <a:cubicBezTo>
                      <a:pt x="0" y="81"/>
                      <a:pt x="0" y="73"/>
                      <a:pt x="5" y="61"/>
                    </a:cubicBezTo>
                    <a:cubicBezTo>
                      <a:pt x="10" y="49"/>
                      <a:pt x="23" y="25"/>
                      <a:pt x="29" y="16"/>
                    </a:cubicBezTo>
                    <a:cubicBezTo>
                      <a:pt x="35" y="7"/>
                      <a:pt x="38" y="6"/>
                      <a:pt x="43" y="4"/>
                    </a:cubicBezTo>
                    <a:cubicBezTo>
                      <a:pt x="48" y="2"/>
                      <a:pt x="54" y="0"/>
                      <a:pt x="60" y="1"/>
                    </a:cubicBezTo>
                    <a:cubicBezTo>
                      <a:pt x="66" y="2"/>
                      <a:pt x="72" y="7"/>
                      <a:pt x="77" y="13"/>
                    </a:cubicBezTo>
                    <a:cubicBezTo>
                      <a:pt x="82" y="19"/>
                      <a:pt x="88" y="29"/>
                      <a:pt x="91" y="37"/>
                    </a:cubicBezTo>
                    <a:cubicBezTo>
                      <a:pt x="94" y="45"/>
                      <a:pt x="95" y="53"/>
                      <a:pt x="96" y="59"/>
                    </a:cubicBezTo>
                    <a:cubicBezTo>
                      <a:pt x="97" y="65"/>
                      <a:pt x="96" y="70"/>
                      <a:pt x="96" y="76"/>
                    </a:cubicBezTo>
                    <a:cubicBezTo>
                      <a:pt x="96" y="82"/>
                      <a:pt x="96" y="90"/>
                      <a:pt x="94" y="97"/>
                    </a:cubicBezTo>
                    <a:cubicBezTo>
                      <a:pt x="92" y="104"/>
                      <a:pt x="88" y="117"/>
                      <a:pt x="84" y="117"/>
                    </a:cubicBezTo>
                    <a:cubicBezTo>
                      <a:pt x="80" y="117"/>
                      <a:pt x="74" y="106"/>
                      <a:pt x="72" y="100"/>
                    </a:cubicBezTo>
                    <a:cubicBezTo>
                      <a:pt x="70" y="94"/>
                      <a:pt x="72" y="88"/>
                      <a:pt x="72" y="81"/>
                    </a:cubicBezTo>
                    <a:cubicBezTo>
                      <a:pt x="72" y="74"/>
                      <a:pt x="72" y="66"/>
                      <a:pt x="75" y="57"/>
                    </a:cubicBezTo>
                    <a:cubicBezTo>
                      <a:pt x="78" y="48"/>
                      <a:pt x="85" y="33"/>
                      <a:pt x="91" y="25"/>
                    </a:cubicBezTo>
                    <a:cubicBezTo>
                      <a:pt x="97" y="17"/>
                      <a:pt x="102" y="10"/>
                      <a:pt x="108" y="6"/>
                    </a:cubicBezTo>
                    <a:cubicBezTo>
                      <a:pt x="114" y="2"/>
                      <a:pt x="121" y="1"/>
                      <a:pt x="127" y="1"/>
                    </a:cubicBezTo>
                    <a:cubicBezTo>
                      <a:pt x="133" y="1"/>
                      <a:pt x="138" y="3"/>
                      <a:pt x="142" y="6"/>
                    </a:cubicBezTo>
                    <a:cubicBezTo>
                      <a:pt x="146" y="9"/>
                      <a:pt x="146" y="13"/>
                      <a:pt x="149" y="18"/>
                    </a:cubicBezTo>
                    <a:cubicBezTo>
                      <a:pt x="152" y="23"/>
                      <a:pt x="158" y="26"/>
                      <a:pt x="161" y="35"/>
                    </a:cubicBezTo>
                    <a:cubicBezTo>
                      <a:pt x="164" y="44"/>
                      <a:pt x="166" y="59"/>
                      <a:pt x="166" y="71"/>
                    </a:cubicBezTo>
                    <a:cubicBezTo>
                      <a:pt x="166" y="83"/>
                      <a:pt x="165" y="99"/>
                      <a:pt x="163" y="107"/>
                    </a:cubicBezTo>
                    <a:cubicBezTo>
                      <a:pt x="161" y="115"/>
                      <a:pt x="159" y="120"/>
                      <a:pt x="156" y="119"/>
                    </a:cubicBezTo>
                    <a:cubicBezTo>
                      <a:pt x="153" y="118"/>
                      <a:pt x="144" y="106"/>
                      <a:pt x="142" y="100"/>
                    </a:cubicBezTo>
                    <a:cubicBezTo>
                      <a:pt x="140" y="94"/>
                      <a:pt x="142" y="87"/>
                      <a:pt x="142" y="81"/>
                    </a:cubicBezTo>
                    <a:cubicBezTo>
                      <a:pt x="142" y="75"/>
                      <a:pt x="142" y="70"/>
                      <a:pt x="144" y="61"/>
                    </a:cubicBezTo>
                    <a:cubicBezTo>
                      <a:pt x="146" y="52"/>
                      <a:pt x="150" y="34"/>
                      <a:pt x="156" y="25"/>
                    </a:cubicBezTo>
                    <a:cubicBezTo>
                      <a:pt x="162" y="16"/>
                      <a:pt x="172" y="7"/>
                      <a:pt x="180" y="4"/>
                    </a:cubicBezTo>
                    <a:cubicBezTo>
                      <a:pt x="188" y="1"/>
                      <a:pt x="200" y="1"/>
                      <a:pt x="207" y="4"/>
                    </a:cubicBezTo>
                    <a:cubicBezTo>
                      <a:pt x="214" y="7"/>
                      <a:pt x="218" y="15"/>
                      <a:pt x="223" y="23"/>
                    </a:cubicBezTo>
                    <a:cubicBezTo>
                      <a:pt x="228" y="31"/>
                      <a:pt x="233" y="43"/>
                      <a:pt x="235" y="52"/>
                    </a:cubicBezTo>
                    <a:cubicBezTo>
                      <a:pt x="237" y="61"/>
                      <a:pt x="238" y="70"/>
                      <a:pt x="238" y="78"/>
                    </a:cubicBezTo>
                    <a:cubicBezTo>
                      <a:pt x="238" y="86"/>
                      <a:pt x="235" y="96"/>
                      <a:pt x="233" y="102"/>
                    </a:cubicBezTo>
                    <a:cubicBezTo>
                      <a:pt x="231" y="108"/>
                      <a:pt x="226" y="114"/>
                      <a:pt x="223" y="114"/>
                    </a:cubicBezTo>
                    <a:cubicBezTo>
                      <a:pt x="220" y="114"/>
                      <a:pt x="215" y="108"/>
                      <a:pt x="214" y="102"/>
                    </a:cubicBezTo>
                    <a:cubicBezTo>
                      <a:pt x="213" y="96"/>
                      <a:pt x="214" y="85"/>
                      <a:pt x="214" y="78"/>
                    </a:cubicBezTo>
                    <a:cubicBezTo>
                      <a:pt x="214" y="71"/>
                      <a:pt x="213" y="66"/>
                      <a:pt x="214" y="61"/>
                    </a:cubicBezTo>
                    <a:cubicBezTo>
                      <a:pt x="215" y="56"/>
                      <a:pt x="220" y="52"/>
                      <a:pt x="223" y="45"/>
                    </a:cubicBezTo>
                    <a:cubicBezTo>
                      <a:pt x="226" y="38"/>
                      <a:pt x="231" y="24"/>
                      <a:pt x="235" y="18"/>
                    </a:cubicBezTo>
                    <a:cubicBezTo>
                      <a:pt x="239" y="12"/>
                      <a:pt x="243" y="14"/>
                      <a:pt x="247" y="11"/>
                    </a:cubicBezTo>
                    <a:cubicBezTo>
                      <a:pt x="251" y="8"/>
                      <a:pt x="254" y="1"/>
                      <a:pt x="259" y="1"/>
                    </a:cubicBezTo>
                    <a:cubicBezTo>
                      <a:pt x="264" y="1"/>
                      <a:pt x="271" y="8"/>
                      <a:pt x="276" y="13"/>
                    </a:cubicBezTo>
                    <a:cubicBezTo>
                      <a:pt x="281" y="18"/>
                      <a:pt x="285" y="27"/>
                      <a:pt x="288" y="33"/>
                    </a:cubicBezTo>
                    <a:cubicBezTo>
                      <a:pt x="291" y="39"/>
                      <a:pt x="291" y="43"/>
                      <a:pt x="293" y="47"/>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4" name="Freeform 25"/>
              <p:cNvSpPr>
                <a:spLocks/>
              </p:cNvSpPr>
              <p:nvPr/>
            </p:nvSpPr>
            <p:spPr bwMode="auto">
              <a:xfrm>
                <a:off x="4296" y="2014"/>
                <a:ext cx="17" cy="24"/>
              </a:xfrm>
              <a:custGeom>
                <a:avLst/>
                <a:gdLst>
                  <a:gd name="T0" fmla="*/ 17 w 17"/>
                  <a:gd name="T1" fmla="*/ 24 h 24"/>
                  <a:gd name="T2" fmla="*/ 0 w 17"/>
                  <a:gd name="T3" fmla="*/ 0 h 24"/>
                  <a:gd name="T4" fmla="*/ 0 60000 65536"/>
                  <a:gd name="T5" fmla="*/ 0 60000 65536"/>
                  <a:gd name="T6" fmla="*/ 0 w 17"/>
                  <a:gd name="T7" fmla="*/ 0 h 24"/>
                  <a:gd name="T8" fmla="*/ 17 w 17"/>
                  <a:gd name="T9" fmla="*/ 24 h 24"/>
                </a:gdLst>
                <a:ahLst/>
                <a:cxnLst>
                  <a:cxn ang="T4">
                    <a:pos x="T0" y="T1"/>
                  </a:cxn>
                  <a:cxn ang="T5">
                    <a:pos x="T2" y="T3"/>
                  </a:cxn>
                </a:cxnLst>
                <a:rect l="T6" t="T7" r="T8" b="T9"/>
                <a:pathLst>
                  <a:path w="17" h="24">
                    <a:moveTo>
                      <a:pt x="17" y="24"/>
                    </a:moveTo>
                    <a:cubicBezTo>
                      <a:pt x="10" y="14"/>
                      <a:pt x="3" y="4"/>
                      <a:pt x="0" y="0"/>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grpSp>
        <p:grpSp>
          <p:nvGrpSpPr>
            <p:cNvPr id="6" name="Group 26"/>
            <p:cNvGrpSpPr>
              <a:grpSpLocks/>
            </p:cNvGrpSpPr>
            <p:nvPr/>
          </p:nvGrpSpPr>
          <p:grpSpPr bwMode="auto">
            <a:xfrm rot="5400000">
              <a:off x="4710" y="1115"/>
              <a:ext cx="622" cy="126"/>
              <a:chOff x="3957" y="1981"/>
              <a:chExt cx="622" cy="126"/>
            </a:xfrm>
            <a:grpFill/>
          </p:grpSpPr>
          <p:sp>
            <p:nvSpPr>
              <p:cNvPr id="9" name="Freeform 27"/>
              <p:cNvSpPr>
                <a:spLocks/>
              </p:cNvSpPr>
              <p:nvPr/>
            </p:nvSpPr>
            <p:spPr bwMode="auto">
              <a:xfrm>
                <a:off x="3957" y="1984"/>
                <a:ext cx="345" cy="123"/>
              </a:xfrm>
              <a:custGeom>
                <a:avLst/>
                <a:gdLst>
                  <a:gd name="T0" fmla="*/ 0 w 345"/>
                  <a:gd name="T1" fmla="*/ 64 h 123"/>
                  <a:gd name="T2" fmla="*/ 12 w 345"/>
                  <a:gd name="T3" fmla="*/ 33 h 123"/>
                  <a:gd name="T4" fmla="*/ 29 w 345"/>
                  <a:gd name="T5" fmla="*/ 12 h 123"/>
                  <a:gd name="T6" fmla="*/ 48 w 345"/>
                  <a:gd name="T7" fmla="*/ 4 h 123"/>
                  <a:gd name="T8" fmla="*/ 69 w 345"/>
                  <a:gd name="T9" fmla="*/ 36 h 123"/>
                  <a:gd name="T10" fmla="*/ 77 w 345"/>
                  <a:gd name="T11" fmla="*/ 64 h 123"/>
                  <a:gd name="T12" fmla="*/ 79 w 345"/>
                  <a:gd name="T13" fmla="*/ 88 h 123"/>
                  <a:gd name="T14" fmla="*/ 74 w 345"/>
                  <a:gd name="T15" fmla="*/ 108 h 123"/>
                  <a:gd name="T16" fmla="*/ 67 w 345"/>
                  <a:gd name="T17" fmla="*/ 122 h 123"/>
                  <a:gd name="T18" fmla="*/ 55 w 345"/>
                  <a:gd name="T19" fmla="*/ 100 h 123"/>
                  <a:gd name="T20" fmla="*/ 55 w 345"/>
                  <a:gd name="T21" fmla="*/ 81 h 123"/>
                  <a:gd name="T22" fmla="*/ 57 w 345"/>
                  <a:gd name="T23" fmla="*/ 52 h 123"/>
                  <a:gd name="T24" fmla="*/ 72 w 345"/>
                  <a:gd name="T25" fmla="*/ 26 h 123"/>
                  <a:gd name="T26" fmla="*/ 86 w 345"/>
                  <a:gd name="T27" fmla="*/ 9 h 123"/>
                  <a:gd name="T28" fmla="*/ 101 w 345"/>
                  <a:gd name="T29" fmla="*/ 2 h 123"/>
                  <a:gd name="T30" fmla="*/ 132 w 345"/>
                  <a:gd name="T31" fmla="*/ 19 h 123"/>
                  <a:gd name="T32" fmla="*/ 141 w 345"/>
                  <a:gd name="T33" fmla="*/ 36 h 123"/>
                  <a:gd name="T34" fmla="*/ 146 w 345"/>
                  <a:gd name="T35" fmla="*/ 60 h 123"/>
                  <a:gd name="T36" fmla="*/ 146 w 345"/>
                  <a:gd name="T37" fmla="*/ 81 h 123"/>
                  <a:gd name="T38" fmla="*/ 144 w 345"/>
                  <a:gd name="T39" fmla="*/ 110 h 123"/>
                  <a:gd name="T40" fmla="*/ 134 w 345"/>
                  <a:gd name="T41" fmla="*/ 122 h 123"/>
                  <a:gd name="T42" fmla="*/ 125 w 345"/>
                  <a:gd name="T43" fmla="*/ 103 h 123"/>
                  <a:gd name="T44" fmla="*/ 125 w 345"/>
                  <a:gd name="T45" fmla="*/ 72 h 123"/>
                  <a:gd name="T46" fmla="*/ 134 w 345"/>
                  <a:gd name="T47" fmla="*/ 48 h 123"/>
                  <a:gd name="T48" fmla="*/ 153 w 345"/>
                  <a:gd name="T49" fmla="*/ 14 h 123"/>
                  <a:gd name="T50" fmla="*/ 168 w 345"/>
                  <a:gd name="T51" fmla="*/ 2 h 123"/>
                  <a:gd name="T52" fmla="*/ 192 w 345"/>
                  <a:gd name="T53" fmla="*/ 7 h 123"/>
                  <a:gd name="T54" fmla="*/ 201 w 345"/>
                  <a:gd name="T55" fmla="*/ 19 h 123"/>
                  <a:gd name="T56" fmla="*/ 213 w 345"/>
                  <a:gd name="T57" fmla="*/ 45 h 123"/>
                  <a:gd name="T58" fmla="*/ 216 w 345"/>
                  <a:gd name="T59" fmla="*/ 72 h 123"/>
                  <a:gd name="T60" fmla="*/ 216 w 345"/>
                  <a:gd name="T61" fmla="*/ 91 h 123"/>
                  <a:gd name="T62" fmla="*/ 204 w 345"/>
                  <a:gd name="T63" fmla="*/ 120 h 123"/>
                  <a:gd name="T64" fmla="*/ 194 w 345"/>
                  <a:gd name="T65" fmla="*/ 98 h 123"/>
                  <a:gd name="T66" fmla="*/ 194 w 345"/>
                  <a:gd name="T67" fmla="*/ 74 h 123"/>
                  <a:gd name="T68" fmla="*/ 204 w 345"/>
                  <a:gd name="T69" fmla="*/ 48 h 123"/>
                  <a:gd name="T70" fmla="*/ 225 w 345"/>
                  <a:gd name="T71" fmla="*/ 12 h 123"/>
                  <a:gd name="T72" fmla="*/ 249 w 345"/>
                  <a:gd name="T73" fmla="*/ 0 h 123"/>
                  <a:gd name="T74" fmla="*/ 266 w 345"/>
                  <a:gd name="T75" fmla="*/ 12 h 123"/>
                  <a:gd name="T76" fmla="*/ 273 w 345"/>
                  <a:gd name="T77" fmla="*/ 24 h 123"/>
                  <a:gd name="T78" fmla="*/ 285 w 345"/>
                  <a:gd name="T79" fmla="*/ 43 h 123"/>
                  <a:gd name="T80" fmla="*/ 288 w 345"/>
                  <a:gd name="T81" fmla="*/ 86 h 123"/>
                  <a:gd name="T82" fmla="*/ 288 w 345"/>
                  <a:gd name="T83" fmla="*/ 100 h 123"/>
                  <a:gd name="T84" fmla="*/ 278 w 345"/>
                  <a:gd name="T85" fmla="*/ 117 h 123"/>
                  <a:gd name="T86" fmla="*/ 261 w 345"/>
                  <a:gd name="T87" fmla="*/ 96 h 123"/>
                  <a:gd name="T88" fmla="*/ 264 w 345"/>
                  <a:gd name="T89" fmla="*/ 67 h 123"/>
                  <a:gd name="T90" fmla="*/ 269 w 345"/>
                  <a:gd name="T91" fmla="*/ 45 h 123"/>
                  <a:gd name="T92" fmla="*/ 288 w 345"/>
                  <a:gd name="T93" fmla="*/ 16 h 123"/>
                  <a:gd name="T94" fmla="*/ 312 w 345"/>
                  <a:gd name="T95" fmla="*/ 4 h 123"/>
                  <a:gd name="T96" fmla="*/ 331 w 345"/>
                  <a:gd name="T97" fmla="*/ 21 h 123"/>
                  <a:gd name="T98" fmla="*/ 345 w 345"/>
                  <a:gd name="T99" fmla="*/ 38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5"/>
                  <a:gd name="T151" fmla="*/ 0 h 123"/>
                  <a:gd name="T152" fmla="*/ 345 w 345"/>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5" h="123">
                    <a:moveTo>
                      <a:pt x="0" y="64"/>
                    </a:moveTo>
                    <a:cubicBezTo>
                      <a:pt x="3" y="53"/>
                      <a:pt x="7" y="42"/>
                      <a:pt x="12" y="33"/>
                    </a:cubicBezTo>
                    <a:cubicBezTo>
                      <a:pt x="17" y="24"/>
                      <a:pt x="23" y="17"/>
                      <a:pt x="29" y="12"/>
                    </a:cubicBezTo>
                    <a:cubicBezTo>
                      <a:pt x="35" y="7"/>
                      <a:pt x="41" y="0"/>
                      <a:pt x="48" y="4"/>
                    </a:cubicBezTo>
                    <a:cubicBezTo>
                      <a:pt x="55" y="8"/>
                      <a:pt x="64" y="26"/>
                      <a:pt x="69" y="36"/>
                    </a:cubicBezTo>
                    <a:cubicBezTo>
                      <a:pt x="74" y="46"/>
                      <a:pt x="75" y="55"/>
                      <a:pt x="77" y="64"/>
                    </a:cubicBezTo>
                    <a:cubicBezTo>
                      <a:pt x="79" y="73"/>
                      <a:pt x="79" y="81"/>
                      <a:pt x="79" y="88"/>
                    </a:cubicBezTo>
                    <a:cubicBezTo>
                      <a:pt x="79" y="95"/>
                      <a:pt x="76" y="102"/>
                      <a:pt x="74" y="108"/>
                    </a:cubicBezTo>
                    <a:cubicBezTo>
                      <a:pt x="72" y="114"/>
                      <a:pt x="70" y="123"/>
                      <a:pt x="67" y="122"/>
                    </a:cubicBezTo>
                    <a:cubicBezTo>
                      <a:pt x="64" y="121"/>
                      <a:pt x="57" y="107"/>
                      <a:pt x="55" y="100"/>
                    </a:cubicBezTo>
                    <a:cubicBezTo>
                      <a:pt x="53" y="93"/>
                      <a:pt x="55" y="89"/>
                      <a:pt x="55" y="81"/>
                    </a:cubicBezTo>
                    <a:cubicBezTo>
                      <a:pt x="55" y="73"/>
                      <a:pt x="54" y="61"/>
                      <a:pt x="57" y="52"/>
                    </a:cubicBezTo>
                    <a:cubicBezTo>
                      <a:pt x="60" y="43"/>
                      <a:pt x="67" y="33"/>
                      <a:pt x="72" y="26"/>
                    </a:cubicBezTo>
                    <a:cubicBezTo>
                      <a:pt x="77" y="19"/>
                      <a:pt x="81" y="13"/>
                      <a:pt x="86" y="9"/>
                    </a:cubicBezTo>
                    <a:cubicBezTo>
                      <a:pt x="91" y="5"/>
                      <a:pt x="93" y="0"/>
                      <a:pt x="101" y="2"/>
                    </a:cubicBezTo>
                    <a:cubicBezTo>
                      <a:pt x="109" y="4"/>
                      <a:pt x="125" y="13"/>
                      <a:pt x="132" y="19"/>
                    </a:cubicBezTo>
                    <a:cubicBezTo>
                      <a:pt x="139" y="25"/>
                      <a:pt x="139" y="29"/>
                      <a:pt x="141" y="36"/>
                    </a:cubicBezTo>
                    <a:cubicBezTo>
                      <a:pt x="143" y="43"/>
                      <a:pt x="145" y="53"/>
                      <a:pt x="146" y="60"/>
                    </a:cubicBezTo>
                    <a:cubicBezTo>
                      <a:pt x="147" y="67"/>
                      <a:pt x="146" y="73"/>
                      <a:pt x="146" y="81"/>
                    </a:cubicBezTo>
                    <a:cubicBezTo>
                      <a:pt x="146" y="89"/>
                      <a:pt x="146" y="103"/>
                      <a:pt x="144" y="110"/>
                    </a:cubicBezTo>
                    <a:cubicBezTo>
                      <a:pt x="142" y="117"/>
                      <a:pt x="137" y="123"/>
                      <a:pt x="134" y="122"/>
                    </a:cubicBezTo>
                    <a:cubicBezTo>
                      <a:pt x="131" y="121"/>
                      <a:pt x="127" y="111"/>
                      <a:pt x="125" y="103"/>
                    </a:cubicBezTo>
                    <a:cubicBezTo>
                      <a:pt x="123" y="95"/>
                      <a:pt x="124" y="81"/>
                      <a:pt x="125" y="72"/>
                    </a:cubicBezTo>
                    <a:cubicBezTo>
                      <a:pt x="126" y="63"/>
                      <a:pt x="129" y="58"/>
                      <a:pt x="134" y="48"/>
                    </a:cubicBezTo>
                    <a:cubicBezTo>
                      <a:pt x="139" y="38"/>
                      <a:pt x="147" y="22"/>
                      <a:pt x="153" y="14"/>
                    </a:cubicBezTo>
                    <a:cubicBezTo>
                      <a:pt x="159" y="6"/>
                      <a:pt x="162" y="3"/>
                      <a:pt x="168" y="2"/>
                    </a:cubicBezTo>
                    <a:cubicBezTo>
                      <a:pt x="174" y="1"/>
                      <a:pt x="187" y="4"/>
                      <a:pt x="192" y="7"/>
                    </a:cubicBezTo>
                    <a:cubicBezTo>
                      <a:pt x="197" y="10"/>
                      <a:pt x="197" y="13"/>
                      <a:pt x="201" y="19"/>
                    </a:cubicBezTo>
                    <a:cubicBezTo>
                      <a:pt x="205" y="25"/>
                      <a:pt x="211" y="36"/>
                      <a:pt x="213" y="45"/>
                    </a:cubicBezTo>
                    <a:cubicBezTo>
                      <a:pt x="215" y="54"/>
                      <a:pt x="215" y="64"/>
                      <a:pt x="216" y="72"/>
                    </a:cubicBezTo>
                    <a:cubicBezTo>
                      <a:pt x="217" y="80"/>
                      <a:pt x="218" y="83"/>
                      <a:pt x="216" y="91"/>
                    </a:cubicBezTo>
                    <a:cubicBezTo>
                      <a:pt x="214" y="99"/>
                      <a:pt x="208" y="119"/>
                      <a:pt x="204" y="120"/>
                    </a:cubicBezTo>
                    <a:cubicBezTo>
                      <a:pt x="200" y="121"/>
                      <a:pt x="196" y="106"/>
                      <a:pt x="194" y="98"/>
                    </a:cubicBezTo>
                    <a:cubicBezTo>
                      <a:pt x="192" y="90"/>
                      <a:pt x="192" y="82"/>
                      <a:pt x="194" y="74"/>
                    </a:cubicBezTo>
                    <a:cubicBezTo>
                      <a:pt x="196" y="66"/>
                      <a:pt x="199" y="58"/>
                      <a:pt x="204" y="48"/>
                    </a:cubicBezTo>
                    <a:cubicBezTo>
                      <a:pt x="209" y="38"/>
                      <a:pt x="218" y="20"/>
                      <a:pt x="225" y="12"/>
                    </a:cubicBezTo>
                    <a:cubicBezTo>
                      <a:pt x="232" y="4"/>
                      <a:pt x="242" y="0"/>
                      <a:pt x="249" y="0"/>
                    </a:cubicBezTo>
                    <a:cubicBezTo>
                      <a:pt x="256" y="0"/>
                      <a:pt x="262" y="8"/>
                      <a:pt x="266" y="12"/>
                    </a:cubicBezTo>
                    <a:cubicBezTo>
                      <a:pt x="270" y="16"/>
                      <a:pt x="270" y="19"/>
                      <a:pt x="273" y="24"/>
                    </a:cubicBezTo>
                    <a:cubicBezTo>
                      <a:pt x="276" y="29"/>
                      <a:pt x="282" y="33"/>
                      <a:pt x="285" y="43"/>
                    </a:cubicBezTo>
                    <a:cubicBezTo>
                      <a:pt x="288" y="53"/>
                      <a:pt x="288" y="77"/>
                      <a:pt x="288" y="86"/>
                    </a:cubicBezTo>
                    <a:cubicBezTo>
                      <a:pt x="288" y="95"/>
                      <a:pt x="290" y="95"/>
                      <a:pt x="288" y="100"/>
                    </a:cubicBezTo>
                    <a:cubicBezTo>
                      <a:pt x="286" y="105"/>
                      <a:pt x="282" y="118"/>
                      <a:pt x="278" y="117"/>
                    </a:cubicBezTo>
                    <a:cubicBezTo>
                      <a:pt x="274" y="116"/>
                      <a:pt x="263" y="104"/>
                      <a:pt x="261" y="96"/>
                    </a:cubicBezTo>
                    <a:cubicBezTo>
                      <a:pt x="259" y="88"/>
                      <a:pt x="263" y="75"/>
                      <a:pt x="264" y="67"/>
                    </a:cubicBezTo>
                    <a:cubicBezTo>
                      <a:pt x="265" y="59"/>
                      <a:pt x="265" y="53"/>
                      <a:pt x="269" y="45"/>
                    </a:cubicBezTo>
                    <a:cubicBezTo>
                      <a:pt x="273" y="37"/>
                      <a:pt x="281" y="23"/>
                      <a:pt x="288" y="16"/>
                    </a:cubicBezTo>
                    <a:cubicBezTo>
                      <a:pt x="295" y="9"/>
                      <a:pt x="305" y="3"/>
                      <a:pt x="312" y="4"/>
                    </a:cubicBezTo>
                    <a:cubicBezTo>
                      <a:pt x="319" y="5"/>
                      <a:pt x="326" y="15"/>
                      <a:pt x="331" y="21"/>
                    </a:cubicBezTo>
                    <a:cubicBezTo>
                      <a:pt x="336" y="27"/>
                      <a:pt x="343" y="35"/>
                      <a:pt x="345" y="38"/>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0" name="Freeform 28"/>
              <p:cNvSpPr>
                <a:spLocks/>
              </p:cNvSpPr>
              <p:nvPr/>
            </p:nvSpPr>
            <p:spPr bwMode="auto">
              <a:xfrm>
                <a:off x="4286" y="1981"/>
                <a:ext cx="293" cy="125"/>
              </a:xfrm>
              <a:custGeom>
                <a:avLst/>
                <a:gdLst>
                  <a:gd name="T0" fmla="*/ 27 w 293"/>
                  <a:gd name="T1" fmla="*/ 47 h 125"/>
                  <a:gd name="T2" fmla="*/ 27 w 293"/>
                  <a:gd name="T3" fmla="*/ 61 h 125"/>
                  <a:gd name="T4" fmla="*/ 27 w 293"/>
                  <a:gd name="T5" fmla="*/ 81 h 125"/>
                  <a:gd name="T6" fmla="*/ 24 w 293"/>
                  <a:gd name="T7" fmla="*/ 105 h 125"/>
                  <a:gd name="T8" fmla="*/ 17 w 293"/>
                  <a:gd name="T9" fmla="*/ 124 h 125"/>
                  <a:gd name="T10" fmla="*/ 5 w 293"/>
                  <a:gd name="T11" fmla="*/ 114 h 125"/>
                  <a:gd name="T12" fmla="*/ 0 w 293"/>
                  <a:gd name="T13" fmla="*/ 90 h 125"/>
                  <a:gd name="T14" fmla="*/ 5 w 293"/>
                  <a:gd name="T15" fmla="*/ 61 h 125"/>
                  <a:gd name="T16" fmla="*/ 29 w 293"/>
                  <a:gd name="T17" fmla="*/ 16 h 125"/>
                  <a:gd name="T18" fmla="*/ 43 w 293"/>
                  <a:gd name="T19" fmla="*/ 4 h 125"/>
                  <a:gd name="T20" fmla="*/ 60 w 293"/>
                  <a:gd name="T21" fmla="*/ 1 h 125"/>
                  <a:gd name="T22" fmla="*/ 77 w 293"/>
                  <a:gd name="T23" fmla="*/ 13 h 125"/>
                  <a:gd name="T24" fmla="*/ 91 w 293"/>
                  <a:gd name="T25" fmla="*/ 37 h 125"/>
                  <a:gd name="T26" fmla="*/ 96 w 293"/>
                  <a:gd name="T27" fmla="*/ 59 h 125"/>
                  <a:gd name="T28" fmla="*/ 96 w 293"/>
                  <a:gd name="T29" fmla="*/ 76 h 125"/>
                  <a:gd name="T30" fmla="*/ 94 w 293"/>
                  <a:gd name="T31" fmla="*/ 97 h 125"/>
                  <a:gd name="T32" fmla="*/ 84 w 293"/>
                  <a:gd name="T33" fmla="*/ 117 h 125"/>
                  <a:gd name="T34" fmla="*/ 72 w 293"/>
                  <a:gd name="T35" fmla="*/ 100 h 125"/>
                  <a:gd name="T36" fmla="*/ 72 w 293"/>
                  <a:gd name="T37" fmla="*/ 81 h 125"/>
                  <a:gd name="T38" fmla="*/ 75 w 293"/>
                  <a:gd name="T39" fmla="*/ 57 h 125"/>
                  <a:gd name="T40" fmla="*/ 91 w 293"/>
                  <a:gd name="T41" fmla="*/ 25 h 125"/>
                  <a:gd name="T42" fmla="*/ 108 w 293"/>
                  <a:gd name="T43" fmla="*/ 6 h 125"/>
                  <a:gd name="T44" fmla="*/ 127 w 293"/>
                  <a:gd name="T45" fmla="*/ 1 h 125"/>
                  <a:gd name="T46" fmla="*/ 142 w 293"/>
                  <a:gd name="T47" fmla="*/ 6 h 125"/>
                  <a:gd name="T48" fmla="*/ 149 w 293"/>
                  <a:gd name="T49" fmla="*/ 18 h 125"/>
                  <a:gd name="T50" fmla="*/ 161 w 293"/>
                  <a:gd name="T51" fmla="*/ 35 h 125"/>
                  <a:gd name="T52" fmla="*/ 166 w 293"/>
                  <a:gd name="T53" fmla="*/ 71 h 125"/>
                  <a:gd name="T54" fmla="*/ 163 w 293"/>
                  <a:gd name="T55" fmla="*/ 107 h 125"/>
                  <a:gd name="T56" fmla="*/ 156 w 293"/>
                  <a:gd name="T57" fmla="*/ 119 h 125"/>
                  <a:gd name="T58" fmla="*/ 142 w 293"/>
                  <a:gd name="T59" fmla="*/ 100 h 125"/>
                  <a:gd name="T60" fmla="*/ 142 w 293"/>
                  <a:gd name="T61" fmla="*/ 81 h 125"/>
                  <a:gd name="T62" fmla="*/ 144 w 293"/>
                  <a:gd name="T63" fmla="*/ 61 h 125"/>
                  <a:gd name="T64" fmla="*/ 156 w 293"/>
                  <a:gd name="T65" fmla="*/ 25 h 125"/>
                  <a:gd name="T66" fmla="*/ 180 w 293"/>
                  <a:gd name="T67" fmla="*/ 4 h 125"/>
                  <a:gd name="T68" fmla="*/ 207 w 293"/>
                  <a:gd name="T69" fmla="*/ 4 h 125"/>
                  <a:gd name="T70" fmla="*/ 223 w 293"/>
                  <a:gd name="T71" fmla="*/ 23 h 125"/>
                  <a:gd name="T72" fmla="*/ 235 w 293"/>
                  <a:gd name="T73" fmla="*/ 52 h 125"/>
                  <a:gd name="T74" fmla="*/ 238 w 293"/>
                  <a:gd name="T75" fmla="*/ 78 h 125"/>
                  <a:gd name="T76" fmla="*/ 233 w 293"/>
                  <a:gd name="T77" fmla="*/ 102 h 125"/>
                  <a:gd name="T78" fmla="*/ 223 w 293"/>
                  <a:gd name="T79" fmla="*/ 114 h 125"/>
                  <a:gd name="T80" fmla="*/ 214 w 293"/>
                  <a:gd name="T81" fmla="*/ 102 h 125"/>
                  <a:gd name="T82" fmla="*/ 214 w 293"/>
                  <a:gd name="T83" fmla="*/ 78 h 125"/>
                  <a:gd name="T84" fmla="*/ 214 w 293"/>
                  <a:gd name="T85" fmla="*/ 61 h 125"/>
                  <a:gd name="T86" fmla="*/ 223 w 293"/>
                  <a:gd name="T87" fmla="*/ 45 h 125"/>
                  <a:gd name="T88" fmla="*/ 235 w 293"/>
                  <a:gd name="T89" fmla="*/ 18 h 125"/>
                  <a:gd name="T90" fmla="*/ 247 w 293"/>
                  <a:gd name="T91" fmla="*/ 11 h 125"/>
                  <a:gd name="T92" fmla="*/ 259 w 293"/>
                  <a:gd name="T93" fmla="*/ 1 h 125"/>
                  <a:gd name="T94" fmla="*/ 276 w 293"/>
                  <a:gd name="T95" fmla="*/ 13 h 125"/>
                  <a:gd name="T96" fmla="*/ 288 w 293"/>
                  <a:gd name="T97" fmla="*/ 33 h 125"/>
                  <a:gd name="T98" fmla="*/ 293 w 293"/>
                  <a:gd name="T99" fmla="*/ 47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125"/>
                  <a:gd name="T152" fmla="*/ 293 w 293"/>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125">
                    <a:moveTo>
                      <a:pt x="27" y="47"/>
                    </a:moveTo>
                    <a:cubicBezTo>
                      <a:pt x="27" y="51"/>
                      <a:pt x="27" y="55"/>
                      <a:pt x="27" y="61"/>
                    </a:cubicBezTo>
                    <a:cubicBezTo>
                      <a:pt x="27" y="67"/>
                      <a:pt x="27" y="74"/>
                      <a:pt x="27" y="81"/>
                    </a:cubicBezTo>
                    <a:cubicBezTo>
                      <a:pt x="27" y="88"/>
                      <a:pt x="26" y="98"/>
                      <a:pt x="24" y="105"/>
                    </a:cubicBezTo>
                    <a:cubicBezTo>
                      <a:pt x="22" y="112"/>
                      <a:pt x="20" y="123"/>
                      <a:pt x="17" y="124"/>
                    </a:cubicBezTo>
                    <a:cubicBezTo>
                      <a:pt x="14" y="125"/>
                      <a:pt x="8" y="120"/>
                      <a:pt x="5" y="114"/>
                    </a:cubicBezTo>
                    <a:cubicBezTo>
                      <a:pt x="2" y="108"/>
                      <a:pt x="0" y="99"/>
                      <a:pt x="0" y="90"/>
                    </a:cubicBezTo>
                    <a:cubicBezTo>
                      <a:pt x="0" y="81"/>
                      <a:pt x="0" y="73"/>
                      <a:pt x="5" y="61"/>
                    </a:cubicBezTo>
                    <a:cubicBezTo>
                      <a:pt x="10" y="49"/>
                      <a:pt x="23" y="25"/>
                      <a:pt x="29" y="16"/>
                    </a:cubicBezTo>
                    <a:cubicBezTo>
                      <a:pt x="35" y="7"/>
                      <a:pt x="38" y="6"/>
                      <a:pt x="43" y="4"/>
                    </a:cubicBezTo>
                    <a:cubicBezTo>
                      <a:pt x="48" y="2"/>
                      <a:pt x="54" y="0"/>
                      <a:pt x="60" y="1"/>
                    </a:cubicBezTo>
                    <a:cubicBezTo>
                      <a:pt x="66" y="2"/>
                      <a:pt x="72" y="7"/>
                      <a:pt x="77" y="13"/>
                    </a:cubicBezTo>
                    <a:cubicBezTo>
                      <a:pt x="82" y="19"/>
                      <a:pt x="88" y="29"/>
                      <a:pt x="91" y="37"/>
                    </a:cubicBezTo>
                    <a:cubicBezTo>
                      <a:pt x="94" y="45"/>
                      <a:pt x="95" y="53"/>
                      <a:pt x="96" y="59"/>
                    </a:cubicBezTo>
                    <a:cubicBezTo>
                      <a:pt x="97" y="65"/>
                      <a:pt x="96" y="70"/>
                      <a:pt x="96" y="76"/>
                    </a:cubicBezTo>
                    <a:cubicBezTo>
                      <a:pt x="96" y="82"/>
                      <a:pt x="96" y="90"/>
                      <a:pt x="94" y="97"/>
                    </a:cubicBezTo>
                    <a:cubicBezTo>
                      <a:pt x="92" y="104"/>
                      <a:pt x="88" y="117"/>
                      <a:pt x="84" y="117"/>
                    </a:cubicBezTo>
                    <a:cubicBezTo>
                      <a:pt x="80" y="117"/>
                      <a:pt x="74" y="106"/>
                      <a:pt x="72" y="100"/>
                    </a:cubicBezTo>
                    <a:cubicBezTo>
                      <a:pt x="70" y="94"/>
                      <a:pt x="72" y="88"/>
                      <a:pt x="72" y="81"/>
                    </a:cubicBezTo>
                    <a:cubicBezTo>
                      <a:pt x="72" y="74"/>
                      <a:pt x="72" y="66"/>
                      <a:pt x="75" y="57"/>
                    </a:cubicBezTo>
                    <a:cubicBezTo>
                      <a:pt x="78" y="48"/>
                      <a:pt x="85" y="33"/>
                      <a:pt x="91" y="25"/>
                    </a:cubicBezTo>
                    <a:cubicBezTo>
                      <a:pt x="97" y="17"/>
                      <a:pt x="102" y="10"/>
                      <a:pt x="108" y="6"/>
                    </a:cubicBezTo>
                    <a:cubicBezTo>
                      <a:pt x="114" y="2"/>
                      <a:pt x="121" y="1"/>
                      <a:pt x="127" y="1"/>
                    </a:cubicBezTo>
                    <a:cubicBezTo>
                      <a:pt x="133" y="1"/>
                      <a:pt x="138" y="3"/>
                      <a:pt x="142" y="6"/>
                    </a:cubicBezTo>
                    <a:cubicBezTo>
                      <a:pt x="146" y="9"/>
                      <a:pt x="146" y="13"/>
                      <a:pt x="149" y="18"/>
                    </a:cubicBezTo>
                    <a:cubicBezTo>
                      <a:pt x="152" y="23"/>
                      <a:pt x="158" y="26"/>
                      <a:pt x="161" y="35"/>
                    </a:cubicBezTo>
                    <a:cubicBezTo>
                      <a:pt x="164" y="44"/>
                      <a:pt x="166" y="59"/>
                      <a:pt x="166" y="71"/>
                    </a:cubicBezTo>
                    <a:cubicBezTo>
                      <a:pt x="166" y="83"/>
                      <a:pt x="165" y="99"/>
                      <a:pt x="163" y="107"/>
                    </a:cubicBezTo>
                    <a:cubicBezTo>
                      <a:pt x="161" y="115"/>
                      <a:pt x="159" y="120"/>
                      <a:pt x="156" y="119"/>
                    </a:cubicBezTo>
                    <a:cubicBezTo>
                      <a:pt x="153" y="118"/>
                      <a:pt x="144" y="106"/>
                      <a:pt x="142" y="100"/>
                    </a:cubicBezTo>
                    <a:cubicBezTo>
                      <a:pt x="140" y="94"/>
                      <a:pt x="142" y="87"/>
                      <a:pt x="142" y="81"/>
                    </a:cubicBezTo>
                    <a:cubicBezTo>
                      <a:pt x="142" y="75"/>
                      <a:pt x="142" y="70"/>
                      <a:pt x="144" y="61"/>
                    </a:cubicBezTo>
                    <a:cubicBezTo>
                      <a:pt x="146" y="52"/>
                      <a:pt x="150" y="34"/>
                      <a:pt x="156" y="25"/>
                    </a:cubicBezTo>
                    <a:cubicBezTo>
                      <a:pt x="162" y="16"/>
                      <a:pt x="172" y="7"/>
                      <a:pt x="180" y="4"/>
                    </a:cubicBezTo>
                    <a:cubicBezTo>
                      <a:pt x="188" y="1"/>
                      <a:pt x="200" y="1"/>
                      <a:pt x="207" y="4"/>
                    </a:cubicBezTo>
                    <a:cubicBezTo>
                      <a:pt x="214" y="7"/>
                      <a:pt x="218" y="15"/>
                      <a:pt x="223" y="23"/>
                    </a:cubicBezTo>
                    <a:cubicBezTo>
                      <a:pt x="228" y="31"/>
                      <a:pt x="233" y="43"/>
                      <a:pt x="235" y="52"/>
                    </a:cubicBezTo>
                    <a:cubicBezTo>
                      <a:pt x="237" y="61"/>
                      <a:pt x="238" y="70"/>
                      <a:pt x="238" y="78"/>
                    </a:cubicBezTo>
                    <a:cubicBezTo>
                      <a:pt x="238" y="86"/>
                      <a:pt x="235" y="96"/>
                      <a:pt x="233" y="102"/>
                    </a:cubicBezTo>
                    <a:cubicBezTo>
                      <a:pt x="231" y="108"/>
                      <a:pt x="226" y="114"/>
                      <a:pt x="223" y="114"/>
                    </a:cubicBezTo>
                    <a:cubicBezTo>
                      <a:pt x="220" y="114"/>
                      <a:pt x="215" y="108"/>
                      <a:pt x="214" y="102"/>
                    </a:cubicBezTo>
                    <a:cubicBezTo>
                      <a:pt x="213" y="96"/>
                      <a:pt x="214" y="85"/>
                      <a:pt x="214" y="78"/>
                    </a:cubicBezTo>
                    <a:cubicBezTo>
                      <a:pt x="214" y="71"/>
                      <a:pt x="213" y="66"/>
                      <a:pt x="214" y="61"/>
                    </a:cubicBezTo>
                    <a:cubicBezTo>
                      <a:pt x="215" y="56"/>
                      <a:pt x="220" y="52"/>
                      <a:pt x="223" y="45"/>
                    </a:cubicBezTo>
                    <a:cubicBezTo>
                      <a:pt x="226" y="38"/>
                      <a:pt x="231" y="24"/>
                      <a:pt x="235" y="18"/>
                    </a:cubicBezTo>
                    <a:cubicBezTo>
                      <a:pt x="239" y="12"/>
                      <a:pt x="243" y="14"/>
                      <a:pt x="247" y="11"/>
                    </a:cubicBezTo>
                    <a:cubicBezTo>
                      <a:pt x="251" y="8"/>
                      <a:pt x="254" y="1"/>
                      <a:pt x="259" y="1"/>
                    </a:cubicBezTo>
                    <a:cubicBezTo>
                      <a:pt x="264" y="1"/>
                      <a:pt x="271" y="8"/>
                      <a:pt x="276" y="13"/>
                    </a:cubicBezTo>
                    <a:cubicBezTo>
                      <a:pt x="281" y="18"/>
                      <a:pt x="285" y="27"/>
                      <a:pt x="288" y="33"/>
                    </a:cubicBezTo>
                    <a:cubicBezTo>
                      <a:pt x="291" y="39"/>
                      <a:pt x="291" y="43"/>
                      <a:pt x="293" y="47"/>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1" name="Freeform 29"/>
              <p:cNvSpPr>
                <a:spLocks/>
              </p:cNvSpPr>
              <p:nvPr/>
            </p:nvSpPr>
            <p:spPr bwMode="auto">
              <a:xfrm>
                <a:off x="4296" y="2014"/>
                <a:ext cx="17" cy="24"/>
              </a:xfrm>
              <a:custGeom>
                <a:avLst/>
                <a:gdLst>
                  <a:gd name="T0" fmla="*/ 17 w 17"/>
                  <a:gd name="T1" fmla="*/ 24 h 24"/>
                  <a:gd name="T2" fmla="*/ 0 w 17"/>
                  <a:gd name="T3" fmla="*/ 0 h 24"/>
                  <a:gd name="T4" fmla="*/ 0 60000 65536"/>
                  <a:gd name="T5" fmla="*/ 0 60000 65536"/>
                  <a:gd name="T6" fmla="*/ 0 w 17"/>
                  <a:gd name="T7" fmla="*/ 0 h 24"/>
                  <a:gd name="T8" fmla="*/ 17 w 17"/>
                  <a:gd name="T9" fmla="*/ 24 h 24"/>
                </a:gdLst>
                <a:ahLst/>
                <a:cxnLst>
                  <a:cxn ang="T4">
                    <a:pos x="T0" y="T1"/>
                  </a:cxn>
                  <a:cxn ang="T5">
                    <a:pos x="T2" y="T3"/>
                  </a:cxn>
                </a:cxnLst>
                <a:rect l="T6" t="T7" r="T8" b="T9"/>
                <a:pathLst>
                  <a:path w="17" h="24">
                    <a:moveTo>
                      <a:pt x="17" y="24"/>
                    </a:moveTo>
                    <a:cubicBezTo>
                      <a:pt x="10" y="14"/>
                      <a:pt x="3" y="4"/>
                      <a:pt x="0" y="0"/>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grpSp>
      </p:grpSp>
      <p:sp>
        <p:nvSpPr>
          <p:cNvPr id="17" name="TextBox 16"/>
          <p:cNvSpPr txBox="1">
            <a:spLocks noChangeArrowheads="1"/>
          </p:cNvSpPr>
          <p:nvPr/>
        </p:nvSpPr>
        <p:spPr bwMode="auto">
          <a:xfrm>
            <a:off x="66675" y="5778500"/>
            <a:ext cx="8991600" cy="1016000"/>
          </a:xfrm>
          <a:prstGeom prst="rect">
            <a:avLst/>
          </a:prstGeom>
          <a:solidFill>
            <a:srgbClr val="FFFF00"/>
          </a:solidFill>
          <a:ln w="9525">
            <a:noFill/>
            <a:miter lim="800000"/>
            <a:headEnd/>
            <a:tailEnd/>
          </a:ln>
        </p:spPr>
        <p:txBody>
          <a:bodyPr>
            <a:spAutoFit/>
          </a:bodyPr>
          <a:lstStyle/>
          <a:p>
            <a:pPr eaLnBrk="0" hangingPunct="0"/>
            <a:r>
              <a:rPr lang="en-US" sz="2000" b="1">
                <a:solidFill>
                  <a:srgbClr val="FF0000"/>
                </a:solidFill>
                <a:sym typeface="Symbol" pitchFamily="18" charset="2"/>
              </a:rPr>
              <a:t> Need to probe gluons in non-linear QCD regime of high gluon density      Need high energies for “soft” glue, but can use heavy nuclei to boost reach, lower cost, probe onset of gluon saturation inside nuclear matter</a:t>
            </a:r>
            <a:endParaRPr lang="en-US"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a:solidFill>
                  <a:srgbClr val="042B7F"/>
                </a:solidFill>
                <a:effectLst>
                  <a:outerShdw blurRad="38100" dist="38100" dir="2700000" algn="tl">
                    <a:srgbClr val="C0C0C0"/>
                  </a:outerShdw>
                </a:effectLst>
                <a:latin typeface="Comic Sans MS" pitchFamily="66" charset="0"/>
              </a:rPr>
              <a:t>EIC Developments Since November 2009 EICAC Meeting</a:t>
            </a:r>
          </a:p>
        </p:txBody>
      </p:sp>
      <p:sp>
        <p:nvSpPr>
          <p:cNvPr id="18434" name="TextBox 2"/>
          <p:cNvSpPr txBox="1">
            <a:spLocks noChangeArrowheads="1"/>
          </p:cNvSpPr>
          <p:nvPr/>
        </p:nvSpPr>
        <p:spPr bwMode="auto">
          <a:xfrm>
            <a:off x="412750" y="881063"/>
            <a:ext cx="8367713" cy="5035550"/>
          </a:xfrm>
          <a:prstGeom prst="rect">
            <a:avLst/>
          </a:prstGeom>
          <a:solidFill>
            <a:schemeClr val="bg1"/>
          </a:solidFill>
          <a:ln w="9525">
            <a:noFill/>
            <a:miter lim="800000"/>
            <a:headEnd/>
            <a:tailEnd/>
          </a:ln>
        </p:spPr>
        <p:txBody>
          <a:bodyPr>
            <a:spAutoFit/>
          </a:bodyPr>
          <a:lstStyle/>
          <a:p>
            <a:pPr eaLnBrk="0" hangingPunct="0">
              <a:buFont typeface="Wingdings" pitchFamily="2" charset="2"/>
              <a:buChar char="Ø"/>
            </a:pPr>
            <a:r>
              <a:rPr lang="en-US" sz="1800" b="1" i="1">
                <a:sym typeface="Symbol" pitchFamily="18" charset="2"/>
              </a:rPr>
              <a:t>  Revised eRHIC staging design in response to user demand for additional order of magnitude in luminosity, and DOE feedback to keep Total Project Cost to ~$500M ( reuse existing detector infrastructure)</a:t>
            </a:r>
          </a:p>
          <a:p>
            <a:pPr eaLnBrk="0" hangingPunct="0">
              <a:buFont typeface="Wingdings" pitchFamily="2" charset="2"/>
              <a:buChar char="Ø"/>
            </a:pPr>
            <a:endParaRPr lang="en-US" sz="1800" b="1" i="1">
              <a:solidFill>
                <a:srgbClr val="D60093"/>
              </a:solidFill>
              <a:sym typeface="Symbol" pitchFamily="18" charset="2"/>
            </a:endParaRPr>
          </a:p>
          <a:p>
            <a:pPr eaLnBrk="0" hangingPunct="0">
              <a:buClr>
                <a:srgbClr val="D60093"/>
              </a:buClr>
              <a:buFont typeface="Wingdings" pitchFamily="2" charset="2"/>
              <a:buChar char="Ø"/>
            </a:pPr>
            <a:r>
              <a:rPr lang="en-US" sz="1800" b="1" i="1">
                <a:solidFill>
                  <a:srgbClr val="0033CC"/>
                </a:solidFill>
                <a:sym typeface="Symbol" pitchFamily="18" charset="2"/>
              </a:rPr>
              <a:t>  </a:t>
            </a:r>
            <a:r>
              <a:rPr lang="en-US" sz="1800" b="1" i="1">
                <a:solidFill>
                  <a:srgbClr val="D60093"/>
                </a:solidFill>
                <a:sym typeface="Symbol" pitchFamily="18" charset="2"/>
              </a:rPr>
              <a:t>Launched targeted LDRD program to advance S&amp;T planning for eRHIC</a:t>
            </a:r>
          </a:p>
          <a:p>
            <a:pPr eaLnBrk="0" hangingPunct="0">
              <a:buFont typeface="Wingdings" pitchFamily="2" charset="2"/>
              <a:buChar char="Ø"/>
            </a:pPr>
            <a:endParaRPr lang="en-US" sz="1800" b="1" i="1">
              <a:solidFill>
                <a:srgbClr val="0033CC"/>
              </a:solidFill>
              <a:sym typeface="Symbol" pitchFamily="18" charset="2"/>
            </a:endParaRPr>
          </a:p>
          <a:p>
            <a:pPr eaLnBrk="0" hangingPunct="0">
              <a:buClr>
                <a:srgbClr val="0033CC"/>
              </a:buClr>
              <a:buFont typeface="Wingdings" pitchFamily="2" charset="2"/>
              <a:buChar char="Ø"/>
            </a:pPr>
            <a:r>
              <a:rPr lang="en-US" sz="1800" b="1" i="1">
                <a:sym typeface="Symbol" pitchFamily="18" charset="2"/>
              </a:rPr>
              <a:t>  </a:t>
            </a:r>
            <a:r>
              <a:rPr lang="en-US" sz="1800" b="1" i="1">
                <a:solidFill>
                  <a:srgbClr val="0033CC"/>
                </a:solidFill>
                <a:sym typeface="Symbol" pitchFamily="18" charset="2"/>
              </a:rPr>
              <a:t>Attracted initial (~$1.5M) ONP funds for dedicated EIC accelerator R&amp;D – for Coherent electron Cooling demo, jointly with JLab and Tech-X</a:t>
            </a:r>
          </a:p>
          <a:p>
            <a:pPr eaLnBrk="0" hangingPunct="0">
              <a:buFont typeface="Wingdings" pitchFamily="2" charset="2"/>
              <a:buChar char="Ø"/>
            </a:pPr>
            <a:endParaRPr lang="en-US" sz="1800" b="1" i="1">
              <a:sym typeface="Symbol" pitchFamily="18" charset="2"/>
            </a:endParaRPr>
          </a:p>
          <a:p>
            <a:pPr eaLnBrk="0" hangingPunct="0">
              <a:buClr>
                <a:schemeClr val="tx1"/>
              </a:buClr>
              <a:buFont typeface="Wingdings" pitchFamily="2" charset="2"/>
              <a:buChar char="Ø"/>
            </a:pPr>
            <a:r>
              <a:rPr lang="en-US" sz="1800" b="1" i="1">
                <a:solidFill>
                  <a:srgbClr val="D60093"/>
                </a:solidFill>
                <a:sym typeface="Symbol" pitchFamily="18" charset="2"/>
              </a:rPr>
              <a:t>  </a:t>
            </a:r>
            <a:r>
              <a:rPr lang="en-US" sz="1800" b="1" i="1">
                <a:sym typeface="Symbol" pitchFamily="18" charset="2"/>
              </a:rPr>
              <a:t>Organized a number of conference sessions and workshops, culminating with 2-month Institute for Nuclear Theory program in Fall 2010</a:t>
            </a:r>
          </a:p>
          <a:p>
            <a:pPr eaLnBrk="0" hangingPunct="0">
              <a:buFont typeface="Wingdings" pitchFamily="2" charset="2"/>
              <a:buChar char="Ø"/>
            </a:pPr>
            <a:endParaRPr lang="en-US" sz="1800" b="1" i="1">
              <a:solidFill>
                <a:srgbClr val="D60093"/>
              </a:solidFill>
              <a:sym typeface="Symbol" pitchFamily="18" charset="2"/>
            </a:endParaRPr>
          </a:p>
          <a:p>
            <a:pPr eaLnBrk="0" hangingPunct="0">
              <a:buClr>
                <a:srgbClr val="D60093"/>
              </a:buClr>
              <a:buFont typeface="Wingdings" pitchFamily="2" charset="2"/>
              <a:buChar char="Ø"/>
            </a:pPr>
            <a:r>
              <a:rPr lang="en-US" sz="1800" b="1" i="1">
                <a:solidFill>
                  <a:srgbClr val="0033CC"/>
                </a:solidFill>
                <a:sym typeface="Symbol" pitchFamily="18" charset="2"/>
              </a:rPr>
              <a:t>  </a:t>
            </a:r>
            <a:r>
              <a:rPr lang="en-US" sz="1800" b="1" i="1">
                <a:solidFill>
                  <a:srgbClr val="D60093"/>
                </a:solidFill>
                <a:sym typeface="Symbol" pitchFamily="18" charset="2"/>
              </a:rPr>
              <a:t>Launched generic EIC detector R&amp;D program with RHIC funding, to engage more of experimental user communities – 1</a:t>
            </a:r>
            <a:r>
              <a:rPr lang="en-US" sz="1800" b="1" i="1" baseline="30000">
                <a:solidFill>
                  <a:srgbClr val="D60093"/>
                </a:solidFill>
                <a:sym typeface="Symbol" pitchFamily="18" charset="2"/>
              </a:rPr>
              <a:t>st</a:t>
            </a:r>
            <a:r>
              <a:rPr lang="en-US" sz="1800" b="1" i="1">
                <a:solidFill>
                  <a:srgbClr val="D60093"/>
                </a:solidFill>
                <a:sym typeface="Symbol" pitchFamily="18" charset="2"/>
              </a:rPr>
              <a:t> proposals by April 4</a:t>
            </a:r>
          </a:p>
          <a:p>
            <a:pPr eaLnBrk="0" hangingPunct="0">
              <a:buClr>
                <a:srgbClr val="D60093"/>
              </a:buClr>
              <a:buFont typeface="Wingdings" pitchFamily="2" charset="2"/>
              <a:buChar char="Ø"/>
            </a:pPr>
            <a:endParaRPr lang="en-US" sz="1800" b="1" i="1">
              <a:solidFill>
                <a:srgbClr val="D60093"/>
              </a:solidFill>
              <a:sym typeface="Symbol" pitchFamily="18" charset="2"/>
            </a:endParaRPr>
          </a:p>
          <a:p>
            <a:pPr eaLnBrk="0" hangingPunct="0">
              <a:buClr>
                <a:srgbClr val="0033CC"/>
              </a:buClr>
              <a:buFont typeface="Wingdings" pitchFamily="2" charset="2"/>
              <a:buChar char="Ø"/>
            </a:pPr>
            <a:r>
              <a:rPr lang="en-US" sz="1800" b="1" i="1">
                <a:solidFill>
                  <a:srgbClr val="0033CC"/>
                </a:solidFill>
                <a:sym typeface="Symbol" pitchFamily="18" charset="2"/>
              </a:rPr>
              <a:t>  Got consideration of eSTAR, ePHENIX upgrades in new (Fall 2010) Decadal Plans, and organized March 2011 eRHIC detector coordination workshop</a:t>
            </a:r>
            <a:endParaRPr lang="en-US" sz="1800" b="1" i="1">
              <a:solidFill>
                <a:srgbClr val="0033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104775"/>
            <a:ext cx="9144000" cy="5429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Why An Electron Machine?</a:t>
            </a:r>
          </a:p>
        </p:txBody>
      </p:sp>
      <p:sp>
        <p:nvSpPr>
          <p:cNvPr id="45058" name="TextBox 2"/>
          <p:cNvSpPr txBox="1">
            <a:spLocks noChangeArrowheads="1"/>
          </p:cNvSpPr>
          <p:nvPr/>
        </p:nvSpPr>
        <p:spPr bwMode="auto">
          <a:xfrm>
            <a:off x="482600" y="571500"/>
            <a:ext cx="8064500" cy="646113"/>
          </a:xfrm>
          <a:prstGeom prst="rect">
            <a:avLst/>
          </a:prstGeom>
          <a:noFill/>
          <a:ln w="9525">
            <a:noFill/>
            <a:miter lim="800000"/>
            <a:headEnd/>
            <a:tailEnd/>
          </a:ln>
        </p:spPr>
        <p:txBody>
          <a:bodyPr>
            <a:spAutoFit/>
          </a:bodyPr>
          <a:lstStyle/>
          <a:p>
            <a:pPr algn="ctr" eaLnBrk="0" hangingPunct="0"/>
            <a:r>
              <a:rPr lang="en-US" sz="1800" b="1" i="1">
                <a:solidFill>
                  <a:srgbClr val="D60093"/>
                </a:solidFill>
              </a:rPr>
              <a:t>Electron accelerators have traditionally been used for quantitative characterization of phenomena discovered at hadron machines:</a:t>
            </a:r>
          </a:p>
        </p:txBody>
      </p:sp>
      <p:grpSp>
        <p:nvGrpSpPr>
          <p:cNvPr id="45059" name="Group 16"/>
          <p:cNvGrpSpPr>
            <a:grpSpLocks/>
          </p:cNvGrpSpPr>
          <p:nvPr/>
        </p:nvGrpSpPr>
        <p:grpSpPr bwMode="auto">
          <a:xfrm>
            <a:off x="900113" y="1300163"/>
            <a:ext cx="7343775" cy="4484687"/>
            <a:chOff x="900113" y="1384300"/>
            <a:chExt cx="7343775" cy="4484688"/>
          </a:xfrm>
        </p:grpSpPr>
        <p:pic>
          <p:nvPicPr>
            <p:cNvPr id="45062" name="Picture 2"/>
            <p:cNvPicPr>
              <a:picLocks noChangeAspect="1" noChangeArrowheads="1"/>
            </p:cNvPicPr>
            <p:nvPr/>
          </p:nvPicPr>
          <p:blipFill>
            <a:blip r:embed="rId3" cstate="print"/>
            <a:srcRect/>
            <a:stretch>
              <a:fillRect/>
            </a:stretch>
          </p:blipFill>
          <p:spPr bwMode="auto">
            <a:xfrm>
              <a:off x="900113" y="1420813"/>
              <a:ext cx="7343775" cy="4448175"/>
            </a:xfrm>
            <a:prstGeom prst="rect">
              <a:avLst/>
            </a:prstGeom>
            <a:noFill/>
            <a:ln w="9525">
              <a:noFill/>
              <a:miter lim="800000"/>
              <a:headEnd/>
              <a:tailEnd/>
            </a:ln>
          </p:spPr>
        </p:pic>
        <p:sp>
          <p:nvSpPr>
            <p:cNvPr id="45063" name="Rectangle 4"/>
            <p:cNvSpPr>
              <a:spLocks noChangeArrowheads="1"/>
            </p:cNvSpPr>
            <p:nvPr/>
          </p:nvSpPr>
          <p:spPr bwMode="auto">
            <a:xfrm>
              <a:off x="939800" y="1384300"/>
              <a:ext cx="7302500" cy="330200"/>
            </a:xfrm>
            <a:prstGeom prst="rect">
              <a:avLst/>
            </a:prstGeom>
            <a:solidFill>
              <a:schemeClr val="bg1"/>
            </a:solidFill>
            <a:ln w="9525" algn="ctr">
              <a:noFill/>
              <a:round/>
              <a:headEnd/>
              <a:tailEnd/>
            </a:ln>
          </p:spPr>
          <p:txBody>
            <a:bodyPr/>
            <a:lstStyle/>
            <a:p>
              <a:pPr eaLnBrk="0" hangingPunct="0"/>
              <a:endParaRPr lang="en-US"/>
            </a:p>
          </p:txBody>
        </p:sp>
        <p:sp>
          <p:nvSpPr>
            <p:cNvPr id="45064" name="Rectangle 5"/>
            <p:cNvSpPr>
              <a:spLocks noChangeArrowheads="1"/>
            </p:cNvSpPr>
            <p:nvPr/>
          </p:nvSpPr>
          <p:spPr bwMode="auto">
            <a:xfrm>
              <a:off x="1511300" y="1689100"/>
              <a:ext cx="2705100" cy="330200"/>
            </a:xfrm>
            <a:prstGeom prst="rect">
              <a:avLst/>
            </a:prstGeom>
            <a:solidFill>
              <a:schemeClr val="bg1"/>
            </a:solidFill>
            <a:ln w="9525" algn="ctr">
              <a:noFill/>
              <a:round/>
              <a:headEnd/>
              <a:tailEnd/>
            </a:ln>
          </p:spPr>
          <p:txBody>
            <a:bodyPr/>
            <a:lstStyle/>
            <a:p>
              <a:pPr eaLnBrk="0" hangingPunct="0"/>
              <a:endParaRPr lang="en-US"/>
            </a:p>
          </p:txBody>
        </p:sp>
        <p:cxnSp>
          <p:nvCxnSpPr>
            <p:cNvPr id="45065" name="Straight Connector 9"/>
            <p:cNvCxnSpPr>
              <a:cxnSpLocks noChangeShapeType="1"/>
            </p:cNvCxnSpPr>
            <p:nvPr/>
          </p:nvCxnSpPr>
          <p:spPr bwMode="auto">
            <a:xfrm rot="5400000" flipH="1" flipV="1">
              <a:off x="3834660" y="1847850"/>
              <a:ext cx="419100" cy="0"/>
            </a:xfrm>
            <a:prstGeom prst="line">
              <a:avLst/>
            </a:prstGeom>
            <a:noFill/>
            <a:ln w="38100" algn="ctr">
              <a:solidFill>
                <a:schemeClr val="tx1"/>
              </a:solidFill>
              <a:round/>
              <a:headEnd/>
              <a:tailEnd/>
            </a:ln>
          </p:spPr>
        </p:cxnSp>
        <p:cxnSp>
          <p:nvCxnSpPr>
            <p:cNvPr id="45066" name="Straight Connector 11"/>
            <p:cNvCxnSpPr>
              <a:cxnSpLocks noChangeShapeType="1"/>
            </p:cNvCxnSpPr>
            <p:nvPr/>
          </p:nvCxnSpPr>
          <p:spPr bwMode="auto">
            <a:xfrm flipV="1">
              <a:off x="1021860" y="1629508"/>
              <a:ext cx="7067063" cy="1954"/>
            </a:xfrm>
            <a:prstGeom prst="line">
              <a:avLst/>
            </a:prstGeom>
            <a:noFill/>
            <a:ln w="38100" algn="ctr">
              <a:solidFill>
                <a:schemeClr val="tx1"/>
              </a:solidFill>
              <a:round/>
              <a:headEnd/>
              <a:tailEnd/>
            </a:ln>
          </p:spPr>
        </p:cxnSp>
        <p:sp>
          <p:nvSpPr>
            <p:cNvPr id="45067" name="TextBox 15"/>
            <p:cNvSpPr txBox="1">
              <a:spLocks noChangeArrowheads="1"/>
            </p:cNvSpPr>
            <p:nvPr/>
          </p:nvSpPr>
          <p:spPr bwMode="auto">
            <a:xfrm>
              <a:off x="1160584" y="1676400"/>
              <a:ext cx="2766646" cy="400110"/>
            </a:xfrm>
            <a:prstGeom prst="rect">
              <a:avLst/>
            </a:prstGeom>
            <a:noFill/>
            <a:ln w="9525">
              <a:noFill/>
              <a:miter lim="800000"/>
              <a:headEnd/>
              <a:tailEnd/>
            </a:ln>
          </p:spPr>
          <p:txBody>
            <a:bodyPr>
              <a:spAutoFit/>
            </a:bodyPr>
            <a:lstStyle/>
            <a:p>
              <a:pPr eaLnBrk="0" hangingPunct="0"/>
              <a:r>
                <a:rPr lang="en-US" sz="2000" b="1"/>
                <a:t>Proton Accelerators</a:t>
              </a:r>
            </a:p>
          </p:txBody>
        </p:sp>
      </p:grpSp>
      <p:sp>
        <p:nvSpPr>
          <p:cNvPr id="45060" name="TextBox 17"/>
          <p:cNvSpPr txBox="1">
            <a:spLocks noChangeArrowheads="1"/>
          </p:cNvSpPr>
          <p:nvPr/>
        </p:nvSpPr>
        <p:spPr bwMode="auto">
          <a:xfrm>
            <a:off x="1101725" y="1217613"/>
            <a:ext cx="7058025" cy="368300"/>
          </a:xfrm>
          <a:prstGeom prst="rect">
            <a:avLst/>
          </a:prstGeom>
          <a:noFill/>
          <a:ln w="9525">
            <a:noFill/>
            <a:miter lim="800000"/>
            <a:headEnd/>
            <a:tailEnd/>
          </a:ln>
        </p:spPr>
        <p:txBody>
          <a:bodyPr>
            <a:spAutoFit/>
          </a:bodyPr>
          <a:lstStyle/>
          <a:p>
            <a:pPr eaLnBrk="0" hangingPunct="0"/>
            <a:r>
              <a:rPr lang="en-US" sz="1800" b="1" i="1">
                <a:solidFill>
                  <a:srgbClr val="0033CC"/>
                </a:solidFill>
              </a:rPr>
              <a:t>Example table from C. Baltay talk at June 2010 NUFO Meeting</a:t>
            </a:r>
          </a:p>
        </p:txBody>
      </p:sp>
      <p:sp>
        <p:nvSpPr>
          <p:cNvPr id="45061" name="TextBox 18"/>
          <p:cNvSpPr txBox="1">
            <a:spLocks noChangeArrowheads="1"/>
          </p:cNvSpPr>
          <p:nvPr/>
        </p:nvSpPr>
        <p:spPr bwMode="auto">
          <a:xfrm>
            <a:off x="469900" y="5662613"/>
            <a:ext cx="8240713" cy="1200150"/>
          </a:xfrm>
          <a:prstGeom prst="rect">
            <a:avLst/>
          </a:prstGeom>
          <a:solidFill>
            <a:schemeClr val="bg1"/>
          </a:solidFill>
          <a:ln w="9525">
            <a:noFill/>
            <a:miter lim="800000"/>
            <a:headEnd/>
            <a:tailEnd/>
          </a:ln>
        </p:spPr>
        <p:txBody>
          <a:bodyPr>
            <a:spAutoFit/>
          </a:bodyPr>
          <a:lstStyle/>
          <a:p>
            <a:pPr algn="ctr" eaLnBrk="0" hangingPunct="0"/>
            <a:r>
              <a:rPr lang="en-US" sz="1800" b="1" i="1">
                <a:solidFill>
                  <a:srgbClr val="D60093"/>
                </a:solidFill>
              </a:rPr>
              <a:t>RHIC, LHC may </a:t>
            </a:r>
            <a:r>
              <a:rPr lang="en-US" sz="1800" b="1" i="1">
                <a:solidFill>
                  <a:srgbClr val="D60093"/>
                </a:solidFill>
                <a:sym typeface="Symbol" pitchFamily="18" charset="2"/>
              </a:rPr>
              <a:t> hints of gluon saturation, but need eA to probe quanti-tatively, despite primary EM sensitivity to quarks, rather than gluons.    </a:t>
            </a:r>
            <a:r>
              <a:rPr lang="en-US" sz="1800" b="1" i="1">
                <a:sym typeface="Symbol" pitchFamily="18" charset="2"/>
              </a:rPr>
              <a:t>Electron Deep Inelastic Scattering (DIS) is the best demonstrated method to provide time-dilated “freeze-frame” imaging of partons in matter.</a:t>
            </a:r>
            <a:endParaRPr lang="en-US" sz="1800" b="1" i="1">
              <a:solidFill>
                <a:srgbClr val="D6009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30163"/>
            <a:ext cx="9144000" cy="633412"/>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What Will EIC Have That HERA Didn’t?</a:t>
            </a:r>
          </a:p>
        </p:txBody>
      </p:sp>
      <p:pic>
        <p:nvPicPr>
          <p:cNvPr id="3" name="Picture 2"/>
          <p:cNvPicPr>
            <a:picLocks noChangeAspect="1" noChangeArrowheads="1"/>
          </p:cNvPicPr>
          <p:nvPr/>
        </p:nvPicPr>
        <p:blipFill>
          <a:blip r:embed="rId3" cstate="print"/>
          <a:srcRect l="2530"/>
          <a:stretch>
            <a:fillRect/>
          </a:stretch>
        </p:blipFill>
        <p:spPr bwMode="auto">
          <a:xfrm>
            <a:off x="5322888" y="579438"/>
            <a:ext cx="3821112" cy="3417887"/>
          </a:xfrm>
          <a:prstGeom prst="rect">
            <a:avLst/>
          </a:prstGeom>
          <a:noFill/>
          <a:ln w="9525">
            <a:noFill/>
            <a:miter lim="800000"/>
            <a:headEnd/>
            <a:tailEnd/>
          </a:ln>
        </p:spPr>
      </p:pic>
      <p:sp>
        <p:nvSpPr>
          <p:cNvPr id="47107" name="TextBox 11"/>
          <p:cNvSpPr txBox="1">
            <a:spLocks noChangeArrowheads="1"/>
          </p:cNvSpPr>
          <p:nvPr/>
        </p:nvSpPr>
        <p:spPr bwMode="auto">
          <a:xfrm>
            <a:off x="363538" y="627063"/>
            <a:ext cx="5097462" cy="1938337"/>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solidFill>
                  <a:srgbClr val="D60093"/>
                </a:solidFill>
              </a:rPr>
              <a:t>Heavy-ion beams to take advantage of coherent contributions of many nucleons to gluon density, provide more cost-effective reach into gluon saturation regime when QCD coupling is still weak.</a:t>
            </a:r>
          </a:p>
        </p:txBody>
      </p:sp>
      <p:sp>
        <p:nvSpPr>
          <p:cNvPr id="13" name="TextBox 12"/>
          <p:cNvSpPr txBox="1">
            <a:spLocks noChangeArrowheads="1"/>
          </p:cNvSpPr>
          <p:nvPr/>
        </p:nvSpPr>
        <p:spPr bwMode="auto">
          <a:xfrm>
            <a:off x="4521200" y="4133850"/>
            <a:ext cx="4435475" cy="2554288"/>
          </a:xfrm>
          <a:prstGeom prst="rect">
            <a:avLst/>
          </a:prstGeom>
          <a:solidFill>
            <a:schemeClr val="bg1"/>
          </a:solidFill>
          <a:ln w="9525">
            <a:noFill/>
            <a:miter lim="800000"/>
            <a:headEnd/>
            <a:tailEnd/>
          </a:ln>
        </p:spPr>
        <p:txBody>
          <a:bodyPr>
            <a:spAutoFit/>
          </a:bodyPr>
          <a:lstStyle/>
          <a:p>
            <a:pPr marL="457200" indent="-457200" eaLnBrk="0" hangingPunct="0">
              <a:buFont typeface="Arial" charset="0"/>
              <a:buAutoNum type="arabicParenR" startAt="2"/>
            </a:pPr>
            <a:r>
              <a:rPr lang="en-US" sz="2000" b="1" i="1">
                <a:solidFill>
                  <a:srgbClr val="0033CC"/>
                </a:solidFill>
              </a:rPr>
              <a:t> Polarized proton and </a:t>
            </a:r>
            <a:r>
              <a:rPr lang="en-US" sz="2000" b="1" i="1" baseline="36000">
                <a:solidFill>
                  <a:srgbClr val="0033CC"/>
                </a:solidFill>
              </a:rPr>
              <a:t>3</a:t>
            </a:r>
            <a:r>
              <a:rPr lang="en-US" sz="2000" b="1" i="1">
                <a:solidFill>
                  <a:srgbClr val="0033CC"/>
                </a:solidFill>
              </a:rPr>
              <a:t>He (for neutron), as well as electron, beams to pursue search for gluon contributions to nucleon spin down to very soft gluons, and map spin-momentum correlations of quarks and gluons inside nucleons.</a:t>
            </a:r>
          </a:p>
        </p:txBody>
      </p:sp>
      <p:grpSp>
        <p:nvGrpSpPr>
          <p:cNvPr id="27" name="Group 26"/>
          <p:cNvGrpSpPr>
            <a:grpSpLocks/>
          </p:cNvGrpSpPr>
          <p:nvPr/>
        </p:nvGrpSpPr>
        <p:grpSpPr bwMode="auto">
          <a:xfrm>
            <a:off x="6169025" y="1468438"/>
            <a:ext cx="2687638" cy="276225"/>
            <a:chOff x="6169291" y="1468047"/>
            <a:chExt cx="2687627" cy="276999"/>
          </a:xfrm>
        </p:grpSpPr>
        <p:cxnSp>
          <p:nvCxnSpPr>
            <p:cNvPr id="47116" name="Straight Arrow Connector 14"/>
            <p:cNvCxnSpPr>
              <a:cxnSpLocks noChangeAspect="1"/>
            </p:cNvCxnSpPr>
            <p:nvPr/>
          </p:nvCxnSpPr>
          <p:spPr bwMode="auto">
            <a:xfrm>
              <a:off x="6169291" y="1660940"/>
              <a:ext cx="2687627" cy="78121"/>
            </a:xfrm>
            <a:prstGeom prst="straightConnector1">
              <a:avLst/>
            </a:prstGeom>
            <a:noFill/>
            <a:ln w="28575" algn="ctr">
              <a:solidFill>
                <a:srgbClr val="800000"/>
              </a:solidFill>
              <a:prstDash val="dash"/>
              <a:round/>
              <a:headEnd/>
              <a:tailEnd type="arrow" w="med" len="med"/>
            </a:ln>
          </p:spPr>
        </p:cxnSp>
        <p:sp>
          <p:nvSpPr>
            <p:cNvPr id="47117" name="TextBox 19"/>
            <p:cNvSpPr txBox="1">
              <a:spLocks noChangeArrowheads="1"/>
            </p:cNvSpPr>
            <p:nvPr/>
          </p:nvSpPr>
          <p:spPr bwMode="auto">
            <a:xfrm rot="120000">
              <a:off x="6352530" y="1468047"/>
              <a:ext cx="1652766" cy="276999"/>
            </a:xfrm>
            <a:prstGeom prst="rect">
              <a:avLst/>
            </a:prstGeom>
            <a:noFill/>
            <a:ln w="9525">
              <a:noFill/>
              <a:miter lim="800000"/>
              <a:headEnd/>
              <a:tailEnd/>
            </a:ln>
          </p:spPr>
          <p:txBody>
            <a:bodyPr>
              <a:spAutoFit/>
            </a:bodyPr>
            <a:lstStyle/>
            <a:p>
              <a:pPr eaLnBrk="0" hangingPunct="0"/>
              <a:r>
                <a:rPr lang="en-US" sz="1200" b="1">
                  <a:solidFill>
                    <a:srgbClr val="800000"/>
                  </a:solidFill>
                </a:rPr>
                <a:t>nuclear “oomph”</a:t>
              </a:r>
            </a:p>
          </p:txBody>
        </p:sp>
      </p:grpSp>
      <p:grpSp>
        <p:nvGrpSpPr>
          <p:cNvPr id="28" name="Group 27"/>
          <p:cNvGrpSpPr>
            <a:grpSpLocks/>
          </p:cNvGrpSpPr>
          <p:nvPr/>
        </p:nvGrpSpPr>
        <p:grpSpPr bwMode="auto">
          <a:xfrm>
            <a:off x="0" y="2579688"/>
            <a:ext cx="4572000" cy="4278312"/>
            <a:chOff x="0" y="2580362"/>
            <a:chExt cx="4572000" cy="4277638"/>
          </a:xfrm>
        </p:grpSpPr>
        <p:pic>
          <p:nvPicPr>
            <p:cNvPr id="47111" name="Bild 18"/>
            <p:cNvPicPr>
              <a:picLocks noChangeAspect="1"/>
            </p:cNvPicPr>
            <p:nvPr/>
          </p:nvPicPr>
          <p:blipFill>
            <a:blip r:embed="rId4" cstate="print">
              <a:clrChange>
                <a:clrFrom>
                  <a:srgbClr val="FFFFFF"/>
                </a:clrFrom>
                <a:clrTo>
                  <a:srgbClr val="FFFFFF">
                    <a:alpha val="0"/>
                  </a:srgbClr>
                </a:clrTo>
              </a:clrChange>
            </a:blip>
            <a:srcRect t="11903" r="12247" b="5084"/>
            <a:stretch>
              <a:fillRect/>
            </a:stretch>
          </p:blipFill>
          <p:spPr bwMode="auto">
            <a:xfrm>
              <a:off x="0" y="2580362"/>
              <a:ext cx="4521896" cy="4277638"/>
            </a:xfrm>
            <a:prstGeom prst="rect">
              <a:avLst/>
            </a:prstGeom>
            <a:solidFill>
              <a:schemeClr val="bg1"/>
            </a:solidFill>
            <a:ln w="9525">
              <a:noFill/>
              <a:miter lim="800000"/>
              <a:headEnd/>
              <a:tailEnd/>
            </a:ln>
          </p:spPr>
        </p:pic>
        <p:sp>
          <p:nvSpPr>
            <p:cNvPr id="47112" name="TextBox 20"/>
            <p:cNvSpPr txBox="1">
              <a:spLocks noChangeArrowheads="1"/>
            </p:cNvSpPr>
            <p:nvPr/>
          </p:nvSpPr>
          <p:spPr bwMode="auto">
            <a:xfrm>
              <a:off x="3156559" y="3294345"/>
              <a:ext cx="1415441" cy="954107"/>
            </a:xfrm>
            <a:prstGeom prst="rect">
              <a:avLst/>
            </a:prstGeom>
            <a:noFill/>
            <a:ln w="9525">
              <a:noFill/>
              <a:miter lim="800000"/>
              <a:headEnd/>
              <a:tailEnd/>
            </a:ln>
          </p:spPr>
          <p:txBody>
            <a:bodyPr>
              <a:spAutoFit/>
            </a:bodyPr>
            <a:lstStyle/>
            <a:p>
              <a:pPr eaLnBrk="0" hangingPunct="0"/>
              <a:r>
                <a:rPr lang="en-US" sz="1400" b="1"/>
                <a:t>Constraints from RHIC spin data to date</a:t>
              </a:r>
            </a:p>
          </p:txBody>
        </p:sp>
        <p:cxnSp>
          <p:nvCxnSpPr>
            <p:cNvPr id="47113" name="Straight Arrow Connector 22"/>
            <p:cNvCxnSpPr>
              <a:cxnSpLocks noChangeShapeType="1"/>
            </p:cNvCxnSpPr>
            <p:nvPr/>
          </p:nvCxnSpPr>
          <p:spPr bwMode="auto">
            <a:xfrm rot="10800000" flipV="1">
              <a:off x="2855935" y="3457184"/>
              <a:ext cx="363255" cy="200416"/>
            </a:xfrm>
            <a:prstGeom prst="straightConnector1">
              <a:avLst/>
            </a:prstGeom>
            <a:noFill/>
            <a:ln w="28575" algn="ctr">
              <a:solidFill>
                <a:schemeClr val="tx1"/>
              </a:solidFill>
              <a:round/>
              <a:headEnd/>
              <a:tailEnd type="arrow" w="med" len="med"/>
            </a:ln>
          </p:spPr>
        </p:cxnSp>
        <p:sp>
          <p:nvSpPr>
            <p:cNvPr id="47114" name="TextBox 23"/>
            <p:cNvSpPr txBox="1">
              <a:spLocks noChangeArrowheads="1"/>
            </p:cNvSpPr>
            <p:nvPr/>
          </p:nvSpPr>
          <p:spPr bwMode="auto">
            <a:xfrm>
              <a:off x="2943616" y="5338175"/>
              <a:ext cx="1530263" cy="738664"/>
            </a:xfrm>
            <a:prstGeom prst="rect">
              <a:avLst/>
            </a:prstGeom>
            <a:noFill/>
            <a:ln w="9525">
              <a:noFill/>
              <a:miter lim="800000"/>
              <a:headEnd/>
              <a:tailEnd/>
            </a:ln>
          </p:spPr>
          <p:txBody>
            <a:bodyPr>
              <a:spAutoFit/>
            </a:bodyPr>
            <a:lstStyle/>
            <a:p>
              <a:pPr algn="r" eaLnBrk="0" hangingPunct="0"/>
              <a:r>
                <a:rPr lang="en-US" sz="1400" b="1">
                  <a:solidFill>
                    <a:srgbClr val="FF0000"/>
                  </a:solidFill>
                </a:rPr>
                <a:t>Constraints from projected EIC data</a:t>
              </a:r>
            </a:p>
          </p:txBody>
        </p:sp>
        <p:cxnSp>
          <p:nvCxnSpPr>
            <p:cNvPr id="47115" name="Straight Arrow Connector 25"/>
            <p:cNvCxnSpPr>
              <a:cxnSpLocks noChangeShapeType="1"/>
            </p:cNvCxnSpPr>
            <p:nvPr/>
          </p:nvCxnSpPr>
          <p:spPr bwMode="auto">
            <a:xfrm rot="16200000" flipV="1">
              <a:off x="2849672" y="5404981"/>
              <a:ext cx="363254" cy="100208"/>
            </a:xfrm>
            <a:prstGeom prst="straightConnector1">
              <a:avLst/>
            </a:prstGeom>
            <a:noFill/>
            <a:ln w="28575" algn="ctr">
              <a:solidFill>
                <a:srgbClr val="FF0000"/>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2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8" presetClass="entr" presetSubtype="3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amond(out)">
                                      <p:cBhvr>
                                        <p:cTn id="2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30163"/>
            <a:ext cx="9144000" cy="633412"/>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What Will EIC Have That HERA Didn’t?</a:t>
            </a:r>
          </a:p>
        </p:txBody>
      </p:sp>
      <p:pic>
        <p:nvPicPr>
          <p:cNvPr id="49154" name="Picture 15" descr="running.eps"/>
          <p:cNvPicPr>
            <a:picLocks noChangeAspect="1"/>
          </p:cNvPicPr>
          <p:nvPr/>
        </p:nvPicPr>
        <p:blipFill>
          <a:blip r:embed="rId3" cstate="print"/>
          <a:srcRect/>
          <a:stretch>
            <a:fillRect/>
          </a:stretch>
        </p:blipFill>
        <p:spPr bwMode="auto">
          <a:xfrm>
            <a:off x="3581400" y="3119438"/>
            <a:ext cx="5562600" cy="3587750"/>
          </a:xfrm>
          <a:prstGeom prst="rect">
            <a:avLst/>
          </a:prstGeom>
          <a:solidFill>
            <a:schemeClr val="bg1"/>
          </a:solidFill>
          <a:ln w="9525">
            <a:noFill/>
            <a:miter lim="800000"/>
            <a:headEnd/>
            <a:tailEnd/>
          </a:ln>
        </p:spPr>
      </p:pic>
      <p:grpSp>
        <p:nvGrpSpPr>
          <p:cNvPr id="49155" name="Group 21"/>
          <p:cNvGrpSpPr>
            <a:grpSpLocks/>
          </p:cNvGrpSpPr>
          <p:nvPr/>
        </p:nvGrpSpPr>
        <p:grpSpPr bwMode="auto">
          <a:xfrm>
            <a:off x="950913" y="473075"/>
            <a:ext cx="7291387" cy="2489200"/>
            <a:chOff x="639" y="2752"/>
            <a:chExt cx="4593" cy="1568"/>
          </a:xfrm>
        </p:grpSpPr>
        <p:grpSp>
          <p:nvGrpSpPr>
            <p:cNvPr id="49159" name="Group 31"/>
            <p:cNvGrpSpPr>
              <a:grpSpLocks/>
            </p:cNvGrpSpPr>
            <p:nvPr/>
          </p:nvGrpSpPr>
          <p:grpSpPr bwMode="auto">
            <a:xfrm>
              <a:off x="639" y="2752"/>
              <a:ext cx="4593" cy="1568"/>
              <a:chOff x="487" y="2976"/>
              <a:chExt cx="4310" cy="1344"/>
            </a:xfrm>
          </p:grpSpPr>
          <p:pic>
            <p:nvPicPr>
              <p:cNvPr id="49161" name="Picture 59" descr="gpdwp"/>
              <p:cNvPicPr>
                <a:picLocks noChangeAspect="1" noChangeArrowheads="1"/>
              </p:cNvPicPr>
              <p:nvPr/>
            </p:nvPicPr>
            <p:blipFill>
              <a:blip r:embed="rId4" cstate="print"/>
              <a:srcRect/>
              <a:stretch>
                <a:fillRect/>
              </a:stretch>
            </p:blipFill>
            <p:spPr bwMode="auto">
              <a:xfrm>
                <a:off x="487" y="2976"/>
                <a:ext cx="4310" cy="1344"/>
              </a:xfrm>
              <a:prstGeom prst="rect">
                <a:avLst/>
              </a:prstGeom>
              <a:noFill/>
              <a:ln w="9525">
                <a:noFill/>
                <a:miter lim="800000"/>
                <a:headEnd/>
                <a:tailEnd/>
              </a:ln>
            </p:spPr>
          </p:pic>
          <p:sp>
            <p:nvSpPr>
              <p:cNvPr id="8" name="TextBox 8"/>
              <p:cNvSpPr txBox="1">
                <a:spLocks noChangeArrowheads="1"/>
              </p:cNvSpPr>
              <p:nvPr/>
            </p:nvSpPr>
            <p:spPr bwMode="auto">
              <a:xfrm>
                <a:off x="2473" y="3901"/>
                <a:ext cx="557"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&lt; 0.1</a:t>
                </a:r>
              </a:p>
            </p:txBody>
          </p:sp>
          <p:sp>
            <p:nvSpPr>
              <p:cNvPr id="9" name="TextBox 9"/>
              <p:cNvSpPr txBox="1">
                <a:spLocks noChangeArrowheads="1"/>
              </p:cNvSpPr>
              <p:nvPr/>
            </p:nvSpPr>
            <p:spPr bwMode="auto">
              <a:xfrm>
                <a:off x="3207"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0.3</a:t>
                </a:r>
              </a:p>
            </p:txBody>
          </p:sp>
          <p:sp>
            <p:nvSpPr>
              <p:cNvPr id="10" name="TextBox 10"/>
              <p:cNvSpPr txBox="1">
                <a:spLocks noChangeArrowheads="1"/>
              </p:cNvSpPr>
              <p:nvPr/>
            </p:nvSpPr>
            <p:spPr bwMode="auto">
              <a:xfrm>
                <a:off x="3940"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0.8</a:t>
                </a:r>
              </a:p>
            </p:txBody>
          </p:sp>
        </p:grpSp>
        <p:sp>
          <p:nvSpPr>
            <p:cNvPr id="49160" name="Text Box 32"/>
            <p:cNvSpPr txBox="1">
              <a:spLocks noChangeArrowheads="1"/>
            </p:cNvSpPr>
            <p:nvPr/>
          </p:nvSpPr>
          <p:spPr bwMode="auto">
            <a:xfrm>
              <a:off x="1760" y="3426"/>
              <a:ext cx="1104" cy="750"/>
            </a:xfrm>
            <a:prstGeom prst="rect">
              <a:avLst/>
            </a:prstGeom>
            <a:noFill/>
            <a:ln w="9525">
              <a:noFill/>
              <a:miter lim="800000"/>
              <a:headEnd/>
              <a:tailEnd/>
            </a:ln>
          </p:spPr>
          <p:txBody>
            <a:bodyPr>
              <a:spAutoFit/>
            </a:bodyPr>
            <a:lstStyle/>
            <a:p>
              <a:pPr algn="ctr" eaLnBrk="0" hangingPunct="0">
                <a:spcBef>
                  <a:spcPct val="50000"/>
                </a:spcBef>
              </a:pPr>
              <a:r>
                <a:rPr lang="en-US" sz="1800" b="1" i="1">
                  <a:solidFill>
                    <a:srgbClr val="0033CC"/>
                  </a:solidFill>
                </a:rPr>
                <a:t>Proton tomography via exclusive reactions</a:t>
              </a:r>
            </a:p>
          </p:txBody>
        </p:sp>
      </p:grpSp>
      <p:sp>
        <p:nvSpPr>
          <p:cNvPr id="49156" name="TextBox 10"/>
          <p:cNvSpPr txBox="1">
            <a:spLocks noChangeArrowheads="1"/>
          </p:cNvSpPr>
          <p:nvPr/>
        </p:nvSpPr>
        <p:spPr bwMode="auto">
          <a:xfrm>
            <a:off x="150813" y="2943225"/>
            <a:ext cx="3494087" cy="3478213"/>
          </a:xfrm>
          <a:prstGeom prst="rect">
            <a:avLst/>
          </a:prstGeom>
          <a:noFill/>
          <a:ln w="9525">
            <a:noFill/>
            <a:miter lim="800000"/>
            <a:headEnd/>
            <a:tailEnd/>
          </a:ln>
        </p:spPr>
        <p:txBody>
          <a:bodyPr>
            <a:spAutoFit/>
          </a:bodyPr>
          <a:lstStyle/>
          <a:p>
            <a:pPr marL="457200" indent="-457200" eaLnBrk="0" hangingPunct="0">
              <a:buFont typeface="Arial" charset="0"/>
              <a:buAutoNum type="arabicParenR" startAt="3"/>
            </a:pPr>
            <a:r>
              <a:rPr lang="en-US" sz="2000" b="1" i="1">
                <a:solidFill>
                  <a:srgbClr val="D60093"/>
                </a:solidFill>
              </a:rPr>
              <a:t>3 orders of magnitude higher collision luminosity to facilitate exclusive reaction studies yielding 2+1- dim’l maps of internal nucleon wave function, and symmetry violation studies of fundamental electroweak interaction properties.</a:t>
            </a:r>
          </a:p>
        </p:txBody>
      </p:sp>
      <p:sp>
        <p:nvSpPr>
          <p:cNvPr id="49157" name="TextBox 11"/>
          <p:cNvSpPr txBox="1">
            <a:spLocks noChangeArrowheads="1"/>
          </p:cNvSpPr>
          <p:nvPr/>
        </p:nvSpPr>
        <p:spPr bwMode="auto">
          <a:xfrm>
            <a:off x="4497388" y="5260975"/>
            <a:ext cx="3117850" cy="830263"/>
          </a:xfrm>
          <a:prstGeom prst="rect">
            <a:avLst/>
          </a:prstGeom>
          <a:noFill/>
          <a:ln w="9525">
            <a:noFill/>
            <a:miter lim="800000"/>
            <a:headEnd/>
            <a:tailEnd/>
          </a:ln>
        </p:spPr>
        <p:txBody>
          <a:bodyPr>
            <a:spAutoFit/>
          </a:bodyPr>
          <a:lstStyle/>
          <a:p>
            <a:pPr eaLnBrk="0" hangingPunct="0"/>
            <a:r>
              <a:rPr lang="en-US" sz="1600" b="1" i="1">
                <a:solidFill>
                  <a:srgbClr val="FF0000"/>
                </a:solidFill>
              </a:rPr>
              <a:t>Parity-violating DIS to map “running” of the electroweak coupling</a:t>
            </a:r>
          </a:p>
        </p:txBody>
      </p:sp>
      <p:cxnSp>
        <p:nvCxnSpPr>
          <p:cNvPr id="49158" name="Straight Arrow Connector 13"/>
          <p:cNvCxnSpPr>
            <a:cxnSpLocks noChangeShapeType="1"/>
          </p:cNvCxnSpPr>
          <p:nvPr/>
        </p:nvCxnSpPr>
        <p:spPr bwMode="auto">
          <a:xfrm flipV="1">
            <a:off x="7164388" y="5160963"/>
            <a:ext cx="438150" cy="287337"/>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30163"/>
            <a:ext cx="9144000" cy="633412"/>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What Will EIC Have That HERA Didn’t?</a:t>
            </a:r>
          </a:p>
        </p:txBody>
      </p:sp>
      <p:sp>
        <p:nvSpPr>
          <p:cNvPr id="93189" name="Text Box 5"/>
          <p:cNvSpPr txBox="1">
            <a:spLocks noChangeArrowheads="1"/>
          </p:cNvSpPr>
          <p:nvPr/>
        </p:nvSpPr>
        <p:spPr bwMode="auto">
          <a:xfrm>
            <a:off x="330200" y="698500"/>
            <a:ext cx="1841500" cy="28384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b="1" i="1">
                <a:solidFill>
                  <a:srgbClr val="0066FF"/>
                </a:solidFill>
              </a:rPr>
              <a:t>4)  Wide varia-bility in both electron and hadron energy, permitting separation of longitudinal from trans-verse structure functions.</a:t>
            </a:r>
          </a:p>
        </p:txBody>
      </p:sp>
      <p:pic>
        <p:nvPicPr>
          <p:cNvPr id="51203" name="Bild 11" descr="latex-image-1.pdf"/>
          <p:cNvPicPr>
            <a:picLocks noChangeAspect="1"/>
          </p:cNvPicPr>
          <p:nvPr/>
        </p:nvPicPr>
        <p:blipFill>
          <a:blip r:embed="rId3" cstate="print"/>
          <a:srcRect/>
          <a:stretch>
            <a:fillRect/>
          </a:stretch>
        </p:blipFill>
        <p:spPr bwMode="auto">
          <a:xfrm>
            <a:off x="134938" y="3686175"/>
            <a:ext cx="2501900" cy="508000"/>
          </a:xfrm>
          <a:prstGeom prst="rect">
            <a:avLst/>
          </a:prstGeom>
          <a:noFill/>
          <a:ln w="9525">
            <a:noFill/>
            <a:miter lim="800000"/>
            <a:headEnd/>
            <a:tailEnd/>
          </a:ln>
        </p:spPr>
      </p:pic>
      <p:pic>
        <p:nvPicPr>
          <p:cNvPr id="51204" name="Bild 12" descr="latex-image-1.pdf"/>
          <p:cNvPicPr>
            <a:picLocks noChangeAspect="1"/>
          </p:cNvPicPr>
          <p:nvPr/>
        </p:nvPicPr>
        <p:blipFill>
          <a:blip r:embed="rId4" cstate="print"/>
          <a:srcRect/>
          <a:stretch>
            <a:fillRect/>
          </a:stretch>
        </p:blipFill>
        <p:spPr bwMode="auto">
          <a:xfrm>
            <a:off x="604838" y="4262438"/>
            <a:ext cx="1231900" cy="292100"/>
          </a:xfrm>
          <a:prstGeom prst="rect">
            <a:avLst/>
          </a:prstGeom>
          <a:noFill/>
          <a:ln w="9525">
            <a:noFill/>
            <a:miter lim="800000"/>
            <a:headEnd/>
            <a:tailEnd/>
          </a:ln>
        </p:spPr>
      </p:pic>
      <p:pic>
        <p:nvPicPr>
          <p:cNvPr id="51205" name="Bild 15" descr="latex-image-1.pdf"/>
          <p:cNvPicPr>
            <a:picLocks noChangeAspect="1"/>
          </p:cNvPicPr>
          <p:nvPr/>
        </p:nvPicPr>
        <p:blipFill>
          <a:blip r:embed="rId5" cstate="print"/>
          <a:srcRect/>
          <a:stretch>
            <a:fillRect/>
          </a:stretch>
        </p:blipFill>
        <p:spPr bwMode="auto">
          <a:xfrm>
            <a:off x="404813" y="4714875"/>
            <a:ext cx="1752600" cy="266700"/>
          </a:xfrm>
          <a:prstGeom prst="rect">
            <a:avLst/>
          </a:prstGeom>
          <a:noFill/>
          <a:ln w="9525">
            <a:noFill/>
            <a:miter lim="800000"/>
            <a:headEnd/>
            <a:tailEnd/>
          </a:ln>
        </p:spPr>
      </p:pic>
      <p:sp>
        <p:nvSpPr>
          <p:cNvPr id="93193" name="Rectangle 9"/>
          <p:cNvSpPr>
            <a:spLocks noChangeArrowheads="1"/>
          </p:cNvSpPr>
          <p:nvPr/>
        </p:nvSpPr>
        <p:spPr bwMode="auto">
          <a:xfrm>
            <a:off x="149225" y="5265738"/>
            <a:ext cx="2608263" cy="14652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defRPr/>
            </a:pPr>
            <a:r>
              <a:rPr lang="en-US" sz="1800" b="1" i="1">
                <a:solidFill>
                  <a:srgbClr val="D60093"/>
                </a:solidFill>
              </a:rPr>
              <a:t>F</a:t>
            </a:r>
            <a:r>
              <a:rPr lang="en-US" sz="1800" b="1" i="1" baseline="-25000">
                <a:solidFill>
                  <a:srgbClr val="D60093"/>
                </a:solidFill>
              </a:rPr>
              <a:t>L</a:t>
            </a:r>
            <a:r>
              <a:rPr lang="en-US" sz="1800" b="1" i="1">
                <a:solidFill>
                  <a:srgbClr val="D60093"/>
                </a:solidFill>
              </a:rPr>
              <a:t> gives direct inform-ation on gluon dens-ity, determined from slope of y</a:t>
            </a:r>
            <a:r>
              <a:rPr lang="en-US" sz="1800" b="1" i="1" baseline="36000">
                <a:solidFill>
                  <a:srgbClr val="D60093"/>
                </a:solidFill>
              </a:rPr>
              <a:t>2</a:t>
            </a:r>
            <a:r>
              <a:rPr lang="en-US" sz="1800" b="1" i="1">
                <a:solidFill>
                  <a:srgbClr val="D60093"/>
                </a:solidFill>
              </a:rPr>
              <a:t>/Y</a:t>
            </a:r>
            <a:r>
              <a:rPr lang="en-US" sz="1800" b="1" i="1" baseline="-25000">
                <a:solidFill>
                  <a:srgbClr val="D60093"/>
                </a:solidFill>
              </a:rPr>
              <a:t>+ </a:t>
            </a:r>
            <a:r>
              <a:rPr lang="en-US" sz="1800" b="1" i="1">
                <a:solidFill>
                  <a:srgbClr val="D60093"/>
                </a:solidFill>
              </a:rPr>
              <a:t>for dif-ferent S at fixed x,Q</a:t>
            </a:r>
            <a:r>
              <a:rPr lang="en-US" sz="1800" b="1" i="1" baseline="36000">
                <a:solidFill>
                  <a:srgbClr val="D60093"/>
                </a:solidFill>
              </a:rPr>
              <a:t>2</a:t>
            </a:r>
          </a:p>
        </p:txBody>
      </p:sp>
      <p:pic>
        <p:nvPicPr>
          <p:cNvPr id="51207" name="Bild 4"/>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257425" y="669925"/>
            <a:ext cx="6886575" cy="5378450"/>
          </a:xfrm>
          <a:prstGeom prst="rect">
            <a:avLst/>
          </a:prstGeom>
          <a:noFill/>
          <a:ln w="9525">
            <a:noFill/>
            <a:miter lim="800000"/>
            <a:headEnd/>
            <a:tailEnd/>
          </a:ln>
        </p:spPr>
      </p:pic>
      <p:cxnSp>
        <p:nvCxnSpPr>
          <p:cNvPr id="12" name="Gerade Verbindung 11"/>
          <p:cNvCxnSpPr/>
          <p:nvPr/>
        </p:nvCxnSpPr>
        <p:spPr>
          <a:xfrm>
            <a:off x="2995613" y="3343275"/>
            <a:ext cx="1017587" cy="46672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5341938" y="4756150"/>
            <a:ext cx="1003300" cy="47942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6619875" y="2052638"/>
            <a:ext cx="990600" cy="55562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1211" name="Textfeld 14"/>
          <p:cNvSpPr txBox="1">
            <a:spLocks noChangeArrowheads="1"/>
          </p:cNvSpPr>
          <p:nvPr/>
        </p:nvSpPr>
        <p:spPr bwMode="auto">
          <a:xfrm>
            <a:off x="2994025" y="673100"/>
            <a:ext cx="1162050" cy="549275"/>
          </a:xfrm>
          <a:prstGeom prst="rect">
            <a:avLst/>
          </a:prstGeom>
          <a:noFill/>
          <a:ln w="9525">
            <a:noFill/>
            <a:miter lim="800000"/>
            <a:headEnd/>
            <a:tailEnd/>
          </a:ln>
        </p:spPr>
        <p:txBody>
          <a:bodyPr wrap="none">
            <a:spAutoFit/>
          </a:bodyPr>
          <a:lstStyle/>
          <a:p>
            <a:pPr defTabSz="457200"/>
            <a:r>
              <a:rPr lang="en-US" sz="1600">
                <a:latin typeface="Comic Sans MS" pitchFamily="66" charset="0"/>
              </a:rPr>
              <a:t>F</a:t>
            </a:r>
            <a:r>
              <a:rPr lang="en-US" sz="1600" baseline="-25000">
                <a:latin typeface="Comic Sans MS" pitchFamily="66" charset="0"/>
              </a:rPr>
              <a:t>L </a:t>
            </a:r>
            <a:r>
              <a:rPr lang="en-US" sz="1600">
                <a:latin typeface="Comic Sans MS" pitchFamily="66" charset="0"/>
              </a:rPr>
              <a:t>“slopes”</a:t>
            </a:r>
          </a:p>
          <a:p>
            <a:pPr defTabSz="457200"/>
            <a:r>
              <a:rPr lang="en-US" sz="1400">
                <a:latin typeface="Comic Sans MS" pitchFamily="66" charset="0"/>
              </a:rPr>
              <a:t>(examples)</a:t>
            </a:r>
          </a:p>
        </p:txBody>
      </p:sp>
      <p:pic>
        <p:nvPicPr>
          <p:cNvPr id="51212" name="Bild 5"/>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2992438" y="6021388"/>
            <a:ext cx="2159000" cy="747712"/>
          </a:xfrm>
          <a:prstGeom prst="rect">
            <a:avLst/>
          </a:prstGeom>
          <a:solidFill>
            <a:schemeClr val="bg1"/>
          </a:solidFill>
          <a:ln w="9525">
            <a:noFill/>
            <a:miter lim="800000"/>
            <a:headEnd/>
            <a:tailEnd/>
          </a:ln>
        </p:spPr>
      </p:pic>
      <p:pic>
        <p:nvPicPr>
          <p:cNvPr id="51213" name="Bild 6"/>
          <p:cNvPicPr>
            <a:picLocks noChangeAspect="1"/>
          </p:cNvPicPr>
          <p:nvPr/>
        </p:nvPicPr>
        <p:blipFill>
          <a:blip r:embed="rId8" cstate="print">
            <a:clrChange>
              <a:clrFrom>
                <a:srgbClr val="E8E8E0"/>
              </a:clrFrom>
              <a:clrTo>
                <a:srgbClr val="E8E8E0">
                  <a:alpha val="0"/>
                </a:srgbClr>
              </a:clrTo>
            </a:clrChange>
          </a:blip>
          <a:srcRect/>
          <a:stretch>
            <a:fillRect/>
          </a:stretch>
        </p:blipFill>
        <p:spPr bwMode="auto">
          <a:xfrm>
            <a:off x="5202238" y="6027738"/>
            <a:ext cx="2132012" cy="728662"/>
          </a:xfrm>
          <a:prstGeom prst="rect">
            <a:avLst/>
          </a:prstGeom>
          <a:noFill/>
          <a:ln w="9525">
            <a:noFill/>
            <a:miter lim="800000"/>
            <a:headEnd/>
            <a:tailEnd/>
          </a:ln>
        </p:spPr>
      </p:pic>
      <p:sp>
        <p:nvSpPr>
          <p:cNvPr id="51214" name="Textfeld 8"/>
          <p:cNvSpPr txBox="1">
            <a:spLocks noChangeArrowheads="1"/>
          </p:cNvSpPr>
          <p:nvPr/>
        </p:nvSpPr>
        <p:spPr bwMode="auto">
          <a:xfrm>
            <a:off x="2835275" y="1187450"/>
            <a:ext cx="1466850" cy="517525"/>
          </a:xfrm>
          <a:prstGeom prst="rect">
            <a:avLst/>
          </a:prstGeom>
          <a:noFill/>
          <a:ln w="9525">
            <a:noFill/>
            <a:miter lim="800000"/>
            <a:headEnd/>
            <a:tailEnd/>
          </a:ln>
        </p:spPr>
        <p:txBody>
          <a:bodyPr>
            <a:spAutoFit/>
          </a:bodyPr>
          <a:lstStyle/>
          <a:p>
            <a:pPr defTabSz="457200"/>
            <a:r>
              <a:rPr lang="en-US" sz="1200">
                <a:latin typeface="Comic Sans MS" pitchFamily="66" charset="0"/>
              </a:rPr>
              <a:t>  </a:t>
            </a:r>
            <a:r>
              <a:rPr lang="en-US" sz="1400" b="1"/>
              <a:t>5x50 - 5x325</a:t>
            </a:r>
          </a:p>
          <a:p>
            <a:pPr defTabSz="457200"/>
            <a:r>
              <a:rPr lang="en-US" sz="1400">
                <a:latin typeface="Comic Sans MS" pitchFamily="66" charset="0"/>
              </a:rPr>
              <a:t>    </a:t>
            </a:r>
            <a:r>
              <a:rPr lang="en-US" sz="1400" b="1">
                <a:latin typeface="Comic Sans MS" pitchFamily="66" charset="0"/>
              </a:rPr>
              <a:t>ep</a:t>
            </a:r>
            <a:r>
              <a:rPr lang="en-US" sz="1400">
                <a:latin typeface="Comic Sans MS" pitchFamily="66" charset="0"/>
              </a:rPr>
              <a:t> </a:t>
            </a:r>
            <a:r>
              <a:rPr lang="en-US" sz="1400" b="1">
                <a:latin typeface="Comic Sans MS" pitchFamily="66" charset="0"/>
              </a:rPr>
              <a:t>running</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65125" y="768350"/>
            <a:ext cx="8528050" cy="2862263"/>
          </a:xfrm>
          <a:prstGeom prst="rect">
            <a:avLst/>
          </a:prstGeom>
          <a:solidFill>
            <a:schemeClr val="bg1"/>
          </a:solidFill>
          <a:ln w="9525">
            <a:noFill/>
            <a:miter lim="800000"/>
            <a:headEnd/>
            <a:tailEnd/>
          </a:ln>
        </p:spPr>
        <p:txBody>
          <a:bodyPr anchor="ctr">
            <a:spAutoFit/>
          </a:bodyPr>
          <a:lstStyle/>
          <a:p>
            <a:pPr eaLnBrk="0" hangingPunct="0"/>
            <a:r>
              <a:rPr lang="en-US" sz="1800" b="1">
                <a:ea typeface="Calibri" pitchFamily="34" charset="0"/>
                <a:cs typeface="Times New Roman" pitchFamily="18" charset="0"/>
              </a:rPr>
              <a:t>Session I:  </a:t>
            </a:r>
            <a:r>
              <a:rPr lang="en-US" sz="1800" b="1">
                <a:solidFill>
                  <a:srgbClr val="D60093"/>
                </a:solidFill>
                <a:ea typeface="Calibri" pitchFamily="34" charset="0"/>
                <a:cs typeface="Times New Roman" pitchFamily="18" charset="0"/>
              </a:rPr>
              <a:t>Long-Term Options and Near-Term Plans</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  </a:t>
            </a:r>
            <a:r>
              <a:rPr lang="en-US" sz="1800" b="1">
                <a:solidFill>
                  <a:srgbClr val="D60093"/>
                </a:solidFill>
                <a:ea typeface="Calibri" pitchFamily="34" charset="0"/>
                <a:cs typeface="Times New Roman" pitchFamily="18" charset="0"/>
              </a:rPr>
              <a:t>The Role of Heavy Ion Collisions at RHIC Beyond ~2017</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III:  </a:t>
            </a:r>
            <a:r>
              <a:rPr lang="en-US" sz="1800" b="1">
                <a:solidFill>
                  <a:srgbClr val="D60093"/>
                </a:solidFill>
                <a:ea typeface="Calibri" pitchFamily="34" charset="0"/>
                <a:cs typeface="Times New Roman" pitchFamily="18" charset="0"/>
              </a:rPr>
              <a:t>PHENIX and STAR Decadal Plans</a:t>
            </a:r>
          </a:p>
          <a:p>
            <a:pPr eaLnBrk="0" hangingPunct="0"/>
            <a:endParaRPr lang="en-US" sz="1800" b="1">
              <a:solidFill>
                <a:srgbClr val="D60093"/>
              </a:solidFill>
              <a:ea typeface="Calibri" pitchFamily="34" charset="0"/>
              <a:cs typeface="Times New Roman" pitchFamily="18" charset="0"/>
            </a:endParaRPr>
          </a:p>
          <a:p>
            <a:pPr eaLnBrk="0" hangingPunct="0"/>
            <a:r>
              <a:rPr lang="en-US" sz="1800" b="1">
                <a:ea typeface="Calibri" pitchFamily="34" charset="0"/>
                <a:cs typeface="Times New Roman" pitchFamily="18" charset="0"/>
              </a:rPr>
              <a:t>Session IV:  </a:t>
            </a:r>
            <a:r>
              <a:rPr lang="en-US" sz="1800" b="1">
                <a:solidFill>
                  <a:srgbClr val="D60093"/>
                </a:solidFill>
                <a:ea typeface="Calibri" pitchFamily="34" charset="0"/>
                <a:cs typeface="Times New Roman" pitchFamily="18" charset="0"/>
              </a:rPr>
              <a:t>eRHIC S&amp;T</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V:  </a:t>
            </a:r>
            <a:r>
              <a:rPr lang="en-US" sz="1800" b="1">
                <a:solidFill>
                  <a:srgbClr val="D60093"/>
                </a:solidFill>
                <a:ea typeface="Calibri" pitchFamily="34" charset="0"/>
                <a:cs typeface="Times New Roman" pitchFamily="18" charset="0"/>
              </a:rPr>
              <a:t>Panel and Community Discussion Toward Developing a RHIC Strategy to Present at Next Long Range Plan</a:t>
            </a:r>
            <a:endParaRPr lang="en-US" sz="1800">
              <a:solidFill>
                <a:srgbClr val="D60093"/>
              </a:solidFill>
              <a:ea typeface="Calibri" pitchFamily="34" charset="0"/>
              <a:cs typeface="Times New Roman" pitchFamily="18" charset="0"/>
            </a:endParaRPr>
          </a:p>
        </p:txBody>
      </p:sp>
      <p:sp>
        <p:nvSpPr>
          <p:cNvPr id="53250" name="Rectangle 2"/>
          <p:cNvSpPr>
            <a:spLocks noChangeArrowheads="1"/>
          </p:cNvSpPr>
          <p:nvPr/>
        </p:nvSpPr>
        <p:spPr bwMode="auto">
          <a:xfrm>
            <a:off x="0" y="0"/>
            <a:ext cx="9144000" cy="776288"/>
          </a:xfrm>
          <a:prstGeom prst="rect">
            <a:avLst/>
          </a:prstGeom>
          <a:noFill/>
          <a:ln w="9525">
            <a:noFill/>
            <a:miter lim="800000"/>
            <a:headEnd/>
            <a:tailEnd/>
          </a:ln>
        </p:spPr>
        <p:txBody>
          <a:bodyPr anchor="ctr"/>
          <a:lstStyle/>
          <a:p>
            <a:pPr algn="ctr" eaLnBrk="0" hangingPunct="0">
              <a:lnSpc>
                <a:spcPct val="80000"/>
              </a:lnSpc>
            </a:pPr>
            <a:r>
              <a:rPr lang="en-US" sz="2400" b="1">
                <a:solidFill>
                  <a:srgbClr val="0033CC"/>
                </a:solidFill>
                <a:latin typeface="Comic Sans MS" pitchFamily="66" charset="0"/>
              </a:rPr>
              <a:t>Agenda for Users’ Workshop on RHIC Future Strategy (June 21-24, 2011)</a:t>
            </a:r>
          </a:p>
        </p:txBody>
      </p:sp>
      <p:sp>
        <p:nvSpPr>
          <p:cNvPr id="53251" name="TextBox 3"/>
          <p:cNvSpPr txBox="1">
            <a:spLocks noChangeArrowheads="1"/>
          </p:cNvSpPr>
          <p:nvPr/>
        </p:nvSpPr>
        <p:spPr bwMode="auto">
          <a:xfrm>
            <a:off x="239713" y="3722688"/>
            <a:ext cx="8763000" cy="2563812"/>
          </a:xfrm>
          <a:prstGeom prst="rect">
            <a:avLst/>
          </a:prstGeom>
          <a:solidFill>
            <a:schemeClr val="bg1"/>
          </a:solidFill>
          <a:ln w="9525">
            <a:noFill/>
            <a:miter lim="800000"/>
            <a:headEnd/>
            <a:tailEnd/>
          </a:ln>
        </p:spPr>
        <p:txBody>
          <a:bodyPr>
            <a:spAutoFit/>
          </a:bodyPr>
          <a:lstStyle/>
          <a:p>
            <a:pPr eaLnBrk="0" hangingPunct="0"/>
            <a:r>
              <a:rPr lang="en-US" sz="1800" b="1">
                <a:solidFill>
                  <a:srgbClr val="0033CC"/>
                </a:solidFill>
              </a:rPr>
              <a:t>Among the critical questions to be discussed:</a:t>
            </a:r>
          </a:p>
          <a:p>
            <a:pPr eaLnBrk="0" hangingPunct="0">
              <a:buFont typeface="Arial" charset="0"/>
              <a:buAutoNum type="arabicParenR"/>
            </a:pPr>
            <a:r>
              <a:rPr lang="en-US" sz="1800" b="1" i="1">
                <a:solidFill>
                  <a:srgbClr val="D60093"/>
                </a:solidFill>
              </a:rPr>
              <a:t> Since LHC HI results very similar to RHIC’s, are both facilities needed?</a:t>
            </a:r>
          </a:p>
          <a:p>
            <a:pPr eaLnBrk="0" hangingPunct="0">
              <a:buFont typeface="Arial" charset="0"/>
              <a:buAutoNum type="arabicParenR"/>
            </a:pPr>
            <a:r>
              <a:rPr lang="en-US" sz="1800" b="1" i="1">
                <a:solidFill>
                  <a:srgbClr val="D60093"/>
                </a:solidFill>
              </a:rPr>
              <a:t> Will 2-3 year cessation of RHIC ops. be essential to fund eRHIC? If so, what is optimal timing?</a:t>
            </a:r>
          </a:p>
          <a:p>
            <a:pPr eaLnBrk="0" hangingPunct="0">
              <a:buFont typeface="Arial" charset="0"/>
              <a:buAutoNum type="arabicParenR"/>
            </a:pPr>
            <a:r>
              <a:rPr lang="en-US" sz="1800" b="1" i="1">
                <a:solidFill>
                  <a:srgbClr val="D60093"/>
                </a:solidFill>
              </a:rPr>
              <a:t> Is it crucial to maintain AA &amp; pp capability into eRHIC era?  If so, can we reconfigure IR’s annually, or do we separate HI from eA in different IR’s?</a:t>
            </a:r>
          </a:p>
          <a:p>
            <a:pPr eaLnBrk="0" hangingPunct="0">
              <a:buFont typeface="Arial" charset="0"/>
              <a:buAutoNum type="arabicParenR"/>
            </a:pPr>
            <a:r>
              <a:rPr lang="en-US" sz="1800" b="1" i="1">
                <a:solidFill>
                  <a:srgbClr val="D60093"/>
                </a:solidFill>
              </a:rPr>
              <a:t> What eRHIC science is realizable within $500M total project cost limit?</a:t>
            </a:r>
          </a:p>
          <a:p>
            <a:pPr eaLnBrk="0" hangingPunct="0">
              <a:buFont typeface="Arial" charset="0"/>
              <a:buAutoNum type="arabicParenR"/>
            </a:pPr>
            <a:r>
              <a:rPr lang="en-US" sz="1800" b="1" i="1">
                <a:solidFill>
                  <a:srgbClr val="D60093"/>
                </a:solidFill>
              </a:rPr>
              <a:t> What is optimal path for detectors and collaborations to evolve from RHIC to eRHIC?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33" name="Group 45"/>
          <p:cNvGraphicFramePr>
            <a:graphicFrameLocks noGrp="1"/>
          </p:cNvGraphicFramePr>
          <p:nvPr/>
        </p:nvGraphicFramePr>
        <p:xfrm>
          <a:off x="0" y="0"/>
          <a:ext cx="9158288" cy="6858000"/>
        </p:xfrm>
        <a:graphic>
          <a:graphicData uri="http://schemas.openxmlformats.org/drawingml/2006/table">
            <a:tbl>
              <a:tblPr/>
              <a:tblGrid>
                <a:gridCol w="2214563"/>
                <a:gridCol w="2143125"/>
                <a:gridCol w="2505075"/>
                <a:gridCol w="2295525"/>
              </a:tblGrid>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Science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Deliverable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Basic</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Measurement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Uniqueness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and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Feasibility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Requirements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spin structure at small x</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contribution of Δg,  ΔΣ</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to spin sum rule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inclusive DIS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E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E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minimal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coverage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about 10fb</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-1</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full flavor separation</a:t>
                      </a:r>
                    </a:p>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 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range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strangeness, s(x)-s(x)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semi-inclusive DIS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E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E000"/>
                        </a:solidFill>
                        <a:effectLst/>
                        <a:latin typeface="Corbel"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ct val="0"/>
                        </a:spcAft>
                        <a:buClr>
                          <a:srgbClr val="042B7F"/>
                        </a:buClr>
                        <a:buSzTx/>
                        <a:buFontTx/>
                        <a:buNone/>
                        <a:tabLst/>
                      </a:pP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very similar to DIS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particle ID</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improved FFs (Belle,LHC)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electroweak probes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of proton structure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flavor separation</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electroweak parameters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inclusive DIS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high 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8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8000"/>
                        </a:solidFill>
                        <a:effectLst/>
                        <a:latin typeface="Corbel"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some unp. results from HERA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20x250 to 30x325</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positron beam</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polarized </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3</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He beam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treatment of</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heavy flavors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 pQCD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DIS (g</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1</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F</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and F</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L</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with tagged charm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5E8025"/>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5E8025"/>
                        </a:solidFill>
                        <a:effectLst/>
                        <a:latin typeface="Corbel" pitchFamily="34" charset="0"/>
                        <a:ea typeface="ＭＳ Ｐゴシック"/>
                        <a:cs typeface="ＭＳ Ｐゴシック"/>
                      </a:endParaRP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some results from HERA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 </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coverage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charm tag</a:t>
                      </a:r>
                    </a:p>
                    <a:p>
                      <a:pPr marL="0" marR="0" lvl="0" indent="0" algn="l" defTabSz="914400" rtl="0" eaLnBrk="0" fontAlgn="base" latinLnBrk="0" hangingPunct="0">
                        <a:lnSpc>
                          <a:spcPct val="100000"/>
                        </a:lnSpc>
                        <a:spcBef>
                          <a:spcPct val="0"/>
                        </a:spcBef>
                        <a:spcAft>
                          <a:spcPct val="0"/>
                        </a:spcAft>
                        <a:buClr>
                          <a:srgbClr val="042B7F"/>
                        </a:buClr>
                        <a:buSzTx/>
                        <a:buFontTx/>
                        <a:buNone/>
                        <a:tabLst/>
                      </a:pP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(un)polarized γ PDFs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relevant for γγ physics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an ILC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photoproduction</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of inclusive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hadrons, charm, jets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5E8025"/>
                          </a:solidFill>
                          <a:effectLst/>
                          <a:latin typeface="Zapf Dingbats" charset="0"/>
                          <a:ea typeface="ＭＳ Ｐゴシック"/>
                          <a:cs typeface="ＭＳ Ｐゴシック"/>
                        </a:rPr>
                        <a:t>✔</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chemeClr val="tx1"/>
                          </a:solidFill>
                          <a:effectLst/>
                          <a:latin typeface="Arial" charset="0"/>
                          <a:ea typeface="Zapf Dingbats" charset="0"/>
                          <a:cs typeface="Comic Sans MS" pitchFamily="66" charset="0"/>
                        </a:rPr>
                        <a:t>unp. not completely unknown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tag low 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 </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events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about 10 fb</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-1</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pic>
        <p:nvPicPr>
          <p:cNvPr id="55334" name="Bild 7"/>
          <p:cNvPicPr>
            <a:picLocks noChangeAspect="1"/>
          </p:cNvPicPr>
          <p:nvPr/>
        </p:nvPicPr>
        <p:blipFill>
          <a:blip r:embed="rId3" cstate="print"/>
          <a:srcRect/>
          <a:stretch>
            <a:fillRect/>
          </a:stretch>
        </p:blipFill>
        <p:spPr bwMode="auto">
          <a:xfrm>
            <a:off x="5938838" y="1401763"/>
            <a:ext cx="808037" cy="671512"/>
          </a:xfrm>
          <a:prstGeom prst="rect">
            <a:avLst/>
          </a:prstGeom>
          <a:noFill/>
          <a:ln w="9525">
            <a:noFill/>
            <a:miter lim="800000"/>
            <a:headEnd/>
            <a:tailEnd/>
          </a:ln>
        </p:spPr>
      </p:pic>
      <p:pic>
        <p:nvPicPr>
          <p:cNvPr id="55335" name="Bild 8"/>
          <p:cNvPicPr>
            <a:picLocks noChangeAspect="1"/>
          </p:cNvPicPr>
          <p:nvPr/>
        </p:nvPicPr>
        <p:blipFill>
          <a:blip r:embed="rId4" cstate="print"/>
          <a:srcRect/>
          <a:stretch>
            <a:fillRect/>
          </a:stretch>
        </p:blipFill>
        <p:spPr bwMode="auto">
          <a:xfrm>
            <a:off x="6223000" y="2571750"/>
            <a:ext cx="454025" cy="455613"/>
          </a:xfrm>
          <a:prstGeom prst="rect">
            <a:avLst/>
          </a:prstGeom>
          <a:noFill/>
          <a:ln w="9525">
            <a:noFill/>
            <a:miter lim="800000"/>
            <a:headEnd/>
            <a:tailEnd/>
          </a:ln>
        </p:spPr>
      </p:pic>
      <p:pic>
        <p:nvPicPr>
          <p:cNvPr id="55336" name="Bild 9"/>
          <p:cNvPicPr>
            <a:picLocks noChangeAspect="1"/>
          </p:cNvPicPr>
          <p:nvPr/>
        </p:nvPicPr>
        <p:blipFill>
          <a:blip r:embed="rId5" cstate="print">
            <a:clrChange>
              <a:clrFrom>
                <a:srgbClr val="EACF70"/>
              </a:clrFrom>
              <a:clrTo>
                <a:srgbClr val="EACF70">
                  <a:alpha val="0"/>
                </a:srgbClr>
              </a:clrTo>
            </a:clrChange>
          </a:blip>
          <a:srcRect/>
          <a:stretch>
            <a:fillRect/>
          </a:stretch>
        </p:blipFill>
        <p:spPr bwMode="auto">
          <a:xfrm>
            <a:off x="6223000" y="3659188"/>
            <a:ext cx="454025" cy="454025"/>
          </a:xfrm>
          <a:prstGeom prst="rect">
            <a:avLst/>
          </a:prstGeom>
          <a:noFill/>
          <a:ln w="9525">
            <a:noFill/>
            <a:miter lim="800000"/>
            <a:headEnd/>
            <a:tailEnd/>
          </a:ln>
        </p:spPr>
      </p:pic>
      <p:pic>
        <p:nvPicPr>
          <p:cNvPr id="55337" name="Bild 10"/>
          <p:cNvPicPr>
            <a:picLocks noChangeAspect="1"/>
          </p:cNvPicPr>
          <p:nvPr/>
        </p:nvPicPr>
        <p:blipFill>
          <a:blip r:embed="rId6" cstate="print"/>
          <a:srcRect/>
          <a:stretch>
            <a:fillRect/>
          </a:stretch>
        </p:blipFill>
        <p:spPr bwMode="auto">
          <a:xfrm>
            <a:off x="6223000" y="5965825"/>
            <a:ext cx="454025" cy="444500"/>
          </a:xfrm>
          <a:prstGeom prst="rect">
            <a:avLst/>
          </a:prstGeom>
          <a:noFill/>
          <a:ln w="9525">
            <a:noFill/>
            <a:miter lim="800000"/>
            <a:headEnd/>
            <a:tailEnd/>
          </a:ln>
        </p:spPr>
      </p:pic>
      <p:pic>
        <p:nvPicPr>
          <p:cNvPr id="55338" name="Bild 11"/>
          <p:cNvPicPr>
            <a:picLocks noChangeAspect="1"/>
          </p:cNvPicPr>
          <p:nvPr/>
        </p:nvPicPr>
        <p:blipFill>
          <a:blip r:embed="rId6" cstate="print"/>
          <a:srcRect/>
          <a:stretch>
            <a:fillRect/>
          </a:stretch>
        </p:blipFill>
        <p:spPr bwMode="auto">
          <a:xfrm>
            <a:off x="6223000" y="4835525"/>
            <a:ext cx="454025" cy="444500"/>
          </a:xfrm>
          <a:prstGeom prst="rect">
            <a:avLst/>
          </a:prstGeom>
          <a:noFill/>
          <a:ln w="9525">
            <a:noFill/>
            <a:miter lim="800000"/>
            <a:headEnd/>
            <a:tailEnd/>
          </a:ln>
        </p:spPr>
      </p:pic>
      <p:cxnSp>
        <p:nvCxnSpPr>
          <p:cNvPr id="14" name="Gerade Verbindung 13"/>
          <p:cNvCxnSpPr/>
          <p:nvPr/>
        </p:nvCxnSpPr>
        <p:spPr>
          <a:xfrm>
            <a:off x="1677988" y="3062288"/>
            <a:ext cx="115887"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bwMode="auto">
          <a:xfrm>
            <a:off x="3313113" y="6103938"/>
            <a:ext cx="1041400" cy="1206500"/>
          </a:xfrm>
          <a:prstGeom prst="arc">
            <a:avLst>
              <a:gd name="adj1" fmla="val 16200000"/>
              <a:gd name="adj2" fmla="val 2132003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8" name="Arc 7"/>
          <p:cNvSpPr/>
          <p:nvPr/>
        </p:nvSpPr>
        <p:spPr bwMode="auto">
          <a:xfrm flipH="1">
            <a:off x="4735513" y="6097588"/>
            <a:ext cx="1041400" cy="1206500"/>
          </a:xfrm>
          <a:prstGeom prst="arc">
            <a:avLst>
              <a:gd name="adj1" fmla="val 16200000"/>
              <a:gd name="adj2" fmla="val 21320030"/>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grpSp>
        <p:nvGrpSpPr>
          <p:cNvPr id="305" name="Group 304"/>
          <p:cNvGrpSpPr/>
          <p:nvPr/>
        </p:nvGrpSpPr>
        <p:grpSpPr>
          <a:xfrm>
            <a:off x="1187450" y="488950"/>
            <a:ext cx="7475538" cy="6065838"/>
            <a:chOff x="1187450" y="488950"/>
            <a:chExt cx="7475538" cy="6065838"/>
          </a:xfrm>
        </p:grpSpPr>
        <p:sp>
          <p:nvSpPr>
            <p:cNvPr id="9" name="Arc 8"/>
            <p:cNvSpPr>
              <a:spLocks noChangeAspect="1"/>
            </p:cNvSpPr>
            <p:nvPr/>
          </p:nvSpPr>
          <p:spPr bwMode="auto">
            <a:xfrm rot="18146531">
              <a:off x="1679576" y="998537"/>
              <a:ext cx="4489450" cy="3825875"/>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grpSp>
          <p:nvGrpSpPr>
            <p:cNvPr id="304" name="Group 303"/>
            <p:cNvGrpSpPr/>
            <p:nvPr/>
          </p:nvGrpSpPr>
          <p:grpSpPr>
            <a:xfrm>
              <a:off x="1187450" y="488950"/>
              <a:ext cx="7475538" cy="6065838"/>
              <a:chOff x="1187450" y="488950"/>
              <a:chExt cx="7475538" cy="6065838"/>
            </a:xfrm>
          </p:grpSpPr>
          <p:sp>
            <p:nvSpPr>
              <p:cNvPr id="4" name="Arc 3"/>
              <p:cNvSpPr>
                <a:spLocks noChangeAspect="1"/>
              </p:cNvSpPr>
              <p:nvPr/>
            </p:nvSpPr>
            <p:spPr bwMode="auto">
              <a:xfrm rot="18000000">
                <a:off x="2257425" y="92075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5" name="Arc 4"/>
              <p:cNvSpPr>
                <a:spLocks noChangeAspect="1"/>
              </p:cNvSpPr>
              <p:nvPr/>
            </p:nvSpPr>
            <p:spPr bwMode="auto">
              <a:xfrm rot="7200000">
                <a:off x="3144838" y="2455863"/>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6" name="Text Box 19"/>
              <p:cNvSpPr txBox="1">
                <a:spLocks noChangeArrowheads="1"/>
              </p:cNvSpPr>
              <p:nvPr/>
            </p:nvSpPr>
            <p:spPr bwMode="auto">
              <a:xfrm>
                <a:off x="7553325" y="2851150"/>
                <a:ext cx="1109663" cy="517525"/>
              </a:xfrm>
              <a:prstGeom prst="rect">
                <a:avLst/>
              </a:prstGeom>
              <a:noFill/>
              <a:ln w="9525">
                <a:noFill/>
                <a:miter lim="800000"/>
                <a:headEnd/>
                <a:tailEnd/>
              </a:ln>
            </p:spPr>
            <p:txBody>
              <a:bodyPr>
                <a:spAutoFit/>
              </a:bodyPr>
              <a:lstStyle/>
              <a:p>
                <a:pPr defTabSz="457200" eaLnBrk="0" hangingPunct="0"/>
                <a:r>
                  <a:rPr lang="en-US" sz="1400" b="1">
                    <a:solidFill>
                      <a:srgbClr val="3366FF"/>
                    </a:solidFill>
                  </a:rPr>
                  <a:t>Polarized </a:t>
                </a:r>
              </a:p>
              <a:p>
                <a:pPr defTabSz="457200" eaLnBrk="0" hangingPunct="0"/>
                <a:r>
                  <a:rPr lang="en-US" sz="1400" b="1">
                    <a:solidFill>
                      <a:srgbClr val="3366FF"/>
                    </a:solidFill>
                  </a:rPr>
                  <a:t>e-gun</a:t>
                </a:r>
              </a:p>
            </p:txBody>
          </p:sp>
          <p:sp>
            <p:nvSpPr>
              <p:cNvPr id="10" name="Arc 9"/>
              <p:cNvSpPr>
                <a:spLocks noChangeAspect="1"/>
              </p:cNvSpPr>
              <p:nvPr/>
            </p:nvSpPr>
            <p:spPr bwMode="auto">
              <a:xfrm rot="7277956">
                <a:off x="2980531" y="2320132"/>
                <a:ext cx="3890963" cy="3911600"/>
              </a:xfrm>
              <a:prstGeom prst="arc">
                <a:avLst>
                  <a:gd name="adj1" fmla="val 16200000"/>
                  <a:gd name="adj2" fmla="val 19504192"/>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1" name="Arc 10"/>
              <p:cNvSpPr>
                <a:spLocks noChangeAspect="1"/>
              </p:cNvSpPr>
              <p:nvPr/>
            </p:nvSpPr>
            <p:spPr bwMode="auto">
              <a:xfrm rot="7200000">
                <a:off x="3124200" y="2417763"/>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pic>
            <p:nvPicPr>
              <p:cNvPr id="12" name="Oval 295"/>
              <p:cNvPicPr>
                <a:picLocks noChangeArrowheads="1"/>
              </p:cNvPicPr>
              <p:nvPr/>
            </p:nvPicPr>
            <p:blipFill>
              <a:blip r:embed="rId3" cstate="print"/>
              <a:srcRect/>
              <a:stretch>
                <a:fillRect/>
              </a:stretch>
            </p:blipFill>
            <p:spPr bwMode="auto">
              <a:xfrm>
                <a:off x="1187450" y="1303338"/>
                <a:ext cx="1871663" cy="1871662"/>
              </a:xfrm>
              <a:prstGeom prst="rect">
                <a:avLst/>
              </a:prstGeom>
              <a:noFill/>
              <a:ln w="9525">
                <a:noFill/>
                <a:miter lim="800000"/>
                <a:headEnd/>
                <a:tailEnd/>
              </a:ln>
            </p:spPr>
          </p:pic>
          <p:sp>
            <p:nvSpPr>
              <p:cNvPr id="14" name="Text Box 110"/>
              <p:cNvSpPr txBox="1">
                <a:spLocks noChangeArrowheads="1"/>
              </p:cNvSpPr>
              <p:nvPr/>
            </p:nvSpPr>
            <p:spPr bwMode="auto">
              <a:xfrm>
                <a:off x="4132263" y="5538788"/>
                <a:ext cx="867545" cy="338554"/>
              </a:xfrm>
              <a:prstGeom prst="rect">
                <a:avLst/>
              </a:prstGeom>
              <a:noFill/>
              <a:ln w="9525">
                <a:noFill/>
                <a:miter lim="800000"/>
                <a:headEnd/>
                <a:tailEnd/>
              </a:ln>
            </p:spPr>
            <p:txBody>
              <a:bodyPr wrap="none">
                <a:spAutoFit/>
              </a:bodyPr>
              <a:lstStyle/>
              <a:p>
                <a:pPr defTabSz="457200" eaLnBrk="0" hangingPunct="0"/>
                <a:r>
                  <a:rPr lang="en-US" sz="1600" b="1" dirty="0" err="1">
                    <a:solidFill>
                      <a:srgbClr val="FF0000"/>
                    </a:solidFill>
                    <a:latin typeface="Comic Sans MS" pitchFamily="66" charset="0"/>
                  </a:rPr>
                  <a:t>eSTAR</a:t>
                </a:r>
                <a:endParaRPr lang="en-US" sz="1600" b="1" dirty="0">
                  <a:solidFill>
                    <a:srgbClr val="FF0000"/>
                  </a:solidFill>
                  <a:latin typeface="Comic Sans MS" pitchFamily="66" charset="0"/>
                </a:endParaRPr>
              </a:p>
            </p:txBody>
          </p:sp>
          <p:sp>
            <p:nvSpPr>
              <p:cNvPr id="15" name="Text Box 111"/>
              <p:cNvSpPr txBox="1">
                <a:spLocks noChangeArrowheads="1"/>
              </p:cNvSpPr>
              <p:nvPr/>
            </p:nvSpPr>
            <p:spPr bwMode="auto">
              <a:xfrm rot="3600000">
                <a:off x="2256631" y="4891883"/>
                <a:ext cx="1112837" cy="336550"/>
              </a:xfrm>
              <a:prstGeom prst="rect">
                <a:avLst/>
              </a:prstGeom>
              <a:noFill/>
              <a:ln w="9525">
                <a:noFill/>
                <a:miter lim="800000"/>
                <a:headEnd/>
                <a:tailEnd/>
              </a:ln>
            </p:spPr>
            <p:txBody>
              <a:bodyPr wrap="none">
                <a:spAutoFit/>
              </a:bodyPr>
              <a:lstStyle/>
              <a:p>
                <a:pPr defTabSz="457200" eaLnBrk="0" hangingPunct="0"/>
                <a:r>
                  <a:rPr lang="en-US" sz="1600" b="1" dirty="0" err="1">
                    <a:solidFill>
                      <a:srgbClr val="FF0000"/>
                    </a:solidFill>
                    <a:latin typeface="Comic Sans MS" pitchFamily="66" charset="0"/>
                  </a:rPr>
                  <a:t>ePHENIX</a:t>
                </a:r>
                <a:endParaRPr lang="en-US" sz="1600" b="1" dirty="0">
                  <a:solidFill>
                    <a:srgbClr val="FF0000"/>
                  </a:solidFill>
                  <a:latin typeface="Comic Sans MS" pitchFamily="66" charset="0"/>
                </a:endParaRPr>
              </a:p>
            </p:txBody>
          </p:sp>
          <p:sp>
            <p:nvSpPr>
              <p:cNvPr id="16" name="Arc 15"/>
              <p:cNvSpPr>
                <a:spLocks noChangeAspect="1"/>
              </p:cNvSpPr>
              <p:nvPr/>
            </p:nvSpPr>
            <p:spPr bwMode="auto">
              <a:xfrm>
                <a:off x="3132138" y="962025"/>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7" name="Arc 16"/>
              <p:cNvSpPr>
                <a:spLocks noChangeAspect="1"/>
              </p:cNvSpPr>
              <p:nvPr/>
            </p:nvSpPr>
            <p:spPr bwMode="auto">
              <a:xfrm>
                <a:off x="3148013" y="92233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8" name="Arc 17"/>
              <p:cNvSpPr>
                <a:spLocks noChangeAspect="1"/>
              </p:cNvSpPr>
              <p:nvPr/>
            </p:nvSpPr>
            <p:spPr bwMode="auto">
              <a:xfrm rot="14400000">
                <a:off x="1817688" y="169068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9" name="Arc 18"/>
              <p:cNvSpPr>
                <a:spLocks noChangeAspect="1"/>
              </p:cNvSpPr>
              <p:nvPr/>
            </p:nvSpPr>
            <p:spPr bwMode="auto">
              <a:xfrm rot="10800000">
                <a:off x="2254250" y="2459038"/>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0" name="Arc 19"/>
              <p:cNvSpPr>
                <a:spLocks noChangeAspect="1"/>
              </p:cNvSpPr>
              <p:nvPr/>
            </p:nvSpPr>
            <p:spPr bwMode="auto">
              <a:xfrm rot="3600000">
                <a:off x="3592513" y="168910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1" name="Arc 20"/>
              <p:cNvSpPr>
                <a:spLocks noChangeAspect="1"/>
              </p:cNvSpPr>
              <p:nvPr/>
            </p:nvSpPr>
            <p:spPr bwMode="auto">
              <a:xfrm rot="18000000">
                <a:off x="2284413" y="955675"/>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2" name="Arc 21"/>
              <p:cNvSpPr>
                <a:spLocks noChangeAspect="1"/>
              </p:cNvSpPr>
              <p:nvPr/>
            </p:nvSpPr>
            <p:spPr bwMode="auto">
              <a:xfrm rot="14400000">
                <a:off x="1862138" y="1690688"/>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3" name="Arc 22"/>
              <p:cNvSpPr>
                <a:spLocks noChangeAspect="1"/>
              </p:cNvSpPr>
              <p:nvPr/>
            </p:nvSpPr>
            <p:spPr bwMode="auto">
              <a:xfrm rot="10800000">
                <a:off x="2282825" y="242093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4" name="Arc 23"/>
              <p:cNvSpPr>
                <a:spLocks noChangeAspect="1"/>
              </p:cNvSpPr>
              <p:nvPr/>
            </p:nvSpPr>
            <p:spPr bwMode="auto">
              <a:xfrm rot="7200000" flipH="1">
                <a:off x="3549650" y="167798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5" name="Line 184"/>
              <p:cNvSpPr>
                <a:spLocks noChangeShapeType="1"/>
              </p:cNvSpPr>
              <p:nvPr/>
            </p:nvSpPr>
            <p:spPr bwMode="auto">
              <a:xfrm rot="18000000" flipV="1">
                <a:off x="6315075" y="4791075"/>
                <a:ext cx="914400" cy="0"/>
              </a:xfrm>
              <a:prstGeom prst="line">
                <a:avLst/>
              </a:prstGeom>
              <a:noFill/>
              <a:ln w="76200">
                <a:solidFill>
                  <a:srgbClr val="00FF00"/>
                </a:solidFill>
                <a:round/>
                <a:headEnd/>
                <a:tailEnd/>
              </a:ln>
            </p:spPr>
            <p:txBody>
              <a:bodyPr wrap="none" anchor="ctr"/>
              <a:lstStyle/>
              <a:p>
                <a:endParaRPr lang="en-US"/>
              </a:p>
            </p:txBody>
          </p:sp>
          <p:sp>
            <p:nvSpPr>
              <p:cNvPr id="26" name="Line 184"/>
              <p:cNvSpPr>
                <a:spLocks noChangeShapeType="1"/>
              </p:cNvSpPr>
              <p:nvPr/>
            </p:nvSpPr>
            <p:spPr bwMode="auto">
              <a:xfrm flipV="1">
                <a:off x="4059238" y="941388"/>
                <a:ext cx="914400" cy="0"/>
              </a:xfrm>
              <a:prstGeom prst="line">
                <a:avLst/>
              </a:prstGeom>
              <a:noFill/>
              <a:ln w="76200">
                <a:solidFill>
                  <a:srgbClr val="00FF00"/>
                </a:solidFill>
                <a:round/>
                <a:headEnd/>
                <a:tailEnd/>
              </a:ln>
            </p:spPr>
            <p:txBody>
              <a:bodyPr wrap="none" anchor="ctr"/>
              <a:lstStyle/>
              <a:p>
                <a:endParaRPr lang="en-US"/>
              </a:p>
            </p:txBody>
          </p:sp>
          <p:sp>
            <p:nvSpPr>
              <p:cNvPr id="27" name="Line 184"/>
              <p:cNvSpPr>
                <a:spLocks noChangeShapeType="1"/>
              </p:cNvSpPr>
              <p:nvPr/>
            </p:nvSpPr>
            <p:spPr bwMode="auto">
              <a:xfrm rot="14400000" flipV="1">
                <a:off x="1849438" y="4822825"/>
                <a:ext cx="914400" cy="0"/>
              </a:xfrm>
              <a:prstGeom prst="line">
                <a:avLst/>
              </a:prstGeom>
              <a:noFill/>
              <a:ln w="76200">
                <a:solidFill>
                  <a:srgbClr val="00FF00"/>
                </a:solidFill>
                <a:round/>
                <a:headEnd/>
                <a:tailEnd/>
              </a:ln>
            </p:spPr>
            <p:txBody>
              <a:bodyPr wrap="none" anchor="ctr"/>
              <a:lstStyle/>
              <a:p>
                <a:endParaRPr lang="en-US"/>
              </a:p>
            </p:txBody>
          </p:sp>
          <p:sp>
            <p:nvSpPr>
              <p:cNvPr id="28" name="Line 184"/>
              <p:cNvSpPr>
                <a:spLocks noChangeShapeType="1"/>
              </p:cNvSpPr>
              <p:nvPr/>
            </p:nvSpPr>
            <p:spPr bwMode="auto">
              <a:xfrm flipV="1">
                <a:off x="4087813" y="6096000"/>
                <a:ext cx="914400" cy="0"/>
              </a:xfrm>
              <a:prstGeom prst="line">
                <a:avLst/>
              </a:prstGeom>
              <a:noFill/>
              <a:ln w="76200">
                <a:solidFill>
                  <a:srgbClr val="00FF00"/>
                </a:solidFill>
                <a:round/>
                <a:headEnd/>
                <a:tailEnd/>
              </a:ln>
            </p:spPr>
            <p:txBody>
              <a:bodyPr wrap="none" anchor="ctr"/>
              <a:lstStyle/>
              <a:p>
                <a:endParaRPr lang="en-US"/>
              </a:p>
            </p:txBody>
          </p:sp>
          <p:sp>
            <p:nvSpPr>
              <p:cNvPr id="29" name="Rectangle 13"/>
              <p:cNvSpPr>
                <a:spLocks noChangeArrowheads="1"/>
              </p:cNvSpPr>
              <p:nvPr/>
            </p:nvSpPr>
            <p:spPr bwMode="auto">
              <a:xfrm rot="10800000">
                <a:off x="4389438" y="5967413"/>
                <a:ext cx="271462" cy="230187"/>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3500000"/>
              </a:gradFill>
              <a:ln w="9525">
                <a:noFill/>
                <a:miter lim="800000"/>
                <a:headEnd/>
                <a:tailEnd/>
              </a:ln>
            </p:spPr>
            <p:txBody>
              <a:bodyPr rot="10800000" wrap="none" anchor="ctr"/>
              <a:lstStyle/>
              <a:p>
                <a:pPr defTabSz="457200" eaLnBrk="0" hangingPunct="0"/>
                <a:endParaRPr lang="en-US" sz="1800">
                  <a:latin typeface="Comic Sans MS" pitchFamily="66" charset="0"/>
                </a:endParaRPr>
              </a:p>
            </p:txBody>
          </p:sp>
          <p:sp>
            <p:nvSpPr>
              <p:cNvPr id="30" name="Rectangle 136"/>
              <p:cNvSpPr>
                <a:spLocks noChangeArrowheads="1"/>
              </p:cNvSpPr>
              <p:nvPr/>
            </p:nvSpPr>
            <p:spPr bwMode="auto">
              <a:xfrm rot="3600000">
                <a:off x="2197894" y="4714081"/>
                <a:ext cx="228600" cy="217488"/>
              </a:xfrm>
              <a:prstGeom prst="rect">
                <a:avLst/>
              </a:prstGeom>
              <a:blipFill dpi="0" rotWithShape="1">
                <a:blip r:embed="rId4" cstate="print"/>
                <a:srcRect/>
                <a:tile tx="0" ty="0" sx="100000" sy="100000" flip="none" algn="tl"/>
              </a:blipFill>
              <a:ln w="9525">
                <a:noFill/>
                <a:miter lim="800000"/>
                <a:headEnd/>
                <a:tailEnd/>
              </a:ln>
            </p:spPr>
            <p:txBody>
              <a:bodyPr rot="10800000" vert="eaVert" wrap="none" anchor="ctr"/>
              <a:lstStyle/>
              <a:p>
                <a:pPr defTabSz="457200" eaLnBrk="0" hangingPunct="0"/>
                <a:endParaRPr lang="en-US" sz="1800">
                  <a:latin typeface="Comic Sans MS" pitchFamily="66" charset="0"/>
                </a:endParaRPr>
              </a:p>
            </p:txBody>
          </p:sp>
          <p:sp>
            <p:nvSpPr>
              <p:cNvPr id="31" name="Oval 30"/>
              <p:cNvSpPr/>
              <p:nvPr/>
            </p:nvSpPr>
            <p:spPr bwMode="auto">
              <a:xfrm>
                <a:off x="6421255" y="1583177"/>
                <a:ext cx="1828090" cy="1828090"/>
              </a:xfrm>
              <a:prstGeom prst="ellipse">
                <a:avLst/>
              </a:prstGeom>
              <a:noFill/>
              <a:ln w="38100" cap="flat" cmpd="dbl" algn="ctr">
                <a:gradFill>
                  <a:gsLst>
                    <a:gs pos="0">
                      <a:srgbClr val="FFEFD1">
                        <a:alpha val="44000"/>
                      </a:srgbClr>
                    </a:gs>
                    <a:gs pos="64999">
                      <a:srgbClr val="F0EBD5"/>
                    </a:gs>
                    <a:gs pos="100000">
                      <a:srgbClr val="D1C39F"/>
                    </a:gs>
                  </a:gsLst>
                  <a:lin ang="5400000" scaled="0"/>
                </a:gra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2" name="Arc 31"/>
              <p:cNvSpPr>
                <a:spLocks noChangeAspect="1"/>
              </p:cNvSpPr>
              <p:nvPr/>
            </p:nvSpPr>
            <p:spPr bwMode="auto">
              <a:xfrm rot="577047">
                <a:off x="2425700" y="750888"/>
                <a:ext cx="4529138" cy="3879850"/>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33" name="Straight Connector 32"/>
              <p:cNvCxnSpPr>
                <a:stCxn id="9" idx="2"/>
                <a:endCxn id="32" idx="0"/>
              </p:cNvCxnSpPr>
              <p:nvPr/>
            </p:nvCxnSpPr>
            <p:spPr bwMode="auto">
              <a:xfrm>
                <a:off x="3979863" y="771525"/>
                <a:ext cx="1035050" cy="6350"/>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34" name="Arc 33"/>
              <p:cNvSpPr>
                <a:spLocks noChangeAspect="1"/>
              </p:cNvSpPr>
              <p:nvPr/>
            </p:nvSpPr>
            <p:spPr bwMode="auto">
              <a:xfrm rot="14995628">
                <a:off x="1337469" y="1921669"/>
                <a:ext cx="4721225" cy="3767137"/>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35" name="Arc 34"/>
              <p:cNvSpPr>
                <a:spLocks noChangeAspect="1"/>
              </p:cNvSpPr>
              <p:nvPr/>
            </p:nvSpPr>
            <p:spPr bwMode="auto">
              <a:xfrm rot="11169758">
                <a:off x="1966913" y="2479675"/>
                <a:ext cx="4721225" cy="3767138"/>
              </a:xfrm>
              <a:prstGeom prst="arc">
                <a:avLst>
                  <a:gd name="adj1" fmla="val 16200000"/>
                  <a:gd name="adj2" fmla="val 19361024"/>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36" name="Straight Connector 35"/>
              <p:cNvCxnSpPr>
                <a:stCxn id="34" idx="0"/>
                <a:endCxn id="35" idx="2"/>
              </p:cNvCxnSpPr>
              <p:nvPr/>
            </p:nvCxnSpPr>
            <p:spPr bwMode="auto">
              <a:xfrm rot="16200000" flipH="1">
                <a:off x="1698626" y="4681537"/>
                <a:ext cx="1022350" cy="561975"/>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37" name="Arc 36"/>
              <p:cNvSpPr>
                <a:spLocks noChangeAspect="1"/>
              </p:cNvSpPr>
              <p:nvPr/>
            </p:nvSpPr>
            <p:spPr bwMode="auto">
              <a:xfrm rot="3574480">
                <a:off x="3126582" y="1385093"/>
                <a:ext cx="4356100" cy="3922713"/>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38" name="Straight Connector 37"/>
              <p:cNvCxnSpPr>
                <a:stCxn id="37" idx="2"/>
                <a:endCxn id="10" idx="0"/>
              </p:cNvCxnSpPr>
              <p:nvPr/>
            </p:nvCxnSpPr>
            <p:spPr bwMode="auto">
              <a:xfrm rot="5400000">
                <a:off x="6413500" y="4543425"/>
                <a:ext cx="931863" cy="563563"/>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grpSp>
            <p:nvGrpSpPr>
              <p:cNvPr id="39" name="Group 191"/>
              <p:cNvGrpSpPr>
                <a:grpSpLocks noChangeAspect="1"/>
              </p:cNvGrpSpPr>
              <p:nvPr/>
            </p:nvGrpSpPr>
            <p:grpSpPr bwMode="auto">
              <a:xfrm rot="3651754">
                <a:off x="6536122" y="2072242"/>
                <a:ext cx="625824" cy="144820"/>
                <a:chOff x="771366" y="1749449"/>
                <a:chExt cx="742549" cy="171658"/>
              </a:xfrm>
            </p:grpSpPr>
            <p:grpSp>
              <p:nvGrpSpPr>
                <p:cNvPr id="282" name="Group 102"/>
                <p:cNvGrpSpPr>
                  <a:grpSpLocks/>
                </p:cNvGrpSpPr>
                <p:nvPr/>
              </p:nvGrpSpPr>
              <p:grpSpPr bwMode="auto">
                <a:xfrm>
                  <a:off x="1324730" y="1749449"/>
                  <a:ext cx="189185" cy="165470"/>
                  <a:chOff x="1328330" y="1149478"/>
                  <a:chExt cx="189185" cy="165470"/>
                </a:xfrm>
              </p:grpSpPr>
              <p:sp>
                <p:nvSpPr>
                  <p:cNvPr id="298" name="Oval 115"/>
                  <p:cNvSpPr>
                    <a:spLocks noChangeArrowheads="1"/>
                  </p:cNvSpPr>
                  <p:nvPr/>
                </p:nvSpPr>
                <p:spPr bwMode="auto">
                  <a:xfrm flipH="1">
                    <a:off x="1462892" y="1150641"/>
                    <a:ext cx="54623"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99" name="Oval 116"/>
                  <p:cNvSpPr>
                    <a:spLocks noChangeArrowheads="1"/>
                  </p:cNvSpPr>
                  <p:nvPr/>
                </p:nvSpPr>
                <p:spPr bwMode="auto">
                  <a:xfrm flipH="1">
                    <a:off x="1420137" y="1149478"/>
                    <a:ext cx="50856"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300" name="Oval 117"/>
                  <p:cNvSpPr>
                    <a:spLocks noChangeAspect="1" noChangeArrowheads="1"/>
                  </p:cNvSpPr>
                  <p:nvPr/>
                </p:nvSpPr>
                <p:spPr bwMode="auto">
                  <a:xfrm flipH="1">
                    <a:off x="1370135" y="1150689"/>
                    <a:ext cx="54625"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301" name="Oval 118"/>
                  <p:cNvSpPr>
                    <a:spLocks noChangeArrowheads="1"/>
                  </p:cNvSpPr>
                  <p:nvPr/>
                </p:nvSpPr>
                <p:spPr bwMode="auto">
                  <a:xfrm flipH="1">
                    <a:off x="1328330" y="1151241"/>
                    <a:ext cx="54623" cy="16370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83" name="Group 103"/>
                <p:cNvGrpSpPr>
                  <a:grpSpLocks/>
                </p:cNvGrpSpPr>
                <p:nvPr/>
              </p:nvGrpSpPr>
              <p:grpSpPr bwMode="auto">
                <a:xfrm>
                  <a:off x="1141252" y="1754906"/>
                  <a:ext cx="186315" cy="164849"/>
                  <a:chOff x="1328778" y="1153451"/>
                  <a:chExt cx="186315" cy="164849"/>
                </a:xfrm>
              </p:grpSpPr>
              <p:sp>
                <p:nvSpPr>
                  <p:cNvPr id="294" name="Oval 115"/>
                  <p:cNvSpPr>
                    <a:spLocks noChangeArrowheads="1"/>
                  </p:cNvSpPr>
                  <p:nvPr/>
                </p:nvSpPr>
                <p:spPr bwMode="auto">
                  <a:xfrm flipH="1">
                    <a:off x="1460470" y="1161306"/>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95" name="Oval 116"/>
                  <p:cNvSpPr>
                    <a:spLocks noChangeArrowheads="1"/>
                  </p:cNvSpPr>
                  <p:nvPr/>
                </p:nvSpPr>
                <p:spPr bwMode="auto">
                  <a:xfrm flipH="1">
                    <a:off x="1419041" y="1153451"/>
                    <a:ext cx="54625"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96" name="Oval 117"/>
                  <p:cNvSpPr>
                    <a:spLocks noChangeArrowheads="1"/>
                  </p:cNvSpPr>
                  <p:nvPr/>
                </p:nvSpPr>
                <p:spPr bwMode="auto">
                  <a:xfrm flipH="1">
                    <a:off x="1376028" y="1160239"/>
                    <a:ext cx="48973"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97" name="Oval 118"/>
                  <p:cNvSpPr>
                    <a:spLocks noChangeArrowheads="1"/>
                  </p:cNvSpPr>
                  <p:nvPr/>
                </p:nvSpPr>
                <p:spPr bwMode="auto">
                  <a:xfrm flipH="1">
                    <a:off x="1328778" y="1156518"/>
                    <a:ext cx="52740"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84" name="Group 108"/>
                <p:cNvGrpSpPr>
                  <a:grpSpLocks/>
                </p:cNvGrpSpPr>
                <p:nvPr/>
              </p:nvGrpSpPr>
              <p:grpSpPr bwMode="auto">
                <a:xfrm>
                  <a:off x="961711" y="1760599"/>
                  <a:ext cx="184771" cy="160508"/>
                  <a:chOff x="1333163" y="1157660"/>
                  <a:chExt cx="184771" cy="160508"/>
                </a:xfrm>
              </p:grpSpPr>
              <p:sp>
                <p:nvSpPr>
                  <p:cNvPr id="290" name="Oval 115"/>
                  <p:cNvSpPr>
                    <a:spLocks noChangeArrowheads="1"/>
                  </p:cNvSpPr>
                  <p:nvPr/>
                </p:nvSpPr>
                <p:spPr bwMode="auto">
                  <a:xfrm flipH="1">
                    <a:off x="1467078" y="1161142"/>
                    <a:ext cx="50856"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91" name="Oval 116"/>
                  <p:cNvSpPr>
                    <a:spLocks noChangeArrowheads="1"/>
                  </p:cNvSpPr>
                  <p:nvPr/>
                </p:nvSpPr>
                <p:spPr bwMode="auto">
                  <a:xfrm flipH="1">
                    <a:off x="1423407" y="1161625"/>
                    <a:ext cx="47089"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92" name="Oval 117"/>
                  <p:cNvSpPr>
                    <a:spLocks noChangeArrowheads="1"/>
                  </p:cNvSpPr>
                  <p:nvPr/>
                </p:nvSpPr>
                <p:spPr bwMode="auto">
                  <a:xfrm flipH="1">
                    <a:off x="1373625" y="1161988"/>
                    <a:ext cx="54624" cy="156180"/>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93" name="Oval 118"/>
                  <p:cNvSpPr>
                    <a:spLocks noChangeArrowheads="1"/>
                  </p:cNvSpPr>
                  <p:nvPr/>
                </p:nvSpPr>
                <p:spPr bwMode="auto">
                  <a:xfrm flipH="1">
                    <a:off x="1333163" y="1157660"/>
                    <a:ext cx="50857"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85" name="Group 118"/>
                <p:cNvGrpSpPr>
                  <a:grpSpLocks/>
                </p:cNvGrpSpPr>
                <p:nvPr/>
              </p:nvGrpSpPr>
              <p:grpSpPr bwMode="auto">
                <a:xfrm>
                  <a:off x="771366" y="1755822"/>
                  <a:ext cx="194698" cy="157916"/>
                  <a:chOff x="1326834" y="1151399"/>
                  <a:chExt cx="194698" cy="157916"/>
                </a:xfrm>
              </p:grpSpPr>
              <p:sp>
                <p:nvSpPr>
                  <p:cNvPr id="286" name="Oval 115"/>
                  <p:cNvSpPr>
                    <a:spLocks noChangeArrowheads="1"/>
                  </p:cNvSpPr>
                  <p:nvPr/>
                </p:nvSpPr>
                <p:spPr bwMode="auto">
                  <a:xfrm flipH="1">
                    <a:off x="1466908" y="1153062"/>
                    <a:ext cx="54624"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87" name="Oval 116"/>
                  <p:cNvSpPr>
                    <a:spLocks noChangeArrowheads="1"/>
                  </p:cNvSpPr>
                  <p:nvPr/>
                </p:nvSpPr>
                <p:spPr bwMode="auto">
                  <a:xfrm flipH="1">
                    <a:off x="1423307" y="1151682"/>
                    <a:ext cx="52740" cy="152415"/>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88" name="Oval 117"/>
                  <p:cNvSpPr>
                    <a:spLocks noChangeArrowheads="1"/>
                  </p:cNvSpPr>
                  <p:nvPr/>
                </p:nvSpPr>
                <p:spPr bwMode="auto">
                  <a:xfrm flipH="1">
                    <a:off x="1371322" y="1151399"/>
                    <a:ext cx="54623" cy="15429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89" name="Oval 118"/>
                  <p:cNvSpPr>
                    <a:spLocks noChangeArrowheads="1"/>
                  </p:cNvSpPr>
                  <p:nvPr/>
                </p:nvSpPr>
                <p:spPr bwMode="auto">
                  <a:xfrm flipH="1">
                    <a:off x="1326834" y="1153136"/>
                    <a:ext cx="56507"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sp>
            <p:nvSpPr>
              <p:cNvPr id="40" name="Text Box 19"/>
              <p:cNvSpPr txBox="1">
                <a:spLocks noChangeArrowheads="1"/>
              </p:cNvSpPr>
              <p:nvPr/>
            </p:nvSpPr>
            <p:spPr bwMode="auto">
              <a:xfrm rot="17993261">
                <a:off x="1576387" y="2309813"/>
                <a:ext cx="1857375" cy="304800"/>
              </a:xfrm>
              <a:prstGeom prst="rect">
                <a:avLst/>
              </a:prstGeom>
              <a:noFill/>
              <a:ln w="9525">
                <a:noFill/>
                <a:miter lim="800000"/>
                <a:headEnd/>
                <a:tailEnd/>
              </a:ln>
            </p:spPr>
            <p:txBody>
              <a:bodyPr>
                <a:spAutoFit/>
              </a:bodyPr>
              <a:lstStyle/>
              <a:p>
                <a:pPr algn="ctr" defTabSz="457200" eaLnBrk="0" hangingPunct="0"/>
                <a:r>
                  <a:rPr lang="en-US" sz="1400" b="1" dirty="0">
                    <a:solidFill>
                      <a:srgbClr val="1513D7"/>
                    </a:solidFill>
                  </a:rPr>
                  <a:t>Coherent e-cooler</a:t>
                </a:r>
              </a:p>
            </p:txBody>
          </p:sp>
          <p:sp>
            <p:nvSpPr>
              <p:cNvPr id="41" name="Freeform 40"/>
              <p:cNvSpPr>
                <a:spLocks/>
              </p:cNvSpPr>
              <p:nvPr/>
            </p:nvSpPr>
            <p:spPr bwMode="auto">
              <a:xfrm rot="19314628">
                <a:off x="3233738" y="1103313"/>
                <a:ext cx="795337" cy="269875"/>
              </a:xfrm>
              <a:custGeom>
                <a:avLst/>
                <a:gdLst>
                  <a:gd name="T0" fmla="*/ 0 w 796066"/>
                  <a:gd name="T1" fmla="*/ 0 h 268941"/>
                  <a:gd name="T2" fmla="*/ 473336 w 796066"/>
                  <a:gd name="T3" fmla="*/ 86061 h 268941"/>
                  <a:gd name="T4" fmla="*/ 796066 w 796066"/>
                  <a:gd name="T5" fmla="*/ 268941 h 268941"/>
                  <a:gd name="T6" fmla="*/ 796066 w 796066"/>
                  <a:gd name="T7" fmla="*/ 268941 h 2689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6066" h="268941">
                    <a:moveTo>
                      <a:pt x="0" y="0"/>
                    </a:moveTo>
                    <a:cubicBezTo>
                      <a:pt x="170329" y="20619"/>
                      <a:pt x="340658" y="41238"/>
                      <a:pt x="473336" y="86061"/>
                    </a:cubicBezTo>
                    <a:cubicBezTo>
                      <a:pt x="606014" y="130884"/>
                      <a:pt x="796066" y="268941"/>
                      <a:pt x="796066" y="268941"/>
                    </a:cubicBezTo>
                  </a:path>
                </a:pathLst>
              </a:custGeom>
              <a:noFill/>
              <a:ln w="2540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anchor="ctr"/>
              <a:lstStyle/>
              <a:p>
                <a:pPr eaLnBrk="0" hangingPunct="0">
                  <a:defRPr/>
                </a:pPr>
                <a:endParaRPr lang="en-US">
                  <a:latin typeface="Arial" pitchFamily="34" charset="0"/>
                  <a:ea typeface="ＭＳ Ｐゴシック" pitchFamily="36" charset="-128"/>
                  <a:cs typeface="+mn-cs"/>
                </a:endParaRPr>
              </a:p>
            </p:txBody>
          </p:sp>
          <p:sp>
            <p:nvSpPr>
              <p:cNvPr id="42" name="Freeform 41"/>
              <p:cNvSpPr/>
              <p:nvPr/>
            </p:nvSpPr>
            <p:spPr bwMode="auto">
              <a:xfrm rot="18675355">
                <a:off x="2747963" y="769938"/>
                <a:ext cx="912812" cy="373062"/>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DD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3" name="Line 184"/>
              <p:cNvSpPr>
                <a:spLocks noChangeShapeType="1"/>
              </p:cNvSpPr>
              <p:nvPr/>
            </p:nvSpPr>
            <p:spPr bwMode="auto">
              <a:xfrm rot="14400000" flipV="1">
                <a:off x="6307138" y="2222500"/>
                <a:ext cx="914400" cy="0"/>
              </a:xfrm>
              <a:prstGeom prst="line">
                <a:avLst/>
              </a:prstGeom>
              <a:noFill/>
              <a:ln w="76200">
                <a:solidFill>
                  <a:srgbClr val="29FF11"/>
                </a:solidFill>
                <a:round/>
                <a:headEnd/>
                <a:tailEnd/>
              </a:ln>
            </p:spPr>
            <p:txBody>
              <a:bodyPr wrap="none" anchor="ctr"/>
              <a:lstStyle/>
              <a:p>
                <a:endParaRPr lang="en-US"/>
              </a:p>
            </p:txBody>
          </p:sp>
          <p:cxnSp>
            <p:nvCxnSpPr>
              <p:cNvPr id="44" name="Straight Arrow Connector 43"/>
              <p:cNvCxnSpPr/>
              <p:nvPr/>
            </p:nvCxnSpPr>
            <p:spPr bwMode="auto">
              <a:xfrm rot="5400000" flipH="1" flipV="1">
                <a:off x="5940425" y="1743075"/>
                <a:ext cx="727075" cy="4794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5" name="Freeform 44"/>
              <p:cNvSpPr>
                <a:spLocks/>
              </p:cNvSpPr>
              <p:nvPr/>
            </p:nvSpPr>
            <p:spPr bwMode="auto">
              <a:xfrm rot="19363518">
                <a:off x="3278188" y="1217613"/>
                <a:ext cx="795337" cy="268287"/>
              </a:xfrm>
              <a:custGeom>
                <a:avLst/>
                <a:gdLst>
                  <a:gd name="T0" fmla="*/ 0 w 796066"/>
                  <a:gd name="T1" fmla="*/ 0 h 268941"/>
                  <a:gd name="T2" fmla="*/ 473336 w 796066"/>
                  <a:gd name="T3" fmla="*/ 86061 h 268941"/>
                  <a:gd name="T4" fmla="*/ 796066 w 796066"/>
                  <a:gd name="T5" fmla="*/ 268941 h 268941"/>
                  <a:gd name="T6" fmla="*/ 796066 w 796066"/>
                  <a:gd name="T7" fmla="*/ 268941 h 2689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6066" h="268941">
                    <a:moveTo>
                      <a:pt x="0" y="0"/>
                    </a:moveTo>
                    <a:cubicBezTo>
                      <a:pt x="170329" y="20619"/>
                      <a:pt x="340658" y="41238"/>
                      <a:pt x="473336" y="86061"/>
                    </a:cubicBezTo>
                    <a:cubicBezTo>
                      <a:pt x="606014" y="130884"/>
                      <a:pt x="796066" y="268941"/>
                      <a:pt x="796066" y="268941"/>
                    </a:cubicBezTo>
                  </a:path>
                </a:pathLst>
              </a:custGeom>
              <a:noFill/>
              <a:ln w="25400" cap="flat" cmpd="sng" algn="ctr">
                <a:solidFill>
                  <a:srgbClr val="FFFF00"/>
                </a:solidFill>
                <a:prstDash val="solid"/>
                <a:round/>
                <a:headEnd type="triangle" w="med" len="med"/>
                <a:tailEnd type="none" w="med" len="med"/>
              </a:ln>
              <a:effectLst>
                <a:outerShdw dist="20000" dir="5400000" rotWithShape="0">
                  <a:srgbClr val="000000">
                    <a:alpha val="37999"/>
                  </a:srgbClr>
                </a:outerShdw>
              </a:effectLst>
            </p:spPr>
            <p:txBody>
              <a:bodyPr anchor="ctr"/>
              <a:lstStyle/>
              <a:p>
                <a:pPr eaLnBrk="0" hangingPunct="0">
                  <a:defRPr/>
                </a:pPr>
                <a:endParaRPr lang="en-US">
                  <a:latin typeface="Arial" pitchFamily="34" charset="0"/>
                  <a:ea typeface="ＭＳ Ｐゴシック" pitchFamily="36" charset="-128"/>
                  <a:cs typeface="+mn-cs"/>
                </a:endParaRPr>
              </a:p>
            </p:txBody>
          </p:sp>
          <p:sp>
            <p:nvSpPr>
              <p:cNvPr id="46" name="Line 184"/>
              <p:cNvSpPr>
                <a:spLocks noChangeShapeType="1"/>
              </p:cNvSpPr>
              <p:nvPr/>
            </p:nvSpPr>
            <p:spPr bwMode="auto">
              <a:xfrm rot="18000000" flipV="1">
                <a:off x="1836738" y="2243138"/>
                <a:ext cx="914400" cy="0"/>
              </a:xfrm>
              <a:prstGeom prst="line">
                <a:avLst/>
              </a:prstGeom>
              <a:noFill/>
              <a:ln w="76200">
                <a:solidFill>
                  <a:srgbClr val="00FF00"/>
                </a:solidFill>
                <a:round/>
                <a:headEnd/>
                <a:tailEnd/>
              </a:ln>
            </p:spPr>
            <p:txBody>
              <a:bodyPr wrap="none" anchor="ctr"/>
              <a:lstStyle/>
              <a:p>
                <a:endParaRPr lang="en-US"/>
              </a:p>
            </p:txBody>
          </p:sp>
          <p:grpSp>
            <p:nvGrpSpPr>
              <p:cNvPr id="47" name="Group 191"/>
              <p:cNvGrpSpPr>
                <a:grpSpLocks noChangeAspect="1"/>
              </p:cNvGrpSpPr>
              <p:nvPr/>
            </p:nvGrpSpPr>
            <p:grpSpPr bwMode="auto">
              <a:xfrm rot="7165234">
                <a:off x="1823236" y="2069599"/>
                <a:ext cx="623393" cy="143349"/>
                <a:chOff x="787896" y="1757019"/>
                <a:chExt cx="739660" cy="169913"/>
              </a:xfrm>
            </p:grpSpPr>
            <p:grpSp>
              <p:nvGrpSpPr>
                <p:cNvPr id="262" name="Group 102"/>
                <p:cNvGrpSpPr>
                  <a:grpSpLocks/>
                </p:cNvGrpSpPr>
                <p:nvPr/>
              </p:nvGrpSpPr>
              <p:grpSpPr bwMode="auto">
                <a:xfrm>
                  <a:off x="1338366" y="1757019"/>
                  <a:ext cx="189190" cy="166318"/>
                  <a:chOff x="1341966" y="1157048"/>
                  <a:chExt cx="189190" cy="166318"/>
                </a:xfrm>
              </p:grpSpPr>
              <p:sp>
                <p:nvSpPr>
                  <p:cNvPr id="278" name="Oval 115"/>
                  <p:cNvSpPr>
                    <a:spLocks noChangeArrowheads="1"/>
                  </p:cNvSpPr>
                  <p:nvPr/>
                </p:nvSpPr>
                <p:spPr bwMode="auto">
                  <a:xfrm flipH="1">
                    <a:off x="1476533" y="1160038"/>
                    <a:ext cx="54623"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79" name="Oval 116"/>
                  <p:cNvSpPr>
                    <a:spLocks noChangeArrowheads="1"/>
                  </p:cNvSpPr>
                  <p:nvPr/>
                </p:nvSpPr>
                <p:spPr bwMode="auto">
                  <a:xfrm flipH="1">
                    <a:off x="1433322" y="1159659"/>
                    <a:ext cx="50856" cy="16370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80" name="Oval 117"/>
                  <p:cNvSpPr>
                    <a:spLocks noChangeAspect="1" noChangeArrowheads="1"/>
                  </p:cNvSpPr>
                  <p:nvPr/>
                </p:nvSpPr>
                <p:spPr bwMode="auto">
                  <a:xfrm flipH="1">
                    <a:off x="1382390" y="1157048"/>
                    <a:ext cx="54624" cy="16370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81" name="Oval 118"/>
                  <p:cNvSpPr>
                    <a:spLocks noChangeArrowheads="1"/>
                  </p:cNvSpPr>
                  <p:nvPr/>
                </p:nvSpPr>
                <p:spPr bwMode="auto">
                  <a:xfrm flipH="1">
                    <a:off x="1341966" y="1158220"/>
                    <a:ext cx="54623" cy="16370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63" name="Group 103"/>
                <p:cNvGrpSpPr>
                  <a:grpSpLocks/>
                </p:cNvGrpSpPr>
                <p:nvPr/>
              </p:nvGrpSpPr>
              <p:grpSpPr bwMode="auto">
                <a:xfrm>
                  <a:off x="1156346" y="1763244"/>
                  <a:ext cx="183346" cy="163688"/>
                  <a:chOff x="1343872" y="1161789"/>
                  <a:chExt cx="183346" cy="163688"/>
                </a:xfrm>
              </p:grpSpPr>
              <p:sp>
                <p:nvSpPr>
                  <p:cNvPr id="274" name="Oval 115"/>
                  <p:cNvSpPr>
                    <a:spLocks noChangeArrowheads="1"/>
                  </p:cNvSpPr>
                  <p:nvPr/>
                </p:nvSpPr>
                <p:spPr bwMode="auto">
                  <a:xfrm flipH="1">
                    <a:off x="1472595" y="1164741"/>
                    <a:ext cx="54623"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75" name="Oval 116"/>
                  <p:cNvSpPr>
                    <a:spLocks noChangeArrowheads="1"/>
                  </p:cNvSpPr>
                  <p:nvPr/>
                </p:nvSpPr>
                <p:spPr bwMode="auto">
                  <a:xfrm flipH="1">
                    <a:off x="1432168" y="1165913"/>
                    <a:ext cx="54625"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76" name="Oval 117"/>
                  <p:cNvSpPr>
                    <a:spLocks noChangeArrowheads="1"/>
                  </p:cNvSpPr>
                  <p:nvPr/>
                </p:nvSpPr>
                <p:spPr bwMode="auto">
                  <a:xfrm flipH="1">
                    <a:off x="1388958" y="1165534"/>
                    <a:ext cx="50857" cy="159943"/>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77" name="Oval 118"/>
                  <p:cNvSpPr>
                    <a:spLocks noChangeArrowheads="1"/>
                  </p:cNvSpPr>
                  <p:nvPr/>
                </p:nvSpPr>
                <p:spPr bwMode="auto">
                  <a:xfrm flipH="1">
                    <a:off x="1343872" y="1161789"/>
                    <a:ext cx="54625" cy="159942"/>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64" name="Group 108"/>
                <p:cNvGrpSpPr>
                  <a:grpSpLocks/>
                </p:cNvGrpSpPr>
                <p:nvPr/>
              </p:nvGrpSpPr>
              <p:grpSpPr bwMode="auto">
                <a:xfrm>
                  <a:off x="970618" y="1766989"/>
                  <a:ext cx="184830" cy="159341"/>
                  <a:chOff x="1342070" y="1164050"/>
                  <a:chExt cx="184830" cy="159341"/>
                </a:xfrm>
              </p:grpSpPr>
              <p:sp>
                <p:nvSpPr>
                  <p:cNvPr id="270" name="Oval 115"/>
                  <p:cNvSpPr>
                    <a:spLocks noChangeArrowheads="1"/>
                  </p:cNvSpPr>
                  <p:nvPr/>
                </p:nvSpPr>
                <p:spPr bwMode="auto">
                  <a:xfrm flipH="1">
                    <a:off x="1474160" y="1168894"/>
                    <a:ext cx="52740" cy="152416"/>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71" name="Oval 116"/>
                  <p:cNvSpPr>
                    <a:spLocks noChangeArrowheads="1"/>
                  </p:cNvSpPr>
                  <p:nvPr/>
                </p:nvSpPr>
                <p:spPr bwMode="auto">
                  <a:xfrm flipH="1">
                    <a:off x="1430025" y="1166876"/>
                    <a:ext cx="48973"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72" name="Oval 117"/>
                  <p:cNvSpPr>
                    <a:spLocks noChangeArrowheads="1"/>
                  </p:cNvSpPr>
                  <p:nvPr/>
                </p:nvSpPr>
                <p:spPr bwMode="auto">
                  <a:xfrm flipH="1">
                    <a:off x="1385613" y="1167212"/>
                    <a:ext cx="52740"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73" name="Oval 118"/>
                  <p:cNvSpPr>
                    <a:spLocks noChangeArrowheads="1"/>
                  </p:cNvSpPr>
                  <p:nvPr/>
                </p:nvSpPr>
                <p:spPr bwMode="auto">
                  <a:xfrm flipH="1">
                    <a:off x="1342070" y="1164050"/>
                    <a:ext cx="50857"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265" name="Group 118"/>
                <p:cNvGrpSpPr>
                  <a:grpSpLocks/>
                </p:cNvGrpSpPr>
                <p:nvPr/>
              </p:nvGrpSpPr>
              <p:grpSpPr bwMode="auto">
                <a:xfrm>
                  <a:off x="787896" y="1767478"/>
                  <a:ext cx="193517" cy="158999"/>
                  <a:chOff x="1343364" y="1163055"/>
                  <a:chExt cx="193517" cy="158999"/>
                </a:xfrm>
              </p:grpSpPr>
              <p:sp>
                <p:nvSpPr>
                  <p:cNvPr id="266" name="Oval 115"/>
                  <p:cNvSpPr>
                    <a:spLocks noChangeArrowheads="1"/>
                  </p:cNvSpPr>
                  <p:nvPr/>
                </p:nvSpPr>
                <p:spPr bwMode="auto">
                  <a:xfrm flipH="1">
                    <a:off x="1480374" y="1165126"/>
                    <a:ext cx="56507" cy="15429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67" name="Oval 116"/>
                  <p:cNvSpPr>
                    <a:spLocks noChangeArrowheads="1"/>
                  </p:cNvSpPr>
                  <p:nvPr/>
                </p:nvSpPr>
                <p:spPr bwMode="auto">
                  <a:xfrm flipH="1">
                    <a:off x="1436822" y="1165330"/>
                    <a:ext cx="50857" cy="15429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68" name="Oval 117"/>
                  <p:cNvSpPr>
                    <a:spLocks noChangeArrowheads="1"/>
                  </p:cNvSpPr>
                  <p:nvPr/>
                </p:nvSpPr>
                <p:spPr bwMode="auto">
                  <a:xfrm flipH="1">
                    <a:off x="1388204" y="1165875"/>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69" name="Oval 118"/>
                  <p:cNvSpPr>
                    <a:spLocks noChangeArrowheads="1"/>
                  </p:cNvSpPr>
                  <p:nvPr/>
                </p:nvSpPr>
                <p:spPr bwMode="auto">
                  <a:xfrm flipH="1">
                    <a:off x="1343364" y="1163055"/>
                    <a:ext cx="54623" cy="15617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sp>
            <p:nvSpPr>
              <p:cNvPr id="48" name="Text Box 368"/>
              <p:cNvSpPr txBox="1">
                <a:spLocks noChangeArrowheads="1"/>
              </p:cNvSpPr>
              <p:nvPr/>
            </p:nvSpPr>
            <p:spPr bwMode="auto">
              <a:xfrm>
                <a:off x="1511300" y="1601788"/>
                <a:ext cx="1228725" cy="1228725"/>
              </a:xfrm>
              <a:prstGeom prst="rect">
                <a:avLst/>
              </a:prstGeom>
              <a:noFill/>
              <a:ln w="9525">
                <a:noFill/>
                <a:miter lim="800000"/>
                <a:headEnd/>
                <a:tailEnd/>
              </a:ln>
            </p:spPr>
            <p:txBody>
              <a:bodyPr anchor="ctr"/>
              <a:lstStyle/>
              <a:p>
                <a:pPr algn="ctr" defTabSz="457200" eaLnBrk="0" hangingPunct="0"/>
                <a:endParaRPr lang="en-US" sz="1800">
                  <a:solidFill>
                    <a:srgbClr val="FFFFFF"/>
                  </a:solidFill>
                  <a:latin typeface="Calibri" pitchFamily="34" charset="0"/>
                </a:endParaRPr>
              </a:p>
            </p:txBody>
          </p:sp>
          <p:sp>
            <p:nvSpPr>
              <p:cNvPr id="49" name="Text Box 19"/>
              <p:cNvSpPr txBox="1">
                <a:spLocks noChangeArrowheads="1"/>
              </p:cNvSpPr>
              <p:nvPr/>
            </p:nvSpPr>
            <p:spPr bwMode="auto">
              <a:xfrm>
                <a:off x="7370763" y="2155825"/>
                <a:ext cx="803275" cy="517525"/>
              </a:xfrm>
              <a:prstGeom prst="rect">
                <a:avLst/>
              </a:prstGeom>
              <a:noFill/>
              <a:ln w="9525">
                <a:noFill/>
                <a:miter lim="800000"/>
                <a:headEnd/>
                <a:tailEnd/>
              </a:ln>
            </p:spPr>
            <p:txBody>
              <a:bodyPr>
                <a:spAutoFit/>
              </a:bodyPr>
              <a:lstStyle/>
              <a:p>
                <a:pPr defTabSz="457200" eaLnBrk="0" hangingPunct="0"/>
                <a:r>
                  <a:rPr lang="en-US" sz="1400" b="1">
                    <a:solidFill>
                      <a:srgbClr val="3366FF"/>
                    </a:solidFill>
                  </a:rPr>
                  <a:t>Beam </a:t>
                </a:r>
              </a:p>
              <a:p>
                <a:pPr defTabSz="457200" eaLnBrk="0" hangingPunct="0"/>
                <a:r>
                  <a:rPr lang="en-US" sz="1400" b="1">
                    <a:solidFill>
                      <a:srgbClr val="3366FF"/>
                    </a:solidFill>
                  </a:rPr>
                  <a:t>dump</a:t>
                </a:r>
              </a:p>
            </p:txBody>
          </p:sp>
          <p:grpSp>
            <p:nvGrpSpPr>
              <p:cNvPr id="50" name="Group 516"/>
              <p:cNvGrpSpPr>
                <a:grpSpLocks/>
              </p:cNvGrpSpPr>
              <p:nvPr/>
            </p:nvGrpSpPr>
            <p:grpSpPr bwMode="auto">
              <a:xfrm rot="7378566">
                <a:off x="7039727" y="2366824"/>
                <a:ext cx="575886" cy="730572"/>
                <a:chOff x="1929163" y="1386533"/>
                <a:chExt cx="575706" cy="730335"/>
              </a:xfrm>
            </p:grpSpPr>
            <p:sp>
              <p:nvSpPr>
                <p:cNvPr id="251" name="Can 250"/>
                <p:cNvSpPr>
                  <a:spLocks noChangeArrowheads="1"/>
                </p:cNvSpPr>
                <p:nvPr/>
              </p:nvSpPr>
              <p:spPr bwMode="auto">
                <a:xfrm rot="1920000">
                  <a:off x="1929163" y="1843113"/>
                  <a:ext cx="157114" cy="180916"/>
                </a:xfrm>
                <a:prstGeom prst="can">
                  <a:avLst>
                    <a:gd name="adj" fmla="val 25000"/>
                  </a:avLst>
                </a:prstGeom>
                <a:solidFill>
                  <a:srgbClr val="C0504D"/>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defTabSz="457200" eaLnBrk="0" fontAlgn="auto" hangingPunct="0">
                    <a:spcBef>
                      <a:spcPts val="0"/>
                    </a:spcBef>
                    <a:spcAft>
                      <a:spcPts val="0"/>
                    </a:spcAft>
                    <a:defRPr/>
                  </a:pPr>
                  <a:endParaRPr lang="en-US" sz="1800" dirty="0">
                    <a:solidFill>
                      <a:schemeClr val="lt1"/>
                    </a:solidFill>
                    <a:latin typeface="+mn-lt"/>
                    <a:ea typeface="+mn-ea"/>
                    <a:cs typeface="+mn-cs"/>
                  </a:endParaRPr>
                </a:p>
              </p:txBody>
            </p:sp>
            <p:grpSp>
              <p:nvGrpSpPr>
                <p:cNvPr id="252" name="Group 102"/>
                <p:cNvGrpSpPr>
                  <a:grpSpLocks/>
                </p:cNvGrpSpPr>
                <p:nvPr/>
              </p:nvGrpSpPr>
              <p:grpSpPr bwMode="auto">
                <a:xfrm rot="18332405" flipV="1">
                  <a:off x="2239202" y="1689489"/>
                  <a:ext cx="122320" cy="110295"/>
                  <a:chOff x="1347028" y="1133531"/>
                  <a:chExt cx="186681" cy="158875"/>
                </a:xfrm>
              </p:grpSpPr>
              <p:sp>
                <p:nvSpPr>
                  <p:cNvPr id="258" name="Oval 115"/>
                  <p:cNvSpPr>
                    <a:spLocks noChangeArrowheads="1"/>
                  </p:cNvSpPr>
                  <p:nvPr/>
                </p:nvSpPr>
                <p:spPr bwMode="auto">
                  <a:xfrm flipH="1">
                    <a:off x="1482848" y="1134668"/>
                    <a:ext cx="50861" cy="15773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9" name="Oval 116"/>
                  <p:cNvSpPr>
                    <a:spLocks noChangeArrowheads="1"/>
                  </p:cNvSpPr>
                  <p:nvPr/>
                </p:nvSpPr>
                <p:spPr bwMode="auto">
                  <a:xfrm flipH="1">
                    <a:off x="1438325" y="1134010"/>
                    <a:ext cx="50863" cy="15773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60" name="Oval 117"/>
                  <p:cNvSpPr>
                    <a:spLocks noChangeAspect="1" noChangeArrowheads="1"/>
                  </p:cNvSpPr>
                  <p:nvPr/>
                </p:nvSpPr>
                <p:spPr bwMode="auto">
                  <a:xfrm flipH="1">
                    <a:off x="1391549" y="1134191"/>
                    <a:ext cx="50863" cy="15773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61" name="Oval 118"/>
                  <p:cNvSpPr>
                    <a:spLocks noChangeArrowheads="1"/>
                  </p:cNvSpPr>
                  <p:nvPr/>
                </p:nvSpPr>
                <p:spPr bwMode="auto">
                  <a:xfrm flipH="1">
                    <a:off x="1347028" y="1133531"/>
                    <a:ext cx="50861" cy="15773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sp>
              <p:nvSpPr>
                <p:cNvPr id="253" name="Freeform 252"/>
                <p:cNvSpPr/>
                <p:nvPr/>
              </p:nvSpPr>
              <p:spPr>
                <a:xfrm rot="18332405">
                  <a:off x="2019452" y="1862949"/>
                  <a:ext cx="403094" cy="104743"/>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54" name="Freeform 253"/>
                <p:cNvSpPr/>
                <p:nvPr/>
              </p:nvSpPr>
              <p:spPr>
                <a:xfrm rot="18332405" flipH="1">
                  <a:off x="2312049" y="1578877"/>
                  <a:ext cx="261853" cy="123787"/>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55" name="Freeform 254"/>
                <p:cNvSpPr/>
                <p:nvPr/>
              </p:nvSpPr>
              <p:spPr>
                <a:xfrm rot="18332405" flipH="1">
                  <a:off x="2033222" y="1735189"/>
                  <a:ext cx="261852" cy="123787"/>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56" name="Freeform 255"/>
                <p:cNvSpPr/>
                <p:nvPr/>
              </p:nvSpPr>
              <p:spPr>
                <a:xfrm rot="18332405">
                  <a:off x="2199831" y="1554299"/>
                  <a:ext cx="288831" cy="87286"/>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57" name="Oval 256"/>
                <p:cNvSpPr/>
                <p:nvPr/>
              </p:nvSpPr>
              <p:spPr>
                <a:xfrm rot="12932405">
                  <a:off x="2325480" y="1386533"/>
                  <a:ext cx="169811" cy="8728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sp>
            <p:nvSpPr>
              <p:cNvPr id="51" name="Line 184"/>
              <p:cNvSpPr>
                <a:spLocks noChangeShapeType="1"/>
              </p:cNvSpPr>
              <p:nvPr/>
            </p:nvSpPr>
            <p:spPr bwMode="auto">
              <a:xfrm rot="18000000" flipV="1">
                <a:off x="1838325" y="2244725"/>
                <a:ext cx="914400" cy="0"/>
              </a:xfrm>
              <a:prstGeom prst="line">
                <a:avLst/>
              </a:prstGeom>
              <a:noFill/>
              <a:ln w="76200">
                <a:solidFill>
                  <a:srgbClr val="00FF00"/>
                </a:solidFill>
                <a:round/>
                <a:headEnd/>
                <a:tailEnd/>
              </a:ln>
            </p:spPr>
            <p:txBody>
              <a:bodyPr wrap="none" anchor="ctr"/>
              <a:lstStyle/>
              <a:p>
                <a:endParaRPr lang="en-US"/>
              </a:p>
            </p:txBody>
          </p:sp>
          <p:sp>
            <p:nvSpPr>
              <p:cNvPr id="52" name="Rectangle 136"/>
              <p:cNvSpPr>
                <a:spLocks noChangeArrowheads="1"/>
              </p:cNvSpPr>
              <p:nvPr/>
            </p:nvSpPr>
            <p:spPr bwMode="auto">
              <a:xfrm>
                <a:off x="4402138" y="839788"/>
                <a:ext cx="188912" cy="193675"/>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pPr defTabSz="457200" eaLnBrk="0" hangingPunct="0"/>
                <a:endParaRPr lang="en-US" sz="1800">
                  <a:latin typeface="Comic Sans MS" pitchFamily="66" charset="0"/>
                </a:endParaRPr>
              </a:p>
            </p:txBody>
          </p:sp>
          <p:sp>
            <p:nvSpPr>
              <p:cNvPr id="53" name="Text Box 110"/>
              <p:cNvSpPr txBox="1">
                <a:spLocks noChangeArrowheads="1"/>
              </p:cNvSpPr>
              <p:nvPr/>
            </p:nvSpPr>
            <p:spPr bwMode="auto">
              <a:xfrm>
                <a:off x="3673475" y="1068388"/>
                <a:ext cx="1603375" cy="581025"/>
              </a:xfrm>
              <a:prstGeom prst="rect">
                <a:avLst/>
              </a:prstGeom>
              <a:noFill/>
              <a:ln w="9525">
                <a:noFill/>
                <a:miter lim="800000"/>
                <a:headEnd/>
                <a:tailEnd/>
              </a:ln>
            </p:spPr>
            <p:txBody>
              <a:bodyPr>
                <a:spAutoFit/>
              </a:bodyPr>
              <a:lstStyle/>
              <a:p>
                <a:pPr algn="ctr" defTabSz="457200" eaLnBrk="0" hangingPunct="0"/>
                <a:r>
                  <a:rPr lang="en-US" sz="1600" b="1" dirty="0">
                    <a:solidFill>
                      <a:srgbClr val="0033CC"/>
                    </a:solidFill>
                    <a:latin typeface="Comic Sans MS" pitchFamily="66" charset="0"/>
                  </a:rPr>
                  <a:t>New </a:t>
                </a:r>
              </a:p>
              <a:p>
                <a:pPr algn="ctr" defTabSz="457200" eaLnBrk="0" hangingPunct="0"/>
                <a:r>
                  <a:rPr lang="en-US" sz="1600" b="1" dirty="0">
                    <a:solidFill>
                      <a:srgbClr val="0033CC"/>
                    </a:solidFill>
                    <a:latin typeface="Comic Sans MS" pitchFamily="66" charset="0"/>
                  </a:rPr>
                  <a:t>detector</a:t>
                </a:r>
              </a:p>
            </p:txBody>
          </p:sp>
          <p:sp>
            <p:nvSpPr>
              <p:cNvPr id="54" name="Arc 53"/>
              <p:cNvSpPr/>
              <p:nvPr/>
            </p:nvSpPr>
            <p:spPr bwMode="auto">
              <a:xfrm rot="16200000" flipH="1" flipV="1">
                <a:off x="4264025" y="-215900"/>
                <a:ext cx="452438" cy="1862138"/>
              </a:xfrm>
              <a:prstGeom prst="arc">
                <a:avLst>
                  <a:gd name="adj1" fmla="val 16803933"/>
                  <a:gd name="adj2" fmla="val 4913040"/>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55" name="Arc 54"/>
              <p:cNvSpPr/>
              <p:nvPr/>
            </p:nvSpPr>
            <p:spPr bwMode="auto">
              <a:xfrm rot="5400000" flipH="1">
                <a:off x="4305300" y="5373688"/>
                <a:ext cx="469900" cy="1892300"/>
              </a:xfrm>
              <a:prstGeom prst="arc">
                <a:avLst>
                  <a:gd name="adj1" fmla="val 16802610"/>
                  <a:gd name="adj2" fmla="val 4705417"/>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56" name="Arc 55"/>
              <p:cNvSpPr/>
              <p:nvPr/>
            </p:nvSpPr>
            <p:spPr bwMode="auto">
              <a:xfrm rot="9000000" flipH="1" flipV="1">
                <a:off x="1925638" y="4073525"/>
                <a:ext cx="436562" cy="1862138"/>
              </a:xfrm>
              <a:prstGeom prst="arc">
                <a:avLst>
                  <a:gd name="adj1" fmla="val 16803933"/>
                  <a:gd name="adj2" fmla="val 4817061"/>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57" name="Straight Connector 56"/>
              <p:cNvCxnSpPr>
                <a:stCxn id="10" idx="2"/>
                <a:endCxn id="35" idx="0"/>
              </p:cNvCxnSpPr>
              <p:nvPr/>
            </p:nvCxnSpPr>
            <p:spPr bwMode="auto">
              <a:xfrm rot="10800000" flipV="1">
                <a:off x="4125913" y="6219825"/>
                <a:ext cx="923925" cy="15875"/>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58" name="Rounded Rectangle 57"/>
              <p:cNvSpPr>
                <a:spLocks noChangeArrowheads="1"/>
              </p:cNvSpPr>
              <p:nvPr/>
            </p:nvSpPr>
            <p:spPr bwMode="auto">
              <a:xfrm rot="18000000">
                <a:off x="1948657" y="2204243"/>
                <a:ext cx="825500" cy="150813"/>
              </a:xfrm>
              <a:prstGeom prst="roundRect">
                <a:avLst>
                  <a:gd name="adj" fmla="val 16667"/>
                </a:avLst>
              </a:prstGeom>
              <a:noFill/>
              <a:ln w="76200" cmpd="tri" algn="ctr">
                <a:solidFill>
                  <a:srgbClr val="31859C"/>
                </a:solidFill>
                <a:round/>
                <a:headEnd/>
                <a:tailEnd/>
              </a:ln>
              <a:effectLst>
                <a:outerShdw dist="23000" dir="5400000" rotWithShape="0">
                  <a:srgbClr val="000000">
                    <a:alpha val="34999"/>
                  </a:srgbClr>
                </a:outerShdw>
              </a:effectLst>
            </p:spPr>
            <p:txBody>
              <a:bodyPr vert="eaVert" anchor="ctr"/>
              <a:lstStyle/>
              <a:p>
                <a:pPr algn="ctr" defTabSz="457200" eaLnBrk="0" fontAlgn="auto" hangingPunct="0">
                  <a:spcBef>
                    <a:spcPts val="0"/>
                  </a:spcBef>
                  <a:spcAft>
                    <a:spcPts val="0"/>
                  </a:spcAft>
                  <a:defRPr/>
                </a:pPr>
                <a:endParaRPr lang="en-US" sz="1800" dirty="0">
                  <a:solidFill>
                    <a:schemeClr val="lt1"/>
                  </a:solidFill>
                  <a:latin typeface="+mn-lt"/>
                  <a:ea typeface="+mn-ea"/>
                  <a:cs typeface="+mn-cs"/>
                </a:endParaRPr>
              </a:p>
            </p:txBody>
          </p:sp>
          <p:sp>
            <p:nvSpPr>
              <p:cNvPr id="59" name="Text Box 113"/>
              <p:cNvSpPr txBox="1">
                <a:spLocks noChangeAspect="1" noChangeArrowheads="1"/>
              </p:cNvSpPr>
              <p:nvPr/>
            </p:nvSpPr>
            <p:spPr bwMode="auto">
              <a:xfrm flipH="1">
                <a:off x="7280275" y="2627313"/>
                <a:ext cx="884238" cy="304800"/>
              </a:xfrm>
              <a:prstGeom prst="rect">
                <a:avLst/>
              </a:prstGeom>
              <a:noFill/>
              <a:ln w="9525">
                <a:noFill/>
                <a:miter lim="800000"/>
                <a:headEnd/>
                <a:tailEnd/>
              </a:ln>
            </p:spPr>
            <p:txBody>
              <a:bodyPr wrap="none">
                <a:spAutoFit/>
              </a:bodyPr>
              <a:lstStyle/>
              <a:p>
                <a:pPr defTabSz="457200" eaLnBrk="0" hangingPunct="0"/>
                <a:r>
                  <a:rPr lang="en-US" sz="1400" b="1">
                    <a:solidFill>
                      <a:srgbClr val="FF0000"/>
                    </a:solidFill>
                  </a:rPr>
                  <a:t>0.6 GeV </a:t>
                </a:r>
              </a:p>
            </p:txBody>
          </p:sp>
          <p:sp>
            <p:nvSpPr>
              <p:cNvPr id="60" name="Text Box 113"/>
              <p:cNvSpPr txBox="1">
                <a:spLocks noChangeAspect="1" noChangeArrowheads="1"/>
              </p:cNvSpPr>
              <p:nvPr/>
            </p:nvSpPr>
            <p:spPr bwMode="auto">
              <a:xfrm rot="3778540">
                <a:off x="1790971" y="4216135"/>
                <a:ext cx="925001" cy="307777"/>
              </a:xfrm>
              <a:prstGeom prst="rect">
                <a:avLst/>
              </a:prstGeom>
              <a:noFill/>
              <a:ln w="9525">
                <a:noFill/>
                <a:miter lim="800000"/>
                <a:headEnd/>
                <a:tailEnd/>
              </a:ln>
            </p:spPr>
            <p:txBody>
              <a:bodyPr wrap="square">
                <a:spAutoFit/>
              </a:bodyPr>
              <a:lstStyle/>
              <a:p>
                <a:pPr defTabSz="457200" eaLnBrk="0" hangingPunct="0"/>
                <a:r>
                  <a:rPr lang="en-US" sz="1400" b="1" dirty="0">
                    <a:solidFill>
                      <a:srgbClr val="FF0000"/>
                    </a:solidFill>
                  </a:rPr>
                  <a:t>30  </a:t>
                </a:r>
                <a:r>
                  <a:rPr lang="en-US" sz="1400" b="1" dirty="0" err="1">
                    <a:solidFill>
                      <a:srgbClr val="FF0000"/>
                    </a:solidFill>
                  </a:rPr>
                  <a:t>GeV</a:t>
                </a:r>
                <a:r>
                  <a:rPr lang="en-US" sz="1400" dirty="0">
                    <a:solidFill>
                      <a:srgbClr val="FF0000"/>
                    </a:solidFill>
                  </a:rPr>
                  <a:t> </a:t>
                </a:r>
              </a:p>
            </p:txBody>
          </p:sp>
          <p:sp>
            <p:nvSpPr>
              <p:cNvPr id="61" name="Text Box 113"/>
              <p:cNvSpPr txBox="1">
                <a:spLocks noChangeAspect="1" noChangeArrowheads="1"/>
              </p:cNvSpPr>
              <p:nvPr/>
            </p:nvSpPr>
            <p:spPr bwMode="auto">
              <a:xfrm>
                <a:off x="3622675" y="5791200"/>
                <a:ext cx="873125" cy="307777"/>
              </a:xfrm>
              <a:prstGeom prst="rect">
                <a:avLst/>
              </a:prstGeom>
              <a:noFill/>
              <a:ln w="9525">
                <a:noFill/>
                <a:miter lim="800000"/>
                <a:headEnd/>
                <a:tailEnd/>
              </a:ln>
            </p:spPr>
            <p:txBody>
              <a:bodyPr wrap="square">
                <a:spAutoFit/>
              </a:bodyPr>
              <a:lstStyle/>
              <a:p>
                <a:pPr defTabSz="457200" eaLnBrk="0" hangingPunct="0"/>
                <a:r>
                  <a:rPr lang="en-US" sz="1400" b="1" dirty="0">
                    <a:solidFill>
                      <a:srgbClr val="FF0000"/>
                    </a:solidFill>
                  </a:rPr>
                  <a:t>30  </a:t>
                </a:r>
                <a:r>
                  <a:rPr lang="en-US" sz="1400" b="1" dirty="0" err="1">
                    <a:solidFill>
                      <a:srgbClr val="FF0000"/>
                    </a:solidFill>
                  </a:rPr>
                  <a:t>GeV</a:t>
                </a:r>
                <a:r>
                  <a:rPr lang="en-US" sz="1400" b="1" dirty="0">
                    <a:solidFill>
                      <a:srgbClr val="FF0000"/>
                    </a:solidFill>
                  </a:rPr>
                  <a:t> </a:t>
                </a:r>
              </a:p>
            </p:txBody>
          </p:sp>
          <p:cxnSp>
            <p:nvCxnSpPr>
              <p:cNvPr id="62" name="Straight Arrow Connector 61"/>
              <p:cNvCxnSpPr/>
              <p:nvPr/>
            </p:nvCxnSpPr>
            <p:spPr bwMode="auto">
              <a:xfrm rot="10800000" flipV="1">
                <a:off x="1731963" y="3257550"/>
                <a:ext cx="9779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3" name="Group 417"/>
              <p:cNvGrpSpPr>
                <a:grpSpLocks/>
              </p:cNvGrpSpPr>
              <p:nvPr/>
            </p:nvGrpSpPr>
            <p:grpSpPr bwMode="auto">
              <a:xfrm>
                <a:off x="4710113" y="2276468"/>
                <a:ext cx="1387475" cy="2019296"/>
                <a:chOff x="4380715" y="2186459"/>
                <a:chExt cx="1386699" cy="2018379"/>
              </a:xfrm>
            </p:grpSpPr>
            <p:grpSp>
              <p:nvGrpSpPr>
                <p:cNvPr id="160" name="Group 394"/>
                <p:cNvGrpSpPr>
                  <a:grpSpLocks/>
                </p:cNvGrpSpPr>
                <p:nvPr/>
              </p:nvGrpSpPr>
              <p:grpSpPr bwMode="auto">
                <a:xfrm>
                  <a:off x="4380715" y="2224628"/>
                  <a:ext cx="786978" cy="1929314"/>
                  <a:chOff x="6724277" y="452655"/>
                  <a:chExt cx="786978" cy="1929314"/>
                </a:xfrm>
              </p:grpSpPr>
              <p:sp>
                <p:nvSpPr>
                  <p:cNvPr id="245" name="Text Box 113"/>
                  <p:cNvSpPr txBox="1">
                    <a:spLocks noChangeAspect="1" noChangeArrowheads="1"/>
                  </p:cNvSpPr>
                  <p:nvPr/>
                </p:nvSpPr>
                <p:spPr bwMode="auto">
                  <a:xfrm flipH="1">
                    <a:off x="6735384" y="2153498"/>
                    <a:ext cx="775871"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27.55 GeV </a:t>
                    </a:r>
                  </a:p>
                </p:txBody>
              </p:sp>
              <p:sp>
                <p:nvSpPr>
                  <p:cNvPr id="246" name="Text Box 117"/>
                  <p:cNvSpPr txBox="1">
                    <a:spLocks noChangeAspect="1" noChangeArrowheads="1"/>
                  </p:cNvSpPr>
                  <p:nvPr/>
                </p:nvSpPr>
                <p:spPr bwMode="auto">
                  <a:xfrm flipH="1">
                    <a:off x="6724277" y="1812377"/>
                    <a:ext cx="775871" cy="228472"/>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22.65 GeV </a:t>
                    </a:r>
                  </a:p>
                </p:txBody>
              </p:sp>
              <p:sp>
                <p:nvSpPr>
                  <p:cNvPr id="247" name="Text Box 118"/>
                  <p:cNvSpPr txBox="1">
                    <a:spLocks noChangeAspect="1" noChangeArrowheads="1"/>
                  </p:cNvSpPr>
                  <p:nvPr/>
                </p:nvSpPr>
                <p:spPr bwMode="auto">
                  <a:xfrm flipH="1">
                    <a:off x="6735384" y="1477603"/>
                    <a:ext cx="756831" cy="228472"/>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17.75 GeV </a:t>
                    </a:r>
                  </a:p>
                </p:txBody>
              </p:sp>
              <p:sp>
                <p:nvSpPr>
                  <p:cNvPr id="248" name="Text Box 119"/>
                  <p:cNvSpPr txBox="1">
                    <a:spLocks noChangeAspect="1" noChangeArrowheads="1"/>
                  </p:cNvSpPr>
                  <p:nvPr/>
                </p:nvSpPr>
                <p:spPr bwMode="auto">
                  <a:xfrm flipH="1">
                    <a:off x="6754423" y="1131723"/>
                    <a:ext cx="756832"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12.85 GeV </a:t>
                    </a:r>
                  </a:p>
                </p:txBody>
              </p:sp>
              <p:sp>
                <p:nvSpPr>
                  <p:cNvPr id="249" name="Text Box 113"/>
                  <p:cNvSpPr txBox="1">
                    <a:spLocks noChangeAspect="1" noChangeArrowheads="1"/>
                  </p:cNvSpPr>
                  <p:nvPr/>
                </p:nvSpPr>
                <p:spPr bwMode="auto">
                  <a:xfrm flipH="1">
                    <a:off x="6770290" y="452655"/>
                    <a:ext cx="740965"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3.05  GeV </a:t>
                    </a:r>
                  </a:p>
                </p:txBody>
              </p:sp>
              <p:sp>
                <p:nvSpPr>
                  <p:cNvPr id="250" name="Text Box 119"/>
                  <p:cNvSpPr txBox="1">
                    <a:spLocks noChangeAspect="1" noChangeArrowheads="1"/>
                  </p:cNvSpPr>
                  <p:nvPr/>
                </p:nvSpPr>
                <p:spPr bwMode="auto">
                  <a:xfrm flipH="1">
                    <a:off x="6802023" y="796949"/>
                    <a:ext cx="706059"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7.95 GeV </a:t>
                    </a:r>
                  </a:p>
                </p:txBody>
              </p:sp>
            </p:grpSp>
            <p:grpSp>
              <p:nvGrpSpPr>
                <p:cNvPr id="161" name="Group 480"/>
                <p:cNvGrpSpPr>
                  <a:grpSpLocks noChangeAspect="1"/>
                </p:cNvGrpSpPr>
                <p:nvPr/>
              </p:nvGrpSpPr>
              <p:grpSpPr bwMode="auto">
                <a:xfrm>
                  <a:off x="5134688" y="2864543"/>
                  <a:ext cx="629552" cy="330067"/>
                  <a:chOff x="4166066" y="3056387"/>
                  <a:chExt cx="2518207" cy="1320268"/>
                </a:xfrm>
              </p:grpSpPr>
              <p:grpSp>
                <p:nvGrpSpPr>
                  <p:cNvPr id="232" name="Group 86"/>
                  <p:cNvGrpSpPr>
                    <a:grpSpLocks noChangeAspect="1"/>
                  </p:cNvGrpSpPr>
                  <p:nvPr/>
                </p:nvGrpSpPr>
                <p:grpSpPr bwMode="auto">
                  <a:xfrm>
                    <a:off x="4166066" y="3056387"/>
                    <a:ext cx="1406168" cy="1320268"/>
                    <a:chOff x="1815" y="2475"/>
                    <a:chExt cx="492" cy="547"/>
                  </a:xfrm>
                </p:grpSpPr>
                <p:grpSp>
                  <p:nvGrpSpPr>
                    <p:cNvPr id="237" name="Group 87"/>
                    <p:cNvGrpSpPr>
                      <a:grpSpLocks noChangeAspect="1"/>
                    </p:cNvGrpSpPr>
                    <p:nvPr/>
                  </p:nvGrpSpPr>
                  <p:grpSpPr bwMode="auto">
                    <a:xfrm>
                      <a:off x="1815" y="2475"/>
                      <a:ext cx="492" cy="273"/>
                      <a:chOff x="1815" y="2475"/>
                      <a:chExt cx="492" cy="273"/>
                    </a:xfrm>
                  </p:grpSpPr>
                  <p:sp>
                    <p:nvSpPr>
                      <p:cNvPr id="242"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243"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44"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238" name="Group 91"/>
                    <p:cNvGrpSpPr>
                      <a:grpSpLocks noChangeAspect="1"/>
                    </p:cNvGrpSpPr>
                    <p:nvPr/>
                  </p:nvGrpSpPr>
                  <p:grpSpPr bwMode="auto">
                    <a:xfrm flipV="1">
                      <a:off x="1815" y="2749"/>
                      <a:ext cx="492" cy="273"/>
                      <a:chOff x="1813" y="2475"/>
                      <a:chExt cx="492" cy="273"/>
                    </a:xfrm>
                  </p:grpSpPr>
                  <p:sp>
                    <p:nvSpPr>
                      <p:cNvPr id="239"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240"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41"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33" name="Block Arc 232"/>
                  <p:cNvSpPr/>
                  <p:nvPr/>
                </p:nvSpPr>
                <p:spPr>
                  <a:xfrm>
                    <a:off x="5586335" y="3168544"/>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34" name="Rounded Rectangle 233"/>
                  <p:cNvSpPr/>
                  <p:nvPr/>
                </p:nvSpPr>
                <p:spPr>
                  <a:xfrm>
                    <a:off x="4996117" y="3631881"/>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35" name="Rounded Rectangle 234"/>
                  <p:cNvSpPr/>
                  <p:nvPr/>
                </p:nvSpPr>
                <p:spPr>
                  <a:xfrm>
                    <a:off x="5059582" y="3657270"/>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36" name="Oval 235"/>
                  <p:cNvSpPr/>
                  <p:nvPr/>
                </p:nvSpPr>
                <p:spPr>
                  <a:xfrm>
                    <a:off x="5199204" y="3689008"/>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62" name="Group 480"/>
                <p:cNvGrpSpPr>
                  <a:grpSpLocks noChangeAspect="1"/>
                </p:cNvGrpSpPr>
                <p:nvPr/>
              </p:nvGrpSpPr>
              <p:grpSpPr bwMode="auto">
                <a:xfrm>
                  <a:off x="5131830" y="2524735"/>
                  <a:ext cx="629237" cy="330067"/>
                  <a:chOff x="4166066" y="3056387"/>
                  <a:chExt cx="2516948" cy="1320268"/>
                </a:xfrm>
              </p:grpSpPr>
              <p:grpSp>
                <p:nvGrpSpPr>
                  <p:cNvPr id="219" name="Group 86"/>
                  <p:cNvGrpSpPr>
                    <a:grpSpLocks noChangeAspect="1"/>
                  </p:cNvGrpSpPr>
                  <p:nvPr/>
                </p:nvGrpSpPr>
                <p:grpSpPr bwMode="auto">
                  <a:xfrm>
                    <a:off x="4166066" y="3056387"/>
                    <a:ext cx="1406168" cy="1320268"/>
                    <a:chOff x="1815" y="2475"/>
                    <a:chExt cx="492" cy="547"/>
                  </a:xfrm>
                </p:grpSpPr>
                <p:grpSp>
                  <p:nvGrpSpPr>
                    <p:cNvPr id="224" name="Group 87"/>
                    <p:cNvGrpSpPr>
                      <a:grpSpLocks noChangeAspect="1"/>
                    </p:cNvGrpSpPr>
                    <p:nvPr/>
                  </p:nvGrpSpPr>
                  <p:grpSpPr bwMode="auto">
                    <a:xfrm>
                      <a:off x="1815" y="2475"/>
                      <a:ext cx="492" cy="273"/>
                      <a:chOff x="1815" y="2475"/>
                      <a:chExt cx="492" cy="273"/>
                    </a:xfrm>
                  </p:grpSpPr>
                  <p:sp>
                    <p:nvSpPr>
                      <p:cNvPr id="229"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230"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31"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225" name="Group 91"/>
                    <p:cNvGrpSpPr>
                      <a:grpSpLocks noChangeAspect="1"/>
                    </p:cNvGrpSpPr>
                    <p:nvPr/>
                  </p:nvGrpSpPr>
                  <p:grpSpPr bwMode="auto">
                    <a:xfrm flipV="1">
                      <a:off x="1815" y="2749"/>
                      <a:ext cx="492" cy="273"/>
                      <a:chOff x="1813" y="2475"/>
                      <a:chExt cx="492" cy="273"/>
                    </a:xfrm>
                  </p:grpSpPr>
                  <p:sp>
                    <p:nvSpPr>
                      <p:cNvPr id="226"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227"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28"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20" name="Block Arc 219"/>
                  <p:cNvSpPr/>
                  <p:nvPr/>
                </p:nvSpPr>
                <p:spPr>
                  <a:xfrm>
                    <a:off x="5585076" y="3169496"/>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21" name="Rounded Rectangle 220"/>
                  <p:cNvSpPr/>
                  <p:nvPr/>
                </p:nvSpPr>
                <p:spPr>
                  <a:xfrm>
                    <a:off x="4994858" y="3632833"/>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22" name="Rounded Rectangle 221"/>
                  <p:cNvSpPr/>
                  <p:nvPr/>
                </p:nvSpPr>
                <p:spPr>
                  <a:xfrm>
                    <a:off x="5058323" y="3658221"/>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23" name="Oval 222"/>
                  <p:cNvSpPr/>
                  <p:nvPr/>
                </p:nvSpPr>
                <p:spPr>
                  <a:xfrm>
                    <a:off x="5197945" y="3689959"/>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63" name="Group 480"/>
                <p:cNvGrpSpPr>
                  <a:grpSpLocks noChangeAspect="1"/>
                </p:cNvGrpSpPr>
                <p:nvPr/>
              </p:nvGrpSpPr>
              <p:grpSpPr bwMode="auto">
                <a:xfrm>
                  <a:off x="5131830" y="2186459"/>
                  <a:ext cx="629237" cy="330065"/>
                  <a:chOff x="4166066" y="3056387"/>
                  <a:chExt cx="2516948" cy="1320268"/>
                </a:xfrm>
              </p:grpSpPr>
              <p:grpSp>
                <p:nvGrpSpPr>
                  <p:cNvPr id="206" name="Group 86"/>
                  <p:cNvGrpSpPr>
                    <a:grpSpLocks noChangeAspect="1"/>
                  </p:cNvGrpSpPr>
                  <p:nvPr/>
                </p:nvGrpSpPr>
                <p:grpSpPr bwMode="auto">
                  <a:xfrm>
                    <a:off x="4166066" y="3056387"/>
                    <a:ext cx="1406168" cy="1320268"/>
                    <a:chOff x="1815" y="2475"/>
                    <a:chExt cx="492" cy="547"/>
                  </a:xfrm>
                </p:grpSpPr>
                <p:grpSp>
                  <p:nvGrpSpPr>
                    <p:cNvPr id="211" name="Group 87"/>
                    <p:cNvGrpSpPr>
                      <a:grpSpLocks noChangeAspect="1"/>
                    </p:cNvGrpSpPr>
                    <p:nvPr/>
                  </p:nvGrpSpPr>
                  <p:grpSpPr bwMode="auto">
                    <a:xfrm>
                      <a:off x="1815" y="2475"/>
                      <a:ext cx="492" cy="273"/>
                      <a:chOff x="1815" y="2475"/>
                      <a:chExt cx="492" cy="273"/>
                    </a:xfrm>
                  </p:grpSpPr>
                  <p:sp>
                    <p:nvSpPr>
                      <p:cNvPr id="216"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217"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18"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212" name="Group 91"/>
                    <p:cNvGrpSpPr>
                      <a:grpSpLocks noChangeAspect="1"/>
                    </p:cNvGrpSpPr>
                    <p:nvPr/>
                  </p:nvGrpSpPr>
                  <p:grpSpPr bwMode="auto">
                    <a:xfrm flipV="1">
                      <a:off x="1815" y="2749"/>
                      <a:ext cx="492" cy="273"/>
                      <a:chOff x="1813" y="2475"/>
                      <a:chExt cx="492" cy="273"/>
                    </a:xfrm>
                  </p:grpSpPr>
                  <p:sp>
                    <p:nvSpPr>
                      <p:cNvPr id="213"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214"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15"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07" name="Block Arc 278"/>
                  <p:cNvSpPr/>
                  <p:nvPr/>
                </p:nvSpPr>
                <p:spPr>
                  <a:xfrm>
                    <a:off x="5585076" y="3170635"/>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08" name="Rounded Rectangle 207"/>
                  <p:cNvSpPr/>
                  <p:nvPr/>
                </p:nvSpPr>
                <p:spPr>
                  <a:xfrm>
                    <a:off x="4994858" y="3633977"/>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09" name="Rounded Rectangle 208"/>
                  <p:cNvSpPr/>
                  <p:nvPr/>
                </p:nvSpPr>
                <p:spPr>
                  <a:xfrm>
                    <a:off x="5058323" y="3659365"/>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10" name="Oval 209"/>
                  <p:cNvSpPr/>
                  <p:nvPr/>
                </p:nvSpPr>
                <p:spPr>
                  <a:xfrm>
                    <a:off x="5197945" y="3691099"/>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64" name="Group 480"/>
                <p:cNvGrpSpPr>
                  <a:grpSpLocks noChangeAspect="1"/>
                </p:cNvGrpSpPr>
                <p:nvPr/>
              </p:nvGrpSpPr>
              <p:grpSpPr bwMode="auto">
                <a:xfrm>
                  <a:off x="5137547" y="3874773"/>
                  <a:ext cx="629867" cy="330065"/>
                  <a:chOff x="4166066" y="3056387"/>
                  <a:chExt cx="2519466" cy="1320268"/>
                </a:xfrm>
              </p:grpSpPr>
              <p:grpSp>
                <p:nvGrpSpPr>
                  <p:cNvPr id="193" name="Group 86"/>
                  <p:cNvGrpSpPr>
                    <a:grpSpLocks noChangeAspect="1"/>
                  </p:cNvGrpSpPr>
                  <p:nvPr/>
                </p:nvGrpSpPr>
                <p:grpSpPr bwMode="auto">
                  <a:xfrm>
                    <a:off x="4166066" y="3056387"/>
                    <a:ext cx="1406168" cy="1320268"/>
                    <a:chOff x="1815" y="2475"/>
                    <a:chExt cx="492" cy="547"/>
                  </a:xfrm>
                </p:grpSpPr>
                <p:grpSp>
                  <p:nvGrpSpPr>
                    <p:cNvPr id="198" name="Group 87"/>
                    <p:cNvGrpSpPr>
                      <a:grpSpLocks noChangeAspect="1"/>
                    </p:cNvGrpSpPr>
                    <p:nvPr/>
                  </p:nvGrpSpPr>
                  <p:grpSpPr bwMode="auto">
                    <a:xfrm>
                      <a:off x="1815" y="2475"/>
                      <a:ext cx="492" cy="273"/>
                      <a:chOff x="1815" y="2475"/>
                      <a:chExt cx="492" cy="273"/>
                    </a:xfrm>
                  </p:grpSpPr>
                  <p:sp>
                    <p:nvSpPr>
                      <p:cNvPr id="203"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204"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05"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99" name="Group 91"/>
                    <p:cNvGrpSpPr>
                      <a:grpSpLocks noChangeAspect="1"/>
                    </p:cNvGrpSpPr>
                    <p:nvPr/>
                  </p:nvGrpSpPr>
                  <p:grpSpPr bwMode="auto">
                    <a:xfrm flipV="1">
                      <a:off x="1815" y="2749"/>
                      <a:ext cx="492" cy="273"/>
                      <a:chOff x="1813" y="2475"/>
                      <a:chExt cx="492" cy="273"/>
                    </a:xfrm>
                  </p:grpSpPr>
                  <p:sp>
                    <p:nvSpPr>
                      <p:cNvPr id="200"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20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202"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94" name="Block Arc 193"/>
                  <p:cNvSpPr/>
                  <p:nvPr/>
                </p:nvSpPr>
                <p:spPr>
                  <a:xfrm>
                    <a:off x="5587594" y="3170703"/>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95" name="Rounded Rectangle 194"/>
                  <p:cNvSpPr/>
                  <p:nvPr/>
                </p:nvSpPr>
                <p:spPr>
                  <a:xfrm>
                    <a:off x="4997377" y="3634044"/>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96" name="Rounded Rectangle 195"/>
                  <p:cNvSpPr/>
                  <p:nvPr/>
                </p:nvSpPr>
                <p:spPr>
                  <a:xfrm>
                    <a:off x="5060841" y="3659433"/>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97" name="Oval 196"/>
                  <p:cNvSpPr/>
                  <p:nvPr/>
                </p:nvSpPr>
                <p:spPr>
                  <a:xfrm>
                    <a:off x="5200463" y="3691167"/>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65" name="Group 480"/>
                <p:cNvGrpSpPr>
                  <a:grpSpLocks noChangeAspect="1"/>
                </p:cNvGrpSpPr>
                <p:nvPr/>
              </p:nvGrpSpPr>
              <p:grpSpPr bwMode="auto">
                <a:xfrm>
                  <a:off x="5134688" y="3534965"/>
                  <a:ext cx="629552" cy="330065"/>
                  <a:chOff x="4166066" y="3056387"/>
                  <a:chExt cx="2518207" cy="1320268"/>
                </a:xfrm>
              </p:grpSpPr>
              <p:grpSp>
                <p:nvGrpSpPr>
                  <p:cNvPr id="180" name="Group 86"/>
                  <p:cNvGrpSpPr>
                    <a:grpSpLocks noChangeAspect="1"/>
                  </p:cNvGrpSpPr>
                  <p:nvPr/>
                </p:nvGrpSpPr>
                <p:grpSpPr bwMode="auto">
                  <a:xfrm>
                    <a:off x="4166066" y="3056387"/>
                    <a:ext cx="1406168" cy="1320268"/>
                    <a:chOff x="1815" y="2475"/>
                    <a:chExt cx="492" cy="547"/>
                  </a:xfrm>
                </p:grpSpPr>
                <p:grpSp>
                  <p:nvGrpSpPr>
                    <p:cNvPr id="185" name="Group 87"/>
                    <p:cNvGrpSpPr>
                      <a:grpSpLocks noChangeAspect="1"/>
                    </p:cNvGrpSpPr>
                    <p:nvPr/>
                  </p:nvGrpSpPr>
                  <p:grpSpPr bwMode="auto">
                    <a:xfrm>
                      <a:off x="1815" y="2475"/>
                      <a:ext cx="492" cy="273"/>
                      <a:chOff x="1815" y="2475"/>
                      <a:chExt cx="492" cy="273"/>
                    </a:xfrm>
                  </p:grpSpPr>
                  <p:sp>
                    <p:nvSpPr>
                      <p:cNvPr id="190"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91"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92"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86" name="Group 91"/>
                    <p:cNvGrpSpPr>
                      <a:grpSpLocks noChangeAspect="1"/>
                    </p:cNvGrpSpPr>
                    <p:nvPr/>
                  </p:nvGrpSpPr>
                  <p:grpSpPr bwMode="auto">
                    <a:xfrm flipV="1">
                      <a:off x="1815" y="2749"/>
                      <a:ext cx="492" cy="273"/>
                      <a:chOff x="1813" y="2475"/>
                      <a:chExt cx="492" cy="273"/>
                    </a:xfrm>
                  </p:grpSpPr>
                  <p:sp>
                    <p:nvSpPr>
                      <p:cNvPr id="187"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88"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89"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81" name="Block Arc 180"/>
                  <p:cNvSpPr/>
                  <p:nvPr/>
                </p:nvSpPr>
                <p:spPr>
                  <a:xfrm>
                    <a:off x="5586335" y="3171655"/>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82" name="Rounded Rectangle 181"/>
                  <p:cNvSpPr/>
                  <p:nvPr/>
                </p:nvSpPr>
                <p:spPr>
                  <a:xfrm>
                    <a:off x="4996117" y="3634996"/>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83" name="Rounded Rectangle 182"/>
                  <p:cNvSpPr/>
                  <p:nvPr/>
                </p:nvSpPr>
                <p:spPr>
                  <a:xfrm>
                    <a:off x="5059582" y="3660385"/>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84" name="Oval 183"/>
                  <p:cNvSpPr/>
                  <p:nvPr/>
                </p:nvSpPr>
                <p:spPr>
                  <a:xfrm>
                    <a:off x="5199204" y="3692118"/>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66" name="Group 480"/>
                <p:cNvGrpSpPr>
                  <a:grpSpLocks noChangeAspect="1"/>
                </p:cNvGrpSpPr>
                <p:nvPr/>
              </p:nvGrpSpPr>
              <p:grpSpPr bwMode="auto">
                <a:xfrm>
                  <a:off x="5134688" y="3196703"/>
                  <a:ext cx="629552" cy="330067"/>
                  <a:chOff x="4166066" y="3056387"/>
                  <a:chExt cx="2518207" cy="1320268"/>
                </a:xfrm>
              </p:grpSpPr>
              <p:grpSp>
                <p:nvGrpSpPr>
                  <p:cNvPr id="167" name="Group 86"/>
                  <p:cNvGrpSpPr>
                    <a:grpSpLocks noChangeAspect="1"/>
                  </p:cNvGrpSpPr>
                  <p:nvPr/>
                </p:nvGrpSpPr>
                <p:grpSpPr bwMode="auto">
                  <a:xfrm>
                    <a:off x="4166066" y="3056387"/>
                    <a:ext cx="1406168" cy="1320268"/>
                    <a:chOff x="1815" y="2475"/>
                    <a:chExt cx="492" cy="547"/>
                  </a:xfrm>
                </p:grpSpPr>
                <p:grpSp>
                  <p:nvGrpSpPr>
                    <p:cNvPr id="172" name="Group 87"/>
                    <p:cNvGrpSpPr>
                      <a:grpSpLocks noChangeAspect="1"/>
                    </p:cNvGrpSpPr>
                    <p:nvPr/>
                  </p:nvGrpSpPr>
                  <p:grpSpPr bwMode="auto">
                    <a:xfrm>
                      <a:off x="1815" y="2475"/>
                      <a:ext cx="492" cy="273"/>
                      <a:chOff x="1815" y="2475"/>
                      <a:chExt cx="492" cy="273"/>
                    </a:xfrm>
                  </p:grpSpPr>
                  <p:sp>
                    <p:nvSpPr>
                      <p:cNvPr id="177"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78"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79"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73" name="Group 91"/>
                    <p:cNvGrpSpPr>
                      <a:grpSpLocks noChangeAspect="1"/>
                    </p:cNvGrpSpPr>
                    <p:nvPr/>
                  </p:nvGrpSpPr>
                  <p:grpSpPr bwMode="auto">
                    <a:xfrm flipV="1">
                      <a:off x="1815" y="2749"/>
                      <a:ext cx="492" cy="273"/>
                      <a:chOff x="1813" y="2475"/>
                      <a:chExt cx="492" cy="273"/>
                    </a:xfrm>
                  </p:grpSpPr>
                  <p:sp>
                    <p:nvSpPr>
                      <p:cNvPr id="174"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75"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76"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68" name="Block Arc 167"/>
                  <p:cNvSpPr/>
                  <p:nvPr/>
                </p:nvSpPr>
                <p:spPr>
                  <a:xfrm>
                    <a:off x="5586335" y="3172798"/>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69" name="Rounded Rectangle 168"/>
                  <p:cNvSpPr/>
                  <p:nvPr/>
                </p:nvSpPr>
                <p:spPr>
                  <a:xfrm>
                    <a:off x="4996117" y="3636136"/>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70" name="Rounded Rectangle 169"/>
                  <p:cNvSpPr/>
                  <p:nvPr/>
                </p:nvSpPr>
                <p:spPr>
                  <a:xfrm>
                    <a:off x="5059582" y="3661524"/>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71" name="Oval 170"/>
                  <p:cNvSpPr/>
                  <p:nvPr/>
                </p:nvSpPr>
                <p:spPr>
                  <a:xfrm>
                    <a:off x="5199204" y="3693262"/>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sp>
            <p:nvSpPr>
              <p:cNvPr id="64" name="Text Box 19"/>
              <p:cNvSpPr txBox="1">
                <a:spLocks noChangeArrowheads="1"/>
              </p:cNvSpPr>
              <p:nvPr/>
            </p:nvSpPr>
            <p:spPr bwMode="auto">
              <a:xfrm rot="17845686">
                <a:off x="1172369" y="1705769"/>
                <a:ext cx="1338263" cy="517525"/>
              </a:xfrm>
              <a:prstGeom prst="rect">
                <a:avLst/>
              </a:prstGeom>
              <a:noFill/>
              <a:ln w="9525">
                <a:noFill/>
                <a:miter lim="800000"/>
                <a:headEnd/>
                <a:tailEnd/>
              </a:ln>
            </p:spPr>
            <p:txBody>
              <a:bodyPr>
                <a:spAutoFit/>
              </a:bodyPr>
              <a:lstStyle/>
              <a:p>
                <a:pPr algn="ctr" defTabSz="457200" eaLnBrk="0" hangingPunct="0"/>
                <a:r>
                  <a:rPr lang="en-US" sz="1400" b="1">
                    <a:solidFill>
                      <a:srgbClr val="FF0000"/>
                    </a:solidFill>
                  </a:rPr>
                  <a:t>Linac </a:t>
                </a:r>
              </a:p>
              <a:p>
                <a:pPr algn="ctr" defTabSz="457200" eaLnBrk="0" hangingPunct="0"/>
                <a:r>
                  <a:rPr lang="en-US" sz="1400" b="1">
                    <a:solidFill>
                      <a:srgbClr val="FF0000"/>
                    </a:solidFill>
                  </a:rPr>
                  <a:t>2.45 GeV</a:t>
                </a:r>
              </a:p>
            </p:txBody>
          </p:sp>
          <p:sp>
            <p:nvSpPr>
              <p:cNvPr id="65" name="Text Box 19"/>
              <p:cNvSpPr txBox="1">
                <a:spLocks noChangeArrowheads="1"/>
              </p:cNvSpPr>
              <p:nvPr/>
            </p:nvSpPr>
            <p:spPr bwMode="auto">
              <a:xfrm rot="3600000">
                <a:off x="6633369" y="1712119"/>
                <a:ext cx="979487" cy="517525"/>
              </a:xfrm>
              <a:prstGeom prst="rect">
                <a:avLst/>
              </a:prstGeom>
              <a:noFill/>
              <a:ln w="9525">
                <a:noFill/>
                <a:miter lim="800000"/>
                <a:headEnd/>
                <a:tailEnd/>
              </a:ln>
            </p:spPr>
            <p:txBody>
              <a:bodyPr>
                <a:spAutoFit/>
              </a:bodyPr>
              <a:lstStyle/>
              <a:p>
                <a:pPr algn="ctr" defTabSz="457200" eaLnBrk="0" hangingPunct="0"/>
                <a:r>
                  <a:rPr lang="en-US" sz="1400" b="1">
                    <a:solidFill>
                      <a:srgbClr val="FF0000"/>
                    </a:solidFill>
                  </a:rPr>
                  <a:t>Linac </a:t>
                </a:r>
              </a:p>
              <a:p>
                <a:pPr algn="ctr" defTabSz="457200" eaLnBrk="0" hangingPunct="0"/>
                <a:r>
                  <a:rPr lang="en-US" sz="1400" b="1">
                    <a:solidFill>
                      <a:srgbClr val="FF0000"/>
                    </a:solidFill>
                  </a:rPr>
                  <a:t>2.45 GeV</a:t>
                </a:r>
              </a:p>
            </p:txBody>
          </p:sp>
          <p:grpSp>
            <p:nvGrpSpPr>
              <p:cNvPr id="67" name="Group 480"/>
              <p:cNvGrpSpPr>
                <a:grpSpLocks noChangeAspect="1"/>
              </p:cNvGrpSpPr>
              <p:nvPr/>
            </p:nvGrpSpPr>
            <p:grpSpPr bwMode="auto">
              <a:xfrm flipH="1">
                <a:off x="2798763" y="3146423"/>
                <a:ext cx="628650" cy="330200"/>
                <a:chOff x="4166066" y="3056387"/>
                <a:chExt cx="2519466" cy="1320268"/>
              </a:xfrm>
            </p:grpSpPr>
            <p:grpSp>
              <p:nvGrpSpPr>
                <p:cNvPr id="145" name="Group 86"/>
                <p:cNvGrpSpPr>
                  <a:grpSpLocks noChangeAspect="1"/>
                </p:cNvGrpSpPr>
                <p:nvPr/>
              </p:nvGrpSpPr>
              <p:grpSpPr bwMode="auto">
                <a:xfrm>
                  <a:off x="4166066" y="3056387"/>
                  <a:ext cx="1406168" cy="1320268"/>
                  <a:chOff x="1815" y="2475"/>
                  <a:chExt cx="492" cy="547"/>
                </a:xfrm>
              </p:grpSpPr>
              <p:grpSp>
                <p:nvGrpSpPr>
                  <p:cNvPr id="150" name="Group 87"/>
                  <p:cNvGrpSpPr>
                    <a:grpSpLocks noChangeAspect="1"/>
                  </p:cNvGrpSpPr>
                  <p:nvPr/>
                </p:nvGrpSpPr>
                <p:grpSpPr bwMode="auto">
                  <a:xfrm>
                    <a:off x="1815" y="2475"/>
                    <a:ext cx="492" cy="273"/>
                    <a:chOff x="1815" y="2475"/>
                    <a:chExt cx="492" cy="273"/>
                  </a:xfrm>
                </p:grpSpPr>
                <p:sp>
                  <p:nvSpPr>
                    <p:cNvPr id="155"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56"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57"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51" name="Group 91"/>
                  <p:cNvGrpSpPr>
                    <a:grpSpLocks noChangeAspect="1"/>
                  </p:cNvGrpSpPr>
                  <p:nvPr/>
                </p:nvGrpSpPr>
                <p:grpSpPr bwMode="auto">
                  <a:xfrm flipV="1">
                    <a:off x="1815" y="2749"/>
                    <a:ext cx="492" cy="273"/>
                    <a:chOff x="1813" y="2475"/>
                    <a:chExt cx="492" cy="273"/>
                  </a:xfrm>
                </p:grpSpPr>
                <p:sp>
                  <p:nvSpPr>
                    <p:cNvPr id="152"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53"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54"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46" name="Block Arc 145"/>
                <p:cNvSpPr/>
                <p:nvPr/>
              </p:nvSpPr>
              <p:spPr>
                <a:xfrm>
                  <a:off x="5591218" y="3170641"/>
                  <a:ext cx="109431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47" name="Rounded Rectangle 146"/>
                <p:cNvSpPr/>
                <p:nvPr/>
              </p:nvSpPr>
              <p:spPr>
                <a:xfrm>
                  <a:off x="4999528" y="3634006"/>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48" name="Rounded Rectangle 147"/>
                <p:cNvSpPr/>
                <p:nvPr/>
              </p:nvSpPr>
              <p:spPr>
                <a:xfrm>
                  <a:off x="5063151" y="3659396"/>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49" name="Oval 148"/>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68" name="Group 480"/>
              <p:cNvGrpSpPr>
                <a:grpSpLocks noChangeAspect="1"/>
              </p:cNvGrpSpPr>
              <p:nvPr/>
            </p:nvGrpSpPr>
            <p:grpSpPr bwMode="auto">
              <a:xfrm flipH="1">
                <a:off x="2800353" y="2806698"/>
                <a:ext cx="630237" cy="330200"/>
                <a:chOff x="4166066" y="3056387"/>
                <a:chExt cx="2519466" cy="1320268"/>
              </a:xfrm>
            </p:grpSpPr>
            <p:grpSp>
              <p:nvGrpSpPr>
                <p:cNvPr id="132" name="Group 86"/>
                <p:cNvGrpSpPr>
                  <a:grpSpLocks noChangeAspect="1"/>
                </p:cNvGrpSpPr>
                <p:nvPr/>
              </p:nvGrpSpPr>
              <p:grpSpPr bwMode="auto">
                <a:xfrm>
                  <a:off x="4166066" y="3056387"/>
                  <a:ext cx="1406168" cy="1320268"/>
                  <a:chOff x="1815" y="2475"/>
                  <a:chExt cx="492" cy="547"/>
                </a:xfrm>
              </p:grpSpPr>
              <p:grpSp>
                <p:nvGrpSpPr>
                  <p:cNvPr id="137" name="Group 87"/>
                  <p:cNvGrpSpPr>
                    <a:grpSpLocks noChangeAspect="1"/>
                  </p:cNvGrpSpPr>
                  <p:nvPr/>
                </p:nvGrpSpPr>
                <p:grpSpPr bwMode="auto">
                  <a:xfrm>
                    <a:off x="1815" y="2475"/>
                    <a:ext cx="492" cy="273"/>
                    <a:chOff x="1815" y="2475"/>
                    <a:chExt cx="492" cy="273"/>
                  </a:xfrm>
                </p:grpSpPr>
                <p:sp>
                  <p:nvSpPr>
                    <p:cNvPr id="142"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43"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44"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38" name="Group 91"/>
                  <p:cNvGrpSpPr>
                    <a:grpSpLocks noChangeAspect="1"/>
                  </p:cNvGrpSpPr>
                  <p:nvPr/>
                </p:nvGrpSpPr>
                <p:grpSpPr bwMode="auto">
                  <a:xfrm flipV="1">
                    <a:off x="1815" y="2749"/>
                    <a:ext cx="492" cy="273"/>
                    <a:chOff x="1813" y="2475"/>
                    <a:chExt cx="492" cy="273"/>
                  </a:xfrm>
                </p:grpSpPr>
                <p:sp>
                  <p:nvSpPr>
                    <p:cNvPr id="139"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40"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41"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33" name="Block Arc 132"/>
                <p:cNvSpPr/>
                <p:nvPr/>
              </p:nvSpPr>
              <p:spPr>
                <a:xfrm>
                  <a:off x="5587628" y="3170641"/>
                  <a:ext cx="109790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34" name="Rounded Rectangle 133"/>
                <p:cNvSpPr/>
                <p:nvPr/>
              </p:nvSpPr>
              <p:spPr>
                <a:xfrm>
                  <a:off x="4997428" y="3634006"/>
                  <a:ext cx="634626"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35" name="Rounded Rectangle 134"/>
                <p:cNvSpPr/>
                <p:nvPr/>
              </p:nvSpPr>
              <p:spPr>
                <a:xfrm>
                  <a:off x="5060890" y="3659396"/>
                  <a:ext cx="615585"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36" name="Oval 135"/>
                <p:cNvSpPr/>
                <p:nvPr/>
              </p:nvSpPr>
              <p:spPr>
                <a:xfrm>
                  <a:off x="5200508" y="3691131"/>
                  <a:ext cx="44422"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69" name="Group 480"/>
              <p:cNvGrpSpPr>
                <a:grpSpLocks noChangeAspect="1"/>
              </p:cNvGrpSpPr>
              <p:nvPr/>
            </p:nvGrpSpPr>
            <p:grpSpPr bwMode="auto">
              <a:xfrm flipH="1">
                <a:off x="2800353" y="2468561"/>
                <a:ext cx="630237" cy="330200"/>
                <a:chOff x="4166066" y="3056387"/>
                <a:chExt cx="2519466" cy="1320268"/>
              </a:xfrm>
            </p:grpSpPr>
            <p:grpSp>
              <p:nvGrpSpPr>
                <p:cNvPr id="119" name="Group 86"/>
                <p:cNvGrpSpPr>
                  <a:grpSpLocks noChangeAspect="1"/>
                </p:cNvGrpSpPr>
                <p:nvPr/>
              </p:nvGrpSpPr>
              <p:grpSpPr bwMode="auto">
                <a:xfrm>
                  <a:off x="4166066" y="3056387"/>
                  <a:ext cx="1406168" cy="1320268"/>
                  <a:chOff x="1815" y="2475"/>
                  <a:chExt cx="492" cy="547"/>
                </a:xfrm>
              </p:grpSpPr>
              <p:grpSp>
                <p:nvGrpSpPr>
                  <p:cNvPr id="124" name="Group 87"/>
                  <p:cNvGrpSpPr>
                    <a:grpSpLocks noChangeAspect="1"/>
                  </p:cNvGrpSpPr>
                  <p:nvPr/>
                </p:nvGrpSpPr>
                <p:grpSpPr bwMode="auto">
                  <a:xfrm>
                    <a:off x="1815" y="2475"/>
                    <a:ext cx="492" cy="273"/>
                    <a:chOff x="1815" y="2475"/>
                    <a:chExt cx="492" cy="273"/>
                  </a:xfrm>
                </p:grpSpPr>
                <p:sp>
                  <p:nvSpPr>
                    <p:cNvPr id="129"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30"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31"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5" name="Group 91"/>
                  <p:cNvGrpSpPr>
                    <a:grpSpLocks noChangeAspect="1"/>
                  </p:cNvGrpSpPr>
                  <p:nvPr/>
                </p:nvGrpSpPr>
                <p:grpSpPr bwMode="auto">
                  <a:xfrm flipV="1">
                    <a:off x="1815" y="2749"/>
                    <a:ext cx="492" cy="273"/>
                    <a:chOff x="1813" y="2475"/>
                    <a:chExt cx="492" cy="273"/>
                  </a:xfrm>
                </p:grpSpPr>
                <p:sp>
                  <p:nvSpPr>
                    <p:cNvPr id="126"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7"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8"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20" name="Block Arc 119"/>
                <p:cNvSpPr/>
                <p:nvPr/>
              </p:nvSpPr>
              <p:spPr>
                <a:xfrm>
                  <a:off x="5587628" y="3170641"/>
                  <a:ext cx="1097904" cy="1098106"/>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21" name="Rounded Rectangle 120"/>
                <p:cNvSpPr/>
                <p:nvPr/>
              </p:nvSpPr>
              <p:spPr>
                <a:xfrm>
                  <a:off x="4997428" y="3634002"/>
                  <a:ext cx="634626"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22" name="Rounded Rectangle 121"/>
                <p:cNvSpPr/>
                <p:nvPr/>
              </p:nvSpPr>
              <p:spPr>
                <a:xfrm>
                  <a:off x="5060890" y="3659392"/>
                  <a:ext cx="615585"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23" name="Oval 122"/>
                <p:cNvSpPr/>
                <p:nvPr/>
              </p:nvSpPr>
              <p:spPr>
                <a:xfrm>
                  <a:off x="5200508" y="3691131"/>
                  <a:ext cx="44422"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70" name="Group 480"/>
              <p:cNvGrpSpPr>
                <a:grpSpLocks noChangeAspect="1"/>
              </p:cNvGrpSpPr>
              <p:nvPr/>
            </p:nvGrpSpPr>
            <p:grpSpPr bwMode="auto">
              <a:xfrm flipH="1">
                <a:off x="2795588" y="4156073"/>
                <a:ext cx="630237" cy="330200"/>
                <a:chOff x="4166066" y="3056387"/>
                <a:chExt cx="2519466" cy="1320268"/>
              </a:xfrm>
            </p:grpSpPr>
            <p:grpSp>
              <p:nvGrpSpPr>
                <p:cNvPr id="106" name="Group 86"/>
                <p:cNvGrpSpPr>
                  <a:grpSpLocks noChangeAspect="1"/>
                </p:cNvGrpSpPr>
                <p:nvPr/>
              </p:nvGrpSpPr>
              <p:grpSpPr bwMode="auto">
                <a:xfrm>
                  <a:off x="4166066" y="3056387"/>
                  <a:ext cx="1406168" cy="1320268"/>
                  <a:chOff x="1815" y="2475"/>
                  <a:chExt cx="492" cy="547"/>
                </a:xfrm>
              </p:grpSpPr>
              <p:grpSp>
                <p:nvGrpSpPr>
                  <p:cNvPr id="111" name="Group 87"/>
                  <p:cNvGrpSpPr>
                    <a:grpSpLocks noChangeAspect="1"/>
                  </p:cNvGrpSpPr>
                  <p:nvPr/>
                </p:nvGrpSpPr>
                <p:grpSpPr bwMode="auto">
                  <a:xfrm>
                    <a:off x="1815" y="2475"/>
                    <a:ext cx="492" cy="273"/>
                    <a:chOff x="1815" y="2475"/>
                    <a:chExt cx="492" cy="273"/>
                  </a:xfrm>
                </p:grpSpPr>
                <p:sp>
                  <p:nvSpPr>
                    <p:cNvPr id="116"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17"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18"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12" name="Group 91"/>
                  <p:cNvGrpSpPr>
                    <a:grpSpLocks noChangeAspect="1"/>
                  </p:cNvGrpSpPr>
                  <p:nvPr/>
                </p:nvGrpSpPr>
                <p:grpSpPr bwMode="auto">
                  <a:xfrm flipV="1">
                    <a:off x="1815" y="2749"/>
                    <a:ext cx="492" cy="273"/>
                    <a:chOff x="1813" y="2475"/>
                    <a:chExt cx="492" cy="273"/>
                  </a:xfrm>
                </p:grpSpPr>
                <p:sp>
                  <p:nvSpPr>
                    <p:cNvPr id="113"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14"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15"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107" name="Block Arc 106"/>
                <p:cNvSpPr/>
                <p:nvPr/>
              </p:nvSpPr>
              <p:spPr>
                <a:xfrm>
                  <a:off x="5587630" y="3170641"/>
                  <a:ext cx="1097902"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108" name="Rounded Rectangle 107"/>
                <p:cNvSpPr/>
                <p:nvPr/>
              </p:nvSpPr>
              <p:spPr>
                <a:xfrm>
                  <a:off x="4997425" y="3634006"/>
                  <a:ext cx="634627"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09" name="Rounded Rectangle 108"/>
                <p:cNvSpPr/>
                <p:nvPr/>
              </p:nvSpPr>
              <p:spPr>
                <a:xfrm>
                  <a:off x="5060888" y="3659396"/>
                  <a:ext cx="61559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110" name="Oval 109"/>
                <p:cNvSpPr/>
                <p:nvPr/>
              </p:nvSpPr>
              <p:spPr>
                <a:xfrm>
                  <a:off x="5200506" y="3691131"/>
                  <a:ext cx="44426"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71" name="Group 480"/>
              <p:cNvGrpSpPr>
                <a:grpSpLocks noChangeAspect="1"/>
              </p:cNvGrpSpPr>
              <p:nvPr/>
            </p:nvGrpSpPr>
            <p:grpSpPr bwMode="auto">
              <a:xfrm flipH="1">
                <a:off x="2798763" y="3816348"/>
                <a:ext cx="628650" cy="330200"/>
                <a:chOff x="4166066" y="3056387"/>
                <a:chExt cx="2519466" cy="1320268"/>
              </a:xfrm>
            </p:grpSpPr>
            <p:grpSp>
              <p:nvGrpSpPr>
                <p:cNvPr id="93" name="Group 86"/>
                <p:cNvGrpSpPr>
                  <a:grpSpLocks noChangeAspect="1"/>
                </p:cNvGrpSpPr>
                <p:nvPr/>
              </p:nvGrpSpPr>
              <p:grpSpPr bwMode="auto">
                <a:xfrm>
                  <a:off x="4166066" y="3056387"/>
                  <a:ext cx="1406168" cy="1320268"/>
                  <a:chOff x="1815" y="2475"/>
                  <a:chExt cx="492" cy="547"/>
                </a:xfrm>
              </p:grpSpPr>
              <p:grpSp>
                <p:nvGrpSpPr>
                  <p:cNvPr id="98" name="Group 87"/>
                  <p:cNvGrpSpPr>
                    <a:grpSpLocks noChangeAspect="1"/>
                  </p:cNvGrpSpPr>
                  <p:nvPr/>
                </p:nvGrpSpPr>
                <p:grpSpPr bwMode="auto">
                  <a:xfrm>
                    <a:off x="1815" y="2475"/>
                    <a:ext cx="492" cy="273"/>
                    <a:chOff x="1815" y="2475"/>
                    <a:chExt cx="492" cy="273"/>
                  </a:xfrm>
                </p:grpSpPr>
                <p:sp>
                  <p:nvSpPr>
                    <p:cNvPr id="103"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04"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05"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99" name="Group 91"/>
                  <p:cNvGrpSpPr>
                    <a:grpSpLocks noChangeAspect="1"/>
                  </p:cNvGrpSpPr>
                  <p:nvPr/>
                </p:nvGrpSpPr>
                <p:grpSpPr bwMode="auto">
                  <a:xfrm flipV="1">
                    <a:off x="1815" y="2749"/>
                    <a:ext cx="492" cy="273"/>
                    <a:chOff x="1813" y="2475"/>
                    <a:chExt cx="492" cy="273"/>
                  </a:xfrm>
                </p:grpSpPr>
                <p:sp>
                  <p:nvSpPr>
                    <p:cNvPr id="100"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0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02"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94" name="Block Arc 93"/>
                <p:cNvSpPr/>
                <p:nvPr/>
              </p:nvSpPr>
              <p:spPr>
                <a:xfrm>
                  <a:off x="5591218" y="3170641"/>
                  <a:ext cx="109431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95" name="Rounded Rectangle 94"/>
                <p:cNvSpPr/>
                <p:nvPr/>
              </p:nvSpPr>
              <p:spPr>
                <a:xfrm>
                  <a:off x="4999528" y="3634006"/>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96" name="Rounded Rectangle 370"/>
                <p:cNvSpPr/>
                <p:nvPr/>
              </p:nvSpPr>
              <p:spPr>
                <a:xfrm>
                  <a:off x="5063151" y="3659396"/>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97" name="Oval 96"/>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72" name="Group 480"/>
              <p:cNvGrpSpPr>
                <a:grpSpLocks noChangeAspect="1"/>
              </p:cNvGrpSpPr>
              <p:nvPr/>
            </p:nvGrpSpPr>
            <p:grpSpPr bwMode="auto">
              <a:xfrm flipH="1">
                <a:off x="2798763" y="3478211"/>
                <a:ext cx="628650" cy="330200"/>
                <a:chOff x="4166066" y="3056387"/>
                <a:chExt cx="2519466" cy="1320268"/>
              </a:xfrm>
            </p:grpSpPr>
            <p:grpSp>
              <p:nvGrpSpPr>
                <p:cNvPr id="80" name="Group 86"/>
                <p:cNvGrpSpPr>
                  <a:grpSpLocks noChangeAspect="1"/>
                </p:cNvGrpSpPr>
                <p:nvPr/>
              </p:nvGrpSpPr>
              <p:grpSpPr bwMode="auto">
                <a:xfrm>
                  <a:off x="4166066" y="3056387"/>
                  <a:ext cx="1406168" cy="1320268"/>
                  <a:chOff x="1815" y="2475"/>
                  <a:chExt cx="492" cy="547"/>
                </a:xfrm>
              </p:grpSpPr>
              <p:grpSp>
                <p:nvGrpSpPr>
                  <p:cNvPr id="85" name="Group 87"/>
                  <p:cNvGrpSpPr>
                    <a:grpSpLocks noChangeAspect="1"/>
                  </p:cNvGrpSpPr>
                  <p:nvPr/>
                </p:nvGrpSpPr>
                <p:grpSpPr bwMode="auto">
                  <a:xfrm>
                    <a:off x="1815" y="2475"/>
                    <a:ext cx="492" cy="273"/>
                    <a:chOff x="1815" y="2475"/>
                    <a:chExt cx="492" cy="273"/>
                  </a:xfrm>
                </p:grpSpPr>
                <p:sp>
                  <p:nvSpPr>
                    <p:cNvPr id="90"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91"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92"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86" name="Group 91"/>
                  <p:cNvGrpSpPr>
                    <a:grpSpLocks noChangeAspect="1"/>
                  </p:cNvGrpSpPr>
                  <p:nvPr/>
                </p:nvGrpSpPr>
                <p:grpSpPr bwMode="auto">
                  <a:xfrm flipV="1">
                    <a:off x="1815" y="2749"/>
                    <a:ext cx="492" cy="273"/>
                    <a:chOff x="1813" y="2475"/>
                    <a:chExt cx="492" cy="273"/>
                  </a:xfrm>
                </p:grpSpPr>
                <p:sp>
                  <p:nvSpPr>
                    <p:cNvPr id="87"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88"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89"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81" name="Block Arc 80"/>
                <p:cNvSpPr/>
                <p:nvPr/>
              </p:nvSpPr>
              <p:spPr>
                <a:xfrm>
                  <a:off x="5591218" y="3170641"/>
                  <a:ext cx="1094314" cy="1098106"/>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82" name="Rounded Rectangle 81"/>
                <p:cNvSpPr/>
                <p:nvPr/>
              </p:nvSpPr>
              <p:spPr>
                <a:xfrm>
                  <a:off x="4999528" y="3634002"/>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83" name="Rounded Rectangle 82"/>
                <p:cNvSpPr/>
                <p:nvPr/>
              </p:nvSpPr>
              <p:spPr>
                <a:xfrm>
                  <a:off x="5063151" y="3659392"/>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84" name="Oval 83"/>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sp>
            <p:nvSpPr>
              <p:cNvPr id="73" name="Text Box 113"/>
              <p:cNvSpPr txBox="1">
                <a:spLocks noChangeAspect="1" noChangeArrowheads="1"/>
              </p:cNvSpPr>
              <p:nvPr/>
            </p:nvSpPr>
            <p:spPr bwMode="auto">
              <a:xfrm>
                <a:off x="3427413" y="3865563"/>
                <a:ext cx="785812" cy="228600"/>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25.1  GeV </a:t>
                </a:r>
              </a:p>
            </p:txBody>
          </p:sp>
          <p:sp>
            <p:nvSpPr>
              <p:cNvPr id="74" name="Text Box 117"/>
              <p:cNvSpPr txBox="1">
                <a:spLocks noChangeAspect="1" noChangeArrowheads="1"/>
              </p:cNvSpPr>
              <p:nvPr/>
            </p:nvSpPr>
            <p:spPr bwMode="auto">
              <a:xfrm>
                <a:off x="3422650" y="3525838"/>
                <a:ext cx="731838" cy="230187"/>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20.2 GeV </a:t>
                </a:r>
              </a:p>
            </p:txBody>
          </p:sp>
          <p:sp>
            <p:nvSpPr>
              <p:cNvPr id="75" name="Text Box 118"/>
              <p:cNvSpPr txBox="1">
                <a:spLocks noChangeAspect="1" noChangeArrowheads="1"/>
              </p:cNvSpPr>
              <p:nvPr/>
            </p:nvSpPr>
            <p:spPr bwMode="auto">
              <a:xfrm>
                <a:off x="3430588" y="3190875"/>
                <a:ext cx="708025" cy="230188"/>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15.3 GeV </a:t>
                </a:r>
              </a:p>
            </p:txBody>
          </p:sp>
          <p:sp>
            <p:nvSpPr>
              <p:cNvPr id="76" name="Text Box 119"/>
              <p:cNvSpPr txBox="1">
                <a:spLocks noChangeAspect="1" noChangeArrowheads="1"/>
              </p:cNvSpPr>
              <p:nvPr/>
            </p:nvSpPr>
            <p:spPr bwMode="auto">
              <a:xfrm>
                <a:off x="3430588" y="2855913"/>
                <a:ext cx="765175" cy="230187"/>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10.4 GeV </a:t>
                </a:r>
              </a:p>
            </p:txBody>
          </p:sp>
          <p:sp>
            <p:nvSpPr>
              <p:cNvPr id="77" name="Text Box 113"/>
              <p:cNvSpPr txBox="1">
                <a:spLocks noChangeAspect="1" noChangeArrowheads="1"/>
              </p:cNvSpPr>
              <p:nvPr/>
            </p:nvSpPr>
            <p:spPr bwMode="auto">
              <a:xfrm>
                <a:off x="3425825" y="4205288"/>
                <a:ext cx="790575" cy="228600"/>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30.0  GeV </a:t>
                </a:r>
              </a:p>
            </p:txBody>
          </p:sp>
          <p:sp>
            <p:nvSpPr>
              <p:cNvPr id="78" name="Text Box 119"/>
              <p:cNvSpPr txBox="1">
                <a:spLocks noChangeAspect="1" noChangeArrowheads="1"/>
              </p:cNvSpPr>
              <p:nvPr/>
            </p:nvSpPr>
            <p:spPr bwMode="auto">
              <a:xfrm>
                <a:off x="3422650" y="2517775"/>
                <a:ext cx="819150" cy="230188"/>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5.50 GeV </a:t>
                </a:r>
              </a:p>
            </p:txBody>
          </p:sp>
          <p:sp>
            <p:nvSpPr>
              <p:cNvPr id="79" name="Text Box 113"/>
              <p:cNvSpPr txBox="1">
                <a:spLocks noChangeAspect="1" noChangeArrowheads="1"/>
              </p:cNvSpPr>
              <p:nvPr/>
            </p:nvSpPr>
            <p:spPr bwMode="auto">
              <a:xfrm flipH="1">
                <a:off x="4519613" y="960438"/>
                <a:ext cx="963725" cy="276999"/>
              </a:xfrm>
              <a:prstGeom prst="rect">
                <a:avLst/>
              </a:prstGeom>
              <a:noFill/>
              <a:ln w="9525">
                <a:noFill/>
                <a:miter lim="800000"/>
                <a:headEnd/>
                <a:tailEnd/>
              </a:ln>
            </p:spPr>
            <p:txBody>
              <a:bodyPr wrap="none">
                <a:spAutoFit/>
              </a:bodyPr>
              <a:lstStyle/>
              <a:p>
                <a:pPr defTabSz="457200" eaLnBrk="0" hangingPunct="0"/>
                <a:r>
                  <a:rPr lang="en-US" sz="1200" b="1" dirty="0">
                    <a:solidFill>
                      <a:srgbClr val="FF0000"/>
                    </a:solidFill>
                  </a:rPr>
                  <a:t>27.55 </a:t>
                </a:r>
                <a:r>
                  <a:rPr lang="en-US" sz="1200" b="1" dirty="0" err="1">
                    <a:solidFill>
                      <a:srgbClr val="FF0000"/>
                    </a:solidFill>
                  </a:rPr>
                  <a:t>GeV</a:t>
                </a:r>
                <a:r>
                  <a:rPr lang="en-US" sz="800" b="1" dirty="0">
                    <a:solidFill>
                      <a:srgbClr val="FF0000"/>
                    </a:solidFill>
                    <a:latin typeface="Comic Sans MS" pitchFamily="66" charset="0"/>
                  </a:rPr>
                  <a:t> </a:t>
                </a:r>
              </a:p>
            </p:txBody>
          </p:sp>
          <p:pic>
            <p:nvPicPr>
              <p:cNvPr id="1027" name="Picture 3"/>
              <p:cNvPicPr>
                <a:picLocks noChangeAspect="1" noChangeArrowheads="1"/>
              </p:cNvPicPr>
              <p:nvPr/>
            </p:nvPicPr>
            <p:blipFill>
              <a:blip r:embed="rId6" cstate="print"/>
              <a:srcRect/>
              <a:stretch>
                <a:fillRect/>
              </a:stretch>
            </p:blipFill>
            <p:spPr bwMode="auto">
              <a:xfrm>
                <a:off x="2752607" y="2146300"/>
                <a:ext cx="3368793" cy="2477439"/>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184320" y="4787900"/>
                <a:ext cx="805544" cy="469901"/>
              </a:xfrm>
              <a:prstGeom prst="rect">
                <a:avLst/>
              </a:prstGeom>
              <a:noFill/>
              <a:ln w="9525">
                <a:noFill/>
                <a:miter lim="800000"/>
                <a:headEnd/>
                <a:tailEnd/>
              </a:ln>
            </p:spPr>
          </p:pic>
        </p:grpSp>
      </p:gr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3" cstate="print"/>
          <a:srcRect/>
          <a:stretch>
            <a:fillRect/>
          </a:stretch>
        </p:blipFill>
        <p:spPr bwMode="auto">
          <a:xfrm>
            <a:off x="0" y="641350"/>
            <a:ext cx="9144000" cy="5281613"/>
          </a:xfrm>
          <a:prstGeom prst="rect">
            <a:avLst/>
          </a:prstGeom>
          <a:noFill/>
          <a:ln w="9525">
            <a:noFill/>
            <a:miter lim="800000"/>
            <a:headEnd/>
            <a:tailEnd/>
          </a:ln>
        </p:spPr>
      </p:pic>
      <p:sp>
        <p:nvSpPr>
          <p:cNvPr id="21785" name="Text Box 281"/>
          <p:cNvSpPr txBox="1">
            <a:spLocks noChangeArrowheads="1"/>
          </p:cNvSpPr>
          <p:nvPr/>
        </p:nvSpPr>
        <p:spPr bwMode="auto">
          <a:xfrm>
            <a:off x="25400" y="5176838"/>
            <a:ext cx="4851400" cy="1681162"/>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b="1" i="1"/>
              <a:t>Vis-à-vis earlier MeRHIC design, this allows for:</a:t>
            </a:r>
          </a:p>
          <a:p>
            <a:pPr eaLnBrk="0" hangingPunct="0">
              <a:spcBef>
                <a:spcPct val="50000"/>
              </a:spcBef>
              <a:buFont typeface="Wingdings" pitchFamily="2" charset="2"/>
              <a:buChar char="Ø"/>
            </a:pPr>
            <a:r>
              <a:rPr lang="en-US" sz="1600" b="1" i="1">
                <a:solidFill>
                  <a:srgbClr val="0000FF"/>
                </a:solidFill>
              </a:rPr>
              <a:t> more IP’s</a:t>
            </a:r>
          </a:p>
          <a:p>
            <a:pPr eaLnBrk="0" hangingPunct="0">
              <a:spcBef>
                <a:spcPct val="50000"/>
              </a:spcBef>
              <a:buFont typeface="Wingdings" pitchFamily="2" charset="2"/>
              <a:buChar char="Ø"/>
            </a:pPr>
            <a:r>
              <a:rPr lang="en-US" sz="1600" b="1" i="1">
                <a:solidFill>
                  <a:srgbClr val="0000FF"/>
                </a:solidFill>
              </a:rPr>
              <a:t> reduced cost </a:t>
            </a:r>
          </a:p>
          <a:p>
            <a:pPr eaLnBrk="0" hangingPunct="0">
              <a:spcBef>
                <a:spcPct val="50000"/>
              </a:spcBef>
              <a:buFont typeface="Wingdings" pitchFamily="2" charset="2"/>
              <a:buChar char="Ø"/>
            </a:pPr>
            <a:r>
              <a:rPr lang="en-US" sz="1600" b="1" i="1">
                <a:solidFill>
                  <a:srgbClr val="0000FF"/>
                </a:solidFill>
              </a:rPr>
              <a:t>  reusing infrastructure + det. components     for STAR, PHENIX</a:t>
            </a:r>
          </a:p>
        </p:txBody>
      </p:sp>
      <p:sp>
        <p:nvSpPr>
          <p:cNvPr id="101382" name="Text Box 6"/>
          <p:cNvSpPr txBox="1">
            <a:spLocks noChangeArrowheads="1"/>
          </p:cNvSpPr>
          <p:nvPr/>
        </p:nvSpPr>
        <p:spPr bwMode="auto">
          <a:xfrm>
            <a:off x="4686300" y="5791200"/>
            <a:ext cx="4457700" cy="10699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eaLnBrk="0" hangingPunct="0">
              <a:spcBef>
                <a:spcPct val="50000"/>
              </a:spcBef>
              <a:buFont typeface="Wingdings" pitchFamily="2" charset="2"/>
              <a:buChar char="Ø"/>
              <a:defRPr/>
            </a:pPr>
            <a:r>
              <a:rPr lang="en-US" sz="1600" b="1" i="1">
                <a:solidFill>
                  <a:srgbClr val="0000FF"/>
                </a:solidFill>
              </a:rPr>
              <a:t> easier upgrade path from 5 GeV eRHIC-I</a:t>
            </a:r>
          </a:p>
          <a:p>
            <a:pPr eaLnBrk="0" hangingPunct="0">
              <a:spcBef>
                <a:spcPct val="50000"/>
              </a:spcBef>
              <a:buFont typeface="Wingdings" pitchFamily="2" charset="2"/>
              <a:buChar char="Ø"/>
              <a:defRPr/>
            </a:pPr>
            <a:r>
              <a:rPr lang="en-US" sz="1600" b="1" i="1">
                <a:solidFill>
                  <a:srgbClr val="0000FF"/>
                </a:solidFill>
              </a:rPr>
              <a:t> minimal environmental impact concerns</a:t>
            </a:r>
          </a:p>
          <a:p>
            <a:pPr eaLnBrk="0" hangingPunct="0">
              <a:spcBef>
                <a:spcPct val="50000"/>
              </a:spcBef>
              <a:buFont typeface="Wingdings" pitchFamily="2" charset="2"/>
              <a:buChar char="Ø"/>
              <a:defRPr/>
            </a:pPr>
            <a:r>
              <a:rPr lang="en-US" sz="1600" b="1" i="1">
                <a:solidFill>
                  <a:srgbClr val="0000FF"/>
                </a:solidFill>
              </a:rPr>
              <a:t> IR design to reach 10</a:t>
            </a:r>
            <a:r>
              <a:rPr lang="en-US" sz="1600" b="1" i="1" baseline="36000">
                <a:solidFill>
                  <a:srgbClr val="0000FF"/>
                </a:solidFill>
              </a:rPr>
              <a:t>34</a:t>
            </a:r>
            <a:r>
              <a:rPr lang="en-US" sz="1600" b="1" i="1">
                <a:solidFill>
                  <a:srgbClr val="0000FF"/>
                </a:solidFill>
              </a:rPr>
              <a:t> luminosity</a:t>
            </a:r>
            <a:endParaRPr lang="en-US"/>
          </a:p>
        </p:txBody>
      </p:sp>
      <p:sp>
        <p:nvSpPr>
          <p:cNvPr id="20484" name="Rectangle 3"/>
          <p:cNvSpPr>
            <a:spLocks noChangeArrowheads="1"/>
          </p:cNvSpPr>
          <p:nvPr/>
        </p:nvSpPr>
        <p:spPr bwMode="auto">
          <a:xfrm>
            <a:off x="254000" y="25400"/>
            <a:ext cx="8585200" cy="457200"/>
          </a:xfrm>
          <a:prstGeom prst="rect">
            <a:avLst/>
          </a:prstGeom>
          <a:noFill/>
          <a:ln w="9525">
            <a:noFill/>
            <a:miter lim="800000"/>
            <a:headEnd/>
            <a:tailEnd/>
          </a:ln>
        </p:spPr>
        <p:txBody>
          <a:bodyPr>
            <a:spAutoFit/>
          </a:bodyPr>
          <a:lstStyle/>
          <a:p>
            <a:pPr algn="ctr" defTabSz="457200" eaLnBrk="0" hangingPunct="0"/>
            <a:r>
              <a:rPr lang="en-GB" sz="2400" b="1">
                <a:solidFill>
                  <a:srgbClr val="FF0000"/>
                </a:solidFill>
                <a:latin typeface="Comic Sans MS" pitchFamily="66" charset="0"/>
              </a:rPr>
              <a:t>eRHIC Design Under Active Consideration</a:t>
            </a:r>
            <a:endParaRPr lang="en-GB" sz="2000">
              <a:solidFill>
                <a:srgbClr val="FF0000"/>
              </a:solidFill>
              <a:latin typeface="Comic Sans MS" pitchFamily="66" charset="0"/>
            </a:endParaRPr>
          </a:p>
        </p:txBody>
      </p:sp>
      <p:sp>
        <p:nvSpPr>
          <p:cNvPr id="101386" name="Rectangle 10"/>
          <p:cNvSpPr>
            <a:spLocks noChangeArrowheads="1"/>
          </p:cNvSpPr>
          <p:nvPr/>
        </p:nvSpPr>
        <p:spPr bwMode="auto">
          <a:xfrm>
            <a:off x="2794000" y="3987800"/>
            <a:ext cx="520700" cy="3683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defRPr/>
            </a:pPr>
            <a:endParaRPr lang="en-US"/>
          </a:p>
        </p:txBody>
      </p:sp>
      <p:sp>
        <p:nvSpPr>
          <p:cNvPr id="20486" name="Rectangle 345"/>
          <p:cNvSpPr>
            <a:spLocks noChangeArrowheads="1"/>
          </p:cNvSpPr>
          <p:nvPr/>
        </p:nvSpPr>
        <p:spPr bwMode="auto">
          <a:xfrm>
            <a:off x="1276350" y="3708400"/>
            <a:ext cx="2368550" cy="825500"/>
          </a:xfrm>
          <a:prstGeom prst="rect">
            <a:avLst/>
          </a:prstGeom>
          <a:solidFill>
            <a:schemeClr val="bg1"/>
          </a:solidFill>
          <a:ln w="9525">
            <a:noFill/>
            <a:miter lim="800000"/>
            <a:headEnd/>
            <a:tailEnd/>
          </a:ln>
        </p:spPr>
        <p:txBody>
          <a:bodyPr>
            <a:spAutoFit/>
          </a:bodyPr>
          <a:lstStyle/>
          <a:p>
            <a:pPr algn="ctr" defTabSz="457200" eaLnBrk="0" hangingPunct="0"/>
            <a:r>
              <a:rPr lang="en-GB" sz="1600" b="1">
                <a:solidFill>
                  <a:srgbClr val="0066FF"/>
                </a:solidFill>
              </a:rPr>
              <a:t>RHIC: 325 GeV p or 130 GeV/u Au with DX magnets removed</a:t>
            </a:r>
          </a:p>
        </p:txBody>
      </p:sp>
      <p:sp>
        <p:nvSpPr>
          <p:cNvPr id="101387" name="Text Box 11"/>
          <p:cNvSpPr txBox="1">
            <a:spLocks noChangeArrowheads="1"/>
          </p:cNvSpPr>
          <p:nvPr/>
        </p:nvSpPr>
        <p:spPr bwMode="auto">
          <a:xfrm>
            <a:off x="4241800" y="596900"/>
            <a:ext cx="698500" cy="3968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endParaRPr lang="en-US" sz="20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85"/>
                                        </p:tgtEl>
                                        <p:attrNameLst>
                                          <p:attrName>style.visibility</p:attrName>
                                        </p:attrNameLst>
                                      </p:cBhvr>
                                      <p:to>
                                        <p:strVal val="visible"/>
                                      </p:to>
                                    </p:set>
                                    <p:anim calcmode="lin" valueType="num">
                                      <p:cBhvr additive="base">
                                        <p:cTn id="7" dur="2000" fill="hold"/>
                                        <p:tgtEl>
                                          <p:spTgt spid="21785"/>
                                        </p:tgtEl>
                                        <p:attrNameLst>
                                          <p:attrName>ppt_x</p:attrName>
                                        </p:attrNameLst>
                                      </p:cBhvr>
                                      <p:tavLst>
                                        <p:tav tm="0">
                                          <p:val>
                                            <p:strVal val="0-#ppt_w/2"/>
                                          </p:val>
                                        </p:tav>
                                        <p:tav tm="100000">
                                          <p:val>
                                            <p:strVal val="#ppt_x"/>
                                          </p:val>
                                        </p:tav>
                                      </p:tavLst>
                                    </p:anim>
                                    <p:anim calcmode="lin" valueType="num">
                                      <p:cBhvr additive="base">
                                        <p:cTn id="8" dur="2000" fill="hold"/>
                                        <p:tgtEl>
                                          <p:spTgt spid="21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42"/>
          <p:cNvGrpSpPr>
            <a:grpSpLocks/>
          </p:cNvGrpSpPr>
          <p:nvPr/>
        </p:nvGrpSpPr>
        <p:grpSpPr bwMode="auto">
          <a:xfrm>
            <a:off x="238125" y="1571625"/>
            <a:ext cx="8239125" cy="4572000"/>
            <a:chOff x="502140" y="1033889"/>
            <a:chExt cx="7186536" cy="3039672"/>
          </a:xfrm>
        </p:grpSpPr>
        <p:grpSp>
          <p:nvGrpSpPr>
            <p:cNvPr id="21539" name="Group 110"/>
            <p:cNvGrpSpPr>
              <a:grpSpLocks noChangeAspect="1"/>
            </p:cNvGrpSpPr>
            <p:nvPr/>
          </p:nvGrpSpPr>
          <p:grpSpPr bwMode="auto">
            <a:xfrm>
              <a:off x="1312433" y="1033889"/>
              <a:ext cx="6376243" cy="2091207"/>
              <a:chOff x="-6623125" y="1094825"/>
              <a:chExt cx="15577936" cy="5109083"/>
            </a:xfrm>
          </p:grpSpPr>
          <p:cxnSp>
            <p:nvCxnSpPr>
              <p:cNvPr id="68" name="Straight Arrow Connector 67"/>
              <p:cNvCxnSpPr>
                <a:cxnSpLocks noChangeShapeType="1"/>
              </p:cNvCxnSpPr>
              <p:nvPr/>
            </p:nvCxnSpPr>
            <p:spPr bwMode="auto">
              <a:xfrm>
                <a:off x="-6623734" y="4797662"/>
                <a:ext cx="15121846" cy="33522"/>
              </a:xfrm>
              <a:prstGeom prst="straightConnector1">
                <a:avLst/>
              </a:prstGeom>
              <a:noFill/>
              <a:ln w="38100">
                <a:solidFill>
                  <a:srgbClr val="00FF00"/>
                </a:solidFill>
                <a:round/>
                <a:headEnd/>
                <a:tailEnd type="arrow" w="med" len="med"/>
              </a:ln>
              <a:effectLst>
                <a:outerShdw dist="20000" dir="5400000" rotWithShape="0">
                  <a:srgbClr val="808080">
                    <a:alpha val="37999"/>
                  </a:srgbClr>
                </a:outerShdw>
              </a:effectLst>
            </p:spPr>
          </p:cxnSp>
          <p:sp>
            <p:nvSpPr>
              <p:cNvPr id="9" name="Rectangle 8"/>
              <p:cNvSpPr>
                <a:spLocks noChangeArrowheads="1"/>
              </p:cNvSpPr>
              <p:nvPr/>
            </p:nvSpPr>
            <p:spPr bwMode="auto">
              <a:xfrm rot="-509981">
                <a:off x="7517053" y="1094825"/>
                <a:ext cx="838975" cy="858667"/>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4" name="Straight Connector 13"/>
              <p:cNvCxnSpPr>
                <a:cxnSpLocks noChangeShapeType="1"/>
              </p:cNvCxnSpPr>
              <p:nvPr/>
            </p:nvCxnSpPr>
            <p:spPr bwMode="auto">
              <a:xfrm rot="10800000" flipV="1">
                <a:off x="1786313" y="1445511"/>
                <a:ext cx="6146843" cy="1957141"/>
              </a:xfrm>
              <a:prstGeom prst="line">
                <a:avLst/>
              </a:prstGeom>
              <a:noFill/>
              <a:ln w="6350">
                <a:solidFill>
                  <a:schemeClr val="accent1"/>
                </a:solidFill>
                <a:round/>
                <a:headEnd/>
                <a:tailEnd/>
              </a:ln>
              <a:effectLst>
                <a:outerShdw dist="20000" dir="5400000" rotWithShape="0">
                  <a:srgbClr val="808080">
                    <a:alpha val="37999"/>
                  </a:srgbClr>
                </a:outerShdw>
              </a:effectLst>
            </p:spPr>
          </p:cxnSp>
          <p:sp>
            <p:nvSpPr>
              <p:cNvPr id="16" name="Rectangle 15"/>
              <p:cNvSpPr>
                <a:spLocks noChangeArrowheads="1"/>
              </p:cNvSpPr>
              <p:nvPr/>
            </p:nvSpPr>
            <p:spPr bwMode="auto">
              <a:xfrm rot="-1007331">
                <a:off x="6576589" y="1417148"/>
                <a:ext cx="196212" cy="868980"/>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rot="-1048205">
                <a:off x="7165224" y="1246962"/>
                <a:ext cx="165764" cy="858665"/>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8" name="Oval 17"/>
              <p:cNvSpPr>
                <a:spLocks noChangeArrowheads="1"/>
              </p:cNvSpPr>
              <p:nvPr/>
            </p:nvSpPr>
            <p:spPr bwMode="auto">
              <a:xfrm>
                <a:off x="179404" y="4789927"/>
                <a:ext cx="43980" cy="43835"/>
              </a:xfrm>
              <a:prstGeom prst="ellipse">
                <a:avLst/>
              </a:prstGeom>
              <a:gradFill rotWithShape="1">
                <a:gsLst>
                  <a:gs pos="0">
                    <a:srgbClr val="FF8D67"/>
                  </a:gs>
                  <a:gs pos="100000">
                    <a:srgbClr val="FF5E00"/>
                  </a:gs>
                </a:gsLst>
                <a:lin ang="5400000"/>
              </a:gradFill>
              <a:ln w="9525">
                <a:solidFill>
                  <a:srgbClr val="FF000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rot="-2486832">
                <a:off x="537998" y="3926103"/>
                <a:ext cx="125171" cy="1036588"/>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22" name="Straight Connector 21"/>
              <p:cNvCxnSpPr>
                <a:cxnSpLocks noChangeShapeType="1"/>
                <a:endCxn id="23" idx="1"/>
              </p:cNvCxnSpPr>
              <p:nvPr/>
            </p:nvCxnSpPr>
            <p:spPr bwMode="auto">
              <a:xfrm rot="5400000" flipH="1" flipV="1">
                <a:off x="275061" y="3433014"/>
                <a:ext cx="1307339" cy="145805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23" name="Rectangle 22"/>
              <p:cNvSpPr>
                <a:spLocks noChangeArrowheads="1"/>
              </p:cNvSpPr>
              <p:nvPr/>
            </p:nvSpPr>
            <p:spPr bwMode="auto">
              <a:xfrm rot="-1703359">
                <a:off x="1634078" y="2933351"/>
                <a:ext cx="412722" cy="1000488"/>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rot="-2543541">
                <a:off x="683467" y="3799753"/>
                <a:ext cx="155616" cy="102111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rot="-2526972">
                <a:off x="862763" y="3678559"/>
                <a:ext cx="118405" cy="1015959"/>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7" name="Rectangle 26"/>
              <p:cNvSpPr>
                <a:spLocks noChangeArrowheads="1"/>
              </p:cNvSpPr>
              <p:nvPr/>
            </p:nvSpPr>
            <p:spPr bwMode="auto">
              <a:xfrm rot="-1029855">
                <a:off x="5456827" y="1651798"/>
                <a:ext cx="957380" cy="845773"/>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rot="20722897" flipH="1">
                <a:off x="5358722" y="1829720"/>
                <a:ext cx="47361" cy="840616"/>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3" name="Rectangle 32"/>
              <p:cNvSpPr>
                <a:spLocks noChangeArrowheads="1"/>
              </p:cNvSpPr>
              <p:nvPr/>
            </p:nvSpPr>
            <p:spPr bwMode="auto">
              <a:xfrm flipH="1">
                <a:off x="1322846" y="4740933"/>
                <a:ext cx="67659"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flipH="1">
                <a:off x="1102954" y="4740933"/>
                <a:ext cx="47361"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5" name="Rectangle 34"/>
              <p:cNvSpPr>
                <a:spLocks noChangeArrowheads="1"/>
              </p:cNvSpPr>
              <p:nvPr/>
            </p:nvSpPr>
            <p:spPr bwMode="auto">
              <a:xfrm flipH="1">
                <a:off x="1211209" y="4740933"/>
                <a:ext cx="43977" cy="157294"/>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6" name="Oval 35"/>
              <p:cNvSpPr>
                <a:spLocks noChangeArrowheads="1"/>
              </p:cNvSpPr>
              <p:nvPr/>
            </p:nvSpPr>
            <p:spPr bwMode="auto">
              <a:xfrm>
                <a:off x="5206488" y="1731734"/>
                <a:ext cx="94723" cy="92829"/>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43" name="Straight Connector 42"/>
              <p:cNvCxnSpPr>
                <a:cxnSpLocks noChangeShapeType="1"/>
              </p:cNvCxnSpPr>
              <p:nvPr/>
            </p:nvCxnSpPr>
            <p:spPr bwMode="auto">
              <a:xfrm>
                <a:off x="1786313" y="3400073"/>
                <a:ext cx="1769289" cy="2579"/>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45" name="Straight Connector 44"/>
              <p:cNvCxnSpPr>
                <a:cxnSpLocks noChangeShapeType="1"/>
              </p:cNvCxnSpPr>
              <p:nvPr/>
            </p:nvCxnSpPr>
            <p:spPr bwMode="auto">
              <a:xfrm rot="16200000" flipH="1">
                <a:off x="2664712" y="4827317"/>
                <a:ext cx="19855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rot="16200000" flipH="1">
                <a:off x="1815590" y="4840209"/>
                <a:ext cx="198551"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flipV="1">
                <a:off x="7909476" y="1445511"/>
                <a:ext cx="852507" cy="0"/>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rot="16200000" flipH="1">
                <a:off x="-472585" y="5513785"/>
                <a:ext cx="1361489" cy="16916"/>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rot="16200000" flipV="1">
                <a:off x="-21289" y="4584409"/>
                <a:ext cx="242386" cy="199594"/>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6" name="Straight Connector 55"/>
              <p:cNvCxnSpPr>
                <a:cxnSpLocks noChangeShapeType="1"/>
              </p:cNvCxnSpPr>
              <p:nvPr/>
            </p:nvCxnSpPr>
            <p:spPr bwMode="auto">
              <a:xfrm rot="16200000" flipV="1">
                <a:off x="1563629" y="3179971"/>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8" name="Straight Arrow Connector 57"/>
              <p:cNvCxnSpPr>
                <a:cxnSpLocks noChangeShapeType="1"/>
                <a:stCxn id="18" idx="3"/>
                <a:endCxn id="23" idx="1"/>
              </p:cNvCxnSpPr>
              <p:nvPr/>
            </p:nvCxnSpPr>
            <p:spPr bwMode="auto">
              <a:xfrm rot="5400000" flipH="1" flipV="1">
                <a:off x="273454" y="3444297"/>
                <a:ext cx="1297023" cy="1471590"/>
              </a:xfrm>
              <a:prstGeom prst="straightConnector1">
                <a:avLst/>
              </a:prstGeom>
              <a:noFill/>
              <a:ln w="9525">
                <a:solidFill>
                  <a:srgbClr val="000090"/>
                </a:solidFill>
                <a:round/>
                <a:headEnd type="arrow" w="med" len="med"/>
                <a:tailEnd type="arrow" w="med" len="med"/>
              </a:ln>
              <a:effectLst>
                <a:outerShdw dist="20000" dir="5400000" rotWithShape="0">
                  <a:srgbClr val="808080">
                    <a:alpha val="37999"/>
                  </a:srgbClr>
                </a:outerShdw>
              </a:effectLst>
            </p:spPr>
          </p:cxnSp>
          <p:cxnSp>
            <p:nvCxnSpPr>
              <p:cNvPr id="67" name="Straight Arrow Connector 66"/>
              <p:cNvCxnSpPr>
                <a:cxnSpLocks noChangeShapeType="1"/>
                <a:stCxn id="121" idx="1"/>
                <a:endCxn id="23" idx="1"/>
              </p:cNvCxnSpPr>
              <p:nvPr/>
            </p:nvCxnSpPr>
            <p:spPr bwMode="auto">
              <a:xfrm flipV="1">
                <a:off x="-1214377" y="3508373"/>
                <a:ext cx="2872137" cy="2599206"/>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rot="10800000" flipH="1">
                <a:off x="186170" y="4815713"/>
                <a:ext cx="8768641" cy="2578"/>
              </a:xfrm>
              <a:prstGeom prst="line">
                <a:avLst/>
              </a:prstGeom>
              <a:noFill/>
              <a:ln w="12700">
                <a:solidFill>
                  <a:srgbClr val="000090"/>
                </a:solidFill>
                <a:round/>
                <a:headEnd/>
                <a:tailEnd/>
              </a:ln>
              <a:effectLst>
                <a:outerShdw dist="20000" dir="5400000" rotWithShape="0">
                  <a:srgbClr val="808080">
                    <a:alpha val="37999"/>
                  </a:srgbClr>
                </a:outerShdw>
              </a:effectLst>
            </p:spPr>
          </p:cxnSp>
        </p:grpSp>
        <p:grpSp>
          <p:nvGrpSpPr>
            <p:cNvPr id="21540" name="Group 111"/>
            <p:cNvGrpSpPr>
              <a:grpSpLocks noChangeAspect="1"/>
            </p:cNvGrpSpPr>
            <p:nvPr/>
          </p:nvGrpSpPr>
          <p:grpSpPr bwMode="auto">
            <a:xfrm flipH="1" flipV="1">
              <a:off x="502140" y="1982354"/>
              <a:ext cx="3702851" cy="2091207"/>
              <a:chOff x="1" y="1094825"/>
              <a:chExt cx="9046516" cy="5109083"/>
            </a:xfrm>
          </p:grpSpPr>
          <p:cxnSp>
            <p:nvCxnSpPr>
              <p:cNvPr id="113" name="Straight Connector 112"/>
              <p:cNvCxnSpPr>
                <a:cxnSpLocks noChangeShapeType="1"/>
              </p:cNvCxnSpPr>
              <p:nvPr/>
            </p:nvCxnSpPr>
            <p:spPr bwMode="auto">
              <a:xfrm rot="10800000" flipH="1">
                <a:off x="277875" y="4797662"/>
                <a:ext cx="8768642" cy="2578"/>
              </a:xfrm>
              <a:prstGeom prst="line">
                <a:avLst/>
              </a:prstGeom>
              <a:noFill/>
              <a:ln w="12700">
                <a:solidFill>
                  <a:srgbClr val="000090"/>
                </a:solidFill>
                <a:round/>
                <a:headEnd/>
                <a:tailEnd/>
              </a:ln>
              <a:effectLst>
                <a:outerShdw dist="20000" dir="5400000" rotWithShape="0">
                  <a:srgbClr val="808080">
                    <a:alpha val="37999"/>
                  </a:srgbClr>
                </a:outerShdw>
              </a:effectLst>
            </p:spPr>
          </p:cxnSp>
          <p:sp>
            <p:nvSpPr>
              <p:cNvPr id="114" name="Rectangle 113"/>
              <p:cNvSpPr>
                <a:spLocks noChangeArrowheads="1"/>
              </p:cNvSpPr>
              <p:nvPr/>
            </p:nvSpPr>
            <p:spPr bwMode="auto">
              <a:xfrm rot="-509981">
                <a:off x="7517417" y="1094825"/>
                <a:ext cx="838975" cy="858665"/>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15" name="Straight Connector 114"/>
              <p:cNvCxnSpPr>
                <a:cxnSpLocks noChangeShapeType="1"/>
              </p:cNvCxnSpPr>
              <p:nvPr/>
            </p:nvCxnSpPr>
            <p:spPr bwMode="auto">
              <a:xfrm rot="10800000" flipV="1">
                <a:off x="1786677" y="1445511"/>
                <a:ext cx="6146844" cy="1957139"/>
              </a:xfrm>
              <a:prstGeom prst="line">
                <a:avLst/>
              </a:prstGeom>
              <a:noFill/>
              <a:ln w="6350">
                <a:solidFill>
                  <a:schemeClr val="accent1"/>
                </a:solidFill>
                <a:round/>
                <a:headEnd/>
                <a:tailEnd/>
              </a:ln>
              <a:effectLst>
                <a:outerShdw dist="20000" dir="5400000" rotWithShape="0">
                  <a:srgbClr val="808080">
                    <a:alpha val="37999"/>
                  </a:srgbClr>
                </a:outerShdw>
              </a:effectLst>
            </p:spPr>
          </p:cxnSp>
          <p:sp>
            <p:nvSpPr>
              <p:cNvPr id="116" name="Rectangle 115"/>
              <p:cNvSpPr>
                <a:spLocks noChangeArrowheads="1"/>
              </p:cNvSpPr>
              <p:nvPr/>
            </p:nvSpPr>
            <p:spPr bwMode="auto">
              <a:xfrm rot="-1007331">
                <a:off x="6576953" y="1417146"/>
                <a:ext cx="196212" cy="868981"/>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7" name="Rectangle 116"/>
              <p:cNvSpPr>
                <a:spLocks noChangeArrowheads="1"/>
              </p:cNvSpPr>
              <p:nvPr/>
            </p:nvSpPr>
            <p:spPr bwMode="auto">
              <a:xfrm rot="-1048205">
                <a:off x="7165589" y="1246960"/>
                <a:ext cx="165764" cy="85866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8" name="Oval 117"/>
              <p:cNvSpPr>
                <a:spLocks noChangeArrowheads="1"/>
              </p:cNvSpPr>
              <p:nvPr/>
            </p:nvSpPr>
            <p:spPr bwMode="auto">
              <a:xfrm>
                <a:off x="179768" y="4789925"/>
                <a:ext cx="43980" cy="43837"/>
              </a:xfrm>
              <a:prstGeom prst="ellipse">
                <a:avLst/>
              </a:prstGeom>
              <a:gradFill rotWithShape="1">
                <a:gsLst>
                  <a:gs pos="0">
                    <a:srgbClr val="FF8D67"/>
                  </a:gs>
                  <a:gs pos="100000">
                    <a:srgbClr val="FF5E00"/>
                  </a:gs>
                </a:gsLst>
                <a:lin ang="5400000"/>
              </a:gradFill>
              <a:ln w="9525">
                <a:solidFill>
                  <a:srgbClr val="FF000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9" name="Rectangle 118"/>
              <p:cNvSpPr>
                <a:spLocks noChangeArrowheads="1"/>
              </p:cNvSpPr>
              <p:nvPr/>
            </p:nvSpPr>
            <p:spPr bwMode="auto">
              <a:xfrm rot="-2486832">
                <a:off x="538362" y="3926103"/>
                <a:ext cx="125171" cy="1036588"/>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20" name="Straight Connector 119"/>
              <p:cNvCxnSpPr>
                <a:cxnSpLocks noChangeShapeType="1"/>
              </p:cNvCxnSpPr>
              <p:nvPr/>
            </p:nvCxnSpPr>
            <p:spPr bwMode="auto">
              <a:xfrm flipV="1">
                <a:off x="203450" y="2420214"/>
                <a:ext cx="2692839" cy="2395497"/>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121" name="Rectangle 120"/>
              <p:cNvSpPr>
                <a:spLocks noChangeArrowheads="1"/>
              </p:cNvSpPr>
              <p:nvPr/>
            </p:nvSpPr>
            <p:spPr bwMode="auto">
              <a:xfrm rot="-1703359">
                <a:off x="1634442" y="2933350"/>
                <a:ext cx="412722" cy="1000488"/>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2" name="Rectangle 121"/>
              <p:cNvSpPr>
                <a:spLocks noChangeArrowheads="1"/>
              </p:cNvSpPr>
              <p:nvPr/>
            </p:nvSpPr>
            <p:spPr bwMode="auto">
              <a:xfrm rot="-2543541">
                <a:off x="683831" y="3799752"/>
                <a:ext cx="155616" cy="102111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3" name="Rectangle 122"/>
              <p:cNvSpPr>
                <a:spLocks noChangeArrowheads="1"/>
              </p:cNvSpPr>
              <p:nvPr/>
            </p:nvSpPr>
            <p:spPr bwMode="auto">
              <a:xfrm rot="-2526972">
                <a:off x="863127" y="3678559"/>
                <a:ext cx="121787" cy="1015959"/>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4" name="Rectangle 123"/>
              <p:cNvSpPr>
                <a:spLocks noChangeArrowheads="1"/>
              </p:cNvSpPr>
              <p:nvPr/>
            </p:nvSpPr>
            <p:spPr bwMode="auto">
              <a:xfrm rot="-1029855">
                <a:off x="5457191" y="1651798"/>
                <a:ext cx="957380" cy="845773"/>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5" name="Rectangle 124"/>
              <p:cNvSpPr>
                <a:spLocks noChangeArrowheads="1"/>
              </p:cNvSpPr>
              <p:nvPr/>
            </p:nvSpPr>
            <p:spPr bwMode="auto">
              <a:xfrm rot="20722897" flipH="1">
                <a:off x="5359087" y="1829719"/>
                <a:ext cx="47361" cy="840616"/>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6" name="Rectangle 125"/>
              <p:cNvSpPr>
                <a:spLocks noChangeArrowheads="1"/>
              </p:cNvSpPr>
              <p:nvPr/>
            </p:nvSpPr>
            <p:spPr bwMode="auto">
              <a:xfrm flipH="1">
                <a:off x="1323210" y="4740933"/>
                <a:ext cx="67659"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7" name="Rectangle 126"/>
              <p:cNvSpPr>
                <a:spLocks noChangeArrowheads="1"/>
              </p:cNvSpPr>
              <p:nvPr/>
            </p:nvSpPr>
            <p:spPr bwMode="auto">
              <a:xfrm flipH="1">
                <a:off x="1103318" y="4740933"/>
                <a:ext cx="47361"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8" name="Rectangle 127"/>
              <p:cNvSpPr>
                <a:spLocks noChangeArrowheads="1"/>
              </p:cNvSpPr>
              <p:nvPr/>
            </p:nvSpPr>
            <p:spPr bwMode="auto">
              <a:xfrm flipH="1">
                <a:off x="1211573" y="4740933"/>
                <a:ext cx="43977" cy="15729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9" name="Oval 128"/>
              <p:cNvSpPr>
                <a:spLocks noChangeArrowheads="1"/>
              </p:cNvSpPr>
              <p:nvPr/>
            </p:nvSpPr>
            <p:spPr bwMode="auto">
              <a:xfrm>
                <a:off x="5206852" y="1731733"/>
                <a:ext cx="94723" cy="92829"/>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30" name="Straight Connector 129"/>
              <p:cNvCxnSpPr>
                <a:cxnSpLocks noChangeShapeType="1"/>
              </p:cNvCxnSpPr>
              <p:nvPr/>
            </p:nvCxnSpPr>
            <p:spPr bwMode="auto">
              <a:xfrm>
                <a:off x="1786677" y="3400073"/>
                <a:ext cx="1769289" cy="25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1" name="Straight Connector 130"/>
              <p:cNvCxnSpPr>
                <a:cxnSpLocks noChangeShapeType="1"/>
              </p:cNvCxnSpPr>
              <p:nvPr/>
            </p:nvCxnSpPr>
            <p:spPr bwMode="auto">
              <a:xfrm rot="16200000" flipH="1">
                <a:off x="2665077" y="4827315"/>
                <a:ext cx="198551"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2" name="Straight Connector 131"/>
              <p:cNvCxnSpPr>
                <a:cxnSpLocks noChangeShapeType="1"/>
              </p:cNvCxnSpPr>
              <p:nvPr/>
            </p:nvCxnSpPr>
            <p:spPr bwMode="auto">
              <a:xfrm rot="16200000" flipH="1">
                <a:off x="1815956" y="4840207"/>
                <a:ext cx="19855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3" name="Straight Connector 132"/>
              <p:cNvCxnSpPr>
                <a:cxnSpLocks noChangeShapeType="1"/>
              </p:cNvCxnSpPr>
              <p:nvPr/>
            </p:nvCxnSpPr>
            <p:spPr bwMode="auto">
              <a:xfrm flipV="1">
                <a:off x="7909841" y="1445511"/>
                <a:ext cx="852507" cy="0"/>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4" name="Straight Connector 133"/>
              <p:cNvCxnSpPr>
                <a:cxnSpLocks noChangeShapeType="1"/>
              </p:cNvCxnSpPr>
              <p:nvPr/>
            </p:nvCxnSpPr>
            <p:spPr bwMode="auto">
              <a:xfrm rot="16200000" flipH="1">
                <a:off x="-470529" y="5515475"/>
                <a:ext cx="1361489" cy="13532"/>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5" name="Straight Connector 134"/>
              <p:cNvCxnSpPr>
                <a:cxnSpLocks noChangeShapeType="1"/>
              </p:cNvCxnSpPr>
              <p:nvPr/>
            </p:nvCxnSpPr>
            <p:spPr bwMode="auto">
              <a:xfrm rot="16200000" flipV="1">
                <a:off x="-19231" y="4582714"/>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6" name="Straight Connector 135"/>
              <p:cNvCxnSpPr>
                <a:cxnSpLocks noChangeShapeType="1"/>
              </p:cNvCxnSpPr>
              <p:nvPr/>
            </p:nvCxnSpPr>
            <p:spPr bwMode="auto">
              <a:xfrm rot="16200000" flipV="1">
                <a:off x="1563996" y="3179968"/>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7" name="Straight Arrow Connector 136"/>
              <p:cNvCxnSpPr>
                <a:cxnSpLocks noChangeShapeType="1"/>
                <a:stCxn id="118" idx="3"/>
                <a:endCxn id="121" idx="1"/>
              </p:cNvCxnSpPr>
              <p:nvPr/>
            </p:nvCxnSpPr>
            <p:spPr bwMode="auto">
              <a:xfrm rot="5400000" flipH="1" flipV="1">
                <a:off x="273816" y="3444297"/>
                <a:ext cx="1297025" cy="1471590"/>
              </a:xfrm>
              <a:prstGeom prst="straightConnector1">
                <a:avLst/>
              </a:prstGeom>
              <a:noFill/>
              <a:ln w="38100">
                <a:solidFill>
                  <a:srgbClr val="000090"/>
                </a:solidFill>
                <a:round/>
                <a:headEnd/>
                <a:tailEnd type="triangle" w="med" len="med"/>
              </a:ln>
              <a:effectLst>
                <a:outerShdw dist="20000" dir="5400000" rotWithShape="0">
                  <a:srgbClr val="808080">
                    <a:alpha val="37999"/>
                  </a:srgbClr>
                </a:outerShdw>
              </a:effectLst>
            </p:spPr>
          </p:cxnSp>
        </p:grpSp>
      </p:grpSp>
      <p:sp>
        <p:nvSpPr>
          <p:cNvPr id="21506" name="Title 1"/>
          <p:cNvSpPr txBox="1">
            <a:spLocks/>
          </p:cNvSpPr>
          <p:nvPr/>
        </p:nvSpPr>
        <p:spPr bwMode="auto">
          <a:xfrm>
            <a:off x="-55563" y="120650"/>
            <a:ext cx="6996113" cy="539750"/>
          </a:xfrm>
          <a:prstGeom prst="rect">
            <a:avLst/>
          </a:prstGeom>
          <a:noFill/>
          <a:ln w="9525">
            <a:noFill/>
            <a:miter lim="800000"/>
            <a:headEnd/>
            <a:tailEnd/>
          </a:ln>
        </p:spPr>
        <p:txBody>
          <a:bodyPr/>
          <a:lstStyle/>
          <a:p>
            <a:pPr defTabSz="457200" eaLnBrk="0" hangingPunct="0"/>
            <a:r>
              <a:rPr lang="en-US" sz="3200">
                <a:solidFill>
                  <a:srgbClr val="000090"/>
                </a:solidFill>
                <a:latin typeface="Comic Sans MS" pitchFamily="66" charset="0"/>
              </a:rPr>
              <a:t>eRHIC IRs, </a:t>
            </a:r>
            <a:r>
              <a:rPr lang="en-US" sz="3200">
                <a:solidFill>
                  <a:srgbClr val="000090"/>
                </a:solidFill>
                <a:latin typeface="Lucida Grande"/>
                <a:ea typeface="Lucida Grande"/>
                <a:cs typeface="Lucida Grande"/>
              </a:rPr>
              <a:t>β</a:t>
            </a:r>
            <a:r>
              <a:rPr lang="en-US" sz="3200">
                <a:solidFill>
                  <a:srgbClr val="000090"/>
                </a:solidFill>
                <a:latin typeface="Comic Sans MS" pitchFamily="66" charset="0"/>
              </a:rPr>
              <a:t>*=5cm, l*=4.5 m </a:t>
            </a:r>
          </a:p>
        </p:txBody>
      </p:sp>
      <p:sp>
        <p:nvSpPr>
          <p:cNvPr id="21507" name="TextBox 149"/>
          <p:cNvSpPr txBox="1">
            <a:spLocks noChangeArrowheads="1"/>
          </p:cNvSpPr>
          <p:nvPr/>
        </p:nvSpPr>
        <p:spPr bwMode="auto">
          <a:xfrm>
            <a:off x="1544638" y="3908425"/>
            <a:ext cx="1782762" cy="701675"/>
          </a:xfrm>
          <a:prstGeom prst="rect">
            <a:avLst/>
          </a:prstGeom>
          <a:noFill/>
          <a:ln w="9525">
            <a:noFill/>
            <a:miter lim="800000"/>
            <a:headEnd/>
            <a:tailEnd/>
          </a:ln>
        </p:spPr>
        <p:txBody>
          <a:bodyPr>
            <a:spAutoFit/>
          </a:bodyPr>
          <a:lstStyle/>
          <a:p>
            <a:pPr eaLnBrk="0" hangingPunct="0"/>
            <a:r>
              <a:rPr lang="en-US" sz="2000">
                <a:solidFill>
                  <a:srgbClr val="008000"/>
                </a:solidFill>
                <a:latin typeface="Comic Sans MS" pitchFamily="66" charset="0"/>
              </a:rPr>
              <a:t>Up to 30 GeV e</a:t>
            </a:r>
            <a:r>
              <a:rPr lang="en-US" sz="2000" baseline="30000">
                <a:solidFill>
                  <a:srgbClr val="008000"/>
                </a:solidFill>
                <a:latin typeface="Comic Sans MS" pitchFamily="66" charset="0"/>
              </a:rPr>
              <a:t>- </a:t>
            </a:r>
            <a:r>
              <a:rPr lang="en-US" sz="2000">
                <a:solidFill>
                  <a:srgbClr val="008000"/>
                </a:solidFill>
                <a:latin typeface="Comic Sans MS" pitchFamily="66" charset="0"/>
              </a:rPr>
              <a:t>beam</a:t>
            </a:r>
          </a:p>
        </p:txBody>
      </p:sp>
      <p:cxnSp>
        <p:nvCxnSpPr>
          <p:cNvPr id="70" name="Straight Arrow Connector 69"/>
          <p:cNvCxnSpPr>
            <a:cxnSpLocks noChangeShapeType="1"/>
          </p:cNvCxnSpPr>
          <p:nvPr/>
        </p:nvCxnSpPr>
        <p:spPr bwMode="auto">
          <a:xfrm flipV="1">
            <a:off x="5191125" y="2141538"/>
            <a:ext cx="1952625" cy="819150"/>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sp>
        <p:nvSpPr>
          <p:cNvPr id="21509" name="TextBox 72"/>
          <p:cNvSpPr txBox="1">
            <a:spLocks noChangeArrowheads="1"/>
          </p:cNvSpPr>
          <p:nvPr/>
        </p:nvSpPr>
        <p:spPr bwMode="auto">
          <a:xfrm rot="-1357047">
            <a:off x="1989138" y="5121275"/>
            <a:ext cx="1743075" cy="338138"/>
          </a:xfrm>
          <a:prstGeom prst="rect">
            <a:avLst/>
          </a:prstGeom>
          <a:noFill/>
          <a:ln w="9525">
            <a:noFill/>
            <a:miter lim="800000"/>
            <a:headEnd/>
            <a:tailEnd/>
          </a:ln>
        </p:spPr>
        <p:txBody>
          <a:bodyPr>
            <a:spAutoFit/>
          </a:bodyPr>
          <a:lstStyle/>
          <a:p>
            <a:pPr eaLnBrk="0" hangingPunct="0"/>
            <a:r>
              <a:rPr lang="en-US" sz="1600">
                <a:solidFill>
                  <a:srgbClr val="0000FF"/>
                </a:solidFill>
                <a:latin typeface="Comic Sans MS" pitchFamily="66" charset="0"/>
              </a:rPr>
              <a:t>325 GeV p</a:t>
            </a:r>
            <a:r>
              <a:rPr lang="en-US" sz="1600" baseline="30000">
                <a:solidFill>
                  <a:srgbClr val="0000FF"/>
                </a:solidFill>
                <a:latin typeface="Comic Sans MS" pitchFamily="66" charset="0"/>
              </a:rPr>
              <a:t> </a:t>
            </a:r>
            <a:r>
              <a:rPr lang="en-US" sz="1600">
                <a:solidFill>
                  <a:srgbClr val="0000FF"/>
                </a:solidFill>
                <a:latin typeface="Comic Sans MS" pitchFamily="66" charset="0"/>
              </a:rPr>
              <a:t>beam</a:t>
            </a:r>
          </a:p>
        </p:txBody>
      </p:sp>
      <p:cxnSp>
        <p:nvCxnSpPr>
          <p:cNvPr id="76" name="Straight Arrow Connector 75"/>
          <p:cNvCxnSpPr>
            <a:cxnSpLocks noChangeShapeType="1"/>
            <a:endCxn id="121" idx="3"/>
          </p:cNvCxnSpPr>
          <p:nvPr/>
        </p:nvCxnSpPr>
        <p:spPr bwMode="auto">
          <a:xfrm flipV="1">
            <a:off x="1646238" y="4749800"/>
            <a:ext cx="1887537" cy="801688"/>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sp>
        <p:nvSpPr>
          <p:cNvPr id="21511" name="TextBox 76"/>
          <p:cNvSpPr txBox="1">
            <a:spLocks noChangeArrowheads="1"/>
          </p:cNvSpPr>
          <p:nvPr/>
        </p:nvSpPr>
        <p:spPr bwMode="auto">
          <a:xfrm rot="-6395110">
            <a:off x="785813" y="4613275"/>
            <a:ext cx="1308100" cy="307975"/>
          </a:xfrm>
          <a:prstGeom prst="rect">
            <a:avLst/>
          </a:prstGeom>
          <a:noFill/>
          <a:ln w="9525">
            <a:noFill/>
            <a:miter lim="800000"/>
            <a:headEnd/>
            <a:tailEnd/>
          </a:ln>
        </p:spPr>
        <p:txBody>
          <a:bodyPr>
            <a:spAutoFit/>
          </a:bodyPr>
          <a:lstStyle/>
          <a:p>
            <a:pPr eaLnBrk="0" hangingPunct="0"/>
            <a:r>
              <a:rPr lang="en-US" sz="1400">
                <a:solidFill>
                  <a:srgbClr val="0000FF"/>
                </a:solidFill>
                <a:latin typeface="Comic Sans MS" pitchFamily="66" charset="0"/>
              </a:rPr>
              <a:t>Spin-Rotator</a:t>
            </a:r>
          </a:p>
        </p:txBody>
      </p:sp>
      <p:sp>
        <p:nvSpPr>
          <p:cNvPr id="21512" name="TextBox 70"/>
          <p:cNvSpPr txBox="1">
            <a:spLocks noChangeArrowheads="1"/>
          </p:cNvSpPr>
          <p:nvPr/>
        </p:nvSpPr>
        <p:spPr bwMode="auto">
          <a:xfrm rot="-1259850">
            <a:off x="5156200" y="3035300"/>
            <a:ext cx="1665288" cy="581025"/>
          </a:xfrm>
          <a:prstGeom prst="rect">
            <a:avLst/>
          </a:prstGeom>
          <a:noFill/>
          <a:ln w="9525">
            <a:noFill/>
            <a:miter lim="800000"/>
            <a:headEnd/>
            <a:tailEnd/>
          </a:ln>
        </p:spPr>
        <p:txBody>
          <a:bodyPr>
            <a:spAutoFit/>
          </a:bodyPr>
          <a:lstStyle/>
          <a:p>
            <a:pPr eaLnBrk="0" hangingPunct="0"/>
            <a:r>
              <a:rPr lang="en-US" sz="1600"/>
              <a:t>10 mrad, with crab crossing</a:t>
            </a:r>
          </a:p>
        </p:txBody>
      </p:sp>
      <p:sp>
        <p:nvSpPr>
          <p:cNvPr id="72" name="Arc 71"/>
          <p:cNvSpPr>
            <a:spLocks noChangeArrowheads="1"/>
          </p:cNvSpPr>
          <p:nvPr/>
        </p:nvSpPr>
        <p:spPr bwMode="auto">
          <a:xfrm>
            <a:off x="3181350" y="3119438"/>
            <a:ext cx="2089150" cy="1495425"/>
          </a:xfrm>
          <a:custGeom>
            <a:avLst/>
            <a:gdLst>
              <a:gd name="T0" fmla="*/ 1658268 w 2089150"/>
              <a:gd name="T1" fmla="*/ 142648 h 1495425"/>
              <a:gd name="T2" fmla="*/ 1044575 w 2089150"/>
              <a:gd name="T3" fmla="*/ 747713 h 1495425"/>
              <a:gd name="T4" fmla="*/ 2088078 w 2089150"/>
              <a:gd name="T5" fmla="*/ 781572 h 1495425"/>
              <a:gd name="T6" fmla="*/ 3 60000 65536"/>
              <a:gd name="T7" fmla="*/ 2 60000 65536"/>
              <a:gd name="T8" fmla="*/ 1 60000 65536"/>
              <a:gd name="T9" fmla="*/ 1658268 w 2089150"/>
              <a:gd name="T10" fmla="*/ 142648 h 1495425"/>
              <a:gd name="T11" fmla="*/ 2089150 w 2089150"/>
              <a:gd name="T12" fmla="*/ 781572 h 1495425"/>
            </a:gdLst>
            <a:ahLst/>
            <a:cxnLst>
              <a:cxn ang="T6">
                <a:pos x="T0" y="T1"/>
              </a:cxn>
              <a:cxn ang="T7">
                <a:pos x="T2" y="T3"/>
              </a:cxn>
              <a:cxn ang="T8">
                <a:pos x="T4" y="T5"/>
              </a:cxn>
            </a:cxnLst>
            <a:rect l="T9" t="T10" r="T11" b="T12"/>
            <a:pathLst>
              <a:path w="2089150" h="1495425" stroke="0">
                <a:moveTo>
                  <a:pt x="1658268" y="142648"/>
                </a:moveTo>
                <a:lnTo>
                  <a:pt x="1658268" y="142647"/>
                </a:lnTo>
                <a:cubicBezTo>
                  <a:pt x="1928952" y="283318"/>
                  <a:pt x="2089149" y="508274"/>
                  <a:pt x="2089149" y="747712"/>
                </a:cubicBezTo>
                <a:cubicBezTo>
                  <a:pt x="2089149" y="759003"/>
                  <a:pt x="2088791" y="770292"/>
                  <a:pt x="2088077" y="781571"/>
                </a:cubicBezTo>
                <a:lnTo>
                  <a:pt x="1044575" y="747713"/>
                </a:lnTo>
                <a:close/>
              </a:path>
              <a:path w="2089150" h="1495425" fill="none">
                <a:moveTo>
                  <a:pt x="1658268" y="142648"/>
                </a:moveTo>
                <a:lnTo>
                  <a:pt x="1658268" y="142647"/>
                </a:lnTo>
                <a:cubicBezTo>
                  <a:pt x="1928952" y="283318"/>
                  <a:pt x="2089149" y="508274"/>
                  <a:pt x="2089149" y="747712"/>
                </a:cubicBezTo>
                <a:cubicBezTo>
                  <a:pt x="2089149" y="759003"/>
                  <a:pt x="2088791" y="770292"/>
                  <a:pt x="2088077" y="781571"/>
                </a:cubicBezTo>
              </a:path>
            </a:pathLst>
          </a:custGeom>
          <a:noFill/>
          <a:ln w="28575">
            <a:solidFill>
              <a:srgbClr val="9D3A3A"/>
            </a:solidFill>
            <a:miter lim="800000"/>
            <a:headEnd type="arrow" w="med" len="med"/>
            <a:tailEnd type="arrow" w="med" len="med"/>
          </a:ln>
          <a:effectLst>
            <a:outerShdw dist="20000" dir="5400000" rotWithShape="0">
              <a:srgbClr val="808080">
                <a:alpha val="37999"/>
              </a:srgbClr>
            </a:outerShdw>
          </a:effectLst>
        </p:spPr>
        <p:txBody>
          <a:bodyPr anchor="ctr"/>
          <a:lstStyle/>
          <a:p>
            <a:pPr eaLnBrk="0" hangingPunct="0">
              <a:defRPr/>
            </a:pPr>
            <a:endParaRPr lang="en-US">
              <a:latin typeface="+mn-lt"/>
              <a:ea typeface="+mn-ea"/>
              <a:cs typeface="+mn-cs"/>
            </a:endParaRPr>
          </a:p>
        </p:txBody>
      </p:sp>
      <p:sp>
        <p:nvSpPr>
          <p:cNvPr id="21514" name="TextBox 78"/>
          <p:cNvSpPr txBox="1">
            <a:spLocks noChangeArrowheads="1"/>
          </p:cNvSpPr>
          <p:nvPr/>
        </p:nvSpPr>
        <p:spPr bwMode="auto">
          <a:xfrm>
            <a:off x="1646238" y="6334125"/>
            <a:ext cx="6351587" cy="4000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7200000"/>
          </a:gradFill>
          <a:ln w="9525">
            <a:noFill/>
            <a:miter lim="800000"/>
            <a:headEnd/>
            <a:tailEnd/>
          </a:ln>
        </p:spPr>
        <p:txBody>
          <a:bodyPr>
            <a:spAutoFit/>
          </a:bodyPr>
          <a:lstStyle/>
          <a:p>
            <a:pPr eaLnBrk="0" hangingPunct="0"/>
            <a:r>
              <a:rPr lang="en-US" sz="2000">
                <a:solidFill>
                  <a:srgbClr val="000090"/>
                </a:solidFill>
                <a:latin typeface="Comic Sans MS" pitchFamily="66" charset="0"/>
              </a:rPr>
              <a:t>L=1.4x10</a:t>
            </a:r>
            <a:r>
              <a:rPr lang="en-US" sz="2000" baseline="30000">
                <a:solidFill>
                  <a:srgbClr val="000090"/>
                </a:solidFill>
                <a:latin typeface="Comic Sans MS" pitchFamily="66" charset="0"/>
              </a:rPr>
              <a:t>34</a:t>
            </a:r>
            <a:r>
              <a:rPr lang="en-US" sz="2000">
                <a:solidFill>
                  <a:srgbClr val="000090"/>
                </a:solidFill>
                <a:latin typeface="Comic Sans MS" pitchFamily="66" charset="0"/>
              </a:rPr>
              <a:t>cm</a:t>
            </a:r>
            <a:r>
              <a:rPr lang="en-US" sz="2000" baseline="30000">
                <a:solidFill>
                  <a:srgbClr val="000090"/>
                </a:solidFill>
                <a:latin typeface="Comic Sans MS" pitchFamily="66" charset="0"/>
              </a:rPr>
              <a:t>-2</a:t>
            </a:r>
            <a:r>
              <a:rPr lang="en-US" sz="2000">
                <a:solidFill>
                  <a:srgbClr val="000090"/>
                </a:solidFill>
                <a:latin typeface="Comic Sans MS" pitchFamily="66" charset="0"/>
              </a:rPr>
              <a:t>s</a:t>
            </a:r>
            <a:r>
              <a:rPr lang="en-US" sz="2000" baseline="30000">
                <a:solidFill>
                  <a:srgbClr val="000090"/>
                </a:solidFill>
                <a:latin typeface="Comic Sans MS" pitchFamily="66" charset="0"/>
              </a:rPr>
              <a:t>-1</a:t>
            </a:r>
            <a:r>
              <a:rPr lang="en-US" sz="2000">
                <a:solidFill>
                  <a:srgbClr val="000090"/>
                </a:solidFill>
              </a:rPr>
              <a:t>,    </a:t>
            </a:r>
            <a:r>
              <a:rPr lang="en-US" sz="2000">
                <a:solidFill>
                  <a:srgbClr val="000090"/>
                </a:solidFill>
                <a:latin typeface="Comic Sans MS" pitchFamily="66" charset="0"/>
              </a:rPr>
              <a:t>200 T/m gradient</a:t>
            </a:r>
            <a:endParaRPr lang="en-US" sz="2000" baseline="30000">
              <a:solidFill>
                <a:srgbClr val="000090"/>
              </a:solidFill>
            </a:endParaRPr>
          </a:p>
        </p:txBody>
      </p:sp>
      <p:grpSp>
        <p:nvGrpSpPr>
          <p:cNvPr id="21515" name="Group 89"/>
          <p:cNvGrpSpPr>
            <a:grpSpLocks/>
          </p:cNvGrpSpPr>
          <p:nvPr/>
        </p:nvGrpSpPr>
        <p:grpSpPr bwMode="auto">
          <a:xfrm>
            <a:off x="8067675" y="1768475"/>
            <a:ext cx="404813" cy="2060575"/>
            <a:chOff x="8068236" y="1768841"/>
            <a:chExt cx="403465" cy="2060881"/>
          </a:xfrm>
        </p:grpSpPr>
        <p:sp>
          <p:nvSpPr>
            <p:cNvPr id="21537" name="TextBox 79"/>
            <p:cNvSpPr txBox="1">
              <a:spLocks noChangeArrowheads="1"/>
            </p:cNvSpPr>
            <p:nvPr/>
          </p:nvSpPr>
          <p:spPr bwMode="auto">
            <a:xfrm rot="-5400000">
              <a:off x="7842041" y="2670649"/>
              <a:ext cx="889987" cy="369332"/>
            </a:xfrm>
            <a:prstGeom prst="rect">
              <a:avLst/>
            </a:prstGeom>
            <a:noFill/>
            <a:ln w="9525">
              <a:noFill/>
              <a:miter lim="800000"/>
              <a:headEnd/>
              <a:tailEnd/>
            </a:ln>
          </p:spPr>
          <p:txBody>
            <a:bodyPr wrap="none">
              <a:spAutoFit/>
            </a:bodyPr>
            <a:lstStyle/>
            <a:p>
              <a:pPr eaLnBrk="0" hangingPunct="0"/>
              <a:r>
                <a:rPr lang="en-US"/>
                <a:t>0.45 m</a:t>
              </a:r>
            </a:p>
          </p:txBody>
        </p:sp>
        <p:cxnSp>
          <p:nvCxnSpPr>
            <p:cNvPr id="81" name="Straight Arrow Connector 80"/>
            <p:cNvCxnSpPr>
              <a:cxnSpLocks noChangeShapeType="1"/>
            </p:cNvCxnSpPr>
            <p:nvPr/>
          </p:nvCxnSpPr>
          <p:spPr bwMode="auto">
            <a:xfrm rot="5400000" flipH="1" flipV="1">
              <a:off x="7038586" y="2798491"/>
              <a:ext cx="2060881" cy="1583"/>
            </a:xfrm>
            <a:prstGeom prst="straightConnector1">
              <a:avLst/>
            </a:prstGeom>
            <a:noFill/>
            <a:ln w="9525">
              <a:solidFill>
                <a:schemeClr val="accent1"/>
              </a:solidFill>
              <a:round/>
              <a:headEnd type="arrow" w="med" len="med"/>
              <a:tailEnd type="arrow" w="med" len="med"/>
            </a:ln>
            <a:effectLst>
              <a:outerShdw dist="20000" dir="5400000" rotWithShape="0">
                <a:srgbClr val="808080">
                  <a:alpha val="37999"/>
                </a:srgbClr>
              </a:outerShdw>
            </a:effectLst>
          </p:spPr>
        </p:cxnSp>
      </p:grpSp>
      <p:grpSp>
        <p:nvGrpSpPr>
          <p:cNvPr id="21516" name="Group 102"/>
          <p:cNvGrpSpPr>
            <a:grpSpLocks/>
          </p:cNvGrpSpPr>
          <p:nvPr/>
        </p:nvGrpSpPr>
        <p:grpSpPr bwMode="auto">
          <a:xfrm>
            <a:off x="4152900" y="3646488"/>
            <a:ext cx="4841875" cy="2668587"/>
            <a:chOff x="4152977" y="3646842"/>
            <a:chExt cx="4841957" cy="2667895"/>
          </a:xfrm>
        </p:grpSpPr>
        <p:pic>
          <p:nvPicPr>
            <p:cNvPr id="21532" name="Picture 74" descr="LHC-LARP-Triplet.jpg"/>
            <p:cNvPicPr>
              <a:picLocks noChangeAspect="1"/>
            </p:cNvPicPr>
            <p:nvPr/>
          </p:nvPicPr>
          <p:blipFill>
            <a:blip r:embed="rId4" cstate="print"/>
            <a:srcRect/>
            <a:stretch>
              <a:fillRect/>
            </a:stretch>
          </p:blipFill>
          <p:spPr bwMode="auto">
            <a:xfrm>
              <a:off x="5137524" y="4233206"/>
              <a:ext cx="3857410" cy="2081531"/>
            </a:xfrm>
            <a:prstGeom prst="rect">
              <a:avLst/>
            </a:prstGeom>
            <a:noFill/>
            <a:ln w="9525">
              <a:noFill/>
              <a:miter lim="800000"/>
              <a:headEnd/>
              <a:tailEnd/>
            </a:ln>
          </p:spPr>
        </p:pic>
        <p:cxnSp>
          <p:nvCxnSpPr>
            <p:cNvPr id="84" name="Straight Arrow Connector 83"/>
            <p:cNvCxnSpPr>
              <a:cxnSpLocks noChangeShapeType="1"/>
            </p:cNvCxnSpPr>
            <p:nvPr/>
          </p:nvCxnSpPr>
          <p:spPr bwMode="auto">
            <a:xfrm rot="16200000" flipV="1">
              <a:off x="4529342" y="3829287"/>
              <a:ext cx="871311" cy="506422"/>
            </a:xfrm>
            <a:prstGeom prst="straightConnector1">
              <a:avLst/>
            </a:prstGeom>
            <a:noFill/>
            <a:ln w="25400">
              <a:solidFill>
                <a:srgbClr val="800040"/>
              </a:solidFill>
              <a:round/>
              <a:headEnd/>
              <a:tailEnd type="arrow" w="med" len="med"/>
            </a:ln>
            <a:effectLst>
              <a:outerShdw dist="20000" dir="5400000" rotWithShape="0">
                <a:srgbClr val="808080">
                  <a:alpha val="37999"/>
                </a:srgbClr>
              </a:outerShdw>
            </a:effectLst>
          </p:spPr>
        </p:cxnSp>
        <p:cxnSp>
          <p:nvCxnSpPr>
            <p:cNvPr id="94" name="Straight Arrow Connector 93"/>
            <p:cNvCxnSpPr>
              <a:cxnSpLocks noChangeShapeType="1"/>
              <a:endCxn id="122" idx="1"/>
            </p:cNvCxnSpPr>
            <p:nvPr/>
          </p:nvCxnSpPr>
          <p:spPr bwMode="auto">
            <a:xfrm rot="10800000">
              <a:off x="4152977" y="4140426"/>
              <a:ext cx="1108094" cy="431688"/>
            </a:xfrm>
            <a:prstGeom prst="straightConnector1">
              <a:avLst/>
            </a:prstGeom>
            <a:noFill/>
            <a:ln w="25400">
              <a:solidFill>
                <a:srgbClr val="800040"/>
              </a:solidFill>
              <a:round/>
              <a:headEnd/>
              <a:tailEnd type="arrow" w="med" len="med"/>
            </a:ln>
            <a:effectLst>
              <a:outerShdw dist="20000" dir="5400000" rotWithShape="0">
                <a:srgbClr val="808080">
                  <a:alpha val="37999"/>
                </a:srgbClr>
              </a:outerShdw>
            </a:effectLst>
          </p:spPr>
        </p:cxnSp>
        <p:sp>
          <p:nvSpPr>
            <p:cNvPr id="21535" name="Rectangle 98"/>
            <p:cNvSpPr>
              <a:spLocks noChangeArrowheads="1"/>
            </p:cNvSpPr>
            <p:nvPr/>
          </p:nvSpPr>
          <p:spPr bwMode="auto">
            <a:xfrm rot="-371285">
              <a:off x="7380436" y="4961673"/>
              <a:ext cx="872918" cy="369332"/>
            </a:xfrm>
            <a:prstGeom prst="rect">
              <a:avLst/>
            </a:prstGeom>
            <a:noFill/>
            <a:ln w="9525">
              <a:noFill/>
              <a:miter lim="800000"/>
              <a:headEnd/>
              <a:tailEnd/>
            </a:ln>
          </p:spPr>
          <p:txBody>
            <a:bodyPr wrap="none">
              <a:spAutoFit/>
            </a:bodyPr>
            <a:lstStyle/>
            <a:p>
              <a:pPr eaLnBrk="0" hangingPunct="0"/>
              <a:r>
                <a:rPr lang="en-US"/>
                <a:t>Nb</a:t>
              </a:r>
              <a:r>
                <a:rPr lang="en-US" baseline="-25000"/>
                <a:t>3</a:t>
              </a:r>
              <a:r>
                <a:rPr lang="en-US"/>
                <a:t>Sn </a:t>
              </a:r>
            </a:p>
          </p:txBody>
        </p:sp>
        <p:sp>
          <p:nvSpPr>
            <p:cNvPr id="21536" name="Rectangle 99"/>
            <p:cNvSpPr>
              <a:spLocks noChangeArrowheads="1"/>
            </p:cNvSpPr>
            <p:nvPr/>
          </p:nvSpPr>
          <p:spPr bwMode="auto">
            <a:xfrm rot="-1636018">
              <a:off x="7812691" y="5738017"/>
              <a:ext cx="915635" cy="369332"/>
            </a:xfrm>
            <a:prstGeom prst="rect">
              <a:avLst/>
            </a:prstGeom>
            <a:noFill/>
            <a:ln w="9525">
              <a:noFill/>
              <a:miter lim="800000"/>
              <a:headEnd/>
              <a:tailEnd/>
            </a:ln>
          </p:spPr>
          <p:txBody>
            <a:bodyPr wrap="none">
              <a:spAutoFit/>
            </a:bodyPr>
            <a:lstStyle/>
            <a:p>
              <a:pPr eaLnBrk="0" hangingPunct="0"/>
              <a:r>
                <a:rPr lang="en-US" sz="1400"/>
                <a:t>200 T/m</a:t>
              </a:r>
              <a:r>
                <a:rPr lang="en-US"/>
                <a:t> </a:t>
              </a:r>
            </a:p>
          </p:txBody>
        </p:sp>
      </p:grpSp>
      <p:grpSp>
        <p:nvGrpSpPr>
          <p:cNvPr id="21517" name="Group 87"/>
          <p:cNvGrpSpPr>
            <a:grpSpLocks/>
          </p:cNvGrpSpPr>
          <p:nvPr/>
        </p:nvGrpSpPr>
        <p:grpSpPr bwMode="auto">
          <a:xfrm>
            <a:off x="161925" y="760413"/>
            <a:ext cx="3376613" cy="3014662"/>
            <a:chOff x="161365" y="761173"/>
            <a:chExt cx="3377901" cy="3014035"/>
          </a:xfrm>
        </p:grpSpPr>
        <p:sp>
          <p:nvSpPr>
            <p:cNvPr id="21529" name="TextBox 153"/>
            <p:cNvSpPr txBox="1">
              <a:spLocks noChangeArrowheads="1"/>
            </p:cNvSpPr>
            <p:nvPr/>
          </p:nvSpPr>
          <p:spPr bwMode="auto">
            <a:xfrm>
              <a:off x="161365" y="860612"/>
              <a:ext cx="2323652" cy="461665"/>
            </a:xfrm>
            <a:prstGeom prst="rect">
              <a:avLst/>
            </a:prstGeom>
            <a:noFill/>
            <a:ln w="9525">
              <a:noFill/>
              <a:miter lim="800000"/>
              <a:headEnd/>
              <a:tailEnd/>
            </a:ln>
          </p:spPr>
          <p:txBody>
            <a:bodyPr>
              <a:spAutoFit/>
            </a:bodyPr>
            <a:lstStyle/>
            <a:p>
              <a:pPr eaLnBrk="0" hangingPunct="0"/>
              <a:r>
                <a:rPr lang="en-US" sz="2400">
                  <a:solidFill>
                    <a:schemeClr val="bg1"/>
                  </a:solidFill>
                  <a:latin typeface="Comic Sans MS" pitchFamily="66" charset="0"/>
                </a:rPr>
                <a:t>Star detector</a:t>
              </a:r>
            </a:p>
          </p:txBody>
        </p:sp>
        <p:pic>
          <p:nvPicPr>
            <p:cNvPr id="21530" name="Picture 73" descr="Screen shot 2010-03-23 at 7.55.54 PM.png"/>
            <p:cNvPicPr>
              <a:picLocks noChangeAspect="1"/>
            </p:cNvPicPr>
            <p:nvPr/>
          </p:nvPicPr>
          <p:blipFill>
            <a:blip r:embed="rId5" cstate="print"/>
            <a:srcRect/>
            <a:stretch>
              <a:fillRect/>
            </a:stretch>
          </p:blipFill>
          <p:spPr bwMode="auto">
            <a:xfrm>
              <a:off x="301214" y="761173"/>
              <a:ext cx="3238052" cy="3014035"/>
            </a:xfrm>
            <a:prstGeom prst="rect">
              <a:avLst/>
            </a:prstGeom>
            <a:noFill/>
            <a:ln w="9525">
              <a:noFill/>
              <a:miter lim="800000"/>
              <a:headEnd/>
              <a:tailEnd/>
            </a:ln>
          </p:spPr>
        </p:pic>
        <p:sp>
          <p:nvSpPr>
            <p:cNvPr id="21531" name="Footer Placeholder 4"/>
            <p:cNvSpPr txBox="1">
              <a:spLocks/>
            </p:cNvSpPr>
            <p:nvPr/>
          </p:nvSpPr>
          <p:spPr bwMode="auto">
            <a:xfrm>
              <a:off x="651907" y="1146628"/>
              <a:ext cx="1510722" cy="315195"/>
            </a:xfrm>
            <a:prstGeom prst="rect">
              <a:avLst/>
            </a:prstGeom>
            <a:noFill/>
            <a:ln w="9525">
              <a:noFill/>
              <a:miter lim="800000"/>
              <a:headEnd/>
              <a:tailEnd/>
            </a:ln>
          </p:spPr>
          <p:txBody>
            <a:bodyPr anchor="ctr"/>
            <a:lstStyle/>
            <a:p>
              <a:pPr eaLnBrk="0" hangingPunct="0"/>
              <a:r>
                <a:rPr lang="en-US" sz="1100">
                  <a:solidFill>
                    <a:srgbClr val="000090"/>
                  </a:solidFill>
                  <a:latin typeface="Comic Sans MS" pitchFamily="66" charset="0"/>
                </a:rPr>
                <a:t>©Dejan Trbojevic</a:t>
              </a:r>
            </a:p>
          </p:txBody>
        </p:sp>
      </p:grpSp>
      <p:grpSp>
        <p:nvGrpSpPr>
          <p:cNvPr id="21518" name="Group 90"/>
          <p:cNvGrpSpPr>
            <a:grpSpLocks/>
          </p:cNvGrpSpPr>
          <p:nvPr/>
        </p:nvGrpSpPr>
        <p:grpSpPr bwMode="auto">
          <a:xfrm>
            <a:off x="4356100" y="3908425"/>
            <a:ext cx="3722688" cy="368300"/>
            <a:chOff x="4356850" y="3907707"/>
            <a:chExt cx="3722143" cy="369332"/>
          </a:xfrm>
        </p:grpSpPr>
        <p:sp>
          <p:nvSpPr>
            <p:cNvPr id="21527" name="TextBox 84"/>
            <p:cNvSpPr txBox="1">
              <a:spLocks noChangeArrowheads="1"/>
            </p:cNvSpPr>
            <p:nvPr/>
          </p:nvSpPr>
          <p:spPr bwMode="auto">
            <a:xfrm>
              <a:off x="6442620" y="3907707"/>
              <a:ext cx="697627" cy="369332"/>
            </a:xfrm>
            <a:prstGeom prst="rect">
              <a:avLst/>
            </a:prstGeom>
            <a:noFill/>
            <a:ln w="9525">
              <a:noFill/>
              <a:miter lim="800000"/>
              <a:headEnd/>
              <a:tailEnd/>
            </a:ln>
          </p:spPr>
          <p:txBody>
            <a:bodyPr wrap="none">
              <a:spAutoFit/>
            </a:bodyPr>
            <a:lstStyle/>
            <a:p>
              <a:pPr eaLnBrk="0" hangingPunct="0"/>
              <a:r>
                <a:rPr lang="en-US"/>
                <a:t>90.m</a:t>
              </a:r>
            </a:p>
          </p:txBody>
        </p:sp>
        <p:cxnSp>
          <p:nvCxnSpPr>
            <p:cNvPr id="86" name="Straight Arrow Connector 85"/>
            <p:cNvCxnSpPr>
              <a:cxnSpLocks noChangeShapeType="1"/>
            </p:cNvCxnSpPr>
            <p:nvPr/>
          </p:nvCxnSpPr>
          <p:spPr bwMode="auto">
            <a:xfrm>
              <a:off x="4356850" y="3980937"/>
              <a:ext cx="3722143" cy="1592"/>
            </a:xfrm>
            <a:prstGeom prst="straightConnector1">
              <a:avLst/>
            </a:prstGeom>
            <a:noFill/>
            <a:ln w="12700">
              <a:solidFill>
                <a:srgbClr val="000090"/>
              </a:solidFill>
              <a:round/>
              <a:headEnd type="arrow" w="med" len="med"/>
              <a:tailEnd type="arrow" w="med" len="med"/>
            </a:ln>
            <a:effectLst>
              <a:outerShdw dist="20000" dir="5400000" rotWithShape="0">
                <a:srgbClr val="808080">
                  <a:alpha val="37999"/>
                </a:srgbClr>
              </a:outerShdw>
            </a:effectLst>
          </p:spPr>
        </p:cxnSp>
      </p:grpSp>
      <p:sp>
        <p:nvSpPr>
          <p:cNvPr id="21519" name="TextBox 151"/>
          <p:cNvSpPr txBox="1">
            <a:spLocks noChangeArrowheads="1"/>
          </p:cNvSpPr>
          <p:nvPr/>
        </p:nvSpPr>
        <p:spPr bwMode="auto">
          <a:xfrm rot="-1357047">
            <a:off x="5043488" y="2236788"/>
            <a:ext cx="1741487" cy="338137"/>
          </a:xfrm>
          <a:prstGeom prst="rect">
            <a:avLst/>
          </a:prstGeom>
          <a:noFill/>
          <a:ln w="9525">
            <a:noFill/>
            <a:miter lim="800000"/>
            <a:headEnd/>
            <a:tailEnd/>
          </a:ln>
        </p:spPr>
        <p:txBody>
          <a:bodyPr>
            <a:spAutoFit/>
          </a:bodyPr>
          <a:lstStyle/>
          <a:p>
            <a:pPr eaLnBrk="0" hangingPunct="0"/>
            <a:r>
              <a:rPr lang="en-US" sz="1600">
                <a:solidFill>
                  <a:srgbClr val="0000FF"/>
                </a:solidFill>
                <a:latin typeface="Comic Sans MS" pitchFamily="66" charset="0"/>
              </a:rPr>
              <a:t>325 GeV p</a:t>
            </a:r>
            <a:r>
              <a:rPr lang="en-US" sz="1600" baseline="30000">
                <a:solidFill>
                  <a:srgbClr val="0000FF"/>
                </a:solidFill>
                <a:latin typeface="Comic Sans MS" pitchFamily="66" charset="0"/>
              </a:rPr>
              <a:t> </a:t>
            </a:r>
            <a:r>
              <a:rPr lang="en-US" sz="1600">
                <a:solidFill>
                  <a:srgbClr val="0000FF"/>
                </a:solidFill>
                <a:latin typeface="Comic Sans MS" pitchFamily="66" charset="0"/>
              </a:rPr>
              <a:t>beam</a:t>
            </a:r>
          </a:p>
        </p:txBody>
      </p:sp>
      <p:pic>
        <p:nvPicPr>
          <p:cNvPr id="21520" name="Picture 89"/>
          <p:cNvPicPr>
            <a:picLocks noChangeAspect="1" noChangeArrowheads="1"/>
          </p:cNvPicPr>
          <p:nvPr/>
        </p:nvPicPr>
        <p:blipFill>
          <a:blip r:embed="rId6" cstate="print"/>
          <a:srcRect/>
          <a:stretch>
            <a:fillRect/>
          </a:stretch>
        </p:blipFill>
        <p:spPr bwMode="auto">
          <a:xfrm>
            <a:off x="63500" y="650875"/>
            <a:ext cx="3573463" cy="3119438"/>
          </a:xfrm>
          <a:prstGeom prst="rect">
            <a:avLst/>
          </a:prstGeom>
          <a:noFill/>
          <a:ln w="9525">
            <a:noFill/>
            <a:miter lim="800000"/>
            <a:headEnd/>
            <a:tailEnd/>
          </a:ln>
        </p:spPr>
      </p:pic>
      <p:sp>
        <p:nvSpPr>
          <p:cNvPr id="86106" name="Rectangle 90"/>
          <p:cNvSpPr>
            <a:spLocks noChangeArrowheads="1"/>
          </p:cNvSpPr>
          <p:nvPr/>
        </p:nvSpPr>
        <p:spPr bwMode="auto">
          <a:xfrm>
            <a:off x="0" y="584200"/>
            <a:ext cx="304800" cy="2159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defRPr/>
            </a:pPr>
            <a:endParaRPr lang="en-US"/>
          </a:p>
        </p:txBody>
      </p:sp>
      <p:sp>
        <p:nvSpPr>
          <p:cNvPr id="21522" name="TextBox 65"/>
          <p:cNvSpPr txBox="1">
            <a:spLocks noChangeArrowheads="1"/>
          </p:cNvSpPr>
          <p:nvPr/>
        </p:nvSpPr>
        <p:spPr bwMode="auto">
          <a:xfrm>
            <a:off x="5153025" y="5748338"/>
            <a:ext cx="3829050" cy="581025"/>
          </a:xfrm>
          <a:prstGeom prst="rect">
            <a:avLst/>
          </a:prstGeom>
          <a:solidFill>
            <a:schemeClr val="bg1"/>
          </a:solidFill>
          <a:ln w="9525">
            <a:noFill/>
            <a:miter lim="800000"/>
            <a:headEnd/>
            <a:tailEnd/>
          </a:ln>
        </p:spPr>
        <p:txBody>
          <a:bodyPr>
            <a:spAutoFit/>
          </a:bodyPr>
          <a:lstStyle/>
          <a:p>
            <a:pPr eaLnBrk="0" hangingPunct="0"/>
            <a:r>
              <a:rPr lang="en-US" sz="1600">
                <a:latin typeface="Comic Sans MS" pitchFamily="66" charset="0"/>
              </a:rPr>
              <a:t>Exploit LARP development of Nb</a:t>
            </a:r>
            <a:r>
              <a:rPr lang="en-US" sz="1600" baseline="-25000">
                <a:latin typeface="Comic Sans MS" pitchFamily="66" charset="0"/>
              </a:rPr>
              <a:t>3</a:t>
            </a:r>
            <a:r>
              <a:rPr lang="en-US" sz="1600">
                <a:latin typeface="Comic Sans MS" pitchFamily="66" charset="0"/>
              </a:rPr>
              <a:t>Sn SC quads with 200 T/m gradient </a:t>
            </a:r>
          </a:p>
        </p:txBody>
      </p:sp>
      <p:sp>
        <p:nvSpPr>
          <p:cNvPr id="86107" name="Text Box 91"/>
          <p:cNvSpPr txBox="1">
            <a:spLocks noChangeArrowheads="1"/>
          </p:cNvSpPr>
          <p:nvPr/>
        </p:nvSpPr>
        <p:spPr bwMode="auto">
          <a:xfrm>
            <a:off x="3454400" y="711200"/>
            <a:ext cx="2476500" cy="20145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latin typeface="Comic Sans MS" pitchFamily="66" charset="0"/>
              </a:rPr>
              <a:t>Integrated with “new” detector design.  Field-free electron pass thru hadron triplet magnets </a:t>
            </a:r>
            <a:r>
              <a:rPr lang="en-US" sz="1800">
                <a:latin typeface="Comic Sans MS" pitchFamily="66" charset="0"/>
                <a:sym typeface="Symbol" pitchFamily="18" charset="2"/>
              </a:rPr>
              <a:t> minimal SR background.</a:t>
            </a:r>
          </a:p>
        </p:txBody>
      </p:sp>
      <p:pic>
        <p:nvPicPr>
          <p:cNvPr id="21524" name="Picture 92"/>
          <p:cNvPicPr>
            <a:picLocks noChangeAspect="1" noChangeArrowheads="1"/>
          </p:cNvPicPr>
          <p:nvPr/>
        </p:nvPicPr>
        <p:blipFill>
          <a:blip r:embed="rId7" cstate="print"/>
          <a:srcRect/>
          <a:stretch>
            <a:fillRect/>
          </a:stretch>
        </p:blipFill>
        <p:spPr bwMode="auto">
          <a:xfrm>
            <a:off x="5772150" y="0"/>
            <a:ext cx="3371850" cy="1771650"/>
          </a:xfrm>
          <a:prstGeom prst="rect">
            <a:avLst/>
          </a:prstGeom>
          <a:noFill/>
          <a:ln w="9525">
            <a:noFill/>
            <a:miter lim="800000"/>
            <a:headEnd/>
            <a:tailEnd/>
          </a:ln>
        </p:spPr>
      </p:pic>
      <p:sp>
        <p:nvSpPr>
          <p:cNvPr id="86109" name="Text Box 93"/>
          <p:cNvSpPr txBox="1">
            <a:spLocks noChangeArrowheads="1"/>
          </p:cNvSpPr>
          <p:nvPr/>
        </p:nvSpPr>
        <p:spPr bwMode="auto">
          <a:xfrm>
            <a:off x="5753100" y="1771650"/>
            <a:ext cx="3390900" cy="304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50000"/>
              </a:spcBef>
              <a:defRPr/>
            </a:pPr>
            <a:r>
              <a:rPr lang="en-US" sz="1400">
                <a:solidFill>
                  <a:srgbClr val="0033CC"/>
                </a:solidFill>
                <a:latin typeface="Comic Sans MS" pitchFamily="66" charset="0"/>
              </a:rPr>
              <a:t>IR combined function magnet design</a:t>
            </a:r>
          </a:p>
        </p:txBody>
      </p:sp>
      <p:pic>
        <p:nvPicPr>
          <p:cNvPr id="21526" name="Picture 94"/>
          <p:cNvPicPr>
            <a:picLocks noChangeAspect="1" noChangeArrowheads="1"/>
          </p:cNvPicPr>
          <p:nvPr/>
        </p:nvPicPr>
        <p:blipFill>
          <a:blip r:embed="rId8" cstate="print"/>
          <a:srcRect/>
          <a:stretch>
            <a:fillRect/>
          </a:stretch>
        </p:blipFill>
        <p:spPr bwMode="auto">
          <a:xfrm>
            <a:off x="6599238" y="0"/>
            <a:ext cx="1925637" cy="171450"/>
          </a:xfrm>
          <a:prstGeom prst="rect">
            <a:avLst/>
          </a:prstGeom>
          <a:noFill/>
          <a:ln w="9525">
            <a:noFill/>
            <a:miter lim="800000"/>
            <a:headEnd/>
            <a:tailEnd/>
          </a:ln>
        </p:spPr>
      </p:pic>
    </p:spTree>
    <p:custDataLst>
      <p:tags r:id="rId1"/>
    </p:custDataLst>
  </p:cSld>
  <p:clrMapOvr>
    <a:masterClrMapping/>
  </p:clrMapOvr>
  <p:transition advTm="2385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655" name="Group 159"/>
          <p:cNvGraphicFramePr>
            <a:graphicFrameLocks noGrp="1"/>
          </p:cNvGraphicFramePr>
          <p:nvPr/>
        </p:nvGraphicFramePr>
        <p:xfrm>
          <a:off x="190500" y="527050"/>
          <a:ext cx="8763000" cy="6278880"/>
        </p:xfrm>
        <a:graphic>
          <a:graphicData uri="http://schemas.openxmlformats.org/drawingml/2006/table">
            <a:tbl>
              <a:tblPr/>
              <a:tblGrid>
                <a:gridCol w="3530600"/>
                <a:gridCol w="1239838"/>
                <a:gridCol w="1012825"/>
                <a:gridCol w="1023937"/>
                <a:gridCol w="969963"/>
                <a:gridCol w="985837"/>
              </a:tblGrid>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Activity/Project  (</a:t>
                      </a:r>
                      <a:r>
                        <a:rPr kumimoji="0" lang="en-US" sz="1600" b="1" i="0" u="none" strike="noStrike" cap="none" normalizeH="0" baseline="0" smtClean="0">
                          <a:ln>
                            <a:noFill/>
                          </a:ln>
                          <a:solidFill>
                            <a:srgbClr val="0066FF"/>
                          </a:solidFill>
                          <a:effectLst/>
                          <a:latin typeface="Arial" charset="0"/>
                          <a:ea typeface="ＭＳ Ｐゴシック"/>
                          <a:cs typeface="ＭＳ Ｐゴシック"/>
                        </a:rPr>
                        <a:t>Blue=Accel. + Det. R&amp;D; </a:t>
                      </a:r>
                      <a:r>
                        <a:rPr kumimoji="0" lang="en-US" sz="1600" b="1" i="0" u="none" strike="noStrike" cap="none" normalizeH="0" baseline="0" smtClean="0">
                          <a:ln>
                            <a:noFill/>
                          </a:ln>
                          <a:solidFill>
                            <a:srgbClr val="FF0000"/>
                          </a:solidFill>
                          <a:effectLst/>
                          <a:latin typeface="Arial" charset="0"/>
                          <a:ea typeface="ＭＳ Ｐゴシック"/>
                          <a:cs typeface="ＭＳ Ｐゴシック"/>
                        </a:rPr>
                        <a:t>Red=EIC Science Case</a:t>
                      </a:r>
                      <a:r>
                        <a:rPr kumimoji="0" lang="en-US" sz="1600" b="1" i="0" u="none" strike="noStrike" cap="none" normalizeH="0" baseline="0" smtClean="0">
                          <a:ln>
                            <a:noFill/>
                          </a:ln>
                          <a:solidFill>
                            <a:schemeClr val="tx1"/>
                          </a:solidFill>
                          <a:effectLst/>
                          <a:latin typeface="Arial" charset="0"/>
                          <a:ea typeface="ＭＳ Ｐゴシック"/>
                          <a:cs typeface="ＭＳ Ｐゴシック"/>
                        </a:rPr>
                        <a: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Total Cost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FY10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FY11 est.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FY12 est.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a:cs typeface="ＭＳ Ｐゴシック"/>
                        </a:rPr>
                        <a:t>FY13 est.</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EIC Polarized Electron “Gatling” Gun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$810K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$128K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$382K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$300K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Laser System for Polarized Electron Source Photocathode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$430K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$225K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$205K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FEL-Based Coherent Electron Cooling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$414K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$95K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$319K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Study of FEL Options for eRHIC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$384K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$205K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$179K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Upgrade of IP2 Cryosystem for Coherent Electron Cooling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$2152K (Prog. Dev.)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$648K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$817K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$687K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CMOS Pixel Vertex Detector for EIC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$607K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0066FF"/>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$199K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$202K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0066FF"/>
                          </a:solidFill>
                          <a:effectLst/>
                          <a:latin typeface="Arial" charset="0"/>
                          <a:ea typeface="ＭＳ Ｐゴシック"/>
                          <a:cs typeface="ＭＳ Ｐゴシック"/>
                        </a:rPr>
                        <a:t>$206K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Getting to Know Your Constituents: Studies of Partonic Matter at EIC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$413K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$167K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Realization of e+A Physics Event Generator for the EIC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$384K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$158K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$137K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$89K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Signatures of Saturation and Uni-versality in e+A Collisions at eRHIC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$423K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$79K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$191K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$153K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Electroweak Physics with an Electron-Ion Collider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$369K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$203K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$166K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Exploring the Role of Glue in Hadron Structure by an EIC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$597K  (LDRD)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1" i="0" u="none" strike="noStrike" cap="none" normalizeH="0" baseline="0" smtClean="0">
                        <a:ln>
                          <a:noFill/>
                        </a:ln>
                        <a:solidFill>
                          <a:srgbClr val="FF0000"/>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$191K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$202K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1" i="0" u="none" strike="noStrike" cap="none" normalizeH="0" baseline="0" smtClean="0">
                          <a:ln>
                            <a:noFill/>
                          </a:ln>
                          <a:solidFill>
                            <a:srgbClr val="FF0000"/>
                          </a:solidFill>
                          <a:effectLst/>
                          <a:latin typeface="Arial" charset="0"/>
                          <a:ea typeface="ＭＳ Ｐゴシック"/>
                          <a:cs typeface="ＭＳ Ｐゴシック"/>
                        </a:rPr>
                        <a:t>$204K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2"/>
          <p:cNvSpPr>
            <a:spLocks noChangeArrowheads="1"/>
          </p:cNvSpPr>
          <p:nvPr/>
        </p:nvSpPr>
        <p:spPr bwMode="auto">
          <a:xfrm>
            <a:off x="0" y="76200"/>
            <a:ext cx="9144000" cy="444500"/>
          </a:xfrm>
          <a:prstGeom prst="rect">
            <a:avLst/>
          </a:prstGeom>
          <a:noFill/>
          <a:ln w="9525">
            <a:noFill/>
            <a:miter lim="800000"/>
            <a:headEnd/>
            <a:tailEnd/>
          </a:ln>
        </p:spPr>
        <p:txBody>
          <a:bodyPr anchor="ctr"/>
          <a:lstStyle/>
          <a:p>
            <a:pPr algn="ctr" eaLnBrk="0" hangingPunct="0">
              <a:lnSpc>
                <a:spcPct val="80000"/>
              </a:lnSpc>
              <a:defRPr/>
            </a:pPr>
            <a:r>
              <a:rPr lang="en-US" b="1" i="1">
                <a:solidFill>
                  <a:srgbClr val="0000FF"/>
                </a:solidFill>
                <a:effectLst>
                  <a:outerShdw blurRad="38100" dist="38100" dir="2700000" algn="tl">
                    <a:srgbClr val="C0C0C0"/>
                  </a:outerShdw>
                </a:effectLst>
                <a:latin typeface="Comic Sans MS" pitchFamily="66" charset="0"/>
              </a:rPr>
              <a:t>Strong BNL LDRD+PD Support for eRHIC Programs</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idx="4294967295"/>
          </p:nvPr>
        </p:nvSpPr>
        <p:spPr>
          <a:xfrm>
            <a:off x="749300" y="66675"/>
            <a:ext cx="7416800" cy="571500"/>
          </a:xfrm>
        </p:spPr>
        <p:txBody>
          <a:bodyPr/>
          <a:lstStyle/>
          <a:p>
            <a:pPr algn="ctr"/>
            <a:r>
              <a:rPr lang="en-US" sz="2500" smtClean="0"/>
              <a:t>EIC Accelerator R&amp;D Requires a Major Long-Term Commitment</a:t>
            </a:r>
          </a:p>
        </p:txBody>
      </p:sp>
      <p:pic>
        <p:nvPicPr>
          <p:cNvPr id="24578" name="Picture 7"/>
          <p:cNvPicPr>
            <a:picLocks noChangeAspect="1"/>
          </p:cNvPicPr>
          <p:nvPr/>
        </p:nvPicPr>
        <p:blipFill>
          <a:blip r:embed="rId3" cstate="print"/>
          <a:srcRect/>
          <a:stretch>
            <a:fillRect/>
          </a:stretch>
        </p:blipFill>
        <p:spPr bwMode="auto">
          <a:xfrm>
            <a:off x="346075" y="687388"/>
            <a:ext cx="7023100" cy="3238500"/>
          </a:xfrm>
          <a:prstGeom prst="rect">
            <a:avLst/>
          </a:prstGeom>
          <a:noFill/>
          <a:ln w="9525">
            <a:noFill/>
            <a:miter lim="800000"/>
            <a:headEnd/>
            <a:tailEnd/>
          </a:ln>
        </p:spPr>
      </p:pic>
      <p:pic>
        <p:nvPicPr>
          <p:cNvPr id="24579" name="Picture 8"/>
          <p:cNvPicPr>
            <a:picLocks noChangeAspect="1"/>
          </p:cNvPicPr>
          <p:nvPr/>
        </p:nvPicPr>
        <p:blipFill>
          <a:blip r:embed="rId4" cstate="print"/>
          <a:srcRect/>
          <a:stretch>
            <a:fillRect/>
          </a:stretch>
        </p:blipFill>
        <p:spPr bwMode="auto">
          <a:xfrm>
            <a:off x="336550" y="3983038"/>
            <a:ext cx="7993063" cy="2874962"/>
          </a:xfrm>
          <a:prstGeom prst="rect">
            <a:avLst/>
          </a:prstGeom>
          <a:noFill/>
          <a:ln w="9525">
            <a:noFill/>
            <a:miter lim="800000"/>
            <a:headEnd/>
            <a:tailEnd/>
          </a:ln>
        </p:spPr>
      </p:pic>
      <p:sp>
        <p:nvSpPr>
          <p:cNvPr id="75784" name="Text Box 8"/>
          <p:cNvSpPr txBox="1">
            <a:spLocks noChangeArrowheads="1"/>
          </p:cNvSpPr>
          <p:nvPr/>
        </p:nvSpPr>
        <p:spPr bwMode="auto">
          <a:xfrm>
            <a:off x="7708900" y="2374900"/>
            <a:ext cx="1295400" cy="256381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sz="1800" b="1">
                <a:solidFill>
                  <a:srgbClr val="FF0000"/>
                </a:solidFill>
              </a:rPr>
              <a:t>4 major EIC R&amp;D projects @ BNL require ~ 30 FTE to be ready for CD-2 by ~2017</a:t>
            </a:r>
          </a:p>
        </p:txBody>
      </p:sp>
      <p:sp>
        <p:nvSpPr>
          <p:cNvPr id="7" name="Right Brace 6"/>
          <p:cNvSpPr/>
          <p:nvPr/>
        </p:nvSpPr>
        <p:spPr bwMode="auto">
          <a:xfrm>
            <a:off x="7404100" y="3467100"/>
            <a:ext cx="304800" cy="5080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3" cstate="print"/>
          <a:srcRect/>
          <a:stretch>
            <a:fillRect/>
          </a:stretch>
        </p:blipFill>
        <p:spPr bwMode="auto">
          <a:xfrm>
            <a:off x="-384175" y="-136525"/>
            <a:ext cx="9913938" cy="7132638"/>
          </a:xfrm>
          <a:prstGeom prst="rect">
            <a:avLst/>
          </a:prstGeom>
          <a:noFill/>
          <a:ln w="9525">
            <a:noFill/>
            <a:miter lim="800000"/>
            <a:headEnd/>
            <a:tailEnd/>
          </a:ln>
        </p:spPr>
      </p:pic>
      <p:cxnSp>
        <p:nvCxnSpPr>
          <p:cNvPr id="11" name="Straight Connector 10"/>
          <p:cNvCxnSpPr/>
          <p:nvPr/>
        </p:nvCxnSpPr>
        <p:spPr bwMode="auto">
          <a:xfrm flipV="1">
            <a:off x="1895475" y="1762125"/>
            <a:ext cx="7248525" cy="952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257175" y="2079448"/>
            <a:ext cx="3357780" cy="652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567991" y="3260558"/>
            <a:ext cx="8311314" cy="1103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V="1">
            <a:off x="-249154" y="3573378"/>
            <a:ext cx="1584659" cy="50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0" y="4463716"/>
            <a:ext cx="7832558" cy="7019"/>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278230" y="5979695"/>
            <a:ext cx="9422230" cy="702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V="1">
            <a:off x="-278230" y="6280484"/>
            <a:ext cx="7497177" cy="702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V="1">
            <a:off x="-237123" y="6858000"/>
            <a:ext cx="3088607" cy="6528"/>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76200"/>
            <a:ext cx="9144000" cy="444500"/>
          </a:xfrm>
          <a:prstGeom prst="rect">
            <a:avLst/>
          </a:prstGeom>
          <a:noFill/>
          <a:ln w="9525">
            <a:noFill/>
            <a:miter lim="800000"/>
            <a:headEnd/>
            <a:tailEnd/>
          </a:ln>
        </p:spPr>
        <p:txBody>
          <a:bodyPr anchor="ctr"/>
          <a:lstStyle/>
          <a:p>
            <a:pPr algn="ctr" eaLnBrk="0" hangingPunct="0">
              <a:lnSpc>
                <a:spcPct val="80000"/>
              </a:lnSpc>
              <a:defRPr/>
            </a:pPr>
            <a:r>
              <a:rPr lang="en-US" b="1" i="1">
                <a:solidFill>
                  <a:srgbClr val="0000FF"/>
                </a:solidFill>
                <a:effectLst>
                  <a:outerShdw blurRad="38100" dist="38100" dir="2700000" algn="tl">
                    <a:srgbClr val="C0C0C0"/>
                  </a:outerShdw>
                </a:effectLst>
                <a:latin typeface="Comic Sans MS" pitchFamily="66" charset="0"/>
              </a:rPr>
              <a:t>EIC Detector R&amp;D Advisory Committee</a:t>
            </a:r>
          </a:p>
        </p:txBody>
      </p:sp>
      <p:sp>
        <p:nvSpPr>
          <p:cNvPr id="108549" name="Text Box 5"/>
          <p:cNvSpPr txBox="1">
            <a:spLocks noChangeArrowheads="1"/>
          </p:cNvSpPr>
          <p:nvPr/>
        </p:nvSpPr>
        <p:spPr bwMode="auto">
          <a:xfrm>
            <a:off x="177800" y="609600"/>
            <a:ext cx="3517900" cy="7794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b="1"/>
              <a:t>Ian Shipsey, Purdue, Chair</a:t>
            </a:r>
          </a:p>
          <a:p>
            <a:pPr>
              <a:spcBef>
                <a:spcPct val="50000"/>
              </a:spcBef>
              <a:defRPr/>
            </a:pPr>
            <a:r>
              <a:rPr lang="en-US" sz="1800" b="1"/>
              <a:t>Marcel Demarteau, ANL</a:t>
            </a:r>
          </a:p>
        </p:txBody>
      </p:sp>
      <p:sp>
        <p:nvSpPr>
          <p:cNvPr id="108550" name="Text Box 6"/>
          <p:cNvSpPr txBox="1">
            <a:spLocks noChangeArrowheads="1"/>
          </p:cNvSpPr>
          <p:nvPr/>
        </p:nvSpPr>
        <p:spPr bwMode="auto">
          <a:xfrm>
            <a:off x="673100" y="1917700"/>
            <a:ext cx="7924800" cy="47672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marL="533400" indent="-533400">
              <a:spcBef>
                <a:spcPct val="50000"/>
              </a:spcBef>
              <a:defRPr/>
            </a:pPr>
            <a:r>
              <a:rPr lang="en-US" sz="1800" b="1" i="1">
                <a:solidFill>
                  <a:srgbClr val="FF0000"/>
                </a:solidFill>
              </a:rPr>
              <a:t>5 proposals + 1 Letter of Intent received so far for 1</a:t>
            </a:r>
            <a:r>
              <a:rPr lang="en-US" sz="1800" b="1" i="1" baseline="30000">
                <a:solidFill>
                  <a:srgbClr val="FF0000"/>
                </a:solidFill>
              </a:rPr>
              <a:t>st</a:t>
            </a:r>
            <a:r>
              <a:rPr lang="en-US" sz="1800" b="1" i="1">
                <a:solidFill>
                  <a:srgbClr val="FF0000"/>
                </a:solidFill>
              </a:rPr>
              <a:t> meeting:</a:t>
            </a:r>
          </a:p>
          <a:p>
            <a:pPr marL="533400" indent="-533400">
              <a:spcBef>
                <a:spcPct val="50000"/>
              </a:spcBef>
              <a:buFontTx/>
              <a:buAutoNum type="arabicParenR"/>
              <a:defRPr/>
            </a:pPr>
            <a:r>
              <a:rPr lang="en-US" sz="1600" b="1"/>
              <a:t>Development of a new detector technology for fiber sampling calorimeters for EIC and STAR</a:t>
            </a:r>
            <a:r>
              <a:rPr lang="en-US" sz="1600"/>
              <a:t/>
            </a:r>
            <a:br>
              <a:rPr lang="en-US" sz="1600"/>
            </a:br>
            <a:r>
              <a:rPr lang="en-US" sz="1600"/>
              <a:t>PI: H. Huang      	Institutes: UCLA, Texas A&amp;M, Penn State Univ.</a:t>
            </a:r>
          </a:p>
          <a:p>
            <a:pPr marL="533400" indent="-533400">
              <a:spcBef>
                <a:spcPct val="50000"/>
              </a:spcBef>
              <a:buFontTx/>
              <a:buAutoNum type="arabicParenR"/>
              <a:defRPr/>
            </a:pPr>
            <a:r>
              <a:rPr lang="en-US" sz="1600" b="1">
                <a:solidFill>
                  <a:srgbClr val="000000"/>
                </a:solidFill>
              </a:rPr>
              <a:t>Front end readout module for detector data acquisition and trigger system</a:t>
            </a:r>
            <a:r>
              <a:rPr lang="en-US" sz="1600">
                <a:solidFill>
                  <a:srgbClr val="000000"/>
                </a:solidFill>
              </a:rPr>
              <a:t/>
            </a:r>
            <a:br>
              <a:rPr lang="en-US" sz="1600">
                <a:solidFill>
                  <a:srgbClr val="000000"/>
                </a:solidFill>
              </a:rPr>
            </a:br>
            <a:r>
              <a:rPr lang="en-US" sz="1600">
                <a:solidFill>
                  <a:srgbClr val="000000"/>
                </a:solidFill>
              </a:rPr>
              <a:t>PI: C. Cuevas          	Institutes: Jefferson Lab. </a:t>
            </a:r>
          </a:p>
          <a:p>
            <a:pPr marL="533400" indent="-533400">
              <a:spcBef>
                <a:spcPct val="50000"/>
              </a:spcBef>
              <a:buFontTx/>
              <a:buAutoNum type="arabicParenR"/>
              <a:defRPr/>
            </a:pPr>
            <a:r>
              <a:rPr lang="en-US" sz="1600" b="1">
                <a:solidFill>
                  <a:srgbClr val="000000"/>
                </a:solidFill>
              </a:rPr>
              <a:t>DIRC-based PID for the EIC Central Detector</a:t>
            </a:r>
            <a:r>
              <a:rPr lang="en-US" sz="1600">
                <a:solidFill>
                  <a:srgbClr val="000000"/>
                </a:solidFill>
              </a:rPr>
              <a:t/>
            </a:r>
            <a:br>
              <a:rPr lang="en-US" sz="1600">
                <a:solidFill>
                  <a:srgbClr val="000000"/>
                </a:solidFill>
              </a:rPr>
            </a:br>
            <a:r>
              <a:rPr lang="en-US" sz="1600">
                <a:solidFill>
                  <a:srgbClr val="000000"/>
                </a:solidFill>
              </a:rPr>
              <a:t>PI: T. Horn, C. Hyde, P. Nadel-Turonski, J. Schwiening</a:t>
            </a:r>
            <a:br>
              <a:rPr lang="en-US" sz="1600">
                <a:solidFill>
                  <a:srgbClr val="000000"/>
                </a:solidFill>
              </a:rPr>
            </a:br>
            <a:r>
              <a:rPr lang="en-US" sz="1600">
                <a:solidFill>
                  <a:srgbClr val="000000"/>
                </a:solidFill>
              </a:rPr>
              <a:t>Catholic University of America, Old Dominion University, Jefferson Lab, GSI</a:t>
            </a:r>
          </a:p>
          <a:p>
            <a:pPr marL="533400" indent="-533400">
              <a:spcBef>
                <a:spcPct val="50000"/>
              </a:spcBef>
              <a:buFontTx/>
              <a:buAutoNum type="arabicParenR"/>
              <a:defRPr/>
            </a:pPr>
            <a:r>
              <a:rPr lang="en-US" sz="1600" b="1">
                <a:solidFill>
                  <a:srgbClr val="000000"/>
                </a:solidFill>
              </a:rPr>
              <a:t>Liquid scintillator calorimetry for the Electron Ion Collider</a:t>
            </a:r>
            <a:r>
              <a:rPr lang="en-US" sz="1600">
                <a:solidFill>
                  <a:srgbClr val="000000"/>
                </a:solidFill>
              </a:rPr>
              <a:t/>
            </a:r>
            <a:br>
              <a:rPr lang="en-US" sz="1600">
                <a:solidFill>
                  <a:srgbClr val="000000"/>
                </a:solidFill>
              </a:rPr>
            </a:br>
            <a:r>
              <a:rPr lang="en-US" sz="1600">
                <a:solidFill>
                  <a:srgbClr val="000000"/>
                </a:solidFill>
              </a:rPr>
              <a:t>PI: J. Frantz           	Institutes: Ohio University  </a:t>
            </a:r>
          </a:p>
          <a:p>
            <a:pPr marL="533400" indent="-533400">
              <a:spcBef>
                <a:spcPct val="50000"/>
              </a:spcBef>
              <a:buFontTx/>
              <a:buAutoNum type="arabicParenR"/>
              <a:defRPr/>
            </a:pPr>
            <a:r>
              <a:rPr lang="en-US" sz="1600" b="1">
                <a:solidFill>
                  <a:srgbClr val="000000"/>
                </a:solidFill>
              </a:rPr>
              <a:t>Proposal to test improved radiation tolerant silicon photomultipliers</a:t>
            </a:r>
            <a:r>
              <a:rPr lang="en-US" sz="1600">
                <a:solidFill>
                  <a:srgbClr val="000000"/>
                </a:solidFill>
              </a:rPr>
              <a:t> </a:t>
            </a:r>
            <a:br>
              <a:rPr lang="en-US" sz="1600">
                <a:solidFill>
                  <a:srgbClr val="000000"/>
                </a:solidFill>
              </a:rPr>
            </a:br>
            <a:r>
              <a:rPr lang="en-US" sz="1600">
                <a:solidFill>
                  <a:srgbClr val="000000"/>
                </a:solidFill>
              </a:rPr>
              <a:t>PI: C. Zorn		Institutes: Jefferson Lab. </a:t>
            </a:r>
          </a:p>
          <a:p>
            <a:pPr marL="533400" indent="-533400">
              <a:spcBef>
                <a:spcPct val="50000"/>
              </a:spcBef>
              <a:buFontTx/>
              <a:buAutoNum type="arabicParenR"/>
              <a:defRPr/>
            </a:pPr>
            <a:r>
              <a:rPr lang="en-US" sz="1600" b="1">
                <a:solidFill>
                  <a:srgbClr val="000000"/>
                </a:solidFill>
              </a:rPr>
              <a:t>Letter of Intent for detector R&amp;D towards an EIC detector</a:t>
            </a:r>
            <a:r>
              <a:rPr lang="en-US" sz="1600">
                <a:solidFill>
                  <a:srgbClr val="000000"/>
                </a:solidFill>
              </a:rPr>
              <a:t/>
            </a:r>
            <a:br>
              <a:rPr lang="en-US" sz="1600">
                <a:solidFill>
                  <a:srgbClr val="000000"/>
                </a:solidFill>
              </a:rPr>
            </a:br>
            <a:r>
              <a:rPr lang="en-US" sz="1600">
                <a:solidFill>
                  <a:srgbClr val="000000"/>
                </a:solidFill>
              </a:rPr>
              <a:t>PI: K. Dehmelt	Institutes: BNL, Florida Inst. Of Technology, Iowa State U, LBNL, LANL, MIT, Riken BNL Res. Cntr., Stony Brook U, U. Virginia, Yale U</a:t>
            </a:r>
          </a:p>
        </p:txBody>
      </p:sp>
      <p:sp>
        <p:nvSpPr>
          <p:cNvPr id="108552" name="Text Box 8"/>
          <p:cNvSpPr txBox="1">
            <a:spLocks noChangeArrowheads="1"/>
          </p:cNvSpPr>
          <p:nvPr/>
        </p:nvSpPr>
        <p:spPr bwMode="auto">
          <a:xfrm>
            <a:off x="6108700" y="609600"/>
            <a:ext cx="2832100" cy="11922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b="1"/>
              <a:t>Jerry Va’vra, SLAC</a:t>
            </a:r>
          </a:p>
          <a:p>
            <a:pPr>
              <a:spcBef>
                <a:spcPct val="50000"/>
              </a:spcBef>
              <a:defRPr/>
            </a:pPr>
            <a:r>
              <a:rPr lang="en-US" sz="1800" b="1"/>
              <a:t>Howard Weiman, LBNL</a:t>
            </a:r>
          </a:p>
          <a:p>
            <a:pPr>
              <a:spcBef>
                <a:spcPct val="50000"/>
              </a:spcBef>
              <a:defRPr/>
            </a:pPr>
            <a:r>
              <a:rPr lang="en-US" sz="1800" b="1"/>
              <a:t>Glenn Young, JLab</a:t>
            </a:r>
            <a:endParaRPr lang="en-US" sz="1800"/>
          </a:p>
        </p:txBody>
      </p:sp>
      <p:sp>
        <p:nvSpPr>
          <p:cNvPr id="108553" name="Text Box 9"/>
          <p:cNvSpPr txBox="1">
            <a:spLocks noChangeArrowheads="1"/>
          </p:cNvSpPr>
          <p:nvPr/>
        </p:nvSpPr>
        <p:spPr bwMode="auto">
          <a:xfrm>
            <a:off x="3263900" y="609600"/>
            <a:ext cx="2844800" cy="7794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b="1"/>
              <a:t>Robert Klanner, DESY</a:t>
            </a:r>
          </a:p>
          <a:p>
            <a:pPr>
              <a:spcBef>
                <a:spcPct val="50000"/>
              </a:spcBef>
              <a:defRPr/>
            </a:pPr>
            <a:r>
              <a:rPr lang="en-US" sz="1800" b="1"/>
              <a:t>Rick Van Berg, U. Penn.</a:t>
            </a:r>
            <a:endParaRPr lang="en-US"/>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3" cstate="print"/>
          <a:srcRect b="4460"/>
          <a:stretch>
            <a:fillRect/>
          </a:stretch>
        </p:blipFill>
        <p:spPr bwMode="auto">
          <a:xfrm>
            <a:off x="0" y="114300"/>
            <a:ext cx="9144000" cy="6542088"/>
          </a:xfrm>
          <a:prstGeom prst="rect">
            <a:avLst/>
          </a:prstGeom>
          <a:noFill/>
          <a:ln w="9525">
            <a:noFill/>
            <a:miter lim="800000"/>
            <a:headEnd/>
            <a:tailEnd/>
          </a:ln>
        </p:spPr>
      </p:pic>
      <p:sp>
        <p:nvSpPr>
          <p:cNvPr id="65540" name="Text Box 4"/>
          <p:cNvSpPr txBox="1">
            <a:spLocks noChangeArrowheads="1"/>
          </p:cNvSpPr>
          <p:nvPr/>
        </p:nvSpPr>
        <p:spPr bwMode="auto">
          <a:xfrm>
            <a:off x="0" y="0"/>
            <a:ext cx="9144000" cy="82232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50000"/>
              </a:spcBef>
              <a:defRPr/>
            </a:pPr>
            <a:r>
              <a:rPr lang="en-US" sz="2400" b="1" i="1">
                <a:solidFill>
                  <a:srgbClr val="0066FF"/>
                </a:solidFill>
                <a:latin typeface="Comic Sans MS" pitchFamily="66" charset="0"/>
              </a:rPr>
              <a:t>Fall 2010 INT Workshop Made Good Progress in Defining “Golden” EIC Experiments – Example for e+A Program:</a:t>
            </a: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9.4|1.4|3.2|1.8"/>
</p:tagLst>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11224</TotalTime>
  <Words>2974</Words>
  <Application>Microsoft Office PowerPoint</Application>
  <PresentationFormat>On-screen Show (4:3)</PresentationFormat>
  <Paragraphs>365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EIC Update / BNL Perspective</vt:lpstr>
      <vt:lpstr>Slide 2</vt:lpstr>
      <vt:lpstr>Slide 3</vt:lpstr>
      <vt:lpstr>Slide 4</vt:lpstr>
      <vt:lpstr>Slide 5</vt:lpstr>
      <vt:lpstr>EIC Accelerator R&amp;D Requires a Major Long-Term Commitment</vt:lpstr>
      <vt:lpstr>Slide 7</vt:lpstr>
      <vt:lpstr>Slide 8</vt:lpstr>
      <vt:lpstr>Slide 9</vt:lpstr>
      <vt:lpstr>Slide 10</vt:lpstr>
      <vt:lpstr>Slide 11</vt:lpstr>
      <vt:lpstr>Slide 12</vt:lpstr>
      <vt:lpstr>Slide 13</vt:lpstr>
      <vt:lpstr>Slide 14</vt:lpstr>
      <vt:lpstr>Slide 15</vt:lpstr>
      <vt:lpstr>Slide 16</vt:lpstr>
      <vt:lpstr>Backup Slides</vt:lpstr>
      <vt:lpstr>Slide 18</vt:lpstr>
      <vt:lpstr>Slide 19</vt:lpstr>
      <vt:lpstr>Slide 20</vt:lpstr>
      <vt:lpstr>Slide 21</vt:lpstr>
      <vt:lpstr>Slide 22</vt:lpstr>
      <vt:lpstr>Slide 23</vt:lpstr>
      <vt:lpstr>Slide 24</vt:lpstr>
      <vt:lpstr>Slide 25</vt:lpstr>
      <vt:lpstr>Slide 26</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vigdor</cp:lastModifiedBy>
  <cp:revision>225</cp:revision>
  <cp:lastPrinted>2007-07-02T19:06:14Z</cp:lastPrinted>
  <dcterms:created xsi:type="dcterms:W3CDTF">2007-06-28T20:22:43Z</dcterms:created>
  <dcterms:modified xsi:type="dcterms:W3CDTF">2011-04-09T17:54:40Z</dcterms:modified>
</cp:coreProperties>
</file>